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6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7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8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9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0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1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2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3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14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theme/theme15.xml" ContentType="application/vnd.openxmlformats-officedocument.theme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theme/theme16.xml" ContentType="application/vnd.openxmlformats-officedocument.theme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theme/theme17.xml" ContentType="application/vnd.openxmlformats-officedocument.theme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62" r:id="rId2"/>
    <p:sldMasterId id="2147483688" r:id="rId3"/>
    <p:sldMasterId id="2147483716" r:id="rId4"/>
    <p:sldMasterId id="2147483730" r:id="rId5"/>
    <p:sldMasterId id="2147483786" r:id="rId6"/>
    <p:sldMasterId id="2147483842" r:id="rId7"/>
    <p:sldMasterId id="2147483856" r:id="rId8"/>
    <p:sldMasterId id="2147483870" r:id="rId9"/>
    <p:sldMasterId id="2147483884" r:id="rId10"/>
    <p:sldMasterId id="2147483898" r:id="rId11"/>
    <p:sldMasterId id="2147483912" r:id="rId12"/>
    <p:sldMasterId id="2147483926" r:id="rId13"/>
    <p:sldMasterId id="2147483940" r:id="rId14"/>
    <p:sldMasterId id="2147483954" r:id="rId15"/>
    <p:sldMasterId id="2147483968" r:id="rId16"/>
    <p:sldMasterId id="2147483982" r:id="rId17"/>
    <p:sldMasterId id="2147483996" r:id="rId18"/>
  </p:sldMasterIdLst>
  <p:notesMasterIdLst>
    <p:notesMasterId r:id="rId96"/>
  </p:notesMasterIdLst>
  <p:handoutMasterIdLst>
    <p:handoutMasterId r:id="rId97"/>
  </p:handoutMasterIdLst>
  <p:sldIdLst>
    <p:sldId id="266" r:id="rId19"/>
    <p:sldId id="507" r:id="rId20"/>
    <p:sldId id="510" r:id="rId21"/>
    <p:sldId id="684" r:id="rId22"/>
    <p:sldId id="565" r:id="rId23"/>
    <p:sldId id="410" r:id="rId24"/>
    <p:sldId id="566" r:id="rId25"/>
    <p:sldId id="685" r:id="rId26"/>
    <p:sldId id="567" r:id="rId27"/>
    <p:sldId id="568" r:id="rId28"/>
    <p:sldId id="569" r:id="rId29"/>
    <p:sldId id="570" r:id="rId30"/>
    <p:sldId id="571" r:id="rId31"/>
    <p:sldId id="574" r:id="rId32"/>
    <p:sldId id="572" r:id="rId33"/>
    <p:sldId id="573" r:id="rId34"/>
    <p:sldId id="682" r:id="rId35"/>
    <p:sldId id="576" r:id="rId36"/>
    <p:sldId id="579" r:id="rId37"/>
    <p:sldId id="578" r:id="rId38"/>
    <p:sldId id="577" r:id="rId39"/>
    <p:sldId id="580" r:id="rId40"/>
    <p:sldId id="581" r:id="rId41"/>
    <p:sldId id="582" r:id="rId42"/>
    <p:sldId id="583" r:id="rId43"/>
    <p:sldId id="584" r:id="rId44"/>
    <p:sldId id="585" r:id="rId45"/>
    <p:sldId id="586" r:id="rId46"/>
    <p:sldId id="587" r:id="rId47"/>
    <p:sldId id="588" r:id="rId48"/>
    <p:sldId id="589" r:id="rId49"/>
    <p:sldId id="590" r:id="rId50"/>
    <p:sldId id="591" r:id="rId51"/>
    <p:sldId id="592" r:id="rId52"/>
    <p:sldId id="593" r:id="rId53"/>
    <p:sldId id="594" r:id="rId54"/>
    <p:sldId id="595" r:id="rId55"/>
    <p:sldId id="596" r:id="rId56"/>
    <p:sldId id="597" r:id="rId57"/>
    <p:sldId id="599" r:id="rId58"/>
    <p:sldId id="600" r:id="rId59"/>
    <p:sldId id="601" r:id="rId60"/>
    <p:sldId id="602" r:id="rId61"/>
    <p:sldId id="603" r:id="rId62"/>
    <p:sldId id="686" r:id="rId63"/>
    <p:sldId id="691" r:id="rId64"/>
    <p:sldId id="687" r:id="rId65"/>
    <p:sldId id="692" r:id="rId66"/>
    <p:sldId id="606" r:id="rId67"/>
    <p:sldId id="688" r:id="rId68"/>
    <p:sldId id="693" r:id="rId69"/>
    <p:sldId id="694" r:id="rId70"/>
    <p:sldId id="629" r:id="rId71"/>
    <p:sldId id="630" r:id="rId72"/>
    <p:sldId id="631" r:id="rId73"/>
    <p:sldId id="675" r:id="rId74"/>
    <p:sldId id="676" r:id="rId75"/>
    <p:sldId id="651" r:id="rId76"/>
    <p:sldId id="671" r:id="rId77"/>
    <p:sldId id="608" r:id="rId78"/>
    <p:sldId id="695" r:id="rId79"/>
    <p:sldId id="696" r:id="rId80"/>
    <p:sldId id="677" r:id="rId81"/>
    <p:sldId id="672" r:id="rId82"/>
    <p:sldId id="611" r:id="rId83"/>
    <p:sldId id="612" r:id="rId84"/>
    <p:sldId id="616" r:id="rId85"/>
    <p:sldId id="618" r:id="rId86"/>
    <p:sldId id="619" r:id="rId87"/>
    <p:sldId id="620" r:id="rId88"/>
    <p:sldId id="683" r:id="rId89"/>
    <p:sldId id="622" r:id="rId90"/>
    <p:sldId id="678" r:id="rId91"/>
    <p:sldId id="679" r:id="rId92"/>
    <p:sldId id="689" r:id="rId93"/>
    <p:sldId id="690" r:id="rId94"/>
    <p:sldId id="624" r:id="rId95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BB4FAAA-8E59-40C0-B1AA-50162B12F497}">
          <p14:sldIdLst>
            <p14:sldId id="266"/>
            <p14:sldId id="507"/>
            <p14:sldId id="510"/>
            <p14:sldId id="684"/>
            <p14:sldId id="565"/>
            <p14:sldId id="410"/>
            <p14:sldId id="566"/>
            <p14:sldId id="685"/>
            <p14:sldId id="567"/>
            <p14:sldId id="568"/>
            <p14:sldId id="569"/>
            <p14:sldId id="570"/>
            <p14:sldId id="571"/>
            <p14:sldId id="574"/>
            <p14:sldId id="572"/>
            <p14:sldId id="573"/>
            <p14:sldId id="682"/>
            <p14:sldId id="576"/>
            <p14:sldId id="579"/>
            <p14:sldId id="578"/>
            <p14:sldId id="577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9"/>
            <p14:sldId id="600"/>
            <p14:sldId id="601"/>
            <p14:sldId id="602"/>
            <p14:sldId id="603"/>
            <p14:sldId id="686"/>
            <p14:sldId id="691"/>
            <p14:sldId id="687"/>
            <p14:sldId id="692"/>
            <p14:sldId id="606"/>
            <p14:sldId id="688"/>
            <p14:sldId id="693"/>
            <p14:sldId id="694"/>
            <p14:sldId id="629"/>
            <p14:sldId id="630"/>
            <p14:sldId id="631"/>
            <p14:sldId id="675"/>
            <p14:sldId id="676"/>
            <p14:sldId id="651"/>
            <p14:sldId id="671"/>
            <p14:sldId id="608"/>
            <p14:sldId id="695"/>
            <p14:sldId id="696"/>
            <p14:sldId id="677"/>
            <p14:sldId id="672"/>
            <p14:sldId id="611"/>
            <p14:sldId id="612"/>
            <p14:sldId id="616"/>
            <p14:sldId id="618"/>
            <p14:sldId id="619"/>
            <p14:sldId id="620"/>
            <p14:sldId id="683"/>
            <p14:sldId id="622"/>
            <p14:sldId id="678"/>
            <p14:sldId id="679"/>
            <p14:sldId id="689"/>
            <p14:sldId id="690"/>
            <p14:sldId id="624"/>
          </p14:sldIdLst>
        </p14:section>
        <p14:section name="无标题节" id="{C8741928-B9EF-491C-B995-74A00C9523D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33CC"/>
    <a:srgbClr val="00FF00"/>
    <a:srgbClr val="008080"/>
    <a:srgbClr val="FFFF99"/>
    <a:srgbClr val="FF99FF"/>
    <a:srgbClr val="00FFCC"/>
    <a:srgbClr val="00737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99" autoAdjust="0"/>
    <p:restoredTop sz="92907" autoAdjust="0"/>
  </p:normalViewPr>
  <p:slideViewPr>
    <p:cSldViewPr snapToGrid="0">
      <p:cViewPr varScale="1">
        <p:scale>
          <a:sx n="48" d="100"/>
          <a:sy n="48" d="100"/>
        </p:scale>
        <p:origin x="64" y="1168"/>
      </p:cViewPr>
      <p:guideLst>
        <p:guide orient="horz" pos="2160"/>
        <p:guide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760" y="-78"/>
      </p:cViewPr>
      <p:guideLst>
        <p:guide orient="horz" pos="3223"/>
        <p:guide pos="22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8.xml"/><Relationship Id="rId21" Type="http://schemas.openxmlformats.org/officeDocument/2006/relationships/slide" Target="slides/slide3.xml"/><Relationship Id="rId34" Type="http://schemas.openxmlformats.org/officeDocument/2006/relationships/slide" Target="slides/slide16.xml"/><Relationship Id="rId42" Type="http://schemas.openxmlformats.org/officeDocument/2006/relationships/slide" Target="slides/slide24.xml"/><Relationship Id="rId47" Type="http://schemas.openxmlformats.org/officeDocument/2006/relationships/slide" Target="slides/slide29.xml"/><Relationship Id="rId50" Type="http://schemas.openxmlformats.org/officeDocument/2006/relationships/slide" Target="slides/slide32.xml"/><Relationship Id="rId55" Type="http://schemas.openxmlformats.org/officeDocument/2006/relationships/slide" Target="slides/slide37.xml"/><Relationship Id="rId63" Type="http://schemas.openxmlformats.org/officeDocument/2006/relationships/slide" Target="slides/slide45.xml"/><Relationship Id="rId68" Type="http://schemas.openxmlformats.org/officeDocument/2006/relationships/slide" Target="slides/slide50.xml"/><Relationship Id="rId76" Type="http://schemas.openxmlformats.org/officeDocument/2006/relationships/slide" Target="slides/slide58.xml"/><Relationship Id="rId84" Type="http://schemas.openxmlformats.org/officeDocument/2006/relationships/slide" Target="slides/slide66.xml"/><Relationship Id="rId89" Type="http://schemas.openxmlformats.org/officeDocument/2006/relationships/slide" Target="slides/slide71.xml"/><Relationship Id="rId97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3.xml"/><Relationship Id="rId92" Type="http://schemas.openxmlformats.org/officeDocument/2006/relationships/slide" Target="slides/slide74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11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6.xml"/><Relationship Id="rId32" Type="http://schemas.openxmlformats.org/officeDocument/2006/relationships/slide" Target="slides/slide14.xml"/><Relationship Id="rId37" Type="http://schemas.openxmlformats.org/officeDocument/2006/relationships/slide" Target="slides/slide19.xml"/><Relationship Id="rId40" Type="http://schemas.openxmlformats.org/officeDocument/2006/relationships/slide" Target="slides/slide22.xml"/><Relationship Id="rId45" Type="http://schemas.openxmlformats.org/officeDocument/2006/relationships/slide" Target="slides/slide27.xml"/><Relationship Id="rId53" Type="http://schemas.openxmlformats.org/officeDocument/2006/relationships/slide" Target="slides/slide35.xml"/><Relationship Id="rId58" Type="http://schemas.openxmlformats.org/officeDocument/2006/relationships/slide" Target="slides/slide40.xml"/><Relationship Id="rId66" Type="http://schemas.openxmlformats.org/officeDocument/2006/relationships/slide" Target="slides/slide48.xml"/><Relationship Id="rId74" Type="http://schemas.openxmlformats.org/officeDocument/2006/relationships/slide" Target="slides/slide56.xml"/><Relationship Id="rId79" Type="http://schemas.openxmlformats.org/officeDocument/2006/relationships/slide" Target="slides/slide61.xml"/><Relationship Id="rId87" Type="http://schemas.openxmlformats.org/officeDocument/2006/relationships/slide" Target="slides/slide69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3.xml"/><Relationship Id="rId82" Type="http://schemas.openxmlformats.org/officeDocument/2006/relationships/slide" Target="slides/slide64.xml"/><Relationship Id="rId90" Type="http://schemas.openxmlformats.org/officeDocument/2006/relationships/slide" Target="slides/slide72.xml"/><Relationship Id="rId95" Type="http://schemas.openxmlformats.org/officeDocument/2006/relationships/slide" Target="slides/slide77.xml"/><Relationship Id="rId19" Type="http://schemas.openxmlformats.org/officeDocument/2006/relationships/slide" Target="slides/slide1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4.xml"/><Relationship Id="rId27" Type="http://schemas.openxmlformats.org/officeDocument/2006/relationships/slide" Target="slides/slide9.xml"/><Relationship Id="rId30" Type="http://schemas.openxmlformats.org/officeDocument/2006/relationships/slide" Target="slides/slide12.xml"/><Relationship Id="rId35" Type="http://schemas.openxmlformats.org/officeDocument/2006/relationships/slide" Target="slides/slide17.xml"/><Relationship Id="rId43" Type="http://schemas.openxmlformats.org/officeDocument/2006/relationships/slide" Target="slides/slide25.xml"/><Relationship Id="rId48" Type="http://schemas.openxmlformats.org/officeDocument/2006/relationships/slide" Target="slides/slide30.xml"/><Relationship Id="rId56" Type="http://schemas.openxmlformats.org/officeDocument/2006/relationships/slide" Target="slides/slide38.xml"/><Relationship Id="rId64" Type="http://schemas.openxmlformats.org/officeDocument/2006/relationships/slide" Target="slides/slide46.xml"/><Relationship Id="rId69" Type="http://schemas.openxmlformats.org/officeDocument/2006/relationships/slide" Target="slides/slide51.xml"/><Relationship Id="rId77" Type="http://schemas.openxmlformats.org/officeDocument/2006/relationships/slide" Target="slides/slide59.xml"/><Relationship Id="rId100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3.xml"/><Relationship Id="rId72" Type="http://schemas.openxmlformats.org/officeDocument/2006/relationships/slide" Target="slides/slide54.xml"/><Relationship Id="rId80" Type="http://schemas.openxmlformats.org/officeDocument/2006/relationships/slide" Target="slides/slide62.xml"/><Relationship Id="rId85" Type="http://schemas.openxmlformats.org/officeDocument/2006/relationships/slide" Target="slides/slide67.xml"/><Relationship Id="rId93" Type="http://schemas.openxmlformats.org/officeDocument/2006/relationships/slide" Target="slides/slide75.xml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7.xml"/><Relationship Id="rId33" Type="http://schemas.openxmlformats.org/officeDocument/2006/relationships/slide" Target="slides/slide15.xml"/><Relationship Id="rId38" Type="http://schemas.openxmlformats.org/officeDocument/2006/relationships/slide" Target="slides/slide20.xml"/><Relationship Id="rId46" Type="http://schemas.openxmlformats.org/officeDocument/2006/relationships/slide" Target="slides/slide28.xml"/><Relationship Id="rId59" Type="http://schemas.openxmlformats.org/officeDocument/2006/relationships/slide" Target="slides/slide41.xml"/><Relationship Id="rId67" Type="http://schemas.openxmlformats.org/officeDocument/2006/relationships/slide" Target="slides/slide49.xml"/><Relationship Id="rId20" Type="http://schemas.openxmlformats.org/officeDocument/2006/relationships/slide" Target="slides/slide2.xml"/><Relationship Id="rId41" Type="http://schemas.openxmlformats.org/officeDocument/2006/relationships/slide" Target="slides/slide23.xml"/><Relationship Id="rId54" Type="http://schemas.openxmlformats.org/officeDocument/2006/relationships/slide" Target="slides/slide36.xml"/><Relationship Id="rId62" Type="http://schemas.openxmlformats.org/officeDocument/2006/relationships/slide" Target="slides/slide44.xml"/><Relationship Id="rId70" Type="http://schemas.openxmlformats.org/officeDocument/2006/relationships/slide" Target="slides/slide52.xml"/><Relationship Id="rId75" Type="http://schemas.openxmlformats.org/officeDocument/2006/relationships/slide" Target="slides/slide57.xml"/><Relationship Id="rId83" Type="http://schemas.openxmlformats.org/officeDocument/2006/relationships/slide" Target="slides/slide65.xml"/><Relationship Id="rId88" Type="http://schemas.openxmlformats.org/officeDocument/2006/relationships/slide" Target="slides/slide70.xml"/><Relationship Id="rId91" Type="http://schemas.openxmlformats.org/officeDocument/2006/relationships/slide" Target="slides/slide73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5.xml"/><Relationship Id="rId28" Type="http://schemas.openxmlformats.org/officeDocument/2006/relationships/slide" Target="slides/slide10.xml"/><Relationship Id="rId36" Type="http://schemas.openxmlformats.org/officeDocument/2006/relationships/slide" Target="slides/slide18.xml"/><Relationship Id="rId49" Type="http://schemas.openxmlformats.org/officeDocument/2006/relationships/slide" Target="slides/slide31.xml"/><Relationship Id="rId57" Type="http://schemas.openxmlformats.org/officeDocument/2006/relationships/slide" Target="slides/slide39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3.xml"/><Relationship Id="rId44" Type="http://schemas.openxmlformats.org/officeDocument/2006/relationships/slide" Target="slides/slide26.xml"/><Relationship Id="rId52" Type="http://schemas.openxmlformats.org/officeDocument/2006/relationships/slide" Target="slides/slide34.xml"/><Relationship Id="rId60" Type="http://schemas.openxmlformats.org/officeDocument/2006/relationships/slide" Target="slides/slide42.xml"/><Relationship Id="rId65" Type="http://schemas.openxmlformats.org/officeDocument/2006/relationships/slide" Target="slides/slide47.xml"/><Relationship Id="rId73" Type="http://schemas.openxmlformats.org/officeDocument/2006/relationships/slide" Target="slides/slide55.xml"/><Relationship Id="rId78" Type="http://schemas.openxmlformats.org/officeDocument/2006/relationships/slide" Target="slides/slide60.xml"/><Relationship Id="rId81" Type="http://schemas.openxmlformats.org/officeDocument/2006/relationships/slide" Target="slides/slide63.xml"/><Relationship Id="rId86" Type="http://schemas.openxmlformats.org/officeDocument/2006/relationships/slide" Target="slides/slide68.xml"/><Relationship Id="rId94" Type="http://schemas.openxmlformats.org/officeDocument/2006/relationships/slide" Target="slides/slide76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9E6C644-74FC-4D44-AB81-2709554C9147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048ACB8-82BB-45CD-9FE9-610CE3440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556F344-34FD-4E14-B679-9401DE38C7AF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F81660A-873B-4A21-B820-86EACE2D5F0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9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 defTabSz="403860"/>
            <a:fld id="{DFF13921-433A-452C-8781-0C688C459168}" type="slidenum">
              <a:rPr lang="en-US" altLang="zh-CN">
                <a:latin typeface="Times New Roman" panose="02020603050405020304" pitchFamily="18" charset="0"/>
              </a:rPr>
              <a:t>1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6627" name="Text Box 1"/>
          <p:cNvSpPr txBox="1">
            <a:spLocks noChangeArrowheads="1"/>
          </p:cNvSpPr>
          <p:nvPr/>
        </p:nvSpPr>
        <p:spPr bwMode="auto">
          <a:xfrm>
            <a:off x="4017769" y="9722503"/>
            <a:ext cx="3077059" cy="507551"/>
          </a:xfrm>
          <a:prstGeom prst="rect">
            <a:avLst/>
          </a:prstGeom>
          <a:noFill/>
          <a:ln w="9525">
            <a:noFill/>
            <a:round/>
          </a:ln>
        </p:spPr>
        <p:txBody>
          <a:bodyPr lIns="0" tIns="0" rIns="0" bIns="0" anchor="b"/>
          <a:lstStyle/>
          <a:p>
            <a:pPr algn="r">
              <a:lnSpc>
                <a:spcPct val="95000"/>
              </a:lnSpc>
              <a:tabLst>
                <a:tab pos="0" algn="l"/>
                <a:tab pos="424815" algn="l"/>
                <a:tab pos="851535" algn="l"/>
                <a:tab pos="1278255" algn="l"/>
                <a:tab pos="1704975" algn="l"/>
                <a:tab pos="2131060" algn="l"/>
                <a:tab pos="2557780" algn="l"/>
                <a:tab pos="2984500" algn="l"/>
                <a:tab pos="3411220" algn="l"/>
                <a:tab pos="3837940" algn="l"/>
                <a:tab pos="4264660" algn="l"/>
                <a:tab pos="4691380" algn="l"/>
                <a:tab pos="5118100" algn="l"/>
                <a:tab pos="5544185" algn="l"/>
                <a:tab pos="5970905" algn="l"/>
                <a:tab pos="6397625" algn="l"/>
                <a:tab pos="6824345" algn="l"/>
                <a:tab pos="7251065" algn="l"/>
                <a:tab pos="7677785" algn="l"/>
                <a:tab pos="8104505" algn="l"/>
                <a:tab pos="8531225" algn="l"/>
              </a:tabLst>
            </a:pPr>
            <a:fld id="{71E9B9DE-4EE6-446A-B153-879FB46C5256}" type="slidenum">
              <a:rPr lang="en-US" altLang="zh-CN" sz="13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fld>
            <a:endParaRPr lang="en-US" altLang="zh-CN" sz="13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77875"/>
            <a:ext cx="681990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32" y="4861252"/>
            <a:ext cx="5680036" cy="4605955"/>
          </a:xfrm>
          <a:noFill/>
        </p:spPr>
        <p:txBody>
          <a:bodyPr wrap="none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2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3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3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4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6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6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7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7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8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8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432C8-69A7-458B-9684-2BFA64B3194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057FC-95B6-4D89-AFDA-ABA33EE921E5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C1E59-17DD-41CE-97CA-624A472382D4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057FC-95B6-4D89-AFDA-ABA33EE921E5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4549AC-EB31-477F-92A9-B1988E23287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 userDrawn="1"/>
        </p:nvCxnSpPr>
        <p:spPr bwMode="auto">
          <a:xfrm>
            <a:off x="-12293" y="707306"/>
            <a:ext cx="1220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11612880" y="6492240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15E2C-4410-4FF6-BE00-35D2EB204A6F}" type="slidenum">
              <a:rPr lang="zh-CN" altLang="en-US" sz="1600" smtClean="0"/>
              <a:t>‹#›</a:t>
            </a:fld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5696" y="82730"/>
            <a:ext cx="2572490" cy="5291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E0BD98EA-90B5-4CC6-89A6-2E9085E50F5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432C8-69A7-458B-9684-2BFA64B3194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logo-2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5299" y="31523"/>
            <a:ext cx="7080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dministrator\Desktop\u=75086232,1868931616&amp;fm=26&amp;gp=0.jpg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97424" y="31523"/>
            <a:ext cx="6842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65309" y="757647"/>
            <a:ext cx="120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3D019-A32C-4EAD-B8E6-DBDA699692FD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BA98F-560C-4997-81C4-81D4D9187EA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0972B2-CA5C-437D-87D0-8081271A9E4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4549AC-EB31-477F-92A9-B1988E23287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CD4847-11EF-4466-A8AD-85CDB7B4911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8457A-3AB9-4880-8A0C-9F8524491207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10454185" y="5841242"/>
            <a:ext cx="1555845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976D3-5B7F-4300-ABED-C91F1B2AE209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C1E59-17DD-41CE-97CA-624A472382D4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057FC-95B6-4D89-AFDA-ABA33EE921E5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4549AC-EB31-477F-92A9-B1988E23287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 userDrawn="1"/>
        </p:nvCxnSpPr>
        <p:spPr bwMode="auto">
          <a:xfrm>
            <a:off x="-12293" y="707306"/>
            <a:ext cx="1220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11612880" y="6492240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15E2C-4410-4FF6-BE00-35D2EB204A6F}" type="slidenum">
              <a:rPr lang="zh-CN" altLang="en-US" sz="1600" smtClean="0"/>
              <a:t>‹#›</a:t>
            </a:fld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5696" y="82730"/>
            <a:ext cx="2572490" cy="5291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E0BD98EA-90B5-4CC6-89A6-2E9085E50F5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432C8-69A7-458B-9684-2BFA64B3194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logo-2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5299" y="31523"/>
            <a:ext cx="7080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dministrator\Desktop\u=75086232,1868931616&amp;fm=26&amp;gp=0.jpg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97424" y="31523"/>
            <a:ext cx="6842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65309" y="757647"/>
            <a:ext cx="120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 userDrawn="1"/>
        </p:nvCxnSpPr>
        <p:spPr bwMode="auto">
          <a:xfrm>
            <a:off x="-12293" y="707306"/>
            <a:ext cx="1220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11612880" y="6492240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15E2C-4410-4FF6-BE00-35D2EB204A6F}" type="slidenum">
              <a:rPr lang="zh-CN" altLang="en-US" sz="1600" smtClean="0"/>
              <a:t>‹#›</a:t>
            </a:fld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5696" y="82730"/>
            <a:ext cx="2572490" cy="5291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3D019-A32C-4EAD-B8E6-DBDA699692FD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BA98F-560C-4997-81C4-81D4D9187EA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0972B2-CA5C-437D-87D0-8081271A9E4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CD4847-11EF-4466-A8AD-85CDB7B4911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8457A-3AB9-4880-8A0C-9F8524491207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10454185" y="5841242"/>
            <a:ext cx="1555845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976D3-5B7F-4300-ABED-C91F1B2AE209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C1E59-17DD-41CE-97CA-624A472382D4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057FC-95B6-4D89-AFDA-ABA33EE921E5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4549AC-EB31-477F-92A9-B1988E23287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 userDrawn="1"/>
        </p:nvCxnSpPr>
        <p:spPr bwMode="auto">
          <a:xfrm>
            <a:off x="-12293" y="707306"/>
            <a:ext cx="1220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11612880" y="6492240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15E2C-4410-4FF6-BE00-35D2EB204A6F}" type="slidenum">
              <a:rPr lang="zh-CN" altLang="en-US" sz="1600" smtClean="0"/>
              <a:t>‹#›</a:t>
            </a:fld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5696" y="82730"/>
            <a:ext cx="2572490" cy="5291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E0BD98EA-90B5-4CC6-89A6-2E9085E50F5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E0BD98EA-90B5-4CC6-89A6-2E9085E50F5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432C8-69A7-458B-9684-2BFA64B3194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logo-2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5299" y="31523"/>
            <a:ext cx="7080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dministrator\Desktop\u=75086232,1868931616&amp;fm=26&amp;gp=0.jpg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97424" y="31523"/>
            <a:ext cx="6842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65309" y="757647"/>
            <a:ext cx="120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3D019-A32C-4EAD-B8E6-DBDA699692FD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BA98F-560C-4997-81C4-81D4D9187EA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0972B2-CA5C-437D-87D0-8081271A9E4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CD4847-11EF-4466-A8AD-85CDB7B4911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8457A-3AB9-4880-8A0C-9F8524491207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10454185" y="5841242"/>
            <a:ext cx="1555845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976D3-5B7F-4300-ABED-C91F1B2AE209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C1E59-17DD-41CE-97CA-624A472382D4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432C8-69A7-458B-9684-2BFA64B3194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057FC-95B6-4D89-AFDA-ABA33EE921E5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4549AC-EB31-477F-92A9-B1988E23287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 userDrawn="1"/>
        </p:nvCxnSpPr>
        <p:spPr bwMode="auto">
          <a:xfrm>
            <a:off x="-12293" y="707306"/>
            <a:ext cx="1220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11612880" y="6492240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15E2C-4410-4FF6-BE00-35D2EB204A6F}" type="slidenum">
              <a:rPr lang="zh-CN" altLang="en-US" sz="1600" smtClean="0"/>
              <a:t>‹#›</a:t>
            </a:fld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5696" y="82730"/>
            <a:ext cx="2572490" cy="5291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E0BD98EA-90B5-4CC6-89A6-2E9085E50F5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432C8-69A7-458B-9684-2BFA64B3194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logo-2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5299" y="31523"/>
            <a:ext cx="7080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dministrator\Desktop\u=75086232,1868931616&amp;fm=26&amp;gp=0.jpg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97424" y="31523"/>
            <a:ext cx="6842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65309" y="757647"/>
            <a:ext cx="120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3D019-A32C-4EAD-B8E6-DBDA699692FD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BA98F-560C-4997-81C4-81D4D9187EA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0972B2-CA5C-437D-87D0-8081271A9E4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CD4847-11EF-4466-A8AD-85CDB7B4911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logo-2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5299" y="31523"/>
            <a:ext cx="7080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dministrator\Desktop\u=75086232,1868931616&amp;fm=26&amp;gp=0.jpg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97424" y="31523"/>
            <a:ext cx="6842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65309" y="757647"/>
            <a:ext cx="120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8457A-3AB9-4880-8A0C-9F8524491207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10454185" y="5841242"/>
            <a:ext cx="1555845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976D3-5B7F-4300-ABED-C91F1B2AE209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C1E59-17DD-41CE-97CA-624A472382D4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057FC-95B6-4D89-AFDA-ABA33EE921E5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4549AC-EB31-477F-92A9-B1988E23287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 userDrawn="1"/>
        </p:nvCxnSpPr>
        <p:spPr bwMode="auto">
          <a:xfrm>
            <a:off x="-12293" y="707306"/>
            <a:ext cx="1220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11612880" y="6492240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15E2C-4410-4FF6-BE00-35D2EB204A6F}" type="slidenum">
              <a:rPr lang="zh-CN" altLang="en-US" sz="1600" smtClean="0"/>
              <a:t>‹#›</a:t>
            </a:fld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5696" y="82730"/>
            <a:ext cx="2572490" cy="5291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E0BD98EA-90B5-4CC6-89A6-2E9085E50F5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432C8-69A7-458B-9684-2BFA64B3194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logo-2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5299" y="31523"/>
            <a:ext cx="7080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dministrator\Desktop\u=75086232,1868931616&amp;fm=26&amp;gp=0.jpg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97424" y="31523"/>
            <a:ext cx="6842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65309" y="757647"/>
            <a:ext cx="120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3D019-A32C-4EAD-B8E6-DBDA699692FD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3D019-A32C-4EAD-B8E6-DBDA699692FD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BA98F-560C-4997-81C4-81D4D9187EA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0972B2-CA5C-437D-87D0-8081271A9E4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CD4847-11EF-4466-A8AD-85CDB7B4911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8457A-3AB9-4880-8A0C-9F8524491207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10454185" y="5841242"/>
            <a:ext cx="1555845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976D3-5B7F-4300-ABED-C91F1B2AE209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C1E59-17DD-41CE-97CA-624A472382D4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057FC-95B6-4D89-AFDA-ABA33EE921E5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4549AC-EB31-477F-92A9-B1988E23287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 userDrawn="1"/>
        </p:nvCxnSpPr>
        <p:spPr bwMode="auto">
          <a:xfrm>
            <a:off x="-12293" y="707306"/>
            <a:ext cx="1220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11612880" y="6492240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15E2C-4410-4FF6-BE00-35D2EB204A6F}" type="slidenum">
              <a:rPr lang="zh-CN" altLang="en-US" sz="1600" smtClean="0"/>
              <a:t>‹#›</a:t>
            </a:fld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5696" y="82730"/>
            <a:ext cx="2572490" cy="5291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E0BD98EA-90B5-4CC6-89A6-2E9085E50F5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BA98F-560C-4997-81C4-81D4D9187EA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432C8-69A7-458B-9684-2BFA64B3194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logo-2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5299" y="31523"/>
            <a:ext cx="7080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dministrator\Desktop\u=75086232,1868931616&amp;fm=26&amp;gp=0.jpg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97424" y="31523"/>
            <a:ext cx="6842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65309" y="757647"/>
            <a:ext cx="120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3D019-A32C-4EAD-B8E6-DBDA699692FD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BA98F-560C-4997-81C4-81D4D9187EA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0972B2-CA5C-437D-87D0-8081271A9E4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CD4847-11EF-4466-A8AD-85CDB7B4911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8457A-3AB9-4880-8A0C-9F8524491207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10454185" y="5841242"/>
            <a:ext cx="1555845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976D3-5B7F-4300-ABED-C91F1B2AE209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C1E59-17DD-41CE-97CA-624A472382D4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057FC-95B6-4D89-AFDA-ABA33EE921E5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0972B2-CA5C-437D-87D0-8081271A9E4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4549AC-EB31-477F-92A9-B1988E23287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 userDrawn="1"/>
        </p:nvCxnSpPr>
        <p:spPr bwMode="auto">
          <a:xfrm>
            <a:off x="-12293" y="707306"/>
            <a:ext cx="1220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11612880" y="6492240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15E2C-4410-4FF6-BE00-35D2EB204A6F}" type="slidenum">
              <a:rPr lang="zh-CN" altLang="en-US" sz="1600" smtClean="0"/>
              <a:t>‹#›</a:t>
            </a:fld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5696" y="82730"/>
            <a:ext cx="2572490" cy="5291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E0BD98EA-90B5-4CC6-89A6-2E9085E50F5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432C8-69A7-458B-9684-2BFA64B3194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logo-2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5299" y="31523"/>
            <a:ext cx="7080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dministrator\Desktop\u=75086232,1868931616&amp;fm=26&amp;gp=0.jpg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97424" y="31523"/>
            <a:ext cx="6842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65309" y="757647"/>
            <a:ext cx="120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3D019-A32C-4EAD-B8E6-DBDA699692FD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BA98F-560C-4997-81C4-81D4D9187EA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0972B2-CA5C-437D-87D0-8081271A9E4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CD4847-11EF-4466-A8AD-85CDB7B4911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8457A-3AB9-4880-8A0C-9F8524491207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10454185" y="5841242"/>
            <a:ext cx="1555845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CD4847-11EF-4466-A8AD-85CDB7B4911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976D3-5B7F-4300-ABED-C91F1B2AE209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C1E59-17DD-41CE-97CA-624A472382D4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057FC-95B6-4D89-AFDA-ABA33EE921E5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4549AC-EB31-477F-92A9-B1988E23287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 userDrawn="1"/>
        </p:nvCxnSpPr>
        <p:spPr bwMode="auto">
          <a:xfrm>
            <a:off x="-12293" y="707306"/>
            <a:ext cx="1220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11612880" y="6492240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15E2C-4410-4FF6-BE00-35D2EB204A6F}" type="slidenum">
              <a:rPr lang="zh-CN" altLang="en-US" sz="1600" smtClean="0"/>
              <a:t>‹#›</a:t>
            </a:fld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5696" y="82730"/>
            <a:ext cx="2572490" cy="5291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E0BD98EA-90B5-4CC6-89A6-2E9085E50F5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432C8-69A7-458B-9684-2BFA64B3194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logo-2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5299" y="31523"/>
            <a:ext cx="7080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dministrator\Desktop\u=75086232,1868931616&amp;fm=26&amp;gp=0.jpg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97424" y="31523"/>
            <a:ext cx="6842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65309" y="757647"/>
            <a:ext cx="120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3D019-A32C-4EAD-B8E6-DBDA699692FD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BA98F-560C-4997-81C4-81D4D9187EA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logo-2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5299" y="31523"/>
            <a:ext cx="7080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dministrator\Desktop\u=75086232,1868931616&amp;fm=26&amp;gp=0.jpg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97424" y="31523"/>
            <a:ext cx="6842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65309" y="757647"/>
            <a:ext cx="120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8457A-3AB9-4880-8A0C-9F8524491207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10454185" y="5841242"/>
            <a:ext cx="1555845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0972B2-CA5C-437D-87D0-8081271A9E4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CD4847-11EF-4466-A8AD-85CDB7B4911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8457A-3AB9-4880-8A0C-9F8524491207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10454185" y="5841242"/>
            <a:ext cx="1555845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976D3-5B7F-4300-ABED-C91F1B2AE209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C1E59-17DD-41CE-97CA-624A472382D4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057FC-95B6-4D89-AFDA-ABA33EE921E5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4549AC-EB31-477F-92A9-B1988E23287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 userDrawn="1"/>
        </p:nvCxnSpPr>
        <p:spPr bwMode="auto">
          <a:xfrm>
            <a:off x="-12293" y="707306"/>
            <a:ext cx="1220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11612880" y="6492240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15E2C-4410-4FF6-BE00-35D2EB204A6F}" type="slidenum">
              <a:rPr lang="zh-CN" altLang="en-US" sz="1600" smtClean="0"/>
              <a:t>‹#›</a:t>
            </a:fld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5696" y="82730"/>
            <a:ext cx="2572490" cy="5291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E0BD98EA-90B5-4CC6-89A6-2E9085E50F5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432C8-69A7-458B-9684-2BFA64B3194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976D3-5B7F-4300-ABED-C91F1B2AE209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logo-2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5299" y="31523"/>
            <a:ext cx="7080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dministrator\Desktop\u=75086232,1868931616&amp;fm=26&amp;gp=0.jpg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97424" y="31523"/>
            <a:ext cx="6842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65309" y="757647"/>
            <a:ext cx="120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3D019-A32C-4EAD-B8E6-DBDA699692FD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BA98F-560C-4997-81C4-81D4D9187EA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0972B2-CA5C-437D-87D0-8081271A9E4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CD4847-11EF-4466-A8AD-85CDB7B4911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8457A-3AB9-4880-8A0C-9F8524491207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10454185" y="5841242"/>
            <a:ext cx="1555845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976D3-5B7F-4300-ABED-C91F1B2AE209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C1E59-17DD-41CE-97CA-624A472382D4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057FC-95B6-4D89-AFDA-ABA33EE921E5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4549AC-EB31-477F-92A9-B1988E23287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C1E59-17DD-41CE-97CA-624A472382D4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 userDrawn="1"/>
        </p:nvCxnSpPr>
        <p:spPr bwMode="auto">
          <a:xfrm>
            <a:off x="-12293" y="707306"/>
            <a:ext cx="1220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11612880" y="6492240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15E2C-4410-4FF6-BE00-35D2EB204A6F}" type="slidenum">
              <a:rPr lang="zh-CN" altLang="en-US" sz="1600" smtClean="0"/>
              <a:t>‹#›</a:t>
            </a:fld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5696" y="82730"/>
            <a:ext cx="2572490" cy="5291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E0BD98EA-90B5-4CC6-89A6-2E9085E50F5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432C8-69A7-458B-9684-2BFA64B3194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logo-2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5299" y="31523"/>
            <a:ext cx="7080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dministrator\Desktop\u=75086232,1868931616&amp;fm=26&amp;gp=0.jpg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97424" y="31523"/>
            <a:ext cx="6842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65309" y="757647"/>
            <a:ext cx="120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3D019-A32C-4EAD-B8E6-DBDA699692FD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BA98F-560C-4997-81C4-81D4D9187EA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0972B2-CA5C-437D-87D0-8081271A9E4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CD4847-11EF-4466-A8AD-85CDB7B4911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8457A-3AB9-4880-8A0C-9F8524491207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10454185" y="5841242"/>
            <a:ext cx="1555845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976D3-5B7F-4300-ABED-C91F1B2AE209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057FC-95B6-4D89-AFDA-ABA33EE921E5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C1E59-17DD-41CE-97CA-624A472382D4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057FC-95B6-4D89-AFDA-ABA33EE921E5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4549AC-EB31-477F-92A9-B1988E23287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 userDrawn="1"/>
        </p:nvCxnSpPr>
        <p:spPr bwMode="auto">
          <a:xfrm>
            <a:off x="-12293" y="707306"/>
            <a:ext cx="1220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11612880" y="6492240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15E2C-4410-4FF6-BE00-35D2EB204A6F}" type="slidenum">
              <a:rPr lang="zh-CN" altLang="en-US" sz="1600" smtClean="0"/>
              <a:t>‹#›</a:t>
            </a:fld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5696" y="82730"/>
            <a:ext cx="2572490" cy="5291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E0BD98EA-90B5-4CC6-89A6-2E9085E50F5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4549AC-EB31-477F-92A9-B1988E23287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 userDrawn="1"/>
        </p:nvCxnSpPr>
        <p:spPr bwMode="auto">
          <a:xfrm>
            <a:off x="-12293" y="707306"/>
            <a:ext cx="1220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11612880" y="6492240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15E2C-4410-4FF6-BE00-35D2EB204A6F}" type="slidenum">
              <a:rPr lang="zh-CN" altLang="en-US" sz="1600" smtClean="0"/>
              <a:t>‹#›</a:t>
            </a:fld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5696" y="82730"/>
            <a:ext cx="2572490" cy="5291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E0BD98EA-90B5-4CC6-89A6-2E9085E50F5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432C8-69A7-458B-9684-2BFA64B3194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logo-2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5299" y="31523"/>
            <a:ext cx="7080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dministrator\Desktop\u=75086232,1868931616&amp;fm=26&amp;gp=0.jpg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97424" y="31523"/>
            <a:ext cx="6842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65309" y="757647"/>
            <a:ext cx="120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3D019-A32C-4EAD-B8E6-DBDA699692FD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3D019-A32C-4EAD-B8E6-DBDA699692FD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BA98F-560C-4997-81C4-81D4D9187EA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0972B2-CA5C-437D-87D0-8081271A9E4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CD4847-11EF-4466-A8AD-85CDB7B4911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8457A-3AB9-4880-8A0C-9F8524491207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10454185" y="5841242"/>
            <a:ext cx="1555845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976D3-5B7F-4300-ABED-C91F1B2AE209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C1E59-17DD-41CE-97CA-624A472382D4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057FC-95B6-4D89-AFDA-ABA33EE921E5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4549AC-EB31-477F-92A9-B1988E23287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 userDrawn="1"/>
        </p:nvCxnSpPr>
        <p:spPr bwMode="auto">
          <a:xfrm>
            <a:off x="-12293" y="707306"/>
            <a:ext cx="1220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11612880" y="6492240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15E2C-4410-4FF6-BE00-35D2EB204A6F}" type="slidenum">
              <a:rPr lang="zh-CN" altLang="en-US" sz="1600" smtClean="0"/>
              <a:t>‹#›</a:t>
            </a:fld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5696" y="82730"/>
            <a:ext cx="2572490" cy="5291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E0BD98EA-90B5-4CC6-89A6-2E9085E50F5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BA98F-560C-4997-81C4-81D4D9187EA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432C8-69A7-458B-9684-2BFA64B3194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logo-2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5299" y="31523"/>
            <a:ext cx="7080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dministrator\Desktop\u=75086232,1868931616&amp;fm=26&amp;gp=0.jpg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97424" y="31523"/>
            <a:ext cx="6842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65309" y="757647"/>
            <a:ext cx="120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3D019-A32C-4EAD-B8E6-DBDA699692FD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BA98F-560C-4997-81C4-81D4D9187EA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0972B2-CA5C-437D-87D0-8081271A9E4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CD4847-11EF-4466-A8AD-85CDB7B4911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8457A-3AB9-4880-8A0C-9F8524491207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10454185" y="5841242"/>
            <a:ext cx="1555845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976D3-5B7F-4300-ABED-C91F1B2AE209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C1E59-17DD-41CE-97CA-624A472382D4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057FC-95B6-4D89-AFDA-ABA33EE921E5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0972B2-CA5C-437D-87D0-8081271A9E4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4549AC-EB31-477F-92A9-B1988E23287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 userDrawn="1"/>
        </p:nvCxnSpPr>
        <p:spPr bwMode="auto">
          <a:xfrm>
            <a:off x="-12293" y="707306"/>
            <a:ext cx="1220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11612880" y="6492240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15E2C-4410-4FF6-BE00-35D2EB204A6F}" type="slidenum">
              <a:rPr lang="zh-CN" altLang="en-US" sz="1600" smtClean="0"/>
              <a:t>‹#›</a:t>
            </a:fld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5696" y="82730"/>
            <a:ext cx="2572490" cy="5291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E0BD98EA-90B5-4CC6-89A6-2E9085E50F5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432C8-69A7-458B-9684-2BFA64B3194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logo-2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5299" y="31523"/>
            <a:ext cx="7080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dministrator\Desktop\u=75086232,1868931616&amp;fm=26&amp;gp=0.jpg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97424" y="31523"/>
            <a:ext cx="6842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65309" y="757647"/>
            <a:ext cx="120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3D019-A32C-4EAD-B8E6-DBDA699692FD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BA98F-560C-4997-81C4-81D4D9187EA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0972B2-CA5C-437D-87D0-8081271A9E4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CD4847-11EF-4466-A8AD-85CDB7B4911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8457A-3AB9-4880-8A0C-9F8524491207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10454185" y="5841242"/>
            <a:ext cx="1555845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CD4847-11EF-4466-A8AD-85CDB7B4911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976D3-5B7F-4300-ABED-C91F1B2AE209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C1E59-17DD-41CE-97CA-624A472382D4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057FC-95B6-4D89-AFDA-ABA33EE921E5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4549AC-EB31-477F-92A9-B1988E23287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 userDrawn="1"/>
        </p:nvCxnSpPr>
        <p:spPr bwMode="auto">
          <a:xfrm>
            <a:off x="-12293" y="707306"/>
            <a:ext cx="1220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11612880" y="6492240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15E2C-4410-4FF6-BE00-35D2EB204A6F}" type="slidenum">
              <a:rPr lang="zh-CN" altLang="en-US" sz="1600" smtClean="0"/>
              <a:t>‹#›</a:t>
            </a:fld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5696" y="82730"/>
            <a:ext cx="2572490" cy="5291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E0BD98EA-90B5-4CC6-89A6-2E9085E50F5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432C8-69A7-458B-9684-2BFA64B3194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logo-2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5299" y="31523"/>
            <a:ext cx="7080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dministrator\Desktop\u=75086232,1868931616&amp;fm=26&amp;gp=0.jpg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97424" y="31523"/>
            <a:ext cx="6842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65309" y="757647"/>
            <a:ext cx="120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3D019-A32C-4EAD-B8E6-DBDA699692FD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BA98F-560C-4997-81C4-81D4D9187EA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8457A-3AB9-4880-8A0C-9F8524491207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10454185" y="5841242"/>
            <a:ext cx="1555845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0972B2-CA5C-437D-87D0-8081271A9E4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CD4847-11EF-4466-A8AD-85CDB7B4911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8457A-3AB9-4880-8A0C-9F8524491207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10454185" y="5841242"/>
            <a:ext cx="1555845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976D3-5B7F-4300-ABED-C91F1B2AE209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C1E59-17DD-41CE-97CA-624A472382D4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057FC-95B6-4D89-AFDA-ABA33EE921E5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4549AC-EB31-477F-92A9-B1988E23287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 userDrawn="1"/>
        </p:nvCxnSpPr>
        <p:spPr bwMode="auto">
          <a:xfrm>
            <a:off x="-12293" y="707306"/>
            <a:ext cx="1220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11612880" y="6492240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15E2C-4410-4FF6-BE00-35D2EB204A6F}" type="slidenum">
              <a:rPr lang="zh-CN" altLang="en-US" sz="1600" smtClean="0"/>
              <a:t>‹#›</a:t>
            </a:fld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5696" y="82730"/>
            <a:ext cx="2572490" cy="5291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E0BD98EA-90B5-4CC6-89A6-2E9085E50F5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432C8-69A7-458B-9684-2BFA64B3194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976D3-5B7F-4300-ABED-C91F1B2AE209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logo-2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5299" y="31523"/>
            <a:ext cx="7080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dministrator\Desktop\u=75086232,1868931616&amp;fm=26&amp;gp=0.jpg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97424" y="31523"/>
            <a:ext cx="6842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65309" y="757647"/>
            <a:ext cx="120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3D019-A32C-4EAD-B8E6-DBDA699692FD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BA98F-560C-4997-81C4-81D4D9187EA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0972B2-CA5C-437D-87D0-8081271A9E4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CD4847-11EF-4466-A8AD-85CDB7B4911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8457A-3AB9-4880-8A0C-9F8524491207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10454185" y="5841242"/>
            <a:ext cx="1555845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976D3-5B7F-4300-ABED-C91F1B2AE209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C1E59-17DD-41CE-97CA-624A472382D4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057FC-95B6-4D89-AFDA-ABA33EE921E5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4549AC-EB31-477F-92A9-B1988E23287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DC1E59-17DD-41CE-97CA-624A472382D4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8"/>
          <p:cNvCxnSpPr>
            <a:cxnSpLocks noChangeShapeType="1"/>
          </p:cNvCxnSpPr>
          <p:nvPr userDrawn="1"/>
        </p:nvCxnSpPr>
        <p:spPr bwMode="auto">
          <a:xfrm>
            <a:off x="-12293" y="707306"/>
            <a:ext cx="122040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</a:ln>
        </p:spPr>
      </p:cxnSp>
      <p:sp>
        <p:nvSpPr>
          <p:cNvPr id="11" name="TextBox 10"/>
          <p:cNvSpPr txBox="1"/>
          <p:nvPr userDrawn="1"/>
        </p:nvSpPr>
        <p:spPr>
          <a:xfrm>
            <a:off x="11612880" y="6492240"/>
            <a:ext cx="57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8F815E2C-4410-4FF6-BE00-35D2EB204A6F}" type="slidenum">
              <a:rPr lang="zh-CN" altLang="en-US" sz="1600" smtClean="0"/>
              <a:t>‹#›</a:t>
            </a:fld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45696" y="82730"/>
            <a:ext cx="2572490" cy="5291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>
          <a:xfrm>
            <a:off x="60864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63040" cy="47093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>
          <a:xfrm>
            <a:off x="8741761" y="6247376"/>
            <a:ext cx="2837760" cy="470930"/>
          </a:xfrm>
        </p:spPr>
        <p:txBody>
          <a:bodyPr/>
          <a:lstStyle>
            <a:lvl1pPr>
              <a:defRPr/>
            </a:lvl1pPr>
          </a:lstStyle>
          <a:p>
            <a:fld id="{E0BD98EA-90B5-4CC6-89A6-2E9085E50F5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A432C8-69A7-458B-9684-2BFA64B3194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6" descr="logo-2.png"/>
          <p:cNvPicPr>
            <a:picLocks noChangeAspect="1"/>
          </p:cNvPicPr>
          <p:nvPr userDrawn="1"/>
        </p:nvPicPr>
        <p:blipFill>
          <a:blip r:embed="rId2" cstate="email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75299" y="31523"/>
            <a:ext cx="7080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Users\Administrator\Desktop\u=75086232,1868931616&amp;fm=26&amp;gp=0.jpg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97424" y="31523"/>
            <a:ext cx="6842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接连接符 10"/>
          <p:cNvCxnSpPr/>
          <p:nvPr userDrawn="1"/>
        </p:nvCxnSpPr>
        <p:spPr>
          <a:xfrm>
            <a:off x="65309" y="757647"/>
            <a:ext cx="120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33D019-A32C-4EAD-B8E6-DBDA699692FD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EBA98F-560C-4997-81C4-81D4D9187EA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0972B2-CA5C-437D-87D0-8081271A9E4B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CD4847-11EF-4466-A8AD-85CDB7B49118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68457A-3AB9-4880-8A0C-9F8524491207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10454185" y="5841242"/>
            <a:ext cx="1555845" cy="791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E976D3-5B7F-4300-ABED-C91F1B2AE209}" type="datetime2">
              <a:rPr lang="en-US" smtClean="0"/>
              <a:t>Friday, September 30, 2022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/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24.xml"/><Relationship Id="rId12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28.xml"/><Relationship Id="rId5" Type="http://schemas.openxmlformats.org/officeDocument/2006/relationships/slideLayout" Target="../slideLayouts/slideLayout12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27.xml"/><Relationship Id="rId4" Type="http://schemas.openxmlformats.org/officeDocument/2006/relationships/slideLayout" Target="../slideLayouts/slideLayout121.xml"/><Relationship Id="rId9" Type="http://schemas.openxmlformats.org/officeDocument/2006/relationships/slideLayout" Target="../slideLayouts/slideLayout126.xml"/><Relationship Id="rId1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13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slideLayout" Target="../slideLayouts/slideLayout142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3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Relationship Id="rId1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slideLayout" Target="../slideLayouts/slideLayout156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slideLayout" Target="../slideLayouts/slideLayout169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Relationship Id="rId1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13" Type="http://schemas.openxmlformats.org/officeDocument/2006/relationships/slideLayout" Target="../slideLayouts/slideLayout182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Relationship Id="rId1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0.xml"/><Relationship Id="rId13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85.xml"/><Relationship Id="rId7" Type="http://schemas.openxmlformats.org/officeDocument/2006/relationships/slideLayout" Target="../slideLayouts/slideLayout189.xml"/><Relationship Id="rId12" Type="http://schemas.openxmlformats.org/officeDocument/2006/relationships/slideLayout" Target="../slideLayouts/slideLayout194.xml"/><Relationship Id="rId2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183.xml"/><Relationship Id="rId6" Type="http://schemas.openxmlformats.org/officeDocument/2006/relationships/slideLayout" Target="../slideLayouts/slideLayout188.xml"/><Relationship Id="rId11" Type="http://schemas.openxmlformats.org/officeDocument/2006/relationships/slideLayout" Target="../slideLayouts/slideLayout193.xml"/><Relationship Id="rId5" Type="http://schemas.openxmlformats.org/officeDocument/2006/relationships/slideLayout" Target="../slideLayouts/slideLayout18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92.xml"/><Relationship Id="rId4" Type="http://schemas.openxmlformats.org/officeDocument/2006/relationships/slideLayout" Target="../slideLayouts/slideLayout186.xml"/><Relationship Id="rId9" Type="http://schemas.openxmlformats.org/officeDocument/2006/relationships/slideLayout" Target="../slideLayouts/slideLayout191.xml"/><Relationship Id="rId1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3.xml"/><Relationship Id="rId13" Type="http://schemas.openxmlformats.org/officeDocument/2006/relationships/slideLayout" Target="../slideLayouts/slideLayout208.xml"/><Relationship Id="rId3" Type="http://schemas.openxmlformats.org/officeDocument/2006/relationships/slideLayout" Target="../slideLayouts/slideLayout198.xml"/><Relationship Id="rId7" Type="http://schemas.openxmlformats.org/officeDocument/2006/relationships/slideLayout" Target="../slideLayouts/slideLayout202.xml"/><Relationship Id="rId12" Type="http://schemas.openxmlformats.org/officeDocument/2006/relationships/slideLayout" Target="../slideLayouts/slideLayout207.xml"/><Relationship Id="rId2" Type="http://schemas.openxmlformats.org/officeDocument/2006/relationships/slideLayout" Target="../slideLayouts/slideLayout197.xml"/><Relationship Id="rId1" Type="http://schemas.openxmlformats.org/officeDocument/2006/relationships/slideLayout" Target="../slideLayouts/slideLayout196.xml"/><Relationship Id="rId6" Type="http://schemas.openxmlformats.org/officeDocument/2006/relationships/slideLayout" Target="../slideLayouts/slideLayout201.xml"/><Relationship Id="rId11" Type="http://schemas.openxmlformats.org/officeDocument/2006/relationships/slideLayout" Target="../slideLayouts/slideLayout206.xml"/><Relationship Id="rId5" Type="http://schemas.openxmlformats.org/officeDocument/2006/relationships/slideLayout" Target="../slideLayouts/slideLayout20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5.xml"/><Relationship Id="rId4" Type="http://schemas.openxmlformats.org/officeDocument/2006/relationships/slideLayout" Target="../slideLayouts/slideLayout199.xml"/><Relationship Id="rId9" Type="http://schemas.openxmlformats.org/officeDocument/2006/relationships/slideLayout" Target="../slideLayouts/slideLayout204.xml"/><Relationship Id="rId1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6.xml"/><Relationship Id="rId13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1.xml"/><Relationship Id="rId7" Type="http://schemas.openxmlformats.org/officeDocument/2006/relationships/slideLayout" Target="../slideLayouts/slideLayout215.xml"/><Relationship Id="rId12" Type="http://schemas.openxmlformats.org/officeDocument/2006/relationships/slideLayout" Target="../slideLayouts/slideLayout220.xml"/><Relationship Id="rId2" Type="http://schemas.openxmlformats.org/officeDocument/2006/relationships/slideLayout" Target="../slideLayouts/slideLayout210.xml"/><Relationship Id="rId1" Type="http://schemas.openxmlformats.org/officeDocument/2006/relationships/slideLayout" Target="../slideLayouts/slideLayout209.xml"/><Relationship Id="rId6" Type="http://schemas.openxmlformats.org/officeDocument/2006/relationships/slideLayout" Target="../slideLayouts/slideLayout214.xml"/><Relationship Id="rId11" Type="http://schemas.openxmlformats.org/officeDocument/2006/relationships/slideLayout" Target="../slideLayouts/slideLayout219.xml"/><Relationship Id="rId5" Type="http://schemas.openxmlformats.org/officeDocument/2006/relationships/slideLayout" Target="../slideLayouts/slideLayout21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12.xml"/><Relationship Id="rId9" Type="http://schemas.openxmlformats.org/officeDocument/2006/relationships/slideLayout" Target="../slideLayouts/slideLayout217.xml"/><Relationship Id="rId1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9.xml"/><Relationship Id="rId13" Type="http://schemas.openxmlformats.org/officeDocument/2006/relationships/slideLayout" Target="../slideLayouts/slideLayout234.xml"/><Relationship Id="rId3" Type="http://schemas.openxmlformats.org/officeDocument/2006/relationships/slideLayout" Target="../slideLayouts/slideLayout224.xml"/><Relationship Id="rId7" Type="http://schemas.openxmlformats.org/officeDocument/2006/relationships/slideLayout" Target="../slideLayouts/slideLayout228.xml"/><Relationship Id="rId12" Type="http://schemas.openxmlformats.org/officeDocument/2006/relationships/slideLayout" Target="../slideLayouts/slideLayout233.xml"/><Relationship Id="rId2" Type="http://schemas.openxmlformats.org/officeDocument/2006/relationships/slideLayout" Target="../slideLayouts/slideLayout223.xml"/><Relationship Id="rId1" Type="http://schemas.openxmlformats.org/officeDocument/2006/relationships/slideLayout" Target="../slideLayouts/slideLayout222.xml"/><Relationship Id="rId6" Type="http://schemas.openxmlformats.org/officeDocument/2006/relationships/slideLayout" Target="../slideLayouts/slideLayout227.xml"/><Relationship Id="rId11" Type="http://schemas.openxmlformats.org/officeDocument/2006/relationships/slideLayout" Target="../slideLayouts/slideLayout232.xml"/><Relationship Id="rId5" Type="http://schemas.openxmlformats.org/officeDocument/2006/relationships/slideLayout" Target="../slideLayouts/slideLayout22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1.xml"/><Relationship Id="rId4" Type="http://schemas.openxmlformats.org/officeDocument/2006/relationships/slideLayout" Target="../slideLayouts/slideLayout225.xml"/><Relationship Id="rId9" Type="http://schemas.openxmlformats.org/officeDocument/2006/relationships/slideLayout" Target="../slideLayouts/slideLayout230.xml"/><Relationship Id="rId14" Type="http://schemas.openxmlformats.org/officeDocument/2006/relationships/theme" Target="../theme/theme1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80" y="274638"/>
            <a:ext cx="109726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80" y="1600201"/>
            <a:ext cx="109726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8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80CB818-7379-467D-8E76-EF9D9074A26C}" type="datetime2">
              <a:rPr lang="en-US" smtClean="0"/>
              <a:t>Friday, September 30, 2022</a:t>
            </a:fld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43" y="6245225"/>
            <a:ext cx="385971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15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1907"/>
        </a:buClr>
        <a:buFont typeface="Wingdings" panose="05000000000000000000" pitchFamily="2" charset="2"/>
        <a:buChar char="r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038F"/>
        </a:buClr>
        <a:buFont typeface="Wingdings" panose="05000000000000000000" pitchFamily="2" charset="2"/>
        <a:buChar char="¦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CB22C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80" y="274638"/>
            <a:ext cx="109726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80" y="1600201"/>
            <a:ext cx="109726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8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80CB818-7379-467D-8E76-EF9D9074A26C}" type="datetime2">
              <a:rPr lang="en-US" smtClean="0"/>
              <a:t>Friday, September 30, 2022</a:t>
            </a:fld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43" y="6245225"/>
            <a:ext cx="385971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15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  <p:sldLayoutId id="2147483896" r:id="rId12"/>
    <p:sldLayoutId id="2147483897" r:id="rId1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1907"/>
        </a:buClr>
        <a:buFont typeface="Wingdings" panose="05000000000000000000" pitchFamily="2" charset="2"/>
        <a:buChar char="r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038F"/>
        </a:buClr>
        <a:buFont typeface="Wingdings" panose="05000000000000000000" pitchFamily="2" charset="2"/>
        <a:buChar char="¦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CB22C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80" y="274638"/>
            <a:ext cx="109726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80" y="1600201"/>
            <a:ext cx="109726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8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80CB818-7379-467D-8E76-EF9D9074A26C}" type="datetime2">
              <a:rPr lang="en-US" smtClean="0"/>
              <a:t>Friday, September 30, 2022</a:t>
            </a:fld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43" y="6245225"/>
            <a:ext cx="385971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15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1907"/>
        </a:buClr>
        <a:buFont typeface="Wingdings" panose="05000000000000000000" pitchFamily="2" charset="2"/>
        <a:buChar char="r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038F"/>
        </a:buClr>
        <a:buFont typeface="Wingdings" panose="05000000000000000000" pitchFamily="2" charset="2"/>
        <a:buChar char="¦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CB22C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80" y="274638"/>
            <a:ext cx="109726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80" y="1600201"/>
            <a:ext cx="109726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8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80CB818-7379-467D-8E76-EF9D9074A26C}" type="datetime2">
              <a:rPr lang="en-US" smtClean="0"/>
              <a:t>Friday, September 30, 2022</a:t>
            </a:fld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43" y="6245225"/>
            <a:ext cx="385971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15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1907"/>
        </a:buClr>
        <a:buFont typeface="Wingdings" panose="05000000000000000000" pitchFamily="2" charset="2"/>
        <a:buChar char="r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038F"/>
        </a:buClr>
        <a:buFont typeface="Wingdings" panose="05000000000000000000" pitchFamily="2" charset="2"/>
        <a:buChar char="¦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CB22C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80" y="274638"/>
            <a:ext cx="109726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80" y="1600201"/>
            <a:ext cx="109726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8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80CB818-7379-467D-8E76-EF9D9074A26C}" type="datetime2">
              <a:rPr lang="en-US" smtClean="0"/>
              <a:t>Friday, September 30, 2022</a:t>
            </a:fld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43" y="6245225"/>
            <a:ext cx="385971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15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1907"/>
        </a:buClr>
        <a:buFont typeface="Wingdings" panose="05000000000000000000" pitchFamily="2" charset="2"/>
        <a:buChar char="r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038F"/>
        </a:buClr>
        <a:buFont typeface="Wingdings" panose="05000000000000000000" pitchFamily="2" charset="2"/>
        <a:buChar char="¦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CB22C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80" y="274638"/>
            <a:ext cx="109726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80" y="1600201"/>
            <a:ext cx="109726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8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80CB818-7379-467D-8E76-EF9D9074A26C}" type="datetime2">
              <a:rPr lang="en-US" smtClean="0"/>
              <a:t>Friday, September 30, 2022</a:t>
            </a:fld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43" y="6245225"/>
            <a:ext cx="385971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15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1907"/>
        </a:buClr>
        <a:buFont typeface="Wingdings" panose="05000000000000000000" pitchFamily="2" charset="2"/>
        <a:buChar char="r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038F"/>
        </a:buClr>
        <a:buFont typeface="Wingdings" panose="05000000000000000000" pitchFamily="2" charset="2"/>
        <a:buChar char="¦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CB22C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80" y="274638"/>
            <a:ext cx="109726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80" y="1600201"/>
            <a:ext cx="109726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8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80CB818-7379-467D-8E76-EF9D9074A26C}" type="datetime2">
              <a:rPr lang="en-US" smtClean="0"/>
              <a:t>Friday, September 30, 2022</a:t>
            </a:fld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43" y="6245225"/>
            <a:ext cx="385971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15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1907"/>
        </a:buClr>
        <a:buFont typeface="Wingdings" panose="05000000000000000000" pitchFamily="2" charset="2"/>
        <a:buChar char="r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038F"/>
        </a:buClr>
        <a:buFont typeface="Wingdings" panose="05000000000000000000" pitchFamily="2" charset="2"/>
        <a:buChar char="¦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CB22C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80" y="274638"/>
            <a:ext cx="109726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80" y="1600201"/>
            <a:ext cx="109726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8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80CB818-7379-467D-8E76-EF9D9074A26C}" type="datetime2">
              <a:rPr lang="en-US" smtClean="0"/>
              <a:t>Friday, September 30, 2022</a:t>
            </a:fld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43" y="6245225"/>
            <a:ext cx="385971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15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1907"/>
        </a:buClr>
        <a:buFont typeface="Wingdings" panose="05000000000000000000" pitchFamily="2" charset="2"/>
        <a:buChar char="r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038F"/>
        </a:buClr>
        <a:buFont typeface="Wingdings" panose="05000000000000000000" pitchFamily="2" charset="2"/>
        <a:buChar char="¦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CB22C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80" y="274638"/>
            <a:ext cx="109726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80" y="1600201"/>
            <a:ext cx="109726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8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80CB818-7379-467D-8E76-EF9D9074A26C}" type="datetime2">
              <a:rPr lang="en-US" smtClean="0"/>
              <a:t>Friday, September 30, 2022</a:t>
            </a:fld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43" y="6245225"/>
            <a:ext cx="385971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15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84" r:id="rId2"/>
    <p:sldLayoutId id="2147483985" r:id="rId3"/>
    <p:sldLayoutId id="2147483986" r:id="rId4"/>
    <p:sldLayoutId id="2147483987" r:id="rId5"/>
    <p:sldLayoutId id="2147483988" r:id="rId6"/>
    <p:sldLayoutId id="2147483989" r:id="rId7"/>
    <p:sldLayoutId id="2147483990" r:id="rId8"/>
    <p:sldLayoutId id="2147483991" r:id="rId9"/>
    <p:sldLayoutId id="2147483992" r:id="rId10"/>
    <p:sldLayoutId id="2147483993" r:id="rId11"/>
    <p:sldLayoutId id="2147483994" r:id="rId12"/>
    <p:sldLayoutId id="2147483995" r:id="rId1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1907"/>
        </a:buClr>
        <a:buFont typeface="Wingdings" panose="05000000000000000000" pitchFamily="2" charset="2"/>
        <a:buChar char="r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038F"/>
        </a:buClr>
        <a:buFont typeface="Wingdings" panose="05000000000000000000" pitchFamily="2" charset="2"/>
        <a:buChar char="¦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CB22C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80" y="274638"/>
            <a:ext cx="109726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80" y="1600201"/>
            <a:ext cx="109726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8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80CB818-7379-467D-8E76-EF9D9074A26C}" type="datetime2">
              <a:rPr lang="en-US" smtClean="0"/>
              <a:t>Friday, September 30, 2022</a:t>
            </a:fld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43" y="6245225"/>
            <a:ext cx="385971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15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  <p:sldLayoutId id="2147484008" r:id="rId12"/>
    <p:sldLayoutId id="2147484009" r:id="rId1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1907"/>
        </a:buClr>
        <a:buFont typeface="Wingdings" panose="05000000000000000000" pitchFamily="2" charset="2"/>
        <a:buChar char="r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038F"/>
        </a:buClr>
        <a:buFont typeface="Wingdings" panose="05000000000000000000" pitchFamily="2" charset="2"/>
        <a:buChar char="¦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CB22C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80" y="274638"/>
            <a:ext cx="109726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80" y="1600201"/>
            <a:ext cx="109726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8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80CB818-7379-467D-8E76-EF9D9074A26C}" type="datetime2">
              <a:rPr lang="en-US" smtClean="0"/>
              <a:t>Friday, September 30, 2022</a:t>
            </a:fld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43" y="6245225"/>
            <a:ext cx="385971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15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1907"/>
        </a:buClr>
        <a:buFont typeface="Wingdings" panose="05000000000000000000" pitchFamily="2" charset="2"/>
        <a:buChar char="r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038F"/>
        </a:buClr>
        <a:buFont typeface="Wingdings" panose="05000000000000000000" pitchFamily="2" charset="2"/>
        <a:buChar char="¦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CB22C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80" y="274638"/>
            <a:ext cx="109726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80" y="1600201"/>
            <a:ext cx="109726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8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80CB818-7379-467D-8E76-EF9D9074A26C}" type="datetime2">
              <a:rPr lang="en-US" smtClean="0"/>
              <a:t>Friday, September 30, 2022</a:t>
            </a:fld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43" y="6245225"/>
            <a:ext cx="385971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15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1907"/>
        </a:buClr>
        <a:buFont typeface="Wingdings" panose="05000000000000000000" pitchFamily="2" charset="2"/>
        <a:buChar char="r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038F"/>
        </a:buClr>
        <a:buFont typeface="Wingdings" panose="05000000000000000000" pitchFamily="2" charset="2"/>
        <a:buChar char="¦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CB22C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80" y="274638"/>
            <a:ext cx="109726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80" y="1600201"/>
            <a:ext cx="109726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8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80CB818-7379-467D-8E76-EF9D9074A26C}" type="datetime2">
              <a:rPr lang="en-US" smtClean="0"/>
              <a:t>Friday, September 30, 2022</a:t>
            </a:fld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43" y="6245225"/>
            <a:ext cx="385971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15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1907"/>
        </a:buClr>
        <a:buFont typeface="Wingdings" panose="05000000000000000000" pitchFamily="2" charset="2"/>
        <a:buChar char="r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038F"/>
        </a:buClr>
        <a:buFont typeface="Wingdings" panose="05000000000000000000" pitchFamily="2" charset="2"/>
        <a:buChar char="¦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CB22C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80" y="274638"/>
            <a:ext cx="109726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80" y="1600201"/>
            <a:ext cx="109726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8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80CB818-7379-467D-8E76-EF9D9074A26C}" type="datetime2">
              <a:rPr lang="en-US" smtClean="0"/>
              <a:t>Friday, September 30, 2022</a:t>
            </a:fld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43" y="6245225"/>
            <a:ext cx="385971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15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1907"/>
        </a:buClr>
        <a:buFont typeface="Wingdings" panose="05000000000000000000" pitchFamily="2" charset="2"/>
        <a:buChar char="r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038F"/>
        </a:buClr>
        <a:buFont typeface="Wingdings" panose="05000000000000000000" pitchFamily="2" charset="2"/>
        <a:buChar char="¦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CB22C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80" y="274638"/>
            <a:ext cx="109726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80" y="1600201"/>
            <a:ext cx="109726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8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80CB818-7379-467D-8E76-EF9D9074A26C}" type="datetime2">
              <a:rPr lang="en-US" smtClean="0"/>
              <a:t>Friday, September 30, 2022</a:t>
            </a:fld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43" y="6245225"/>
            <a:ext cx="385971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15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1907"/>
        </a:buClr>
        <a:buFont typeface="Wingdings" panose="05000000000000000000" pitchFamily="2" charset="2"/>
        <a:buChar char="r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038F"/>
        </a:buClr>
        <a:buFont typeface="Wingdings" panose="05000000000000000000" pitchFamily="2" charset="2"/>
        <a:buChar char="¦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CB22C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80" y="274638"/>
            <a:ext cx="109726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80" y="1600201"/>
            <a:ext cx="109726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8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80CB818-7379-467D-8E76-EF9D9074A26C}" type="datetime2">
              <a:rPr lang="en-US" smtClean="0"/>
              <a:t>Friday, September 30, 2022</a:t>
            </a:fld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43" y="6245225"/>
            <a:ext cx="385971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15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1907"/>
        </a:buClr>
        <a:buFont typeface="Wingdings" panose="05000000000000000000" pitchFamily="2" charset="2"/>
        <a:buChar char="r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038F"/>
        </a:buClr>
        <a:buFont typeface="Wingdings" panose="05000000000000000000" pitchFamily="2" charset="2"/>
        <a:buChar char="¦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CB22C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80" y="274638"/>
            <a:ext cx="109726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80" y="1600201"/>
            <a:ext cx="109726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8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80CB818-7379-467D-8E76-EF9D9074A26C}" type="datetime2">
              <a:rPr lang="en-US" smtClean="0"/>
              <a:t>Friday, September 30, 2022</a:t>
            </a:fld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43" y="6245225"/>
            <a:ext cx="385971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15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1907"/>
        </a:buClr>
        <a:buFont typeface="Wingdings" panose="05000000000000000000" pitchFamily="2" charset="2"/>
        <a:buChar char="r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038F"/>
        </a:buClr>
        <a:buFont typeface="Wingdings" panose="05000000000000000000" pitchFamily="2" charset="2"/>
        <a:buChar char="¦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CB22C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80" y="274638"/>
            <a:ext cx="10972641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80" y="1600201"/>
            <a:ext cx="10972641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 第二级</a:t>
            </a:r>
          </a:p>
          <a:p>
            <a:pPr lvl="2"/>
            <a:r>
              <a:rPr lang="zh-CN" altLang="en-US"/>
              <a:t> 第三级</a:t>
            </a:r>
          </a:p>
          <a:p>
            <a:pPr lvl="3"/>
            <a:r>
              <a:rPr lang="zh-CN" altLang="en-US"/>
              <a:t> 第四级</a:t>
            </a:r>
          </a:p>
          <a:p>
            <a:pPr lvl="4"/>
            <a:r>
              <a:rPr lang="zh-CN" altLang="en-US"/>
              <a:t> 第五级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8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80CB818-7379-467D-8E76-EF9D9074A26C}" type="datetime2">
              <a:rPr lang="en-US" smtClean="0"/>
              <a:t>Friday, September 30, 2022</a:t>
            </a:fld>
            <a:endParaRPr lang="en-US" dirty="0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143" y="6245225"/>
            <a:ext cx="385971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150" y="6245225"/>
            <a:ext cx="284517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CFEC368-1D7A-4F81-ABF6-AE0E36BAF64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1907"/>
        </a:buClr>
        <a:buFont typeface="Wingdings" panose="05000000000000000000" pitchFamily="2" charset="2"/>
        <a:buChar char="r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3038F"/>
        </a:buClr>
        <a:buFont typeface="Wingdings" panose="05000000000000000000" pitchFamily="2" charset="2"/>
        <a:buChar char="¦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CB22C"/>
        </a:buClr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ò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29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2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19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909501"/>
            <a:ext cx="10972800" cy="5445125"/>
          </a:xfrm>
        </p:spPr>
        <p:txBody>
          <a:bodyPr tIns="36948"/>
          <a:lstStyle/>
          <a:p>
            <a:pPr>
              <a:lnSpc>
                <a:spcPct val="150000"/>
              </a:lnSpc>
              <a:tabLst>
                <a:tab pos="0" algn="l"/>
                <a:tab pos="423545" algn="l"/>
                <a:tab pos="850900" algn="l"/>
                <a:tab pos="1277620" algn="l"/>
                <a:tab pos="1704975" algn="l"/>
                <a:tab pos="2131695" algn="l"/>
                <a:tab pos="2559050" algn="l"/>
                <a:tab pos="2985770" algn="l"/>
                <a:tab pos="3413125" algn="l"/>
                <a:tab pos="3839845" algn="l"/>
                <a:tab pos="4267200" algn="l"/>
                <a:tab pos="4693920" algn="l"/>
                <a:tab pos="5121275" algn="l"/>
                <a:tab pos="5547995" algn="l"/>
                <a:tab pos="5975350" algn="l"/>
                <a:tab pos="6402070" algn="l"/>
                <a:tab pos="6829425" algn="l"/>
                <a:tab pos="7254875" algn="l"/>
                <a:tab pos="7681595" algn="l"/>
                <a:tab pos="8108950" algn="l"/>
                <a:tab pos="8535670" algn="l"/>
              </a:tabLst>
            </a:pPr>
            <a:r>
              <a:rPr lang="zh-CN" altLang="en-US" sz="3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离散数据及其应用</a:t>
            </a:r>
            <a:br>
              <a:rPr lang="en-US" altLang="zh-CN" sz="3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CN" sz="3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Discrete Mathematics and Its Applications</a:t>
            </a:r>
            <a:br>
              <a:rPr lang="en-US" altLang="zh-CN" sz="3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CN" altLang="en-US" sz="3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（</a:t>
            </a:r>
            <a:r>
              <a:rPr lang="en-US" altLang="zh-CN" sz="3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Eighth  Edition/Kenneth </a:t>
            </a:r>
            <a:r>
              <a:rPr lang="en-US" altLang="zh-CN" sz="3200" b="1" dirty="0" err="1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H.Rosen</a:t>
            </a:r>
            <a:r>
              <a:rPr lang="zh-CN" altLang="en-US" sz="32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）</a:t>
            </a:r>
            <a:br>
              <a:rPr lang="en-US" altLang="zh-CN" sz="38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br>
              <a:rPr lang="en-US" altLang="zh-CN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郭少勇 </a:t>
            </a:r>
            <a:r>
              <a:rPr lang="en-US" altLang="zh-CN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(syguo@bupt.edu.cn)</a:t>
            </a:r>
            <a:br>
              <a:rPr lang="en-US" altLang="zh-CN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CN" altLang="en-US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北京邮电大学</a:t>
            </a:r>
            <a:br>
              <a:rPr lang="en-US" altLang="zh-CN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CN" sz="24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2022.9</a:t>
            </a:r>
            <a:endParaRPr lang="en-US" altLang="zh-CN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0046" y="918110"/>
            <a:ext cx="11510778" cy="53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Example 6: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Let 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A = {a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a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,..., a</a:t>
            </a:r>
            <a:r>
              <a:rPr lang="en-US" altLang="zh-CN" sz="2000" baseline="-25000" dirty="0"/>
              <a:t>n</a:t>
            </a:r>
            <a:r>
              <a:rPr lang="en-US" altLang="zh-CN" sz="2000" dirty="0"/>
              <a:t>} be a nonempty set. 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A* is the set of all finite sequences of elements of A. 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α and β be elements of A*.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The catenation is a binary operation • on A*. 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if α  = a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a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...a</a:t>
            </a:r>
            <a:r>
              <a:rPr lang="en-US" altLang="zh-CN" sz="2000" baseline="-25000" dirty="0"/>
              <a:t>n</a:t>
            </a:r>
            <a:r>
              <a:rPr lang="en-US" altLang="zh-CN" sz="2000" dirty="0"/>
              <a:t> and β = b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b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...b</a:t>
            </a:r>
            <a:r>
              <a:rPr lang="en-US" altLang="zh-CN" sz="2000" baseline="-25000" dirty="0"/>
              <a:t>k</a:t>
            </a:r>
            <a:endParaRPr lang="en-US" altLang="zh-CN" sz="2000" dirty="0"/>
          </a:p>
          <a:p>
            <a:pPr lvl="3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1600" dirty="0"/>
              <a:t>α • β = a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a</a:t>
            </a:r>
            <a:r>
              <a:rPr lang="en-US" altLang="zh-CN" sz="1600" baseline="-25000" dirty="0"/>
              <a:t>2</a:t>
            </a:r>
            <a:r>
              <a:rPr lang="en-US" altLang="zh-CN" sz="1600" dirty="0"/>
              <a:t>...a</a:t>
            </a:r>
            <a:r>
              <a:rPr lang="en-US" altLang="zh-CN" sz="1600" baseline="-25000" dirty="0"/>
              <a:t>n</a:t>
            </a:r>
            <a:r>
              <a:rPr lang="en-US" altLang="zh-CN" sz="1600" dirty="0"/>
              <a:t>b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b</a:t>
            </a:r>
            <a:r>
              <a:rPr lang="en-US" altLang="zh-CN" sz="1600" baseline="-25000" dirty="0"/>
              <a:t>2</a:t>
            </a:r>
            <a:r>
              <a:rPr lang="en-US" altLang="zh-CN" sz="1600" dirty="0"/>
              <a:t>...b</a:t>
            </a:r>
            <a:r>
              <a:rPr lang="en-US" altLang="zh-CN" sz="1600" baseline="-25000" dirty="0"/>
              <a:t>k</a:t>
            </a:r>
            <a:endParaRPr lang="en-US" altLang="zh-CN" sz="1600" dirty="0"/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if α, β, and γ are any elements of A*, </a:t>
            </a:r>
          </a:p>
          <a:p>
            <a:pPr lvl="3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1600" dirty="0"/>
              <a:t>α • ( β • γ ) = ( α • β ) • γ 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0046" y="918110"/>
            <a:ext cx="11510778" cy="53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Example 6: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So that • is an associative binary operation, and  (A*, •) is a semigroup.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The semigroup (A*, • ) is called the </a:t>
            </a:r>
            <a:r>
              <a:rPr lang="en-US" altLang="zh-CN" sz="2400" dirty="0">
                <a:solidFill>
                  <a:srgbClr val="FF0000"/>
                </a:solidFill>
              </a:rPr>
              <a:t>free semigroup generated by A(</a:t>
            </a:r>
            <a:r>
              <a:rPr lang="zh-CN" altLang="en-US" sz="2400" dirty="0">
                <a:solidFill>
                  <a:srgbClr val="FF0000"/>
                </a:solidFill>
              </a:rPr>
              <a:t>由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生成的自由半群</a:t>
            </a:r>
            <a:r>
              <a:rPr lang="en-US" altLang="zh-CN" sz="2400" dirty="0">
                <a:solidFill>
                  <a:srgbClr val="FF0000"/>
                </a:solidFill>
              </a:rPr>
              <a:t>).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buClrTx/>
              <a:buNone/>
            </a:pPr>
            <a:r>
              <a:rPr lang="en-US" altLang="zh-CN" sz="2400" dirty="0"/>
              <a:t>In a semigroup (S, *) we can establish the following generalization of the associative property; we omit the proof</a:t>
            </a:r>
            <a:r>
              <a:rPr lang="zh-CN" altLang="en-US" sz="2400" dirty="0"/>
              <a:t>．</a:t>
            </a:r>
            <a:endParaRPr lang="en-US" altLang="zh-CN" sz="2400" dirty="0"/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1927249"/>
            <a:ext cx="11595688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If a1, a2,..., an, n ≥3, are arbitrary elements of a semigroup, then all products of the elements a1, a2,..., an  that can be formed by inserting meaningful parentheses arbitrarily are equal.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66147" y="994948"/>
            <a:ext cx="4459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/>
              <a:t>Theorem 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0046" y="0"/>
            <a:ext cx="11510778" cy="53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Example 7: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Theorem 1 shows that the products 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((a</a:t>
            </a:r>
            <a:r>
              <a:rPr lang="en-US" altLang="zh-CN" sz="2000" baseline="-25000" dirty="0"/>
              <a:t>1 </a:t>
            </a:r>
            <a:r>
              <a:rPr lang="en-US" altLang="zh-CN" sz="2000" dirty="0"/>
              <a:t>* a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)* a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)* a</a:t>
            </a:r>
            <a:r>
              <a:rPr lang="en-US" altLang="zh-CN" sz="2000" baseline="-25000" dirty="0"/>
              <a:t>4</a:t>
            </a:r>
            <a:endParaRPr lang="en-US" altLang="zh-CN" sz="2000" dirty="0"/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a</a:t>
            </a:r>
            <a:r>
              <a:rPr lang="en-US" altLang="zh-CN" sz="2000" baseline="-25000" dirty="0"/>
              <a:t>1 </a:t>
            </a:r>
            <a:r>
              <a:rPr lang="en-US" altLang="zh-CN" sz="2000" dirty="0"/>
              <a:t>*(a</a:t>
            </a:r>
            <a:r>
              <a:rPr lang="en-US" altLang="zh-CN" sz="2000" baseline="-25000" dirty="0"/>
              <a:t>2 </a:t>
            </a:r>
            <a:r>
              <a:rPr lang="en-US" altLang="zh-CN" sz="2000" dirty="0"/>
              <a:t>*(a</a:t>
            </a:r>
            <a:r>
              <a:rPr lang="en-US" altLang="zh-CN" sz="2000" baseline="-25000" dirty="0"/>
              <a:t>3 </a:t>
            </a:r>
            <a:r>
              <a:rPr lang="en-US" altLang="zh-CN" sz="2000" dirty="0"/>
              <a:t>* a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))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(a</a:t>
            </a:r>
            <a:r>
              <a:rPr lang="en-US" altLang="zh-CN" sz="2000" baseline="-25000" dirty="0"/>
              <a:t>1 </a:t>
            </a:r>
            <a:r>
              <a:rPr lang="en-US" altLang="zh-CN" sz="2000" dirty="0"/>
              <a:t>*(a</a:t>
            </a:r>
            <a:r>
              <a:rPr lang="en-US" altLang="zh-CN" sz="2000" baseline="-25000" dirty="0"/>
              <a:t>2 </a:t>
            </a:r>
            <a:r>
              <a:rPr lang="en-US" altLang="zh-CN" sz="2000" dirty="0"/>
              <a:t>* a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))* a</a:t>
            </a:r>
            <a:r>
              <a:rPr lang="en-US" altLang="zh-CN" sz="2000" baseline="-25000" dirty="0"/>
              <a:t>4</a:t>
            </a:r>
            <a:endParaRPr lang="en-US" altLang="zh-CN" sz="2000" dirty="0"/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are all equal.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If 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,..., an are elements in a semigroup  (S, *), then the product can be written as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a</a:t>
            </a:r>
            <a:r>
              <a:rPr lang="en-US" altLang="zh-CN" sz="2000" baseline="-25000" dirty="0"/>
              <a:t>1 </a:t>
            </a:r>
            <a:r>
              <a:rPr lang="en-US" altLang="zh-CN" sz="2000" dirty="0"/>
              <a:t>* a</a:t>
            </a:r>
            <a:r>
              <a:rPr lang="en-US" altLang="zh-CN" sz="2000" baseline="-25000" dirty="0"/>
              <a:t>2 </a:t>
            </a:r>
            <a:r>
              <a:rPr lang="en-US" altLang="zh-CN" sz="2000" dirty="0"/>
              <a:t>*... * a</a:t>
            </a:r>
            <a:r>
              <a:rPr lang="en-US" altLang="zh-CN" sz="2000" baseline="-25000" dirty="0"/>
              <a:t>n</a:t>
            </a:r>
            <a:endParaRPr lang="en-US" altLang="zh-CN" sz="2000" dirty="0"/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1927249"/>
            <a:ext cx="11448554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An element e in a semigroup (S, *) is called an </a:t>
            </a:r>
            <a:r>
              <a:rPr lang="en-US" altLang="zh-CN" dirty="0">
                <a:solidFill>
                  <a:srgbClr val="FF0000"/>
                </a:solidFill>
              </a:rPr>
              <a:t>identity</a:t>
            </a:r>
            <a:r>
              <a:rPr lang="en-US" altLang="zh-CN" dirty="0"/>
              <a:t> </a:t>
            </a:r>
            <a:r>
              <a:rPr lang="en-US" altLang="zh-CN"/>
              <a:t>element 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if </a:t>
            </a:r>
            <a:r>
              <a:rPr lang="en-US" altLang="zh-CN" dirty="0"/>
              <a:t>e*a = a*e = </a:t>
            </a:r>
            <a:r>
              <a:rPr lang="en-US" altLang="zh-CN"/>
              <a:t>a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for all a∈S, As shown by Thorem 1, Section 1.6, an </a:t>
            </a:r>
            <a:r>
              <a:rPr lang="en-US" altLang="zh-CN" dirty="0"/>
              <a:t>identity element must be unique.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08421" y="979558"/>
            <a:ext cx="577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Identity – </a:t>
            </a:r>
            <a:r>
              <a:rPr lang="zh-CN" altLang="en-US" sz="4000" b="1" dirty="0"/>
              <a:t>单位元、幺元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0046" y="918110"/>
            <a:ext cx="11510778" cy="53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Example 8: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The number 0 is an identity in the semigroup  (Z, +).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Example 9: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The semigroup (Z</a:t>
            </a:r>
            <a:r>
              <a:rPr lang="en-US" altLang="zh-CN" sz="2400" baseline="30000" dirty="0"/>
              <a:t>+</a:t>
            </a:r>
            <a:r>
              <a:rPr lang="en-US" altLang="zh-CN" sz="2400" dirty="0"/>
              <a:t>, +) has no identity element.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0046" y="918110"/>
            <a:ext cx="11510778" cy="53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Example 10: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The semigroup P(S) defined in Example 2 has the identity </a:t>
            </a:r>
            <a:r>
              <a:rPr lang="en-US" altLang="zh-CN" sz="2400" dirty="0">
                <a:sym typeface="Symbol" panose="05050102010706020507" pitchFamily="18" charset="2"/>
              </a:rPr>
              <a:t></a:t>
            </a:r>
            <a:r>
              <a:rPr lang="en-US" altLang="zh-CN" sz="2400" dirty="0"/>
              <a:t>, since for any element A</a:t>
            </a:r>
            <a:r>
              <a:rPr lang="zh-CN" altLang="en-US" sz="2400" dirty="0"/>
              <a:t>∈</a:t>
            </a:r>
            <a:r>
              <a:rPr lang="en-US" altLang="zh-CN" sz="2400" dirty="0"/>
              <a:t>P(S). 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>
                <a:sym typeface="Symbol" panose="05050102010706020507" pitchFamily="18" charset="2"/>
              </a:rPr>
              <a:t> </a:t>
            </a:r>
            <a:r>
              <a:rPr lang="en-US" altLang="zh-CN" sz="2400" dirty="0"/>
              <a:t>*A = </a:t>
            </a:r>
            <a:r>
              <a:rPr lang="en-US" altLang="zh-CN" sz="2400" dirty="0">
                <a:sym typeface="Symbol" panose="05050102010706020507" pitchFamily="18" charset="2"/>
              </a:rPr>
              <a:t> </a:t>
            </a:r>
            <a:r>
              <a:rPr lang="en-US" altLang="zh-CN" sz="2400" dirty="0"/>
              <a:t>∪A = A = A∪</a:t>
            </a:r>
            <a:r>
              <a:rPr lang="en-US" altLang="zh-CN" sz="2400" dirty="0">
                <a:sym typeface="Symbol" panose="05050102010706020507" pitchFamily="18" charset="2"/>
              </a:rPr>
              <a:t> </a:t>
            </a:r>
            <a:r>
              <a:rPr lang="en-US" altLang="zh-CN" sz="2400" dirty="0"/>
              <a:t> = A*</a:t>
            </a:r>
            <a:r>
              <a:rPr lang="en-US" altLang="zh-CN" sz="2400" dirty="0">
                <a:sym typeface="Symbol" panose="05050102010706020507" pitchFamily="18" charset="2"/>
              </a:rPr>
              <a:t> </a:t>
            </a:r>
            <a:endParaRPr lang="en-US" altLang="zh-CN" sz="2400" dirty="0"/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Hence P(S) is a monoid</a:t>
            </a:r>
            <a:r>
              <a:rPr lang="zh-CN" altLang="en-US" sz="2400" dirty="0"/>
              <a:t>（幺半群）</a:t>
            </a:r>
            <a:r>
              <a:rPr lang="en-US" altLang="zh-CN" sz="2400" dirty="0"/>
              <a:t>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1195729"/>
            <a:ext cx="11448554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Example 11: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The semigroup S</a:t>
            </a:r>
            <a:r>
              <a:rPr lang="en-US" altLang="zh-CN" sz="2400" baseline="30000" dirty="0"/>
              <a:t>s</a:t>
            </a:r>
            <a:r>
              <a:rPr lang="en-US" altLang="zh-CN" sz="2400" dirty="0"/>
              <a:t> defined in Example 4 has the identity l</a:t>
            </a:r>
            <a:r>
              <a:rPr lang="en-US" altLang="zh-CN" sz="2400" baseline="-25000" dirty="0"/>
              <a:t>s</a:t>
            </a:r>
            <a:r>
              <a:rPr lang="en-US" altLang="zh-CN" sz="2400" dirty="0"/>
              <a:t>, since l</a:t>
            </a:r>
            <a:r>
              <a:rPr lang="en-US" altLang="zh-CN" sz="2400" baseline="-25000" dirty="0"/>
              <a:t>s</a:t>
            </a:r>
            <a:r>
              <a:rPr lang="en-US" altLang="zh-CN" sz="2400" dirty="0"/>
              <a:t>* f = l</a:t>
            </a:r>
            <a:r>
              <a:rPr lang="en-US" altLang="zh-CN" sz="2400" baseline="-25000" dirty="0"/>
              <a:t>s </a:t>
            </a:r>
            <a:r>
              <a:rPr lang="zh-CN" altLang="en-US" sz="2400" dirty="0"/>
              <a:t>○</a:t>
            </a:r>
            <a:r>
              <a:rPr lang="en-US" altLang="zh-CN" sz="2400" dirty="0"/>
              <a:t>f = f</a:t>
            </a:r>
            <a:r>
              <a:rPr lang="zh-CN" altLang="en-US" sz="2400" dirty="0"/>
              <a:t> ○ </a:t>
            </a:r>
            <a:r>
              <a:rPr lang="en-US" altLang="zh-CN" sz="2400" dirty="0"/>
              <a:t>l</a:t>
            </a:r>
            <a:r>
              <a:rPr lang="en-US" altLang="zh-CN" sz="2400" baseline="-25000" dirty="0"/>
              <a:t>s</a:t>
            </a:r>
            <a:r>
              <a:rPr lang="en-US" altLang="zh-CN" sz="2400" dirty="0"/>
              <a:t> = f * l</a:t>
            </a:r>
            <a:r>
              <a:rPr lang="en-US" altLang="zh-CN" sz="2400" baseline="-25000" dirty="0"/>
              <a:t>s</a:t>
            </a:r>
            <a:r>
              <a:rPr lang="en-US" altLang="zh-CN" sz="2400" dirty="0"/>
              <a:t> for any element f ∈ S</a:t>
            </a:r>
            <a:r>
              <a:rPr lang="en-US" altLang="zh-CN" sz="2400" baseline="30000" dirty="0"/>
              <a:t>s</a:t>
            </a:r>
            <a:r>
              <a:rPr lang="en-US" altLang="zh-CN" sz="2400" dirty="0"/>
              <a:t> , we see that S</a:t>
            </a:r>
            <a:r>
              <a:rPr lang="en-US" altLang="zh-CN" sz="2400" baseline="30000" dirty="0"/>
              <a:t>s</a:t>
            </a:r>
            <a:r>
              <a:rPr lang="en-US" altLang="zh-CN" sz="2400" dirty="0"/>
              <a:t> is a monoid.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0046" y="918110"/>
            <a:ext cx="11510778" cy="573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Example 12: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The semigroup A* defined in Example 6 has the identity Λ, the empty sequence, since α • Λ = Λ • α = α  for all α∈A* 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Example 13:</a:t>
            </a:r>
            <a:endParaRPr lang="en-US" altLang="zh-CN" sz="2400" dirty="0"/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The set of all relations on set A is a monoid under the operation of composition. The identity element is the equality relation  Δ.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1927249"/>
            <a:ext cx="11448554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Let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(S, *) be a semigroup and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 be a subset of S.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If </a:t>
            </a:r>
            <a:r>
              <a:rPr lang="en-US" altLang="zh-CN" dirty="0"/>
              <a:t>T is </a:t>
            </a:r>
            <a:r>
              <a:rPr lang="en-US" altLang="zh-CN" dirty="0">
                <a:solidFill>
                  <a:srgbClr val="FF0000"/>
                </a:solidFill>
              </a:rPr>
              <a:t>closed</a:t>
            </a:r>
            <a:r>
              <a:rPr lang="en-US" altLang="zh-CN" dirty="0"/>
              <a:t> under the operation *, then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(T, *) is called </a:t>
            </a:r>
            <a:r>
              <a:rPr lang="en-US" altLang="zh-CN"/>
              <a:t>a </a:t>
            </a:r>
            <a:r>
              <a:rPr lang="en-US" altLang="zh-CN">
                <a:solidFill>
                  <a:srgbClr val="FF0000"/>
                </a:solidFill>
              </a:rPr>
              <a:t>subsemigroup(</a:t>
            </a:r>
            <a:r>
              <a:rPr lang="zh-CN" altLang="en-US">
                <a:solidFill>
                  <a:srgbClr val="FF0000"/>
                </a:solidFill>
              </a:rPr>
              <a:t>子半群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/>
              <a:t> </a:t>
            </a:r>
            <a:r>
              <a:rPr lang="en-US" altLang="zh-CN" dirty="0"/>
              <a:t>of (S, *).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67263" y="979558"/>
            <a:ext cx="6657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Subsemigroup – </a:t>
            </a:r>
            <a:r>
              <a:rPr lang="zh-CN" altLang="en-US" sz="4000" b="1" dirty="0"/>
              <a:t>子半群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Semigroup and Groups</a:t>
            </a: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963624"/>
            <a:ext cx="11543612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altLang="zh-CN"/>
              <a:t>9.1(</a:t>
            </a:r>
            <a:r>
              <a:rPr lang="zh-CN" altLang="en-US"/>
              <a:t>补</a:t>
            </a:r>
            <a:r>
              <a:rPr lang="en-US" altLang="zh-CN"/>
              <a:t>)  </a:t>
            </a:r>
            <a:r>
              <a:rPr lang="zh-CN" altLang="en-US"/>
              <a:t>二元运算</a:t>
            </a:r>
            <a:r>
              <a:rPr lang="en-US" altLang="zh-CN" dirty="0"/>
              <a:t>/Binary Operations Revisited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/>
              <a:t>9.2 (</a:t>
            </a:r>
            <a:r>
              <a:rPr lang="zh-CN" altLang="en-US"/>
              <a:t>补</a:t>
            </a:r>
            <a:r>
              <a:rPr lang="en-US" altLang="zh-CN"/>
              <a:t>)  </a:t>
            </a:r>
            <a:r>
              <a:rPr lang="zh-CN" altLang="en-US"/>
              <a:t>半群</a:t>
            </a:r>
            <a:r>
              <a:rPr lang="en-US" altLang="zh-CN" dirty="0"/>
              <a:t>/Semigroups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/>
              <a:t>9.3 (</a:t>
            </a:r>
            <a:r>
              <a:rPr lang="zh-CN" altLang="en-US"/>
              <a:t>补</a:t>
            </a:r>
            <a:r>
              <a:rPr lang="en-US" altLang="zh-CN"/>
              <a:t>)  </a:t>
            </a:r>
            <a:r>
              <a:rPr lang="zh-CN" altLang="en-US"/>
              <a:t>乘积</a:t>
            </a:r>
            <a:r>
              <a:rPr lang="zh-CN" altLang="en-US" dirty="0"/>
              <a:t>半群与商半群</a:t>
            </a:r>
            <a:r>
              <a:rPr lang="en-US" altLang="zh-CN" dirty="0"/>
              <a:t>/Products and Quotients of Semigroups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/>
              <a:t>9.4 (</a:t>
            </a:r>
            <a:r>
              <a:rPr lang="zh-CN" altLang="en-US"/>
              <a:t>补</a:t>
            </a:r>
            <a:r>
              <a:rPr lang="en-US" altLang="zh-CN"/>
              <a:t>)  </a:t>
            </a:r>
            <a:r>
              <a:rPr lang="zh-CN" altLang="en-US"/>
              <a:t>群</a:t>
            </a:r>
            <a:r>
              <a:rPr lang="en-US" altLang="zh-CN" dirty="0"/>
              <a:t>/Groups 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/>
              <a:t>9.5 (</a:t>
            </a:r>
            <a:r>
              <a:rPr lang="zh-CN" altLang="en-US"/>
              <a:t>补</a:t>
            </a:r>
            <a:r>
              <a:rPr lang="en-US" altLang="zh-CN"/>
              <a:t>)  </a:t>
            </a:r>
            <a:r>
              <a:rPr lang="zh-CN" altLang="en-US"/>
              <a:t>乘积</a:t>
            </a:r>
            <a:r>
              <a:rPr lang="zh-CN" altLang="en-US" dirty="0"/>
              <a:t>群与商群</a:t>
            </a:r>
            <a:r>
              <a:rPr lang="en-US" altLang="zh-CN" dirty="0"/>
              <a:t>/Products and Quotients of Groups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1927249"/>
            <a:ext cx="11448554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Let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(S, *) be a monoid with identity e, and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 be a nonempty subset of S.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If T is </a:t>
            </a:r>
            <a:r>
              <a:rPr lang="en-US" altLang="zh-CN" dirty="0">
                <a:solidFill>
                  <a:srgbClr val="FF0000"/>
                </a:solidFill>
              </a:rPr>
              <a:t>closed</a:t>
            </a:r>
            <a:r>
              <a:rPr lang="en-US" altLang="zh-CN" dirty="0"/>
              <a:t> under the operation * and e ∈ T, then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(T, *) is called a </a:t>
            </a:r>
            <a:r>
              <a:rPr lang="en-US" altLang="zh-CN" dirty="0" err="1">
                <a:solidFill>
                  <a:srgbClr val="FF0000"/>
                </a:solidFill>
              </a:rPr>
              <a:t>submonoid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子独立点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 of (S, *).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67263" y="979558"/>
            <a:ext cx="6657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Submonoid – </a:t>
            </a:r>
            <a:r>
              <a:rPr lang="zh-CN" altLang="en-US" sz="4000" b="1" dirty="0"/>
              <a:t>子独异点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739754"/>
            <a:ext cx="11448554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The associative property holds in any subset of a semigroup so that a subsemigroup (T, *) of a semigroup (S, *) is itself a semigroup.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Similarly, a submonoid of a monoid is itself a monoid.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0046" y="918110"/>
            <a:ext cx="11510778" cy="573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Example 14: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If T is the set of all even integers, then (T,×) is a subsemigroup of the monoid (Z, ×), where × is ordinary multiplication, but it is not a submonoid since the identity of Z, the number 1, does not belong to 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Example 15: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If (S, *) is a semigroup, then (S, *) is a subsemigroup of (S, *). 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Similarly, let (S,*) be a monoid, then (S, *) is a submonoid of (S, *), and if T = {e}, then (T, *) is also a submonoid of (S, *)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1494113"/>
            <a:ext cx="11448554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Suppose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(S, *) is a semigroup, a ∈ S, n ∈ Z</a:t>
            </a:r>
            <a:r>
              <a:rPr lang="en-US" altLang="zh-CN" baseline="30000" dirty="0"/>
              <a:t>+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Define the powers of an recursively as follows: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en-US" altLang="zh-CN" baseline="30000" dirty="0"/>
              <a:t>1</a:t>
            </a:r>
            <a:r>
              <a:rPr lang="en-US" altLang="zh-CN" dirty="0"/>
              <a:t> = a, a</a:t>
            </a:r>
            <a:r>
              <a:rPr lang="en-US" altLang="zh-CN" baseline="30000" dirty="0"/>
              <a:t>n</a:t>
            </a:r>
            <a:r>
              <a:rPr lang="en-US" altLang="zh-CN" dirty="0"/>
              <a:t> = a</a:t>
            </a:r>
            <a:r>
              <a:rPr lang="en-US" altLang="zh-CN" baseline="30000" dirty="0"/>
              <a:t>n-1</a:t>
            </a:r>
            <a:r>
              <a:rPr lang="en-US" altLang="zh-CN" dirty="0"/>
              <a:t> * a, n  ≥2.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en-US" altLang="zh-CN" baseline="30000" dirty="0"/>
              <a:t>0</a:t>
            </a:r>
            <a:r>
              <a:rPr lang="en-US" altLang="zh-CN" dirty="0"/>
              <a:t> = e, if (S, *) is a monoid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if m and n are nonnegative integers, then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</a:t>
            </a:r>
            <a:r>
              <a:rPr lang="en-US" altLang="zh-CN" baseline="30000" dirty="0"/>
              <a:t>m</a:t>
            </a:r>
            <a:r>
              <a:rPr lang="en-US" altLang="zh-CN" dirty="0"/>
              <a:t> * a</a:t>
            </a:r>
            <a:r>
              <a:rPr lang="en-US" altLang="zh-CN" baseline="30000" dirty="0"/>
              <a:t>n</a:t>
            </a:r>
            <a:r>
              <a:rPr lang="en-US" altLang="zh-CN" dirty="0"/>
              <a:t> = </a:t>
            </a:r>
            <a:r>
              <a:rPr lang="en-US" altLang="zh-CN" dirty="0" err="1"/>
              <a:t>a</a:t>
            </a:r>
            <a:r>
              <a:rPr lang="en-US" altLang="zh-CN" baseline="30000" dirty="0" err="1"/>
              <a:t>m+n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767263" y="979558"/>
            <a:ext cx="6657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/>
              <a:t>Powers of a</a:t>
            </a:r>
            <a:endParaRPr lang="zh-CN" altLang="en-US" sz="4000" b="1"/>
          </a:p>
        </p:txBody>
      </p:sp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0046" y="918110"/>
            <a:ext cx="11510778" cy="573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Example 16: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If (S, *) is a semigroup, </a:t>
            </a:r>
            <a:r>
              <a:rPr lang="en-US" altLang="zh-CN" sz="2400" dirty="0" err="1"/>
              <a:t>a∈S</a:t>
            </a:r>
            <a:r>
              <a:rPr lang="en-US" altLang="zh-CN" sz="2400" dirty="0"/>
              <a:t>, and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T = {a</a:t>
            </a:r>
            <a:r>
              <a:rPr lang="en-US" altLang="zh-CN" sz="2000" baseline="30000" dirty="0"/>
              <a:t>i </a:t>
            </a:r>
            <a:r>
              <a:rPr lang="en-US" altLang="zh-CN" sz="2000" dirty="0"/>
              <a:t>| </a:t>
            </a:r>
            <a:r>
              <a:rPr lang="en-US" altLang="zh-CN" sz="2000" dirty="0" err="1"/>
              <a:t>i∈Z</a:t>
            </a:r>
            <a:r>
              <a:rPr lang="en-US" altLang="zh-CN" sz="2000" dirty="0"/>
              <a:t>+},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then  (T, *) is a subsemigroup of (S, *).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 If (S, *) is a monoid, </a:t>
            </a:r>
            <a:r>
              <a:rPr lang="en-US" altLang="zh-CN" sz="2400" dirty="0" err="1"/>
              <a:t>a∈S</a:t>
            </a:r>
            <a:r>
              <a:rPr lang="en-US" altLang="zh-CN" sz="2400" dirty="0"/>
              <a:t>, and 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T = {a</a:t>
            </a:r>
            <a:r>
              <a:rPr lang="en-US" altLang="zh-CN" sz="2000" baseline="30000" dirty="0"/>
              <a:t>i </a:t>
            </a:r>
            <a:r>
              <a:rPr lang="en-US" altLang="zh-CN" sz="2000" dirty="0"/>
              <a:t>| </a:t>
            </a:r>
            <a:r>
              <a:rPr lang="en-US" altLang="zh-CN" sz="2000" dirty="0" err="1"/>
              <a:t>i∈Z</a:t>
            </a:r>
            <a:r>
              <a:rPr lang="en-US" altLang="zh-CN" sz="2000" baseline="30000" dirty="0"/>
              <a:t>+</a:t>
            </a:r>
            <a:r>
              <a:rPr lang="en-US" altLang="zh-CN" sz="2000" dirty="0"/>
              <a:t> 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0}, 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then (T, *) is a submonoid of (S, *).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1927249"/>
            <a:ext cx="11448554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Let (S, *) and (T, *') be two semigroups.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A function f : S→T is called an </a:t>
            </a:r>
            <a:r>
              <a:rPr lang="en-US" altLang="zh-CN">
                <a:solidFill>
                  <a:srgbClr val="FF0000"/>
                </a:solidFill>
              </a:rPr>
              <a:t>isomorphism(</a:t>
            </a:r>
            <a:r>
              <a:rPr lang="zh-CN" altLang="en-US">
                <a:solidFill>
                  <a:srgbClr val="FF0000"/>
                </a:solidFill>
              </a:rPr>
              <a:t>同构映射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/>
              <a:t> from (S, *) to (T, *') if it is a one-to-one correspondence from S to T, and if 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f(a*b) = f(a)*'f(b) for all a and b in 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for all a and b in S.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67263" y="979558"/>
            <a:ext cx="711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Isomorphism – </a:t>
            </a:r>
            <a:r>
              <a:rPr lang="zh-CN" altLang="en-US" sz="4000" b="1" dirty="0"/>
              <a:t>同构映射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739754"/>
            <a:ext cx="11448554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If f is an isomorphism from (S, *) to (T, *'), then, since f  is a one-to-one correspondence, f</a:t>
            </a:r>
            <a:r>
              <a:rPr lang="en-US" altLang="zh-CN" baseline="30000" dirty="0"/>
              <a:t>-1</a:t>
            </a:r>
            <a:r>
              <a:rPr lang="en-US" altLang="zh-CN" dirty="0"/>
              <a:t> exists and is a one-to-one correspondence from T to S.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739754"/>
            <a:ext cx="11448554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Let a' and b' be any elements of T.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Since f is onto, there exist a and b in S such that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f(a) = a' and f(b) = b'.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Then a = f</a:t>
            </a:r>
            <a:r>
              <a:rPr lang="en-US" altLang="zh-CN" baseline="30000"/>
              <a:t>-1</a:t>
            </a:r>
            <a:r>
              <a:rPr lang="en-US" altLang="zh-CN"/>
              <a:t>(a') and b = f</a:t>
            </a:r>
            <a:r>
              <a:rPr lang="en-US" altLang="zh-CN" baseline="30000"/>
              <a:t>-1</a:t>
            </a:r>
            <a:r>
              <a:rPr lang="en-US" altLang="zh-CN"/>
              <a:t>(b'). 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f</a:t>
            </a:r>
            <a:r>
              <a:rPr lang="en-US" altLang="zh-CN" baseline="30000"/>
              <a:t>-1</a:t>
            </a:r>
            <a:r>
              <a:rPr lang="en-US" altLang="zh-CN"/>
              <a:t>(a' *' b') = f</a:t>
            </a:r>
            <a:r>
              <a:rPr lang="en-US" altLang="zh-CN" baseline="30000"/>
              <a:t>-1</a:t>
            </a:r>
            <a:r>
              <a:rPr lang="en-US" altLang="zh-CN"/>
              <a:t>(f(a)*'f(b))= f</a:t>
            </a:r>
            <a:r>
              <a:rPr lang="en-US" altLang="zh-CN" baseline="30000"/>
              <a:t>-1</a:t>
            </a:r>
            <a:r>
              <a:rPr lang="en-US" altLang="zh-CN"/>
              <a:t>(f(a*b)) = (f</a:t>
            </a:r>
            <a:r>
              <a:rPr lang="en-US" altLang="zh-CN" baseline="30000"/>
              <a:t>-1</a:t>
            </a:r>
            <a:r>
              <a:rPr lang="zh-CN" altLang="en-US"/>
              <a:t>○</a:t>
            </a:r>
            <a:r>
              <a:rPr lang="en-US" altLang="zh-CN"/>
              <a:t>f) (a*b) = a*b = f</a:t>
            </a:r>
            <a:r>
              <a:rPr lang="en-US" altLang="zh-CN" baseline="30000"/>
              <a:t>-1</a:t>
            </a:r>
            <a:r>
              <a:rPr lang="en-US" altLang="zh-CN"/>
              <a:t>(a') * f</a:t>
            </a:r>
            <a:r>
              <a:rPr lang="en-US" altLang="zh-CN" baseline="30000"/>
              <a:t>-1</a:t>
            </a:r>
            <a:r>
              <a:rPr lang="en-US" altLang="zh-CN"/>
              <a:t>(b').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Hence f</a:t>
            </a:r>
            <a:r>
              <a:rPr lang="en-US" altLang="zh-CN" baseline="30000"/>
              <a:t>-1</a:t>
            </a:r>
            <a:r>
              <a:rPr lang="en-US" altLang="zh-CN"/>
              <a:t> is an isomorphism.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533400" y="739754"/>
            <a:ext cx="11448554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If f is an isomorphism from (S, *) to (T, *'), the semigroups (S, *) and (T *') are said to be </a:t>
            </a:r>
            <a:r>
              <a:rPr lang="en-US" altLang="zh-CN">
                <a:solidFill>
                  <a:srgbClr val="FF0000"/>
                </a:solidFill>
              </a:rPr>
              <a:t>isomorphic </a:t>
            </a:r>
            <a:r>
              <a:rPr lang="en-US" altLang="zh-CN"/>
              <a:t>and write as S ≌ 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1927249"/>
            <a:ext cx="11448554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STEP 1: Define a function f :S → T with Dom(f) = 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STEP 2: Show that f is one-to-one.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STEP 3: Show that f is onto.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STEP 4: Show that f(a*b) = f(a)*'f(b)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67263" y="979558"/>
            <a:ext cx="711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/>
              <a:t>Isomorphic</a:t>
            </a:r>
            <a:endParaRPr lang="zh-CN" altLang="en-US" sz="4000" b="1"/>
          </a:p>
        </p:txBody>
      </p:sp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48996" y="1135193"/>
            <a:ext cx="11448554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altLang="zh-CN" sz="2400" kern="0" dirty="0"/>
              <a:t>Special Properties of Binary Relations</a:t>
            </a: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altLang="zh-CN" sz="2500" i="1" kern="0" dirty="0">
                <a:solidFill>
                  <a:schemeClr val="hlink"/>
                </a:solidFill>
              </a:rPr>
              <a:t>Reflexive</a:t>
            </a:r>
            <a:r>
              <a:rPr lang="en-US" altLang="zh-CN" sz="2500" kern="0" dirty="0"/>
              <a:t> and </a:t>
            </a:r>
            <a:r>
              <a:rPr lang="en-US" altLang="zh-CN" sz="2500" i="1" kern="0" dirty="0">
                <a:solidFill>
                  <a:schemeClr val="hlink"/>
                </a:solidFill>
              </a:rPr>
              <a:t>Irreflexive</a:t>
            </a:r>
            <a:r>
              <a:rPr lang="zh-CN" altLang="en-US" sz="2500" kern="0" dirty="0"/>
              <a:t>（自反、反自反）</a:t>
            </a:r>
            <a:endParaRPr lang="en-US" altLang="zh-CN" sz="2500" kern="0" dirty="0"/>
          </a:p>
          <a:p>
            <a:pPr lvl="2">
              <a:lnSpc>
                <a:spcPct val="170000"/>
              </a:lnSpc>
              <a:spcBef>
                <a:spcPts val="0"/>
              </a:spcBef>
            </a:pPr>
            <a:r>
              <a:rPr lang="en-US" altLang="zh-CN" sz="1800" dirty="0"/>
              <a:t>A relation R on a set A is called 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</a:rPr>
              <a:t>reflexive</a:t>
            </a:r>
            <a:r>
              <a:rPr lang="en-US" altLang="zh-CN" sz="1800" dirty="0"/>
              <a:t> if (a, a) ∈ R for every element a ∈ A</a:t>
            </a:r>
            <a:endParaRPr lang="zh-CN" altLang="en-US" sz="1800" i="1" kern="0" dirty="0"/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altLang="zh-CN" sz="2500" i="1" kern="0" dirty="0">
                <a:solidFill>
                  <a:schemeClr val="hlink"/>
                </a:solidFill>
              </a:rPr>
              <a:t>Symmetric</a:t>
            </a:r>
            <a:r>
              <a:rPr lang="en-US" altLang="zh-CN" sz="2500" kern="0" dirty="0"/>
              <a:t>, </a:t>
            </a:r>
            <a:r>
              <a:rPr lang="en-US" altLang="zh-CN" sz="2500" i="1" kern="0" dirty="0">
                <a:solidFill>
                  <a:schemeClr val="hlink"/>
                </a:solidFill>
              </a:rPr>
              <a:t>Asymmetric</a:t>
            </a:r>
            <a:r>
              <a:rPr lang="en-US" altLang="zh-CN" sz="2500" kern="0" dirty="0"/>
              <a:t>, and </a:t>
            </a:r>
            <a:r>
              <a:rPr lang="en-US" altLang="zh-CN" sz="2500" i="1" kern="0" dirty="0">
                <a:solidFill>
                  <a:schemeClr val="hlink"/>
                </a:solidFill>
              </a:rPr>
              <a:t>Antisymmetric</a:t>
            </a:r>
            <a:r>
              <a:rPr lang="zh-CN" altLang="en-US" sz="2500" kern="0" dirty="0"/>
              <a:t>（对称、非对称、反对称）</a:t>
            </a:r>
            <a:endParaRPr lang="en-US" altLang="zh-CN" sz="2500" kern="0" dirty="0"/>
          </a:p>
          <a:p>
            <a:pPr lvl="2">
              <a:lnSpc>
                <a:spcPct val="170000"/>
              </a:lnSpc>
              <a:spcBef>
                <a:spcPts val="0"/>
              </a:spcBef>
            </a:pPr>
            <a:r>
              <a:rPr lang="en-US" altLang="zh-CN" sz="1800" dirty="0"/>
              <a:t>A relation R on a set A is called 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</a:rPr>
              <a:t>symmetric </a:t>
            </a:r>
            <a:r>
              <a:rPr lang="en-US" altLang="zh-CN" sz="1800" dirty="0"/>
              <a:t>if (b, a) ∈ R whenever (a, b) ∈ R, for all a, b ∈ A.</a:t>
            </a:r>
          </a:p>
          <a:p>
            <a:pPr lvl="2">
              <a:lnSpc>
                <a:spcPct val="170000"/>
              </a:lnSpc>
              <a:spcBef>
                <a:spcPts val="0"/>
              </a:spcBef>
            </a:pPr>
            <a:r>
              <a:rPr lang="en-US" altLang="zh-CN" sz="1800" dirty="0"/>
              <a:t>A relation R is called 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</a:rPr>
              <a:t>asymmetric</a:t>
            </a:r>
            <a:r>
              <a:rPr lang="en-US" altLang="zh-CN" sz="1800" dirty="0"/>
              <a:t> if (a, b) ∈ R implies that(b, a) ∉ R.</a:t>
            </a:r>
          </a:p>
          <a:p>
            <a:pPr lvl="2">
              <a:lnSpc>
                <a:spcPct val="170000"/>
              </a:lnSpc>
              <a:spcBef>
                <a:spcPts val="0"/>
              </a:spcBef>
            </a:pPr>
            <a:r>
              <a:rPr lang="en-US" altLang="zh-CN" sz="1800" dirty="0"/>
              <a:t> A relation R on a set A such that for all a, b ∈ A, if (a, b) ∈ R and (b, a) ∈ R, then a = b is called 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</a:rPr>
              <a:t>antisymmetric.</a:t>
            </a:r>
            <a:endParaRPr lang="zh-CN" alt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pPr lvl="1">
              <a:lnSpc>
                <a:spcPct val="170000"/>
              </a:lnSpc>
              <a:spcBef>
                <a:spcPts val="0"/>
              </a:spcBef>
            </a:pPr>
            <a:r>
              <a:rPr lang="en-US" altLang="zh-CN" sz="1800" i="1" kern="0" dirty="0">
                <a:solidFill>
                  <a:schemeClr val="hlink"/>
                </a:solidFill>
              </a:rPr>
              <a:t>Transitive</a:t>
            </a:r>
            <a:r>
              <a:rPr lang="zh-CN" altLang="en-US" sz="1800" kern="0" dirty="0"/>
              <a:t>（传递）</a:t>
            </a:r>
            <a:endParaRPr lang="en-US" altLang="zh-CN" sz="1800" kern="0" dirty="0"/>
          </a:p>
          <a:p>
            <a:pPr lvl="2">
              <a:lnSpc>
                <a:spcPct val="170000"/>
              </a:lnSpc>
              <a:spcBef>
                <a:spcPts val="0"/>
              </a:spcBef>
            </a:pPr>
            <a:r>
              <a:rPr lang="en-US" altLang="zh-CN" sz="1800" dirty="0"/>
              <a:t>A relation R on a set A is called </a:t>
            </a:r>
            <a:r>
              <a:rPr lang="en-US" altLang="zh-CN" sz="1800" dirty="0">
                <a:solidFill>
                  <a:schemeClr val="accent1">
                    <a:lumMod val="50000"/>
                  </a:schemeClr>
                </a:solidFill>
              </a:rPr>
              <a:t>transitive</a:t>
            </a:r>
            <a:r>
              <a:rPr lang="en-US" altLang="zh-CN" sz="1800" dirty="0"/>
              <a:t> if whenever (a, b) ∈ R and (b, c) ∈ R, then (a, c) ∈ R, for all a, b, c ∈ A</a:t>
            </a:r>
            <a:endParaRPr lang="zh-CN" altLang="en-US" sz="1800" kern="0" dirty="0"/>
          </a:p>
        </p:txBody>
      </p:sp>
      <p:sp>
        <p:nvSpPr>
          <p:cNvPr id="3" name="文本框 2"/>
          <p:cNvSpPr txBox="1"/>
          <p:nvPr/>
        </p:nvSpPr>
        <p:spPr>
          <a:xfrm>
            <a:off x="3943420" y="739754"/>
            <a:ext cx="44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复习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0046" y="918110"/>
            <a:ext cx="11510778" cy="573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Example 17: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Let T be the set of all even integers. Show that the semigroups (Z ,+) and (T, +) are isomorphic.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Solution: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Step 1: define the function f : Z →T by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f(a) = 2a.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Step 2: f is one-to-one. 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Suppose that f(a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) =f(a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). 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Then 2a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= 2a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so a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= a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. 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Hence f  is one-to-one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0046" y="918110"/>
            <a:ext cx="11510778" cy="573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Solution: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/>
              <a:t>Step 3: f is onto. 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/>
              <a:t>Suppose that b is any even integer. 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/>
              <a:t>Then a = b/2 ∈   Z and 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/>
              <a:t>f(a) = f(b/2) = 2(b/2) = b,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/>
              <a:t>so f is onto.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/>
              <a:t>Step 4: f(a+b) = 2(a+b) = 2a+2b = f(a)+f(b) .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/>
              <a:t>Hence (Z, +) and (T, +) are isomorphic semigroups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0046" y="918110"/>
            <a:ext cx="11510778" cy="573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/>
              <a:t>Example 18:</a:t>
            </a:r>
            <a:endParaRPr lang="en-US" altLang="zh-CN" sz="2800" dirty="0"/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/>
              <a:t>Let 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/>
              <a:t>S = {a, b, c} and T = {x, y, z}.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/>
              <a:t>It is easy to verify that S and T are semigroup.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/>
              <a:t>Let 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/>
              <a:t>f(a) = y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/>
              <a:t>f(b) = x</a:t>
            </a:r>
          </a:p>
          <a:p>
            <a:pPr lvl="2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000"/>
              <a:t>f(c) = z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/>
              <a:t>Replacing the elements in S by their images and rearranging the table, we obtain exactly the table for T. Thus S and T are isomorphic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endParaRPr lang="en-US" altLang="zh-CN" sz="24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005" y="3557337"/>
            <a:ext cx="4859338" cy="158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1927249"/>
            <a:ext cx="11448554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Let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(S, *) and (T, *') be monoids with identities e and e', respectively.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 :S→T be an isomorphism.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Then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f(e) = e'.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66147" y="994948"/>
            <a:ext cx="4459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/>
              <a:t>Theorem 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1927249"/>
            <a:ext cx="11448554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Let b be any element of T.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Since f is onto, there is an element a in S such that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f(a) = b.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Since a = a*e, 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b = f(a) = f(a*e) = f(a)*'f(e)= b*'f(e).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64568" y="981713"/>
            <a:ext cx="5662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Proof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1542238"/>
            <a:ext cx="11448554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Similarly, a = e*a, 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b = f(e)*'b.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Thus for any b ∈  T, 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b = b *' f(e) = f(e) *' b,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which means that f(e) is an identity for T.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/>
              <a:t>the identity is unique, </a:t>
            </a:r>
          </a:p>
          <a:p>
            <a:pPr lvl="1">
              <a:lnSpc>
                <a:spcPct val="150000"/>
              </a:lnSpc>
            </a:pPr>
            <a:r>
              <a:rPr lang="en-US" altLang="zh-CN"/>
              <a:t>f(e) = e'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64568" y="981713"/>
            <a:ext cx="5662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Proof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963624"/>
            <a:ext cx="11448554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If (S, *) and (T, *') are semigroups such that S has an identity and T does not, it then follows from Theorem 2 that (S, *) and (T, *') cannot be isomorphic.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0046" y="918110"/>
            <a:ext cx="11510778" cy="573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Example 19: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Let T be the set of all even integers and let * be ordinary multiplication. 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Then the semigroups (Z,×) and (T, × ) are not isomorphic, since Z has an identity and T does not.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1927249"/>
            <a:ext cx="11448554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Let (S, *) and (T, *') be two semigroups.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An everywhere-defined function  f :S → T is called a </a:t>
            </a:r>
            <a:r>
              <a:rPr lang="en-US" altLang="zh-CN" dirty="0">
                <a:solidFill>
                  <a:srgbClr val="FF0000"/>
                </a:solidFill>
              </a:rPr>
              <a:t>homomorphism</a:t>
            </a:r>
            <a:r>
              <a:rPr lang="en-US" altLang="zh-CN" dirty="0"/>
              <a:t> from (S, *) to (T, *')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If f(a*b) = f(a) *' f(b) for all a and b in S.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If f is also onto, we say that T is a </a:t>
            </a:r>
            <a:r>
              <a:rPr lang="en-US" altLang="zh-CN" dirty="0">
                <a:solidFill>
                  <a:srgbClr val="FF0000"/>
                </a:solidFill>
              </a:rPr>
              <a:t>homomorphic image(</a:t>
            </a:r>
            <a:r>
              <a:rPr lang="zh-CN" altLang="en-US" dirty="0">
                <a:solidFill>
                  <a:srgbClr val="FF0000"/>
                </a:solidFill>
              </a:rPr>
              <a:t>同态像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 of S.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64568" y="981713"/>
            <a:ext cx="5662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Homomorphism – </a:t>
            </a:r>
            <a:r>
              <a:rPr lang="zh-CN" altLang="en-US" sz="4000" b="1" dirty="0"/>
              <a:t>同态</a:t>
            </a:r>
            <a:endParaRPr lang="en-US" altLang="zh-CN" sz="4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>
                <a:sym typeface="+mn-ea"/>
              </a:rPr>
              <a:t>9.2(</a:t>
            </a:r>
            <a:r>
              <a:rPr lang="zh-CN" altLang="en-US" sz="3200">
                <a:sym typeface="+mn-ea"/>
              </a:rPr>
              <a:t>补</a:t>
            </a:r>
            <a:r>
              <a:rPr lang="en-US" altLang="zh-CN" sz="3200">
                <a:sym typeface="+mn-ea"/>
              </a:rPr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0046" y="838598"/>
            <a:ext cx="11510778" cy="5739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Example 20:</a:t>
            </a:r>
          </a:p>
          <a:p>
            <a:pPr lvl="1"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Let </a:t>
            </a:r>
          </a:p>
          <a:p>
            <a:pPr lvl="2"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A = {0, 1} </a:t>
            </a:r>
          </a:p>
          <a:p>
            <a:pPr lvl="2"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(A*, • ), • is the catenation operation </a:t>
            </a:r>
          </a:p>
          <a:p>
            <a:pPr lvl="2">
              <a:buClrTx/>
              <a:buFont typeface="Wingdings" panose="05000000000000000000" pitchFamily="2" charset="2"/>
              <a:buChar char="l"/>
            </a:pPr>
            <a:r>
              <a:rPr lang="en-US" altLang="zh-CN" sz="2000" dirty="0"/>
              <a:t>(A, +),  + is defined by the table above</a:t>
            </a:r>
          </a:p>
          <a:p>
            <a:pPr lvl="1"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Define the function f : A*→A by </a:t>
            </a:r>
          </a:p>
          <a:p>
            <a:pPr marL="457200" lvl="1" indent="0">
              <a:buClrTx/>
              <a:buNone/>
            </a:pPr>
            <a:endParaRPr lang="en-US" altLang="zh-CN" sz="2400" dirty="0"/>
          </a:p>
          <a:p>
            <a:pPr marL="457200" lvl="1" indent="0">
              <a:buClrTx/>
              <a:buNone/>
            </a:pPr>
            <a:endParaRPr lang="en-US" altLang="zh-CN" sz="2400" dirty="0"/>
          </a:p>
          <a:p>
            <a:pPr lvl="1"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It is easy to verify that if α and β are any elements of A*, then f(α• β) = f(α)+f(β).  Thus f is a homomorphism.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2800" dirty="0"/>
              <a:t>Note</a:t>
            </a:r>
            <a:r>
              <a:rPr lang="zh-CN" altLang="en-US" sz="2800" dirty="0"/>
              <a:t>：</a:t>
            </a:r>
            <a:r>
              <a:rPr lang="en-US" altLang="zh-CN" sz="2800" dirty="0"/>
              <a:t>For both an isomorphism and a </a:t>
            </a:r>
            <a:r>
              <a:rPr lang="en-US" altLang="zh-CN" sz="2800" dirty="0" err="1"/>
              <a:t>homomor-phism</a:t>
            </a:r>
            <a:r>
              <a:rPr lang="en-US" altLang="zh-CN" sz="2800" dirty="0"/>
              <a:t>, </a:t>
            </a:r>
            <a:r>
              <a:rPr lang="en-US" altLang="zh-CN" sz="2800" i="1" dirty="0">
                <a:solidFill>
                  <a:schemeClr val="hlink"/>
                </a:solidFill>
              </a:rPr>
              <a:t>the image of a product is the product of the images</a:t>
            </a:r>
            <a:r>
              <a:rPr lang="en-US" altLang="zh-CN" sz="2800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sz="2800" dirty="0"/>
          </a:p>
          <a:p>
            <a:pPr lvl="1">
              <a:buClrTx/>
              <a:buFont typeface="Wingdings" panose="05000000000000000000" pitchFamily="2" charset="2"/>
              <a:buChar char="l"/>
            </a:pPr>
            <a:endParaRPr lang="en-US" altLang="zh-CN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57" y="1379744"/>
            <a:ext cx="1600200" cy="124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537566"/>
              </p:ext>
            </p:extLst>
          </p:nvPr>
        </p:nvGraphicFramePr>
        <p:xfrm>
          <a:off x="471176" y="3461355"/>
          <a:ext cx="734377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28900" imgH="457200" progId="Equation.DSMT4">
                  <p:embed/>
                </p:oleObj>
              </mc:Choice>
              <mc:Fallback>
                <p:oleObj name="Equation" r:id="rId4" imgW="26289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176" y="3461355"/>
                        <a:ext cx="7343775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9.2(</a:t>
            </a:r>
            <a:r>
              <a:rPr lang="zh-CN" altLang="en-US" sz="3200" dirty="0"/>
              <a:t>补</a:t>
            </a:r>
            <a:r>
              <a:rPr lang="en-US" altLang="zh-CN" sz="3200" dirty="0"/>
              <a:t>) Semigroups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1927249"/>
            <a:ext cx="11448554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In this section we define a simple mathematical structure, consisting of a set together with a binary operation, that has many important applications.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66147" y="994948"/>
            <a:ext cx="4459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/>
              <a:t>Semigroups</a:t>
            </a:r>
            <a:endParaRPr lang="zh-CN" altLang="en-US" sz="4000" b="1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428245635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2" y="1927249"/>
            <a:ext cx="1182027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Let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(S, *) and (T, *') be monoids with identities e and e', respectively.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 :S →T be a homomorphism from (S, *) onto (T, *').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Then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f(e) = e'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Proof: similarly to the proof of theorem 2.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66147" y="994948"/>
            <a:ext cx="4459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/>
              <a:t>Theorem 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8365" y="1702834"/>
            <a:ext cx="1143526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Let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 be a homomorphism from a semigroup (S, *) to a semigroup (T. *').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If S' is a subsemigroup of (S, *),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Then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f(S') = {t ∈ T | t = f(s) for some s ∈ S'}, the image of S' under f, is a subsemigroup of (T, *').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66147" y="994948"/>
            <a:ext cx="4459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/>
              <a:t>Theorem 4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1574322"/>
            <a:ext cx="1182027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Let t</a:t>
            </a:r>
            <a:r>
              <a:rPr lang="en-US" altLang="zh-CN" baseline="-25000" dirty="0"/>
              <a:t>1</a:t>
            </a:r>
            <a:r>
              <a:rPr lang="en-US" altLang="zh-CN" dirty="0"/>
              <a:t> and t</a:t>
            </a:r>
            <a:r>
              <a:rPr lang="en-US" altLang="zh-CN" baseline="-25000" dirty="0"/>
              <a:t>2</a:t>
            </a:r>
            <a:r>
              <a:rPr lang="en-US" altLang="zh-CN" dirty="0"/>
              <a:t> are any elements of f(S'),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there exist s</a:t>
            </a:r>
            <a:r>
              <a:rPr lang="en-US" altLang="zh-CN" baseline="-25000" dirty="0"/>
              <a:t>1</a:t>
            </a:r>
            <a:r>
              <a:rPr lang="en-US" altLang="zh-CN" dirty="0"/>
              <a:t> and s</a:t>
            </a:r>
            <a:r>
              <a:rPr lang="en-US" altLang="zh-CN" baseline="-25000" dirty="0"/>
              <a:t>2</a:t>
            </a:r>
            <a:r>
              <a:rPr lang="en-US" altLang="zh-CN" dirty="0"/>
              <a:t> in S' with t</a:t>
            </a:r>
            <a:r>
              <a:rPr lang="en-US" altLang="zh-CN" baseline="-25000" dirty="0"/>
              <a:t>1</a:t>
            </a:r>
            <a:r>
              <a:rPr lang="en-US" altLang="zh-CN" dirty="0"/>
              <a:t> = f(s</a:t>
            </a:r>
            <a:r>
              <a:rPr lang="en-US" altLang="zh-CN" baseline="-25000" dirty="0"/>
              <a:t>1</a:t>
            </a:r>
            <a:r>
              <a:rPr lang="en-US" altLang="zh-CN" dirty="0"/>
              <a:t>) and t</a:t>
            </a:r>
            <a:r>
              <a:rPr lang="en-US" altLang="zh-CN" baseline="-25000" dirty="0"/>
              <a:t>2</a:t>
            </a:r>
            <a:r>
              <a:rPr lang="en-US" altLang="zh-CN" dirty="0"/>
              <a:t> = f(s</a:t>
            </a:r>
            <a:r>
              <a:rPr lang="en-US" altLang="zh-CN" baseline="-25000" dirty="0"/>
              <a:t>2</a:t>
            </a:r>
            <a:r>
              <a:rPr lang="en-US" altLang="zh-CN" dirty="0"/>
              <a:t>).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en-US" altLang="zh-CN" dirty="0"/>
              <a:t> *' t</a:t>
            </a:r>
            <a:r>
              <a:rPr lang="en-US" altLang="zh-CN" baseline="-25000" dirty="0"/>
              <a:t>2</a:t>
            </a:r>
            <a:r>
              <a:rPr lang="en-US" altLang="zh-CN" dirty="0"/>
              <a:t> = f(s</a:t>
            </a:r>
            <a:r>
              <a:rPr lang="en-US" altLang="zh-CN" baseline="-25000" dirty="0"/>
              <a:t>1</a:t>
            </a:r>
            <a:r>
              <a:rPr lang="en-US" altLang="zh-CN" dirty="0"/>
              <a:t>) *' f(s</a:t>
            </a:r>
            <a:r>
              <a:rPr lang="en-US" altLang="zh-CN" baseline="-25000" dirty="0"/>
              <a:t>2</a:t>
            </a:r>
            <a:r>
              <a:rPr lang="en-US" altLang="zh-CN" dirty="0"/>
              <a:t>) = f(s</a:t>
            </a:r>
            <a:r>
              <a:rPr lang="en-US" altLang="zh-CN" baseline="-25000" dirty="0"/>
              <a:t>1</a:t>
            </a:r>
            <a:r>
              <a:rPr lang="en-US" altLang="zh-CN" dirty="0"/>
              <a:t> * s</a:t>
            </a:r>
            <a:r>
              <a:rPr lang="en-US" altLang="zh-CN" baseline="-25000" dirty="0"/>
              <a:t>2</a:t>
            </a:r>
            <a:r>
              <a:rPr lang="en-US" altLang="zh-CN" dirty="0"/>
              <a:t>) = f(s</a:t>
            </a:r>
            <a:r>
              <a:rPr lang="en-US" altLang="zh-CN" baseline="-25000" dirty="0"/>
              <a:t>3</a:t>
            </a:r>
            <a:r>
              <a:rPr lang="en-US" altLang="zh-CN" dirty="0"/>
              <a:t>).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Hence t</a:t>
            </a:r>
            <a:r>
              <a:rPr lang="en-US" altLang="zh-CN" baseline="-25000" dirty="0"/>
              <a:t>1</a:t>
            </a:r>
            <a:r>
              <a:rPr lang="en-US" altLang="zh-CN" dirty="0"/>
              <a:t> *' t</a:t>
            </a:r>
            <a:r>
              <a:rPr lang="en-US" altLang="zh-CN" baseline="-25000" dirty="0"/>
              <a:t>2</a:t>
            </a:r>
            <a:r>
              <a:rPr lang="en-US" altLang="zh-CN" dirty="0"/>
              <a:t> ∈ f(S').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Thus f(S') is closed under the operation *'.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Since the associative property holds in T, it holds in f(S').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So f(S') is a subsemigroup of (T. *’)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08421" y="803095"/>
            <a:ext cx="5775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Proof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2" y="1927249"/>
            <a:ext cx="1165985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/>
              <a:t>If f is a homomorphism from a commutative semigroup (S, *) </a:t>
            </a:r>
            <a:r>
              <a:rPr lang="en-US" altLang="zh-CN">
                <a:solidFill>
                  <a:srgbClr val="FF0000"/>
                </a:solidFill>
              </a:rPr>
              <a:t>onto</a:t>
            </a:r>
            <a:r>
              <a:rPr lang="en-US" altLang="zh-CN"/>
              <a:t> a semigroup (T, *'), then (T, *') is also commutative.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66147" y="994948"/>
            <a:ext cx="44597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/>
              <a:t>Theorem 5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532143" y="1687444"/>
            <a:ext cx="1165985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Let t</a:t>
            </a:r>
            <a:r>
              <a:rPr lang="en-US" altLang="zh-CN" baseline="-25000" dirty="0"/>
              <a:t>1 </a:t>
            </a:r>
            <a:r>
              <a:rPr lang="en-US" altLang="zh-CN" dirty="0"/>
              <a:t>and t</a:t>
            </a:r>
            <a:r>
              <a:rPr lang="en-US" altLang="zh-CN" baseline="-25000" dirty="0"/>
              <a:t>2</a:t>
            </a:r>
            <a:r>
              <a:rPr lang="en-US" altLang="zh-CN" dirty="0"/>
              <a:t> be any elements of T.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There exist s</a:t>
            </a:r>
            <a:r>
              <a:rPr lang="en-US" altLang="zh-CN" baseline="-25000" dirty="0"/>
              <a:t>1 </a:t>
            </a:r>
            <a:r>
              <a:rPr lang="en-US" altLang="zh-CN" dirty="0"/>
              <a:t>and s</a:t>
            </a:r>
            <a:r>
              <a:rPr lang="en-US" altLang="zh-CN" baseline="-25000" dirty="0"/>
              <a:t>2</a:t>
            </a:r>
            <a:r>
              <a:rPr lang="en-US" altLang="zh-CN" dirty="0"/>
              <a:t> in S such that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</a:t>
            </a:r>
            <a:r>
              <a:rPr lang="en-US" altLang="zh-CN" baseline="-25000" dirty="0"/>
              <a:t>1  </a:t>
            </a:r>
            <a:r>
              <a:rPr lang="en-US" altLang="zh-CN" dirty="0"/>
              <a:t>= f(s</a:t>
            </a:r>
            <a:r>
              <a:rPr lang="en-US" altLang="zh-CN" baseline="-25000" dirty="0"/>
              <a:t>1</a:t>
            </a:r>
            <a:r>
              <a:rPr lang="en-US" altLang="zh-CN" dirty="0"/>
              <a:t>) and t</a:t>
            </a:r>
            <a:r>
              <a:rPr lang="en-US" altLang="zh-CN" baseline="-25000" dirty="0"/>
              <a:t>2  </a:t>
            </a:r>
            <a:r>
              <a:rPr lang="en-US" altLang="zh-CN" dirty="0"/>
              <a:t>= f(s</a:t>
            </a:r>
            <a:r>
              <a:rPr lang="en-US" altLang="zh-CN" baseline="-25000" dirty="0"/>
              <a:t>2</a:t>
            </a:r>
            <a:r>
              <a:rPr lang="en-US" altLang="zh-CN" dirty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Therefore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t</a:t>
            </a:r>
            <a:r>
              <a:rPr lang="en-US" altLang="zh-CN" baseline="-25000" dirty="0"/>
              <a:t>1 </a:t>
            </a:r>
            <a:r>
              <a:rPr lang="en-US" altLang="zh-CN" dirty="0"/>
              <a:t>*' t</a:t>
            </a:r>
            <a:r>
              <a:rPr lang="en-US" altLang="zh-CN" baseline="-25000" dirty="0"/>
              <a:t>2</a:t>
            </a:r>
            <a:r>
              <a:rPr lang="en-US" altLang="zh-CN" dirty="0"/>
              <a:t> = f(s</a:t>
            </a:r>
            <a:r>
              <a:rPr lang="en-US" altLang="zh-CN" baseline="-25000" dirty="0"/>
              <a:t>1</a:t>
            </a:r>
            <a:r>
              <a:rPr lang="en-US" altLang="zh-CN" dirty="0"/>
              <a:t>)*'f(s</a:t>
            </a:r>
            <a:r>
              <a:rPr lang="en-US" altLang="zh-CN" baseline="-25000" dirty="0"/>
              <a:t>2</a:t>
            </a:r>
            <a:r>
              <a:rPr lang="en-US" altLang="zh-CN" dirty="0"/>
              <a:t>) = f(s</a:t>
            </a:r>
            <a:r>
              <a:rPr lang="en-US" altLang="zh-CN" baseline="-25000" dirty="0"/>
              <a:t>1</a:t>
            </a:r>
            <a:r>
              <a:rPr lang="en-US" altLang="zh-CN" dirty="0"/>
              <a:t>*s</a:t>
            </a:r>
            <a:r>
              <a:rPr lang="en-US" altLang="zh-CN" baseline="-25000" dirty="0"/>
              <a:t>2</a:t>
            </a:r>
            <a:r>
              <a:rPr lang="en-US" altLang="zh-CN" dirty="0"/>
              <a:t>) = f(s</a:t>
            </a:r>
            <a:r>
              <a:rPr lang="en-US" altLang="zh-CN" baseline="-25000" dirty="0"/>
              <a:t>2</a:t>
            </a:r>
            <a:r>
              <a:rPr lang="en-US" altLang="zh-CN" dirty="0"/>
              <a:t>*s</a:t>
            </a:r>
            <a:r>
              <a:rPr lang="en-US" altLang="zh-CN" baseline="-25000" dirty="0"/>
              <a:t>1</a:t>
            </a:r>
            <a:r>
              <a:rPr lang="en-US" altLang="zh-CN" dirty="0"/>
              <a:t>) =  f(s</a:t>
            </a:r>
            <a:r>
              <a:rPr lang="en-US" altLang="zh-CN" baseline="-25000" dirty="0"/>
              <a:t>2</a:t>
            </a:r>
            <a:r>
              <a:rPr lang="en-US" altLang="zh-CN" dirty="0"/>
              <a:t>)*'f(s</a:t>
            </a:r>
            <a:r>
              <a:rPr lang="en-US" altLang="zh-CN" baseline="-25000" dirty="0"/>
              <a:t>1</a:t>
            </a:r>
            <a:r>
              <a:rPr lang="en-US" altLang="zh-CN" dirty="0"/>
              <a:t>) = t</a:t>
            </a:r>
            <a:r>
              <a:rPr lang="en-US" altLang="zh-CN" baseline="-25000" dirty="0"/>
              <a:t>2 </a:t>
            </a:r>
            <a:r>
              <a:rPr lang="en-US" altLang="zh-CN" dirty="0"/>
              <a:t>*'t</a:t>
            </a:r>
            <a:r>
              <a:rPr lang="en-US" altLang="zh-CN" baseline="-25000" dirty="0"/>
              <a:t>1</a:t>
            </a:r>
            <a:r>
              <a:rPr lang="en-US" altLang="zh-CN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Hence (T, *') is also commutative.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73642" y="979558"/>
            <a:ext cx="4844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Proof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9.2(</a:t>
            </a:r>
            <a:r>
              <a:rPr lang="zh-CN" altLang="en-US" sz="3200" dirty="0"/>
              <a:t>补</a:t>
            </a:r>
            <a:r>
              <a:rPr lang="en-US" altLang="zh-CN" sz="3200" dirty="0"/>
              <a:t>) Semigroups</a:t>
            </a: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532143" y="1687444"/>
            <a:ext cx="1165985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Complete the following table to obtain a semigroup.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73642" y="979558"/>
            <a:ext cx="4844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P331-17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9.2(</a:t>
            </a:r>
            <a:r>
              <a:rPr lang="zh-CN" altLang="en-US" sz="3200" dirty="0"/>
              <a:t>补</a:t>
            </a:r>
            <a:r>
              <a:rPr lang="en-US" altLang="zh-CN" sz="3200" dirty="0"/>
              <a:t>) Semigroups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C734CF-BB1E-1238-83AE-06C1B97A9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415" y="2635134"/>
            <a:ext cx="3589334" cy="20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4735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532143" y="1687444"/>
            <a:ext cx="1165985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Solution: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73642" y="979558"/>
            <a:ext cx="4844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P331-17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9.2(</a:t>
            </a:r>
            <a:r>
              <a:rPr lang="zh-CN" altLang="en-US" sz="3200" dirty="0"/>
              <a:t>补</a:t>
            </a:r>
            <a:r>
              <a:rPr lang="en-US" altLang="zh-CN" sz="3200" dirty="0"/>
              <a:t>) Semigroups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E5FAB2C-EC40-B146-2A47-2742F41B6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794" y="2445578"/>
            <a:ext cx="2724530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69422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532143" y="1687444"/>
            <a:ext cx="1165985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/>
              <a:t>Complete the following table so that it defines a monoid.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73642" y="979558"/>
            <a:ext cx="4844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P331-18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9.2(</a:t>
            </a:r>
            <a:r>
              <a:rPr lang="zh-CN" altLang="en-US" sz="3200" dirty="0"/>
              <a:t>补</a:t>
            </a:r>
            <a:r>
              <a:rPr lang="en-US" altLang="zh-CN" sz="3200" dirty="0"/>
              <a:t>) Semigroups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F2B089-678B-0225-180B-224E3B33C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32" y="2482575"/>
            <a:ext cx="3580023" cy="23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6855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510415" y="1686934"/>
            <a:ext cx="1165985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Solution: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73642" y="979558"/>
            <a:ext cx="4844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P331-18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9.2(</a:t>
            </a:r>
            <a:r>
              <a:rPr lang="zh-CN" altLang="en-US" sz="3200" dirty="0"/>
              <a:t>补</a:t>
            </a:r>
            <a:r>
              <a:rPr lang="en-US" altLang="zh-CN" sz="3200" dirty="0"/>
              <a:t>) Semigroups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2A1304A-D3F2-802C-AA9A-E8810092B600}"/>
              </a:ext>
            </a:extLst>
          </p:cNvPr>
          <p:cNvGrpSpPr/>
          <p:nvPr/>
        </p:nvGrpSpPr>
        <p:grpSpPr>
          <a:xfrm>
            <a:off x="2222820" y="2634624"/>
            <a:ext cx="3580023" cy="2395861"/>
            <a:chOff x="773947" y="2774695"/>
            <a:chExt cx="3580023" cy="239586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42B7F976-AF80-8CAB-E1C1-5DCD2CD71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947" y="2774695"/>
              <a:ext cx="3580023" cy="2395861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C1007F8-1334-4E44-97EA-110EAA008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1713" y="4250023"/>
              <a:ext cx="417737" cy="267613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C5AF223-DBC3-1121-9C6B-0A77B8603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96105" y="4185634"/>
              <a:ext cx="310428" cy="373780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83FB02A-7D68-4412-9D38-803D6CA4D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6972" y="4573503"/>
              <a:ext cx="328693" cy="291482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8BE0BF1-138B-8FAA-2ED2-ACE0835D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27968" y="3805508"/>
              <a:ext cx="376901" cy="334233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CD7B21DF-CD2E-2CD8-7D81-EEE5B7FC0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14352" y="4185363"/>
              <a:ext cx="328692" cy="340225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2490C838-1593-3F46-86D7-532D9910A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92364" y="3818077"/>
              <a:ext cx="322903" cy="3342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540023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2" y="2446679"/>
            <a:ext cx="1165985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sym typeface="+mn-ea"/>
              </a:rPr>
              <a:t>Products semigroups </a:t>
            </a:r>
            <a:r>
              <a:rPr lang="zh-CN" altLang="en-US" dirty="0">
                <a:sym typeface="+mn-ea"/>
              </a:rPr>
              <a:t>乘积半群</a:t>
            </a:r>
            <a:endParaRPr lang="en-US" altLang="zh-CN" dirty="0">
              <a:sym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ym typeface="+mn-ea"/>
              </a:rPr>
              <a:t>Congruence relation </a:t>
            </a:r>
            <a:r>
              <a:rPr lang="zh-CN" altLang="en-US" sz="3200" b="1" dirty="0">
                <a:sym typeface="+mn-ea"/>
              </a:rPr>
              <a:t>同余关系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ym typeface="+mn-ea"/>
              </a:rPr>
              <a:t>Quotients of semigroups </a:t>
            </a:r>
            <a:r>
              <a:rPr lang="zh-CN" altLang="en-US" dirty="0">
                <a:sym typeface="+mn-ea"/>
              </a:rPr>
              <a:t>商半群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ym typeface="+mn-ea"/>
              </a:rPr>
              <a:t>Fundamental Homomorphism Theorem </a:t>
            </a:r>
            <a:r>
              <a:rPr lang="zh-CN" altLang="en-US" dirty="0">
                <a:sym typeface="+mn-ea"/>
              </a:rPr>
              <a:t>基本同态定理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14880" y="915035"/>
            <a:ext cx="79730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ym typeface="+mn-ea"/>
              </a:rPr>
              <a:t>Products and Quotients of semigroups</a:t>
            </a:r>
            <a:endParaRPr lang="en-US" altLang="zh-CN" sz="4000" dirty="0"/>
          </a:p>
          <a:p>
            <a:pPr algn="ctr"/>
            <a:endParaRPr lang="en-US" altLang="zh-CN" sz="4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3" y="963624"/>
            <a:ext cx="11627772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A </a:t>
            </a:r>
            <a:r>
              <a:rPr lang="en-US" altLang="zh-CN" sz="2800" dirty="0">
                <a:solidFill>
                  <a:srgbClr val="FF0000"/>
                </a:solidFill>
              </a:rPr>
              <a:t>semigroup</a:t>
            </a:r>
            <a:r>
              <a:rPr lang="en-US" altLang="zh-CN" sz="2800" dirty="0"/>
              <a:t> is a </a:t>
            </a:r>
            <a:r>
              <a:rPr lang="en-US" altLang="zh-CN" sz="2800" dirty="0">
                <a:solidFill>
                  <a:srgbClr val="FF0000"/>
                </a:solidFill>
              </a:rPr>
              <a:t>nonempty</a:t>
            </a:r>
            <a:r>
              <a:rPr lang="zh-CN" altLang="en-US" sz="2800" dirty="0">
                <a:solidFill>
                  <a:srgbClr val="FF0000"/>
                </a:solidFill>
              </a:rPr>
              <a:t>（非空）</a:t>
            </a:r>
            <a:r>
              <a:rPr lang="en-US" altLang="zh-CN" sz="2800" dirty="0"/>
              <a:t> set S together with an associative binary operation * defined on S.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Denote the semigroup by (S, *) or S.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dirty="0"/>
              <a:t>a*b is referred as the product of a and b. The semigroup (S, *) is said to be </a:t>
            </a:r>
            <a:r>
              <a:rPr lang="en-US" altLang="zh-CN" sz="2800" dirty="0">
                <a:solidFill>
                  <a:srgbClr val="FF0000"/>
                </a:solidFill>
              </a:rPr>
              <a:t>commutative</a:t>
            </a:r>
            <a:r>
              <a:rPr lang="zh-CN" altLang="en-US" sz="2800" dirty="0">
                <a:solidFill>
                  <a:srgbClr val="FF0000"/>
                </a:solidFill>
              </a:rPr>
              <a:t>（可交换的）</a:t>
            </a:r>
            <a:r>
              <a:rPr lang="en-US" altLang="zh-CN" sz="2800" dirty="0"/>
              <a:t> if * is a commutative operation.</a:t>
            </a:r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2" y="1118866"/>
            <a:ext cx="11448554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500" kern="0" dirty="0"/>
              <a:t>A relation </a:t>
            </a:r>
            <a:r>
              <a:rPr lang="en-US" altLang="zh-CN" sz="2500" i="1" kern="0" dirty="0"/>
              <a:t>R </a:t>
            </a:r>
            <a:r>
              <a:rPr lang="en-US" altLang="zh-CN" sz="2500" kern="0" dirty="0"/>
              <a:t>on a set </a:t>
            </a:r>
            <a:r>
              <a:rPr lang="en-US" altLang="zh-CN" sz="2500" i="1" kern="0" dirty="0"/>
              <a:t>A </a:t>
            </a:r>
            <a:r>
              <a:rPr lang="en-US" altLang="zh-CN" sz="2500" kern="0" dirty="0"/>
              <a:t>is an </a:t>
            </a:r>
            <a:r>
              <a:rPr lang="en-US" altLang="zh-CN" sz="2500" i="1" kern="0" dirty="0">
                <a:solidFill>
                  <a:schemeClr val="hlink"/>
                </a:solidFill>
              </a:rPr>
              <a:t>equivalence relation</a:t>
            </a:r>
            <a:r>
              <a:rPr lang="en-US" altLang="zh-CN" sz="2500" i="1" kern="0" dirty="0"/>
              <a:t> </a:t>
            </a:r>
            <a:r>
              <a:rPr lang="en-US" altLang="zh-CN" sz="2500" kern="0" dirty="0"/>
              <a:t>(</a:t>
            </a:r>
            <a:r>
              <a:rPr lang="zh-CN" altLang="en-US" sz="2500" kern="0" dirty="0"/>
              <a:t>等价关系</a:t>
            </a:r>
            <a:r>
              <a:rPr lang="en-US" altLang="zh-CN" sz="2500" kern="0" dirty="0"/>
              <a:t>) </a:t>
            </a:r>
            <a:r>
              <a:rPr lang="en-US" altLang="zh-CN" sz="2500" kern="0" dirty="0" err="1"/>
              <a:t>iff</a:t>
            </a:r>
            <a:r>
              <a:rPr lang="en-US" altLang="zh-CN" sz="2500" kern="0" dirty="0"/>
              <a:t> </a:t>
            </a:r>
            <a:r>
              <a:rPr lang="en-US" altLang="zh-CN" sz="2500" i="1" kern="0" dirty="0"/>
              <a:t>R </a:t>
            </a:r>
            <a:r>
              <a:rPr lang="en-US" altLang="zh-CN" sz="2500" kern="0" dirty="0"/>
              <a:t>is</a:t>
            </a:r>
          </a:p>
          <a:p>
            <a:pPr lvl="1"/>
            <a:r>
              <a:rPr lang="en-US" altLang="zh-CN" sz="2500" i="1" kern="0" dirty="0"/>
              <a:t>Reflexive</a:t>
            </a:r>
            <a:r>
              <a:rPr lang="zh-CN" altLang="en-US" sz="2500" i="1" kern="0" dirty="0"/>
              <a:t>（自反）</a:t>
            </a:r>
            <a:endParaRPr lang="en-US" altLang="zh-CN" sz="2500" i="1" kern="0" dirty="0"/>
          </a:p>
          <a:p>
            <a:pPr lvl="1"/>
            <a:r>
              <a:rPr lang="en-US" altLang="zh-CN" sz="2500" i="1" kern="0" dirty="0"/>
              <a:t>Symmetric</a:t>
            </a:r>
            <a:r>
              <a:rPr lang="zh-CN" altLang="en-US" sz="2500" i="1" kern="0" dirty="0"/>
              <a:t>（对称）</a:t>
            </a:r>
            <a:endParaRPr lang="en-US" altLang="zh-CN" sz="2500" i="1" kern="0" dirty="0"/>
          </a:p>
          <a:p>
            <a:pPr lvl="1"/>
            <a:r>
              <a:rPr lang="en-US" altLang="zh-CN" sz="2500" i="1" kern="0" dirty="0"/>
              <a:t>Transitive</a:t>
            </a:r>
            <a:r>
              <a:rPr lang="zh-CN" altLang="en-US" sz="2500" i="1" kern="0" dirty="0"/>
              <a:t>（传递）</a:t>
            </a:r>
            <a:endParaRPr lang="en-US" altLang="zh-CN" sz="2500" i="1" kern="0" dirty="0"/>
          </a:p>
          <a:p>
            <a:r>
              <a:rPr lang="en-US" altLang="zh-CN" sz="2500" i="1" kern="0" dirty="0">
                <a:solidFill>
                  <a:schemeClr val="hlink"/>
                </a:solidFill>
              </a:rPr>
              <a:t>equivalence class</a:t>
            </a:r>
            <a:r>
              <a:rPr lang="zh-CN" altLang="en-US" sz="2500" i="1" kern="0" dirty="0">
                <a:solidFill>
                  <a:schemeClr val="hlink"/>
                </a:solidFill>
              </a:rPr>
              <a:t>（等价类）</a:t>
            </a:r>
            <a:endParaRPr lang="en-US" altLang="zh-CN" sz="2500" i="1" kern="0" dirty="0">
              <a:solidFill>
                <a:schemeClr val="hlink"/>
              </a:solidFill>
            </a:endParaRPr>
          </a:p>
          <a:p>
            <a:r>
              <a:rPr lang="en-US" altLang="zh-CN" sz="2500" kern="0" dirty="0"/>
              <a:t>Let </a:t>
            </a:r>
            <a:r>
              <a:rPr lang="en-US" altLang="zh-CN" sz="2500" kern="0" dirty="0">
                <a:latin typeface="Euclid Math One" panose="05050601010101010101" pitchFamily="18" charset="2"/>
              </a:rPr>
              <a:t>P</a:t>
            </a:r>
            <a:r>
              <a:rPr lang="en-US" altLang="zh-CN" sz="2500" kern="0" dirty="0"/>
              <a:t> be a partition of a set </a:t>
            </a:r>
            <a:r>
              <a:rPr lang="en-US" altLang="zh-CN" sz="2500" i="1" kern="0" dirty="0"/>
              <a:t>A</a:t>
            </a:r>
            <a:r>
              <a:rPr lang="en-US" altLang="zh-CN" sz="2500" kern="0" dirty="0"/>
              <a:t>. Define the relation </a:t>
            </a:r>
            <a:r>
              <a:rPr lang="en-US" altLang="zh-CN" sz="2500" i="1" kern="0" dirty="0"/>
              <a:t>R</a:t>
            </a:r>
            <a:r>
              <a:rPr lang="en-US" altLang="zh-CN" sz="2500" kern="0" dirty="0"/>
              <a:t> on </a:t>
            </a:r>
            <a:r>
              <a:rPr lang="en-US" altLang="zh-CN" sz="2500" i="1" kern="0" dirty="0"/>
              <a:t>A</a:t>
            </a:r>
            <a:r>
              <a:rPr lang="en-US" altLang="zh-CN" sz="2500" kern="0" dirty="0"/>
              <a:t> as follows:</a:t>
            </a:r>
          </a:p>
          <a:p>
            <a:pPr lvl="1"/>
            <a:r>
              <a:rPr lang="en-US" altLang="zh-CN" sz="2500" i="1" kern="0" dirty="0"/>
              <a:t>a R b  </a:t>
            </a:r>
            <a:r>
              <a:rPr lang="en-US" altLang="zh-CN" sz="2500" kern="0" dirty="0"/>
              <a:t>If and only if  </a:t>
            </a:r>
            <a:r>
              <a:rPr lang="en-US" altLang="zh-CN" sz="2500" i="1" kern="0" dirty="0"/>
              <a:t>a</a:t>
            </a:r>
            <a:r>
              <a:rPr lang="en-US" altLang="zh-CN" sz="2500" kern="0" dirty="0"/>
              <a:t> and </a:t>
            </a:r>
            <a:r>
              <a:rPr lang="en-US" altLang="zh-CN" sz="2500" i="1" kern="0" dirty="0"/>
              <a:t>b</a:t>
            </a:r>
            <a:r>
              <a:rPr lang="en-US" altLang="zh-CN" sz="2500" kern="0" dirty="0"/>
              <a:t> are members of the same block.</a:t>
            </a:r>
          </a:p>
          <a:p>
            <a:r>
              <a:rPr lang="en-US" altLang="zh-CN" sz="2500" kern="0" dirty="0"/>
              <a:t>Then </a:t>
            </a:r>
            <a:r>
              <a:rPr lang="en-US" altLang="zh-CN" sz="2500" i="1" kern="0" dirty="0"/>
              <a:t>R</a:t>
            </a:r>
            <a:r>
              <a:rPr lang="en-US" altLang="zh-CN" sz="2500" kern="0" dirty="0"/>
              <a:t> is an equivalence relation on </a:t>
            </a:r>
            <a:r>
              <a:rPr lang="en-US" altLang="zh-CN" sz="2500" i="1" kern="0" dirty="0"/>
              <a:t>A</a:t>
            </a:r>
          </a:p>
          <a:p>
            <a:endParaRPr lang="en-US" altLang="zh-CN" sz="2500" i="1" kern="0" dirty="0"/>
          </a:p>
          <a:p>
            <a:r>
              <a:rPr lang="en-US" altLang="zh-CN" sz="2500" kern="0" dirty="0"/>
              <a:t>Let </a:t>
            </a:r>
            <a:r>
              <a:rPr lang="en-US" altLang="zh-CN" sz="2500" i="1" kern="0" dirty="0"/>
              <a:t>R</a:t>
            </a:r>
            <a:r>
              <a:rPr lang="en-US" altLang="zh-CN" sz="2500" kern="0" dirty="0"/>
              <a:t> be an equivalence relation on </a:t>
            </a:r>
            <a:r>
              <a:rPr lang="en-US" altLang="zh-CN" sz="2500" i="1" kern="0" dirty="0"/>
              <a:t>A</a:t>
            </a:r>
            <a:r>
              <a:rPr lang="en-US" altLang="zh-CN" sz="2500" kern="0" dirty="0"/>
              <a:t>, and let </a:t>
            </a:r>
            <a:r>
              <a:rPr lang="en-US" altLang="zh-CN" sz="2500" kern="0" dirty="0">
                <a:latin typeface="Euclid Math One" panose="05050601010101010101" pitchFamily="18" charset="2"/>
              </a:rPr>
              <a:t>P</a:t>
            </a:r>
            <a:r>
              <a:rPr lang="en-US" altLang="zh-CN" sz="2500" kern="0" dirty="0"/>
              <a:t> be the collection of all distinct relative sets </a:t>
            </a:r>
            <a:r>
              <a:rPr lang="en-US" altLang="zh-CN" sz="2500" i="1" kern="0" dirty="0"/>
              <a:t>R</a:t>
            </a:r>
            <a:r>
              <a:rPr lang="en-US" altLang="zh-CN" sz="2500" kern="0" dirty="0"/>
              <a:t>(</a:t>
            </a:r>
            <a:r>
              <a:rPr lang="en-US" altLang="zh-CN" sz="2500" i="1" kern="0" dirty="0"/>
              <a:t>a</a:t>
            </a:r>
            <a:r>
              <a:rPr lang="en-US" altLang="zh-CN" sz="2500" kern="0" dirty="0"/>
              <a:t>) for </a:t>
            </a:r>
            <a:r>
              <a:rPr lang="en-US" altLang="zh-CN" sz="2500" i="1" kern="0" dirty="0"/>
              <a:t>a</a:t>
            </a:r>
            <a:r>
              <a:rPr lang="en-US" altLang="zh-CN" sz="2500" kern="0" dirty="0"/>
              <a:t> in </a:t>
            </a:r>
            <a:r>
              <a:rPr lang="en-US" altLang="zh-CN" sz="2500" i="1" kern="0" dirty="0"/>
              <a:t>A</a:t>
            </a:r>
            <a:r>
              <a:rPr lang="en-US" altLang="zh-CN" sz="2500" kern="0" dirty="0"/>
              <a:t>. </a:t>
            </a:r>
          </a:p>
          <a:p>
            <a:r>
              <a:rPr lang="en-US" altLang="zh-CN" sz="2500" kern="0" dirty="0"/>
              <a:t>Then </a:t>
            </a:r>
            <a:r>
              <a:rPr lang="en-US" altLang="zh-CN" sz="2500" kern="0" dirty="0">
                <a:latin typeface="Euclid Math One" panose="05050601010101010101" pitchFamily="18" charset="2"/>
              </a:rPr>
              <a:t>P</a:t>
            </a:r>
            <a:r>
              <a:rPr lang="en-US" altLang="zh-CN" sz="2500" kern="0" dirty="0"/>
              <a:t> is a partition of </a:t>
            </a:r>
            <a:r>
              <a:rPr lang="en-US" altLang="zh-CN" sz="2500" i="1" kern="0" dirty="0"/>
              <a:t>A</a:t>
            </a:r>
            <a:r>
              <a:rPr lang="en-US" altLang="zh-CN" sz="2500" kern="0" dirty="0"/>
              <a:t>, and </a:t>
            </a:r>
            <a:r>
              <a:rPr lang="en-US" altLang="zh-CN" sz="2500" i="1" kern="0" dirty="0"/>
              <a:t>R</a:t>
            </a:r>
            <a:r>
              <a:rPr lang="en-US" altLang="zh-CN" sz="2500" kern="0" dirty="0"/>
              <a:t> is the equivalence relation determined by </a:t>
            </a:r>
            <a:r>
              <a:rPr lang="en-US" altLang="zh-CN" sz="2500" kern="0" dirty="0">
                <a:latin typeface="Euclid Math One" panose="05050601010101010101" pitchFamily="18" charset="2"/>
              </a:rPr>
              <a:t>P</a:t>
            </a:r>
            <a:endParaRPr lang="zh-CN" altLang="en-US" sz="2500" kern="0" dirty="0"/>
          </a:p>
        </p:txBody>
      </p:sp>
      <p:sp>
        <p:nvSpPr>
          <p:cNvPr id="3" name="文本框 2"/>
          <p:cNvSpPr txBox="1"/>
          <p:nvPr/>
        </p:nvSpPr>
        <p:spPr>
          <a:xfrm>
            <a:off x="3866147" y="650396"/>
            <a:ext cx="44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复习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131235814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294009" y="739754"/>
            <a:ext cx="484471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4000" b="1" dirty="0">
                <a:sym typeface="+mn-ea"/>
              </a:rPr>
              <a:t>Theorem 1</a:t>
            </a:r>
            <a:endParaRPr lang="en-US" altLang="zh-CN" sz="4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 bwMode="auto">
              <a:xfrm>
                <a:off x="-145774" y="1259325"/>
                <a:ext cx="12026622" cy="6253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1907"/>
                  </a:buClr>
                  <a:buFont typeface="Wingdings" panose="05000000000000000000" pitchFamily="2" charset="2"/>
                  <a:buChar char="r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3038F"/>
                  </a:buClr>
                  <a:buFont typeface="Wingdings" panose="05000000000000000000" pitchFamily="2" charset="2"/>
                  <a:buChar char="¦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2CB22C"/>
                  </a:buClr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If (S, *) and (T, *') are semigroups, then    (S×T, *") is a semigroup, where *" is defined by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/>
                  <a:t> )*"(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/>
                  <a:t> 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/>
                  <a:t> *'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/>
                  <a:t> )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dirty="0"/>
                  <a:t>Proof: omitted.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dirty="0"/>
                  <a:t>What about monoid?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if S and T are monoids with identities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altLang="zh-CN" dirty="0"/>
                  <a:t> , respectively then S×T is a monoid with identity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en-US" altLang="zh-CN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altLang="zh-CN" dirty="0"/>
                  <a:t> ).</a:t>
                </a:r>
              </a:p>
            </p:txBody>
          </p:sp>
        </mc:Choice>
        <mc:Fallback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45774" y="1259325"/>
                <a:ext cx="12026622" cy="62531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049361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43270" y="739754"/>
            <a:ext cx="80705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4000" b="1" dirty="0">
                <a:sym typeface="+mn-ea"/>
              </a:rPr>
              <a:t>Congruence relation – </a:t>
            </a:r>
            <a:r>
              <a:rPr lang="zh-CN" altLang="en-US" sz="4000" b="1" dirty="0">
                <a:sym typeface="+mn-ea"/>
              </a:rPr>
              <a:t>同余关系</a:t>
            </a:r>
            <a:endParaRPr lang="en-US" altLang="zh-CN" sz="4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119269" y="1418350"/>
            <a:ext cx="12026622" cy="6253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 An equivalence relation R on the semigroup (S, *) is called a congruence relation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if a R a' and b R b' Imply  (a*b) R (a'*b')</a:t>
            </a:r>
          </a:p>
        </p:txBody>
      </p:sp>
    </p:spTree>
    <p:extLst>
      <p:ext uri="{BB962C8B-B14F-4D97-AF65-F5344CB8AC3E}">
        <p14:creationId xmlns:p14="http://schemas.microsoft.com/office/powerpoint/2010/main" val="1881752002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0846" y="1097939"/>
            <a:ext cx="1165985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dirty="0"/>
              <a:t>Example 1:</a:t>
            </a:r>
            <a:endParaRPr lang="en-US" altLang="zh-CN" sz="3200" dirty="0">
              <a:sym typeface="+mn-ea"/>
            </a:endParaRPr>
          </a:p>
          <a:p>
            <a:pPr lvl="1" indent="-342900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>
                <a:sym typeface="+mn-ea"/>
              </a:rPr>
              <a:t>Consider the semigroup (</a:t>
            </a:r>
            <a:r>
              <a:rPr lang="en-US" altLang="zh-CN" sz="2400" dirty="0">
                <a:latin typeface="Constantia" panose="02030602050306030303" pitchFamily="18" charset="0"/>
                <a:sym typeface="+mn-ea"/>
              </a:rPr>
              <a:t>Z</a:t>
            </a:r>
            <a:r>
              <a:rPr lang="en-US" altLang="zh-CN" sz="2400" dirty="0">
                <a:sym typeface="+mn-ea"/>
              </a:rPr>
              <a:t>, +) and the equivalence relation </a:t>
            </a:r>
            <a:r>
              <a:rPr lang="en-US" altLang="zh-CN" sz="2400" i="1" dirty="0">
                <a:sym typeface="+mn-ea"/>
              </a:rPr>
              <a:t>R</a:t>
            </a:r>
            <a:r>
              <a:rPr lang="en-US" altLang="zh-CN" sz="2400" dirty="0">
                <a:sym typeface="+mn-ea"/>
              </a:rPr>
              <a:t> on </a:t>
            </a:r>
            <a:r>
              <a:rPr lang="en-US" altLang="zh-CN" sz="2400" dirty="0">
                <a:latin typeface="Constantia" panose="02030602050306030303" pitchFamily="18" charset="0"/>
                <a:sym typeface="+mn-ea"/>
              </a:rPr>
              <a:t>Z</a:t>
            </a:r>
            <a:r>
              <a:rPr lang="en-US" altLang="zh-CN" sz="2400" dirty="0">
                <a:latin typeface="Euclid Math Two" panose="02050601010101010101" pitchFamily="2" charset="2"/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defined by</a:t>
            </a:r>
            <a:endParaRPr lang="en-US" altLang="zh-CN" sz="2400" dirty="0"/>
          </a:p>
          <a:p>
            <a:pPr marL="1200150" lvl="2" indent="-342900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olidFill>
                  <a:schemeClr val="hlink"/>
                </a:solidFill>
                <a:sym typeface="+mn-ea"/>
              </a:rPr>
              <a:t>if and only if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a≡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ym typeface="MT Symbol" pitchFamily="82" charset="2"/>
              </a:rPr>
              <a:t> 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 (mod 2).</a:t>
            </a:r>
            <a:endParaRPr lang="en-US" altLang="zh-CN" dirty="0"/>
          </a:p>
          <a:p>
            <a:pPr marL="1200150" lvl="2" indent="-342900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If 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≡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 (mod 2), then 2|(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).</a:t>
            </a:r>
            <a:endParaRPr lang="en-US" altLang="zh-CN" dirty="0"/>
          </a:p>
          <a:p>
            <a:pPr lvl="1" indent="-342900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>
                <a:sym typeface="+mn-ea"/>
              </a:rPr>
              <a:t>Show that this relation is a congruence relation.</a:t>
            </a:r>
            <a:endParaRPr lang="zh-CN" altLang="en-US" sz="2400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532143" y="661694"/>
            <a:ext cx="1165985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l"/>
            </a:pPr>
            <a:r>
              <a:rPr lang="en-US" altLang="zh-CN" sz="2800" b="1" dirty="0">
                <a:sym typeface="+mn-ea"/>
              </a:rPr>
              <a:t>Solution:</a:t>
            </a:r>
            <a:endParaRPr lang="en-US" altLang="zh-CN" sz="2800" i="1" dirty="0">
              <a:sym typeface="+mn-ea"/>
            </a:endParaRPr>
          </a:p>
          <a:p>
            <a:pPr lvl="1" indent="-342900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i="1" dirty="0">
                <a:sym typeface="+mn-ea"/>
              </a:rPr>
              <a:t>R</a:t>
            </a:r>
            <a:r>
              <a:rPr lang="en-US" altLang="zh-CN" sz="2400" dirty="0">
                <a:sym typeface="+mn-ea"/>
              </a:rPr>
              <a:t> is an equivalence relation (omitted).</a:t>
            </a:r>
            <a:endParaRPr lang="en-US" altLang="zh-CN" sz="2400" dirty="0"/>
          </a:p>
          <a:p>
            <a:pPr lvl="1" indent="-342900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i="1" dirty="0">
                <a:sym typeface="+mn-ea"/>
              </a:rPr>
              <a:t>R</a:t>
            </a:r>
            <a:r>
              <a:rPr lang="en-US" altLang="zh-CN" sz="2400" dirty="0">
                <a:sym typeface="+mn-ea"/>
              </a:rPr>
              <a:t> is a congruence relation </a:t>
            </a:r>
            <a:endParaRPr lang="en-US" altLang="zh-CN" sz="2400" dirty="0"/>
          </a:p>
          <a:p>
            <a:pPr marL="1200150" lvl="2" indent="-342900">
              <a:lnSpc>
                <a:spcPct val="14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If 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 ≡</a:t>
            </a:r>
            <a:r>
              <a:rPr lang="en-US" altLang="zh-CN" dirty="0">
                <a:sym typeface="MT Symbol" pitchFamily="82" charset="2"/>
              </a:rPr>
              <a:t> 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 (mod 2) and </a:t>
            </a:r>
            <a:r>
              <a:rPr lang="en-US" altLang="zh-CN" i="1" dirty="0">
                <a:sym typeface="+mn-ea"/>
              </a:rPr>
              <a:t>c</a:t>
            </a:r>
            <a:r>
              <a:rPr lang="en-US" altLang="zh-CN" dirty="0">
                <a:sym typeface="+mn-ea"/>
              </a:rPr>
              <a:t> ≡</a:t>
            </a:r>
            <a:r>
              <a:rPr lang="en-US" altLang="zh-CN" dirty="0">
                <a:sym typeface="MT Symbol" pitchFamily="82" charset="2"/>
              </a:rPr>
              <a:t> </a:t>
            </a:r>
            <a:r>
              <a:rPr lang="en-US" altLang="zh-CN" i="1" dirty="0">
                <a:sym typeface="+mn-ea"/>
              </a:rPr>
              <a:t>d</a:t>
            </a:r>
            <a:r>
              <a:rPr lang="en-US" altLang="zh-CN" dirty="0">
                <a:sym typeface="+mn-ea"/>
              </a:rPr>
              <a:t> (mod 2) </a:t>
            </a:r>
            <a:endParaRPr lang="en-US" altLang="zh-CN" dirty="0"/>
          </a:p>
          <a:p>
            <a:pPr marL="1200150" lvl="2" indent="-342900">
              <a:lnSpc>
                <a:spcPct val="14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2 | </a:t>
            </a:r>
            <a:r>
              <a:rPr lang="en-US" altLang="zh-CN" i="1" dirty="0">
                <a:sym typeface="+mn-ea"/>
              </a:rPr>
              <a:t>a-b</a:t>
            </a:r>
            <a:r>
              <a:rPr lang="en-US" altLang="zh-CN" dirty="0">
                <a:sym typeface="+mn-ea"/>
              </a:rPr>
              <a:t> and 2 | </a:t>
            </a:r>
            <a:r>
              <a:rPr lang="en-US" altLang="zh-CN" i="1" dirty="0">
                <a:sym typeface="+mn-ea"/>
              </a:rPr>
              <a:t>c-d</a:t>
            </a:r>
            <a:r>
              <a:rPr lang="en-US" altLang="zh-CN" dirty="0">
                <a:sym typeface="+mn-ea"/>
              </a:rPr>
              <a:t>. </a:t>
            </a:r>
            <a:endParaRPr lang="en-US" altLang="zh-CN" dirty="0"/>
          </a:p>
          <a:p>
            <a:pPr marL="1200150" lvl="2" indent="-342900">
              <a:lnSpc>
                <a:spcPct val="14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So </a:t>
            </a:r>
            <a:r>
              <a:rPr lang="en-US" altLang="zh-CN" i="1" dirty="0">
                <a:sym typeface="+mn-ea"/>
              </a:rPr>
              <a:t>a-b</a:t>
            </a:r>
            <a:r>
              <a:rPr lang="en-US" altLang="zh-CN" dirty="0">
                <a:sym typeface="+mn-ea"/>
              </a:rPr>
              <a:t> = 2</a:t>
            </a:r>
            <a:r>
              <a:rPr lang="en-US" altLang="zh-CN" i="1" dirty="0">
                <a:sym typeface="+mn-ea"/>
              </a:rPr>
              <a:t>m</a:t>
            </a:r>
            <a:r>
              <a:rPr lang="en-US" altLang="zh-CN" dirty="0">
                <a:sym typeface="+mn-ea"/>
              </a:rPr>
              <a:t> and </a:t>
            </a:r>
            <a:r>
              <a:rPr lang="en-US" altLang="zh-CN" i="1" dirty="0">
                <a:sym typeface="+mn-ea"/>
              </a:rPr>
              <a:t>c-d</a:t>
            </a:r>
            <a:r>
              <a:rPr lang="en-US" altLang="zh-CN" dirty="0">
                <a:sym typeface="+mn-ea"/>
              </a:rPr>
              <a:t> = 2</a:t>
            </a:r>
            <a:r>
              <a:rPr lang="en-US" altLang="zh-CN" i="1" dirty="0">
                <a:sym typeface="+mn-ea"/>
              </a:rPr>
              <a:t>n</a:t>
            </a:r>
            <a:r>
              <a:rPr lang="en-US" altLang="zh-CN" dirty="0">
                <a:sym typeface="+mn-ea"/>
              </a:rPr>
              <a:t>, where </a:t>
            </a:r>
            <a:r>
              <a:rPr lang="en-US" altLang="zh-CN" i="1" dirty="0">
                <a:sym typeface="+mn-ea"/>
              </a:rPr>
              <a:t>m</a:t>
            </a:r>
            <a:r>
              <a:rPr lang="en-US" altLang="zh-CN" dirty="0">
                <a:sym typeface="+mn-ea"/>
              </a:rPr>
              <a:t> and </a:t>
            </a:r>
            <a:r>
              <a:rPr lang="en-US" altLang="zh-CN" i="1" dirty="0">
                <a:sym typeface="+mn-ea"/>
              </a:rPr>
              <a:t>n</a:t>
            </a:r>
            <a:r>
              <a:rPr lang="en-US" altLang="zh-CN" dirty="0">
                <a:sym typeface="+mn-ea"/>
              </a:rPr>
              <a:t> are integers. </a:t>
            </a:r>
            <a:endParaRPr lang="en-US" altLang="zh-CN" dirty="0"/>
          </a:p>
          <a:p>
            <a:pPr marL="1200150" lvl="2" indent="-342900">
              <a:lnSpc>
                <a:spcPct val="14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a-b</a:t>
            </a:r>
            <a:r>
              <a:rPr lang="en-US" altLang="zh-CN" dirty="0">
                <a:sym typeface="+mn-ea"/>
              </a:rPr>
              <a:t>) + (</a:t>
            </a:r>
            <a:r>
              <a:rPr lang="en-US" altLang="zh-CN" i="1" dirty="0">
                <a:sym typeface="+mn-ea"/>
              </a:rPr>
              <a:t>c-d</a:t>
            </a:r>
            <a:r>
              <a:rPr lang="en-US" altLang="zh-CN" dirty="0">
                <a:sym typeface="+mn-ea"/>
              </a:rPr>
              <a:t>) = 2</a:t>
            </a:r>
            <a:r>
              <a:rPr lang="en-US" altLang="zh-CN" i="1" dirty="0">
                <a:sym typeface="+mn-ea"/>
              </a:rPr>
              <a:t>m</a:t>
            </a:r>
            <a:r>
              <a:rPr lang="en-US" altLang="zh-CN" dirty="0">
                <a:sym typeface="+mn-ea"/>
              </a:rPr>
              <a:t> + 2</a:t>
            </a:r>
            <a:r>
              <a:rPr lang="en-US" altLang="zh-CN" i="1" dirty="0">
                <a:sym typeface="+mn-ea"/>
              </a:rPr>
              <a:t>n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/>
          </a:p>
          <a:p>
            <a:pPr marL="1200150" lvl="2" indent="-342900">
              <a:lnSpc>
                <a:spcPct val="14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+</a:t>
            </a:r>
            <a:r>
              <a:rPr lang="en-US" altLang="zh-CN" i="1" dirty="0">
                <a:sym typeface="+mn-ea"/>
              </a:rPr>
              <a:t>c</a:t>
            </a:r>
            <a:r>
              <a:rPr lang="en-US" altLang="zh-CN" dirty="0">
                <a:sym typeface="+mn-ea"/>
              </a:rPr>
              <a:t>) - (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+</a:t>
            </a:r>
            <a:r>
              <a:rPr lang="en-US" altLang="zh-CN" i="1" dirty="0">
                <a:sym typeface="+mn-ea"/>
              </a:rPr>
              <a:t>d</a:t>
            </a:r>
            <a:r>
              <a:rPr lang="en-US" altLang="zh-CN" dirty="0">
                <a:sym typeface="+mn-ea"/>
              </a:rPr>
              <a:t>) = 2(</a:t>
            </a:r>
            <a:r>
              <a:rPr lang="en-US" altLang="zh-CN" i="1" dirty="0">
                <a:sym typeface="+mn-ea"/>
              </a:rPr>
              <a:t>m</a:t>
            </a:r>
            <a:r>
              <a:rPr lang="en-US" altLang="zh-CN" dirty="0">
                <a:sym typeface="+mn-ea"/>
              </a:rPr>
              <a:t>+</a:t>
            </a:r>
            <a:r>
              <a:rPr lang="en-US" altLang="zh-CN" i="1" dirty="0">
                <a:sym typeface="+mn-ea"/>
              </a:rPr>
              <a:t>n</a:t>
            </a:r>
            <a:r>
              <a:rPr lang="en-US" altLang="zh-CN" dirty="0">
                <a:sym typeface="+mn-ea"/>
              </a:rPr>
              <a:t>), </a:t>
            </a:r>
            <a:endParaRPr lang="en-US" altLang="zh-CN" dirty="0"/>
          </a:p>
          <a:p>
            <a:pPr marL="1200150" lvl="2" indent="-342900">
              <a:lnSpc>
                <a:spcPct val="14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so </a:t>
            </a:r>
            <a:r>
              <a:rPr lang="en-US" altLang="zh-CN" i="1" dirty="0" err="1">
                <a:sym typeface="+mn-ea"/>
              </a:rPr>
              <a:t>a</a:t>
            </a:r>
            <a:r>
              <a:rPr lang="en-US" altLang="zh-CN" dirty="0" err="1">
                <a:sym typeface="+mn-ea"/>
              </a:rPr>
              <a:t>+</a:t>
            </a:r>
            <a:r>
              <a:rPr lang="en-US" altLang="zh-CN" i="1" dirty="0" err="1">
                <a:sym typeface="+mn-ea"/>
              </a:rPr>
              <a:t>c</a:t>
            </a:r>
            <a:r>
              <a:rPr lang="en-US" altLang="zh-CN" dirty="0">
                <a:sym typeface="+mn-ea"/>
              </a:rPr>
              <a:t> ≡</a:t>
            </a:r>
            <a:r>
              <a:rPr lang="en-US" altLang="zh-CN" dirty="0">
                <a:sym typeface="MT Symbol" pitchFamily="82" charset="2"/>
              </a:rPr>
              <a:t> </a:t>
            </a:r>
            <a:r>
              <a:rPr lang="en-US" altLang="zh-CN" i="1" dirty="0" err="1">
                <a:sym typeface="+mn-ea"/>
              </a:rPr>
              <a:t>b</a:t>
            </a:r>
            <a:r>
              <a:rPr lang="en-US" altLang="zh-CN" dirty="0" err="1">
                <a:sym typeface="+mn-ea"/>
              </a:rPr>
              <a:t>+</a:t>
            </a:r>
            <a:r>
              <a:rPr lang="en-US" altLang="zh-CN" i="1" dirty="0" err="1">
                <a:sym typeface="+mn-ea"/>
              </a:rPr>
              <a:t>d</a:t>
            </a:r>
            <a:r>
              <a:rPr lang="en-US" altLang="zh-CN" dirty="0">
                <a:sym typeface="+mn-ea"/>
              </a:rPr>
              <a:t> (mod 2).</a:t>
            </a:r>
            <a:endParaRPr lang="en-US" altLang="zh-CN" dirty="0"/>
          </a:p>
          <a:p>
            <a:pPr marL="1200150" lvl="2" indent="-342900">
              <a:lnSpc>
                <a:spcPct val="14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Hence the relation is a congruence relation.</a:t>
            </a:r>
            <a:endParaRPr lang="en-US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3"/>
              <p:cNvSpPr txBox="1">
                <a:spLocks noChangeArrowheads="1"/>
              </p:cNvSpPr>
              <p:nvPr/>
            </p:nvSpPr>
            <p:spPr bwMode="auto">
              <a:xfrm>
                <a:off x="266071" y="1268412"/>
                <a:ext cx="11659857" cy="4930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1907"/>
                  </a:buClr>
                  <a:buFont typeface="Wingdings" panose="05000000000000000000" pitchFamily="2" charset="2"/>
                  <a:buChar char="r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3038F"/>
                  </a:buClr>
                  <a:buFont typeface="Wingdings" panose="05000000000000000000" pitchFamily="2" charset="2"/>
                  <a:buChar char="¦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2CB22C"/>
                  </a:buClr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800" b="1" dirty="0">
                    <a:sym typeface="+mn-ea"/>
                  </a:rPr>
                  <a:t>Example 2</a:t>
                </a:r>
                <a:r>
                  <a:rPr lang="zh-CN" altLang="en-US" sz="2800" b="1" dirty="0">
                    <a:sym typeface="+mn-ea"/>
                  </a:rPr>
                  <a:t>：</a:t>
                </a:r>
                <a:endParaRPr lang="en-US" altLang="zh-CN" sz="2800" dirty="0">
                  <a:sym typeface="+mn-ea"/>
                </a:endParaRPr>
              </a:p>
              <a:p>
                <a:pPr lvl="1">
                  <a:lnSpc>
                    <a:spcPct val="150000"/>
                  </a:lnSpc>
                  <a:buClrTx/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sym typeface="+mn-ea"/>
                  </a:rPr>
                  <a:t>Let A={0,1) and consider the free semigroup(A*, . ) generated by A.Define the following relation on A：</a:t>
                </a:r>
              </a:p>
              <a:p>
                <a:pPr lvl="1">
                  <a:lnSpc>
                    <a:spcPct val="150000"/>
                  </a:lnSpc>
                  <a:buClrTx/>
                  <a:buFont typeface="Wingdings" panose="05000000000000000000" pitchFamily="2" charset="2"/>
                  <a:buChar char="l"/>
                </a:pPr>
                <a:r>
                  <a:rPr lang="en-US" altLang="zh-CN" sz="2400" b="0" dirty="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𝜶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R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𝛃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𝜶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𝛃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 have the same number of 1's.</a:t>
                </a:r>
              </a:p>
              <a:p>
                <a:pPr lvl="1">
                  <a:lnSpc>
                    <a:spcPct val="150000"/>
                  </a:lnSpc>
                  <a:buClrTx/>
                  <a:buFont typeface="Wingdings" panose="05000000000000000000" pitchFamily="2" charset="2"/>
                  <a:buChar char="l"/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Show that R is a congruence relation on(A*,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</a:rPr>
                  <a:t>) .</a:t>
                </a:r>
              </a:p>
              <a:p>
                <a:pPr marL="0" indent="0" eaLnBrk="1" hangingPunct="1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5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071" y="1268412"/>
                <a:ext cx="11659857" cy="4930751"/>
              </a:xfrm>
              <a:prstGeom prst="rect">
                <a:avLst/>
              </a:prstGeom>
              <a:blipFill rotWithShape="1">
                <a:blip r:embed="rId3"/>
                <a:stretch>
                  <a:fillRect t="-6" r="5" b="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3"/>
              <p:cNvSpPr txBox="1">
                <a:spLocks noChangeArrowheads="1"/>
              </p:cNvSpPr>
              <p:nvPr/>
            </p:nvSpPr>
            <p:spPr bwMode="auto">
              <a:xfrm>
                <a:off x="370846" y="1137309"/>
                <a:ext cx="11659857" cy="4930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1907"/>
                  </a:buClr>
                  <a:buFont typeface="Wingdings" panose="05000000000000000000" pitchFamily="2" charset="2"/>
                  <a:buChar char="r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3038F"/>
                  </a:buClr>
                  <a:buFont typeface="Wingdings" panose="05000000000000000000" pitchFamily="2" charset="2"/>
                  <a:buChar char="¦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2CB22C"/>
                  </a:buClr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800" b="1" dirty="0">
                    <a:sym typeface="+mn-ea"/>
                  </a:rPr>
                  <a:t>Solution</a:t>
                </a:r>
                <a:r>
                  <a:rPr lang="zh-CN" altLang="en-US" sz="2800" b="1" dirty="0">
                    <a:sym typeface="+mn-ea"/>
                  </a:rPr>
                  <a:t>：</a:t>
                </a:r>
                <a:endParaRPr lang="en-US" altLang="zh-CN" sz="2800" dirty="0"/>
              </a:p>
              <a:p>
                <a:pPr lvl="1">
                  <a:lnSpc>
                    <a:spcPct val="150000"/>
                  </a:lnSpc>
                  <a:buClrTx/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We first show that R is an equivalence relation. We have</a:t>
                </a:r>
              </a:p>
              <a:p>
                <a:pPr lvl="2">
                  <a:lnSpc>
                    <a:spcPct val="150000"/>
                  </a:lnSpc>
                  <a:buClrTx/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𝜶</m:t>
                    </m:r>
                  </m:oMath>
                </a14:m>
                <a:r>
                  <a:rPr lang="en-US" altLang="zh-CN" dirty="0"/>
                  <a:t> R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𝜶</m:t>
                    </m:r>
                  </m:oMath>
                </a14:m>
                <a:r>
                  <a:rPr lang="en-US" altLang="zh-CN" dirty="0"/>
                  <a:t> for any a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</m:oMath>
                </a14:m>
                <a:r>
                  <a:rPr lang="en-US" altLang="zh-CN" dirty="0"/>
                  <a:t>A*.</a:t>
                </a:r>
              </a:p>
              <a:p>
                <a:pPr lvl="2">
                  <a:lnSpc>
                    <a:spcPct val="150000"/>
                  </a:lnSpc>
                  <a:buClrTx/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𝜶</m:t>
                    </m:r>
                  </m:oMath>
                </a14:m>
                <a:r>
                  <a:rPr lang="en-US" altLang="zh-CN" dirty="0"/>
                  <a:t> R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𝛃</m:t>
                    </m:r>
                  </m:oMath>
                </a14:m>
                <a:r>
                  <a:rPr lang="en-US" altLang="zh-CN" dirty="0"/>
                  <a:t>， then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𝜶</m:t>
                    </m:r>
                  </m:oMath>
                </a14:m>
                <a:r>
                  <a:rPr lang="en-US" altLang="zh-CN" dirty="0"/>
                  <a:t> and β have the same number of 1's,so </a:t>
                </a:r>
                <a:r>
                  <a:rPr lang="en-US" altLang="zh-CN" dirty="0">
                    <a:sym typeface="+mn-ea"/>
                  </a:rPr>
                  <a:t>β </a:t>
                </a:r>
                <a:r>
                  <a:rPr lang="en-US" altLang="zh-CN" dirty="0"/>
                  <a:t>R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𝜶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lvl="2">
                  <a:lnSpc>
                    <a:spcPct val="150000"/>
                  </a:lnSpc>
                  <a:buClrTx/>
                  <a:buFont typeface="Wingdings" panose="05000000000000000000" pitchFamily="2" charset="2"/>
                  <a:buChar char="l"/>
                </a:pP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𝜶</m:t>
                    </m:r>
                  </m:oMath>
                </a14:m>
                <a:r>
                  <a:rPr lang="en-US" altLang="zh-CN" dirty="0">
                    <a:sym typeface="+mn-ea"/>
                  </a:rPr>
                  <a:t> R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𝛃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𝛃</m:t>
                    </m:r>
                  </m:oMath>
                </a14:m>
                <a:r>
                  <a:rPr lang="en-US" altLang="zh-CN" dirty="0"/>
                  <a:t> R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𝜸</m:t>
                    </m:r>
                  </m:oMath>
                </a14:m>
                <a:r>
                  <a:rPr lang="en-US" altLang="zh-CN" dirty="0"/>
                  <a:t>， then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𝜶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𝛃</m:t>
                    </m:r>
                  </m:oMath>
                </a14:m>
                <a:r>
                  <a:rPr lang="en-US" altLang="zh-CN" dirty="0"/>
                  <a:t> have the same number of I's and 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charset="0"/>
                        <a:cs typeface="Cambria Math" panose="02040503050406030204" charset="0"/>
                      </a:rPr>
                      <m:t>𝛃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𝜸</m:t>
                    </m:r>
                  </m:oMath>
                </a14:m>
                <a:r>
                  <a:rPr lang="en-US" altLang="zh-CN" dirty="0"/>
                  <a:t> have the same number of 1's， so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𝜶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𝜸</m:t>
                    </m:r>
                  </m:oMath>
                </a14:m>
                <a:r>
                  <a:rPr lang="en-US" altLang="zh-CN" dirty="0"/>
                  <a:t> have the same number of 1's.Hence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𝜶</m:t>
                    </m:r>
                  </m:oMath>
                </a14:m>
                <a:r>
                  <a:rPr lang="en-US" altLang="zh-CN" dirty="0"/>
                  <a:t> R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𝜸</m:t>
                    </m:r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en-US" altLang="zh-CN" b="0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 xmlns="">
          <p:sp>
            <p:nvSpPr>
              <p:cNvPr id="5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846" y="1137309"/>
                <a:ext cx="11659857" cy="4930751"/>
              </a:xfrm>
              <a:prstGeom prst="rect">
                <a:avLst/>
              </a:prstGeom>
              <a:blipFill rotWithShape="1">
                <a:blip r:embed="rId3"/>
                <a:stretch>
                  <a:fillRect r="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3"/>
              <p:cNvSpPr txBox="1">
                <a:spLocks noChangeArrowheads="1"/>
              </p:cNvSpPr>
              <p:nvPr/>
            </p:nvSpPr>
            <p:spPr bwMode="auto">
              <a:xfrm>
                <a:off x="370846" y="963624"/>
                <a:ext cx="11659857" cy="4930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1907"/>
                  </a:buClr>
                  <a:buFont typeface="Wingdings" panose="05000000000000000000" pitchFamily="2" charset="2"/>
                  <a:buChar char="r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3038F"/>
                  </a:buClr>
                  <a:buFont typeface="Wingdings" panose="05000000000000000000" pitchFamily="2" charset="2"/>
                  <a:buChar char="¦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2CB22C"/>
                  </a:buClr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800" b="1" dirty="0">
                    <a:sym typeface="+mn-ea"/>
                  </a:rPr>
                  <a:t>Solution</a:t>
                </a:r>
                <a:r>
                  <a:rPr lang="zh-CN" altLang="en-US" sz="2800" b="1" dirty="0">
                    <a:sym typeface="+mn-ea"/>
                  </a:rPr>
                  <a:t>：</a:t>
                </a:r>
                <a:endParaRPr lang="en-US" sz="2800" dirty="0"/>
              </a:p>
              <a:p>
                <a:pPr lvl="1">
                  <a:lnSpc>
                    <a:spcPct val="15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r>
                  <a:rPr lang="en-US" sz="2400" dirty="0"/>
                  <a:t>We next show that R is a congruence relation. Suppose that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charset="0"/>
                      </a:rPr>
                      <m:t>𝜶</m:t>
                    </m:r>
                  </m:oMath>
                </a14:m>
                <a:r>
                  <a:rPr lang="en-US" sz="2400" dirty="0"/>
                  <a:t> R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charset="0"/>
                      </a:rPr>
                      <m:t>𝜶</m:t>
                    </m:r>
                  </m:oMath>
                </a14:m>
                <a:r>
                  <a:rPr lang="en-US" sz="2400" dirty="0"/>
                  <a:t>'and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charset="0"/>
                      </a:rPr>
                      <m:t>𝛃</m:t>
                    </m:r>
                  </m:oMath>
                </a14:m>
                <a:r>
                  <a:rPr lang="en-US" sz="2400" dirty="0"/>
                  <a:t> R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charset="0"/>
                      </a:rPr>
                      <m:t>𝛃</m:t>
                    </m:r>
                    <m:r>
                      <a:rPr lang="en-US" sz="2400">
                        <a:latin typeface="Cambria Math" panose="02040503050406030204" charset="0"/>
                        <a:sym typeface="+mn-ea"/>
                      </a:rPr>
                      <m:t>′</m:t>
                    </m:r>
                  </m:oMath>
                </a14:m>
                <a:r>
                  <a:rPr lang="en-US" sz="2400" dirty="0"/>
                  <a:t>.Then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charset="0"/>
                      </a:rPr>
                      <m:t>𝜶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charset="0"/>
                      </a:rPr>
                      <m:t>𝜶</m:t>
                    </m:r>
                  </m:oMath>
                </a14:m>
                <a:r>
                  <a:rPr lang="en-US" sz="2400" dirty="0"/>
                  <a:t>' have the same number of 1's and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charset="0"/>
                      </a:rPr>
                      <m:t>𝛃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charset="0"/>
                      </a:rPr>
                      <m:t>𝛃</m:t>
                    </m:r>
                  </m:oMath>
                </a14:m>
                <a:r>
                  <a:rPr lang="en-US" sz="2400" dirty="0"/>
                  <a:t>' have the same number of 1's.Since the number of 1's in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charset="0"/>
                      </a:rPr>
                      <m:t>𝜶</m:t>
                    </m:r>
                    <m:r>
                      <a:rPr lang="en-US" sz="2400" b="1">
                        <a:latin typeface="Cambria Math" panose="02040503050406030204" charset="0"/>
                      </a:rPr>
                      <m:t>∙</m:t>
                    </m:r>
                    <m:r>
                      <a:rPr lang="en-US" sz="2400" b="1">
                        <a:latin typeface="Cambria Math" panose="02040503050406030204" charset="0"/>
                      </a:rPr>
                      <m:t>𝛃</m:t>
                    </m:r>
                    <m:r>
                      <a:rPr lang="en-US" sz="2400" b="1">
                        <a:latin typeface="Cambria Math" panose="02040503050406030204" charset="0"/>
                      </a:rPr>
                      <m:t> </m:t>
                    </m:r>
                  </m:oMath>
                </a14:m>
                <a:r>
                  <a:rPr lang="en-US" sz="2400" dirty="0"/>
                  <a:t>is the sum of the number of 1's in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charset="0"/>
                      </a:rPr>
                      <m:t>𝜶</m:t>
                    </m:r>
                  </m:oMath>
                </a14:m>
                <a:r>
                  <a:rPr lang="en-US" sz="2400" dirty="0"/>
                  <a:t> and the number of 1's in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charset="0"/>
                      </a:rPr>
                      <m:t>𝛃</m:t>
                    </m:r>
                    <m:r>
                      <a:rPr lang="en-US" sz="2400" b="1">
                        <a:latin typeface="Cambria Math" panose="02040503050406030204" charset="0"/>
                      </a:rPr>
                      <m:t>,</m:t>
                    </m:r>
                  </m:oMath>
                </a14:m>
                <a:r>
                  <a:rPr lang="en-US" sz="2400" dirty="0"/>
                  <a:t>we conclude that the number of 1's in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charset="0"/>
                      </a:rPr>
                      <m:t>𝜶</m:t>
                    </m:r>
                    <m:r>
                      <a:rPr lang="en-US" sz="2400" b="1">
                        <a:latin typeface="Cambria Math" panose="02040503050406030204" charset="0"/>
                      </a:rPr>
                      <m:t>∙</m:t>
                    </m:r>
                    <m:r>
                      <a:rPr lang="en-US" sz="2400" b="1">
                        <a:latin typeface="Cambria Math" panose="02040503050406030204" charset="0"/>
                      </a:rPr>
                      <m:t>𝛃</m:t>
                    </m:r>
                  </m:oMath>
                </a14:m>
                <a:r>
                  <a:rPr lang="en-US" sz="2400" dirty="0"/>
                  <a:t> is the same as the number of 1's in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charset="0"/>
                      </a:rPr>
                      <m:t>𝜶</m:t>
                    </m:r>
                    <m:r>
                      <a:rPr lang="en-US" sz="2400">
                        <a:latin typeface="Cambria Math" panose="02040503050406030204" charset="0"/>
                        <a:sym typeface="+mn-ea"/>
                      </a:rPr>
                      <m:t>′</m:t>
                    </m:r>
                    <m:r>
                      <a:rPr lang="en-US" sz="2400" b="1">
                        <a:latin typeface="Cambria Math" panose="02040503050406030204" charset="0"/>
                      </a:rPr>
                      <m:t>∙</m:t>
                    </m:r>
                    <m:r>
                      <a:rPr lang="en-US" sz="2400" b="1">
                        <a:latin typeface="Cambria Math" panose="02040503050406030204" charset="0"/>
                      </a:rPr>
                      <m:t>𝛃</m:t>
                    </m:r>
                  </m:oMath>
                </a14:m>
                <a:r>
                  <a:rPr lang="en-US" sz="2400" dirty="0">
                    <a:sym typeface="+mn-ea"/>
                  </a:rPr>
                  <a:t> </a:t>
                </a:r>
                <a:r>
                  <a:rPr lang="en-US" sz="2400" dirty="0"/>
                  <a:t>'.Hence</a:t>
                </a:r>
              </a:p>
              <a:p>
                <a:pPr lvl="1">
                  <a:lnSpc>
                    <a:spcPct val="15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charset="0"/>
                      </a:rPr>
                      <m:t>𝜶</m:t>
                    </m:r>
                    <m:r>
                      <a:rPr lang="en-US" sz="2400" b="1">
                        <a:latin typeface="Cambria Math" panose="02040503050406030204" charset="0"/>
                      </a:rPr>
                      <m:t>∙</m:t>
                    </m:r>
                    <m:r>
                      <a:rPr lang="en-US" sz="2400" b="1">
                        <a:latin typeface="Cambria Math" panose="02040503050406030204" charset="0"/>
                      </a:rPr>
                      <m:t>𝛃</m:t>
                    </m:r>
                  </m:oMath>
                </a14:m>
                <a:r>
                  <a:rPr lang="en-US" sz="2400" dirty="0"/>
                  <a:t>)R(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charset="0"/>
                      </a:rPr>
                      <m:t>𝜶</m:t>
                    </m:r>
                    <m:r>
                      <a:rPr lang="en-US" sz="2400">
                        <a:latin typeface="Cambria Math" panose="02040503050406030204" charset="0"/>
                        <a:sym typeface="+mn-ea"/>
                      </a:rPr>
                      <m:t>′</m:t>
                    </m:r>
                    <m:r>
                      <a:rPr lang="en-US" sz="2400" b="1">
                        <a:latin typeface="Cambria Math" panose="02040503050406030204" charset="0"/>
                      </a:rPr>
                      <m:t>∙</m:t>
                    </m:r>
                    <m:r>
                      <a:rPr lang="en-US" sz="2400" b="1">
                        <a:latin typeface="Cambria Math" panose="02040503050406030204" charset="0"/>
                      </a:rPr>
                      <m:t>𝛃</m:t>
                    </m:r>
                  </m:oMath>
                </a14:m>
                <a:r>
                  <a:rPr lang="en-US" sz="2400" dirty="0">
                    <a:sym typeface="+mn-ea"/>
                  </a:rPr>
                  <a:t> '</a:t>
                </a:r>
                <a:r>
                  <a:rPr lang="en-US" sz="2400" dirty="0"/>
                  <a:t>) </a:t>
                </a:r>
              </a:p>
              <a:p>
                <a:pPr lvl="1">
                  <a:lnSpc>
                    <a:spcPct val="1500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l"/>
                </a:pPr>
                <a:r>
                  <a:rPr lang="en-US" sz="2400" dirty="0"/>
                  <a:t>and thus R is a congruence relation</a:t>
                </a:r>
                <a:r>
                  <a:rPr lang="zh-CN" altLang="en-US" sz="2400" dirty="0"/>
                  <a:t>（同余关系）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846" y="963624"/>
                <a:ext cx="11659857" cy="4930751"/>
              </a:xfrm>
              <a:prstGeom prst="rect">
                <a:avLst/>
              </a:prstGeom>
              <a:blipFill rotWithShape="1">
                <a:blip r:embed="rId4"/>
                <a:stretch>
                  <a:fillRect t="-7" r="5" b="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0846" y="589915"/>
            <a:ext cx="1165985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ym typeface="+mn-ea"/>
              </a:rPr>
              <a:t>Example 3</a:t>
            </a:r>
            <a:r>
              <a:rPr lang="zh-CN" altLang="en-US" sz="2800" b="1" dirty="0">
                <a:sym typeface="+mn-ea"/>
              </a:rPr>
              <a:t>：</a:t>
            </a:r>
            <a:endParaRPr lang="en-US" altLang="zh-CN" sz="2800" dirty="0">
              <a:sym typeface="+mn-ea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ym typeface="+mn-ea"/>
              </a:rPr>
              <a:t>Consider the semigroup (</a:t>
            </a:r>
            <a:r>
              <a:rPr lang="en-US" altLang="zh-CN" sz="2400" dirty="0">
                <a:latin typeface="Constantia" panose="02030602050306030303" pitchFamily="18" charset="0"/>
                <a:sym typeface="+mn-ea"/>
              </a:rPr>
              <a:t>Z</a:t>
            </a:r>
            <a:r>
              <a:rPr lang="en-US" altLang="zh-CN" sz="2400" dirty="0">
                <a:sym typeface="+mn-ea"/>
              </a:rPr>
              <a:t>, +)</a:t>
            </a:r>
            <a:endParaRPr lang="en-US" altLang="zh-CN" sz="2400" dirty="0"/>
          </a:p>
          <a:p>
            <a:pPr lvl="2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dirty="0">
                <a:sym typeface="+mn-ea"/>
              </a:rPr>
              <a:t>) =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baseline="30000" dirty="0">
                <a:sym typeface="+mn-ea"/>
              </a:rPr>
              <a:t>2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i="1" dirty="0">
                <a:sym typeface="+mn-ea"/>
              </a:rPr>
              <a:t>x</a:t>
            </a:r>
            <a:r>
              <a:rPr lang="en-US" altLang="zh-CN" dirty="0">
                <a:sym typeface="+mn-ea"/>
              </a:rPr>
              <a:t>-2. </a:t>
            </a:r>
            <a:endParaRPr lang="en-US" altLang="zh-CN" dirty="0"/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ym typeface="+mn-ea"/>
              </a:rPr>
              <a:t>Define </a:t>
            </a:r>
            <a:endParaRPr lang="en-US" altLang="zh-CN" sz="2400" dirty="0"/>
          </a:p>
          <a:p>
            <a:pPr lvl="2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i="1" dirty="0">
                <a:sym typeface="+mn-ea"/>
              </a:rPr>
              <a:t>a R b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olidFill>
                  <a:schemeClr val="hlink"/>
                </a:solidFill>
                <a:sym typeface="+mn-ea"/>
              </a:rPr>
              <a:t>if and only if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) =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).</a:t>
            </a:r>
            <a:endParaRPr lang="en-US" altLang="zh-CN" dirty="0"/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ym typeface="+mn-ea"/>
              </a:rPr>
              <a:t>It is easy to verify that </a:t>
            </a:r>
            <a:r>
              <a:rPr lang="en-US" altLang="zh-CN" sz="2400" i="1" dirty="0">
                <a:sym typeface="+mn-ea"/>
              </a:rPr>
              <a:t>R</a:t>
            </a:r>
            <a:r>
              <a:rPr lang="en-US" altLang="zh-CN" sz="2400" dirty="0">
                <a:sym typeface="+mn-ea"/>
              </a:rPr>
              <a:t> is an equivalence relation, but </a:t>
            </a:r>
            <a:r>
              <a:rPr lang="en-US" altLang="zh-CN" sz="2400" i="1" dirty="0">
                <a:sym typeface="+mn-ea"/>
              </a:rPr>
              <a:t>R</a:t>
            </a:r>
            <a:r>
              <a:rPr lang="en-US" altLang="zh-CN" sz="2400" dirty="0">
                <a:sym typeface="+mn-ea"/>
              </a:rPr>
              <a:t> is not a congruence relation</a:t>
            </a:r>
            <a:endParaRPr lang="en-US" altLang="zh-CN" sz="2400" dirty="0"/>
          </a:p>
          <a:p>
            <a:pPr lvl="2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-1</a:t>
            </a:r>
            <a:r>
              <a:rPr lang="en-US" altLang="zh-CN" i="1" dirty="0">
                <a:sym typeface="+mn-ea"/>
              </a:rPr>
              <a:t> R</a:t>
            </a:r>
            <a:r>
              <a:rPr lang="en-US" altLang="zh-CN" dirty="0">
                <a:sym typeface="+mn-ea"/>
              </a:rPr>
              <a:t> 2, since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(-1) =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(2) = 0</a:t>
            </a:r>
            <a:endParaRPr lang="en-US" altLang="zh-CN" dirty="0"/>
          </a:p>
          <a:p>
            <a:pPr lvl="2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-2 </a:t>
            </a:r>
            <a:r>
              <a:rPr lang="en-US" altLang="zh-CN" i="1" dirty="0">
                <a:sym typeface="+mn-ea"/>
              </a:rPr>
              <a:t>R</a:t>
            </a:r>
            <a:r>
              <a:rPr lang="en-US" altLang="zh-CN" dirty="0">
                <a:sym typeface="+mn-ea"/>
              </a:rPr>
              <a:t> 3, since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(-2) =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(3) = 4</a:t>
            </a:r>
            <a:endParaRPr lang="en-US" altLang="zh-CN" dirty="0"/>
          </a:p>
          <a:p>
            <a:pPr lvl="2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but (-1 +-2) </a:t>
            </a:r>
            <a:r>
              <a:rPr lang="en-US" altLang="zh-CN" i="1" dirty="0">
                <a:sym typeface="+mn-ea"/>
              </a:rPr>
              <a:t>R</a:t>
            </a:r>
            <a:r>
              <a:rPr lang="en-US" altLang="zh-CN" dirty="0">
                <a:sym typeface="+mn-ea"/>
              </a:rPr>
              <a:t>(2 + 3), since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(-3) = 10 and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(5) = 18</a:t>
            </a:r>
            <a:endParaRPr lang="en-US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14880" y="915035"/>
            <a:ext cx="79730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CN" sz="4000" b="1" dirty="0">
                <a:sym typeface="+mn-ea"/>
              </a:rPr>
              <a:t>Note</a:t>
            </a:r>
            <a:endParaRPr lang="en-US" altLang="zh-CN" sz="4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43446" y="873125"/>
            <a:ext cx="11448554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Recall that an equivalence relation R on the semigroup (S, *) determines a partition of S.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Let [a] = R(a) be the equivalence class containing a 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S/R denote the set of all equivalence classes.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0046" y="918110"/>
            <a:ext cx="11510778" cy="53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Example 1: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(Z, +) is a commutative semigroup.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Example 2: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The set P(S), where S is a set, together with the operation of union is a commutative semigroup.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Example 3: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The set Z with the binary operation of subtraction is not a semigroup, since subtraction is not associative.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187992" y="1025219"/>
            <a:ext cx="484471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4000" b="1" dirty="0">
                <a:sym typeface="+mn-ea"/>
              </a:rPr>
              <a:t>Theorem 2</a:t>
            </a:r>
            <a:endParaRPr lang="en-US" altLang="zh-CN" sz="4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15927" y="1789784"/>
            <a:ext cx="11360146" cy="6253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R</a:t>
            </a:r>
            <a:r>
              <a:rPr lang="en-US" altLang="zh-CN" dirty="0"/>
              <a:t> be a congruence relation on the semigroup (</a:t>
            </a:r>
            <a:r>
              <a:rPr lang="en-US" altLang="zh-CN" i="1" dirty="0"/>
              <a:t>S</a:t>
            </a:r>
            <a:r>
              <a:rPr lang="en-US" altLang="zh-CN" dirty="0"/>
              <a:t>, *). </a:t>
            </a:r>
          </a:p>
          <a:p>
            <a:pPr eaLnBrk="1" hangingPunct="1"/>
            <a:r>
              <a:rPr lang="en-US" altLang="zh-CN" dirty="0"/>
              <a:t>Consider the relation </a:t>
            </a:r>
            <a:r>
              <a:rPr lang="en-US" altLang="zh-CN" dirty="0">
                <a:sym typeface="Euclid Math One" pitchFamily="18" charset="2"/>
              </a:rPr>
              <a:t>⊙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from S/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dirty="0">
                <a:latin typeface="宋体" panose="02010600030101010101" pitchFamily="2" charset="-122"/>
                <a:sym typeface="MT Symbol" pitchFamily="82" charset="2"/>
              </a:rPr>
              <a:t>×</a:t>
            </a:r>
            <a:r>
              <a:rPr lang="en-US" altLang="zh-CN" dirty="0"/>
              <a:t> S/</a:t>
            </a:r>
            <a:r>
              <a:rPr lang="en-US" altLang="zh-CN" i="1" dirty="0"/>
              <a:t>R</a:t>
            </a:r>
            <a:r>
              <a:rPr lang="en-US" altLang="zh-CN" dirty="0"/>
              <a:t> to S/</a:t>
            </a:r>
            <a:r>
              <a:rPr lang="en-US" altLang="zh-CN" i="1" dirty="0"/>
              <a:t>R</a:t>
            </a:r>
            <a:r>
              <a:rPr lang="en-US" altLang="zh-CN" dirty="0"/>
              <a:t> in which the ordered pair ([</a:t>
            </a:r>
            <a:r>
              <a:rPr lang="en-US" altLang="zh-CN" i="1" dirty="0"/>
              <a:t>a</a:t>
            </a:r>
            <a:r>
              <a:rPr lang="en-US" altLang="zh-CN" dirty="0"/>
              <a:t>], [</a:t>
            </a:r>
            <a:r>
              <a:rPr lang="en-US" altLang="zh-CN" i="1" dirty="0"/>
              <a:t>b</a:t>
            </a:r>
            <a:r>
              <a:rPr lang="en-US" altLang="zh-CN" dirty="0"/>
              <a:t>]) is, for 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in </a:t>
            </a:r>
            <a:r>
              <a:rPr lang="en-US" altLang="zh-CN" i="1" dirty="0"/>
              <a:t>S</a:t>
            </a:r>
            <a:r>
              <a:rPr lang="en-US" altLang="zh-CN" dirty="0"/>
              <a:t>, related to [</a:t>
            </a: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dirty="0"/>
              <a:t>].</a:t>
            </a:r>
          </a:p>
          <a:p>
            <a:pPr marL="457200" lvl="1" indent="0" eaLnBrk="1" hangingPunct="1">
              <a:buNone/>
            </a:pPr>
            <a:r>
              <a:rPr lang="en-US" altLang="zh-CN" dirty="0">
                <a:latin typeface="宋体" panose="02010600030101010101" pitchFamily="2" charset="-122"/>
                <a:sym typeface="Euclid Math One" pitchFamily="18" charset="2"/>
              </a:rPr>
              <a:t>⊙</a:t>
            </a:r>
            <a:r>
              <a:rPr lang="en-US" altLang="zh-CN" dirty="0">
                <a:sym typeface="Euclid Math One" pitchFamily="18" charset="2"/>
              </a:rPr>
              <a:t>(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], [</a:t>
            </a:r>
            <a:r>
              <a:rPr lang="en-US" altLang="zh-CN" i="1" dirty="0"/>
              <a:t>b</a:t>
            </a:r>
            <a:r>
              <a:rPr lang="en-US" altLang="zh-CN" dirty="0"/>
              <a:t>]) = [</a:t>
            </a:r>
            <a:r>
              <a:rPr lang="en-US" altLang="zh-CN" i="1" dirty="0"/>
              <a:t>a</a:t>
            </a:r>
            <a:r>
              <a:rPr lang="en-US" altLang="zh-CN" dirty="0"/>
              <a:t>]</a:t>
            </a:r>
            <a:r>
              <a:rPr lang="en-US" altLang="zh-CN" dirty="0">
                <a:sym typeface="Euclid Math One" pitchFamily="18" charset="2"/>
              </a:rPr>
              <a:t>⊙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 = [</a:t>
            </a: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dirty="0"/>
              <a:t>], is a function from S/</a:t>
            </a:r>
            <a:r>
              <a:rPr lang="en-US" altLang="zh-CN" i="1" dirty="0"/>
              <a:t>R</a:t>
            </a:r>
            <a:r>
              <a:rPr lang="en-US" altLang="zh-CN" dirty="0">
                <a:sym typeface="MT Symbol" pitchFamily="82" charset="2"/>
              </a:rPr>
              <a:t>×</a:t>
            </a:r>
            <a:r>
              <a:rPr lang="en-US" altLang="zh-CN" dirty="0"/>
              <a:t>S/</a:t>
            </a:r>
            <a:r>
              <a:rPr lang="en-US" altLang="zh-CN" i="1" dirty="0"/>
              <a:t>R</a:t>
            </a:r>
            <a:r>
              <a:rPr lang="en-US" altLang="zh-CN" dirty="0"/>
              <a:t> to S/</a:t>
            </a:r>
            <a:r>
              <a:rPr lang="en-US" altLang="zh-CN" i="1" dirty="0"/>
              <a:t>R</a:t>
            </a:r>
            <a:endParaRPr lang="en-US" altLang="zh-CN" dirty="0"/>
          </a:p>
          <a:p>
            <a:pPr marL="457200" lvl="1" indent="0" eaLnBrk="1" hangingPunct="1">
              <a:buNone/>
            </a:pPr>
            <a:r>
              <a:rPr lang="en-US" altLang="zh-CN" dirty="0"/>
              <a:t>(S/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en-US" altLang="zh-CN" dirty="0">
                <a:sym typeface="Euclid Math One" pitchFamily="18" charset="2"/>
              </a:rPr>
              <a:t>⊙</a:t>
            </a:r>
            <a:r>
              <a:rPr lang="en-US" altLang="zh-CN" dirty="0"/>
              <a:t>) is a semigroup. S/</a:t>
            </a:r>
            <a:r>
              <a:rPr lang="en-US" altLang="zh-CN" i="1" dirty="0"/>
              <a:t>R</a:t>
            </a:r>
            <a:r>
              <a:rPr lang="en-US" altLang="zh-CN" dirty="0"/>
              <a:t> is called the </a:t>
            </a:r>
            <a:r>
              <a:rPr lang="en-US" altLang="zh-CN" i="1" dirty="0">
                <a:solidFill>
                  <a:srgbClr val="FF3300"/>
                </a:solidFill>
              </a:rPr>
              <a:t>quotient semigroup</a:t>
            </a:r>
            <a:r>
              <a:rPr lang="en-US" altLang="zh-CN" dirty="0">
                <a:solidFill>
                  <a:srgbClr val="FF3300"/>
                </a:solidFill>
              </a:rPr>
              <a:t>(</a:t>
            </a:r>
            <a:r>
              <a:rPr lang="zh-CN" altLang="en-US" dirty="0">
                <a:solidFill>
                  <a:srgbClr val="FF3300"/>
                </a:solidFill>
              </a:rPr>
              <a:t>商半群</a:t>
            </a:r>
            <a:r>
              <a:rPr lang="en-US" altLang="zh-CN" dirty="0">
                <a:solidFill>
                  <a:srgbClr val="FF3300"/>
                </a:solidFill>
              </a:rPr>
              <a:t>)</a:t>
            </a:r>
            <a:r>
              <a:rPr lang="en-US" altLang="zh-CN" dirty="0"/>
              <a:t> or </a:t>
            </a:r>
            <a:r>
              <a:rPr lang="en-US" altLang="zh-CN" i="1" dirty="0">
                <a:solidFill>
                  <a:srgbClr val="FF3300"/>
                </a:solidFill>
              </a:rPr>
              <a:t>factor semigroup</a:t>
            </a:r>
            <a:endParaRPr lang="zh-CN" altLang="zh-CN" i="1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48166" y="911391"/>
            <a:ext cx="484471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4000" b="1" dirty="0">
                <a:sym typeface="+mn-ea"/>
              </a:rPr>
              <a:t>Proof</a:t>
            </a:r>
            <a:endParaRPr lang="en-US" altLang="zh-CN" sz="4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15927" y="1789784"/>
            <a:ext cx="11360146" cy="6253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>
                <a:sym typeface="Euclid Math One" pitchFamily="18" charset="2"/>
              </a:rPr>
              <a:t>⊙</a:t>
            </a:r>
            <a:r>
              <a:rPr lang="en-US" altLang="zh-CN" dirty="0"/>
              <a:t> is a binary operation 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dirty="0"/>
              <a:t>Suppose that ([</a:t>
            </a:r>
            <a:r>
              <a:rPr lang="en-US" altLang="zh-CN" i="1" dirty="0"/>
              <a:t>a</a:t>
            </a:r>
            <a:r>
              <a:rPr lang="en-US" altLang="zh-CN" dirty="0"/>
              <a:t>], [</a:t>
            </a:r>
            <a:r>
              <a:rPr lang="en-US" altLang="zh-CN" i="1" dirty="0"/>
              <a:t>b</a:t>
            </a:r>
            <a:r>
              <a:rPr lang="en-US" altLang="zh-CN" dirty="0"/>
              <a:t>]) = ([</a:t>
            </a:r>
            <a:r>
              <a:rPr lang="en-US" altLang="zh-CN" i="1" dirty="0"/>
              <a:t>a</a:t>
            </a:r>
            <a:r>
              <a:rPr lang="en-US" altLang="zh-CN" dirty="0"/>
              <a:t>'], [</a:t>
            </a:r>
            <a:r>
              <a:rPr lang="en-US" altLang="zh-CN" i="1" dirty="0"/>
              <a:t>b</a:t>
            </a:r>
            <a:r>
              <a:rPr lang="en-US" altLang="zh-CN" dirty="0"/>
              <a:t>']). 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i="1" dirty="0"/>
              <a:t>a R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' and </a:t>
            </a:r>
            <a:r>
              <a:rPr lang="en-US" altLang="zh-CN" i="1" dirty="0"/>
              <a:t>b R b</a:t>
            </a:r>
            <a:r>
              <a:rPr lang="en-US" altLang="zh-CN" dirty="0"/>
              <a:t>', 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'*</a:t>
            </a:r>
            <a:r>
              <a:rPr lang="en-US" altLang="zh-CN" i="1" dirty="0"/>
              <a:t>b</a:t>
            </a:r>
            <a:r>
              <a:rPr lang="en-US" altLang="zh-CN" dirty="0"/>
              <a:t>', since </a:t>
            </a:r>
            <a:r>
              <a:rPr lang="en-US" altLang="zh-CN" i="1" dirty="0"/>
              <a:t>R</a:t>
            </a:r>
            <a:r>
              <a:rPr lang="en-US" altLang="zh-CN" dirty="0"/>
              <a:t> is a congruence relation. 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dirty="0"/>
              <a:t>Thus [</a:t>
            </a: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dirty="0"/>
              <a:t>] = [</a:t>
            </a:r>
            <a:r>
              <a:rPr lang="en-US" altLang="zh-CN" i="1" dirty="0"/>
              <a:t>a</a:t>
            </a:r>
            <a:r>
              <a:rPr lang="en-US" altLang="zh-CN" dirty="0"/>
              <a:t>'*</a:t>
            </a:r>
            <a:r>
              <a:rPr lang="en-US" altLang="zh-CN" i="1" dirty="0"/>
              <a:t>b</a:t>
            </a:r>
            <a:r>
              <a:rPr lang="en-US" altLang="zh-CN" dirty="0"/>
              <a:t>']; 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dirty="0">
                <a:sym typeface="Euclid Math One" pitchFamily="18" charset="2"/>
              </a:rPr>
              <a:t>⊙</a:t>
            </a:r>
            <a:r>
              <a:rPr lang="en-US" altLang="zh-CN" dirty="0"/>
              <a:t> is a function, is a binary operation on </a:t>
            </a:r>
            <a:r>
              <a:rPr lang="en-US" altLang="zh-CN" i="1" dirty="0"/>
              <a:t>S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>
                <a:sym typeface="Euclid Math One" pitchFamily="18" charset="2"/>
              </a:rPr>
              <a:t>⊙</a:t>
            </a:r>
            <a:r>
              <a:rPr lang="en-US" altLang="zh-CN" dirty="0"/>
              <a:t> is an associative 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</a:t>
            </a:r>
            <a:r>
              <a:rPr lang="en-US" altLang="zh-CN" dirty="0">
                <a:sym typeface="Euclid Math One" pitchFamily="18" charset="2"/>
              </a:rPr>
              <a:t>⊙</a:t>
            </a:r>
            <a:r>
              <a:rPr lang="en-US" altLang="zh-CN" dirty="0"/>
              <a:t>([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r>
              <a:rPr lang="en-US" altLang="zh-CN" dirty="0">
                <a:sym typeface="Euclid Math One" pitchFamily="18" charset="2"/>
              </a:rPr>
              <a:t>⊙</a:t>
            </a:r>
            <a:r>
              <a:rPr lang="en-US" altLang="zh-CN" dirty="0"/>
              <a:t>[</a:t>
            </a:r>
            <a:r>
              <a:rPr lang="en-US" altLang="zh-CN" i="1" dirty="0"/>
              <a:t>c</a:t>
            </a:r>
            <a:r>
              <a:rPr lang="en-US" altLang="zh-CN" dirty="0"/>
              <a:t>]) = [</a:t>
            </a:r>
            <a:r>
              <a:rPr lang="en-US" altLang="zh-CN" i="1" dirty="0"/>
              <a:t>a</a:t>
            </a:r>
            <a:r>
              <a:rPr lang="en-US" altLang="zh-CN" dirty="0"/>
              <a:t>]</a:t>
            </a:r>
            <a:r>
              <a:rPr lang="en-US" altLang="zh-CN" dirty="0">
                <a:sym typeface="Euclid Math One" pitchFamily="18" charset="2"/>
              </a:rPr>
              <a:t>⊙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*</a:t>
            </a:r>
            <a:r>
              <a:rPr lang="en-US" altLang="zh-CN" i="1" dirty="0"/>
              <a:t>c</a:t>
            </a:r>
            <a:r>
              <a:rPr lang="en-US" altLang="zh-CN" dirty="0"/>
              <a:t>] = [</a:t>
            </a:r>
            <a:r>
              <a:rPr lang="en-US" altLang="zh-CN" i="1" dirty="0"/>
              <a:t>a</a:t>
            </a:r>
            <a:r>
              <a:rPr lang="en-US" altLang="zh-CN" dirty="0"/>
              <a:t>*(</a:t>
            </a:r>
            <a:r>
              <a:rPr lang="en-US" altLang="zh-CN" i="1" dirty="0"/>
              <a:t>b</a:t>
            </a:r>
            <a:r>
              <a:rPr lang="en-US" altLang="zh-CN" dirty="0"/>
              <a:t>*</a:t>
            </a:r>
            <a:r>
              <a:rPr lang="en-US" altLang="zh-CN" i="1" dirty="0"/>
              <a:t>c</a:t>
            </a:r>
            <a:r>
              <a:rPr lang="en-US" altLang="zh-CN" dirty="0"/>
              <a:t>)] = [(</a:t>
            </a: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dirty="0"/>
              <a:t>)*</a:t>
            </a:r>
            <a:r>
              <a:rPr lang="en-US" altLang="zh-CN" i="1" dirty="0"/>
              <a:t>c</a:t>
            </a:r>
            <a:r>
              <a:rPr lang="en-US" altLang="zh-CN" dirty="0"/>
              <a:t>] = [</a:t>
            </a: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r>
              <a:rPr lang="en-US" altLang="zh-CN" dirty="0">
                <a:sym typeface="Euclid Math One" pitchFamily="18" charset="2"/>
              </a:rPr>
              <a:t>⊙</a:t>
            </a:r>
            <a:r>
              <a:rPr lang="en-US" altLang="zh-CN" dirty="0"/>
              <a:t>[</a:t>
            </a:r>
            <a:r>
              <a:rPr lang="en-US" altLang="zh-CN" i="1" dirty="0"/>
              <a:t>c</a:t>
            </a:r>
            <a:r>
              <a:rPr lang="en-US" altLang="zh-CN" dirty="0"/>
              <a:t>] = ([</a:t>
            </a:r>
            <a:r>
              <a:rPr lang="en-US" altLang="zh-CN" i="1" dirty="0"/>
              <a:t>a</a:t>
            </a:r>
            <a:r>
              <a:rPr lang="en-US" altLang="zh-CN" dirty="0"/>
              <a:t>]</a:t>
            </a:r>
            <a:r>
              <a:rPr lang="en-US" altLang="zh-CN" dirty="0">
                <a:sym typeface="Euclid Math One" pitchFamily="18" charset="2"/>
              </a:rPr>
              <a:t>⊙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])</a:t>
            </a:r>
            <a:r>
              <a:rPr lang="en-US" altLang="zh-CN" dirty="0">
                <a:sym typeface="Euclid Math One" pitchFamily="18" charset="2"/>
              </a:rPr>
              <a:t>⊙</a:t>
            </a:r>
            <a:r>
              <a:rPr lang="en-US" altLang="zh-CN" dirty="0"/>
              <a:t>[</a:t>
            </a:r>
            <a:r>
              <a:rPr lang="en-US" altLang="zh-CN" i="1" dirty="0"/>
              <a:t>c</a:t>
            </a:r>
            <a:r>
              <a:rPr lang="en-US" altLang="zh-CN" dirty="0"/>
              <a:t>].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CN" dirty="0"/>
              <a:t>Hence S/</a:t>
            </a:r>
            <a:r>
              <a:rPr lang="en-US" altLang="zh-CN" i="1" dirty="0"/>
              <a:t>R </a:t>
            </a:r>
            <a:r>
              <a:rPr lang="en-US" altLang="zh-CN" dirty="0"/>
              <a:t>is a semigroup.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10892042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248166" y="911391"/>
            <a:ext cx="4844716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4000" b="1" dirty="0">
                <a:sym typeface="+mn-ea"/>
              </a:rPr>
              <a:t>Corollary 1</a:t>
            </a:r>
            <a:endParaRPr lang="en-US" altLang="zh-CN" sz="4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15927" y="1789784"/>
            <a:ext cx="11360146" cy="6253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R</a:t>
            </a:r>
            <a:r>
              <a:rPr lang="en-US" altLang="zh-CN" dirty="0"/>
              <a:t> be a congruence relation on the monoid (</a:t>
            </a:r>
            <a:r>
              <a:rPr lang="en-US" altLang="zh-CN" i="1" dirty="0"/>
              <a:t>S</a:t>
            </a:r>
            <a:r>
              <a:rPr lang="en-US" altLang="zh-CN" dirty="0"/>
              <a:t>, *). If we define the operation </a:t>
            </a:r>
            <a:r>
              <a:rPr lang="en-US" altLang="zh-CN" dirty="0">
                <a:sym typeface="Euclid Math One" pitchFamily="18" charset="2"/>
              </a:rPr>
              <a:t>⊙</a:t>
            </a:r>
            <a:r>
              <a:rPr lang="en-US" altLang="zh-CN" dirty="0"/>
              <a:t> in S/</a:t>
            </a:r>
            <a:r>
              <a:rPr lang="en-US" altLang="zh-CN" i="1" dirty="0"/>
              <a:t>R</a:t>
            </a:r>
            <a:r>
              <a:rPr lang="en-US" altLang="zh-CN" dirty="0"/>
              <a:t> by [</a:t>
            </a:r>
            <a:r>
              <a:rPr lang="en-US" altLang="zh-CN" i="1" dirty="0"/>
              <a:t>a</a:t>
            </a:r>
            <a:r>
              <a:rPr lang="en-US" altLang="zh-CN" dirty="0"/>
              <a:t>]</a:t>
            </a:r>
            <a:r>
              <a:rPr lang="en-US" altLang="zh-CN" dirty="0">
                <a:sym typeface="Euclid Math One" pitchFamily="18" charset="2"/>
              </a:rPr>
              <a:t>⊙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 = [</a:t>
            </a:r>
            <a:r>
              <a:rPr lang="en-US" altLang="zh-CN" i="1" dirty="0"/>
              <a:t>a</a:t>
            </a:r>
            <a:r>
              <a:rPr lang="en-US" altLang="zh-CN" dirty="0"/>
              <a:t>*</a:t>
            </a:r>
            <a:r>
              <a:rPr lang="en-US" altLang="zh-CN" i="1" dirty="0"/>
              <a:t>b</a:t>
            </a:r>
            <a:r>
              <a:rPr lang="en-US" altLang="zh-CN" dirty="0"/>
              <a:t>], then (</a:t>
            </a:r>
            <a:r>
              <a:rPr lang="en-US" altLang="zh-CN" i="1" dirty="0"/>
              <a:t>S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en-US" altLang="zh-CN" dirty="0">
                <a:sym typeface="Euclid Math One" pitchFamily="18" charset="2"/>
              </a:rPr>
              <a:t>⊙</a:t>
            </a:r>
            <a:r>
              <a:rPr lang="en-US" altLang="zh-CN" dirty="0"/>
              <a:t>) is a monoid.</a:t>
            </a:r>
          </a:p>
          <a:p>
            <a:pPr eaLnBrk="1" hangingPunct="1"/>
            <a:r>
              <a:rPr lang="en-US" altLang="zh-CN" dirty="0"/>
              <a:t>Proof </a:t>
            </a:r>
          </a:p>
          <a:p>
            <a:pPr lvl="1" eaLnBrk="1" hangingPunct="1"/>
            <a:r>
              <a:rPr lang="en-US" altLang="zh-CN" dirty="0"/>
              <a:t>If </a:t>
            </a:r>
            <a:r>
              <a:rPr lang="en-US" altLang="zh-CN" i="1" dirty="0"/>
              <a:t>e</a:t>
            </a:r>
            <a:r>
              <a:rPr lang="en-US" altLang="zh-CN" dirty="0"/>
              <a:t> is the identity in (</a:t>
            </a:r>
            <a:r>
              <a:rPr lang="en-US" altLang="zh-CN" i="1" dirty="0"/>
              <a:t>S</a:t>
            </a:r>
            <a:r>
              <a:rPr lang="en-US" altLang="zh-CN" dirty="0"/>
              <a:t>, *), then it is easy to verify that [</a:t>
            </a:r>
            <a:r>
              <a:rPr lang="en-US" altLang="zh-CN" i="1" dirty="0"/>
              <a:t>e</a:t>
            </a:r>
            <a:r>
              <a:rPr lang="en-US" altLang="zh-CN" dirty="0"/>
              <a:t>] is the identity in (</a:t>
            </a:r>
            <a:r>
              <a:rPr lang="en-US" altLang="zh-CN" i="1" dirty="0"/>
              <a:t>S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en-US" altLang="zh-CN" dirty="0">
                <a:sym typeface="Euclid Math One" pitchFamily="18" charset="2"/>
              </a:rPr>
              <a:t>⊙</a:t>
            </a:r>
            <a:r>
              <a:rPr lang="en-US" altLang="zh-C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02951658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3"/>
              <p:cNvSpPr txBox="1">
                <a:spLocks noChangeArrowheads="1"/>
              </p:cNvSpPr>
              <p:nvPr/>
            </p:nvSpPr>
            <p:spPr bwMode="auto">
              <a:xfrm>
                <a:off x="210046" y="1070634"/>
                <a:ext cx="11659857" cy="4930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1907"/>
                  </a:buClr>
                  <a:buFont typeface="Wingdings" panose="05000000000000000000" pitchFamily="2" charset="2"/>
                  <a:buChar char="r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3038F"/>
                  </a:buClr>
                  <a:buFont typeface="Wingdings" panose="05000000000000000000" pitchFamily="2" charset="2"/>
                  <a:buChar char="¦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2CB22C"/>
                  </a:buClr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800" b="1" dirty="0">
                    <a:sym typeface="+mn-ea"/>
                  </a:rPr>
                  <a:t>Example 4:</a:t>
                </a:r>
                <a:endParaRPr lang="en-US" altLang="zh-CN" sz="2800" dirty="0"/>
              </a:p>
              <a:p>
                <a:pPr lvl="1">
                  <a:lnSpc>
                    <a:spcPct val="150000"/>
                  </a:lnSpc>
                  <a:buClrTx/>
                  <a:buFont typeface="Wingdings" panose="05000000000000000000" pitchFamily="2" charset="2"/>
                  <a:buChar char="l"/>
                </a:pPr>
                <a:r>
                  <a:rPr lang="en-US" altLang="zh-CN" sz="2400" dirty="0"/>
                  <a:t>Consider the situation in Example 2.Since R is a congruence relation on the monoid S=(A*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,∙</m:t>
                    </m:r>
                  </m:oMath>
                </a14:m>
                <a:r>
                  <a:rPr lang="en-US" altLang="zh-CN" sz="2400" dirty="0"/>
                  <a:t>) ，</a:t>
                </a:r>
              </a:p>
              <a:p>
                <a:pPr lvl="1">
                  <a:lnSpc>
                    <a:spcPct val="150000"/>
                  </a:lnSpc>
                  <a:buClrTx/>
                  <a:buFont typeface="Wingdings" panose="05000000000000000000" pitchFamily="2" charset="2"/>
                  <a:buChar char="l"/>
                </a:pPr>
                <a:r>
                  <a:rPr lang="en-US" altLang="zh-CN" sz="2400" dirty="0"/>
                  <a:t>we conclude that(S/R,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charset="0"/>
                        <a:cs typeface="Cambria Math" panose="02040503050406030204" charset="0"/>
                      </a:rPr>
                      <m:t>⊙</m:t>
                    </m:r>
                  </m:oMath>
                </a14:m>
                <a:r>
                  <a:rPr lang="en-US" altLang="zh-CN" sz="2400" dirty="0"/>
                  <a:t>) is a monoid, where</a:t>
                </a:r>
              </a:p>
              <a:p>
                <a:pPr marL="0" indent="0" eaLnBrk="1" hangingPunct="1">
                  <a:lnSpc>
                    <a:spcPct val="80000"/>
                  </a:lnSpc>
                  <a:buClrTx/>
                  <a:buSzTx/>
                  <a:buFont typeface="Wingdings" panose="05000000000000000000" pitchFamily="2" charset="2"/>
                  <a:buNone/>
                </a:pPr>
                <a:endParaRPr lang="en-US" altLang="zh-CN" b="1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ClrTx/>
                  <a:buSzTx/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𝜶</m:t>
                      </m:r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]⊙[</m:t>
                      </m:r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𝜷</m:t>
                      </m:r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]=[</m:t>
                      </m:r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𝜶</m:t>
                      </m:r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𝜷</m:t>
                      </m:r>
                      <m:r>
                        <a:rPr lang="en-US" altLang="zh-CN" sz="24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46" y="1070634"/>
                <a:ext cx="11659857" cy="4930751"/>
              </a:xfrm>
              <a:prstGeom prst="rect">
                <a:avLst/>
              </a:prstGeom>
              <a:blipFill rotWithShape="1">
                <a:blip r:embed="rId3"/>
                <a:stretch>
                  <a:fillRect l="-4" r="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22097" y="601369"/>
            <a:ext cx="1165985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b="1" dirty="0">
                <a:sym typeface="+mn-ea"/>
              </a:rPr>
              <a:t>Example 5</a:t>
            </a:r>
            <a:r>
              <a:rPr lang="zh-CN" altLang="en-US" sz="2800" b="1" dirty="0">
                <a:sym typeface="+mn-ea"/>
              </a:rPr>
              <a:t>：</a:t>
            </a:r>
            <a:endParaRPr lang="en-US" altLang="zh-CN" sz="2800" dirty="0">
              <a:sym typeface="+mn-ea"/>
            </a:endParaRPr>
          </a:p>
          <a:p>
            <a:pPr lvl="1">
              <a:lnSpc>
                <a:spcPct val="14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>
                <a:sym typeface="+mn-ea"/>
              </a:rPr>
              <a:t>(</a:t>
            </a:r>
            <a:r>
              <a:rPr lang="en-US" altLang="zh-CN" sz="2400" dirty="0">
                <a:latin typeface="Arial Black" panose="020B0A04020102020204" pitchFamily="34" charset="0"/>
                <a:sym typeface="+mn-ea"/>
              </a:rPr>
              <a:t>Z</a:t>
            </a:r>
            <a:r>
              <a:rPr lang="en-US" altLang="zh-CN" sz="2400" dirty="0">
                <a:sym typeface="+mn-ea"/>
              </a:rPr>
              <a:t>, +)</a:t>
            </a:r>
            <a:endParaRPr lang="en-US" altLang="zh-CN" sz="2400" dirty="0"/>
          </a:p>
          <a:p>
            <a:pPr lvl="2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i="1" dirty="0">
                <a:sym typeface="+mn-ea"/>
              </a:rPr>
              <a:t>a 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olidFill>
                  <a:schemeClr val="hlink"/>
                </a:solidFill>
                <a:sym typeface="+mn-ea"/>
              </a:rPr>
              <a:t>if and only if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cs typeface="Arial" panose="020B0604020202020204" pitchFamily="34" charset="0"/>
                <a:sym typeface="+mn-ea"/>
              </a:rPr>
              <a:t>≡</a:t>
            </a:r>
            <a:r>
              <a:rPr lang="en-US" altLang="zh-CN" dirty="0">
                <a:sym typeface="+mn-ea"/>
              </a:rPr>
              <a:t> 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 (mod </a:t>
            </a:r>
            <a:r>
              <a:rPr lang="en-US" altLang="zh-CN" i="1" dirty="0">
                <a:sym typeface="+mn-ea"/>
              </a:rPr>
              <a:t>n</a:t>
            </a:r>
            <a:r>
              <a:rPr lang="en-US" altLang="zh-CN" dirty="0">
                <a:sym typeface="+mn-ea"/>
              </a:rPr>
              <a:t>).</a:t>
            </a:r>
            <a:endParaRPr lang="en-US" altLang="zh-CN" dirty="0"/>
          </a:p>
          <a:p>
            <a:pPr lvl="2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i="1" dirty="0">
                <a:sym typeface="+mn-ea"/>
              </a:rPr>
              <a:t>R</a:t>
            </a:r>
            <a:r>
              <a:rPr lang="en-US" altLang="zh-CN" dirty="0">
                <a:sym typeface="+mn-ea"/>
              </a:rPr>
              <a:t> is an equivalence relation </a:t>
            </a:r>
            <a:endParaRPr lang="en-US" altLang="zh-CN" dirty="0"/>
          </a:p>
          <a:p>
            <a:pPr lvl="1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ym typeface="MT Symbol" pitchFamily="82" charset="2"/>
              </a:rPr>
              <a:t> 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≡</a:t>
            </a:r>
            <a:r>
              <a:rPr lang="en-US" altLang="zh-CN" sz="2400" dirty="0">
                <a:sym typeface="+mn-ea"/>
              </a:rPr>
              <a:t>(mod </a:t>
            </a:r>
            <a:r>
              <a:rPr lang="en-US" altLang="zh-CN" sz="2400" i="1" dirty="0">
                <a:sym typeface="+mn-ea"/>
              </a:rPr>
              <a:t>4</a:t>
            </a:r>
            <a:r>
              <a:rPr lang="en-US" altLang="zh-CN" sz="2400" dirty="0">
                <a:sym typeface="+mn-ea"/>
              </a:rPr>
              <a:t>) is a congruence relation</a:t>
            </a:r>
            <a:endParaRPr lang="en-US" altLang="zh-CN" sz="2400" dirty="0"/>
          </a:p>
          <a:p>
            <a:pPr lvl="2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[0] = {..., -8, -4, 0, 4, 8, l2,… } = [4] = [8] =… </a:t>
            </a:r>
            <a:endParaRPr lang="en-US" altLang="zh-CN" dirty="0"/>
          </a:p>
          <a:p>
            <a:pPr lvl="2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[1] = {..., -7, -3, l, 5, 9, l3,… } = [5] = [9] =… </a:t>
            </a:r>
            <a:endParaRPr lang="en-US" altLang="zh-CN" dirty="0"/>
          </a:p>
          <a:p>
            <a:pPr lvl="2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[2] = {..., -6, -2, 2, 6,10, l4,… } = [6] = [10] =... </a:t>
            </a:r>
            <a:endParaRPr lang="en-US" altLang="zh-CN" dirty="0"/>
          </a:p>
          <a:p>
            <a:pPr lvl="2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sym typeface="+mn-ea"/>
              </a:rPr>
              <a:t>[3] = {..., -5, -l, 3, 7, 11, 15, …}= [7] = [11] =…</a:t>
            </a:r>
            <a:endParaRPr lang="en-US" altLang="zh-CN" dirty="0"/>
          </a:p>
          <a:p>
            <a:pPr lvl="1">
              <a:lnSpc>
                <a:spcPct val="14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Arial Black" panose="020B0A04020102020204" pitchFamily="34" charset="0"/>
                <a:sym typeface="+mn-ea"/>
              </a:rPr>
              <a:t>Z</a:t>
            </a:r>
            <a:r>
              <a:rPr lang="en-US" altLang="zh-CN" sz="2400" dirty="0">
                <a:sym typeface="+mn-ea"/>
              </a:rPr>
              <a:t>/</a:t>
            </a:r>
            <a:r>
              <a:rPr lang="en-US" altLang="zh-CN" sz="2400" dirty="0">
                <a:sym typeface="MT Symbol" pitchFamily="82" charset="2"/>
              </a:rPr>
              <a:t> 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≡</a:t>
            </a:r>
            <a:r>
              <a:rPr lang="en-US" altLang="zh-CN" sz="2400" dirty="0">
                <a:sym typeface="+mn-ea"/>
              </a:rPr>
              <a:t> (mod 4) or Z</a:t>
            </a:r>
            <a:r>
              <a:rPr lang="en-US" altLang="zh-CN" sz="2400" baseline="-25000" dirty="0">
                <a:sym typeface="+mn-ea"/>
              </a:rPr>
              <a:t>4 </a:t>
            </a:r>
            <a:r>
              <a:rPr lang="en-US" altLang="zh-CN" sz="2400" dirty="0">
                <a:sym typeface="+mn-ea"/>
              </a:rPr>
              <a:t>is a monoid with identity [0] and operation [</a:t>
            </a:r>
            <a:r>
              <a:rPr lang="en-US" altLang="zh-CN" sz="2400" i="1" dirty="0">
                <a:sym typeface="+mn-ea"/>
              </a:rPr>
              <a:t>a</a:t>
            </a:r>
            <a:r>
              <a:rPr lang="en-US" altLang="zh-CN" sz="2400" dirty="0">
                <a:sym typeface="+mn-ea"/>
              </a:rPr>
              <a:t>]</a:t>
            </a:r>
            <a:r>
              <a:rPr lang="en-US" altLang="zh-CN" sz="2400" dirty="0">
                <a:sym typeface="MT Symbol" pitchFamily="82" charset="2"/>
              </a:rPr>
              <a:t>*</a:t>
            </a:r>
            <a:r>
              <a:rPr lang="en-US" altLang="zh-CN" sz="2400" dirty="0">
                <a:sym typeface="+mn-ea"/>
              </a:rPr>
              <a:t>[</a:t>
            </a:r>
            <a:r>
              <a:rPr lang="en-US" altLang="zh-CN" sz="2400" i="1" dirty="0">
                <a:sym typeface="+mn-ea"/>
              </a:rPr>
              <a:t>b</a:t>
            </a:r>
            <a:r>
              <a:rPr lang="en-US" altLang="zh-CN" sz="2400" dirty="0">
                <a:sym typeface="+mn-ea"/>
              </a:rPr>
              <a:t>] = [</a:t>
            </a:r>
            <a:r>
              <a:rPr lang="en-US" altLang="zh-CN" sz="2400" i="1" dirty="0">
                <a:sym typeface="+mn-ea"/>
              </a:rPr>
              <a:t>a</a:t>
            </a:r>
            <a:r>
              <a:rPr lang="en-US" altLang="zh-CN" sz="2400" dirty="0">
                <a:sym typeface="+mn-ea"/>
              </a:rPr>
              <a:t>+</a:t>
            </a:r>
            <a:r>
              <a:rPr lang="en-US" altLang="zh-CN" sz="2400" i="1" dirty="0">
                <a:sym typeface="+mn-ea"/>
              </a:rPr>
              <a:t>b</a:t>
            </a:r>
            <a:r>
              <a:rPr lang="en-US" altLang="zh-CN" sz="2400" dirty="0">
                <a:sym typeface="+mn-ea"/>
              </a:rPr>
              <a:t>].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  <p:pic>
        <p:nvPicPr>
          <p:cNvPr id="115716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4860" y="3066744"/>
            <a:ext cx="3203575" cy="18589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51732" y="1836420"/>
            <a:ext cx="1165985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dirty="0"/>
              <a:t>Let</a:t>
            </a:r>
          </a:p>
          <a:p>
            <a:pPr lvl="1" eaLnBrk="1" hangingPunct="1"/>
            <a:r>
              <a:rPr lang="en-US" altLang="zh-CN" i="1" dirty="0"/>
              <a:t>R</a:t>
            </a:r>
            <a:r>
              <a:rPr lang="en-US" altLang="zh-CN" dirty="0"/>
              <a:t> be a congruence relation on a semigroup (</a:t>
            </a:r>
            <a:r>
              <a:rPr lang="en-US" altLang="zh-CN" i="1" dirty="0"/>
              <a:t>S</a:t>
            </a:r>
            <a:r>
              <a:rPr lang="en-US" altLang="zh-CN" dirty="0"/>
              <a:t>, *), and (</a:t>
            </a:r>
            <a:r>
              <a:rPr lang="en-US" altLang="zh-CN" i="1" dirty="0"/>
              <a:t>S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en-US" altLang="zh-CN" dirty="0">
                <a:sym typeface="Euclid Math One" pitchFamily="18" charset="2"/>
              </a:rPr>
              <a:t>⊙</a:t>
            </a:r>
            <a:r>
              <a:rPr lang="en-US" altLang="zh-CN" dirty="0"/>
              <a:t>) be the corresponding quotient semigroup. </a:t>
            </a:r>
          </a:p>
          <a:p>
            <a:pPr eaLnBrk="1" hangingPunct="1"/>
            <a:r>
              <a:rPr lang="en-US" altLang="zh-CN" dirty="0"/>
              <a:t>Then the function </a:t>
            </a:r>
          </a:p>
          <a:p>
            <a:pPr marL="457200" lvl="1" indent="0" eaLnBrk="1" hangingPunct="1">
              <a:buNone/>
            </a:pPr>
            <a:r>
              <a:rPr lang="en-US" altLang="zh-CN" i="1" dirty="0" err="1"/>
              <a:t>f</a:t>
            </a:r>
            <a:r>
              <a:rPr lang="en-US" altLang="zh-CN" baseline="-25000" dirty="0" err="1"/>
              <a:t>R</a:t>
            </a:r>
            <a:r>
              <a:rPr lang="en-US" altLang="zh-CN" dirty="0"/>
              <a:t>: </a:t>
            </a:r>
            <a:r>
              <a:rPr lang="en-US" altLang="zh-CN" i="1" dirty="0"/>
              <a:t>S</a:t>
            </a:r>
            <a:r>
              <a:rPr lang="en-US" altLang="zh-CN" dirty="0">
                <a:sym typeface="MT Symbol" pitchFamily="82" charset="2"/>
              </a:rPr>
              <a:t>   </a:t>
            </a:r>
            <a:r>
              <a:rPr lang="en-US" altLang="zh-CN" dirty="0">
                <a:latin typeface="宋体" panose="02010600030101010101" pitchFamily="2" charset="-122"/>
                <a:sym typeface="MT Symbol" pitchFamily="82" charset="2"/>
              </a:rPr>
              <a:t>→</a:t>
            </a:r>
            <a:r>
              <a:rPr lang="en-US" altLang="zh-CN" i="1" dirty="0"/>
              <a:t>S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</a:p>
          <a:p>
            <a:pPr marL="914400" lvl="2" indent="0" eaLnBrk="1" hangingPunct="1">
              <a:buNone/>
            </a:pPr>
            <a:r>
              <a:rPr lang="en-US" altLang="zh-CN" dirty="0"/>
              <a:t>defined by </a:t>
            </a:r>
          </a:p>
          <a:p>
            <a:pPr marL="457200" lvl="1" indent="0" eaLnBrk="1" hangingPunct="1">
              <a:buNone/>
            </a:pPr>
            <a:r>
              <a:rPr lang="en-US" altLang="zh-CN" i="1" dirty="0" err="1"/>
              <a:t>f</a:t>
            </a:r>
            <a:r>
              <a:rPr lang="en-US" altLang="zh-CN" i="1" baseline="-25000" dirty="0" err="1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= [</a:t>
            </a:r>
            <a:r>
              <a:rPr lang="en-US" altLang="zh-CN" i="1" dirty="0"/>
              <a:t>a</a:t>
            </a:r>
            <a:r>
              <a:rPr lang="en-US" altLang="zh-CN" dirty="0"/>
              <a:t>] </a:t>
            </a:r>
          </a:p>
          <a:p>
            <a:pPr marL="0" indent="0" eaLnBrk="1" hangingPunct="1">
              <a:buNone/>
            </a:pPr>
            <a:r>
              <a:rPr lang="en-US" altLang="zh-CN" dirty="0"/>
              <a:t>is an onto homomorphism, called the </a:t>
            </a:r>
            <a:r>
              <a:rPr lang="en-US" altLang="zh-CN" i="1" dirty="0">
                <a:solidFill>
                  <a:srgbClr val="FF3300"/>
                </a:solidFill>
              </a:rPr>
              <a:t>natural homomorphism</a:t>
            </a:r>
            <a:r>
              <a:rPr lang="en-US" altLang="zh-CN" dirty="0">
                <a:solidFill>
                  <a:srgbClr val="FF3300"/>
                </a:solidFill>
              </a:rPr>
              <a:t>(</a:t>
            </a:r>
            <a:r>
              <a:rPr lang="zh-CN" altLang="en-US" i="1" dirty="0">
                <a:solidFill>
                  <a:srgbClr val="FF3300"/>
                </a:solidFill>
              </a:rPr>
              <a:t>自然同态</a:t>
            </a:r>
            <a:r>
              <a:rPr lang="en-US" altLang="zh-CN" dirty="0">
                <a:solidFill>
                  <a:srgbClr val="FF3300"/>
                </a:solidFill>
              </a:rPr>
              <a:t>).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45360" y="979805"/>
            <a:ext cx="7804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CN" sz="4000" b="1" dirty="0">
                <a:sym typeface="+mn-ea"/>
              </a:rPr>
              <a:t>Theorem 3</a:t>
            </a:r>
            <a:endParaRPr lang="en-US" altLang="zh-CN" sz="4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98700" y="829944"/>
            <a:ext cx="7804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altLang="zh-CN" sz="4000" b="1" dirty="0">
                <a:sym typeface="+mn-ea"/>
              </a:rPr>
              <a:t>Proof</a:t>
            </a:r>
            <a:endParaRPr lang="en-US" altLang="zh-CN" sz="4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10046" y="1183322"/>
            <a:ext cx="11659857" cy="554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/>
            <a:r>
              <a:rPr lang="en-US" altLang="zh-CN" sz="4000" dirty="0"/>
              <a:t>If [</a:t>
            </a:r>
            <a:r>
              <a:rPr lang="en-US" altLang="zh-CN" sz="4000" i="1" dirty="0"/>
              <a:t>a</a:t>
            </a:r>
            <a:r>
              <a:rPr lang="en-US" altLang="zh-CN" sz="4000" dirty="0"/>
              <a:t>]</a:t>
            </a:r>
            <a:r>
              <a:rPr lang="en-US" altLang="zh-CN" sz="4000" dirty="0">
                <a:sym typeface="MT Symbol" pitchFamily="82" charset="2"/>
              </a:rPr>
              <a:t> </a:t>
            </a:r>
            <a:r>
              <a:rPr lang="en-US" altLang="zh-CN" sz="4000" dirty="0">
                <a:latin typeface="宋体" panose="02010600030101010101" pitchFamily="2" charset="-122"/>
                <a:sym typeface="MT Symbol" pitchFamily="82" charset="2"/>
              </a:rPr>
              <a:t>∈</a:t>
            </a:r>
            <a:r>
              <a:rPr lang="en-US" altLang="zh-CN" sz="4000" dirty="0">
                <a:sym typeface="MT Symbol" pitchFamily="82" charset="2"/>
              </a:rPr>
              <a:t>  </a:t>
            </a:r>
            <a:r>
              <a:rPr lang="en-US" altLang="zh-CN" sz="4000" i="1" dirty="0"/>
              <a:t>S</a:t>
            </a:r>
            <a:r>
              <a:rPr lang="en-US" altLang="zh-CN" sz="4000" dirty="0"/>
              <a:t>/R, then </a:t>
            </a:r>
          </a:p>
          <a:p>
            <a:pPr marL="457200" lvl="1" indent="0" eaLnBrk="1" hangingPunct="1">
              <a:buNone/>
            </a:pPr>
            <a:r>
              <a:rPr lang="en-US" altLang="zh-CN" sz="3600" i="1" dirty="0" err="1"/>
              <a:t>f</a:t>
            </a:r>
            <a:r>
              <a:rPr lang="en-US" altLang="zh-CN" sz="3600" i="1" baseline="-25000" dirty="0" err="1"/>
              <a:t>R</a:t>
            </a:r>
            <a:r>
              <a:rPr lang="en-US" altLang="zh-CN" sz="3600" dirty="0"/>
              <a:t>(</a:t>
            </a:r>
            <a:r>
              <a:rPr lang="en-US" altLang="zh-CN" sz="3600" i="1" dirty="0"/>
              <a:t>a</a:t>
            </a:r>
            <a:r>
              <a:rPr lang="en-US" altLang="zh-CN" sz="3600" dirty="0"/>
              <a:t>) = [</a:t>
            </a:r>
            <a:r>
              <a:rPr lang="en-US" altLang="zh-CN" sz="3600" i="1" dirty="0"/>
              <a:t>a</a:t>
            </a:r>
            <a:r>
              <a:rPr lang="en-US" altLang="zh-CN" sz="3600" dirty="0"/>
              <a:t>], </a:t>
            </a:r>
          </a:p>
          <a:p>
            <a:pPr marL="457200" lvl="1" indent="0" eaLnBrk="1" hangingPunct="1">
              <a:buNone/>
            </a:pPr>
            <a:r>
              <a:rPr lang="en-US" altLang="zh-CN" sz="3600" dirty="0"/>
              <a:t>so </a:t>
            </a:r>
            <a:r>
              <a:rPr lang="en-US" altLang="zh-CN" sz="3600" i="1" dirty="0" err="1"/>
              <a:t>f</a:t>
            </a:r>
            <a:r>
              <a:rPr lang="en-US" altLang="zh-CN" sz="3600" i="1" baseline="-25000" dirty="0" err="1"/>
              <a:t>R</a:t>
            </a:r>
            <a:r>
              <a:rPr lang="en-US" altLang="zh-CN" sz="3600" dirty="0"/>
              <a:t> is an onto function.</a:t>
            </a:r>
          </a:p>
          <a:p>
            <a:pPr marL="0" indent="0" eaLnBrk="1" hangingPunct="1"/>
            <a:r>
              <a:rPr lang="en-US" altLang="zh-CN" sz="4000" dirty="0"/>
              <a:t>if </a:t>
            </a:r>
            <a:r>
              <a:rPr lang="en-US" altLang="zh-CN" sz="4000" i="1" dirty="0"/>
              <a:t>a</a:t>
            </a:r>
            <a:r>
              <a:rPr lang="en-US" altLang="zh-CN" sz="4000" dirty="0"/>
              <a:t> and </a:t>
            </a:r>
            <a:r>
              <a:rPr lang="en-US" altLang="zh-CN" sz="4000" i="1" dirty="0"/>
              <a:t>b</a:t>
            </a:r>
            <a:r>
              <a:rPr lang="en-US" altLang="zh-CN" sz="4000" dirty="0"/>
              <a:t> are elements of </a:t>
            </a:r>
            <a:r>
              <a:rPr lang="en-US" altLang="zh-CN" sz="4000" i="1" dirty="0"/>
              <a:t>S</a:t>
            </a:r>
            <a:r>
              <a:rPr lang="en-US" altLang="zh-CN" sz="4000" dirty="0"/>
              <a:t>, then</a:t>
            </a:r>
          </a:p>
          <a:p>
            <a:pPr marL="457200" lvl="1" indent="0" eaLnBrk="1" hangingPunct="1">
              <a:buNone/>
            </a:pPr>
            <a:r>
              <a:rPr lang="en-US" altLang="zh-CN" sz="3600" i="1" dirty="0" err="1"/>
              <a:t>f</a:t>
            </a:r>
            <a:r>
              <a:rPr lang="en-US" altLang="zh-CN" sz="3600" i="1" baseline="-25000" dirty="0" err="1"/>
              <a:t>R</a:t>
            </a:r>
            <a:r>
              <a:rPr lang="en-US" altLang="zh-CN" sz="3600" dirty="0"/>
              <a:t>(</a:t>
            </a:r>
            <a:r>
              <a:rPr lang="en-US" altLang="zh-CN" sz="3600" i="1" dirty="0"/>
              <a:t>a</a:t>
            </a:r>
            <a:r>
              <a:rPr lang="en-US" altLang="zh-CN" sz="3600" dirty="0"/>
              <a:t>*</a:t>
            </a:r>
            <a:r>
              <a:rPr lang="en-US" altLang="zh-CN" sz="3600" i="1" dirty="0"/>
              <a:t>b</a:t>
            </a:r>
            <a:r>
              <a:rPr lang="en-US" altLang="zh-CN" sz="3600" dirty="0"/>
              <a:t>) = [</a:t>
            </a:r>
            <a:r>
              <a:rPr lang="en-US" altLang="zh-CN" sz="3600" i="1" dirty="0"/>
              <a:t>a</a:t>
            </a:r>
            <a:r>
              <a:rPr lang="en-US" altLang="zh-CN" sz="3600" dirty="0"/>
              <a:t>*</a:t>
            </a:r>
            <a:r>
              <a:rPr lang="en-US" altLang="zh-CN" sz="3600" i="1" dirty="0"/>
              <a:t>b</a:t>
            </a:r>
            <a:r>
              <a:rPr lang="en-US" altLang="zh-CN" sz="3600" dirty="0"/>
              <a:t>] = [</a:t>
            </a:r>
            <a:r>
              <a:rPr lang="en-US" altLang="zh-CN" sz="3600" i="1" dirty="0"/>
              <a:t>a</a:t>
            </a:r>
            <a:r>
              <a:rPr lang="en-US" altLang="zh-CN" sz="3600" dirty="0"/>
              <a:t>]</a:t>
            </a:r>
            <a:r>
              <a:rPr lang="en-US" altLang="zh-CN" sz="3600" dirty="0">
                <a:sym typeface="Euclid Math One" pitchFamily="18" charset="2"/>
              </a:rPr>
              <a:t>⊙</a:t>
            </a:r>
            <a:r>
              <a:rPr lang="en-US" altLang="zh-CN" sz="3600" dirty="0"/>
              <a:t>[</a:t>
            </a:r>
            <a:r>
              <a:rPr lang="en-US" altLang="zh-CN" sz="3600" i="1" dirty="0"/>
              <a:t>b</a:t>
            </a:r>
            <a:r>
              <a:rPr lang="en-US" altLang="zh-CN" sz="3600" dirty="0"/>
              <a:t>] = </a:t>
            </a:r>
            <a:r>
              <a:rPr lang="en-US" altLang="zh-CN" sz="3600" i="1" dirty="0" err="1"/>
              <a:t>f</a:t>
            </a:r>
            <a:r>
              <a:rPr lang="en-US" altLang="zh-CN" sz="3600" i="1" baseline="-25000" dirty="0" err="1"/>
              <a:t>R</a:t>
            </a:r>
            <a:r>
              <a:rPr lang="en-US" altLang="zh-CN" sz="3600" dirty="0"/>
              <a:t>(</a:t>
            </a:r>
            <a:r>
              <a:rPr lang="en-US" altLang="zh-CN" sz="3600" i="1" dirty="0"/>
              <a:t>a</a:t>
            </a:r>
            <a:r>
              <a:rPr lang="en-US" altLang="zh-CN" sz="3600" dirty="0"/>
              <a:t>)</a:t>
            </a:r>
            <a:r>
              <a:rPr lang="en-US" altLang="zh-CN" sz="3600" dirty="0">
                <a:sym typeface="Euclid Math One" pitchFamily="18" charset="2"/>
              </a:rPr>
              <a:t>⊙</a:t>
            </a:r>
            <a:r>
              <a:rPr lang="en-US" altLang="zh-CN" sz="3600" i="1" dirty="0" err="1"/>
              <a:t>f</a:t>
            </a:r>
            <a:r>
              <a:rPr lang="en-US" altLang="zh-CN" sz="3600" i="1" baseline="-25000" dirty="0" err="1"/>
              <a:t>R</a:t>
            </a:r>
            <a:r>
              <a:rPr lang="en-US" altLang="zh-CN" sz="3600" dirty="0"/>
              <a:t>(</a:t>
            </a:r>
            <a:r>
              <a:rPr lang="en-US" altLang="zh-CN" sz="3600" i="1" dirty="0"/>
              <a:t>b</a:t>
            </a:r>
            <a:r>
              <a:rPr lang="en-US" altLang="zh-CN" sz="3600" dirty="0"/>
              <a:t>)</a:t>
            </a:r>
          </a:p>
          <a:p>
            <a:pPr marL="0" indent="0" eaLnBrk="1" hangingPunct="1">
              <a:buNone/>
            </a:pPr>
            <a:r>
              <a:rPr lang="en-US" altLang="zh-CN" sz="4000" dirty="0"/>
              <a:t>   so </a:t>
            </a:r>
            <a:r>
              <a:rPr lang="en-US" altLang="zh-CN" sz="4000" i="1" dirty="0" err="1"/>
              <a:t>f</a:t>
            </a:r>
            <a:r>
              <a:rPr lang="en-US" altLang="zh-CN" sz="4000" i="1" baseline="-25000" dirty="0" err="1"/>
              <a:t>R</a:t>
            </a:r>
            <a:r>
              <a:rPr lang="en-US" altLang="zh-CN" sz="4000" dirty="0"/>
              <a:t> is a homomorphism.</a:t>
            </a:r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0820" y="979805"/>
            <a:ext cx="11832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CN" sz="2800" b="1" dirty="0">
                <a:sym typeface="+mn-ea"/>
              </a:rPr>
              <a:t>Theorem 4-Fundamental Homomorphism Theorem – </a:t>
            </a:r>
            <a:r>
              <a:rPr lang="zh-CN" altLang="en-US" sz="2800" b="1" dirty="0">
                <a:sym typeface="+mn-ea"/>
              </a:rPr>
              <a:t>同态基本定理</a:t>
            </a:r>
            <a:endParaRPr lang="en-US" altLang="zh-CN" sz="28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3553" y="1474889"/>
            <a:ext cx="11659857" cy="545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800" dirty="0"/>
              <a:t>Let</a:t>
            </a:r>
          </a:p>
          <a:p>
            <a:pPr marL="457200" lvl="1" indent="0" eaLnBrk="1" hangingPunct="1">
              <a:lnSpc>
                <a:spcPct val="140000"/>
              </a:lnSpc>
              <a:buNone/>
            </a:pPr>
            <a:r>
              <a:rPr lang="en-US" altLang="zh-CN" sz="2800" dirty="0"/>
              <a:t>   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: </a:t>
            </a:r>
            <a:r>
              <a:rPr lang="en-US" altLang="zh-CN" i="1" dirty="0">
                <a:sym typeface="+mn-ea"/>
              </a:rPr>
              <a:t>S</a:t>
            </a:r>
            <a:r>
              <a:rPr lang="en-US" altLang="zh-CN" dirty="0">
                <a:latin typeface="宋体" panose="02010600030101010101" pitchFamily="2" charset="-122"/>
                <a:sym typeface="MT Symbol" pitchFamily="82" charset="2"/>
              </a:rPr>
              <a:t>→</a:t>
            </a:r>
            <a:r>
              <a:rPr lang="en-US" altLang="zh-CN" i="1" dirty="0">
                <a:sym typeface="+mn-ea"/>
              </a:rPr>
              <a:t>T</a:t>
            </a:r>
            <a:r>
              <a:rPr lang="en-US" altLang="zh-CN" dirty="0">
                <a:sym typeface="+mn-ea"/>
              </a:rPr>
              <a:t> be a homomorphism of the semigroup (</a:t>
            </a:r>
            <a:r>
              <a:rPr lang="en-US" altLang="zh-CN" i="1" dirty="0">
                <a:sym typeface="+mn-ea"/>
              </a:rPr>
              <a:t>S</a:t>
            </a:r>
            <a:r>
              <a:rPr lang="en-US" altLang="zh-CN" dirty="0">
                <a:sym typeface="+mn-ea"/>
              </a:rPr>
              <a:t>, *) </a:t>
            </a:r>
            <a:r>
              <a:rPr lang="en-US" altLang="zh-CN" i="1" dirty="0">
                <a:solidFill>
                  <a:schemeClr val="hlink"/>
                </a:solidFill>
                <a:sym typeface="+mn-ea"/>
              </a:rPr>
              <a:t>onto</a:t>
            </a:r>
            <a:r>
              <a:rPr lang="en-US" altLang="zh-CN" dirty="0">
                <a:sym typeface="+mn-ea"/>
              </a:rPr>
              <a:t> the 	semigroup (</a:t>
            </a:r>
            <a:r>
              <a:rPr lang="en-US" altLang="zh-CN" i="1" dirty="0">
                <a:sym typeface="+mn-ea"/>
              </a:rPr>
              <a:t>T</a:t>
            </a:r>
            <a:r>
              <a:rPr lang="en-US" altLang="zh-CN" dirty="0">
                <a:sym typeface="+mn-ea"/>
              </a:rPr>
              <a:t>, *'). </a:t>
            </a:r>
            <a:endParaRPr lang="en-US" altLang="zh-CN" dirty="0"/>
          </a:p>
          <a:p>
            <a:pPr marL="457200" lvl="1" indent="0" eaLnBrk="1" hangingPunct="1">
              <a:lnSpc>
                <a:spcPct val="140000"/>
              </a:lnSpc>
              <a:buNone/>
            </a:pPr>
            <a:r>
              <a:rPr lang="en-US" altLang="zh-CN" i="1" dirty="0">
                <a:sym typeface="+mn-ea"/>
              </a:rPr>
              <a:t>	R</a:t>
            </a:r>
            <a:r>
              <a:rPr lang="en-US" altLang="zh-CN" dirty="0">
                <a:sym typeface="+mn-ea"/>
              </a:rPr>
              <a:t> be the relation on </a:t>
            </a:r>
            <a:r>
              <a:rPr lang="en-US" altLang="zh-CN" i="1" dirty="0">
                <a:sym typeface="+mn-ea"/>
              </a:rPr>
              <a:t>S</a:t>
            </a:r>
            <a:r>
              <a:rPr lang="en-US" altLang="zh-CN" dirty="0">
                <a:sym typeface="+mn-ea"/>
              </a:rPr>
              <a:t> defined by </a:t>
            </a:r>
            <a:endParaRPr lang="en-US" altLang="zh-CN" dirty="0"/>
          </a:p>
          <a:p>
            <a:pPr marL="914400" lvl="2" indent="0" eaLnBrk="1" hangingPunct="1">
              <a:lnSpc>
                <a:spcPct val="140000"/>
              </a:lnSpc>
              <a:buNone/>
            </a:pPr>
            <a:r>
              <a:rPr lang="en-US" altLang="zh-CN" sz="2800" i="1" dirty="0">
                <a:sym typeface="+mn-ea"/>
              </a:rPr>
              <a:t>a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 dirty="0">
                <a:sym typeface="+mn-ea"/>
              </a:rPr>
              <a:t>R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 dirty="0">
                <a:sym typeface="+mn-ea"/>
              </a:rPr>
              <a:t>b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 dirty="0">
                <a:solidFill>
                  <a:schemeClr val="hlink"/>
                </a:solidFill>
                <a:sym typeface="+mn-ea"/>
              </a:rPr>
              <a:t>if and only if</a:t>
            </a:r>
            <a:r>
              <a:rPr lang="en-US" altLang="zh-CN" sz="2800" dirty="0">
                <a:sym typeface="+mn-ea"/>
              </a:rPr>
              <a:t> </a:t>
            </a:r>
            <a:r>
              <a:rPr lang="en-US" altLang="zh-CN" sz="2800" i="1" dirty="0">
                <a:sym typeface="+mn-ea"/>
              </a:rPr>
              <a:t>f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i="1" dirty="0">
                <a:sym typeface="+mn-ea"/>
              </a:rPr>
              <a:t>a</a:t>
            </a:r>
            <a:r>
              <a:rPr lang="en-US" altLang="zh-CN" sz="2800" dirty="0">
                <a:sym typeface="+mn-ea"/>
              </a:rPr>
              <a:t>) =</a:t>
            </a:r>
            <a:r>
              <a:rPr lang="en-US" altLang="zh-CN" sz="2800" i="1" dirty="0">
                <a:sym typeface="+mn-ea"/>
              </a:rPr>
              <a:t> f</a:t>
            </a:r>
            <a:r>
              <a:rPr lang="en-US" altLang="zh-CN" sz="2800" dirty="0">
                <a:sym typeface="+mn-ea"/>
              </a:rPr>
              <a:t>(</a:t>
            </a:r>
            <a:r>
              <a:rPr lang="en-US" altLang="zh-CN" sz="2800" i="1" dirty="0">
                <a:sym typeface="+mn-ea"/>
              </a:rPr>
              <a:t>b</a:t>
            </a:r>
            <a:r>
              <a:rPr lang="en-US" altLang="zh-CN" sz="2800" dirty="0">
                <a:sym typeface="+mn-ea"/>
              </a:rPr>
              <a:t>), for </a:t>
            </a:r>
            <a:r>
              <a:rPr lang="en-US" altLang="zh-CN" sz="2800" i="1" dirty="0">
                <a:sym typeface="+mn-ea"/>
              </a:rPr>
              <a:t>a</a:t>
            </a:r>
            <a:r>
              <a:rPr lang="en-US" altLang="zh-CN" sz="2800" dirty="0">
                <a:sym typeface="+mn-ea"/>
              </a:rPr>
              <a:t> and </a:t>
            </a:r>
            <a:r>
              <a:rPr lang="en-US" altLang="zh-CN" sz="2800" i="1" dirty="0">
                <a:sym typeface="+mn-ea"/>
              </a:rPr>
              <a:t>b</a:t>
            </a:r>
            <a:r>
              <a:rPr lang="en-US" altLang="zh-CN" sz="2800" dirty="0">
                <a:sym typeface="+mn-ea"/>
              </a:rPr>
              <a:t> in </a:t>
            </a:r>
            <a:r>
              <a:rPr lang="en-US" altLang="zh-CN" sz="2800" i="1" dirty="0">
                <a:sym typeface="+mn-ea"/>
              </a:rPr>
              <a:t>S</a:t>
            </a:r>
            <a:r>
              <a:rPr lang="en-US" altLang="zh-CN" sz="2800" dirty="0">
                <a:sym typeface="+mn-ea"/>
              </a:rPr>
              <a:t>. </a:t>
            </a:r>
            <a:endParaRPr lang="en-US" altLang="zh-CN" sz="2800" dirty="0"/>
          </a:p>
          <a:p>
            <a:pPr eaLnBrk="1" hangingPunct="1">
              <a:lnSpc>
                <a:spcPct val="140000"/>
              </a:lnSpc>
            </a:pPr>
            <a:r>
              <a:rPr lang="en-US" altLang="zh-CN" sz="2800" dirty="0"/>
              <a:t>Then </a:t>
            </a:r>
          </a:p>
          <a:p>
            <a:pPr marL="400050" lvl="1" indent="0">
              <a:lnSpc>
                <a:spcPct val="140000"/>
              </a:lnSpc>
              <a:buNone/>
            </a:pPr>
            <a:r>
              <a:rPr lang="en-US" altLang="zh-CN" dirty="0"/>
              <a:t>     (a)</a:t>
            </a:r>
            <a:r>
              <a:rPr lang="zh-CN" altLang="en-US" dirty="0"/>
              <a:t> </a:t>
            </a:r>
            <a:r>
              <a:rPr lang="en-US" altLang="zh-CN" dirty="0"/>
              <a:t>R is a congruence relation.</a:t>
            </a:r>
          </a:p>
          <a:p>
            <a:pPr marL="400050" lvl="1" indent="0">
              <a:lnSpc>
                <a:spcPct val="140000"/>
              </a:lnSpc>
              <a:buNone/>
            </a:pPr>
            <a:r>
              <a:rPr lang="en-US" altLang="zh-CN" dirty="0"/>
              <a:t>     (b) (T, *') and the quotient semigroup (S/R, ⊙) are isomorphic.</a:t>
            </a:r>
          </a:p>
          <a:p>
            <a:pPr eaLnBrk="1" hangingPunct="1"/>
            <a:endParaRPr lang="en-US" altLang="zh-CN" sz="2800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657873" y="1607820"/>
            <a:ext cx="1165985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i="1" dirty="0">
                <a:sym typeface="+mn-ea"/>
              </a:rPr>
              <a:t>R</a:t>
            </a:r>
            <a:r>
              <a:rPr lang="en-US" altLang="zh-CN" sz="2800" dirty="0">
                <a:sym typeface="+mn-ea"/>
              </a:rPr>
              <a:t> is an equivalence relation</a:t>
            </a:r>
            <a:endParaRPr lang="en-US" altLang="zh-CN" sz="2800" dirty="0"/>
          </a:p>
          <a:p>
            <a:pPr marL="45720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 for every 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MT Symbol" pitchFamily="82" charset="2"/>
              </a:rPr>
              <a:t> </a:t>
            </a:r>
            <a:r>
              <a:rPr lang="en-US" altLang="zh-CN" dirty="0">
                <a:latin typeface="宋体" panose="02010600030101010101" pitchFamily="2" charset="-122"/>
                <a:sym typeface="MT Symbol" pitchFamily="82" charset="2"/>
              </a:rPr>
              <a:t>∈</a:t>
            </a:r>
            <a:r>
              <a:rPr lang="en-US" altLang="zh-CN" dirty="0">
                <a:sym typeface="MT Symbol" pitchFamily="82" charset="2"/>
              </a:rPr>
              <a:t>  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S</a:t>
            </a:r>
            <a:r>
              <a:rPr lang="en-US" altLang="zh-CN" dirty="0">
                <a:sym typeface="+mn-ea"/>
              </a:rPr>
              <a:t>, since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) =</a:t>
            </a:r>
            <a:r>
              <a:rPr lang="en-US" altLang="zh-CN" i="1" dirty="0">
                <a:sym typeface="+mn-ea"/>
              </a:rPr>
              <a:t> 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).</a:t>
            </a:r>
            <a:endParaRPr lang="en-US" altLang="zh-CN" dirty="0"/>
          </a:p>
          <a:p>
            <a:pPr marL="45720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if </a:t>
            </a:r>
            <a:r>
              <a:rPr lang="en-US" altLang="zh-CN" i="1" dirty="0">
                <a:sym typeface="+mn-ea"/>
              </a:rPr>
              <a:t>a 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, then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) =</a:t>
            </a:r>
            <a:r>
              <a:rPr lang="en-US" altLang="zh-CN" i="1" dirty="0">
                <a:sym typeface="+mn-ea"/>
              </a:rPr>
              <a:t> 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), so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R a</a:t>
            </a:r>
            <a:r>
              <a:rPr lang="en-US" altLang="zh-CN" dirty="0">
                <a:sym typeface="+mn-ea"/>
              </a:rPr>
              <a:t>. </a:t>
            </a:r>
            <a:endParaRPr lang="en-US" altLang="zh-CN" dirty="0"/>
          </a:p>
          <a:p>
            <a:pPr marL="45720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if 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 and </a:t>
            </a:r>
            <a:r>
              <a:rPr lang="en-US" altLang="zh-CN" i="1" dirty="0">
                <a:sym typeface="+mn-ea"/>
              </a:rPr>
              <a:t>b R c</a:t>
            </a:r>
            <a:r>
              <a:rPr lang="en-US" altLang="zh-CN" dirty="0">
                <a:sym typeface="+mn-ea"/>
              </a:rPr>
              <a:t>, </a:t>
            </a:r>
            <a:endParaRPr lang="en-US" altLang="zh-CN" dirty="0"/>
          </a:p>
          <a:p>
            <a:pPr marL="45720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) =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) and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) =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c</a:t>
            </a:r>
            <a:r>
              <a:rPr lang="en-US" altLang="zh-CN" dirty="0">
                <a:sym typeface="+mn-ea"/>
              </a:rPr>
              <a:t>), </a:t>
            </a:r>
            <a:endParaRPr lang="en-US" altLang="zh-CN" dirty="0"/>
          </a:p>
          <a:p>
            <a:pPr marL="45720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so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) =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c</a:t>
            </a:r>
            <a:r>
              <a:rPr lang="en-US" altLang="zh-CN" dirty="0">
                <a:sym typeface="+mn-ea"/>
              </a:rPr>
              <a:t>) and 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c</a:t>
            </a:r>
            <a:r>
              <a:rPr lang="en-US" altLang="zh-CN" dirty="0">
                <a:sym typeface="+mn-ea"/>
              </a:rPr>
              <a:t>. </a:t>
            </a:r>
            <a:endParaRPr lang="en-US" altLang="zh-CN" dirty="0"/>
          </a:p>
          <a:p>
            <a:pPr marL="457200" lvl="1" indent="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+mn-ea"/>
              </a:rPr>
              <a:t>Hence </a:t>
            </a:r>
            <a:r>
              <a:rPr lang="en-US" altLang="zh-CN" i="1" dirty="0">
                <a:sym typeface="+mn-ea"/>
              </a:rPr>
              <a:t>R</a:t>
            </a:r>
            <a:r>
              <a:rPr lang="en-US" altLang="zh-CN" dirty="0">
                <a:sym typeface="+mn-ea"/>
              </a:rPr>
              <a:t> is an equivalence relation.</a:t>
            </a:r>
            <a:endParaRPr lang="en-US" altLang="zh-CN" dirty="0"/>
          </a:p>
          <a:p>
            <a:pPr marL="533400" indent="-533400" eaLnBrk="1" hangingPunct="1"/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93925" y="1009967"/>
            <a:ext cx="7804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CN" sz="4000" b="1" dirty="0">
                <a:sym typeface="+mn-ea"/>
              </a:rPr>
              <a:t>Proof</a:t>
            </a:r>
            <a:endParaRPr lang="en-US" altLang="zh-CN" sz="4000" b="1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411498477"/>
      </p:ext>
    </p:extLst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532143" y="1836420"/>
            <a:ext cx="1165985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i="1" dirty="0">
                <a:sym typeface="+mn-ea"/>
              </a:rPr>
              <a:t>R</a:t>
            </a:r>
            <a:r>
              <a:rPr lang="en-US" altLang="zh-CN" sz="2800" dirty="0">
                <a:sym typeface="+mn-ea"/>
              </a:rPr>
              <a:t> is a congruence relation.</a:t>
            </a:r>
            <a:endParaRPr lang="en-US" altLang="zh-CN" sz="2800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dirty="0">
                <a:sym typeface="+mn-ea"/>
              </a:rPr>
              <a:t>Suppose that </a:t>
            </a:r>
            <a:r>
              <a:rPr lang="en-US" altLang="zh-CN" i="1" dirty="0">
                <a:sym typeface="+mn-ea"/>
              </a:rPr>
              <a:t>a 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 </a:t>
            </a:r>
            <a:r>
              <a:rPr lang="en-US" altLang="zh-CN" dirty="0">
                <a:sym typeface="+mn-ea"/>
              </a:rPr>
              <a:t>and </a:t>
            </a:r>
            <a:r>
              <a:rPr lang="en-US" altLang="zh-CN" i="1" dirty="0">
                <a:sym typeface="+mn-ea"/>
              </a:rPr>
              <a:t>b R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. </a:t>
            </a:r>
            <a:endParaRPr lang="en-US" altLang="zh-CN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) =</a:t>
            </a:r>
            <a:r>
              <a:rPr lang="en-US" altLang="zh-CN" i="1" dirty="0">
                <a:sym typeface="+mn-ea"/>
              </a:rPr>
              <a:t> f(a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) and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) =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).</a:t>
            </a:r>
            <a:endParaRPr lang="en-US" altLang="zh-CN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*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) =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)*'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) =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)*'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) =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*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), since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 is a homomorphism, </a:t>
            </a:r>
            <a:endParaRPr lang="en-US" altLang="zh-CN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dirty="0">
                <a:sym typeface="+mn-ea"/>
              </a:rPr>
              <a:t>Hence (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*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) </a:t>
            </a:r>
            <a:r>
              <a:rPr lang="en-US" altLang="zh-CN" i="1" dirty="0">
                <a:sym typeface="+mn-ea"/>
              </a:rPr>
              <a:t>R</a:t>
            </a:r>
            <a:r>
              <a:rPr lang="en-US" altLang="zh-CN" dirty="0">
                <a:sym typeface="+mn-ea"/>
              </a:rPr>
              <a:t> (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*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baseline="-25000" dirty="0">
                <a:sym typeface="+mn-ea"/>
              </a:rPr>
              <a:t>1</a:t>
            </a:r>
            <a:r>
              <a:rPr lang="en-US" altLang="zh-CN" dirty="0">
                <a:sym typeface="+mn-ea"/>
              </a:rPr>
              <a:t>)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45360" y="979805"/>
            <a:ext cx="7804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CN" sz="4000" b="1" dirty="0">
                <a:sym typeface="+mn-ea"/>
              </a:rPr>
              <a:t>Proof</a:t>
            </a:r>
            <a:endParaRPr lang="en-US" altLang="zh-CN" sz="4000" b="1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06830974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0046" y="918110"/>
            <a:ext cx="11510778" cy="53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Example 4: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Let S be a fixed nonempty set, and let S</a:t>
            </a:r>
            <a:r>
              <a:rPr lang="en-US" altLang="zh-CN" sz="2400" baseline="30000" dirty="0"/>
              <a:t>s</a:t>
            </a:r>
            <a:r>
              <a:rPr lang="en-US" altLang="zh-CN" sz="2400" dirty="0"/>
              <a:t> be the set of all functions f: S→S. If f and g are elements of S</a:t>
            </a:r>
            <a:r>
              <a:rPr lang="en-US" altLang="zh-CN" sz="2400" baseline="30000" dirty="0"/>
              <a:t>s</a:t>
            </a:r>
            <a:r>
              <a:rPr lang="en-US" altLang="zh-CN" sz="2400" dirty="0"/>
              <a:t>, we define f *g as f</a:t>
            </a:r>
            <a:r>
              <a:rPr lang="zh-CN" altLang="en-US" sz="2400" dirty="0"/>
              <a:t>○</a:t>
            </a:r>
            <a:r>
              <a:rPr lang="en-US" altLang="zh-CN" sz="2400" dirty="0"/>
              <a:t>g, the composite function. 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* is a binary operation on S</a:t>
            </a:r>
            <a:r>
              <a:rPr lang="en-US" altLang="zh-CN" sz="2400" baseline="30000" dirty="0"/>
              <a:t>s</a:t>
            </a:r>
            <a:endParaRPr lang="en-US" altLang="zh-CN" sz="2400" dirty="0"/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* is associative.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(S</a:t>
            </a:r>
            <a:r>
              <a:rPr lang="en-US" altLang="zh-CN" sz="2400" baseline="30000" dirty="0"/>
              <a:t>s</a:t>
            </a:r>
            <a:r>
              <a:rPr lang="en-US" altLang="zh-CN" sz="2400" dirty="0"/>
              <a:t>, *) is a semigroup. 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The semigroup S</a:t>
            </a:r>
            <a:r>
              <a:rPr lang="en-US" altLang="zh-CN" sz="2400" baseline="30000" dirty="0"/>
              <a:t>s</a:t>
            </a:r>
            <a:r>
              <a:rPr lang="en-US" altLang="zh-CN" sz="2400" dirty="0"/>
              <a:t> is not commutative.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endParaRPr lang="en-US" altLang="zh-CN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9.2(</a:t>
            </a:r>
            <a:r>
              <a:rPr lang="zh-CN" altLang="en-US" sz="3200" dirty="0"/>
              <a:t>补</a:t>
            </a:r>
            <a:r>
              <a:rPr lang="en-US" altLang="zh-CN" sz="3200" dirty="0"/>
              <a:t>) Semigroups</a:t>
            </a:r>
          </a:p>
        </p:txBody>
      </p:sp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78803" y="1197940"/>
            <a:ext cx="1165985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3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Define a relation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= {([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],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)) | [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] ∈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MT Symbol" pitchFamily="82" charset="2"/>
              </a:rPr>
              <a:t>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/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} from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/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to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then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is a function.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Suppose that [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] = [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'].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R 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', so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=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'), which implies that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is a function.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write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 S/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MT Symbol" pitchFamily="82" charset="2"/>
              </a:rPr>
              <a:t>→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where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([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]) =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for [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] ∈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/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is one to one.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Suppose that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([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]) =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([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']).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=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'), so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R 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', which implies that [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] = [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'].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Hence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is one to one.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98700" y="701573"/>
            <a:ext cx="780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CN" sz="3600" b="1" dirty="0">
                <a:sym typeface="+mn-ea"/>
              </a:rPr>
              <a:t>Proof</a:t>
            </a:r>
            <a:endParaRPr lang="en-US" altLang="zh-CN" sz="4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861310" y="1631645"/>
            <a:ext cx="111760" cy="5080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076960" y="1961515"/>
            <a:ext cx="111760" cy="5080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787650" y="3423285"/>
            <a:ext cx="111760" cy="5080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8140700" y="3279775"/>
            <a:ext cx="111760" cy="5080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3180080" y="3258719"/>
            <a:ext cx="111760" cy="5080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463395" y="3909695"/>
            <a:ext cx="111760" cy="5080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232400" y="3909695"/>
            <a:ext cx="111760" cy="5080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3883660" y="5184775"/>
            <a:ext cx="111760" cy="5080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1076960" y="4534535"/>
            <a:ext cx="111760" cy="5080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687320" y="6480176"/>
            <a:ext cx="111760" cy="5080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5095240" y="5184775"/>
            <a:ext cx="111760" cy="5080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V="1">
            <a:off x="3491230" y="1347904"/>
            <a:ext cx="111760" cy="5080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213211"/>
      </p:ext>
    </p:extLst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0846" y="1506550"/>
            <a:ext cx="1165985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is onto.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Suppose that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∈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 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=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for some element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in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since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f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is onto, 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([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]) =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 =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so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is onto.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89810" y="801700"/>
            <a:ext cx="7804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CN" sz="4000" b="1" dirty="0">
                <a:sym typeface="+mn-ea"/>
              </a:rPr>
              <a:t>Proof</a:t>
            </a:r>
            <a:endParaRPr lang="en-US" altLang="zh-CN" sz="4000" b="1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497070" y="3539795"/>
            <a:ext cx="111760" cy="5080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980440" y="1628140"/>
            <a:ext cx="111760" cy="5080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2635250" y="3539795"/>
            <a:ext cx="111760" cy="5080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433830" y="3547720"/>
            <a:ext cx="111760" cy="5080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055110" y="6511925"/>
            <a:ext cx="111760" cy="5080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244969"/>
      </p:ext>
    </p:extLst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487045" y="1686560"/>
            <a:ext cx="1165985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i="1" dirty="0">
                <a:sym typeface="+mn-ea"/>
              </a:rPr>
              <a:t>f</a:t>
            </a:r>
            <a:r>
              <a:rPr lang="en-US" altLang="zh-CN" sz="2800" dirty="0">
                <a:sym typeface="+mn-ea"/>
              </a:rPr>
              <a:t> is an isomorphism.</a:t>
            </a:r>
            <a:endParaRPr lang="en-US" altLang="zh-CN" sz="2800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([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]</a:t>
            </a:r>
            <a:r>
              <a:rPr lang="en-US" altLang="zh-CN" dirty="0">
                <a:sym typeface="Euclid Math One" panose="05050601010101010101" pitchFamily="18" charset="2"/>
              </a:rPr>
              <a:t>⊙</a:t>
            </a:r>
            <a:r>
              <a:rPr lang="en-US" altLang="zh-CN" dirty="0">
                <a:sym typeface="+mn-ea"/>
              </a:rPr>
              <a:t>[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]) </a:t>
            </a:r>
            <a:endParaRPr lang="en-US" altLang="zh-CN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dirty="0">
                <a:sym typeface="+mn-ea"/>
              </a:rPr>
              <a:t>=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([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*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])</a:t>
            </a:r>
            <a:endParaRPr lang="en-US" altLang="zh-CN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dirty="0">
                <a:sym typeface="+mn-ea"/>
              </a:rPr>
              <a:t>=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*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) </a:t>
            </a:r>
            <a:endParaRPr lang="en-US" altLang="zh-CN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dirty="0">
                <a:sym typeface="+mn-ea"/>
              </a:rPr>
              <a:t>=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)*'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) </a:t>
            </a:r>
            <a:endParaRPr lang="en-US" altLang="zh-CN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dirty="0">
                <a:sym typeface="+mn-ea"/>
              </a:rPr>
              <a:t>=</a:t>
            </a:r>
            <a:r>
              <a:rPr lang="en-US" altLang="zh-CN" i="1" dirty="0">
                <a:sym typeface="+mn-ea"/>
              </a:rPr>
              <a:t> f</a:t>
            </a:r>
            <a:r>
              <a:rPr lang="en-US" altLang="zh-CN" dirty="0">
                <a:sym typeface="+mn-ea"/>
              </a:rPr>
              <a:t>([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])*'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([</a:t>
            </a:r>
            <a:r>
              <a:rPr lang="en-US" altLang="zh-CN" i="1" dirty="0">
                <a:sym typeface="+mn-ea"/>
              </a:rPr>
              <a:t>b</a:t>
            </a:r>
            <a:r>
              <a:rPr lang="en-US" altLang="zh-CN" dirty="0">
                <a:sym typeface="+mn-ea"/>
              </a:rPr>
              <a:t>]).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endParaRPr lang="en-US" altLang="zh-CN" sz="3200" dirty="0"/>
          </a:p>
          <a:p>
            <a:pPr lvl="1" algn="r" eaLnBrk="1" hangingPunct="1">
              <a:lnSpc>
                <a:spcPct val="90000"/>
              </a:lnSpc>
            </a:pPr>
            <a:r>
              <a:rPr lang="en-US" altLang="zh-CN" sz="3200" dirty="0">
                <a:sym typeface="+mn-ea"/>
              </a:rPr>
              <a:t>Q.E.D.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45360" y="979805"/>
            <a:ext cx="7804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CN" sz="4000" b="1" dirty="0">
                <a:sym typeface="+mn-ea"/>
              </a:rPr>
              <a:t>Proof</a:t>
            </a:r>
            <a:endParaRPr lang="en-US" altLang="zh-CN" sz="4000" b="1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578485" y="1898015"/>
            <a:ext cx="118745" cy="1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74420" y="2608897"/>
            <a:ext cx="148272" cy="1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1374933" y="3311525"/>
            <a:ext cx="108902" cy="1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374933" y="5547992"/>
            <a:ext cx="108903" cy="2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371724" y="5547994"/>
            <a:ext cx="129540" cy="1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603035"/>
      </p:ext>
    </p:extLst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532143" y="874821"/>
            <a:ext cx="1165985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3200" b="1" dirty="0">
                <a:sym typeface="+mn-ea"/>
              </a:rPr>
              <a:t>Example 6:</a:t>
            </a:r>
            <a:endParaRPr lang="en-US" altLang="zh-CN" dirty="0">
              <a:sym typeface="+mn-ea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>
                <a:sym typeface="+mn-ea"/>
              </a:rPr>
              <a:t>A={0,1}</a:t>
            </a:r>
            <a:endParaRPr lang="en-US" altLang="zh-CN" sz="2400" dirty="0"/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>
                <a:sym typeface="+mn-ea"/>
              </a:rPr>
              <a:t>(A*, </a:t>
            </a:r>
            <a:r>
              <a:rPr lang="en-US" altLang="zh-CN" sz="2400" dirty="0">
                <a:sym typeface="MT Symbol" pitchFamily="82" charset="2"/>
              </a:rPr>
              <a:t>•</a:t>
            </a:r>
            <a:r>
              <a:rPr lang="en-US" altLang="zh-CN" sz="2400" dirty="0">
                <a:sym typeface="+mn-ea"/>
              </a:rPr>
              <a:t> )     (N,+)</a:t>
            </a:r>
            <a:endParaRPr lang="en-US" altLang="zh-CN" sz="2400" dirty="0"/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i="1" dirty="0">
                <a:sym typeface="+mn-ea"/>
              </a:rPr>
              <a:t>f</a:t>
            </a:r>
            <a:r>
              <a:rPr lang="en-US" altLang="zh-CN" sz="2400" dirty="0">
                <a:sym typeface="+mn-ea"/>
              </a:rPr>
              <a:t>: A* </a:t>
            </a:r>
            <a:r>
              <a:rPr lang="en-US" altLang="zh-CN" sz="2400" dirty="0">
                <a:sym typeface="MT Symbol" pitchFamily="82" charset="2"/>
              </a:rPr>
              <a:t>→</a:t>
            </a:r>
            <a:r>
              <a:rPr lang="en-US" altLang="zh-CN" sz="2400" dirty="0">
                <a:sym typeface="+mn-ea"/>
              </a:rPr>
              <a:t> N</a:t>
            </a:r>
            <a:endParaRPr lang="en-US" altLang="zh-CN" sz="2400" dirty="0"/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i="1" dirty="0">
                <a:sym typeface="+mn-ea"/>
              </a:rPr>
              <a:t>f</a:t>
            </a:r>
            <a:r>
              <a:rPr lang="en-US" altLang="zh-CN" sz="2400" dirty="0">
                <a:sym typeface="+mn-ea"/>
              </a:rPr>
              <a:t>(</a:t>
            </a:r>
            <a:r>
              <a:rPr lang="en-US" altLang="zh-CN" sz="2400" dirty="0"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2400" dirty="0">
                <a:sym typeface="+mn-ea"/>
              </a:rPr>
              <a:t>)= the number of 1’s in </a:t>
            </a:r>
            <a:r>
              <a:rPr lang="en-US" altLang="zh-CN" sz="2400" dirty="0">
                <a:cs typeface="Times New Roman" panose="02020603050405020304" pitchFamily="18" charset="0"/>
                <a:sym typeface="+mn-ea"/>
              </a:rPr>
              <a:t>α.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>
                <a:cs typeface="Times New Roman" panose="02020603050405020304" pitchFamily="18" charset="0"/>
                <a:sym typeface="+mn-ea"/>
              </a:rPr>
              <a:t>R: αRβ   if and only if  </a:t>
            </a:r>
            <a:r>
              <a:rPr lang="en-US" altLang="zh-CN" sz="2400" i="1" dirty="0">
                <a:sym typeface="+mn-ea"/>
              </a:rPr>
              <a:t>f</a:t>
            </a:r>
            <a:r>
              <a:rPr lang="en-US" altLang="zh-CN" sz="2400" dirty="0">
                <a:sym typeface="+mn-ea"/>
              </a:rPr>
              <a:t>(</a:t>
            </a:r>
            <a:r>
              <a:rPr lang="en-US" altLang="zh-CN" sz="2400" dirty="0"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2400" dirty="0">
                <a:sym typeface="+mn-ea"/>
              </a:rPr>
              <a:t> ) = </a:t>
            </a:r>
            <a:r>
              <a:rPr lang="en-US" altLang="zh-CN" sz="2400" i="1" dirty="0">
                <a:sym typeface="+mn-ea"/>
              </a:rPr>
              <a:t>f</a:t>
            </a:r>
            <a:r>
              <a:rPr lang="en-US" altLang="zh-CN" sz="2400" dirty="0">
                <a:sym typeface="+mn-ea"/>
              </a:rPr>
              <a:t>(</a:t>
            </a:r>
            <a:r>
              <a:rPr lang="en-US" altLang="zh-CN" sz="2400" dirty="0">
                <a:cs typeface="Times New Roman" panose="02020603050405020304" pitchFamily="18" charset="0"/>
                <a:sym typeface="+mn-ea"/>
              </a:rPr>
              <a:t>β </a:t>
            </a:r>
            <a:r>
              <a:rPr lang="en-US" altLang="zh-CN" sz="2400" dirty="0">
                <a:sym typeface="+mn-ea"/>
              </a:rPr>
              <a:t>) </a:t>
            </a:r>
            <a:endParaRPr lang="en-US" altLang="zh-CN" sz="2400" dirty="0"/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>
                <a:sym typeface="+mn-ea"/>
              </a:rPr>
              <a:t>A* /R     </a:t>
            </a:r>
            <a:r>
              <a:rPr lang="en-US" altLang="zh-CN" sz="2400" dirty="0">
                <a:latin typeface="宋体" panose="02010600030101010101" pitchFamily="2" charset="-122"/>
                <a:sym typeface="+mn-ea"/>
              </a:rPr>
              <a:t>≌</a:t>
            </a:r>
            <a:r>
              <a:rPr lang="en-US" altLang="zh-CN" sz="2400" i="1" dirty="0">
                <a:sym typeface="+mn-ea"/>
              </a:rPr>
              <a:t>N </a:t>
            </a:r>
            <a:r>
              <a:rPr lang="en-US" altLang="zh-CN" sz="2400" dirty="0">
                <a:sym typeface="+mn-ea"/>
              </a:rPr>
              <a:t>   </a:t>
            </a:r>
            <a:r>
              <a:rPr lang="en-US" altLang="zh-CN" sz="2400" i="1" dirty="0">
                <a:sym typeface="+mn-ea"/>
              </a:rPr>
              <a:t>f</a:t>
            </a:r>
            <a:r>
              <a:rPr lang="en-US" altLang="zh-CN" sz="2400" dirty="0">
                <a:sym typeface="+mn-ea"/>
              </a:rPr>
              <a:t> :A* /R </a:t>
            </a:r>
            <a:r>
              <a:rPr lang="en-US" altLang="zh-CN" sz="2400" dirty="0">
                <a:sym typeface="MT Symbol" pitchFamily="82" charset="2"/>
              </a:rPr>
              <a:t>→</a:t>
            </a:r>
            <a:r>
              <a:rPr lang="en-US" altLang="zh-CN" sz="2400" i="1" dirty="0">
                <a:sym typeface="+mn-ea"/>
              </a:rPr>
              <a:t>N</a:t>
            </a:r>
            <a:endParaRPr lang="en-US" altLang="zh-CN" sz="2400" i="1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  <p:grpSp>
        <p:nvGrpSpPr>
          <p:cNvPr id="32" name="Group 7"/>
          <p:cNvGrpSpPr/>
          <p:nvPr/>
        </p:nvGrpSpPr>
        <p:grpSpPr>
          <a:xfrm>
            <a:off x="7291070" y="2265458"/>
            <a:ext cx="2339975" cy="2149475"/>
            <a:chOff x="1670" y="1389"/>
            <a:chExt cx="1903" cy="1902"/>
          </a:xfrm>
        </p:grpSpPr>
        <p:sp>
          <p:nvSpPr>
            <p:cNvPr id="33" name="Line 8"/>
            <p:cNvSpPr/>
            <p:nvPr/>
          </p:nvSpPr>
          <p:spPr>
            <a:xfrm>
              <a:off x="1927" y="1706"/>
              <a:ext cx="1361" cy="0"/>
            </a:xfrm>
            <a:prstGeom prst="line">
              <a:avLst/>
            </a:prstGeom>
            <a:ln w="19050" cap="flat" cmpd="sng">
              <a:solidFill>
                <a:srgbClr val="3366FF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34" name="Line 9"/>
            <p:cNvSpPr/>
            <p:nvPr/>
          </p:nvSpPr>
          <p:spPr>
            <a:xfrm>
              <a:off x="1882" y="1888"/>
              <a:ext cx="636" cy="1044"/>
            </a:xfrm>
            <a:prstGeom prst="line">
              <a:avLst/>
            </a:prstGeom>
            <a:ln w="19050" cap="flat" cmpd="sng">
              <a:solidFill>
                <a:srgbClr val="3366FF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35" name="Line 10"/>
            <p:cNvSpPr/>
            <p:nvPr/>
          </p:nvSpPr>
          <p:spPr>
            <a:xfrm flipV="1">
              <a:off x="2744" y="1842"/>
              <a:ext cx="590" cy="1044"/>
            </a:xfrm>
            <a:prstGeom prst="line">
              <a:avLst/>
            </a:prstGeom>
            <a:ln w="19050" cap="flat" cmpd="sng">
              <a:solidFill>
                <a:srgbClr val="3366FF"/>
              </a:solidFill>
              <a:prstDash val="solid"/>
              <a:headEnd type="arrow" w="lg" len="lg"/>
              <a:tailEnd type="arrow" w="lg" len="lg"/>
            </a:ln>
          </p:spPr>
        </p:sp>
        <p:sp>
          <p:nvSpPr>
            <p:cNvPr id="36" name="Text Box 11"/>
            <p:cNvSpPr txBox="1"/>
            <p:nvPr/>
          </p:nvSpPr>
          <p:spPr>
            <a:xfrm>
              <a:off x="1670" y="1600"/>
              <a:ext cx="425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chemeClr val="bg1"/>
                </a:buClr>
              </a:pPr>
              <a:r>
                <a:rPr lang="en-US" altLang="zh-CN" sz="2400" i="1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A*</a:t>
              </a:r>
            </a:p>
          </p:txBody>
        </p:sp>
        <p:sp>
          <p:nvSpPr>
            <p:cNvPr id="37" name="Text Box 12"/>
            <p:cNvSpPr txBox="1"/>
            <p:nvPr/>
          </p:nvSpPr>
          <p:spPr>
            <a:xfrm>
              <a:off x="3258" y="1570"/>
              <a:ext cx="315" cy="4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chemeClr val="bg1"/>
                </a:buClr>
              </a:pPr>
              <a:r>
                <a:rPr lang="en-US" altLang="zh-CN" sz="2400" i="1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</a:p>
          </p:txBody>
        </p:sp>
        <p:sp>
          <p:nvSpPr>
            <p:cNvPr id="38" name="Text Box 13"/>
            <p:cNvSpPr txBox="1"/>
            <p:nvPr/>
          </p:nvSpPr>
          <p:spPr>
            <a:xfrm>
              <a:off x="2427" y="2886"/>
              <a:ext cx="644" cy="4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chemeClr val="bg1"/>
                </a:buClr>
              </a:pPr>
              <a:r>
                <a:rPr lang="en-US" altLang="zh-CN" sz="2400" i="1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A*/R</a:t>
              </a:r>
            </a:p>
          </p:txBody>
        </p:sp>
        <p:sp>
          <p:nvSpPr>
            <p:cNvPr id="39" name="Text Box 14"/>
            <p:cNvSpPr txBox="1"/>
            <p:nvPr/>
          </p:nvSpPr>
          <p:spPr>
            <a:xfrm>
              <a:off x="1791" y="2205"/>
              <a:ext cx="319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chemeClr val="bg1"/>
                </a:buClr>
              </a:pPr>
              <a:r>
                <a:rPr lang="en-US" altLang="zh-CN" sz="2400" i="1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lang="en-US" altLang="zh-CN" sz="2400" i="1" baseline="-25000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  <p:sp>
          <p:nvSpPr>
            <p:cNvPr id="40" name="Text Box 15"/>
            <p:cNvSpPr txBox="1"/>
            <p:nvPr/>
          </p:nvSpPr>
          <p:spPr>
            <a:xfrm>
              <a:off x="3107" y="2205"/>
              <a:ext cx="21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chemeClr val="bg1"/>
                </a:buClr>
              </a:pPr>
              <a:r>
                <a:rPr lang="en-US" altLang="zh-CN" sz="2400" i="1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41" name="Text Box 16"/>
            <p:cNvSpPr txBox="1"/>
            <p:nvPr/>
          </p:nvSpPr>
          <p:spPr>
            <a:xfrm>
              <a:off x="2472" y="1389"/>
              <a:ext cx="21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chemeClr val="bg1"/>
                </a:buClr>
              </a:pPr>
              <a:r>
                <a:rPr lang="en-US" altLang="zh-CN" sz="2400" i="1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42" name="Line 17"/>
            <p:cNvSpPr/>
            <p:nvPr/>
          </p:nvSpPr>
          <p:spPr>
            <a:xfrm>
              <a:off x="3152" y="2251"/>
              <a:ext cx="137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32104" name="Rectangle 18"/>
          <p:cNvSpPr/>
          <p:nvPr/>
        </p:nvSpPr>
        <p:spPr>
          <a:xfrm>
            <a:off x="725363" y="5398403"/>
            <a:ext cx="216232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400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</a:p>
        </p:txBody>
      </p:sp>
      <p:sp>
        <p:nvSpPr>
          <p:cNvPr id="132101" name="Rectangle 5"/>
          <p:cNvSpPr/>
          <p:nvPr/>
        </p:nvSpPr>
        <p:spPr>
          <a:xfrm>
            <a:off x="2887683" y="5398404"/>
            <a:ext cx="231819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([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]) =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47" name="Line 17"/>
          <p:cNvSpPr/>
          <p:nvPr/>
        </p:nvSpPr>
        <p:spPr>
          <a:xfrm>
            <a:off x="1224133" y="5492884"/>
            <a:ext cx="168459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" name="Line 17"/>
          <p:cNvSpPr/>
          <p:nvPr/>
        </p:nvSpPr>
        <p:spPr>
          <a:xfrm>
            <a:off x="3259308" y="5501072"/>
            <a:ext cx="168459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532143" y="1664161"/>
            <a:ext cx="1165985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dirty="0">
                <a:sym typeface="+mn-ea"/>
              </a:rPr>
              <a:t>Theorem 4(b) can be described by the diagram above</a:t>
            </a:r>
            <a:endParaRPr lang="en-US" altLang="zh-CN" sz="2800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i="1" dirty="0">
                <a:sym typeface="+mn-ea"/>
              </a:rPr>
              <a:t>f</a:t>
            </a:r>
            <a:r>
              <a:rPr lang="en-US" altLang="zh-CN" i="1" baseline="-25000" dirty="0">
                <a:sym typeface="+mn-ea"/>
              </a:rPr>
              <a:t>R</a:t>
            </a:r>
            <a:r>
              <a:rPr lang="en-US" altLang="zh-CN" baseline="-25000" dirty="0">
                <a:sym typeface="+mn-ea"/>
              </a:rPr>
              <a:t> </a:t>
            </a:r>
            <a:r>
              <a:rPr lang="en-US" altLang="zh-CN" dirty="0">
                <a:sym typeface="+mn-ea"/>
              </a:rPr>
              <a:t>is the natural homomorphism. </a:t>
            </a:r>
            <a:endParaRPr lang="en-US" altLang="zh-CN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dirty="0">
                <a:sym typeface="+mn-ea"/>
              </a:rPr>
              <a:t>It follows from the definitions of </a:t>
            </a:r>
            <a:r>
              <a:rPr lang="en-US" altLang="zh-CN" sz="2800" i="1" dirty="0">
                <a:sym typeface="+mn-ea"/>
              </a:rPr>
              <a:t>f</a:t>
            </a:r>
            <a:r>
              <a:rPr lang="en-US" altLang="zh-CN" sz="2800" i="1" baseline="-25000" dirty="0">
                <a:sym typeface="+mn-ea"/>
              </a:rPr>
              <a:t>R</a:t>
            </a:r>
            <a:r>
              <a:rPr lang="en-US" altLang="zh-CN" sz="2800" dirty="0">
                <a:sym typeface="+mn-ea"/>
              </a:rPr>
              <a:t> and </a:t>
            </a:r>
            <a:r>
              <a:rPr lang="en-US" altLang="zh-CN" sz="2800" i="1" dirty="0">
                <a:sym typeface="+mn-ea"/>
              </a:rPr>
              <a:t>f</a:t>
            </a:r>
            <a:r>
              <a:rPr lang="en-US" altLang="zh-CN" sz="2800" dirty="0">
                <a:sym typeface="+mn-ea"/>
              </a:rPr>
              <a:t> that </a:t>
            </a:r>
            <a:endParaRPr lang="en-US" altLang="zh-CN" sz="2800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latin typeface="Euclid" panose="02020503060505020303" pitchFamily="18" charset="0"/>
                <a:sym typeface="Euclid Extra" panose="02050502000505020303" pitchFamily="18" charset="2"/>
              </a:rPr>
              <a:t>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baseline="-25000" dirty="0">
                <a:sym typeface="+mn-ea"/>
              </a:rPr>
              <a:t>R</a:t>
            </a:r>
            <a:r>
              <a:rPr lang="en-US" altLang="zh-CN" dirty="0">
                <a:sym typeface="+mn-ea"/>
              </a:rPr>
              <a:t> = </a:t>
            </a:r>
            <a:r>
              <a:rPr lang="en-US" altLang="zh-CN" i="1" dirty="0">
                <a:sym typeface="+mn-ea"/>
              </a:rPr>
              <a:t>f </a:t>
            </a:r>
            <a:endParaRPr lang="en-US" altLang="zh-CN" i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800" dirty="0">
                <a:sym typeface="+mn-ea"/>
              </a:rPr>
              <a:t>since</a:t>
            </a:r>
            <a:endParaRPr lang="en-US" altLang="zh-CN" sz="2800" dirty="0"/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latin typeface="Euclid" panose="02020503060505020303" pitchFamily="18" charset="0"/>
                <a:sym typeface="Euclid Extra" panose="02050502000505020303" pitchFamily="18" charset="2"/>
              </a:rPr>
              <a:t>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i="1" baseline="-25000" dirty="0">
                <a:sym typeface="+mn-ea"/>
              </a:rPr>
              <a:t>R</a:t>
            </a:r>
            <a:r>
              <a:rPr lang="en-US" altLang="zh-CN" dirty="0">
                <a:sym typeface="+mn-ea"/>
              </a:rPr>
              <a:t> )(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) =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i="1" baseline="-25000" dirty="0">
                <a:sym typeface="+mn-ea"/>
              </a:rPr>
              <a:t>R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)) =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([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]) = </a:t>
            </a:r>
            <a:r>
              <a:rPr lang="en-US" altLang="zh-CN" i="1" dirty="0">
                <a:sym typeface="+mn-ea"/>
              </a:rPr>
              <a:t>f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i="1" dirty="0">
                <a:sym typeface="+mn-ea"/>
              </a:rPr>
              <a:t>a</a:t>
            </a:r>
            <a:r>
              <a:rPr lang="en-US" altLang="zh-CN" dirty="0">
                <a:sym typeface="+mn-ea"/>
              </a:rPr>
              <a:t>)</a:t>
            </a:r>
            <a:endParaRPr lang="en-US" altLang="zh-CN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2245360" y="979805"/>
            <a:ext cx="7804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CN" sz="4000" b="1" dirty="0">
                <a:sym typeface="+mn-ea"/>
              </a:rPr>
              <a:t>Note</a:t>
            </a:r>
            <a:endParaRPr lang="en-US" altLang="zh-CN" sz="4000" b="1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  <p:grpSp>
        <p:nvGrpSpPr>
          <p:cNvPr id="134153" name="Group 9"/>
          <p:cNvGrpSpPr/>
          <p:nvPr/>
        </p:nvGrpSpPr>
        <p:grpSpPr>
          <a:xfrm>
            <a:off x="9078278" y="3161030"/>
            <a:ext cx="2306637" cy="2149475"/>
            <a:chOff x="1670" y="1394"/>
            <a:chExt cx="1876" cy="1902"/>
          </a:xfrm>
        </p:grpSpPr>
        <p:sp>
          <p:nvSpPr>
            <p:cNvPr id="134154" name="Line 10"/>
            <p:cNvSpPr/>
            <p:nvPr/>
          </p:nvSpPr>
          <p:spPr>
            <a:xfrm>
              <a:off x="1927" y="1706"/>
              <a:ext cx="1361" cy="0"/>
            </a:xfrm>
            <a:prstGeom prst="line">
              <a:avLst/>
            </a:prstGeom>
            <a:ln w="19050" cap="flat" cmpd="sng">
              <a:solidFill>
                <a:srgbClr val="3366FF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34155" name="Line 11"/>
            <p:cNvSpPr/>
            <p:nvPr/>
          </p:nvSpPr>
          <p:spPr>
            <a:xfrm>
              <a:off x="1882" y="1888"/>
              <a:ext cx="636" cy="1044"/>
            </a:xfrm>
            <a:prstGeom prst="line">
              <a:avLst/>
            </a:prstGeom>
            <a:ln w="19050" cap="flat" cmpd="sng">
              <a:solidFill>
                <a:srgbClr val="3366FF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134156" name="Line 12"/>
            <p:cNvSpPr/>
            <p:nvPr/>
          </p:nvSpPr>
          <p:spPr>
            <a:xfrm flipV="1">
              <a:off x="2744" y="1842"/>
              <a:ext cx="590" cy="1044"/>
            </a:xfrm>
            <a:prstGeom prst="line">
              <a:avLst/>
            </a:prstGeom>
            <a:ln w="19050" cap="flat" cmpd="sng">
              <a:solidFill>
                <a:srgbClr val="3366FF"/>
              </a:solidFill>
              <a:prstDash val="solid"/>
              <a:headEnd type="arrow" w="lg" len="lg"/>
              <a:tailEnd type="arrow" w="lg" len="lg"/>
            </a:ln>
          </p:spPr>
        </p:sp>
        <p:sp>
          <p:nvSpPr>
            <p:cNvPr id="134157" name="Text Box 13"/>
            <p:cNvSpPr txBox="1"/>
            <p:nvPr/>
          </p:nvSpPr>
          <p:spPr>
            <a:xfrm>
              <a:off x="1670" y="1605"/>
              <a:ext cx="27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chemeClr val="bg1"/>
                </a:buClr>
              </a:pP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134158" name="Text Box 14"/>
            <p:cNvSpPr txBox="1"/>
            <p:nvPr/>
          </p:nvSpPr>
          <p:spPr>
            <a:xfrm>
              <a:off x="3258" y="1570"/>
              <a:ext cx="288" cy="4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chemeClr val="bg1"/>
                </a:buClr>
              </a:pP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</a:p>
          </p:txBody>
        </p:sp>
        <p:sp>
          <p:nvSpPr>
            <p:cNvPr id="134159" name="Text Box 15"/>
            <p:cNvSpPr txBox="1"/>
            <p:nvPr/>
          </p:nvSpPr>
          <p:spPr>
            <a:xfrm>
              <a:off x="2427" y="2891"/>
              <a:ext cx="493" cy="4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chemeClr val="bg1"/>
                </a:buClr>
              </a:pP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S/R</a:t>
              </a:r>
            </a:p>
          </p:txBody>
        </p:sp>
        <p:sp>
          <p:nvSpPr>
            <p:cNvPr id="134160" name="Text Box 16"/>
            <p:cNvSpPr txBox="1"/>
            <p:nvPr/>
          </p:nvSpPr>
          <p:spPr>
            <a:xfrm>
              <a:off x="1791" y="2210"/>
              <a:ext cx="319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chemeClr val="bg1"/>
                </a:buClr>
              </a:pP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lang="en-US" altLang="zh-CN" sz="2400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  <p:sp>
          <p:nvSpPr>
            <p:cNvPr id="134161" name="Text Box 17"/>
            <p:cNvSpPr txBox="1"/>
            <p:nvPr/>
          </p:nvSpPr>
          <p:spPr>
            <a:xfrm>
              <a:off x="3107" y="2205"/>
              <a:ext cx="21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chemeClr val="bg1"/>
                </a:buClr>
              </a:pP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134162" name="Text Box 18"/>
            <p:cNvSpPr txBox="1"/>
            <p:nvPr/>
          </p:nvSpPr>
          <p:spPr>
            <a:xfrm>
              <a:off x="2472" y="1394"/>
              <a:ext cx="218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>
                  <a:schemeClr val="bg1"/>
                </a:buClr>
              </a:pP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134163" name="Line 19"/>
            <p:cNvSpPr/>
            <p:nvPr/>
          </p:nvSpPr>
          <p:spPr>
            <a:xfrm>
              <a:off x="3152" y="2251"/>
              <a:ext cx="137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cxnSp>
        <p:nvCxnSpPr>
          <p:cNvPr id="7" name="直接连接符 6"/>
          <p:cNvCxnSpPr/>
          <p:nvPr/>
        </p:nvCxnSpPr>
        <p:spPr>
          <a:xfrm flipV="1">
            <a:off x="1067750" y="3958920"/>
            <a:ext cx="217805" cy="9525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 flipV="1">
            <a:off x="1207767" y="5415280"/>
            <a:ext cx="217805" cy="9525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 flipV="1">
            <a:off x="2886710" y="5405755"/>
            <a:ext cx="217805" cy="9525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4366260" y="5424805"/>
            <a:ext cx="217805" cy="9525"/>
          </a:xfrm>
          <a:prstGeom prst="line">
            <a:avLst/>
          </a:prstGeom>
          <a:ln w="28575" cmpd="sng">
            <a:solidFill>
              <a:srgbClr val="CC6600"/>
            </a:solidFill>
            <a:prstDash val="solid"/>
            <a:tailEnd type="non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45360" y="979805"/>
            <a:ext cx="7804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CN" sz="4000" b="1" dirty="0"/>
              <a:t>P338-23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2551E1B5-7CD7-8691-F722-D52DC6D785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071" y="1584629"/>
                <a:ext cx="12071890" cy="4930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1907"/>
                  </a:buClr>
                  <a:buFont typeface="Wingdings" panose="05000000000000000000" pitchFamily="2" charset="2"/>
                  <a:buChar char="r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3038F"/>
                  </a:buClr>
                  <a:buFont typeface="Wingdings" panose="05000000000000000000" pitchFamily="2" charset="2"/>
                  <a:buChar char="¦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2CB22C"/>
                  </a:buClr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buClrTx/>
                  <a:buSzTx/>
                </a:pPr>
                <a:r>
                  <a:rPr lang="en-US" altLang="zh-CN" sz="2500" dirty="0">
                    <a:sym typeface="+mn-ea"/>
                  </a:rPr>
                  <a:t>Consider the monoid S = {</a:t>
                </a:r>
                <a:r>
                  <a:rPr lang="en-US" altLang="zh-CN" sz="2500" dirty="0" err="1">
                    <a:sym typeface="+mn-ea"/>
                  </a:rPr>
                  <a:t>e,a,b,c</a:t>
                </a:r>
                <a:r>
                  <a:rPr lang="en-US" altLang="zh-CN" sz="2500" dirty="0">
                    <a:sym typeface="+mn-ea"/>
                  </a:rPr>
                  <a:t>} with the following operation table. Consider the congruence relation R ={(</a:t>
                </a:r>
                <a:r>
                  <a:rPr lang="en-US" altLang="zh-CN" sz="2500" dirty="0" err="1">
                    <a:sym typeface="+mn-ea"/>
                  </a:rPr>
                  <a:t>e,e</a:t>
                </a:r>
                <a:r>
                  <a:rPr lang="en-US" altLang="zh-CN" sz="2500" dirty="0">
                    <a:sym typeface="+mn-ea"/>
                  </a:rPr>
                  <a:t>),(</a:t>
                </a:r>
                <a:r>
                  <a:rPr lang="en-US" altLang="zh-CN" sz="2500" dirty="0" err="1">
                    <a:sym typeface="+mn-ea"/>
                  </a:rPr>
                  <a:t>e,a</a:t>
                </a:r>
                <a:r>
                  <a:rPr lang="en-US" altLang="zh-CN" sz="2500" dirty="0">
                    <a:sym typeface="+mn-ea"/>
                  </a:rPr>
                  <a:t>),(</a:t>
                </a:r>
                <a:r>
                  <a:rPr lang="en-US" altLang="zh-CN" sz="2500" dirty="0" err="1">
                    <a:sym typeface="+mn-ea"/>
                  </a:rPr>
                  <a:t>a,e</a:t>
                </a:r>
                <a:r>
                  <a:rPr lang="en-US" altLang="zh-CN" sz="2500" dirty="0">
                    <a:sym typeface="+mn-ea"/>
                  </a:rPr>
                  <a:t>),(</a:t>
                </a:r>
                <a:r>
                  <a:rPr lang="en-US" altLang="zh-CN" sz="2500" dirty="0" err="1">
                    <a:sym typeface="+mn-ea"/>
                  </a:rPr>
                  <a:t>a,a</a:t>
                </a:r>
                <a:r>
                  <a:rPr lang="en-US" altLang="zh-CN" sz="2500" dirty="0">
                    <a:sym typeface="+mn-ea"/>
                  </a:rPr>
                  <a:t>),(</a:t>
                </a:r>
                <a:r>
                  <a:rPr lang="en-US" altLang="zh-CN" sz="2500" dirty="0" err="1">
                    <a:sym typeface="+mn-ea"/>
                  </a:rPr>
                  <a:t>b,b</a:t>
                </a:r>
                <a:r>
                  <a:rPr lang="en-US" altLang="zh-CN" sz="2500" dirty="0">
                    <a:sym typeface="+mn-ea"/>
                  </a:rPr>
                  <a:t>),(</a:t>
                </a:r>
                <a:r>
                  <a:rPr lang="en-US" altLang="zh-CN" sz="2500" dirty="0" err="1">
                    <a:sym typeface="+mn-ea"/>
                  </a:rPr>
                  <a:t>b,c</a:t>
                </a:r>
                <a:r>
                  <a:rPr lang="en-US" altLang="zh-CN" sz="2500" dirty="0">
                    <a:sym typeface="+mn-ea"/>
                  </a:rPr>
                  <a:t>),(</a:t>
                </a:r>
                <a:r>
                  <a:rPr lang="en-US" altLang="zh-CN" sz="2500" dirty="0" err="1">
                    <a:sym typeface="+mn-ea"/>
                  </a:rPr>
                  <a:t>c,b</a:t>
                </a:r>
                <a:r>
                  <a:rPr lang="en-US" altLang="zh-CN" sz="2500" dirty="0">
                    <a:sym typeface="+mn-ea"/>
                  </a:rPr>
                  <a:t>),(</a:t>
                </a:r>
                <a:r>
                  <a:rPr lang="en-US" altLang="zh-CN" sz="2500" dirty="0" err="1">
                    <a:sym typeface="+mn-ea"/>
                  </a:rPr>
                  <a:t>c,c</a:t>
                </a:r>
                <a:r>
                  <a:rPr lang="en-US" altLang="zh-CN" sz="2500" dirty="0">
                    <a:sym typeface="+mn-ea"/>
                  </a:rPr>
                  <a:t>)} on S. </a:t>
                </a:r>
              </a:p>
              <a:p>
                <a:pPr lvl="1">
                  <a:lnSpc>
                    <a:spcPct val="150000"/>
                  </a:lnSpc>
                  <a:buClrTx/>
                </a:pPr>
                <a:r>
                  <a:rPr lang="en-US" altLang="zh-CN" sz="2400" dirty="0">
                    <a:sym typeface="+mn-ea"/>
                  </a:rPr>
                  <a:t>a)</a:t>
                </a:r>
                <a:r>
                  <a:rPr lang="zh-CN" altLang="en-US" sz="2400" dirty="0">
                    <a:sym typeface="+mn-ea"/>
                  </a:rPr>
                  <a:t> </a:t>
                </a:r>
                <a:r>
                  <a:rPr lang="en-US" altLang="zh-CN" sz="2400" dirty="0">
                    <a:sym typeface="+mn-ea"/>
                  </a:rPr>
                  <a:t>Write the operation table of the quotient monoid S/R.</a:t>
                </a:r>
              </a:p>
              <a:p>
                <a:pPr lvl="1">
                  <a:lnSpc>
                    <a:spcPct val="150000"/>
                  </a:lnSpc>
                  <a:buClrTx/>
                </a:pPr>
                <a:r>
                  <a:rPr lang="en-US" altLang="zh-CN" sz="2400" dirty="0">
                    <a:sym typeface="+mn-ea"/>
                  </a:rPr>
                  <a:t>b)Describe the natural homomorphism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𝒇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altLang="zh-CN" sz="2400" dirty="0"/>
                  <a:t>.S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sz="2400" dirty="0"/>
                  <a:t>S/R.</a:t>
                </a: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2551E1B5-7CD7-8691-F722-D52DC6D78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071" y="1584629"/>
                <a:ext cx="12071890" cy="49307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F0ADB183-1F22-EBE4-1F04-EB9F56BBA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06" y="4771710"/>
            <a:ext cx="261974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67311"/>
      </p:ext>
    </p:extLst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45360" y="979805"/>
            <a:ext cx="7804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CN" sz="4000" b="1" dirty="0"/>
              <a:t>P338-23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551E1B5-7CD7-8691-F722-D52DC6D78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046" y="1616827"/>
            <a:ext cx="12071890" cy="64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ClrTx/>
              <a:buSzTx/>
            </a:pPr>
            <a:r>
              <a:rPr lang="en-US" altLang="zh-CN" sz="2500" dirty="0">
                <a:sym typeface="+mn-ea"/>
              </a:rPr>
              <a:t>a)</a:t>
            </a:r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901421-7BEE-B0C2-9A77-A1620BD6B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38" y="2114730"/>
            <a:ext cx="2143424" cy="1324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7CA0A9CC-D8C6-73FC-3DDD-8ABA80FDA9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46" y="3542132"/>
                <a:ext cx="12071890" cy="649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Blip>
                    <a:blip r:embed="rId2"/>
                  </a:buBlip>
                  <a:defRPr sz="32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FF1907"/>
                  </a:buClr>
                  <a:buFont typeface="Wingdings" panose="05000000000000000000" pitchFamily="2" charset="2"/>
                  <a:buChar char="r"/>
                  <a:defRPr sz="28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3038F"/>
                  </a:buClr>
                  <a:buFont typeface="Wingdings" panose="05000000000000000000" pitchFamily="2" charset="2"/>
                  <a:buChar char="¦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2CB22C"/>
                  </a:buClr>
                  <a:buFont typeface="Wingdings" panose="05000000000000000000" pitchFamily="2" charset="2"/>
                  <a:buChar char="v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 2" panose="05020102010507070707" pitchFamily="18" charset="2"/>
                  <a:buChar char="ò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lnSpc>
                    <a:spcPct val="150000"/>
                  </a:lnSpc>
                  <a:buClrTx/>
                  <a:buSzTx/>
                </a:pPr>
                <a:r>
                  <a:rPr lang="en-US" altLang="zh-CN" sz="2500" dirty="0">
                    <a:sym typeface="+mn-ea"/>
                  </a:rPr>
                  <a:t>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500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500" b="1" i="1" smtClean="0">
                            <a:latin typeface="Cambria Math" panose="02040503050406030204" pitchFamily="18" charset="0"/>
                            <a:sym typeface="+mn-ea"/>
                          </a:rPr>
                          <m:t>𝒇</m:t>
                        </m:r>
                      </m:e>
                      <m:sub>
                        <m:r>
                          <a:rPr lang="en-US" altLang="zh-CN" sz="2500" b="1" i="1" smtClean="0">
                            <a:latin typeface="Cambria Math" panose="02040503050406030204" pitchFamily="18" charset="0"/>
                            <a:sym typeface="+mn-ea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500" b="1" i="1" smtClean="0">
                            <a:latin typeface="Cambria Math" panose="02040503050406030204" pitchFamily="18" charset="0"/>
                            <a:sym typeface="+mn-ea"/>
                          </a:rPr>
                          <m:t>𝒆</m:t>
                        </m:r>
                      </m:e>
                    </m:d>
                    <m:r>
                      <a:rPr lang="en-US" altLang="zh-CN" sz="2500" b="1" i="1" smtClean="0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500" b="1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500" b="1" i="1" smtClean="0">
                            <a:latin typeface="Cambria Math" panose="02040503050406030204" pitchFamily="18" charset="0"/>
                            <a:sym typeface="+mn-ea"/>
                          </a:rPr>
                          <m:t>𝒂</m:t>
                        </m:r>
                      </m:e>
                    </m:d>
                    <m:r>
                      <a:rPr lang="en-US" altLang="zh-CN" sz="2500" b="1" i="1" smtClean="0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  <m:t>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𝒂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  <m:t>𝒇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𝒃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sym typeface="+mn-ea"/>
                          </a:rPr>
                          <m:t>𝒃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sym typeface="+mn-ea"/>
                          </a:rPr>
                          <m:t>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sym typeface="+mn-ea"/>
                          </a:rPr>
                          <m:t>𝑹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sym typeface="+mn-ea"/>
                          </a:rPr>
                          <m:t>𝒄</m:t>
                        </m:r>
                      </m:e>
                    </m:d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7CA0A9CC-D8C6-73FC-3DDD-8ABA80FDA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0046" y="3542132"/>
                <a:ext cx="12071890" cy="649856"/>
              </a:xfrm>
              <a:prstGeom prst="rect">
                <a:avLst/>
              </a:prstGeom>
              <a:blipFill>
                <a:blip r:embed="rId4"/>
                <a:stretch>
                  <a:fillRect b="-130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074470"/>
      </p:ext>
    </p:extLst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2" y="1927249"/>
            <a:ext cx="11659857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dirty="0">
                <a:sym typeface="+mn-ea"/>
              </a:rPr>
              <a:t>20, 22, 28	P331</a:t>
            </a:r>
            <a:endParaRPr lang="en-US" altLang="zh-CN" dirty="0"/>
          </a:p>
          <a:p>
            <a:pPr eaLnBrk="1" hangingPunct="1"/>
            <a:r>
              <a:rPr lang="en-US" altLang="zh-CN" dirty="0">
                <a:sym typeface="+mn-ea"/>
              </a:rPr>
              <a:t>4, 12, 20, 22, 24	P338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45360" y="979805"/>
            <a:ext cx="7804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altLang="zh-CN" sz="4000" b="1" dirty="0">
                <a:sym typeface="+mn-ea"/>
              </a:rPr>
              <a:t>Homework</a:t>
            </a:r>
            <a:endParaRPr lang="en-US" altLang="zh-CN" sz="4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9.3 (</a:t>
            </a:r>
            <a:r>
              <a:rPr lang="zh-CN" altLang="en-US" sz="3200" dirty="0"/>
              <a:t>补</a:t>
            </a:r>
            <a:r>
              <a:rPr lang="en-US" altLang="zh-CN" sz="3200" dirty="0"/>
              <a:t>) </a:t>
            </a:r>
            <a:r>
              <a:rPr lang="en-US" altLang="zh-CN" sz="3200" dirty="0">
                <a:sym typeface="+mn-ea"/>
              </a:rPr>
              <a:t>Products and Quotients of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1721" y="1324529"/>
            <a:ext cx="11448554" cy="493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dirty="0"/>
              <a:t>A </a:t>
            </a:r>
            <a:r>
              <a:rPr lang="en-US" altLang="zh-CN" i="1" dirty="0">
                <a:solidFill>
                  <a:schemeClr val="hlink"/>
                </a:solidFill>
              </a:rPr>
              <a:t>lattice(</a:t>
            </a:r>
            <a:r>
              <a:rPr lang="zh-CN" altLang="en-US" i="1" dirty="0">
                <a:solidFill>
                  <a:schemeClr val="hlink"/>
                </a:solidFill>
              </a:rPr>
              <a:t>格</a:t>
            </a:r>
            <a:r>
              <a:rPr lang="en-US" altLang="zh-CN" i="1" dirty="0">
                <a:solidFill>
                  <a:schemeClr val="hlink"/>
                </a:solidFill>
              </a:rPr>
              <a:t>)</a:t>
            </a:r>
            <a:r>
              <a:rPr lang="en-US" altLang="zh-CN" dirty="0"/>
              <a:t> is a </a:t>
            </a:r>
            <a:r>
              <a:rPr lang="en-US" altLang="zh-CN" dirty="0" err="1"/>
              <a:t>poset</a:t>
            </a:r>
            <a:r>
              <a:rPr lang="en-US" altLang="zh-CN" dirty="0"/>
              <a:t> in which every subset {</a:t>
            </a:r>
            <a:r>
              <a:rPr lang="en-US" altLang="zh-CN" dirty="0" err="1"/>
              <a:t>a,b</a:t>
            </a:r>
            <a:r>
              <a:rPr lang="en-US" altLang="zh-CN" dirty="0"/>
              <a:t>} consisting of two elements has a </a:t>
            </a:r>
            <a:r>
              <a:rPr lang="en-US" altLang="zh-CN" i="1" dirty="0">
                <a:solidFill>
                  <a:schemeClr val="hlink"/>
                </a:solidFill>
              </a:rPr>
              <a:t>least upper bound </a:t>
            </a:r>
            <a:r>
              <a:rPr lang="en-US" altLang="zh-CN" dirty="0"/>
              <a:t>and a </a:t>
            </a:r>
            <a:r>
              <a:rPr lang="en-US" altLang="zh-CN" i="1" dirty="0">
                <a:solidFill>
                  <a:schemeClr val="hlink"/>
                </a:solidFill>
              </a:rPr>
              <a:t>greatest lower bound</a:t>
            </a:r>
            <a:r>
              <a:rPr lang="en-US" altLang="zh-CN" dirty="0"/>
              <a:t>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dirty="0"/>
              <a:t>denote  LUB({</a:t>
            </a:r>
            <a:r>
              <a:rPr lang="en-US" altLang="zh-CN" dirty="0" err="1"/>
              <a:t>a,b</a:t>
            </a:r>
            <a:r>
              <a:rPr lang="en-US" altLang="zh-CN" dirty="0"/>
              <a:t>}) by </a:t>
            </a:r>
            <a:r>
              <a:rPr lang="en-US" altLang="zh-CN" dirty="0" err="1"/>
              <a:t>a∨b</a:t>
            </a:r>
            <a:r>
              <a:rPr lang="en-US" altLang="zh-CN" dirty="0"/>
              <a:t> and call it the </a:t>
            </a:r>
            <a:r>
              <a:rPr lang="en-US" altLang="zh-CN" i="1" dirty="0">
                <a:solidFill>
                  <a:schemeClr val="hlink"/>
                </a:solidFill>
              </a:rPr>
              <a:t>join</a:t>
            </a:r>
            <a:r>
              <a:rPr lang="zh-CN" altLang="en-US" i="1" dirty="0">
                <a:solidFill>
                  <a:schemeClr val="hlink"/>
                </a:solidFill>
              </a:rPr>
              <a:t>（并）</a:t>
            </a:r>
            <a:r>
              <a:rPr lang="zh-CN" altLang="en-US" dirty="0"/>
              <a:t> </a:t>
            </a:r>
            <a:r>
              <a:rPr lang="en-US" altLang="zh-CN" dirty="0"/>
              <a:t>of a and b.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zh-CN" dirty="0"/>
              <a:t>denote  GLB({</a:t>
            </a:r>
            <a:r>
              <a:rPr lang="en-US" altLang="zh-CN" dirty="0" err="1"/>
              <a:t>a,b</a:t>
            </a:r>
            <a:r>
              <a:rPr lang="en-US" altLang="zh-CN" dirty="0"/>
              <a:t>}) by </a:t>
            </a:r>
            <a:r>
              <a:rPr lang="en-US" altLang="zh-CN" dirty="0" err="1"/>
              <a:t>a∧b</a:t>
            </a:r>
            <a:r>
              <a:rPr lang="en-US" altLang="zh-CN" dirty="0"/>
              <a:t> and call it the </a:t>
            </a:r>
            <a:r>
              <a:rPr lang="en-US" altLang="zh-CN" i="1" dirty="0">
                <a:solidFill>
                  <a:schemeClr val="hlink"/>
                </a:solidFill>
              </a:rPr>
              <a:t>meet</a:t>
            </a:r>
            <a:r>
              <a:rPr lang="zh-CN" altLang="en-US" i="1" dirty="0">
                <a:solidFill>
                  <a:schemeClr val="hlink"/>
                </a:solidFill>
              </a:rPr>
              <a:t>（交） </a:t>
            </a:r>
            <a:r>
              <a:rPr lang="en-US" altLang="zh-CN" dirty="0"/>
              <a:t>of a and b.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3866146" y="739754"/>
            <a:ext cx="44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复习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9613193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10046" y="918110"/>
            <a:ext cx="11510778" cy="53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1907"/>
              </a:buClr>
              <a:buFont typeface="Wingdings" panose="05000000000000000000" pitchFamily="2" charset="2"/>
              <a:buChar char="r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3038F"/>
              </a:buClr>
              <a:buFont typeface="Wingdings" panose="05000000000000000000" pitchFamily="2" charset="2"/>
              <a:buChar char="¦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CB22C"/>
              </a:buClr>
              <a:buFont typeface="Wingdings" panose="05000000000000000000" pitchFamily="2" charset="2"/>
              <a:buChar char="v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Example 5: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Let (L, </a:t>
            </a:r>
            <a:r>
              <a:rPr lang="en-US" altLang="zh-CN" sz="28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) be a lattice. Define a binary operation on L by a*b = </a:t>
            </a:r>
            <a:r>
              <a:rPr lang="en-US" altLang="zh-CN" sz="2400" dirty="0" err="1"/>
              <a:t>a∨b</a:t>
            </a:r>
            <a:r>
              <a:rPr lang="en-US" altLang="zh-CN" sz="2400" dirty="0"/>
              <a:t>. </a:t>
            </a:r>
          </a:p>
          <a:p>
            <a:pPr lvl="1">
              <a:lnSpc>
                <a:spcPct val="150000"/>
              </a:lnSpc>
              <a:buClrTx/>
              <a:buFont typeface="Wingdings" panose="05000000000000000000" pitchFamily="2" charset="2"/>
              <a:buChar char="l"/>
            </a:pPr>
            <a:r>
              <a:rPr lang="en-US" altLang="zh-CN" sz="2400" dirty="0"/>
              <a:t>Then L is a semigroup.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0046" y="0"/>
            <a:ext cx="11056470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9.2(</a:t>
            </a:r>
            <a:r>
              <a:rPr lang="zh-CN" altLang="en-US" sz="3200"/>
              <a:t>补</a:t>
            </a:r>
            <a:r>
              <a:rPr lang="en-US" altLang="zh-CN" sz="3200"/>
              <a:t>) Semigroups</a:t>
            </a:r>
            <a:endParaRPr lang="en-US" altLang="zh-CN" sz="3200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嘉迪">
  <a:themeElements>
    <a:clrScheme name="我的培训模板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我的培训模板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我的培训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2_嘉迪">
  <a:themeElements>
    <a:clrScheme name="我的培训模板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我的培训模板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我的培训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3_嘉迪">
  <a:themeElements>
    <a:clrScheme name="我的培训模板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我的培训模板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我的培训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4_嘉迪">
  <a:themeElements>
    <a:clrScheme name="我的培训模板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我的培训模板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我的培训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25_嘉迪">
  <a:themeElements>
    <a:clrScheme name="我的培训模板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我的培训模板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我的培训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4_嘉迪">
  <a:themeElements>
    <a:clrScheme name="我的培训模板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我的培训模板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我的培训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5_嘉迪">
  <a:themeElements>
    <a:clrScheme name="我的培训模板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我的培训模板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我的培训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9_嘉迪">
  <a:themeElements>
    <a:clrScheme name="我的培训模板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我的培训模板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我的培训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7_嘉迪">
  <a:themeElements>
    <a:clrScheme name="我的培训模板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我的培训模板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我的培训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26_嘉迪">
  <a:themeElements>
    <a:clrScheme name="我的培训模板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我的培训模板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我的培训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嘉迪">
  <a:themeElements>
    <a:clrScheme name="我的培训模板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我的培训模板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我的培训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嘉迪">
  <a:themeElements>
    <a:clrScheme name="我的培训模板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我的培训模板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我的培训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嘉迪">
  <a:themeElements>
    <a:clrScheme name="我的培训模板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我的培训模板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我的培训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嘉迪">
  <a:themeElements>
    <a:clrScheme name="我的培训模板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我的培训模板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我的培训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0_嘉迪">
  <a:themeElements>
    <a:clrScheme name="我的培训模板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我的培训模板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我的培训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4_嘉迪">
  <a:themeElements>
    <a:clrScheme name="我的培训模板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我的培训模板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我的培训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6_嘉迪">
  <a:themeElements>
    <a:clrScheme name="我的培训模板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我的培训模板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我的培训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1_嘉迪">
  <a:themeElements>
    <a:clrScheme name="我的培训模板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我的培训模板2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我的培训模板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我的培训模板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我的培训模板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我的培训模板2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嘉迪</Template>
  <TotalTime>536</TotalTime>
  <Words>5864</Words>
  <Application>Microsoft Office PowerPoint</Application>
  <PresentationFormat>宽屏</PresentationFormat>
  <Paragraphs>522</Paragraphs>
  <Slides>77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18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109" baseType="lpstr">
      <vt:lpstr>Microsoft JhengHei</vt:lpstr>
      <vt:lpstr>宋体</vt:lpstr>
      <vt:lpstr>Arial</vt:lpstr>
      <vt:lpstr>Arial Black</vt:lpstr>
      <vt:lpstr>Calibri</vt:lpstr>
      <vt:lpstr>Cambria Math</vt:lpstr>
      <vt:lpstr>Constantia</vt:lpstr>
      <vt:lpstr>Euclid</vt:lpstr>
      <vt:lpstr>Euclid Math One</vt:lpstr>
      <vt:lpstr>Euclid Math Two</vt:lpstr>
      <vt:lpstr>Times New Roman</vt:lpstr>
      <vt:lpstr>Wingdings</vt:lpstr>
      <vt:lpstr>Wingdings 2</vt:lpstr>
      <vt:lpstr>嘉迪</vt:lpstr>
      <vt:lpstr>1_嘉迪</vt:lpstr>
      <vt:lpstr>3_嘉迪</vt:lpstr>
      <vt:lpstr>5_嘉迪</vt:lpstr>
      <vt:lpstr>6_嘉迪</vt:lpstr>
      <vt:lpstr>10_嘉迪</vt:lpstr>
      <vt:lpstr>14_嘉迪</vt:lpstr>
      <vt:lpstr>16_嘉迪</vt:lpstr>
      <vt:lpstr>21_嘉迪</vt:lpstr>
      <vt:lpstr>22_嘉迪</vt:lpstr>
      <vt:lpstr>23_嘉迪</vt:lpstr>
      <vt:lpstr>24_嘉迪</vt:lpstr>
      <vt:lpstr>25_嘉迪</vt:lpstr>
      <vt:lpstr>4_嘉迪</vt:lpstr>
      <vt:lpstr>15_嘉迪</vt:lpstr>
      <vt:lpstr>29_嘉迪</vt:lpstr>
      <vt:lpstr>27_嘉迪</vt:lpstr>
      <vt:lpstr>26_嘉迪</vt:lpstr>
      <vt:lpstr>Equation</vt:lpstr>
      <vt:lpstr>离散数据及其应用 Discrete Mathematics and Its Applications （Eighth  Edition/Kenneth H.Rosen）  郭少勇 (syguo@bupt.edu.cn) 北京邮电大学 2022.9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metarnet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跨界数据创新</dc:title>
  <dc:creator>张龙</dc:creator>
  <cp:lastModifiedBy>杨 国铭</cp:lastModifiedBy>
  <cp:revision>2024</cp:revision>
  <dcterms:created xsi:type="dcterms:W3CDTF">2014-06-11T06:47:00Z</dcterms:created>
  <dcterms:modified xsi:type="dcterms:W3CDTF">2022-09-30T07:11:12Z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CEE855D6EC0646A5AC487CE6141A24AE</vt:lpwstr>
  </property>
  <property fmtid="{D5CDD505-2E9C-101B-9397-08002B2CF9AE}" pid="3" name="KSOProductBuildVer">
    <vt:lpwstr>2052-11.1.0.10700</vt:lpwstr>
  </property>
</Properties>
</file>