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 id="2147483676" r:id="rId2"/>
  </p:sldMasterIdLst>
  <p:notesMasterIdLst>
    <p:notesMasterId r:id="rId92"/>
  </p:notesMasterIdLst>
  <p:handoutMasterIdLst>
    <p:handoutMasterId r:id="rId93"/>
  </p:handoutMasterIdLst>
  <p:sldIdLst>
    <p:sldId id="676" r:id="rId3"/>
    <p:sldId id="677" r:id="rId4"/>
    <p:sldId id="734" r:id="rId5"/>
    <p:sldId id="735" r:id="rId6"/>
    <p:sldId id="736" r:id="rId7"/>
    <p:sldId id="737" r:id="rId8"/>
    <p:sldId id="738" r:id="rId9"/>
    <p:sldId id="739" r:id="rId10"/>
    <p:sldId id="740" r:id="rId11"/>
    <p:sldId id="741" r:id="rId12"/>
    <p:sldId id="742" r:id="rId13"/>
    <p:sldId id="743" r:id="rId14"/>
    <p:sldId id="744" r:id="rId15"/>
    <p:sldId id="745" r:id="rId16"/>
    <p:sldId id="746" r:id="rId17"/>
    <p:sldId id="747" r:id="rId18"/>
    <p:sldId id="750" r:id="rId19"/>
    <p:sldId id="749" r:id="rId20"/>
    <p:sldId id="771" r:id="rId21"/>
    <p:sldId id="751" r:id="rId22"/>
    <p:sldId id="772" r:id="rId23"/>
    <p:sldId id="752" r:id="rId24"/>
    <p:sldId id="773" r:id="rId25"/>
    <p:sldId id="758" r:id="rId26"/>
    <p:sldId id="769" r:id="rId27"/>
    <p:sldId id="754" r:id="rId28"/>
    <p:sldId id="755" r:id="rId29"/>
    <p:sldId id="756" r:id="rId30"/>
    <p:sldId id="759" r:id="rId31"/>
    <p:sldId id="757" r:id="rId32"/>
    <p:sldId id="760" r:id="rId33"/>
    <p:sldId id="762" r:id="rId34"/>
    <p:sldId id="763" r:id="rId35"/>
    <p:sldId id="753" r:id="rId36"/>
    <p:sldId id="761" r:id="rId37"/>
    <p:sldId id="684" r:id="rId38"/>
    <p:sldId id="685" r:id="rId39"/>
    <p:sldId id="770" r:id="rId40"/>
    <p:sldId id="686" r:id="rId41"/>
    <p:sldId id="687" r:id="rId42"/>
    <p:sldId id="689" r:id="rId43"/>
    <p:sldId id="688" r:id="rId44"/>
    <p:sldId id="690" r:id="rId45"/>
    <p:sldId id="691" r:id="rId46"/>
    <p:sldId id="692" r:id="rId47"/>
    <p:sldId id="693" r:id="rId48"/>
    <p:sldId id="694" r:id="rId49"/>
    <p:sldId id="695" r:id="rId50"/>
    <p:sldId id="696" r:id="rId51"/>
    <p:sldId id="703" r:id="rId52"/>
    <p:sldId id="704" r:id="rId53"/>
    <p:sldId id="764" r:id="rId54"/>
    <p:sldId id="698" r:id="rId55"/>
    <p:sldId id="699" r:id="rId56"/>
    <p:sldId id="700" r:id="rId57"/>
    <p:sldId id="701" r:id="rId58"/>
    <p:sldId id="705" r:id="rId59"/>
    <p:sldId id="706" r:id="rId60"/>
    <p:sldId id="707" r:id="rId61"/>
    <p:sldId id="709" r:id="rId62"/>
    <p:sldId id="710" r:id="rId63"/>
    <p:sldId id="711" r:id="rId64"/>
    <p:sldId id="712" r:id="rId65"/>
    <p:sldId id="713" r:id="rId66"/>
    <p:sldId id="714" r:id="rId67"/>
    <p:sldId id="715" r:id="rId68"/>
    <p:sldId id="716" r:id="rId69"/>
    <p:sldId id="717" r:id="rId70"/>
    <p:sldId id="718" r:id="rId71"/>
    <p:sldId id="719" r:id="rId72"/>
    <p:sldId id="720" r:id="rId73"/>
    <p:sldId id="721" r:id="rId74"/>
    <p:sldId id="722" r:id="rId75"/>
    <p:sldId id="723" r:id="rId76"/>
    <p:sldId id="724" r:id="rId77"/>
    <p:sldId id="725" r:id="rId78"/>
    <p:sldId id="726" r:id="rId79"/>
    <p:sldId id="727" r:id="rId80"/>
    <p:sldId id="728" r:id="rId81"/>
    <p:sldId id="730" r:id="rId82"/>
    <p:sldId id="732" r:id="rId83"/>
    <p:sldId id="731" r:id="rId84"/>
    <p:sldId id="733" r:id="rId85"/>
    <p:sldId id="765" r:id="rId86"/>
    <p:sldId id="766" r:id="rId87"/>
    <p:sldId id="767" r:id="rId88"/>
    <p:sldId id="768" r:id="rId89"/>
    <p:sldId id="774" r:id="rId90"/>
    <p:sldId id="775" r:id="rId91"/>
  </p:sldIdLst>
  <p:sldSz cx="12192000" cy="6858000"/>
  <p:notesSz cx="6797675" cy="99298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7830CBE8-1C9B-45D8-9FE3-9A63FFBC0A7F}">
          <p14:sldIdLst>
            <p14:sldId id="676"/>
            <p14:sldId id="677"/>
            <p14:sldId id="734"/>
            <p14:sldId id="735"/>
            <p14:sldId id="736"/>
            <p14:sldId id="737"/>
            <p14:sldId id="738"/>
            <p14:sldId id="739"/>
            <p14:sldId id="740"/>
            <p14:sldId id="741"/>
            <p14:sldId id="742"/>
            <p14:sldId id="743"/>
            <p14:sldId id="744"/>
            <p14:sldId id="745"/>
            <p14:sldId id="746"/>
            <p14:sldId id="747"/>
            <p14:sldId id="750"/>
            <p14:sldId id="749"/>
            <p14:sldId id="771"/>
            <p14:sldId id="751"/>
            <p14:sldId id="772"/>
            <p14:sldId id="752"/>
            <p14:sldId id="773"/>
            <p14:sldId id="758"/>
            <p14:sldId id="769"/>
            <p14:sldId id="754"/>
            <p14:sldId id="755"/>
            <p14:sldId id="756"/>
            <p14:sldId id="759"/>
            <p14:sldId id="757"/>
            <p14:sldId id="760"/>
            <p14:sldId id="762"/>
            <p14:sldId id="763"/>
            <p14:sldId id="753"/>
            <p14:sldId id="761"/>
            <p14:sldId id="684"/>
            <p14:sldId id="685"/>
            <p14:sldId id="770"/>
            <p14:sldId id="686"/>
            <p14:sldId id="687"/>
            <p14:sldId id="689"/>
            <p14:sldId id="688"/>
            <p14:sldId id="690"/>
            <p14:sldId id="691"/>
            <p14:sldId id="692"/>
            <p14:sldId id="693"/>
            <p14:sldId id="694"/>
            <p14:sldId id="695"/>
            <p14:sldId id="696"/>
            <p14:sldId id="703"/>
            <p14:sldId id="704"/>
            <p14:sldId id="764"/>
            <p14:sldId id="698"/>
            <p14:sldId id="699"/>
            <p14:sldId id="700"/>
            <p14:sldId id="701"/>
            <p14:sldId id="705"/>
            <p14:sldId id="706"/>
            <p14:sldId id="707"/>
            <p14:sldId id="709"/>
            <p14:sldId id="710"/>
            <p14:sldId id="711"/>
            <p14:sldId id="712"/>
            <p14:sldId id="713"/>
            <p14:sldId id="714"/>
            <p14:sldId id="715"/>
            <p14:sldId id="716"/>
            <p14:sldId id="717"/>
            <p14:sldId id="718"/>
            <p14:sldId id="719"/>
            <p14:sldId id="720"/>
            <p14:sldId id="721"/>
            <p14:sldId id="722"/>
            <p14:sldId id="723"/>
            <p14:sldId id="724"/>
            <p14:sldId id="725"/>
            <p14:sldId id="726"/>
            <p14:sldId id="727"/>
            <p14:sldId id="728"/>
            <p14:sldId id="730"/>
            <p14:sldId id="732"/>
            <p14:sldId id="731"/>
            <p14:sldId id="733"/>
            <p14:sldId id="765"/>
            <p14:sldId id="766"/>
            <p14:sldId id="767"/>
            <p14:sldId id="768"/>
            <p14:sldId id="774"/>
            <p14:sldId id="775"/>
          </p14:sldIdLst>
        </p14:section>
        <p14:section name="无标题节" id="{E0C4D345-2D53-4B1C-A406-7764CE12985A}">
          <p14:sldIdLst/>
        </p14:section>
        <p14:section name="无标题节" id="{C8741928-B9EF-491C-B995-74A00C9523D3}">
          <p14:sldIdLst/>
        </p14:section>
      </p14:sectionLst>
    </p:ext>
    <p:ext uri="{EFAFB233-063F-42B5-8137-9DF3F51BA10A}">
      <p15:sldGuideLst xmlns:p15="http://schemas.microsoft.com/office/powerpoint/2012/main">
        <p15:guide id="1" orient="horz" pos="2160">
          <p15:clr>
            <a:srgbClr val="A4A3A4"/>
          </p15:clr>
        </p15:guide>
        <p15:guide id="2" pos="3906">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7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33CC"/>
    <a:srgbClr val="FF0000"/>
    <a:srgbClr val="00FF00"/>
    <a:srgbClr val="008080"/>
    <a:srgbClr val="FFFF99"/>
    <a:srgbClr val="FF99FF"/>
    <a:srgbClr val="00FFCC"/>
    <a:srgbClr val="007370"/>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999" autoAdjust="0"/>
    <p:restoredTop sz="92907" autoAdjust="0"/>
  </p:normalViewPr>
  <p:slideViewPr>
    <p:cSldViewPr snapToGrid="0">
      <p:cViewPr varScale="1">
        <p:scale>
          <a:sx n="158" d="100"/>
          <a:sy n="158" d="100"/>
        </p:scale>
        <p:origin x="2466" y="114"/>
      </p:cViewPr>
      <p:guideLst>
        <p:guide orient="horz" pos="2160"/>
        <p:guide pos="3906"/>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760" y="-78"/>
      </p:cViewPr>
      <p:guideLst>
        <p:guide orient="horz" pos="3127"/>
        <p:guide pos="2177"/>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viewProps" Target="viewProps.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notesMaster" Target="notesMasters/notesMaster1.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91"/>
          </a:xfrm>
          <a:prstGeom prst="rect">
            <a:avLst/>
          </a:prstGeom>
        </p:spPr>
        <p:txBody>
          <a:bodyPr vert="horz" lIns="95581" tIns="47791" rIns="95581" bIns="47791" rtlCol="0"/>
          <a:lstStyle>
            <a:lvl1pPr algn="l">
              <a:defRPr sz="1300"/>
            </a:lvl1pPr>
          </a:lstStyle>
          <a:p>
            <a:endParaRPr lang="zh-CN" altLang="en-US"/>
          </a:p>
        </p:txBody>
      </p:sp>
      <p:sp>
        <p:nvSpPr>
          <p:cNvPr id="3" name="日期占位符 2"/>
          <p:cNvSpPr>
            <a:spLocks noGrp="1"/>
          </p:cNvSpPr>
          <p:nvPr>
            <p:ph type="dt" sz="quarter" idx="1"/>
          </p:nvPr>
        </p:nvSpPr>
        <p:spPr>
          <a:xfrm>
            <a:off x="3850443" y="0"/>
            <a:ext cx="2945659" cy="496491"/>
          </a:xfrm>
          <a:prstGeom prst="rect">
            <a:avLst/>
          </a:prstGeom>
        </p:spPr>
        <p:txBody>
          <a:bodyPr vert="horz" lIns="95581" tIns="47791" rIns="95581" bIns="47791" rtlCol="0"/>
          <a:lstStyle>
            <a:lvl1pPr algn="r">
              <a:defRPr sz="1300"/>
            </a:lvl1pPr>
          </a:lstStyle>
          <a:p>
            <a:fld id="{69E6C644-74FC-4D44-AB81-2709554C9147}" type="datetimeFigureOut">
              <a:rPr lang="zh-CN" altLang="en-US" smtClean="0"/>
              <a:t>2022/10/7</a:t>
            </a:fld>
            <a:endParaRPr lang="zh-CN" altLang="en-US"/>
          </a:p>
        </p:txBody>
      </p:sp>
      <p:sp>
        <p:nvSpPr>
          <p:cNvPr id="4" name="页脚占位符 3"/>
          <p:cNvSpPr>
            <a:spLocks noGrp="1"/>
          </p:cNvSpPr>
          <p:nvPr>
            <p:ph type="ftr" sz="quarter" idx="2"/>
          </p:nvPr>
        </p:nvSpPr>
        <p:spPr>
          <a:xfrm>
            <a:off x="0" y="9431599"/>
            <a:ext cx="2945659" cy="496491"/>
          </a:xfrm>
          <a:prstGeom prst="rect">
            <a:avLst/>
          </a:prstGeom>
        </p:spPr>
        <p:txBody>
          <a:bodyPr vert="horz" lIns="95581" tIns="47791" rIns="95581" bIns="47791" rtlCol="0" anchor="b"/>
          <a:lstStyle>
            <a:lvl1pPr algn="l">
              <a:defRPr sz="1300"/>
            </a:lvl1pPr>
          </a:lstStyle>
          <a:p>
            <a:endParaRPr lang="zh-CN" altLang="en-US"/>
          </a:p>
        </p:txBody>
      </p:sp>
      <p:sp>
        <p:nvSpPr>
          <p:cNvPr id="5" name="灯片编号占位符 4"/>
          <p:cNvSpPr>
            <a:spLocks noGrp="1"/>
          </p:cNvSpPr>
          <p:nvPr>
            <p:ph type="sldNum" sz="quarter" idx="3"/>
          </p:nvPr>
        </p:nvSpPr>
        <p:spPr>
          <a:xfrm>
            <a:off x="3850443" y="9431599"/>
            <a:ext cx="2945659" cy="496491"/>
          </a:xfrm>
          <a:prstGeom prst="rect">
            <a:avLst/>
          </a:prstGeom>
        </p:spPr>
        <p:txBody>
          <a:bodyPr vert="horz" lIns="95581" tIns="47791" rIns="95581" bIns="47791" rtlCol="0" anchor="b"/>
          <a:lstStyle>
            <a:lvl1pPr algn="r">
              <a:defRPr sz="1300"/>
            </a:lvl1pPr>
          </a:lstStyle>
          <a:p>
            <a:fld id="{B048ACB8-82BB-45CD-9FE9-610CE3440BB0}"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8215"/>
          </a:xfrm>
          <a:prstGeom prst="rect">
            <a:avLst/>
          </a:prstGeom>
        </p:spPr>
        <p:txBody>
          <a:bodyPr vert="horz" lIns="95581" tIns="47791" rIns="95581" bIns="47791" rtlCol="0"/>
          <a:lstStyle>
            <a:lvl1pPr algn="l">
              <a:defRPr sz="1300"/>
            </a:lvl1pPr>
          </a:lstStyle>
          <a:p>
            <a:endParaRPr lang="zh-CN" altLang="en-US"/>
          </a:p>
        </p:txBody>
      </p:sp>
      <p:sp>
        <p:nvSpPr>
          <p:cNvPr id="3" name="日期占位符 2"/>
          <p:cNvSpPr>
            <a:spLocks noGrp="1"/>
          </p:cNvSpPr>
          <p:nvPr>
            <p:ph type="dt" idx="1"/>
          </p:nvPr>
        </p:nvSpPr>
        <p:spPr>
          <a:xfrm>
            <a:off x="3850443" y="0"/>
            <a:ext cx="2945659" cy="498215"/>
          </a:xfrm>
          <a:prstGeom prst="rect">
            <a:avLst/>
          </a:prstGeom>
        </p:spPr>
        <p:txBody>
          <a:bodyPr vert="horz" lIns="95581" tIns="47791" rIns="95581" bIns="47791" rtlCol="0"/>
          <a:lstStyle>
            <a:lvl1pPr algn="r">
              <a:defRPr sz="1300"/>
            </a:lvl1pPr>
          </a:lstStyle>
          <a:p>
            <a:fld id="{F556F344-34FD-4E14-B679-9401DE38C7AF}" type="datetimeFigureOut">
              <a:rPr lang="zh-CN" altLang="en-US" smtClean="0"/>
              <a:t>2022/10/7</a:t>
            </a:fld>
            <a:endParaRPr lang="zh-CN" altLang="en-US"/>
          </a:p>
        </p:txBody>
      </p:sp>
      <p:sp>
        <p:nvSpPr>
          <p:cNvPr id="4" name="幻灯片图像占位符 3"/>
          <p:cNvSpPr>
            <a:spLocks noGrp="1" noRot="1" noChangeAspect="1"/>
          </p:cNvSpPr>
          <p:nvPr>
            <p:ph type="sldImg" idx="2"/>
          </p:nvPr>
        </p:nvSpPr>
        <p:spPr>
          <a:xfrm>
            <a:off x="420688" y="1241425"/>
            <a:ext cx="5956300" cy="3351213"/>
          </a:xfrm>
          <a:prstGeom prst="rect">
            <a:avLst/>
          </a:prstGeom>
          <a:noFill/>
          <a:ln w="12700">
            <a:solidFill>
              <a:prstClr val="black"/>
            </a:solidFill>
          </a:ln>
        </p:spPr>
        <p:txBody>
          <a:bodyPr vert="horz" lIns="95581" tIns="47791" rIns="95581" bIns="47791" rtlCol="0" anchor="ctr"/>
          <a:lstStyle/>
          <a:p>
            <a:endParaRPr lang="zh-CN" altLang="en-US"/>
          </a:p>
        </p:txBody>
      </p:sp>
      <p:sp>
        <p:nvSpPr>
          <p:cNvPr id="5" name="备注占位符 4"/>
          <p:cNvSpPr>
            <a:spLocks noGrp="1"/>
          </p:cNvSpPr>
          <p:nvPr>
            <p:ph type="body" sz="quarter" idx="3"/>
          </p:nvPr>
        </p:nvSpPr>
        <p:spPr>
          <a:xfrm>
            <a:off x="679768" y="4778722"/>
            <a:ext cx="5438140" cy="3909864"/>
          </a:xfrm>
          <a:prstGeom prst="rect">
            <a:avLst/>
          </a:prstGeom>
        </p:spPr>
        <p:txBody>
          <a:bodyPr vert="horz" lIns="95581" tIns="47791" rIns="95581" bIns="47791"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31600"/>
            <a:ext cx="2945659" cy="498214"/>
          </a:xfrm>
          <a:prstGeom prst="rect">
            <a:avLst/>
          </a:prstGeom>
        </p:spPr>
        <p:txBody>
          <a:bodyPr vert="horz" lIns="95581" tIns="47791" rIns="95581" bIns="47791"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3850443" y="9431600"/>
            <a:ext cx="2945659" cy="498214"/>
          </a:xfrm>
          <a:prstGeom prst="rect">
            <a:avLst/>
          </a:prstGeom>
        </p:spPr>
        <p:txBody>
          <a:bodyPr vert="horz" lIns="95581" tIns="47791" rIns="95581" bIns="47791" rtlCol="0" anchor="b"/>
          <a:lstStyle>
            <a:lvl1pPr algn="r">
              <a:defRPr sz="1300"/>
            </a:lvl1pPr>
          </a:lstStyle>
          <a:p>
            <a:fld id="{CF81660A-873B-4A21-B820-86EACE2D5F0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49"/>
          <p:cNvSpPr>
            <a:spLocks noGrp="1" noChangeArrowheads="1"/>
          </p:cNvSpPr>
          <p:nvPr>
            <p:ph type="sldNum" sz="quarter"/>
          </p:nvPr>
        </p:nvSpPr>
        <p:spPr>
          <a:noFill/>
        </p:spPr>
        <p:txBody>
          <a:bodyPr/>
          <a:lstStyle/>
          <a:p>
            <a:pPr defTabSz="389725"/>
            <a:fld id="{DFF13921-433A-452C-8781-0C688C459168}" type="slidenum">
              <a:rPr lang="en-US" altLang="zh-CN">
                <a:latin typeface="Times New Roman" panose="02020603050405020304" pitchFamily="18" charset="0"/>
              </a:rPr>
              <a:pPr defTabSz="389725"/>
              <a:t>1</a:t>
            </a:fld>
            <a:endParaRPr lang="en-US" altLang="zh-CN" dirty="0">
              <a:latin typeface="Times New Roman" panose="02020603050405020304" pitchFamily="18" charset="0"/>
            </a:endParaRPr>
          </a:p>
        </p:txBody>
      </p:sp>
      <p:sp>
        <p:nvSpPr>
          <p:cNvPr id="26627" name="Text Box 1"/>
          <p:cNvSpPr txBox="1">
            <a:spLocks noChangeArrowheads="1"/>
          </p:cNvSpPr>
          <p:nvPr/>
        </p:nvSpPr>
        <p:spPr bwMode="auto">
          <a:xfrm>
            <a:off x="3847068" y="9432955"/>
            <a:ext cx="2946325" cy="492435"/>
          </a:xfrm>
          <a:prstGeom prst="rect">
            <a:avLst/>
          </a:prstGeom>
          <a:noFill/>
          <a:ln w="9525">
            <a:noFill/>
            <a:round/>
          </a:ln>
        </p:spPr>
        <p:txBody>
          <a:bodyPr lIns="0" tIns="0" rIns="0" bIns="0" anchor="b"/>
          <a:lstStyle/>
          <a:p>
            <a:pPr algn="r">
              <a:lnSpc>
                <a:spcPct val="95000"/>
              </a:lnSpc>
              <a:tabLst>
                <a:tab pos="0" algn="l"/>
                <a:tab pos="409946" algn="l"/>
                <a:tab pos="821731" algn="l"/>
                <a:tab pos="1233516" algn="l"/>
                <a:tab pos="1645301" algn="l"/>
                <a:tab pos="2056473" algn="l"/>
                <a:tab pos="2468258" algn="l"/>
                <a:tab pos="2880043" algn="l"/>
                <a:tab pos="3291827" algn="l"/>
                <a:tab pos="3703612" algn="l"/>
                <a:tab pos="4115397" algn="l"/>
                <a:tab pos="4527182" algn="l"/>
                <a:tab pos="4938967" algn="l"/>
                <a:tab pos="5350139" algn="l"/>
                <a:tab pos="5761923" algn="l"/>
                <a:tab pos="6173708" algn="l"/>
                <a:tab pos="6585493" algn="l"/>
                <a:tab pos="6997278" algn="l"/>
                <a:tab pos="7409063" algn="l"/>
                <a:tab pos="7820847" algn="l"/>
                <a:tab pos="8232632" algn="l"/>
              </a:tabLst>
            </a:pPr>
            <a:fld id="{71E9B9DE-4EE6-446A-B153-879FB46C5256}" type="slidenum">
              <a:rPr lang="en-US" altLang="zh-CN" sz="1300">
                <a:solidFill>
                  <a:srgbClr val="000000"/>
                </a:solidFill>
                <a:latin typeface="Times New Roman" panose="02020603050405020304" pitchFamily="18" charset="0"/>
                <a:ea typeface="宋体" panose="02010600030101010101" pitchFamily="2" charset="-122"/>
              </a:rPr>
              <a:pPr algn="r">
                <a:lnSpc>
                  <a:spcPct val="95000"/>
                </a:lnSpc>
                <a:tabLst>
                  <a:tab pos="0" algn="l"/>
                  <a:tab pos="409946" algn="l"/>
                  <a:tab pos="821731" algn="l"/>
                  <a:tab pos="1233516" algn="l"/>
                  <a:tab pos="1645301" algn="l"/>
                  <a:tab pos="2056473" algn="l"/>
                  <a:tab pos="2468258" algn="l"/>
                  <a:tab pos="2880043" algn="l"/>
                  <a:tab pos="3291827" algn="l"/>
                  <a:tab pos="3703612" algn="l"/>
                  <a:tab pos="4115397" algn="l"/>
                  <a:tab pos="4527182" algn="l"/>
                  <a:tab pos="4938967" algn="l"/>
                  <a:tab pos="5350139" algn="l"/>
                  <a:tab pos="5761923" algn="l"/>
                  <a:tab pos="6173708" algn="l"/>
                  <a:tab pos="6585493" algn="l"/>
                  <a:tab pos="6997278" algn="l"/>
                  <a:tab pos="7409063" algn="l"/>
                  <a:tab pos="7820847" algn="l"/>
                  <a:tab pos="8232632" algn="l"/>
                </a:tabLst>
              </a:pPr>
              <a:t>1</a:t>
            </a:fld>
            <a:endParaRPr lang="en-US" altLang="zh-CN" sz="1300" dirty="0">
              <a:solidFill>
                <a:srgbClr val="000000"/>
              </a:solidFill>
              <a:latin typeface="Times New Roman" panose="02020603050405020304" pitchFamily="18" charset="0"/>
              <a:ea typeface="宋体" panose="02010600030101010101" pitchFamily="2" charset="-122"/>
            </a:endParaRPr>
          </a:p>
        </p:txBody>
      </p:sp>
      <p:sp>
        <p:nvSpPr>
          <p:cNvPr id="26628" name="Rectangle 2"/>
          <p:cNvSpPr txBox="1">
            <a:spLocks noGrp="1" noRot="1" noChangeAspect="1" noChangeArrowheads="1" noTextEdit="1"/>
          </p:cNvSpPr>
          <p:nvPr>
            <p:ph type="sldImg"/>
          </p:nvPr>
        </p:nvSpPr>
        <p:spPr>
          <a:xfrm>
            <a:off x="88900" y="754063"/>
            <a:ext cx="6616700" cy="3722687"/>
          </a:xfrm>
          <a:solidFill>
            <a:srgbClr val="FFFFFF"/>
          </a:solidFill>
          <a:ln>
            <a:solidFill>
              <a:srgbClr val="000000"/>
            </a:solidFill>
            <a:miter lim="800000"/>
          </a:ln>
        </p:spPr>
      </p:sp>
      <p:sp>
        <p:nvSpPr>
          <p:cNvPr id="26629" name="Rectangle 3"/>
          <p:cNvSpPr txBox="1">
            <a:spLocks noGrp="1" noChangeArrowheads="1"/>
          </p:cNvSpPr>
          <p:nvPr>
            <p:ph type="body" idx="1"/>
          </p:nvPr>
        </p:nvSpPr>
        <p:spPr>
          <a:xfrm>
            <a:off x="679482" y="4716478"/>
            <a:ext cx="5438711" cy="4468784"/>
          </a:xfrm>
          <a:noFill/>
        </p:spPr>
        <p:txBody>
          <a:bodyPr wrap="none" anchor="ctr"/>
          <a:lstStyle/>
          <a:p>
            <a:endParaRPr lang="zh-CN" altLang="zh-CN">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1" y="2130427"/>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1"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5"/>
          <p:cNvSpPr>
            <a:spLocks noGrp="1" noChangeArrowheads="1"/>
          </p:cNvSpPr>
          <p:nvPr>
            <p:ph type="dt" sz="half" idx="10"/>
          </p:nvPr>
        </p:nvSpPr>
        <p:spPr/>
        <p:txBody>
          <a:bodyPr/>
          <a:lstStyle>
            <a:lvl1pPr>
              <a:defRPr/>
            </a:lvl1pPr>
          </a:lstStyle>
          <a:p>
            <a:fld id="{C8A432C8-69A7-458B-9684-2BFA64B31948}" type="datetime2">
              <a:rPr lang="en-US" smtClean="0"/>
              <a:t>Friday, October 7, 2022</a:t>
            </a:fld>
            <a:endParaRPr lang="en-US"/>
          </a:p>
        </p:txBody>
      </p:sp>
      <p:sp>
        <p:nvSpPr>
          <p:cNvPr id="5" name="Rectangle 6"/>
          <p:cNvSpPr>
            <a:spLocks noGrp="1" noChangeArrowheads="1"/>
          </p:cNvSpPr>
          <p:nvPr>
            <p:ph type="ftr" sz="quarter" idx="11"/>
          </p:nvPr>
        </p:nvSpPr>
        <p:spPr/>
        <p:txBody>
          <a:bodyPr/>
          <a:lstStyle>
            <a:lvl1pPr>
              <a:defRPr/>
            </a:lvl1pPr>
          </a:lstStyle>
          <a:p>
            <a:pPr algn="r"/>
            <a:endParaRPr lang="en-US" dirty="0"/>
          </a:p>
        </p:txBody>
      </p:sp>
      <p:sp>
        <p:nvSpPr>
          <p:cNvPr id="6"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p:txBody>
          <a:bodyPr/>
          <a:lstStyle>
            <a:lvl1pPr>
              <a:defRPr/>
            </a:lvl1pPr>
          </a:lstStyle>
          <a:p>
            <a:fld id="{8CC057FC-95B6-4D89-AFDA-ABA33EE921E5}" type="datetime2">
              <a:rPr lang="en-US" smtClean="0"/>
              <a:t>Friday, October 7, 2022</a:t>
            </a:fld>
            <a:endParaRPr lang="en-US"/>
          </a:p>
        </p:txBody>
      </p:sp>
      <p:sp>
        <p:nvSpPr>
          <p:cNvPr id="5" name="Rectangle 6"/>
          <p:cNvSpPr>
            <a:spLocks noGrp="1" noChangeArrowheads="1"/>
          </p:cNvSpPr>
          <p:nvPr>
            <p:ph type="ftr" sz="quarter" idx="11"/>
          </p:nvPr>
        </p:nvSpPr>
        <p:spPr/>
        <p:txBody>
          <a:bodyPr/>
          <a:lstStyle>
            <a:lvl1pPr>
              <a:defRPr/>
            </a:lvl1pPr>
          </a:lstStyle>
          <a:p>
            <a:pPr algn="r"/>
            <a:endParaRPr lang="en-US" dirty="0"/>
          </a:p>
        </p:txBody>
      </p:sp>
      <p:sp>
        <p:nvSpPr>
          <p:cNvPr id="6"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0"/>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1" y="274640"/>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p:txBody>
          <a:bodyPr/>
          <a:lstStyle>
            <a:lvl1pPr>
              <a:defRPr/>
            </a:lvl1pPr>
          </a:lstStyle>
          <a:p>
            <a:fld id="{EC4549AC-EB31-477F-92A9-B1988E232878}" type="datetime2">
              <a:rPr lang="en-US" smtClean="0"/>
              <a:t>Friday, October 7, 2022</a:t>
            </a:fld>
            <a:endParaRPr lang="en-US"/>
          </a:p>
        </p:txBody>
      </p:sp>
      <p:sp>
        <p:nvSpPr>
          <p:cNvPr id="5" name="Rectangle 6"/>
          <p:cNvSpPr>
            <a:spLocks noGrp="1" noChangeArrowheads="1"/>
          </p:cNvSpPr>
          <p:nvPr>
            <p:ph type="ftr" sz="quarter" idx="11"/>
          </p:nvPr>
        </p:nvSpPr>
        <p:spPr/>
        <p:txBody>
          <a:bodyPr/>
          <a:lstStyle>
            <a:lvl1pPr>
              <a:defRPr/>
            </a:lvl1pPr>
          </a:lstStyle>
          <a:p>
            <a:pPr algn="r"/>
            <a:endParaRPr lang="en-US" dirty="0"/>
          </a:p>
        </p:txBody>
      </p:sp>
      <p:sp>
        <p:nvSpPr>
          <p:cNvPr id="6"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cxnSp>
        <p:nvCxnSpPr>
          <p:cNvPr id="4" name="直接连接符 8"/>
          <p:cNvCxnSpPr>
            <a:cxnSpLocks noChangeShapeType="1"/>
          </p:cNvCxnSpPr>
          <p:nvPr userDrawn="1"/>
        </p:nvCxnSpPr>
        <p:spPr bwMode="auto">
          <a:xfrm>
            <a:off x="-12293" y="707306"/>
            <a:ext cx="12204000" cy="0"/>
          </a:xfrm>
          <a:prstGeom prst="line">
            <a:avLst/>
          </a:prstGeom>
          <a:noFill/>
          <a:ln w="28575" algn="ctr">
            <a:solidFill>
              <a:schemeClr val="tx1"/>
            </a:solidFill>
            <a:round/>
          </a:ln>
        </p:spPr>
      </p:cxnSp>
      <p:sp>
        <p:nvSpPr>
          <p:cNvPr id="11" name="TextBox 10"/>
          <p:cNvSpPr txBox="1"/>
          <p:nvPr userDrawn="1"/>
        </p:nvSpPr>
        <p:spPr>
          <a:xfrm>
            <a:off x="11612880" y="6492240"/>
            <a:ext cx="579120" cy="338554"/>
          </a:xfrm>
          <a:prstGeom prst="rect">
            <a:avLst/>
          </a:prstGeom>
          <a:noFill/>
        </p:spPr>
        <p:txBody>
          <a:bodyPr wrap="square" rtlCol="0">
            <a:spAutoFit/>
          </a:bodyPr>
          <a:lstStyle/>
          <a:p>
            <a:pPr algn="r"/>
            <a:fld id="{8F815E2C-4410-4FF6-BE00-35D2EB204A6F}" type="slidenum">
              <a:rPr lang="zh-CN" altLang="en-US" sz="1600" smtClean="0"/>
              <a:t>‹#›</a:t>
            </a:fld>
            <a:endParaRPr lang="zh-CN" altLang="en-US" sz="1600" dirty="0"/>
          </a:p>
        </p:txBody>
      </p:sp>
      <p:pic>
        <p:nvPicPr>
          <p:cNvPr id="5" name="图片 4"/>
          <p:cNvPicPr>
            <a:picLocks noChangeAspect="1"/>
          </p:cNvPicPr>
          <p:nvPr userDrawn="1"/>
        </p:nvPicPr>
        <p:blipFill>
          <a:blip r:embed="rId2" cstate="print"/>
          <a:stretch>
            <a:fillRect/>
          </a:stretch>
        </p:blipFill>
        <p:spPr>
          <a:xfrm>
            <a:off x="9545696" y="82730"/>
            <a:ext cx="2572490" cy="529198"/>
          </a:xfrm>
          <a:prstGeom prst="rect">
            <a:avLst/>
          </a:prstGeom>
        </p:spPr>
      </p:pic>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8641" y="273629"/>
            <a:ext cx="10968959" cy="1143480"/>
          </a:xfrm>
        </p:spPr>
        <p:txBody>
          <a:bodyPr/>
          <a:lstStyle/>
          <a:p>
            <a:r>
              <a:rPr lang="zh-CN" altLang="en-US"/>
              <a:t>单击此处编辑母版标题样式</a:t>
            </a:r>
          </a:p>
        </p:txBody>
      </p:sp>
      <p:sp>
        <p:nvSpPr>
          <p:cNvPr id="3" name="日期占位符 2"/>
          <p:cNvSpPr>
            <a:spLocks noGrp="1"/>
          </p:cNvSpPr>
          <p:nvPr>
            <p:ph type="dt" idx="10"/>
          </p:nvPr>
        </p:nvSpPr>
        <p:spPr>
          <a:xfrm>
            <a:off x="608641" y="6247376"/>
            <a:ext cx="2837760" cy="470930"/>
          </a:xfrm>
        </p:spPr>
        <p:txBody>
          <a:bodyPr/>
          <a:lstStyle>
            <a:lvl1pPr>
              <a:defRPr/>
            </a:lvl1pPr>
          </a:lstStyle>
          <a:p>
            <a:endParaRPr lang="en-US"/>
          </a:p>
        </p:txBody>
      </p:sp>
      <p:sp>
        <p:nvSpPr>
          <p:cNvPr id="4" name="页脚占位符 3"/>
          <p:cNvSpPr>
            <a:spLocks noGrp="1"/>
          </p:cNvSpPr>
          <p:nvPr>
            <p:ph type="ftr" idx="11"/>
          </p:nvPr>
        </p:nvSpPr>
        <p:spPr>
          <a:xfrm>
            <a:off x="4170240" y="6247376"/>
            <a:ext cx="3863040" cy="470930"/>
          </a:xfrm>
        </p:spPr>
        <p:txBody>
          <a:bodyPr/>
          <a:lstStyle>
            <a:lvl1pPr>
              <a:defRPr/>
            </a:lvl1pPr>
          </a:lstStyle>
          <a:p>
            <a:endParaRPr lang="en-US"/>
          </a:p>
        </p:txBody>
      </p:sp>
      <p:sp>
        <p:nvSpPr>
          <p:cNvPr id="5" name="灯片编号占位符 4"/>
          <p:cNvSpPr>
            <a:spLocks noGrp="1"/>
          </p:cNvSpPr>
          <p:nvPr>
            <p:ph type="sldNum" idx="12"/>
          </p:nvPr>
        </p:nvSpPr>
        <p:spPr>
          <a:xfrm>
            <a:off x="8741761" y="6247376"/>
            <a:ext cx="2837760" cy="470930"/>
          </a:xfrm>
        </p:spPr>
        <p:txBody>
          <a:bodyPr/>
          <a:lstStyle>
            <a:lvl1pPr>
              <a:defRPr/>
            </a:lvl1pPr>
          </a:lstStyle>
          <a:p>
            <a:fld id="{E0BD98EA-90B5-4CC6-89A6-2E9085E50F5D}" type="slidenum">
              <a:rPr lang="en-US"/>
              <a:t>‹#›</a:t>
            </a:fld>
            <a:endParaRPr lang="en-US"/>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5E69EA7-6172-43EF-B350-5680C85C6BE6}" type="datetimeFigureOut">
              <a:rPr lang="zh-CN" altLang="en-US" smtClean="0"/>
              <a:t>2022/10/7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6563DAA-CEAA-410A-9F28-4BA93ED0F572}"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5E69EA7-6172-43EF-B350-5680C85C6BE6}" type="datetimeFigureOut">
              <a:rPr lang="zh-CN" altLang="en-US" smtClean="0"/>
              <a:t>2022/10/7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6563DAA-CEAA-410A-9F28-4BA93ED0F572}"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5E69EA7-6172-43EF-B350-5680C85C6BE6}" type="datetimeFigureOut">
              <a:rPr lang="zh-CN" altLang="en-US" smtClean="0"/>
              <a:t>2022/10/7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6563DAA-CEAA-410A-9F28-4BA93ED0F572}"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D5E69EA7-6172-43EF-B350-5680C85C6BE6}" type="datetimeFigureOut">
              <a:rPr lang="zh-CN" altLang="en-US" smtClean="0"/>
              <a:t>2022/10/7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6563DAA-CEAA-410A-9F28-4BA93ED0F572}"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5E69EA7-6172-43EF-B350-5680C85C6BE6}" type="datetimeFigureOut">
              <a:rPr lang="zh-CN" altLang="en-US" smtClean="0"/>
              <a:t>2022/10/7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6563DAA-CEAA-410A-9F28-4BA93ED0F572}"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5E69EA7-6172-43EF-B350-5680C85C6BE6}" type="datetimeFigureOut">
              <a:rPr lang="zh-CN" altLang="en-US" smtClean="0"/>
              <a:t>2022/10/7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6563DAA-CEAA-410A-9F28-4BA93ED0F572}"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8" name="图片 6" descr="logo-2.png"/>
          <p:cNvPicPr>
            <a:picLocks noChangeAspect="1"/>
          </p:cNvPicPr>
          <p:nvPr userDrawn="1"/>
        </p:nvPicPr>
        <p:blipFill>
          <a:blip r:embed="rId2" cstate="email">
            <a:clrChange>
              <a:clrFrom>
                <a:srgbClr val="000000"/>
              </a:clrFrom>
              <a:clrTo>
                <a:srgbClr val="000000">
                  <a:alpha val="0"/>
                </a:srgbClr>
              </a:clrTo>
            </a:clrChange>
          </a:blip>
          <a:srcRect/>
          <a:stretch>
            <a:fillRect/>
          </a:stretch>
        </p:blipFill>
        <p:spPr bwMode="auto">
          <a:xfrm>
            <a:off x="11175299" y="31523"/>
            <a:ext cx="708025" cy="654050"/>
          </a:xfrm>
          <a:prstGeom prst="rect">
            <a:avLst/>
          </a:prstGeom>
          <a:noFill/>
          <a:ln w="9525">
            <a:noFill/>
            <a:miter lim="800000"/>
            <a:headEnd/>
            <a:tailEnd/>
          </a:ln>
        </p:spPr>
      </p:pic>
      <p:pic>
        <p:nvPicPr>
          <p:cNvPr id="9" name="Picture 2" descr="C:\Users\Administrator\Desktop\u=75086232,1868931616&amp;fm=26&amp;gp=0.jpg"/>
          <p:cNvPicPr>
            <a:picLocks noChangeArrowheads="1"/>
          </p:cNvPicPr>
          <p:nvPr userDrawn="1"/>
        </p:nvPicPr>
        <p:blipFill>
          <a:blip r:embed="rId3" cstate="screen">
            <a:clrChange>
              <a:clrFrom>
                <a:srgbClr val="000000"/>
              </a:clrFrom>
              <a:clrTo>
                <a:srgbClr val="000000">
                  <a:alpha val="0"/>
                </a:srgbClr>
              </a:clrTo>
            </a:clrChange>
          </a:blip>
          <a:srcRect/>
          <a:stretch>
            <a:fillRect/>
          </a:stretch>
        </p:blipFill>
        <p:spPr bwMode="auto">
          <a:xfrm>
            <a:off x="10397424" y="31523"/>
            <a:ext cx="684213" cy="684212"/>
          </a:xfrm>
          <a:prstGeom prst="rect">
            <a:avLst/>
          </a:prstGeom>
          <a:noFill/>
          <a:ln w="9525">
            <a:noFill/>
            <a:miter lim="800000"/>
            <a:headEnd/>
            <a:tailEnd/>
          </a:ln>
        </p:spPr>
      </p:pic>
      <p:cxnSp>
        <p:nvCxnSpPr>
          <p:cNvPr id="11" name="直接连接符 10"/>
          <p:cNvCxnSpPr/>
          <p:nvPr userDrawn="1"/>
        </p:nvCxnSpPr>
        <p:spPr>
          <a:xfrm>
            <a:off x="65309" y="757647"/>
            <a:ext cx="12060000" cy="0"/>
          </a:xfrm>
          <a:prstGeom prst="line">
            <a:avLst/>
          </a:prstGeom>
          <a:ln w="28575">
            <a:solidFill>
              <a:schemeClr val="tx1"/>
            </a:solidFill>
            <a:headEnd type="none" w="med" len="med"/>
            <a:tailEnd type="none" w="med" len="med"/>
          </a:ln>
        </p:spPr>
        <p:style>
          <a:lnRef idx="1">
            <a:schemeClr val="accent5"/>
          </a:lnRef>
          <a:fillRef idx="0">
            <a:schemeClr val="accent5"/>
          </a:fillRef>
          <a:effectRef idx="0">
            <a:schemeClr val="accent5"/>
          </a:effectRef>
          <a:fontRef idx="minor">
            <a:schemeClr val="tx1"/>
          </a:fontRef>
        </p:style>
      </p:cxn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5E69EA7-6172-43EF-B350-5680C85C6BE6}" type="datetimeFigureOut">
              <a:rPr lang="zh-CN" altLang="en-US" smtClean="0"/>
              <a:t>2022/10/7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6563DAA-CEAA-410A-9F28-4BA93ED0F572}"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5E69EA7-6172-43EF-B350-5680C85C6BE6}" type="datetimeFigureOut">
              <a:rPr lang="zh-CN" altLang="en-US" smtClean="0"/>
              <a:t>2022/10/7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6563DAA-CEAA-410A-9F28-4BA93ED0F572}"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5E69EA7-6172-43EF-B350-5680C85C6BE6}" type="datetimeFigureOut">
              <a:rPr lang="zh-CN" altLang="en-US" smtClean="0"/>
              <a:t>2022/10/7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6563DAA-CEAA-410A-9F28-4BA93ED0F572}"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5E69EA7-6172-43EF-B350-5680C85C6BE6}" type="datetimeFigureOut">
              <a:rPr lang="zh-CN" altLang="en-US" smtClean="0"/>
              <a:t>2022/10/7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6563DAA-CEAA-410A-9F28-4BA93ED0F572}" type="slidenum">
              <a:rPr lang="zh-CN" altLang="en-US" smtClean="0"/>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5E69EA7-6172-43EF-B350-5680C85C6BE6}" type="datetimeFigureOut">
              <a:rPr lang="zh-CN" altLang="en-US" smtClean="0"/>
              <a:t>2022/10/7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6563DAA-CEAA-410A-9F28-4BA93ED0F572}"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5" y="4406902"/>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5"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p:cNvSpPr>
            <a:spLocks noGrp="1" noChangeArrowheads="1"/>
          </p:cNvSpPr>
          <p:nvPr>
            <p:ph type="dt" sz="half" idx="10"/>
          </p:nvPr>
        </p:nvSpPr>
        <p:spPr/>
        <p:txBody>
          <a:bodyPr/>
          <a:lstStyle>
            <a:lvl1pPr>
              <a:defRPr/>
            </a:lvl1pPr>
          </a:lstStyle>
          <a:p>
            <a:fld id="{9933D019-A32C-4EAD-B8E6-DBDA699692FD}" type="datetime2">
              <a:rPr lang="en-US" smtClean="0"/>
              <a:t>Friday, October 7, 2022</a:t>
            </a:fld>
            <a:endParaRPr lang="en-US"/>
          </a:p>
        </p:txBody>
      </p:sp>
      <p:sp>
        <p:nvSpPr>
          <p:cNvPr id="5" name="Rectangle 6"/>
          <p:cNvSpPr>
            <a:spLocks noGrp="1" noChangeArrowheads="1"/>
          </p:cNvSpPr>
          <p:nvPr>
            <p:ph type="ftr" sz="quarter" idx="11"/>
          </p:nvPr>
        </p:nvSpPr>
        <p:spPr/>
        <p:txBody>
          <a:bodyPr/>
          <a:lstStyle>
            <a:lvl1pPr>
              <a:defRPr/>
            </a:lvl1pPr>
          </a:lstStyle>
          <a:p>
            <a:pPr algn="r"/>
            <a:endParaRPr lang="en-US" dirty="0"/>
          </a:p>
        </p:txBody>
      </p:sp>
      <p:sp>
        <p:nvSpPr>
          <p:cNvPr id="6"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1"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6197600"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dt" sz="half" idx="10"/>
          </p:nvPr>
        </p:nvSpPr>
        <p:spPr/>
        <p:txBody>
          <a:bodyPr/>
          <a:lstStyle>
            <a:lvl1pPr>
              <a:defRPr/>
            </a:lvl1pPr>
          </a:lstStyle>
          <a:p>
            <a:fld id="{CCEBA98F-560C-4997-81C4-81D4D9187EAB}" type="datetime2">
              <a:rPr lang="en-US" smtClean="0"/>
              <a:t>Friday, October 7, 2022</a:t>
            </a:fld>
            <a:endParaRPr lang="en-US"/>
          </a:p>
        </p:txBody>
      </p:sp>
      <p:sp>
        <p:nvSpPr>
          <p:cNvPr id="6" name="Rectangle 6"/>
          <p:cNvSpPr>
            <a:spLocks noGrp="1" noChangeArrowheads="1"/>
          </p:cNvSpPr>
          <p:nvPr>
            <p:ph type="ftr" sz="quarter" idx="11"/>
          </p:nvPr>
        </p:nvSpPr>
        <p:spPr/>
        <p:txBody>
          <a:bodyPr/>
          <a:lstStyle>
            <a:lvl1pPr>
              <a:defRPr/>
            </a:lvl1pPr>
          </a:lstStyle>
          <a:p>
            <a:pPr algn="r"/>
            <a:endParaRPr lang="en-US" dirty="0"/>
          </a:p>
        </p:txBody>
      </p:sp>
      <p:sp>
        <p:nvSpPr>
          <p:cNvPr id="7"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dt" sz="half" idx="10"/>
          </p:nvPr>
        </p:nvSpPr>
        <p:spPr/>
        <p:txBody>
          <a:bodyPr/>
          <a:lstStyle>
            <a:lvl1pPr>
              <a:defRPr/>
            </a:lvl1pPr>
          </a:lstStyle>
          <a:p>
            <a:fld id="{150972B2-CA5C-437D-87D0-8081271A9E4B}" type="datetime2">
              <a:rPr lang="en-US" smtClean="0"/>
              <a:t>Friday, October 7, 2022</a:t>
            </a:fld>
            <a:endParaRPr lang="en-US"/>
          </a:p>
        </p:txBody>
      </p:sp>
      <p:sp>
        <p:nvSpPr>
          <p:cNvPr id="8" name="Rectangle 6"/>
          <p:cNvSpPr>
            <a:spLocks noGrp="1" noChangeArrowheads="1"/>
          </p:cNvSpPr>
          <p:nvPr>
            <p:ph type="ftr" sz="quarter" idx="11"/>
          </p:nvPr>
        </p:nvSpPr>
        <p:spPr/>
        <p:txBody>
          <a:bodyPr/>
          <a:lstStyle>
            <a:lvl1pPr>
              <a:defRPr/>
            </a:lvl1pPr>
          </a:lstStyle>
          <a:p>
            <a:pPr algn="r"/>
            <a:endParaRPr lang="en-US" dirty="0"/>
          </a:p>
        </p:txBody>
      </p:sp>
      <p:sp>
        <p:nvSpPr>
          <p:cNvPr id="9"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dt" sz="half" idx="10"/>
          </p:nvPr>
        </p:nvSpPr>
        <p:spPr/>
        <p:txBody>
          <a:bodyPr/>
          <a:lstStyle>
            <a:lvl1pPr>
              <a:defRPr/>
            </a:lvl1pPr>
          </a:lstStyle>
          <a:p>
            <a:fld id="{79CD4847-11EF-4466-A8AD-85CDB7B49118}" type="datetime2">
              <a:rPr lang="en-US" smtClean="0"/>
              <a:t>Friday, October 7, 2022</a:t>
            </a:fld>
            <a:endParaRPr lang="en-US"/>
          </a:p>
        </p:txBody>
      </p:sp>
      <p:sp>
        <p:nvSpPr>
          <p:cNvPr id="4" name="Rectangle 6"/>
          <p:cNvSpPr>
            <a:spLocks noGrp="1" noChangeArrowheads="1"/>
          </p:cNvSpPr>
          <p:nvPr>
            <p:ph type="ftr" sz="quarter" idx="11"/>
          </p:nvPr>
        </p:nvSpPr>
        <p:spPr/>
        <p:txBody>
          <a:bodyPr/>
          <a:lstStyle>
            <a:lvl1pPr>
              <a:defRPr/>
            </a:lvl1pPr>
          </a:lstStyle>
          <a:p>
            <a:pPr algn="r"/>
            <a:endParaRPr lang="en-US" dirty="0"/>
          </a:p>
        </p:txBody>
      </p:sp>
      <p:sp>
        <p:nvSpPr>
          <p:cNvPr id="5"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p:txBody>
          <a:bodyPr/>
          <a:lstStyle>
            <a:lvl1pPr>
              <a:defRPr/>
            </a:lvl1pPr>
          </a:lstStyle>
          <a:p>
            <a:fld id="{F168457A-3AB9-4880-8A0C-9F8524491207}" type="datetime2">
              <a:rPr lang="en-US" smtClean="0"/>
              <a:t>Friday, October 7, 2022</a:t>
            </a:fld>
            <a:endParaRPr lang="en-US"/>
          </a:p>
        </p:txBody>
      </p:sp>
      <p:sp>
        <p:nvSpPr>
          <p:cNvPr id="3" name="Rectangle 6"/>
          <p:cNvSpPr>
            <a:spLocks noGrp="1" noChangeArrowheads="1"/>
          </p:cNvSpPr>
          <p:nvPr>
            <p:ph type="ftr" sz="quarter" idx="11"/>
          </p:nvPr>
        </p:nvSpPr>
        <p:spPr/>
        <p:txBody>
          <a:bodyPr/>
          <a:lstStyle>
            <a:lvl1pPr>
              <a:defRPr/>
            </a:lvl1pPr>
          </a:lstStyle>
          <a:p>
            <a:pPr algn="r"/>
            <a:endParaRPr lang="en-US" dirty="0"/>
          </a:p>
        </p:txBody>
      </p:sp>
      <p:sp>
        <p:nvSpPr>
          <p:cNvPr id="4"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
        <p:nvSpPr>
          <p:cNvPr id="6" name="矩形 5"/>
          <p:cNvSpPr/>
          <p:nvPr userDrawn="1"/>
        </p:nvSpPr>
        <p:spPr>
          <a:xfrm>
            <a:off x="10454185" y="5841242"/>
            <a:ext cx="1555845" cy="7915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4" y="273052"/>
            <a:ext cx="681566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p:txBody>
          <a:bodyPr/>
          <a:lstStyle>
            <a:lvl1pPr>
              <a:defRPr/>
            </a:lvl1pPr>
          </a:lstStyle>
          <a:p>
            <a:fld id="{3FE976D3-5B7F-4300-ABED-C91F1B2AE209}" type="datetime2">
              <a:rPr lang="en-US" smtClean="0"/>
              <a:t>Friday, October 7, 2022</a:t>
            </a:fld>
            <a:endParaRPr lang="en-US"/>
          </a:p>
        </p:txBody>
      </p:sp>
      <p:sp>
        <p:nvSpPr>
          <p:cNvPr id="6" name="Rectangle 6"/>
          <p:cNvSpPr>
            <a:spLocks noGrp="1" noChangeArrowheads="1"/>
          </p:cNvSpPr>
          <p:nvPr>
            <p:ph type="ftr" sz="quarter" idx="11"/>
          </p:nvPr>
        </p:nvSpPr>
        <p:spPr/>
        <p:txBody>
          <a:bodyPr/>
          <a:lstStyle>
            <a:lvl1pPr>
              <a:defRPr/>
            </a:lvl1pPr>
          </a:lstStyle>
          <a:p>
            <a:pPr algn="r"/>
            <a:endParaRPr lang="en-US" dirty="0"/>
          </a:p>
        </p:txBody>
      </p:sp>
      <p:sp>
        <p:nvSpPr>
          <p:cNvPr id="7"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p:txBody>
          <a:bodyPr/>
          <a:lstStyle>
            <a:lvl1pPr>
              <a:defRPr/>
            </a:lvl1pPr>
          </a:lstStyle>
          <a:p>
            <a:fld id="{EBDC1E59-17DD-41CE-97CA-624A472382D4}" type="datetime2">
              <a:rPr lang="en-US" smtClean="0"/>
              <a:t>Friday, October 7, 2022</a:t>
            </a:fld>
            <a:endParaRPr lang="en-US"/>
          </a:p>
        </p:txBody>
      </p:sp>
      <p:sp>
        <p:nvSpPr>
          <p:cNvPr id="6" name="Rectangle 6"/>
          <p:cNvSpPr>
            <a:spLocks noGrp="1" noChangeArrowheads="1"/>
          </p:cNvSpPr>
          <p:nvPr>
            <p:ph type="ftr" sz="quarter" idx="11"/>
          </p:nvPr>
        </p:nvSpPr>
        <p:spPr/>
        <p:txBody>
          <a:bodyPr/>
          <a:lstStyle>
            <a:lvl1pPr>
              <a:defRPr/>
            </a:lvl1pPr>
          </a:lstStyle>
          <a:p>
            <a:pPr algn="r"/>
            <a:endParaRPr lang="en-US" dirty="0"/>
          </a:p>
        </p:txBody>
      </p:sp>
      <p:sp>
        <p:nvSpPr>
          <p:cNvPr id="7"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9" name="Rectangle 3"/>
          <p:cNvSpPr>
            <a:spLocks noGrp="1" noChangeArrowheads="1"/>
          </p:cNvSpPr>
          <p:nvPr>
            <p:ph type="title"/>
          </p:nvPr>
        </p:nvSpPr>
        <p:spPr bwMode="auto">
          <a:xfrm>
            <a:off x="609680" y="274638"/>
            <a:ext cx="10972641"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30" name="Rectangle 4"/>
          <p:cNvSpPr>
            <a:spLocks noGrp="1" noChangeArrowheads="1"/>
          </p:cNvSpPr>
          <p:nvPr>
            <p:ph type="body" idx="1"/>
          </p:nvPr>
        </p:nvSpPr>
        <p:spPr bwMode="auto">
          <a:xfrm>
            <a:off x="609680" y="1600201"/>
            <a:ext cx="10972641"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 第二级</a:t>
            </a:r>
          </a:p>
          <a:p>
            <a:pPr lvl="2"/>
            <a:r>
              <a:rPr lang="zh-CN" altLang="en-US"/>
              <a:t> 第三级</a:t>
            </a:r>
          </a:p>
          <a:p>
            <a:pPr lvl="3"/>
            <a:r>
              <a:rPr lang="zh-CN" altLang="en-US"/>
              <a:t> 第四级</a:t>
            </a:r>
          </a:p>
          <a:p>
            <a:pPr lvl="4"/>
            <a:r>
              <a:rPr lang="zh-CN" altLang="en-US"/>
              <a:t> 第五级</a:t>
            </a:r>
          </a:p>
        </p:txBody>
      </p:sp>
      <p:sp>
        <p:nvSpPr>
          <p:cNvPr id="17413" name="Rectangle 5"/>
          <p:cNvSpPr>
            <a:spLocks noGrp="1" noChangeArrowheads="1"/>
          </p:cNvSpPr>
          <p:nvPr>
            <p:ph type="dt" sz="half" idx="2"/>
          </p:nvPr>
        </p:nvSpPr>
        <p:spPr bwMode="auto">
          <a:xfrm>
            <a:off x="609680" y="6245225"/>
            <a:ext cx="2845170" cy="476250"/>
          </a:xfrm>
          <a:prstGeom prst="rect">
            <a:avLst/>
          </a:prstGeom>
          <a:noFill/>
          <a:ln w="9525">
            <a:noFill/>
            <a:miter lim="800000"/>
          </a:ln>
          <a:effectLst/>
        </p:spPr>
        <p:txBody>
          <a:bodyPr vert="horz" wrap="square" lIns="91440" tIns="45720" rIns="91440" bIns="45720" numCol="1" anchor="t" anchorCtr="0" compatLnSpc="1"/>
          <a:lstStyle>
            <a:lvl1pPr>
              <a:defRPr sz="1400">
                <a:latin typeface="Arial" panose="020B0604020202020204" pitchFamily="34" charset="0"/>
                <a:ea typeface="宋体" panose="02010600030101010101" pitchFamily="2" charset="-122"/>
              </a:defRPr>
            </a:lvl1pPr>
          </a:lstStyle>
          <a:p>
            <a:fld id="{A80CB818-7379-467D-8E76-EF9D9074A26C}" type="datetime2">
              <a:rPr lang="en-US" smtClean="0"/>
              <a:t>Friday, October 7, 2022</a:t>
            </a:fld>
            <a:endParaRPr lang="en-US" dirty="0"/>
          </a:p>
        </p:txBody>
      </p:sp>
      <p:sp>
        <p:nvSpPr>
          <p:cNvPr id="17414" name="Rectangle 6"/>
          <p:cNvSpPr>
            <a:spLocks noGrp="1" noChangeArrowheads="1"/>
          </p:cNvSpPr>
          <p:nvPr>
            <p:ph type="ftr" sz="quarter" idx="3"/>
          </p:nvPr>
        </p:nvSpPr>
        <p:spPr bwMode="auto">
          <a:xfrm>
            <a:off x="4166143" y="6245225"/>
            <a:ext cx="3859715" cy="476250"/>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Arial" panose="020B0604020202020204" pitchFamily="34" charset="0"/>
                <a:ea typeface="宋体" panose="02010600030101010101" pitchFamily="2" charset="-122"/>
              </a:defRPr>
            </a:lvl1pPr>
          </a:lstStyle>
          <a:p>
            <a:pPr algn="r"/>
            <a:endParaRPr lang="en-US" dirty="0"/>
          </a:p>
        </p:txBody>
      </p:sp>
      <p:sp>
        <p:nvSpPr>
          <p:cNvPr id="17415" name="Rectangle 7"/>
          <p:cNvSpPr>
            <a:spLocks noGrp="1" noChangeArrowheads="1"/>
          </p:cNvSpPr>
          <p:nvPr>
            <p:ph type="sldNum" sz="quarter" idx="4"/>
          </p:nvPr>
        </p:nvSpPr>
        <p:spPr bwMode="auto">
          <a:xfrm>
            <a:off x="8737150" y="6245225"/>
            <a:ext cx="2845170" cy="476250"/>
          </a:xfrm>
          <a:prstGeom prst="rect">
            <a:avLst/>
          </a:prstGeom>
          <a:noFill/>
          <a:ln w="9525">
            <a:noFill/>
            <a:miter lim="800000"/>
          </a:ln>
          <a:effectLst/>
        </p:spPr>
        <p:txBody>
          <a:bodyPr vert="horz" wrap="square" lIns="91440" tIns="45720" rIns="91440" bIns="45720" numCol="1" anchor="t" anchorCtr="0" compatLnSpc="1"/>
          <a:lstStyle>
            <a:lvl1pPr algn="r">
              <a:defRPr sz="1400">
                <a:latin typeface="Arial" panose="020B0604020202020204" pitchFamily="34" charset="0"/>
                <a:ea typeface="宋体" panose="02010600030101010101" pitchFamily="2" charset="-122"/>
              </a:defRPr>
            </a:lvl1pPr>
          </a:lstStyle>
          <a:p>
            <a:fld id="{0CFEC368-1D7A-4F81-ABF6-AE0E36BAF64C}"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fade/>
  </p:transition>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黑体" panose="02010609060101010101" pitchFamily="2" charset="-122"/>
        </a:defRPr>
      </a:lvl9pPr>
    </p:titleStyle>
    <p:bodyStyle>
      <a:lvl1pPr marL="342900" indent="-342900" algn="l" rtl="0" eaLnBrk="1" fontAlgn="base" hangingPunct="1">
        <a:spcBef>
          <a:spcPct val="20000"/>
        </a:spcBef>
        <a:spcAft>
          <a:spcPct val="0"/>
        </a:spcAft>
        <a:buBlip>
          <a:blip r:embed="rId15"/>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sz="4400" dirty="0">
                <a:sym typeface="+mn-ea"/>
              </a:rPr>
              <a:t>9.3(</a:t>
            </a:r>
            <a:r>
              <a:rPr lang="zh-CN" altLang="en-US" sz="4400" dirty="0">
                <a:sym typeface="+mn-ea"/>
              </a:rPr>
              <a:t>补）</a:t>
            </a:r>
            <a:r>
              <a:rPr lang="en-US" altLang="zh-CN" sz="4400" dirty="0">
                <a:sym typeface="+mn-ea"/>
              </a:rPr>
              <a:t>Products and Quotients of Semigroups</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E69EA7-6172-43EF-B350-5680C85C6BE6}" type="datetimeFigureOut">
              <a:rPr lang="zh-CN" altLang="en-US" smtClean="0"/>
              <a:t>2022/10/7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563DAA-CEAA-410A-9F28-4BA93ED0F57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28.png"/></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ChangeArrowheads="1"/>
          </p:cNvSpPr>
          <p:nvPr>
            <p:ph type="title" idx="4294967295"/>
          </p:nvPr>
        </p:nvSpPr>
        <p:spPr>
          <a:xfrm>
            <a:off x="609600" y="909501"/>
            <a:ext cx="10972800" cy="5445125"/>
          </a:xfrm>
        </p:spPr>
        <p:txBody>
          <a:bodyPr tIns="36948"/>
          <a:lstStyle/>
          <a:p>
            <a:pPr>
              <a:lnSpc>
                <a:spcPct val="150000"/>
              </a:lnSpc>
              <a:tabLst>
                <a:tab pos="0" algn="l"/>
                <a:tab pos="423545" algn="l"/>
                <a:tab pos="850900" algn="l"/>
                <a:tab pos="1277620" algn="l"/>
                <a:tab pos="1704975" algn="l"/>
                <a:tab pos="2131695" algn="l"/>
                <a:tab pos="2559050" algn="l"/>
                <a:tab pos="2985770" algn="l"/>
                <a:tab pos="3413125" algn="l"/>
                <a:tab pos="3839845" algn="l"/>
                <a:tab pos="4267200" algn="l"/>
                <a:tab pos="4693920" algn="l"/>
                <a:tab pos="5121275" algn="l"/>
                <a:tab pos="5547995" algn="l"/>
                <a:tab pos="5975350" algn="l"/>
                <a:tab pos="6402070" algn="l"/>
                <a:tab pos="6829425" algn="l"/>
                <a:tab pos="7254875" algn="l"/>
                <a:tab pos="7681595" algn="l"/>
                <a:tab pos="8108950" algn="l"/>
                <a:tab pos="8535670" algn="l"/>
              </a:tabLst>
            </a:pPr>
            <a:r>
              <a:rPr lang="zh-CN" altLang="en-US" sz="3200" b="1" dirty="0">
                <a:solidFill>
                  <a:schemeClr val="tx1"/>
                </a:solidFill>
                <a:latin typeface="Microsoft JhengHei" panose="020B0604030504040204" pitchFamily="34" charset="-120"/>
                <a:ea typeface="Microsoft JhengHei" panose="020B0604030504040204" pitchFamily="34" charset="-120"/>
              </a:rPr>
              <a:t>离散数据及其应用</a:t>
            </a:r>
            <a:br>
              <a:rPr lang="en-US" altLang="zh-CN" sz="3200" b="1" dirty="0">
                <a:solidFill>
                  <a:schemeClr val="tx1"/>
                </a:solidFill>
                <a:latin typeface="Microsoft JhengHei" panose="020B0604030504040204" pitchFamily="34" charset="-120"/>
                <a:ea typeface="Microsoft JhengHei" panose="020B0604030504040204" pitchFamily="34" charset="-120"/>
              </a:rPr>
            </a:br>
            <a:r>
              <a:rPr lang="en-US" altLang="zh-CN" sz="3200" b="1" dirty="0">
                <a:solidFill>
                  <a:schemeClr val="tx1"/>
                </a:solidFill>
                <a:latin typeface="Microsoft JhengHei" panose="020B0604030504040204" pitchFamily="34" charset="-120"/>
                <a:ea typeface="Microsoft JhengHei" panose="020B0604030504040204" pitchFamily="34" charset="-120"/>
              </a:rPr>
              <a:t>Discrete Mathematics and Its Applications</a:t>
            </a:r>
            <a:br>
              <a:rPr lang="en-US" altLang="zh-CN" sz="3200" b="1" dirty="0">
                <a:solidFill>
                  <a:schemeClr val="tx1"/>
                </a:solidFill>
                <a:latin typeface="Microsoft JhengHei" panose="020B0604030504040204" pitchFamily="34" charset="-120"/>
                <a:ea typeface="Microsoft JhengHei" panose="020B0604030504040204" pitchFamily="34" charset="-120"/>
              </a:rPr>
            </a:br>
            <a:r>
              <a:rPr lang="zh-CN" altLang="en-US" sz="3200" b="1" dirty="0">
                <a:solidFill>
                  <a:schemeClr val="tx1"/>
                </a:solidFill>
                <a:latin typeface="Microsoft JhengHei" panose="020B0604030504040204" pitchFamily="34" charset="-120"/>
                <a:ea typeface="Microsoft JhengHei" panose="020B0604030504040204" pitchFamily="34" charset="-120"/>
              </a:rPr>
              <a:t>（</a:t>
            </a:r>
            <a:r>
              <a:rPr lang="en-US" altLang="zh-CN" sz="3200" b="1" dirty="0">
                <a:solidFill>
                  <a:schemeClr val="tx1"/>
                </a:solidFill>
                <a:latin typeface="Microsoft JhengHei" panose="020B0604030504040204" pitchFamily="34" charset="-120"/>
                <a:ea typeface="Microsoft JhengHei" panose="020B0604030504040204" pitchFamily="34" charset="-120"/>
              </a:rPr>
              <a:t>Eighth  Edition/Kenneth </a:t>
            </a:r>
            <a:r>
              <a:rPr lang="en-US" altLang="zh-CN" sz="3200" b="1" dirty="0" err="1">
                <a:solidFill>
                  <a:schemeClr val="tx1"/>
                </a:solidFill>
                <a:latin typeface="Microsoft JhengHei" panose="020B0604030504040204" pitchFamily="34" charset="-120"/>
                <a:ea typeface="Microsoft JhengHei" panose="020B0604030504040204" pitchFamily="34" charset="-120"/>
              </a:rPr>
              <a:t>H.Rosen</a:t>
            </a:r>
            <a:r>
              <a:rPr lang="zh-CN" altLang="en-US" sz="3200" b="1" dirty="0">
                <a:solidFill>
                  <a:schemeClr val="tx1"/>
                </a:solidFill>
                <a:latin typeface="Microsoft JhengHei" panose="020B0604030504040204" pitchFamily="34" charset="-120"/>
                <a:ea typeface="Microsoft JhengHei" panose="020B0604030504040204" pitchFamily="34" charset="-120"/>
              </a:rPr>
              <a:t>）</a:t>
            </a:r>
            <a:br>
              <a:rPr lang="en-US" altLang="zh-CN" sz="3800" b="1" dirty="0">
                <a:solidFill>
                  <a:schemeClr val="tx1"/>
                </a:solidFill>
                <a:latin typeface="Microsoft JhengHei" panose="020B0604030504040204" pitchFamily="34" charset="-120"/>
                <a:ea typeface="Microsoft JhengHei" panose="020B0604030504040204" pitchFamily="34" charset="-120"/>
              </a:rPr>
            </a:br>
            <a:br>
              <a:rPr lang="en-US" altLang="zh-CN" sz="2400" b="1" dirty="0">
                <a:solidFill>
                  <a:schemeClr val="tx1"/>
                </a:solidFill>
                <a:latin typeface="Microsoft JhengHei" panose="020B0604030504040204" pitchFamily="34" charset="-120"/>
                <a:ea typeface="Microsoft JhengHei" panose="020B0604030504040204" pitchFamily="34" charset="-120"/>
              </a:rPr>
            </a:br>
            <a:r>
              <a:rPr lang="zh-CN" altLang="en-US" sz="2400" b="1" dirty="0">
                <a:solidFill>
                  <a:schemeClr val="tx1"/>
                </a:solidFill>
                <a:latin typeface="Microsoft JhengHei" panose="020B0604030504040204" pitchFamily="34" charset="-120"/>
                <a:ea typeface="Microsoft JhengHei" panose="020B0604030504040204" pitchFamily="34" charset="-120"/>
              </a:rPr>
              <a:t>郭少勇 </a:t>
            </a:r>
            <a:r>
              <a:rPr lang="en-US" altLang="zh-CN" sz="2400" b="1" dirty="0">
                <a:solidFill>
                  <a:schemeClr val="tx1"/>
                </a:solidFill>
                <a:latin typeface="Microsoft JhengHei" panose="020B0604030504040204" pitchFamily="34" charset="-120"/>
                <a:ea typeface="Microsoft JhengHei" panose="020B0604030504040204" pitchFamily="34" charset="-120"/>
              </a:rPr>
              <a:t>(syguo@bupt.edu.cn)</a:t>
            </a:r>
            <a:br>
              <a:rPr lang="en-US" altLang="zh-CN" sz="2400" b="1" dirty="0">
                <a:solidFill>
                  <a:schemeClr val="tx1"/>
                </a:solidFill>
                <a:latin typeface="Microsoft JhengHei" panose="020B0604030504040204" pitchFamily="34" charset="-120"/>
                <a:ea typeface="Microsoft JhengHei" panose="020B0604030504040204" pitchFamily="34" charset="-120"/>
              </a:rPr>
            </a:br>
            <a:r>
              <a:rPr lang="zh-CN" altLang="en-US" sz="2400" b="1" dirty="0">
                <a:solidFill>
                  <a:schemeClr val="tx1"/>
                </a:solidFill>
                <a:latin typeface="Microsoft JhengHei" panose="020B0604030504040204" pitchFamily="34" charset="-120"/>
                <a:ea typeface="Microsoft JhengHei" panose="020B0604030504040204" pitchFamily="34" charset="-120"/>
              </a:rPr>
              <a:t>北京邮电大学</a:t>
            </a:r>
            <a:br>
              <a:rPr lang="en-US" altLang="zh-CN" sz="2400" b="1">
                <a:solidFill>
                  <a:schemeClr val="tx1"/>
                </a:solidFill>
                <a:latin typeface="Microsoft JhengHei" panose="020B0604030504040204" pitchFamily="34" charset="-120"/>
                <a:ea typeface="Microsoft JhengHei" panose="020B0604030504040204" pitchFamily="34" charset="-120"/>
              </a:rPr>
            </a:br>
            <a:r>
              <a:rPr lang="en-US" altLang="zh-CN" sz="2400" b="1">
                <a:solidFill>
                  <a:schemeClr val="tx1"/>
                </a:solidFill>
                <a:latin typeface="Microsoft JhengHei" panose="020B0604030504040204" pitchFamily="34" charset="-120"/>
                <a:ea typeface="Microsoft JhengHei" panose="020B0604030504040204" pitchFamily="34" charset="-120"/>
              </a:rPr>
              <a:t>2022.10</a:t>
            </a:r>
            <a:endParaRPr lang="en-US" altLang="zh-CN" b="1" dirty="0">
              <a:solidFill>
                <a:schemeClr val="tx1"/>
              </a:solidFill>
              <a:latin typeface="Microsoft JhengHei" panose="020B0604030504040204" pitchFamily="34" charset="-120"/>
              <a:ea typeface="Microsoft JhengHei" panose="020B0604030504040204" pitchFamily="34" charset="-120"/>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210046" y="735781"/>
            <a:ext cx="11981954" cy="6104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0" indent="0" algn="ctr">
              <a:lnSpc>
                <a:spcPct val="150000"/>
              </a:lnSpc>
              <a:buNone/>
            </a:pPr>
            <a:r>
              <a:rPr lang="en-US" altLang="zh-CN" sz="4000" dirty="0">
                <a:latin typeface="+mj-lt"/>
              </a:rPr>
              <a:t>Proof</a:t>
            </a:r>
          </a:p>
          <a:p>
            <a:pPr marL="514350" indent="-514350">
              <a:lnSpc>
                <a:spcPct val="135000"/>
              </a:lnSpc>
              <a:buAutoNum type="alphaLcParenBoth"/>
            </a:pPr>
            <a:r>
              <a:rPr lang="en-US" altLang="zh-CN" sz="2800" dirty="0"/>
              <a:t>Suppose that </a:t>
            </a:r>
          </a:p>
          <a:p>
            <a:pPr marL="0" indent="0" algn="ctr">
              <a:lnSpc>
                <a:spcPct val="135000"/>
              </a:lnSpc>
              <a:buNone/>
            </a:pPr>
            <a:r>
              <a:rPr lang="en-US" altLang="zh-CN" sz="2800" dirty="0"/>
              <a:t>ab = ac.</a:t>
            </a:r>
          </a:p>
          <a:p>
            <a:pPr marL="0" indent="0">
              <a:lnSpc>
                <a:spcPct val="135000"/>
              </a:lnSpc>
              <a:buNone/>
            </a:pPr>
            <a:r>
              <a:rPr lang="en-US" altLang="zh-CN" sz="2800" dirty="0"/>
              <a:t>Multiplying both sides of this equation by a</a:t>
            </a:r>
            <a:r>
              <a:rPr lang="en-US" altLang="zh-CN" sz="2800" baseline="30000" dirty="0"/>
              <a:t>-1 </a:t>
            </a:r>
            <a:r>
              <a:rPr lang="en-US" altLang="zh-CN" sz="2800" dirty="0"/>
              <a:t>on the left, we obtain </a:t>
            </a:r>
          </a:p>
          <a:p>
            <a:pPr marL="0" indent="0" algn="ctr">
              <a:lnSpc>
                <a:spcPct val="130000"/>
              </a:lnSpc>
              <a:buNone/>
            </a:pPr>
            <a:r>
              <a:rPr lang="en-US" altLang="zh-CN" sz="2800" dirty="0"/>
              <a:t>a</a:t>
            </a:r>
            <a:r>
              <a:rPr lang="en-US" altLang="zh-CN" sz="2800" baseline="30000" dirty="0"/>
              <a:t>-1</a:t>
            </a:r>
            <a:r>
              <a:rPr lang="en-US" altLang="zh-CN" sz="2800" dirty="0"/>
              <a:t>(ab) = a</a:t>
            </a:r>
            <a:r>
              <a:rPr lang="en-US" altLang="zh-CN" sz="2800" baseline="30000" dirty="0"/>
              <a:t>-1</a:t>
            </a:r>
            <a:r>
              <a:rPr lang="en-US" altLang="zh-CN" sz="2800" dirty="0"/>
              <a:t>(ac)</a:t>
            </a:r>
          </a:p>
          <a:p>
            <a:pPr marL="0" indent="0" algn="ctr">
              <a:lnSpc>
                <a:spcPct val="130000"/>
              </a:lnSpc>
              <a:buNone/>
            </a:pPr>
            <a:r>
              <a:rPr lang="en-US" altLang="zh-CN" sz="2800" dirty="0"/>
              <a:t>			(a</a:t>
            </a:r>
            <a:r>
              <a:rPr lang="en-US" altLang="zh-CN" sz="2800" baseline="30000" dirty="0"/>
              <a:t>-1</a:t>
            </a:r>
            <a:r>
              <a:rPr lang="en-US" altLang="zh-CN" sz="2800" dirty="0"/>
              <a:t>a)b = (a</a:t>
            </a:r>
            <a:r>
              <a:rPr lang="en-US" altLang="zh-CN" sz="2800" baseline="30000" dirty="0"/>
              <a:t>-1</a:t>
            </a:r>
            <a:r>
              <a:rPr lang="en-US" altLang="zh-CN" sz="2800" dirty="0"/>
              <a:t>a)c 	by associativity </a:t>
            </a:r>
          </a:p>
          <a:p>
            <a:pPr marL="0" indent="0" algn="ctr">
              <a:lnSpc>
                <a:spcPct val="130000"/>
              </a:lnSpc>
              <a:buNone/>
            </a:pPr>
            <a:r>
              <a:rPr lang="en-US" altLang="zh-CN" sz="2800" dirty="0"/>
              <a:t>				</a:t>
            </a:r>
            <a:r>
              <a:rPr lang="en-US" altLang="zh-CN" sz="2800"/>
              <a:t>	     eb </a:t>
            </a:r>
            <a:r>
              <a:rPr lang="en-US" altLang="zh-CN" sz="2800" dirty="0"/>
              <a:t>= ec  by the definition of an inverse </a:t>
            </a:r>
          </a:p>
          <a:p>
            <a:pPr marL="0" indent="0" algn="ctr">
              <a:lnSpc>
                <a:spcPct val="130000"/>
              </a:lnSpc>
              <a:buNone/>
            </a:pPr>
            <a:r>
              <a:rPr lang="en-US" altLang="zh-CN" sz="2800" dirty="0"/>
              <a:t>					b = c   by definition of an identity.</a:t>
            </a:r>
          </a:p>
          <a:p>
            <a:pPr marL="0" indent="0">
              <a:lnSpc>
                <a:spcPct val="130000"/>
              </a:lnSpc>
              <a:buNone/>
            </a:pPr>
            <a:r>
              <a:rPr lang="en-US" altLang="zh-CN" sz="2800" dirty="0"/>
              <a:t>(b) The proof is similar to that of part (a)</a:t>
            </a:r>
            <a:endParaRPr lang="en-US" altLang="zh-CN" sz="4000" dirty="0">
              <a:latin typeface="+mj-lt"/>
            </a:endParaRPr>
          </a:p>
        </p:txBody>
      </p:sp>
      <p:sp>
        <p:nvSpPr>
          <p:cNvPr id="5" name="文本框 4"/>
          <p:cNvSpPr txBox="1"/>
          <p:nvPr/>
        </p:nvSpPr>
        <p:spPr>
          <a:xfrm>
            <a:off x="210046" y="17929"/>
            <a:ext cx="11056470" cy="739754"/>
          </a:xfrm>
          <a:prstGeom prst="rect">
            <a:avLst/>
          </a:prstGeom>
          <a:noFill/>
        </p:spPr>
        <p:txBody>
          <a:bodyPr wrap="square" rtlCol="0">
            <a:spAutoFit/>
          </a:bodyPr>
          <a:lstStyle/>
          <a:p>
            <a:pPr>
              <a:lnSpc>
                <a:spcPct val="150000"/>
              </a:lnSpc>
            </a:pPr>
            <a:r>
              <a:rPr lang="en-US" altLang="zh-CN" sz="3200" dirty="0"/>
              <a:t>9.4(</a:t>
            </a:r>
            <a:r>
              <a:rPr lang="zh-CN" altLang="en-US" sz="3200" dirty="0"/>
              <a:t>补</a:t>
            </a:r>
            <a:r>
              <a:rPr lang="en-US" altLang="zh-CN" sz="3200" dirty="0"/>
              <a:t>) Groups</a:t>
            </a:r>
          </a:p>
        </p:txBody>
      </p:sp>
    </p:spTree>
    <p:extLst>
      <p:ext uri="{BB962C8B-B14F-4D97-AF65-F5344CB8AC3E}">
        <p14:creationId xmlns:p14="http://schemas.microsoft.com/office/powerpoint/2010/main" val="384458503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210046" y="735781"/>
            <a:ext cx="11981954" cy="6104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0" indent="0" algn="ctr">
              <a:lnSpc>
                <a:spcPct val="150000"/>
              </a:lnSpc>
              <a:buNone/>
            </a:pPr>
            <a:r>
              <a:rPr lang="en-US" altLang="zh-CN" sz="4000" dirty="0">
                <a:latin typeface="+mj-lt"/>
              </a:rPr>
              <a:t>Theorem 3 </a:t>
            </a:r>
          </a:p>
          <a:p>
            <a:pPr marL="0" indent="0">
              <a:lnSpc>
                <a:spcPct val="150000"/>
              </a:lnSpc>
              <a:buNone/>
            </a:pPr>
            <a:r>
              <a:rPr lang="en-US" altLang="zh-CN" sz="2800" dirty="0"/>
              <a:t>Let G be a group and let a and b be elements of G. Then</a:t>
            </a:r>
          </a:p>
          <a:p>
            <a:pPr lvl="1">
              <a:lnSpc>
                <a:spcPct val="150000"/>
              </a:lnSpc>
              <a:buClrTx/>
              <a:buFont typeface="Wingdings" panose="05000000000000000000" pitchFamily="2" charset="2"/>
              <a:buChar char="l"/>
            </a:pPr>
            <a:r>
              <a:rPr lang="en-US" altLang="zh-CN" dirty="0"/>
              <a:t>(a) 	(a</a:t>
            </a:r>
            <a:r>
              <a:rPr lang="en-US" altLang="zh-CN" baseline="30000" dirty="0"/>
              <a:t>-1)-1 </a:t>
            </a:r>
            <a:r>
              <a:rPr lang="en-US" altLang="zh-CN" dirty="0"/>
              <a:t>= a.</a:t>
            </a:r>
          </a:p>
          <a:p>
            <a:pPr lvl="1">
              <a:lnSpc>
                <a:spcPct val="150000"/>
              </a:lnSpc>
              <a:buClrTx/>
              <a:buFont typeface="Wingdings" panose="05000000000000000000" pitchFamily="2" charset="2"/>
              <a:buChar char="l"/>
            </a:pPr>
            <a:r>
              <a:rPr lang="en-US" altLang="zh-CN" dirty="0"/>
              <a:t>(b) 	(ab)</a:t>
            </a:r>
            <a:r>
              <a:rPr lang="en-US" altLang="zh-CN" baseline="30000" dirty="0"/>
              <a:t>-1 </a:t>
            </a:r>
            <a:r>
              <a:rPr lang="en-US" altLang="zh-CN" dirty="0"/>
              <a:t>= b</a:t>
            </a:r>
            <a:r>
              <a:rPr lang="en-US" altLang="zh-CN" baseline="30000" dirty="0"/>
              <a:t>-1</a:t>
            </a:r>
            <a:r>
              <a:rPr lang="en-US" altLang="zh-CN" dirty="0"/>
              <a:t>a</a:t>
            </a:r>
            <a:r>
              <a:rPr lang="en-US" altLang="zh-CN" baseline="30000" dirty="0"/>
              <a:t>-1</a:t>
            </a:r>
            <a:endParaRPr lang="en-US" altLang="zh-CN" sz="4000" baseline="30000" dirty="0">
              <a:latin typeface="+mj-lt"/>
            </a:endParaRPr>
          </a:p>
        </p:txBody>
      </p:sp>
      <p:sp>
        <p:nvSpPr>
          <p:cNvPr id="5" name="文本框 4"/>
          <p:cNvSpPr txBox="1"/>
          <p:nvPr/>
        </p:nvSpPr>
        <p:spPr>
          <a:xfrm>
            <a:off x="210046" y="17929"/>
            <a:ext cx="11056470" cy="739754"/>
          </a:xfrm>
          <a:prstGeom prst="rect">
            <a:avLst/>
          </a:prstGeom>
          <a:noFill/>
        </p:spPr>
        <p:txBody>
          <a:bodyPr wrap="square" rtlCol="0">
            <a:spAutoFit/>
          </a:bodyPr>
          <a:lstStyle/>
          <a:p>
            <a:pPr>
              <a:lnSpc>
                <a:spcPct val="150000"/>
              </a:lnSpc>
            </a:pPr>
            <a:r>
              <a:rPr lang="en-US" altLang="zh-CN" sz="3200" dirty="0"/>
              <a:t>9.4(</a:t>
            </a:r>
            <a:r>
              <a:rPr lang="zh-CN" altLang="en-US" sz="3200" dirty="0"/>
              <a:t>补</a:t>
            </a:r>
            <a:r>
              <a:rPr lang="en-US" altLang="zh-CN" sz="3200" dirty="0"/>
              <a:t>) Groups</a:t>
            </a:r>
          </a:p>
        </p:txBody>
      </p:sp>
    </p:spTree>
    <p:extLst>
      <p:ext uri="{BB962C8B-B14F-4D97-AF65-F5344CB8AC3E}">
        <p14:creationId xmlns:p14="http://schemas.microsoft.com/office/powerpoint/2010/main" val="44477137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210046" y="735781"/>
            <a:ext cx="11981954" cy="6104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0" indent="0" algn="ctr">
              <a:lnSpc>
                <a:spcPct val="150000"/>
              </a:lnSpc>
              <a:buNone/>
            </a:pPr>
            <a:r>
              <a:rPr lang="en-US" altLang="zh-CN" sz="4000" dirty="0">
                <a:latin typeface="+mj-lt"/>
              </a:rPr>
              <a:t>Proof</a:t>
            </a:r>
          </a:p>
          <a:p>
            <a:pPr marL="514350" indent="-514350">
              <a:lnSpc>
                <a:spcPct val="130000"/>
              </a:lnSpc>
              <a:buAutoNum type="alphaLcParenBoth"/>
            </a:pPr>
            <a:r>
              <a:rPr lang="en-US" altLang="zh-CN" sz="2800" dirty="0"/>
              <a:t>We show that a acts as an inverse for a</a:t>
            </a:r>
            <a:r>
              <a:rPr lang="en-US" altLang="zh-CN" sz="2800" baseline="30000" dirty="0"/>
              <a:t>-1</a:t>
            </a:r>
            <a:r>
              <a:rPr lang="en-US" altLang="zh-CN" sz="2800" dirty="0"/>
              <a:t>.</a:t>
            </a:r>
          </a:p>
          <a:p>
            <a:pPr marL="0" indent="0" algn="ctr">
              <a:lnSpc>
                <a:spcPct val="130000"/>
              </a:lnSpc>
              <a:buNone/>
            </a:pPr>
            <a:r>
              <a:rPr lang="en-US" altLang="zh-CN" sz="2800" dirty="0"/>
              <a:t>a</a:t>
            </a:r>
            <a:r>
              <a:rPr lang="en-US" altLang="zh-CN" sz="2800" baseline="30000" dirty="0"/>
              <a:t>-1</a:t>
            </a:r>
            <a:r>
              <a:rPr lang="en-US" altLang="zh-CN" sz="2800" dirty="0"/>
              <a:t>a = aa</a:t>
            </a:r>
            <a:r>
              <a:rPr lang="en-US" altLang="zh-CN" sz="2800" baseline="30000" dirty="0"/>
              <a:t>-1 </a:t>
            </a:r>
            <a:r>
              <a:rPr lang="en-US" altLang="zh-CN" sz="2800" dirty="0"/>
              <a:t>= e </a:t>
            </a:r>
          </a:p>
          <a:p>
            <a:pPr marL="0" indent="0">
              <a:lnSpc>
                <a:spcPct val="130000"/>
              </a:lnSpc>
              <a:buNone/>
            </a:pPr>
            <a:r>
              <a:rPr lang="en-US" altLang="zh-CN" sz="2800" dirty="0"/>
              <a:t>Since the inverse of an element is unique, we conclude that (a</a:t>
            </a:r>
            <a:r>
              <a:rPr lang="en-US" altLang="zh-CN" sz="2800" baseline="30000" dirty="0"/>
              <a:t>-1)-1</a:t>
            </a:r>
            <a:r>
              <a:rPr lang="en-US" altLang="zh-CN" sz="2800" dirty="0"/>
              <a:t> = a.</a:t>
            </a:r>
          </a:p>
          <a:p>
            <a:pPr marL="0" indent="0">
              <a:lnSpc>
                <a:spcPct val="130000"/>
              </a:lnSpc>
              <a:buNone/>
            </a:pPr>
            <a:r>
              <a:rPr lang="en-US" altLang="zh-CN" sz="2800" dirty="0"/>
              <a:t>(b) We easily verify that</a:t>
            </a:r>
          </a:p>
          <a:p>
            <a:pPr marL="0" indent="0" algn="ctr">
              <a:lnSpc>
                <a:spcPct val="130000"/>
              </a:lnSpc>
              <a:buNone/>
            </a:pPr>
            <a:r>
              <a:rPr lang="en-US" altLang="zh-CN" sz="2800" dirty="0"/>
              <a:t>(ab)(b</a:t>
            </a:r>
            <a:r>
              <a:rPr lang="en-US" altLang="zh-CN" sz="2800" baseline="30000" dirty="0"/>
              <a:t>-1</a:t>
            </a:r>
            <a:r>
              <a:rPr lang="en-US" altLang="zh-CN" sz="2800" dirty="0"/>
              <a:t>a</a:t>
            </a:r>
            <a:r>
              <a:rPr lang="en-US" altLang="zh-CN" sz="2800" baseline="30000" dirty="0"/>
              <a:t>-1</a:t>
            </a:r>
            <a:r>
              <a:rPr lang="en-US" altLang="zh-CN" sz="2800" dirty="0"/>
              <a:t>) = a(b(b</a:t>
            </a:r>
            <a:r>
              <a:rPr lang="en-US" altLang="zh-CN" sz="2800" baseline="30000" dirty="0"/>
              <a:t>-1</a:t>
            </a:r>
            <a:r>
              <a:rPr lang="en-US" altLang="zh-CN" sz="2800" dirty="0"/>
              <a:t>a</a:t>
            </a:r>
            <a:r>
              <a:rPr lang="en-US" altLang="zh-CN" sz="2800" baseline="30000" dirty="0"/>
              <a:t>-1</a:t>
            </a:r>
            <a:r>
              <a:rPr lang="en-US" altLang="zh-CN" sz="2800" dirty="0"/>
              <a:t>)) = a((bb</a:t>
            </a:r>
            <a:r>
              <a:rPr lang="en-US" altLang="zh-CN" sz="2800" baseline="30000" dirty="0"/>
              <a:t>-1</a:t>
            </a:r>
            <a:r>
              <a:rPr lang="en-US" altLang="zh-CN" sz="2800" dirty="0"/>
              <a:t>a</a:t>
            </a:r>
            <a:r>
              <a:rPr lang="en-US" altLang="zh-CN" sz="2800" baseline="30000" dirty="0"/>
              <a:t>-1</a:t>
            </a:r>
            <a:r>
              <a:rPr lang="en-US" altLang="zh-CN" sz="2800" dirty="0"/>
              <a:t>) = a(ea</a:t>
            </a:r>
            <a:r>
              <a:rPr lang="en-US" altLang="zh-CN" sz="2800" baseline="30000" dirty="0"/>
              <a:t>-1</a:t>
            </a:r>
            <a:r>
              <a:rPr lang="en-US" altLang="zh-CN" sz="2800" dirty="0"/>
              <a:t>) = aa</a:t>
            </a:r>
            <a:r>
              <a:rPr lang="en-US" altLang="zh-CN" sz="2800" baseline="30000" dirty="0"/>
              <a:t>-1 </a:t>
            </a:r>
            <a:r>
              <a:rPr lang="en-US" altLang="zh-CN" sz="2800" dirty="0"/>
              <a:t>= e </a:t>
            </a:r>
          </a:p>
          <a:p>
            <a:pPr marL="0" indent="0">
              <a:lnSpc>
                <a:spcPct val="130000"/>
              </a:lnSpc>
              <a:buNone/>
            </a:pPr>
            <a:r>
              <a:rPr lang="en-US" altLang="zh-CN" sz="2800" dirty="0"/>
              <a:t>and, similarly,</a:t>
            </a:r>
          </a:p>
          <a:p>
            <a:pPr marL="0" indent="0" algn="ctr">
              <a:lnSpc>
                <a:spcPct val="130000"/>
              </a:lnSpc>
              <a:buNone/>
            </a:pPr>
            <a:r>
              <a:rPr lang="en-US" altLang="zh-CN" sz="2800" dirty="0"/>
              <a:t>(b</a:t>
            </a:r>
            <a:r>
              <a:rPr lang="en-US" altLang="zh-CN" sz="2800" baseline="30000" dirty="0"/>
              <a:t>-1</a:t>
            </a:r>
            <a:r>
              <a:rPr lang="en-US" altLang="zh-CN" sz="2800" dirty="0"/>
              <a:t>a</a:t>
            </a:r>
            <a:r>
              <a:rPr lang="en-US" altLang="zh-CN" sz="2800" baseline="30000" dirty="0"/>
              <a:t>-1</a:t>
            </a:r>
            <a:r>
              <a:rPr lang="en-US" altLang="zh-CN" sz="2800" dirty="0"/>
              <a:t>)(ab) = e.</a:t>
            </a:r>
          </a:p>
          <a:p>
            <a:pPr marL="0" indent="0">
              <a:lnSpc>
                <a:spcPct val="130000"/>
              </a:lnSpc>
              <a:buNone/>
            </a:pPr>
            <a:r>
              <a:rPr lang="en-US" altLang="zh-CN" sz="2800" dirty="0"/>
              <a:t>So (ab)</a:t>
            </a:r>
            <a:r>
              <a:rPr lang="en-US" altLang="zh-CN" sz="2800" baseline="30000" dirty="0"/>
              <a:t>-1 </a:t>
            </a:r>
            <a:r>
              <a:rPr lang="en-US" altLang="zh-CN" sz="2800" dirty="0"/>
              <a:t>= b</a:t>
            </a:r>
            <a:r>
              <a:rPr lang="en-US" altLang="zh-CN" sz="2800" baseline="30000" dirty="0"/>
              <a:t>-1</a:t>
            </a:r>
            <a:r>
              <a:rPr lang="en-US" altLang="zh-CN" sz="2800" dirty="0"/>
              <a:t>a</a:t>
            </a:r>
            <a:r>
              <a:rPr lang="en-US" altLang="zh-CN" sz="2800" baseline="30000" dirty="0"/>
              <a:t>-1</a:t>
            </a:r>
            <a:r>
              <a:rPr lang="en-US" altLang="zh-CN" sz="2800" dirty="0"/>
              <a:t>.</a:t>
            </a:r>
            <a:endParaRPr lang="en-US" altLang="zh-CN" sz="4000" dirty="0">
              <a:latin typeface="+mj-lt"/>
            </a:endParaRPr>
          </a:p>
        </p:txBody>
      </p:sp>
      <p:sp>
        <p:nvSpPr>
          <p:cNvPr id="5" name="文本框 4"/>
          <p:cNvSpPr txBox="1"/>
          <p:nvPr/>
        </p:nvSpPr>
        <p:spPr>
          <a:xfrm>
            <a:off x="210046" y="17929"/>
            <a:ext cx="11056470" cy="739754"/>
          </a:xfrm>
          <a:prstGeom prst="rect">
            <a:avLst/>
          </a:prstGeom>
          <a:noFill/>
        </p:spPr>
        <p:txBody>
          <a:bodyPr wrap="square" rtlCol="0">
            <a:spAutoFit/>
          </a:bodyPr>
          <a:lstStyle/>
          <a:p>
            <a:pPr>
              <a:lnSpc>
                <a:spcPct val="150000"/>
              </a:lnSpc>
            </a:pPr>
            <a:r>
              <a:rPr lang="en-US" altLang="zh-CN" sz="3200" dirty="0"/>
              <a:t>9.4(</a:t>
            </a:r>
            <a:r>
              <a:rPr lang="zh-CN" altLang="en-US" sz="3200" dirty="0"/>
              <a:t>补</a:t>
            </a:r>
            <a:r>
              <a:rPr lang="en-US" altLang="zh-CN" sz="3200" dirty="0"/>
              <a:t>) Groups</a:t>
            </a:r>
          </a:p>
        </p:txBody>
      </p:sp>
    </p:spTree>
    <p:extLst>
      <p:ext uri="{BB962C8B-B14F-4D97-AF65-F5344CB8AC3E}">
        <p14:creationId xmlns:p14="http://schemas.microsoft.com/office/powerpoint/2010/main" val="410442282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210046" y="735781"/>
            <a:ext cx="11981954" cy="6104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0" indent="0" algn="ctr">
              <a:lnSpc>
                <a:spcPct val="150000"/>
              </a:lnSpc>
              <a:buNone/>
            </a:pPr>
            <a:r>
              <a:rPr lang="en-US" altLang="zh-CN" sz="4000" dirty="0">
                <a:latin typeface="+mj-lt"/>
              </a:rPr>
              <a:t>Theorem 4</a:t>
            </a:r>
            <a:endParaRPr lang="en-US" altLang="zh-CN" sz="2800" dirty="0"/>
          </a:p>
          <a:p>
            <a:pPr marL="0" indent="0">
              <a:lnSpc>
                <a:spcPct val="150000"/>
              </a:lnSpc>
              <a:buNone/>
            </a:pPr>
            <a:r>
              <a:rPr lang="en-US" altLang="zh-CN" sz="2800" dirty="0"/>
              <a:t>Let G be a group, and let a and b be elements of G. Then</a:t>
            </a:r>
          </a:p>
          <a:p>
            <a:pPr lvl="1">
              <a:lnSpc>
                <a:spcPct val="150000"/>
              </a:lnSpc>
              <a:buClrTx/>
              <a:buFont typeface="Wingdings" panose="05000000000000000000" pitchFamily="2" charset="2"/>
              <a:buChar char="l"/>
            </a:pPr>
            <a:r>
              <a:rPr lang="en-US" altLang="zh-CN" dirty="0"/>
              <a:t>(a) The equation ax = b has a unique solution in G.</a:t>
            </a:r>
          </a:p>
          <a:p>
            <a:pPr lvl="1">
              <a:lnSpc>
                <a:spcPct val="150000"/>
              </a:lnSpc>
              <a:buClrTx/>
              <a:buFont typeface="Wingdings" panose="05000000000000000000" pitchFamily="2" charset="2"/>
              <a:buChar char="l"/>
            </a:pPr>
            <a:r>
              <a:rPr lang="en-US" altLang="zh-CN" dirty="0"/>
              <a:t>(b) The equation ya = b has a unique solution in G.</a:t>
            </a:r>
            <a:endParaRPr lang="en-US" altLang="zh-CN" sz="4000" baseline="30000" dirty="0">
              <a:latin typeface="+mj-lt"/>
            </a:endParaRPr>
          </a:p>
        </p:txBody>
      </p:sp>
      <p:sp>
        <p:nvSpPr>
          <p:cNvPr id="5" name="文本框 4"/>
          <p:cNvSpPr txBox="1"/>
          <p:nvPr/>
        </p:nvSpPr>
        <p:spPr>
          <a:xfrm>
            <a:off x="210046" y="17929"/>
            <a:ext cx="11056470" cy="739754"/>
          </a:xfrm>
          <a:prstGeom prst="rect">
            <a:avLst/>
          </a:prstGeom>
          <a:noFill/>
        </p:spPr>
        <p:txBody>
          <a:bodyPr wrap="square" rtlCol="0">
            <a:spAutoFit/>
          </a:bodyPr>
          <a:lstStyle/>
          <a:p>
            <a:pPr>
              <a:lnSpc>
                <a:spcPct val="150000"/>
              </a:lnSpc>
            </a:pPr>
            <a:r>
              <a:rPr lang="en-US" altLang="zh-CN" sz="3200" dirty="0"/>
              <a:t>9.4(</a:t>
            </a:r>
            <a:r>
              <a:rPr lang="zh-CN" altLang="en-US" sz="3200" dirty="0"/>
              <a:t>补</a:t>
            </a:r>
            <a:r>
              <a:rPr lang="en-US" altLang="zh-CN" sz="3200" dirty="0"/>
              <a:t>) Groups</a:t>
            </a:r>
          </a:p>
        </p:txBody>
      </p:sp>
    </p:spTree>
    <p:extLst>
      <p:ext uri="{BB962C8B-B14F-4D97-AF65-F5344CB8AC3E}">
        <p14:creationId xmlns:p14="http://schemas.microsoft.com/office/powerpoint/2010/main" val="11293682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210046" y="735781"/>
            <a:ext cx="11981954" cy="6104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0" indent="0" algn="ctr">
              <a:lnSpc>
                <a:spcPct val="150000"/>
              </a:lnSpc>
              <a:buNone/>
            </a:pPr>
            <a:r>
              <a:rPr lang="en-US" altLang="zh-CN" sz="4000" dirty="0">
                <a:latin typeface="+mj-lt"/>
              </a:rPr>
              <a:t>Proof</a:t>
            </a:r>
            <a:endParaRPr lang="en-US" altLang="zh-CN" sz="2800" dirty="0"/>
          </a:p>
          <a:p>
            <a:pPr marL="514350" indent="-514350">
              <a:lnSpc>
                <a:spcPct val="150000"/>
              </a:lnSpc>
              <a:buAutoNum type="alphaLcParenBoth"/>
            </a:pPr>
            <a:r>
              <a:rPr lang="en-US" altLang="zh-CN" sz="2800" dirty="0"/>
              <a:t>The element x = a</a:t>
            </a:r>
            <a:r>
              <a:rPr lang="en-US" altLang="zh-CN" sz="2800" baseline="30000" dirty="0"/>
              <a:t>-1</a:t>
            </a:r>
            <a:r>
              <a:rPr lang="en-US" altLang="zh-CN" sz="2800" dirty="0"/>
              <a:t>b is a solution of the equation ax = b, since </a:t>
            </a:r>
          </a:p>
          <a:p>
            <a:pPr marL="0" indent="0" algn="ctr">
              <a:lnSpc>
                <a:spcPct val="150000"/>
              </a:lnSpc>
              <a:buNone/>
            </a:pPr>
            <a:r>
              <a:rPr lang="en-US" altLang="zh-CN" sz="2800" dirty="0"/>
              <a:t>a(a</a:t>
            </a:r>
            <a:r>
              <a:rPr lang="en-US" altLang="zh-CN" sz="2800" baseline="30000" dirty="0"/>
              <a:t>-1</a:t>
            </a:r>
            <a:r>
              <a:rPr lang="en-US" altLang="zh-CN" sz="2800" dirty="0"/>
              <a:t>b) = (aa</a:t>
            </a:r>
            <a:r>
              <a:rPr lang="en-US" altLang="zh-CN" sz="2800" baseline="30000" dirty="0"/>
              <a:t>-1</a:t>
            </a:r>
            <a:r>
              <a:rPr lang="en-US" altLang="zh-CN" sz="2800" dirty="0"/>
              <a:t>)b = eb = b.</a:t>
            </a:r>
          </a:p>
          <a:p>
            <a:pPr marL="0" indent="0">
              <a:lnSpc>
                <a:spcPct val="150000"/>
              </a:lnSpc>
              <a:buNone/>
            </a:pPr>
            <a:r>
              <a:rPr lang="en-US" altLang="zh-CN" sz="2800" dirty="0"/>
              <a:t>Suppose now that x1 and x2 are two solutions of the equation ax =b.</a:t>
            </a:r>
          </a:p>
          <a:p>
            <a:pPr marL="0" indent="0">
              <a:lnSpc>
                <a:spcPct val="150000"/>
              </a:lnSpc>
              <a:buNone/>
            </a:pPr>
            <a:r>
              <a:rPr lang="en-US" altLang="zh-CN" sz="2800" dirty="0"/>
              <a:t>Then ax1 = b and ax2 = b.</a:t>
            </a:r>
          </a:p>
          <a:p>
            <a:pPr marL="0" indent="0">
              <a:lnSpc>
                <a:spcPct val="150000"/>
              </a:lnSpc>
              <a:buNone/>
            </a:pPr>
            <a:r>
              <a:rPr lang="en-US" altLang="zh-CN" sz="2800" dirty="0"/>
              <a:t>Hence ax1  = ax2.</a:t>
            </a:r>
          </a:p>
          <a:p>
            <a:pPr marL="0" indent="0">
              <a:lnSpc>
                <a:spcPct val="150000"/>
              </a:lnSpc>
              <a:buNone/>
            </a:pPr>
            <a:r>
              <a:rPr lang="en-US" altLang="zh-CN" sz="2800" dirty="0"/>
              <a:t>Theorem 2 implies that x1 = x2.</a:t>
            </a:r>
          </a:p>
          <a:p>
            <a:pPr marL="0" indent="0">
              <a:lnSpc>
                <a:spcPct val="150000"/>
              </a:lnSpc>
              <a:buNone/>
            </a:pPr>
            <a:r>
              <a:rPr lang="en-US" altLang="zh-CN" sz="2800" dirty="0"/>
              <a:t>(b) The proof is similar to that of part (a)</a:t>
            </a:r>
            <a:endParaRPr lang="en-US" altLang="zh-CN" sz="4000" baseline="30000" dirty="0">
              <a:latin typeface="+mj-lt"/>
            </a:endParaRPr>
          </a:p>
        </p:txBody>
      </p:sp>
      <p:sp>
        <p:nvSpPr>
          <p:cNvPr id="5" name="文本框 4"/>
          <p:cNvSpPr txBox="1"/>
          <p:nvPr/>
        </p:nvSpPr>
        <p:spPr>
          <a:xfrm>
            <a:off x="210046" y="17929"/>
            <a:ext cx="11056470" cy="739754"/>
          </a:xfrm>
          <a:prstGeom prst="rect">
            <a:avLst/>
          </a:prstGeom>
          <a:noFill/>
        </p:spPr>
        <p:txBody>
          <a:bodyPr wrap="square" rtlCol="0">
            <a:spAutoFit/>
          </a:bodyPr>
          <a:lstStyle/>
          <a:p>
            <a:pPr>
              <a:lnSpc>
                <a:spcPct val="150000"/>
              </a:lnSpc>
            </a:pPr>
            <a:r>
              <a:rPr lang="en-US" altLang="zh-CN" sz="3200" dirty="0"/>
              <a:t>9.4(</a:t>
            </a:r>
            <a:r>
              <a:rPr lang="zh-CN" altLang="en-US" sz="3200" dirty="0"/>
              <a:t>补</a:t>
            </a:r>
            <a:r>
              <a:rPr lang="en-US" altLang="zh-CN" sz="3200" dirty="0"/>
              <a:t>) Groups</a:t>
            </a:r>
          </a:p>
        </p:txBody>
      </p:sp>
    </p:spTree>
    <p:extLst>
      <p:ext uri="{BB962C8B-B14F-4D97-AF65-F5344CB8AC3E}">
        <p14:creationId xmlns:p14="http://schemas.microsoft.com/office/powerpoint/2010/main" val="254914138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Rectangle 3"/>
              <p:cNvSpPr txBox="1">
                <a:spLocks noChangeArrowheads="1"/>
              </p:cNvSpPr>
              <p:nvPr/>
            </p:nvSpPr>
            <p:spPr bwMode="auto">
              <a:xfrm>
                <a:off x="210046" y="735781"/>
                <a:ext cx="11981954" cy="610429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0" indent="0" algn="ctr">
                  <a:lnSpc>
                    <a:spcPct val="150000"/>
                  </a:lnSpc>
                  <a:buNone/>
                </a:pPr>
                <a:r>
                  <a:rPr lang="en-US" altLang="zh-CN" sz="4000" dirty="0"/>
                  <a:t>Multiplication Table – </a:t>
                </a:r>
                <a:r>
                  <a:rPr lang="zh-CN" altLang="en-US" sz="4000" dirty="0"/>
                  <a:t>乘法表</a:t>
                </a:r>
                <a:endParaRPr lang="en-US" altLang="zh-CN" sz="4000" dirty="0"/>
              </a:p>
              <a:p>
                <a:pPr marL="0" indent="0">
                  <a:lnSpc>
                    <a:spcPct val="130000"/>
                  </a:lnSpc>
                  <a:buNone/>
                </a:pPr>
                <a:r>
                  <a:rPr lang="en-US" altLang="zh-CN" sz="2800" dirty="0"/>
                  <a:t>we know that if a group G has a finite number of elements, then its binary operation can be given by a table, which is generally called a </a:t>
                </a:r>
                <a:r>
                  <a:rPr lang="en-US" altLang="zh-CN" sz="2800" dirty="0">
                    <a:solidFill>
                      <a:srgbClr val="FF0000"/>
                    </a:solidFill>
                  </a:rPr>
                  <a:t>multiplication table</a:t>
                </a:r>
                <a:r>
                  <a:rPr lang="en-US" altLang="zh-CN" sz="2800" dirty="0"/>
                  <a:t>. </a:t>
                </a:r>
              </a:p>
              <a:p>
                <a:pPr marL="0" indent="0">
                  <a:lnSpc>
                    <a:spcPct val="130000"/>
                  </a:lnSpc>
                  <a:buNone/>
                </a:pPr>
                <a:r>
                  <a:rPr lang="en-US" altLang="zh-CN" sz="2800" dirty="0"/>
                  <a:t>The multiplication table of a group G = {a</a:t>
                </a:r>
                <a:r>
                  <a:rPr lang="en-US" altLang="zh-CN" sz="2800" baseline="-25000" dirty="0"/>
                  <a:t>1</a:t>
                </a:r>
                <a:r>
                  <a:rPr lang="en-US" altLang="zh-CN" sz="2800" dirty="0"/>
                  <a:t>, a</a:t>
                </a:r>
                <a:r>
                  <a:rPr lang="en-US" altLang="zh-CN" sz="2800" baseline="-25000" dirty="0"/>
                  <a:t>2</a:t>
                </a:r>
                <a:r>
                  <a:rPr lang="en-US" altLang="zh-CN" sz="2800" dirty="0"/>
                  <a:t>, ..., a</a:t>
                </a:r>
                <a:r>
                  <a:rPr lang="en-US" altLang="zh-CN" sz="2800" baseline="-25000" dirty="0"/>
                  <a:t>n</a:t>
                </a:r>
                <a:r>
                  <a:rPr lang="en-US" altLang="zh-CN" sz="2800" dirty="0"/>
                  <a:t>} under the binary operation * must satisfy the following properties:</a:t>
                </a:r>
              </a:p>
              <a:p>
                <a:pPr marL="457200" indent="-457200">
                  <a:lnSpc>
                    <a:spcPct val="150000"/>
                  </a:lnSpc>
                  <a:buAutoNum type="arabicPeriod"/>
                </a:pPr>
                <a:r>
                  <a:rPr lang="en-US" altLang="zh-CN" sz="2400" dirty="0"/>
                  <a:t>The row labeled by e must be a</a:t>
                </a:r>
                <a:r>
                  <a:rPr lang="en-US" altLang="zh-CN" sz="2400" baseline="-25000" dirty="0"/>
                  <a:t>1</a:t>
                </a:r>
                <a:r>
                  <a:rPr lang="en-US" altLang="zh-CN" sz="2400" dirty="0"/>
                  <a:t>, a</a:t>
                </a:r>
                <a:r>
                  <a:rPr lang="en-US" altLang="zh-CN" sz="2400" baseline="-25000" dirty="0"/>
                  <a:t>2</a:t>
                </a:r>
                <a:r>
                  <a:rPr lang="en-US" altLang="zh-CN" sz="2400" dirty="0"/>
                  <a:t>, ..., a</a:t>
                </a:r>
                <a:r>
                  <a:rPr lang="en-US" altLang="zh-CN" sz="2400" baseline="-25000" dirty="0"/>
                  <a:t>n</a:t>
                </a:r>
                <a:r>
                  <a:rPr lang="en-US" altLang="zh-CN" sz="2400" dirty="0"/>
                  <a:t> </a:t>
                </a:r>
              </a:p>
              <a:p>
                <a:pPr marL="0" indent="0">
                  <a:buNone/>
                </a:pPr>
                <a:r>
                  <a:rPr lang="en-US" altLang="zh-CN" sz="2400" dirty="0"/>
                  <a:t>and the column labeled by e must be    </a:t>
                </a:r>
                <a14:m>
                  <m:oMath xmlns:m="http://schemas.openxmlformats.org/officeDocument/2006/math">
                    <m:m>
                      <m:mPr>
                        <m:mcs>
                          <m:mc>
                            <m:mcPr>
                              <m:count m:val="1"/>
                              <m:mcJc m:val="center"/>
                            </m:mcPr>
                          </m:mc>
                        </m:mcs>
                        <m:ctrlPr>
                          <a:rPr lang="en-US" altLang="zh-CN" sz="2400" i="1" smtClean="0">
                            <a:latin typeface="Cambria Math" panose="02040503050406030204" pitchFamily="18" charset="0"/>
                          </a:rPr>
                        </m:ctrlPr>
                      </m:mPr>
                      <m:mr>
                        <m:e>
                          <m:r>
                            <m:rPr>
                              <m:brk m:alnAt="7"/>
                            </m:rPr>
                            <a:rPr lang="en-US" altLang="zh-CN" sz="2400" b="1" i="1" smtClean="0">
                              <a:latin typeface="Cambria Math" panose="02040503050406030204" pitchFamily="18" charset="0"/>
                            </a:rPr>
                            <m:t>𝒂</m:t>
                          </m:r>
                          <m:r>
                            <a:rPr lang="en-US" altLang="zh-CN" sz="2400" b="1" i="1" baseline="-25000" smtClean="0">
                              <a:latin typeface="Cambria Math" panose="02040503050406030204" pitchFamily="18" charset="0"/>
                            </a:rPr>
                            <m:t>𝟏</m:t>
                          </m:r>
                        </m:e>
                      </m:mr>
                      <m:mr>
                        <m:e>
                          <m:r>
                            <a:rPr lang="en-US" altLang="zh-CN" sz="2400" b="1" i="1" smtClean="0">
                              <a:latin typeface="Cambria Math" panose="02040503050406030204" pitchFamily="18" charset="0"/>
                            </a:rPr>
                            <m:t>𝒂</m:t>
                          </m:r>
                          <m:r>
                            <a:rPr lang="en-US" altLang="zh-CN" sz="2400" b="1" i="1" baseline="-25000" smtClean="0">
                              <a:latin typeface="Cambria Math" panose="02040503050406030204" pitchFamily="18" charset="0"/>
                            </a:rPr>
                            <m:t>𝟐</m:t>
                          </m:r>
                        </m:e>
                      </m:mr>
                      <m:mr>
                        <m:e>
                          <m:eqArr>
                            <m:eqArrPr>
                              <m:ctrlPr>
                                <a:rPr lang="en-US" altLang="zh-CN" sz="2400" i="1" smtClean="0">
                                  <a:latin typeface="Cambria Math" panose="02040503050406030204" pitchFamily="18" charset="0"/>
                                </a:rPr>
                              </m:ctrlPr>
                            </m:eqArrPr>
                            <m:e>
                              <m:r>
                                <a:rPr lang="en-US" altLang="zh-CN" sz="2400" i="1" smtClean="0">
                                  <a:latin typeface="Cambria Math" panose="02040503050406030204" pitchFamily="18" charset="0"/>
                                </a:rPr>
                                <m:t>⋮</m:t>
                              </m:r>
                            </m:e>
                            <m:e>
                              <m:r>
                                <a:rPr lang="en-US" altLang="zh-CN" sz="2400" b="1" i="1" smtClean="0">
                                  <a:latin typeface="Cambria Math" panose="02040503050406030204" pitchFamily="18" charset="0"/>
                                </a:rPr>
                                <m:t>𝒂</m:t>
                              </m:r>
                              <m:r>
                                <a:rPr lang="en-US" altLang="zh-CN" sz="2400" b="1" i="1" baseline="-25000" smtClean="0">
                                  <a:latin typeface="Cambria Math" panose="02040503050406030204" pitchFamily="18" charset="0"/>
                                </a:rPr>
                                <m:t>𝒏</m:t>
                              </m:r>
                            </m:e>
                          </m:eqArr>
                        </m:e>
                      </m:mr>
                    </m:m>
                  </m:oMath>
                </a14:m>
                <a:endParaRPr lang="en-US" altLang="zh-CN" sz="2400" dirty="0"/>
              </a:p>
            </p:txBody>
          </p:sp>
        </mc:Choice>
        <mc:Fallback xmlns="">
          <p:sp>
            <p:nvSpPr>
              <p:cNvPr id="3" name="Rectangle 3"/>
              <p:cNvSpPr txBox="1">
                <a:spLocks noRot="1" noChangeAspect="1" noMove="1" noResize="1" noEditPoints="1" noAdjustHandles="1" noChangeArrowheads="1" noChangeShapeType="1" noTextEdit="1"/>
              </p:cNvSpPr>
              <p:nvPr/>
            </p:nvSpPr>
            <p:spPr bwMode="auto">
              <a:xfrm>
                <a:off x="210046" y="735781"/>
                <a:ext cx="11981954" cy="6104290"/>
              </a:xfrm>
              <a:prstGeom prst="rect">
                <a:avLst/>
              </a:prstGeom>
              <a:blipFill>
                <a:blip r:embed="rId3"/>
                <a:stretch>
                  <a:fillRect l="-1017" r="-61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文本框 4"/>
          <p:cNvSpPr txBox="1"/>
          <p:nvPr/>
        </p:nvSpPr>
        <p:spPr>
          <a:xfrm>
            <a:off x="210046" y="17929"/>
            <a:ext cx="11056470" cy="739754"/>
          </a:xfrm>
          <a:prstGeom prst="rect">
            <a:avLst/>
          </a:prstGeom>
          <a:noFill/>
        </p:spPr>
        <p:txBody>
          <a:bodyPr wrap="square" rtlCol="0">
            <a:spAutoFit/>
          </a:bodyPr>
          <a:lstStyle/>
          <a:p>
            <a:pPr>
              <a:lnSpc>
                <a:spcPct val="150000"/>
              </a:lnSpc>
            </a:pPr>
            <a:r>
              <a:rPr lang="en-US" altLang="zh-CN" sz="3200" dirty="0"/>
              <a:t>9.4(</a:t>
            </a:r>
            <a:r>
              <a:rPr lang="zh-CN" altLang="en-US" sz="3200" dirty="0"/>
              <a:t>补</a:t>
            </a:r>
            <a:r>
              <a:rPr lang="en-US" altLang="zh-CN" sz="3200" dirty="0"/>
              <a:t>) Groups</a:t>
            </a:r>
          </a:p>
        </p:txBody>
      </p:sp>
    </p:spTree>
    <p:extLst>
      <p:ext uri="{BB962C8B-B14F-4D97-AF65-F5344CB8AC3E}">
        <p14:creationId xmlns:p14="http://schemas.microsoft.com/office/powerpoint/2010/main" val="183870295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210046" y="735781"/>
            <a:ext cx="11981954" cy="6104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0" indent="0" algn="ctr">
              <a:lnSpc>
                <a:spcPct val="150000"/>
              </a:lnSpc>
              <a:buNone/>
            </a:pPr>
            <a:r>
              <a:rPr lang="en-US" altLang="zh-CN" sz="4000" dirty="0"/>
              <a:t>Multiplication Table – </a:t>
            </a:r>
            <a:r>
              <a:rPr lang="zh-CN" altLang="en-US" sz="4000" dirty="0"/>
              <a:t>乘法表</a:t>
            </a:r>
            <a:endParaRPr lang="en-US" altLang="zh-CN" sz="4000" dirty="0"/>
          </a:p>
          <a:p>
            <a:pPr marL="0" indent="0">
              <a:lnSpc>
                <a:spcPct val="150000"/>
              </a:lnSpc>
              <a:buNone/>
            </a:pPr>
            <a:r>
              <a:rPr lang="en-US" altLang="zh-CN" sz="2800" dirty="0"/>
              <a:t>2. From Theorem 4, it follows that </a:t>
            </a:r>
            <a:r>
              <a:rPr lang="en-US" altLang="zh-CN" sz="2800" dirty="0">
                <a:solidFill>
                  <a:srgbClr val="FF0000"/>
                </a:solidFill>
              </a:rPr>
              <a:t>each element </a:t>
            </a:r>
            <a:r>
              <a:rPr lang="en-US" altLang="zh-CN" sz="2800" dirty="0"/>
              <a:t>b of the group must </a:t>
            </a:r>
            <a:r>
              <a:rPr lang="en-US" altLang="zh-CN" sz="2800" dirty="0">
                <a:solidFill>
                  <a:srgbClr val="FF0000"/>
                </a:solidFill>
              </a:rPr>
              <a:t>appear exactly once in each row and column</a:t>
            </a:r>
            <a:r>
              <a:rPr lang="en-US" altLang="zh-CN" sz="2800" dirty="0"/>
              <a:t> of the table. Thus each row and column is a permutation of the elements a</a:t>
            </a:r>
            <a:r>
              <a:rPr lang="en-US" altLang="zh-CN" sz="2800" baseline="-25000" dirty="0"/>
              <a:t>1</a:t>
            </a:r>
            <a:r>
              <a:rPr lang="en-US" altLang="zh-CN" sz="2800" dirty="0"/>
              <a:t>, a</a:t>
            </a:r>
            <a:r>
              <a:rPr lang="en-US" altLang="zh-CN" sz="2800" baseline="-25000" dirty="0"/>
              <a:t>2</a:t>
            </a:r>
            <a:r>
              <a:rPr lang="en-US" altLang="zh-CN" sz="2800" dirty="0"/>
              <a:t>, ..., a</a:t>
            </a:r>
            <a:r>
              <a:rPr lang="en-US" altLang="zh-CN" sz="2800" baseline="-25000" dirty="0"/>
              <a:t>n</a:t>
            </a:r>
            <a:r>
              <a:rPr lang="en-US" altLang="zh-CN" sz="2800" dirty="0"/>
              <a:t> of G, and each row (and each column) determines a different permutation.</a:t>
            </a:r>
            <a:endParaRPr lang="en-US" altLang="zh-CN" sz="2400" dirty="0"/>
          </a:p>
        </p:txBody>
      </p:sp>
      <p:sp>
        <p:nvSpPr>
          <p:cNvPr id="5" name="文本框 4"/>
          <p:cNvSpPr txBox="1"/>
          <p:nvPr/>
        </p:nvSpPr>
        <p:spPr>
          <a:xfrm>
            <a:off x="210046" y="17929"/>
            <a:ext cx="11056470" cy="739754"/>
          </a:xfrm>
          <a:prstGeom prst="rect">
            <a:avLst/>
          </a:prstGeom>
          <a:noFill/>
        </p:spPr>
        <p:txBody>
          <a:bodyPr wrap="square" rtlCol="0">
            <a:spAutoFit/>
          </a:bodyPr>
          <a:lstStyle/>
          <a:p>
            <a:pPr>
              <a:lnSpc>
                <a:spcPct val="150000"/>
              </a:lnSpc>
            </a:pPr>
            <a:r>
              <a:rPr lang="en-US" altLang="zh-CN" sz="3200" dirty="0"/>
              <a:t>9.4(</a:t>
            </a:r>
            <a:r>
              <a:rPr lang="zh-CN" altLang="en-US" sz="3200" dirty="0"/>
              <a:t>补</a:t>
            </a:r>
            <a:r>
              <a:rPr lang="en-US" altLang="zh-CN" sz="3200" dirty="0"/>
              <a:t>) Groups</a:t>
            </a:r>
          </a:p>
        </p:txBody>
      </p:sp>
    </p:spTree>
    <p:extLst>
      <p:ext uri="{BB962C8B-B14F-4D97-AF65-F5344CB8AC3E}">
        <p14:creationId xmlns:p14="http://schemas.microsoft.com/office/powerpoint/2010/main" val="203426064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210046" y="735781"/>
            <a:ext cx="11981954" cy="6104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0" indent="0" algn="ctr">
              <a:lnSpc>
                <a:spcPct val="150000"/>
              </a:lnSpc>
              <a:buNone/>
            </a:pPr>
            <a:r>
              <a:rPr lang="en-US" altLang="zh-CN" sz="4000" dirty="0"/>
              <a:t>Finite Group– </a:t>
            </a:r>
            <a:r>
              <a:rPr lang="zh-CN" altLang="en-US" sz="4000" dirty="0"/>
              <a:t>有限群</a:t>
            </a:r>
            <a:endParaRPr lang="en-US" altLang="zh-CN" sz="4000" dirty="0"/>
          </a:p>
          <a:p>
            <a:pPr marL="0" indent="0">
              <a:lnSpc>
                <a:spcPct val="150000"/>
              </a:lnSpc>
              <a:buNone/>
            </a:pPr>
            <a:r>
              <a:rPr lang="en-US" altLang="zh-CN" sz="2800" dirty="0"/>
              <a:t>If G is a group that has a finite number of elements, we say that G is a </a:t>
            </a:r>
            <a:r>
              <a:rPr lang="en-US" altLang="zh-CN" sz="2800" dirty="0">
                <a:solidFill>
                  <a:srgbClr val="FF0000"/>
                </a:solidFill>
              </a:rPr>
              <a:t>finite group</a:t>
            </a:r>
            <a:r>
              <a:rPr lang="en-US" altLang="zh-CN" sz="2800" dirty="0"/>
              <a:t>, and the </a:t>
            </a:r>
            <a:r>
              <a:rPr lang="en-US" altLang="zh-CN" sz="2800" dirty="0">
                <a:solidFill>
                  <a:srgbClr val="FF0000"/>
                </a:solidFill>
              </a:rPr>
              <a:t>order(</a:t>
            </a:r>
            <a:r>
              <a:rPr lang="zh-CN" altLang="en-US" sz="2800" dirty="0">
                <a:solidFill>
                  <a:srgbClr val="FF0000"/>
                </a:solidFill>
              </a:rPr>
              <a:t>阶</a:t>
            </a:r>
            <a:r>
              <a:rPr lang="en-US" altLang="zh-CN" sz="2800" dirty="0">
                <a:solidFill>
                  <a:srgbClr val="FF0000"/>
                </a:solidFill>
              </a:rPr>
              <a:t>)</a:t>
            </a:r>
            <a:r>
              <a:rPr lang="en-US" altLang="zh-CN" sz="2800" dirty="0"/>
              <a:t> of G is the number of elements IGI in G. We shall now determine the multiplication tables of all </a:t>
            </a:r>
            <a:r>
              <a:rPr lang="en-US" altLang="zh-CN" sz="2800" dirty="0">
                <a:solidFill>
                  <a:srgbClr val="FF0000"/>
                </a:solidFill>
              </a:rPr>
              <a:t>nonisomorphic groups(</a:t>
            </a:r>
            <a:r>
              <a:rPr lang="zh-CN" altLang="en-US" sz="2800" dirty="0">
                <a:solidFill>
                  <a:srgbClr val="FF0000"/>
                </a:solidFill>
              </a:rPr>
              <a:t>非同构群</a:t>
            </a:r>
            <a:r>
              <a:rPr lang="en-US" altLang="zh-CN" sz="2800" dirty="0">
                <a:solidFill>
                  <a:srgbClr val="FF0000"/>
                </a:solidFill>
              </a:rPr>
              <a:t>) </a:t>
            </a:r>
            <a:r>
              <a:rPr lang="en-US" altLang="zh-CN" sz="2800" dirty="0"/>
              <a:t>of orders 1, 2, 3 and 4.</a:t>
            </a:r>
            <a:endParaRPr lang="en-US" altLang="zh-CN" sz="2400" dirty="0"/>
          </a:p>
        </p:txBody>
      </p:sp>
      <p:sp>
        <p:nvSpPr>
          <p:cNvPr id="5" name="文本框 4"/>
          <p:cNvSpPr txBox="1"/>
          <p:nvPr/>
        </p:nvSpPr>
        <p:spPr>
          <a:xfrm>
            <a:off x="210046" y="17929"/>
            <a:ext cx="11056470" cy="739754"/>
          </a:xfrm>
          <a:prstGeom prst="rect">
            <a:avLst/>
          </a:prstGeom>
          <a:noFill/>
        </p:spPr>
        <p:txBody>
          <a:bodyPr wrap="square" rtlCol="0">
            <a:spAutoFit/>
          </a:bodyPr>
          <a:lstStyle/>
          <a:p>
            <a:pPr>
              <a:lnSpc>
                <a:spcPct val="150000"/>
              </a:lnSpc>
            </a:pPr>
            <a:r>
              <a:rPr lang="en-US" altLang="zh-CN" sz="3200" dirty="0"/>
              <a:t>9.4(</a:t>
            </a:r>
            <a:r>
              <a:rPr lang="zh-CN" altLang="en-US" sz="3200" dirty="0"/>
              <a:t>补</a:t>
            </a:r>
            <a:r>
              <a:rPr lang="en-US" altLang="zh-CN" sz="3200" dirty="0"/>
              <a:t>) Groups</a:t>
            </a:r>
          </a:p>
        </p:txBody>
      </p:sp>
    </p:spTree>
    <p:extLst>
      <p:ext uri="{BB962C8B-B14F-4D97-AF65-F5344CB8AC3E}">
        <p14:creationId xmlns:p14="http://schemas.microsoft.com/office/powerpoint/2010/main" val="181274110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210046" y="735781"/>
            <a:ext cx="11981954" cy="6104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0" indent="0" algn="ctr">
              <a:lnSpc>
                <a:spcPct val="150000"/>
              </a:lnSpc>
              <a:buNone/>
            </a:pPr>
            <a:r>
              <a:rPr lang="en-US" altLang="zh-CN" sz="4000" dirty="0"/>
              <a:t>Group of order 1, 2</a:t>
            </a:r>
          </a:p>
          <a:p>
            <a:pPr marL="0" indent="0">
              <a:lnSpc>
                <a:spcPct val="150000"/>
              </a:lnSpc>
              <a:buNone/>
            </a:pPr>
            <a:r>
              <a:rPr lang="en-US" altLang="zh-CN" sz="2400" dirty="0"/>
              <a:t>If G is a group of order 1, then G = {e}, and we have ee =e</a:t>
            </a:r>
            <a:r>
              <a:rPr lang="en-US" altLang="zh-CN" sz="2400"/>
              <a:t>. Now </a:t>
            </a:r>
            <a:r>
              <a:rPr lang="en-US" altLang="zh-CN" sz="2400" dirty="0"/>
              <a:t>let G= {e, a} be a group of order 2</a:t>
            </a:r>
            <a:r>
              <a:rPr lang="en-US" altLang="zh-CN" sz="2400"/>
              <a:t>. </a:t>
            </a:r>
          </a:p>
          <a:p>
            <a:pPr marL="0" indent="0">
              <a:lnSpc>
                <a:spcPct val="150000"/>
              </a:lnSpc>
              <a:buNone/>
            </a:pPr>
            <a:r>
              <a:rPr lang="en-US" altLang="zh-CN" sz="2400"/>
              <a:t>Then </a:t>
            </a:r>
            <a:r>
              <a:rPr lang="en-US" altLang="zh-CN" sz="2400" dirty="0"/>
              <a:t>we obtain a multiplication table (Table 1) where we need to fill in the blank. The blank can be filled in by e or by a</a:t>
            </a:r>
            <a:r>
              <a:rPr lang="en-US" altLang="zh-CN" sz="2400"/>
              <a:t>. </a:t>
            </a:r>
            <a:endParaRPr lang="en-US" altLang="zh-CN" sz="2000" dirty="0"/>
          </a:p>
        </p:txBody>
      </p:sp>
      <p:sp>
        <p:nvSpPr>
          <p:cNvPr id="5" name="文本框 4"/>
          <p:cNvSpPr txBox="1"/>
          <p:nvPr/>
        </p:nvSpPr>
        <p:spPr>
          <a:xfrm>
            <a:off x="210046" y="17929"/>
            <a:ext cx="11056470" cy="739754"/>
          </a:xfrm>
          <a:prstGeom prst="rect">
            <a:avLst/>
          </a:prstGeom>
          <a:noFill/>
        </p:spPr>
        <p:txBody>
          <a:bodyPr wrap="square" rtlCol="0">
            <a:spAutoFit/>
          </a:bodyPr>
          <a:lstStyle/>
          <a:p>
            <a:pPr>
              <a:lnSpc>
                <a:spcPct val="150000"/>
              </a:lnSpc>
            </a:pPr>
            <a:r>
              <a:rPr lang="en-US" altLang="zh-CN" sz="3200" dirty="0"/>
              <a:t>9.4(</a:t>
            </a:r>
            <a:r>
              <a:rPr lang="zh-CN" altLang="en-US" sz="3200" dirty="0"/>
              <a:t>补</a:t>
            </a:r>
            <a:r>
              <a:rPr lang="en-US" altLang="zh-CN" sz="3200" dirty="0"/>
              <a:t>) Groups</a:t>
            </a:r>
          </a:p>
        </p:txBody>
      </p:sp>
      <p:pic>
        <p:nvPicPr>
          <p:cNvPr id="2" name="图片 1">
            <a:extLst>
              <a:ext uri="{FF2B5EF4-FFF2-40B4-BE49-F238E27FC236}">
                <a16:creationId xmlns:a16="http://schemas.microsoft.com/office/drawing/2014/main" id="{418E8BD6-9B04-43D8-898C-D05B504F32F2}"/>
              </a:ext>
            </a:extLst>
          </p:cNvPr>
          <p:cNvPicPr>
            <a:picLocks noChangeAspect="1"/>
          </p:cNvPicPr>
          <p:nvPr/>
        </p:nvPicPr>
        <p:blipFill>
          <a:blip r:embed="rId3"/>
          <a:stretch>
            <a:fillRect/>
          </a:stretch>
        </p:blipFill>
        <p:spPr>
          <a:xfrm>
            <a:off x="3481719" y="4215855"/>
            <a:ext cx="5228562" cy="2051711"/>
          </a:xfrm>
          <a:prstGeom prst="rect">
            <a:avLst/>
          </a:prstGeom>
        </p:spPr>
      </p:pic>
      <p:sp>
        <p:nvSpPr>
          <p:cNvPr id="4" name="文本框 3">
            <a:extLst>
              <a:ext uri="{FF2B5EF4-FFF2-40B4-BE49-F238E27FC236}">
                <a16:creationId xmlns:a16="http://schemas.microsoft.com/office/drawing/2014/main" id="{F097867D-5488-4B0E-BC8D-4EA0A1D643B2}"/>
              </a:ext>
            </a:extLst>
          </p:cNvPr>
          <p:cNvSpPr txBox="1"/>
          <p:nvPr/>
        </p:nvSpPr>
        <p:spPr>
          <a:xfrm>
            <a:off x="3955090" y="6184486"/>
            <a:ext cx="1972235" cy="369332"/>
          </a:xfrm>
          <a:prstGeom prst="rect">
            <a:avLst/>
          </a:prstGeom>
          <a:noFill/>
        </p:spPr>
        <p:txBody>
          <a:bodyPr wrap="square" rtlCol="0">
            <a:spAutoFit/>
          </a:bodyPr>
          <a:lstStyle/>
          <a:p>
            <a:r>
              <a:rPr lang="en-US" altLang="zh-CN" b="1" dirty="0"/>
              <a:t>Table 1</a:t>
            </a:r>
            <a:endParaRPr lang="zh-CN" altLang="en-US" b="1" dirty="0"/>
          </a:p>
        </p:txBody>
      </p:sp>
      <p:sp>
        <p:nvSpPr>
          <p:cNvPr id="6" name="文本框 5">
            <a:extLst>
              <a:ext uri="{FF2B5EF4-FFF2-40B4-BE49-F238E27FC236}">
                <a16:creationId xmlns:a16="http://schemas.microsoft.com/office/drawing/2014/main" id="{50C77306-CE10-423E-8EE4-546DD48F5E1F}"/>
              </a:ext>
            </a:extLst>
          </p:cNvPr>
          <p:cNvSpPr txBox="1"/>
          <p:nvPr/>
        </p:nvSpPr>
        <p:spPr>
          <a:xfrm>
            <a:off x="6927331" y="6267566"/>
            <a:ext cx="1972235" cy="369332"/>
          </a:xfrm>
          <a:prstGeom prst="rect">
            <a:avLst/>
          </a:prstGeom>
          <a:noFill/>
        </p:spPr>
        <p:txBody>
          <a:bodyPr wrap="square" rtlCol="0">
            <a:spAutoFit/>
          </a:bodyPr>
          <a:lstStyle/>
          <a:p>
            <a:r>
              <a:rPr lang="en-US" altLang="zh-CN" b="1" dirty="0"/>
              <a:t>Table 2</a:t>
            </a:r>
            <a:endParaRPr lang="zh-CN" altLang="en-US" b="1" dirty="0"/>
          </a:p>
        </p:txBody>
      </p:sp>
    </p:spTree>
    <p:extLst>
      <p:ext uri="{BB962C8B-B14F-4D97-AF65-F5344CB8AC3E}">
        <p14:creationId xmlns:p14="http://schemas.microsoft.com/office/powerpoint/2010/main" val="139779328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210046" y="735781"/>
            <a:ext cx="11863585" cy="6104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0" indent="0" algn="ctr">
              <a:lnSpc>
                <a:spcPct val="150000"/>
              </a:lnSpc>
              <a:buNone/>
            </a:pPr>
            <a:r>
              <a:rPr lang="en-US" altLang="zh-CN" sz="4000" dirty="0"/>
              <a:t>Group of order 1, 2</a:t>
            </a:r>
          </a:p>
          <a:p>
            <a:pPr marL="0" indent="0">
              <a:lnSpc>
                <a:spcPct val="150000"/>
              </a:lnSpc>
              <a:buNone/>
            </a:pPr>
            <a:r>
              <a:rPr lang="en-US" altLang="zh-CN" sz="2400"/>
              <a:t>Since </a:t>
            </a:r>
            <a:r>
              <a:rPr lang="en-US" altLang="zh-CN" sz="2400" dirty="0"/>
              <a:t>there can be no repeats in any row or column, we must write e in the blank</a:t>
            </a:r>
            <a:r>
              <a:rPr lang="en-US" altLang="zh-CN" sz="2400"/>
              <a:t>. </a:t>
            </a:r>
          </a:p>
          <a:p>
            <a:pPr marL="0" indent="0">
              <a:lnSpc>
                <a:spcPct val="150000"/>
              </a:lnSpc>
              <a:buNone/>
            </a:pPr>
            <a:r>
              <a:rPr lang="en-US" altLang="zh-CN" sz="2400"/>
              <a:t>The </a:t>
            </a:r>
            <a:r>
              <a:rPr lang="en-US" altLang="zh-CN" sz="2400" dirty="0"/>
              <a:t>multiplication table shown in Table 2 satisfies the associativity property and the other properties of a group, so it is the multiplication table of a group of order 2.</a:t>
            </a:r>
            <a:endParaRPr lang="en-US" altLang="zh-CN" sz="2000" dirty="0"/>
          </a:p>
        </p:txBody>
      </p:sp>
      <p:sp>
        <p:nvSpPr>
          <p:cNvPr id="5" name="文本框 4"/>
          <p:cNvSpPr txBox="1"/>
          <p:nvPr/>
        </p:nvSpPr>
        <p:spPr>
          <a:xfrm>
            <a:off x="210046" y="17929"/>
            <a:ext cx="11056470" cy="739754"/>
          </a:xfrm>
          <a:prstGeom prst="rect">
            <a:avLst/>
          </a:prstGeom>
          <a:noFill/>
        </p:spPr>
        <p:txBody>
          <a:bodyPr wrap="square" rtlCol="0">
            <a:spAutoFit/>
          </a:bodyPr>
          <a:lstStyle/>
          <a:p>
            <a:pPr>
              <a:lnSpc>
                <a:spcPct val="150000"/>
              </a:lnSpc>
            </a:pPr>
            <a:r>
              <a:rPr lang="en-US" altLang="zh-CN" sz="3200" dirty="0"/>
              <a:t>9.4(</a:t>
            </a:r>
            <a:r>
              <a:rPr lang="zh-CN" altLang="en-US" sz="3200" dirty="0"/>
              <a:t>补</a:t>
            </a:r>
            <a:r>
              <a:rPr lang="en-US" altLang="zh-CN" sz="3200" dirty="0"/>
              <a:t>) Groups</a:t>
            </a:r>
          </a:p>
        </p:txBody>
      </p:sp>
      <p:pic>
        <p:nvPicPr>
          <p:cNvPr id="2" name="图片 1">
            <a:extLst>
              <a:ext uri="{FF2B5EF4-FFF2-40B4-BE49-F238E27FC236}">
                <a16:creationId xmlns:a16="http://schemas.microsoft.com/office/drawing/2014/main" id="{418E8BD6-9B04-43D8-898C-D05B504F32F2}"/>
              </a:ext>
            </a:extLst>
          </p:cNvPr>
          <p:cNvPicPr>
            <a:picLocks noChangeAspect="1"/>
          </p:cNvPicPr>
          <p:nvPr/>
        </p:nvPicPr>
        <p:blipFill>
          <a:blip r:embed="rId3"/>
          <a:stretch>
            <a:fillRect/>
          </a:stretch>
        </p:blipFill>
        <p:spPr>
          <a:xfrm>
            <a:off x="3588122" y="4424414"/>
            <a:ext cx="5422712" cy="2127896"/>
          </a:xfrm>
          <a:prstGeom prst="rect">
            <a:avLst/>
          </a:prstGeom>
        </p:spPr>
      </p:pic>
      <p:sp>
        <p:nvSpPr>
          <p:cNvPr id="4" name="文本框 3">
            <a:extLst>
              <a:ext uri="{FF2B5EF4-FFF2-40B4-BE49-F238E27FC236}">
                <a16:creationId xmlns:a16="http://schemas.microsoft.com/office/drawing/2014/main" id="{F097867D-5488-4B0E-BC8D-4EA0A1D643B2}"/>
              </a:ext>
            </a:extLst>
          </p:cNvPr>
          <p:cNvSpPr txBox="1"/>
          <p:nvPr/>
        </p:nvSpPr>
        <p:spPr>
          <a:xfrm>
            <a:off x="4327243" y="6488668"/>
            <a:ext cx="1972235" cy="369332"/>
          </a:xfrm>
          <a:prstGeom prst="rect">
            <a:avLst/>
          </a:prstGeom>
          <a:noFill/>
        </p:spPr>
        <p:txBody>
          <a:bodyPr wrap="square" rtlCol="0">
            <a:spAutoFit/>
          </a:bodyPr>
          <a:lstStyle/>
          <a:p>
            <a:r>
              <a:rPr lang="en-US" altLang="zh-CN" b="1" dirty="0"/>
              <a:t>Table 1</a:t>
            </a:r>
            <a:endParaRPr lang="zh-CN" altLang="en-US" b="1" dirty="0"/>
          </a:p>
        </p:txBody>
      </p:sp>
      <p:sp>
        <p:nvSpPr>
          <p:cNvPr id="6" name="文本框 5">
            <a:extLst>
              <a:ext uri="{FF2B5EF4-FFF2-40B4-BE49-F238E27FC236}">
                <a16:creationId xmlns:a16="http://schemas.microsoft.com/office/drawing/2014/main" id="{50C77306-CE10-423E-8EE4-546DD48F5E1F}"/>
              </a:ext>
            </a:extLst>
          </p:cNvPr>
          <p:cNvSpPr txBox="1"/>
          <p:nvPr/>
        </p:nvSpPr>
        <p:spPr>
          <a:xfrm>
            <a:off x="7273503" y="6454655"/>
            <a:ext cx="1972235" cy="369332"/>
          </a:xfrm>
          <a:prstGeom prst="rect">
            <a:avLst/>
          </a:prstGeom>
          <a:noFill/>
        </p:spPr>
        <p:txBody>
          <a:bodyPr wrap="square" rtlCol="0">
            <a:spAutoFit/>
          </a:bodyPr>
          <a:lstStyle/>
          <a:p>
            <a:r>
              <a:rPr lang="en-US" altLang="zh-CN" b="1" dirty="0"/>
              <a:t>Table 2</a:t>
            </a:r>
            <a:endParaRPr lang="zh-CN" altLang="en-US" b="1" dirty="0"/>
          </a:p>
        </p:txBody>
      </p:sp>
    </p:spTree>
    <p:extLst>
      <p:ext uri="{BB962C8B-B14F-4D97-AF65-F5344CB8AC3E}">
        <p14:creationId xmlns:p14="http://schemas.microsoft.com/office/powerpoint/2010/main" val="183695868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Semigroup and Groups</a:t>
            </a:r>
          </a:p>
        </p:txBody>
      </p:sp>
      <p:sp>
        <p:nvSpPr>
          <p:cNvPr id="58" name="Rectangle 3"/>
          <p:cNvSpPr txBox="1">
            <a:spLocks noChangeArrowheads="1"/>
          </p:cNvSpPr>
          <p:nvPr/>
        </p:nvSpPr>
        <p:spPr bwMode="auto">
          <a:xfrm>
            <a:off x="371723" y="963624"/>
            <a:ext cx="11543612" cy="493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eaLnBrk="1" hangingPunct="1">
              <a:lnSpc>
                <a:spcPct val="150000"/>
              </a:lnSpc>
              <a:defRPr/>
            </a:pPr>
            <a:r>
              <a:rPr lang="en-US" altLang="zh-CN" dirty="0"/>
              <a:t>9.1(</a:t>
            </a:r>
            <a:r>
              <a:rPr lang="zh-CN" altLang="en-US" dirty="0"/>
              <a:t>补</a:t>
            </a:r>
            <a:r>
              <a:rPr lang="en-US" altLang="zh-CN" dirty="0"/>
              <a:t>)  </a:t>
            </a:r>
            <a:r>
              <a:rPr lang="zh-CN" altLang="en-US" dirty="0"/>
              <a:t>二元运算</a:t>
            </a:r>
            <a:r>
              <a:rPr lang="en-US" altLang="zh-CN" dirty="0"/>
              <a:t>/Binary Operations Revisited</a:t>
            </a:r>
          </a:p>
          <a:p>
            <a:pPr eaLnBrk="1" hangingPunct="1">
              <a:lnSpc>
                <a:spcPct val="150000"/>
              </a:lnSpc>
              <a:defRPr/>
            </a:pPr>
            <a:r>
              <a:rPr lang="en-US" altLang="zh-CN" dirty="0"/>
              <a:t>9.2 (</a:t>
            </a:r>
            <a:r>
              <a:rPr lang="zh-CN" altLang="en-US" dirty="0"/>
              <a:t>补</a:t>
            </a:r>
            <a:r>
              <a:rPr lang="en-US" altLang="zh-CN" dirty="0"/>
              <a:t>)  </a:t>
            </a:r>
            <a:r>
              <a:rPr lang="zh-CN" altLang="en-US" dirty="0"/>
              <a:t>半群</a:t>
            </a:r>
            <a:r>
              <a:rPr lang="en-US" altLang="zh-CN" dirty="0"/>
              <a:t>/Semigroups</a:t>
            </a:r>
          </a:p>
          <a:p>
            <a:pPr eaLnBrk="1" hangingPunct="1">
              <a:lnSpc>
                <a:spcPct val="150000"/>
              </a:lnSpc>
              <a:defRPr/>
            </a:pPr>
            <a:r>
              <a:rPr lang="en-US" altLang="zh-CN" dirty="0"/>
              <a:t>9.3 (</a:t>
            </a:r>
            <a:r>
              <a:rPr lang="zh-CN" altLang="en-US" dirty="0"/>
              <a:t>补</a:t>
            </a:r>
            <a:r>
              <a:rPr lang="en-US" altLang="zh-CN" dirty="0"/>
              <a:t>)  </a:t>
            </a:r>
            <a:r>
              <a:rPr lang="zh-CN" altLang="en-US" dirty="0"/>
              <a:t>乘积半群与商半群</a:t>
            </a:r>
            <a:r>
              <a:rPr lang="en-US" altLang="zh-CN" dirty="0"/>
              <a:t>/Products and Quotients of Semigroups</a:t>
            </a:r>
          </a:p>
          <a:p>
            <a:pPr eaLnBrk="1" hangingPunct="1">
              <a:lnSpc>
                <a:spcPct val="150000"/>
              </a:lnSpc>
              <a:defRPr/>
            </a:pPr>
            <a:r>
              <a:rPr lang="en-US" altLang="zh-CN" dirty="0">
                <a:solidFill>
                  <a:srgbClr val="FF0000"/>
                </a:solidFill>
              </a:rPr>
              <a:t>9.4 (</a:t>
            </a:r>
            <a:r>
              <a:rPr lang="zh-CN" altLang="en-US" dirty="0">
                <a:solidFill>
                  <a:srgbClr val="FF0000"/>
                </a:solidFill>
              </a:rPr>
              <a:t>补</a:t>
            </a:r>
            <a:r>
              <a:rPr lang="en-US" altLang="zh-CN" dirty="0">
                <a:solidFill>
                  <a:srgbClr val="FF0000"/>
                </a:solidFill>
              </a:rPr>
              <a:t>)  </a:t>
            </a:r>
            <a:r>
              <a:rPr lang="zh-CN" altLang="en-US" dirty="0">
                <a:solidFill>
                  <a:srgbClr val="FF0000"/>
                </a:solidFill>
              </a:rPr>
              <a:t>群</a:t>
            </a:r>
            <a:r>
              <a:rPr lang="en-US" altLang="zh-CN" dirty="0">
                <a:solidFill>
                  <a:srgbClr val="FF0000"/>
                </a:solidFill>
              </a:rPr>
              <a:t>/Groups </a:t>
            </a:r>
          </a:p>
          <a:p>
            <a:pPr eaLnBrk="1" hangingPunct="1">
              <a:lnSpc>
                <a:spcPct val="150000"/>
              </a:lnSpc>
              <a:defRPr/>
            </a:pPr>
            <a:r>
              <a:rPr lang="en-US" altLang="zh-CN" dirty="0">
                <a:solidFill>
                  <a:srgbClr val="FF0000"/>
                </a:solidFill>
              </a:rPr>
              <a:t>9.5 (</a:t>
            </a:r>
            <a:r>
              <a:rPr lang="zh-CN" altLang="en-US" dirty="0">
                <a:solidFill>
                  <a:srgbClr val="FF0000"/>
                </a:solidFill>
              </a:rPr>
              <a:t>补</a:t>
            </a:r>
            <a:r>
              <a:rPr lang="en-US" altLang="zh-CN" dirty="0">
                <a:solidFill>
                  <a:srgbClr val="FF0000"/>
                </a:solidFill>
              </a:rPr>
              <a:t>)  </a:t>
            </a:r>
            <a:r>
              <a:rPr lang="zh-CN" altLang="en-US" dirty="0">
                <a:solidFill>
                  <a:srgbClr val="FF0000"/>
                </a:solidFill>
              </a:rPr>
              <a:t>乘积群与商群</a:t>
            </a:r>
            <a:r>
              <a:rPr lang="en-US" altLang="zh-CN" dirty="0">
                <a:solidFill>
                  <a:srgbClr val="FF0000"/>
                </a:solidFill>
              </a:rPr>
              <a:t>/Products and Quotients of Groups</a:t>
            </a: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210046" y="735781"/>
            <a:ext cx="11845830" cy="6104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0" indent="0" algn="ctr">
              <a:lnSpc>
                <a:spcPct val="150000"/>
              </a:lnSpc>
              <a:buNone/>
            </a:pPr>
            <a:r>
              <a:rPr lang="en-US" altLang="zh-CN" sz="4000" dirty="0"/>
              <a:t>Nonisomorphic groups of order 3 </a:t>
            </a:r>
          </a:p>
          <a:p>
            <a:pPr marL="0" indent="0">
              <a:lnSpc>
                <a:spcPct val="130000"/>
              </a:lnSpc>
              <a:buNone/>
            </a:pPr>
            <a:r>
              <a:rPr lang="en-US" altLang="zh-CN" sz="2400" dirty="0"/>
              <a:t>Next, let G = {e, a, b} be a group of order 3</a:t>
            </a:r>
            <a:r>
              <a:rPr lang="en-US" altLang="zh-CN" sz="2400"/>
              <a:t>. </a:t>
            </a:r>
          </a:p>
          <a:p>
            <a:pPr marL="0" indent="0">
              <a:lnSpc>
                <a:spcPct val="130000"/>
              </a:lnSpc>
              <a:buNone/>
            </a:pPr>
            <a:r>
              <a:rPr lang="en-US" altLang="zh-CN" sz="2400"/>
              <a:t>We </a:t>
            </a:r>
            <a:r>
              <a:rPr lang="en-US" altLang="zh-CN" sz="2400" dirty="0"/>
              <a:t>have a multiplication table (Table 3) where we must fill in four blanks</a:t>
            </a:r>
            <a:r>
              <a:rPr lang="en-US" altLang="zh-CN" sz="2400"/>
              <a:t>. </a:t>
            </a:r>
          </a:p>
          <a:p>
            <a:pPr marL="0" indent="0">
              <a:lnSpc>
                <a:spcPct val="130000"/>
              </a:lnSpc>
              <a:buNone/>
            </a:pPr>
            <a:r>
              <a:rPr lang="en-US" altLang="zh-CN" sz="2400"/>
              <a:t>A little experimentation </a:t>
            </a:r>
            <a:r>
              <a:rPr lang="en-US" altLang="zh-CN" sz="2400" dirty="0"/>
              <a:t>shows that we can only complete the table as shown in Table 4</a:t>
            </a:r>
            <a:r>
              <a:rPr lang="en-US" altLang="zh-CN" sz="2400"/>
              <a:t>. </a:t>
            </a:r>
            <a:endParaRPr lang="en-US" altLang="zh-CN" sz="2400" dirty="0"/>
          </a:p>
        </p:txBody>
      </p:sp>
      <p:sp>
        <p:nvSpPr>
          <p:cNvPr id="5" name="文本框 4"/>
          <p:cNvSpPr txBox="1"/>
          <p:nvPr/>
        </p:nvSpPr>
        <p:spPr>
          <a:xfrm>
            <a:off x="210046" y="17929"/>
            <a:ext cx="11056470" cy="739754"/>
          </a:xfrm>
          <a:prstGeom prst="rect">
            <a:avLst/>
          </a:prstGeom>
          <a:noFill/>
        </p:spPr>
        <p:txBody>
          <a:bodyPr wrap="square" rtlCol="0">
            <a:spAutoFit/>
          </a:bodyPr>
          <a:lstStyle/>
          <a:p>
            <a:pPr>
              <a:lnSpc>
                <a:spcPct val="150000"/>
              </a:lnSpc>
            </a:pPr>
            <a:r>
              <a:rPr lang="en-US" altLang="zh-CN" sz="3200" dirty="0"/>
              <a:t>9.4(</a:t>
            </a:r>
            <a:r>
              <a:rPr lang="zh-CN" altLang="en-US" sz="3200" dirty="0"/>
              <a:t>补</a:t>
            </a:r>
            <a:r>
              <a:rPr lang="en-US" altLang="zh-CN" sz="3200" dirty="0"/>
              <a:t>) Groups</a:t>
            </a:r>
          </a:p>
        </p:txBody>
      </p:sp>
      <p:grpSp>
        <p:nvGrpSpPr>
          <p:cNvPr id="2" name="组合 1">
            <a:extLst>
              <a:ext uri="{FF2B5EF4-FFF2-40B4-BE49-F238E27FC236}">
                <a16:creationId xmlns:a16="http://schemas.microsoft.com/office/drawing/2014/main" id="{920FD59A-3C19-4F4E-9C4B-05F1F1714185}"/>
              </a:ext>
            </a:extLst>
          </p:cNvPr>
          <p:cNvGrpSpPr/>
          <p:nvPr/>
        </p:nvGrpSpPr>
        <p:grpSpPr>
          <a:xfrm>
            <a:off x="3480047" y="4012707"/>
            <a:ext cx="5716464" cy="2801517"/>
            <a:chOff x="4228787" y="4422696"/>
            <a:chExt cx="4967724" cy="2391528"/>
          </a:xfrm>
        </p:grpSpPr>
        <p:sp>
          <p:nvSpPr>
            <p:cNvPr id="4" name="文本框 3">
              <a:extLst>
                <a:ext uri="{FF2B5EF4-FFF2-40B4-BE49-F238E27FC236}">
                  <a16:creationId xmlns:a16="http://schemas.microsoft.com/office/drawing/2014/main" id="{F097867D-5488-4B0E-BC8D-4EA0A1D643B2}"/>
                </a:ext>
              </a:extLst>
            </p:cNvPr>
            <p:cNvSpPr txBox="1"/>
            <p:nvPr/>
          </p:nvSpPr>
          <p:spPr>
            <a:xfrm>
              <a:off x="4752163" y="6444892"/>
              <a:ext cx="1972235" cy="369332"/>
            </a:xfrm>
            <a:prstGeom prst="rect">
              <a:avLst/>
            </a:prstGeom>
            <a:noFill/>
          </p:spPr>
          <p:txBody>
            <a:bodyPr wrap="square" rtlCol="0">
              <a:spAutoFit/>
            </a:bodyPr>
            <a:lstStyle/>
            <a:p>
              <a:r>
                <a:rPr lang="en-US" altLang="zh-CN" b="1" dirty="0"/>
                <a:t>Table 3</a:t>
              </a:r>
              <a:endParaRPr lang="zh-CN" altLang="en-US" b="1" dirty="0"/>
            </a:p>
          </p:txBody>
        </p:sp>
        <p:sp>
          <p:nvSpPr>
            <p:cNvPr id="6" name="文本框 5">
              <a:extLst>
                <a:ext uri="{FF2B5EF4-FFF2-40B4-BE49-F238E27FC236}">
                  <a16:creationId xmlns:a16="http://schemas.microsoft.com/office/drawing/2014/main" id="{50C77306-CE10-423E-8EE4-546DD48F5E1F}"/>
                </a:ext>
              </a:extLst>
            </p:cNvPr>
            <p:cNvSpPr txBox="1"/>
            <p:nvPr/>
          </p:nvSpPr>
          <p:spPr>
            <a:xfrm>
              <a:off x="7224276" y="6444892"/>
              <a:ext cx="1972235" cy="369332"/>
            </a:xfrm>
            <a:prstGeom prst="rect">
              <a:avLst/>
            </a:prstGeom>
            <a:noFill/>
          </p:spPr>
          <p:txBody>
            <a:bodyPr wrap="square" rtlCol="0">
              <a:spAutoFit/>
            </a:bodyPr>
            <a:lstStyle/>
            <a:p>
              <a:r>
                <a:rPr lang="en-US" altLang="zh-CN" b="1" dirty="0"/>
                <a:t>Table 4</a:t>
              </a:r>
              <a:endParaRPr lang="zh-CN" altLang="en-US" b="1" dirty="0"/>
            </a:p>
          </p:txBody>
        </p:sp>
        <p:pic>
          <p:nvPicPr>
            <p:cNvPr id="7" name="图片 6">
              <a:extLst>
                <a:ext uri="{FF2B5EF4-FFF2-40B4-BE49-F238E27FC236}">
                  <a16:creationId xmlns:a16="http://schemas.microsoft.com/office/drawing/2014/main" id="{BF36F9AB-CFB1-4B95-81AA-C265FA7AD288}"/>
                </a:ext>
              </a:extLst>
            </p:cNvPr>
            <p:cNvPicPr>
              <a:picLocks noChangeAspect="1"/>
            </p:cNvPicPr>
            <p:nvPr/>
          </p:nvPicPr>
          <p:blipFill>
            <a:blip r:embed="rId3"/>
            <a:stretch>
              <a:fillRect/>
            </a:stretch>
          </p:blipFill>
          <p:spPr>
            <a:xfrm>
              <a:off x="4228787" y="4422696"/>
              <a:ext cx="1972236" cy="2086020"/>
            </a:xfrm>
            <a:prstGeom prst="rect">
              <a:avLst/>
            </a:prstGeom>
          </p:spPr>
        </p:pic>
        <p:pic>
          <p:nvPicPr>
            <p:cNvPr id="8" name="图片 7">
              <a:extLst>
                <a:ext uri="{FF2B5EF4-FFF2-40B4-BE49-F238E27FC236}">
                  <a16:creationId xmlns:a16="http://schemas.microsoft.com/office/drawing/2014/main" id="{BA0370B1-8B67-4670-97D2-9B1034424F93}"/>
                </a:ext>
              </a:extLst>
            </p:cNvPr>
            <p:cNvPicPr>
              <a:picLocks noChangeAspect="1"/>
            </p:cNvPicPr>
            <p:nvPr/>
          </p:nvPicPr>
          <p:blipFill>
            <a:blip r:embed="rId4"/>
            <a:stretch>
              <a:fillRect/>
            </a:stretch>
          </p:blipFill>
          <p:spPr>
            <a:xfrm>
              <a:off x="6903336" y="4468327"/>
              <a:ext cx="1814536" cy="2014133"/>
            </a:xfrm>
            <a:prstGeom prst="rect">
              <a:avLst/>
            </a:prstGeom>
          </p:spPr>
        </p:pic>
      </p:grpSp>
    </p:spTree>
    <p:extLst>
      <p:ext uri="{BB962C8B-B14F-4D97-AF65-F5344CB8AC3E}">
        <p14:creationId xmlns:p14="http://schemas.microsoft.com/office/powerpoint/2010/main" val="190695847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210046" y="735781"/>
            <a:ext cx="11981954" cy="6104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0" indent="0" algn="ctr">
              <a:lnSpc>
                <a:spcPct val="150000"/>
              </a:lnSpc>
              <a:buNone/>
            </a:pPr>
            <a:r>
              <a:rPr lang="en-US" altLang="zh-CN" sz="4000" dirty="0"/>
              <a:t>Nonisomorphic groups of order 3 </a:t>
            </a:r>
          </a:p>
          <a:p>
            <a:pPr marL="0" indent="0">
              <a:lnSpc>
                <a:spcPct val="130000"/>
              </a:lnSpc>
              <a:buNone/>
            </a:pPr>
            <a:r>
              <a:rPr lang="en-US" altLang="zh-CN" sz="2400"/>
              <a:t>It </a:t>
            </a:r>
            <a:r>
              <a:rPr lang="en-US" altLang="zh-CN" sz="2400" dirty="0"/>
              <a:t>can be shown (a tedious task) that Table 4 satisfies the associative property and the other properties of a group</a:t>
            </a:r>
            <a:r>
              <a:rPr lang="en-US" altLang="zh-CN" sz="2400"/>
              <a:t>. </a:t>
            </a:r>
          </a:p>
          <a:p>
            <a:pPr marL="0" indent="0">
              <a:lnSpc>
                <a:spcPct val="130000"/>
              </a:lnSpc>
              <a:buNone/>
            </a:pPr>
            <a:r>
              <a:rPr lang="en-US" altLang="zh-CN" sz="2400"/>
              <a:t>Thus </a:t>
            </a:r>
            <a:r>
              <a:rPr lang="en-US" altLang="zh-CN" sz="2400" dirty="0"/>
              <a:t>it is the multiplication table of a group of order 3</a:t>
            </a:r>
            <a:r>
              <a:rPr lang="en-US" altLang="zh-CN" sz="2400"/>
              <a:t>. </a:t>
            </a:r>
          </a:p>
          <a:p>
            <a:pPr marL="0" indent="0">
              <a:lnSpc>
                <a:spcPct val="130000"/>
              </a:lnSpc>
              <a:buNone/>
            </a:pPr>
            <a:r>
              <a:rPr lang="en-US" altLang="zh-CN" sz="2400"/>
              <a:t>Observe </a:t>
            </a:r>
            <a:r>
              <a:rPr lang="en-US" altLang="zh-CN" sz="2400" dirty="0"/>
              <a:t>that the groups of orders 1, 2, and 3 are also Abelian and that there is just one group of each order for a fixed labeling of the elements.</a:t>
            </a:r>
          </a:p>
        </p:txBody>
      </p:sp>
      <p:sp>
        <p:nvSpPr>
          <p:cNvPr id="5" name="文本框 4"/>
          <p:cNvSpPr txBox="1"/>
          <p:nvPr/>
        </p:nvSpPr>
        <p:spPr>
          <a:xfrm>
            <a:off x="210046" y="17929"/>
            <a:ext cx="11056470" cy="739754"/>
          </a:xfrm>
          <a:prstGeom prst="rect">
            <a:avLst/>
          </a:prstGeom>
          <a:noFill/>
        </p:spPr>
        <p:txBody>
          <a:bodyPr wrap="square" rtlCol="0">
            <a:spAutoFit/>
          </a:bodyPr>
          <a:lstStyle/>
          <a:p>
            <a:pPr>
              <a:lnSpc>
                <a:spcPct val="150000"/>
              </a:lnSpc>
            </a:pPr>
            <a:r>
              <a:rPr lang="en-US" altLang="zh-CN" sz="3200" dirty="0"/>
              <a:t>9.4(</a:t>
            </a:r>
            <a:r>
              <a:rPr lang="zh-CN" altLang="en-US" sz="3200" dirty="0"/>
              <a:t>补</a:t>
            </a:r>
            <a:r>
              <a:rPr lang="en-US" altLang="zh-CN" sz="3200" dirty="0"/>
              <a:t>) Groups</a:t>
            </a:r>
          </a:p>
        </p:txBody>
      </p:sp>
      <p:grpSp>
        <p:nvGrpSpPr>
          <p:cNvPr id="9" name="组合 8">
            <a:extLst>
              <a:ext uri="{FF2B5EF4-FFF2-40B4-BE49-F238E27FC236}">
                <a16:creationId xmlns:a16="http://schemas.microsoft.com/office/drawing/2014/main" id="{41E7BC15-CC47-4B88-AC4D-D9445C0F8860}"/>
              </a:ext>
            </a:extLst>
          </p:cNvPr>
          <p:cNvGrpSpPr/>
          <p:nvPr/>
        </p:nvGrpSpPr>
        <p:grpSpPr>
          <a:xfrm>
            <a:off x="3648693" y="4563122"/>
            <a:ext cx="5104660" cy="2188958"/>
            <a:chOff x="4228787" y="4422696"/>
            <a:chExt cx="4967724" cy="2391528"/>
          </a:xfrm>
        </p:grpSpPr>
        <p:sp>
          <p:nvSpPr>
            <p:cNvPr id="10" name="文本框 9">
              <a:extLst>
                <a:ext uri="{FF2B5EF4-FFF2-40B4-BE49-F238E27FC236}">
                  <a16:creationId xmlns:a16="http://schemas.microsoft.com/office/drawing/2014/main" id="{7712AC45-596F-4202-8016-82B42DA837B7}"/>
                </a:ext>
              </a:extLst>
            </p:cNvPr>
            <p:cNvSpPr txBox="1"/>
            <p:nvPr/>
          </p:nvSpPr>
          <p:spPr>
            <a:xfrm>
              <a:off x="4752163" y="6444892"/>
              <a:ext cx="1972235" cy="369332"/>
            </a:xfrm>
            <a:prstGeom prst="rect">
              <a:avLst/>
            </a:prstGeom>
            <a:noFill/>
          </p:spPr>
          <p:txBody>
            <a:bodyPr wrap="square" rtlCol="0">
              <a:spAutoFit/>
            </a:bodyPr>
            <a:lstStyle/>
            <a:p>
              <a:r>
                <a:rPr lang="en-US" altLang="zh-CN" b="1" dirty="0"/>
                <a:t>Table 3</a:t>
              </a:r>
              <a:endParaRPr lang="zh-CN" altLang="en-US" b="1" dirty="0"/>
            </a:p>
          </p:txBody>
        </p:sp>
        <p:sp>
          <p:nvSpPr>
            <p:cNvPr id="11" name="文本框 10">
              <a:extLst>
                <a:ext uri="{FF2B5EF4-FFF2-40B4-BE49-F238E27FC236}">
                  <a16:creationId xmlns:a16="http://schemas.microsoft.com/office/drawing/2014/main" id="{7690C3B2-0201-4241-A8A7-7A532CC598B6}"/>
                </a:ext>
              </a:extLst>
            </p:cNvPr>
            <p:cNvSpPr txBox="1"/>
            <p:nvPr/>
          </p:nvSpPr>
          <p:spPr>
            <a:xfrm>
              <a:off x="7224276" y="6444892"/>
              <a:ext cx="1972235" cy="369332"/>
            </a:xfrm>
            <a:prstGeom prst="rect">
              <a:avLst/>
            </a:prstGeom>
            <a:noFill/>
          </p:spPr>
          <p:txBody>
            <a:bodyPr wrap="square" rtlCol="0">
              <a:spAutoFit/>
            </a:bodyPr>
            <a:lstStyle/>
            <a:p>
              <a:r>
                <a:rPr lang="en-US" altLang="zh-CN" b="1" dirty="0"/>
                <a:t>Table 4</a:t>
              </a:r>
              <a:endParaRPr lang="zh-CN" altLang="en-US" b="1" dirty="0"/>
            </a:p>
          </p:txBody>
        </p:sp>
        <p:pic>
          <p:nvPicPr>
            <p:cNvPr id="12" name="图片 11">
              <a:extLst>
                <a:ext uri="{FF2B5EF4-FFF2-40B4-BE49-F238E27FC236}">
                  <a16:creationId xmlns:a16="http://schemas.microsoft.com/office/drawing/2014/main" id="{E7A1680F-E51B-4588-B1F7-6CF1EB299894}"/>
                </a:ext>
              </a:extLst>
            </p:cNvPr>
            <p:cNvPicPr>
              <a:picLocks noChangeAspect="1"/>
            </p:cNvPicPr>
            <p:nvPr/>
          </p:nvPicPr>
          <p:blipFill>
            <a:blip r:embed="rId3"/>
            <a:stretch>
              <a:fillRect/>
            </a:stretch>
          </p:blipFill>
          <p:spPr>
            <a:xfrm>
              <a:off x="4228787" y="4422696"/>
              <a:ext cx="1972236" cy="2086020"/>
            </a:xfrm>
            <a:prstGeom prst="rect">
              <a:avLst/>
            </a:prstGeom>
          </p:spPr>
        </p:pic>
        <p:pic>
          <p:nvPicPr>
            <p:cNvPr id="13" name="图片 12">
              <a:extLst>
                <a:ext uri="{FF2B5EF4-FFF2-40B4-BE49-F238E27FC236}">
                  <a16:creationId xmlns:a16="http://schemas.microsoft.com/office/drawing/2014/main" id="{90ACBF3C-70EA-4E49-99FE-362B3D39531B}"/>
                </a:ext>
              </a:extLst>
            </p:cNvPr>
            <p:cNvPicPr>
              <a:picLocks noChangeAspect="1"/>
            </p:cNvPicPr>
            <p:nvPr/>
          </p:nvPicPr>
          <p:blipFill>
            <a:blip r:embed="rId4"/>
            <a:stretch>
              <a:fillRect/>
            </a:stretch>
          </p:blipFill>
          <p:spPr>
            <a:xfrm>
              <a:off x="6903336" y="4468327"/>
              <a:ext cx="1814536" cy="2014133"/>
            </a:xfrm>
            <a:prstGeom prst="rect">
              <a:avLst/>
            </a:prstGeom>
          </p:spPr>
        </p:pic>
      </p:grpSp>
    </p:spTree>
    <p:extLst>
      <p:ext uri="{BB962C8B-B14F-4D97-AF65-F5344CB8AC3E}">
        <p14:creationId xmlns:p14="http://schemas.microsoft.com/office/powerpoint/2010/main" val="293848058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210046" y="735781"/>
            <a:ext cx="11981954" cy="6104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0" indent="0" algn="ctr">
              <a:lnSpc>
                <a:spcPct val="150000"/>
              </a:lnSpc>
              <a:buNone/>
            </a:pPr>
            <a:r>
              <a:rPr lang="en-US" altLang="zh-CN" sz="4000" dirty="0"/>
              <a:t>Groups of order 4</a:t>
            </a:r>
          </a:p>
          <a:p>
            <a:pPr marL="0" indent="0">
              <a:lnSpc>
                <a:spcPct val="130000"/>
              </a:lnSpc>
              <a:buNone/>
            </a:pPr>
            <a:r>
              <a:rPr lang="en-US" altLang="zh-CN" sz="2400" dirty="0"/>
              <a:t>We next come to a group G = {e, a, b, c} of order 4. It is not difficult to show that the possible multiplication table for G can be completed as shown in Tables 5 through 8</a:t>
            </a:r>
            <a:r>
              <a:rPr lang="en-US" altLang="zh-CN" sz="2400"/>
              <a:t>. </a:t>
            </a:r>
          </a:p>
          <a:p>
            <a:pPr marL="0" indent="0">
              <a:lnSpc>
                <a:spcPct val="130000"/>
              </a:lnSpc>
              <a:buNone/>
            </a:pPr>
            <a:r>
              <a:rPr lang="en-US" altLang="zh-CN" sz="2400"/>
              <a:t>It </a:t>
            </a:r>
            <a:r>
              <a:rPr lang="en-US" altLang="zh-CN" sz="2400" dirty="0"/>
              <a:t>can be shown that each of these tables satisfies the associative property and the other properties of a group. Thus there are four possible multiplication tables for a group of order 4</a:t>
            </a:r>
            <a:r>
              <a:rPr lang="en-US" altLang="zh-CN" sz="2400"/>
              <a:t>. </a:t>
            </a:r>
            <a:endParaRPr lang="en-US" altLang="zh-CN" sz="2400" dirty="0"/>
          </a:p>
        </p:txBody>
      </p:sp>
      <p:sp>
        <p:nvSpPr>
          <p:cNvPr id="5" name="文本框 4"/>
          <p:cNvSpPr txBox="1"/>
          <p:nvPr/>
        </p:nvSpPr>
        <p:spPr>
          <a:xfrm>
            <a:off x="210046" y="17929"/>
            <a:ext cx="11056470" cy="739754"/>
          </a:xfrm>
          <a:prstGeom prst="rect">
            <a:avLst/>
          </a:prstGeom>
          <a:noFill/>
        </p:spPr>
        <p:txBody>
          <a:bodyPr wrap="square" rtlCol="0">
            <a:spAutoFit/>
          </a:bodyPr>
          <a:lstStyle/>
          <a:p>
            <a:pPr>
              <a:lnSpc>
                <a:spcPct val="150000"/>
              </a:lnSpc>
            </a:pPr>
            <a:r>
              <a:rPr lang="en-US" altLang="zh-CN" sz="3200" dirty="0"/>
              <a:t>9.4(</a:t>
            </a:r>
            <a:r>
              <a:rPr lang="zh-CN" altLang="en-US" sz="3200" dirty="0"/>
              <a:t>补</a:t>
            </a:r>
            <a:r>
              <a:rPr lang="en-US" altLang="zh-CN" sz="3200" dirty="0"/>
              <a:t>) Groups</a:t>
            </a:r>
          </a:p>
        </p:txBody>
      </p:sp>
      <p:grpSp>
        <p:nvGrpSpPr>
          <p:cNvPr id="7" name="组合 6">
            <a:extLst>
              <a:ext uri="{FF2B5EF4-FFF2-40B4-BE49-F238E27FC236}">
                <a16:creationId xmlns:a16="http://schemas.microsoft.com/office/drawing/2014/main" id="{50933616-6C82-480B-8C66-CA80E4C5BC3E}"/>
              </a:ext>
            </a:extLst>
          </p:cNvPr>
          <p:cNvGrpSpPr/>
          <p:nvPr/>
        </p:nvGrpSpPr>
        <p:grpSpPr>
          <a:xfrm>
            <a:off x="3580992" y="4456590"/>
            <a:ext cx="7906713" cy="2250489"/>
            <a:chOff x="2544417" y="4139472"/>
            <a:chExt cx="9370797" cy="2745830"/>
          </a:xfrm>
        </p:grpSpPr>
        <p:sp>
          <p:nvSpPr>
            <p:cNvPr id="4" name="文本框 3">
              <a:extLst>
                <a:ext uri="{FF2B5EF4-FFF2-40B4-BE49-F238E27FC236}">
                  <a16:creationId xmlns:a16="http://schemas.microsoft.com/office/drawing/2014/main" id="{F097867D-5488-4B0E-BC8D-4EA0A1D643B2}"/>
                </a:ext>
              </a:extLst>
            </p:cNvPr>
            <p:cNvSpPr txBox="1"/>
            <p:nvPr/>
          </p:nvSpPr>
          <p:spPr>
            <a:xfrm>
              <a:off x="3072244" y="4139472"/>
              <a:ext cx="1972235" cy="369332"/>
            </a:xfrm>
            <a:prstGeom prst="rect">
              <a:avLst/>
            </a:prstGeom>
            <a:noFill/>
          </p:spPr>
          <p:txBody>
            <a:bodyPr wrap="square" rtlCol="0">
              <a:spAutoFit/>
            </a:bodyPr>
            <a:lstStyle/>
            <a:p>
              <a:r>
                <a:rPr lang="en-US" altLang="zh-CN" b="1" dirty="0"/>
                <a:t>Table 5</a:t>
              </a:r>
              <a:endParaRPr lang="zh-CN" altLang="en-US" b="1" dirty="0"/>
            </a:p>
          </p:txBody>
        </p:sp>
        <p:grpSp>
          <p:nvGrpSpPr>
            <p:cNvPr id="6" name="组合 5">
              <a:extLst>
                <a:ext uri="{FF2B5EF4-FFF2-40B4-BE49-F238E27FC236}">
                  <a16:creationId xmlns:a16="http://schemas.microsoft.com/office/drawing/2014/main" id="{88930D35-47DC-4FDA-9E4C-FFCFFCD477B9}"/>
                </a:ext>
              </a:extLst>
            </p:cNvPr>
            <p:cNvGrpSpPr/>
            <p:nvPr/>
          </p:nvGrpSpPr>
          <p:grpSpPr>
            <a:xfrm>
              <a:off x="2544417" y="4469522"/>
              <a:ext cx="8861918" cy="2415780"/>
              <a:chOff x="3250263" y="5391561"/>
              <a:chExt cx="8016253" cy="1490678"/>
            </a:xfrm>
          </p:grpSpPr>
          <p:pic>
            <p:nvPicPr>
              <p:cNvPr id="2" name="图片 1">
                <a:extLst>
                  <a:ext uri="{FF2B5EF4-FFF2-40B4-BE49-F238E27FC236}">
                    <a16:creationId xmlns:a16="http://schemas.microsoft.com/office/drawing/2014/main" id="{D4F49620-ECD5-44D1-B2D9-C390F759C0D5}"/>
                  </a:ext>
                </a:extLst>
              </p:cNvPr>
              <p:cNvPicPr>
                <a:picLocks noChangeAspect="1"/>
              </p:cNvPicPr>
              <p:nvPr/>
            </p:nvPicPr>
            <p:blipFill>
              <a:blip r:embed="rId3"/>
              <a:stretch>
                <a:fillRect/>
              </a:stretch>
            </p:blipFill>
            <p:spPr>
              <a:xfrm>
                <a:off x="3250263" y="5397870"/>
                <a:ext cx="1962158" cy="1465846"/>
              </a:xfrm>
              <a:prstGeom prst="rect">
                <a:avLst/>
              </a:prstGeom>
            </p:spPr>
          </p:pic>
          <p:pic>
            <p:nvPicPr>
              <p:cNvPr id="9" name="图片 8">
                <a:extLst>
                  <a:ext uri="{FF2B5EF4-FFF2-40B4-BE49-F238E27FC236}">
                    <a16:creationId xmlns:a16="http://schemas.microsoft.com/office/drawing/2014/main" id="{D02AA539-DA57-4ECA-BE18-7BA0FCD6B839}"/>
                  </a:ext>
                </a:extLst>
              </p:cNvPr>
              <p:cNvPicPr>
                <a:picLocks noChangeAspect="1"/>
              </p:cNvPicPr>
              <p:nvPr/>
            </p:nvPicPr>
            <p:blipFill>
              <a:blip r:embed="rId4"/>
              <a:stretch>
                <a:fillRect/>
              </a:stretch>
            </p:blipFill>
            <p:spPr>
              <a:xfrm>
                <a:off x="5330428" y="5391561"/>
                <a:ext cx="1902735" cy="1466439"/>
              </a:xfrm>
              <a:prstGeom prst="rect">
                <a:avLst/>
              </a:prstGeom>
            </p:spPr>
          </p:pic>
          <p:pic>
            <p:nvPicPr>
              <p:cNvPr id="10" name="图片 9">
                <a:extLst>
                  <a:ext uri="{FF2B5EF4-FFF2-40B4-BE49-F238E27FC236}">
                    <a16:creationId xmlns:a16="http://schemas.microsoft.com/office/drawing/2014/main" id="{B606F529-7E3D-4101-9312-9AB4097A691D}"/>
                  </a:ext>
                </a:extLst>
              </p:cNvPr>
              <p:cNvPicPr>
                <a:picLocks noChangeAspect="1"/>
              </p:cNvPicPr>
              <p:nvPr/>
            </p:nvPicPr>
            <p:blipFill>
              <a:blip r:embed="rId5"/>
              <a:stretch>
                <a:fillRect/>
              </a:stretch>
            </p:blipFill>
            <p:spPr>
              <a:xfrm>
                <a:off x="7318801" y="5415800"/>
                <a:ext cx="1951212" cy="1466439"/>
              </a:xfrm>
              <a:prstGeom prst="rect">
                <a:avLst/>
              </a:prstGeom>
            </p:spPr>
          </p:pic>
          <p:pic>
            <p:nvPicPr>
              <p:cNvPr id="11" name="图片 10">
                <a:extLst>
                  <a:ext uri="{FF2B5EF4-FFF2-40B4-BE49-F238E27FC236}">
                    <a16:creationId xmlns:a16="http://schemas.microsoft.com/office/drawing/2014/main" id="{7D3DD0C1-0215-4CA8-A18A-41D44F52639C}"/>
                  </a:ext>
                </a:extLst>
              </p:cNvPr>
              <p:cNvPicPr>
                <a:picLocks noChangeAspect="1"/>
              </p:cNvPicPr>
              <p:nvPr/>
            </p:nvPicPr>
            <p:blipFill>
              <a:blip r:embed="rId6"/>
              <a:stretch>
                <a:fillRect/>
              </a:stretch>
            </p:blipFill>
            <p:spPr>
              <a:xfrm>
                <a:off x="9339543" y="5415800"/>
                <a:ext cx="1926973" cy="1442200"/>
              </a:xfrm>
              <a:prstGeom prst="rect">
                <a:avLst/>
              </a:prstGeom>
            </p:spPr>
          </p:pic>
        </p:grpSp>
        <p:sp>
          <p:nvSpPr>
            <p:cNvPr id="12" name="文本框 11">
              <a:extLst>
                <a:ext uri="{FF2B5EF4-FFF2-40B4-BE49-F238E27FC236}">
                  <a16:creationId xmlns:a16="http://schemas.microsoft.com/office/drawing/2014/main" id="{E691284F-78C6-46CB-BDEF-C80247CA6254}"/>
                </a:ext>
              </a:extLst>
            </p:cNvPr>
            <p:cNvSpPr txBox="1"/>
            <p:nvPr/>
          </p:nvSpPr>
          <p:spPr>
            <a:xfrm>
              <a:off x="5485529" y="4167347"/>
              <a:ext cx="1972235" cy="369332"/>
            </a:xfrm>
            <a:prstGeom prst="rect">
              <a:avLst/>
            </a:prstGeom>
            <a:noFill/>
          </p:spPr>
          <p:txBody>
            <a:bodyPr wrap="square" rtlCol="0">
              <a:spAutoFit/>
            </a:bodyPr>
            <a:lstStyle/>
            <a:p>
              <a:r>
                <a:rPr lang="en-US" altLang="zh-CN" b="1" dirty="0"/>
                <a:t>Table 6</a:t>
              </a:r>
              <a:endParaRPr lang="zh-CN" altLang="en-US" b="1" dirty="0"/>
            </a:p>
          </p:txBody>
        </p:sp>
        <p:sp>
          <p:nvSpPr>
            <p:cNvPr id="13" name="文本框 12">
              <a:extLst>
                <a:ext uri="{FF2B5EF4-FFF2-40B4-BE49-F238E27FC236}">
                  <a16:creationId xmlns:a16="http://schemas.microsoft.com/office/drawing/2014/main" id="{E4A61901-8307-4309-B239-3D5D257A7632}"/>
                </a:ext>
              </a:extLst>
            </p:cNvPr>
            <p:cNvSpPr txBox="1"/>
            <p:nvPr/>
          </p:nvSpPr>
          <p:spPr>
            <a:xfrm>
              <a:off x="7693959" y="4180599"/>
              <a:ext cx="1972235" cy="369332"/>
            </a:xfrm>
            <a:prstGeom prst="rect">
              <a:avLst/>
            </a:prstGeom>
            <a:noFill/>
          </p:spPr>
          <p:txBody>
            <a:bodyPr wrap="square" rtlCol="0">
              <a:spAutoFit/>
            </a:bodyPr>
            <a:lstStyle/>
            <a:p>
              <a:r>
                <a:rPr lang="en-US" altLang="zh-CN" b="1" dirty="0"/>
                <a:t>Table 7</a:t>
              </a:r>
              <a:endParaRPr lang="zh-CN" altLang="en-US" b="1" dirty="0"/>
            </a:p>
          </p:txBody>
        </p:sp>
        <p:sp>
          <p:nvSpPr>
            <p:cNvPr id="14" name="文本框 13">
              <a:extLst>
                <a:ext uri="{FF2B5EF4-FFF2-40B4-BE49-F238E27FC236}">
                  <a16:creationId xmlns:a16="http://schemas.microsoft.com/office/drawing/2014/main" id="{B53DC1E5-0E99-4E6A-AEF7-1E9A6530EBA9}"/>
                </a:ext>
              </a:extLst>
            </p:cNvPr>
            <p:cNvSpPr txBox="1"/>
            <p:nvPr/>
          </p:nvSpPr>
          <p:spPr>
            <a:xfrm>
              <a:off x="9942979" y="4180599"/>
              <a:ext cx="1972235" cy="369332"/>
            </a:xfrm>
            <a:prstGeom prst="rect">
              <a:avLst/>
            </a:prstGeom>
            <a:noFill/>
          </p:spPr>
          <p:txBody>
            <a:bodyPr wrap="square" rtlCol="0">
              <a:spAutoFit/>
            </a:bodyPr>
            <a:lstStyle/>
            <a:p>
              <a:r>
                <a:rPr lang="en-US" altLang="zh-CN" b="1" dirty="0"/>
                <a:t>Table 8</a:t>
              </a:r>
              <a:endParaRPr lang="zh-CN" altLang="en-US" b="1" dirty="0"/>
            </a:p>
          </p:txBody>
        </p:sp>
      </p:grpSp>
    </p:spTree>
    <p:extLst>
      <p:ext uri="{BB962C8B-B14F-4D97-AF65-F5344CB8AC3E}">
        <p14:creationId xmlns:p14="http://schemas.microsoft.com/office/powerpoint/2010/main" val="304780787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210046" y="735781"/>
            <a:ext cx="11981954" cy="6104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0" indent="0" algn="ctr">
              <a:lnSpc>
                <a:spcPct val="150000"/>
              </a:lnSpc>
              <a:buNone/>
            </a:pPr>
            <a:r>
              <a:rPr lang="en-US" altLang="zh-CN" sz="4000" dirty="0"/>
              <a:t>Groups of order 4</a:t>
            </a:r>
          </a:p>
          <a:p>
            <a:pPr marL="0" indent="0">
              <a:lnSpc>
                <a:spcPct val="130000"/>
              </a:lnSpc>
              <a:buNone/>
            </a:pPr>
            <a:r>
              <a:rPr lang="en-US" altLang="zh-CN" sz="2400"/>
              <a:t>Again</a:t>
            </a:r>
            <a:r>
              <a:rPr lang="en-US" altLang="zh-CN" sz="2400" dirty="0"/>
              <a:t>, observe that a group of order 4 is Abelian</a:t>
            </a:r>
            <a:r>
              <a:rPr lang="en-US" altLang="zh-CN" sz="2400"/>
              <a:t>. </a:t>
            </a:r>
          </a:p>
          <a:p>
            <a:pPr marL="0" indent="0">
              <a:lnSpc>
                <a:spcPct val="130000"/>
              </a:lnSpc>
              <a:buNone/>
            </a:pPr>
            <a:r>
              <a:rPr lang="en-US" altLang="zh-CN" sz="2400"/>
              <a:t>We </a:t>
            </a:r>
            <a:r>
              <a:rPr lang="en-US" altLang="zh-CN" sz="2400" dirty="0"/>
              <a:t>shall return to groups of order 4 toward the end of this section, where we shall see that there are only two and not four different nonisomorphic groups of order 4</a:t>
            </a:r>
            <a:r>
              <a:rPr lang="en-US" altLang="zh-CN" sz="2800" dirty="0"/>
              <a:t>.</a:t>
            </a:r>
          </a:p>
        </p:txBody>
      </p:sp>
      <p:sp>
        <p:nvSpPr>
          <p:cNvPr id="5" name="文本框 4"/>
          <p:cNvSpPr txBox="1"/>
          <p:nvPr/>
        </p:nvSpPr>
        <p:spPr>
          <a:xfrm>
            <a:off x="210046" y="17929"/>
            <a:ext cx="11056470" cy="739754"/>
          </a:xfrm>
          <a:prstGeom prst="rect">
            <a:avLst/>
          </a:prstGeom>
          <a:noFill/>
        </p:spPr>
        <p:txBody>
          <a:bodyPr wrap="square" rtlCol="0">
            <a:spAutoFit/>
          </a:bodyPr>
          <a:lstStyle/>
          <a:p>
            <a:pPr>
              <a:lnSpc>
                <a:spcPct val="150000"/>
              </a:lnSpc>
            </a:pPr>
            <a:r>
              <a:rPr lang="en-US" altLang="zh-CN" sz="3200" dirty="0"/>
              <a:t>9.4(</a:t>
            </a:r>
            <a:r>
              <a:rPr lang="zh-CN" altLang="en-US" sz="3200" dirty="0"/>
              <a:t>补</a:t>
            </a:r>
            <a:r>
              <a:rPr lang="en-US" altLang="zh-CN" sz="3200" dirty="0"/>
              <a:t>) Groups</a:t>
            </a:r>
          </a:p>
        </p:txBody>
      </p:sp>
      <p:grpSp>
        <p:nvGrpSpPr>
          <p:cNvPr id="15" name="组合 14">
            <a:extLst>
              <a:ext uri="{FF2B5EF4-FFF2-40B4-BE49-F238E27FC236}">
                <a16:creationId xmlns:a16="http://schemas.microsoft.com/office/drawing/2014/main" id="{651F4B55-CAE1-44C1-B7EB-BF54B20A5802}"/>
              </a:ext>
            </a:extLst>
          </p:cNvPr>
          <p:cNvGrpSpPr/>
          <p:nvPr/>
        </p:nvGrpSpPr>
        <p:grpSpPr>
          <a:xfrm>
            <a:off x="2247666" y="4349014"/>
            <a:ext cx="7906713" cy="2250489"/>
            <a:chOff x="2544417" y="4139472"/>
            <a:chExt cx="9370797" cy="2745830"/>
          </a:xfrm>
        </p:grpSpPr>
        <p:sp>
          <p:nvSpPr>
            <p:cNvPr id="16" name="文本框 15">
              <a:extLst>
                <a:ext uri="{FF2B5EF4-FFF2-40B4-BE49-F238E27FC236}">
                  <a16:creationId xmlns:a16="http://schemas.microsoft.com/office/drawing/2014/main" id="{A13B4B3E-F996-45B0-AD6E-8B978D8EEC46}"/>
                </a:ext>
              </a:extLst>
            </p:cNvPr>
            <p:cNvSpPr txBox="1"/>
            <p:nvPr/>
          </p:nvSpPr>
          <p:spPr>
            <a:xfrm>
              <a:off x="3072244" y="4139472"/>
              <a:ext cx="1972235" cy="369332"/>
            </a:xfrm>
            <a:prstGeom prst="rect">
              <a:avLst/>
            </a:prstGeom>
            <a:noFill/>
          </p:spPr>
          <p:txBody>
            <a:bodyPr wrap="square" rtlCol="0">
              <a:spAutoFit/>
            </a:bodyPr>
            <a:lstStyle/>
            <a:p>
              <a:r>
                <a:rPr lang="en-US" altLang="zh-CN" b="1" dirty="0"/>
                <a:t>Table 5</a:t>
              </a:r>
              <a:endParaRPr lang="zh-CN" altLang="en-US" b="1" dirty="0"/>
            </a:p>
          </p:txBody>
        </p:sp>
        <p:grpSp>
          <p:nvGrpSpPr>
            <p:cNvPr id="17" name="组合 16">
              <a:extLst>
                <a:ext uri="{FF2B5EF4-FFF2-40B4-BE49-F238E27FC236}">
                  <a16:creationId xmlns:a16="http://schemas.microsoft.com/office/drawing/2014/main" id="{CDBF19E6-F3E8-4BBE-995B-820BBB289827}"/>
                </a:ext>
              </a:extLst>
            </p:cNvPr>
            <p:cNvGrpSpPr/>
            <p:nvPr/>
          </p:nvGrpSpPr>
          <p:grpSpPr>
            <a:xfrm>
              <a:off x="2544417" y="4469522"/>
              <a:ext cx="8861918" cy="2415780"/>
              <a:chOff x="3250263" y="5391561"/>
              <a:chExt cx="8016253" cy="1490678"/>
            </a:xfrm>
          </p:grpSpPr>
          <p:pic>
            <p:nvPicPr>
              <p:cNvPr id="21" name="图片 20">
                <a:extLst>
                  <a:ext uri="{FF2B5EF4-FFF2-40B4-BE49-F238E27FC236}">
                    <a16:creationId xmlns:a16="http://schemas.microsoft.com/office/drawing/2014/main" id="{C03E956E-3848-43BC-95DD-68B1212B8AB8}"/>
                  </a:ext>
                </a:extLst>
              </p:cNvPr>
              <p:cNvPicPr>
                <a:picLocks noChangeAspect="1"/>
              </p:cNvPicPr>
              <p:nvPr/>
            </p:nvPicPr>
            <p:blipFill>
              <a:blip r:embed="rId3"/>
              <a:stretch>
                <a:fillRect/>
              </a:stretch>
            </p:blipFill>
            <p:spPr>
              <a:xfrm>
                <a:off x="3250263" y="5397870"/>
                <a:ext cx="1962158" cy="1465846"/>
              </a:xfrm>
              <a:prstGeom prst="rect">
                <a:avLst/>
              </a:prstGeom>
            </p:spPr>
          </p:pic>
          <p:pic>
            <p:nvPicPr>
              <p:cNvPr id="22" name="图片 21">
                <a:extLst>
                  <a:ext uri="{FF2B5EF4-FFF2-40B4-BE49-F238E27FC236}">
                    <a16:creationId xmlns:a16="http://schemas.microsoft.com/office/drawing/2014/main" id="{45696D13-7307-494C-8EA7-E544F1FE1C9B}"/>
                  </a:ext>
                </a:extLst>
              </p:cNvPr>
              <p:cNvPicPr>
                <a:picLocks noChangeAspect="1"/>
              </p:cNvPicPr>
              <p:nvPr/>
            </p:nvPicPr>
            <p:blipFill>
              <a:blip r:embed="rId4"/>
              <a:stretch>
                <a:fillRect/>
              </a:stretch>
            </p:blipFill>
            <p:spPr>
              <a:xfrm>
                <a:off x="5330428" y="5391561"/>
                <a:ext cx="1902735" cy="1466439"/>
              </a:xfrm>
              <a:prstGeom prst="rect">
                <a:avLst/>
              </a:prstGeom>
            </p:spPr>
          </p:pic>
          <p:pic>
            <p:nvPicPr>
              <p:cNvPr id="23" name="图片 22">
                <a:extLst>
                  <a:ext uri="{FF2B5EF4-FFF2-40B4-BE49-F238E27FC236}">
                    <a16:creationId xmlns:a16="http://schemas.microsoft.com/office/drawing/2014/main" id="{CEF512AB-8901-4E7F-972B-BB0DA6F38353}"/>
                  </a:ext>
                </a:extLst>
              </p:cNvPr>
              <p:cNvPicPr>
                <a:picLocks noChangeAspect="1"/>
              </p:cNvPicPr>
              <p:nvPr/>
            </p:nvPicPr>
            <p:blipFill>
              <a:blip r:embed="rId5"/>
              <a:stretch>
                <a:fillRect/>
              </a:stretch>
            </p:blipFill>
            <p:spPr>
              <a:xfrm>
                <a:off x="7318801" y="5415800"/>
                <a:ext cx="1951212" cy="1466439"/>
              </a:xfrm>
              <a:prstGeom prst="rect">
                <a:avLst/>
              </a:prstGeom>
            </p:spPr>
          </p:pic>
          <p:pic>
            <p:nvPicPr>
              <p:cNvPr id="24" name="图片 23">
                <a:extLst>
                  <a:ext uri="{FF2B5EF4-FFF2-40B4-BE49-F238E27FC236}">
                    <a16:creationId xmlns:a16="http://schemas.microsoft.com/office/drawing/2014/main" id="{CB4F01BE-B15B-42D7-BFA1-004D51F0D4C7}"/>
                  </a:ext>
                </a:extLst>
              </p:cNvPr>
              <p:cNvPicPr>
                <a:picLocks noChangeAspect="1"/>
              </p:cNvPicPr>
              <p:nvPr/>
            </p:nvPicPr>
            <p:blipFill>
              <a:blip r:embed="rId6"/>
              <a:stretch>
                <a:fillRect/>
              </a:stretch>
            </p:blipFill>
            <p:spPr>
              <a:xfrm>
                <a:off x="9339543" y="5415800"/>
                <a:ext cx="1926973" cy="1442200"/>
              </a:xfrm>
              <a:prstGeom prst="rect">
                <a:avLst/>
              </a:prstGeom>
            </p:spPr>
          </p:pic>
        </p:grpSp>
        <p:sp>
          <p:nvSpPr>
            <p:cNvPr id="18" name="文本框 17">
              <a:extLst>
                <a:ext uri="{FF2B5EF4-FFF2-40B4-BE49-F238E27FC236}">
                  <a16:creationId xmlns:a16="http://schemas.microsoft.com/office/drawing/2014/main" id="{E17BC979-0AEC-4B1B-94B5-BC34C363EBD7}"/>
                </a:ext>
              </a:extLst>
            </p:cNvPr>
            <p:cNvSpPr txBox="1"/>
            <p:nvPr/>
          </p:nvSpPr>
          <p:spPr>
            <a:xfrm>
              <a:off x="5485529" y="4167347"/>
              <a:ext cx="1972235" cy="369332"/>
            </a:xfrm>
            <a:prstGeom prst="rect">
              <a:avLst/>
            </a:prstGeom>
            <a:noFill/>
          </p:spPr>
          <p:txBody>
            <a:bodyPr wrap="square" rtlCol="0">
              <a:spAutoFit/>
            </a:bodyPr>
            <a:lstStyle/>
            <a:p>
              <a:r>
                <a:rPr lang="en-US" altLang="zh-CN" b="1" dirty="0"/>
                <a:t>Table 6</a:t>
              </a:r>
              <a:endParaRPr lang="zh-CN" altLang="en-US" b="1" dirty="0"/>
            </a:p>
          </p:txBody>
        </p:sp>
        <p:sp>
          <p:nvSpPr>
            <p:cNvPr id="19" name="文本框 18">
              <a:extLst>
                <a:ext uri="{FF2B5EF4-FFF2-40B4-BE49-F238E27FC236}">
                  <a16:creationId xmlns:a16="http://schemas.microsoft.com/office/drawing/2014/main" id="{2DCC025A-FFF4-4377-A35F-59237533D4F2}"/>
                </a:ext>
              </a:extLst>
            </p:cNvPr>
            <p:cNvSpPr txBox="1"/>
            <p:nvPr/>
          </p:nvSpPr>
          <p:spPr>
            <a:xfrm>
              <a:off x="7693959" y="4180599"/>
              <a:ext cx="1972235" cy="369332"/>
            </a:xfrm>
            <a:prstGeom prst="rect">
              <a:avLst/>
            </a:prstGeom>
            <a:noFill/>
          </p:spPr>
          <p:txBody>
            <a:bodyPr wrap="square" rtlCol="0">
              <a:spAutoFit/>
            </a:bodyPr>
            <a:lstStyle/>
            <a:p>
              <a:r>
                <a:rPr lang="en-US" altLang="zh-CN" b="1" dirty="0"/>
                <a:t>Table 7</a:t>
              </a:r>
              <a:endParaRPr lang="zh-CN" altLang="en-US" b="1" dirty="0"/>
            </a:p>
          </p:txBody>
        </p:sp>
        <p:sp>
          <p:nvSpPr>
            <p:cNvPr id="20" name="文本框 19">
              <a:extLst>
                <a:ext uri="{FF2B5EF4-FFF2-40B4-BE49-F238E27FC236}">
                  <a16:creationId xmlns:a16="http://schemas.microsoft.com/office/drawing/2014/main" id="{63D5E231-0669-446C-9114-96D4E3DE8D0F}"/>
                </a:ext>
              </a:extLst>
            </p:cNvPr>
            <p:cNvSpPr txBox="1"/>
            <p:nvPr/>
          </p:nvSpPr>
          <p:spPr>
            <a:xfrm>
              <a:off x="9942979" y="4180599"/>
              <a:ext cx="1972235" cy="369332"/>
            </a:xfrm>
            <a:prstGeom prst="rect">
              <a:avLst/>
            </a:prstGeom>
            <a:noFill/>
          </p:spPr>
          <p:txBody>
            <a:bodyPr wrap="square" rtlCol="0">
              <a:spAutoFit/>
            </a:bodyPr>
            <a:lstStyle/>
            <a:p>
              <a:r>
                <a:rPr lang="en-US" altLang="zh-CN" b="1" dirty="0"/>
                <a:t>Table 8</a:t>
              </a:r>
              <a:endParaRPr lang="zh-CN" altLang="en-US" b="1" dirty="0"/>
            </a:p>
          </p:txBody>
        </p:sp>
      </p:grpSp>
    </p:spTree>
    <p:extLst>
      <p:ext uri="{BB962C8B-B14F-4D97-AF65-F5344CB8AC3E}">
        <p14:creationId xmlns:p14="http://schemas.microsoft.com/office/powerpoint/2010/main" val="171731289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210046" y="918110"/>
            <a:ext cx="11510778" cy="538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Example 5:</a:t>
            </a:r>
          </a:p>
          <a:p>
            <a:pPr lvl="1">
              <a:lnSpc>
                <a:spcPct val="150000"/>
              </a:lnSpc>
              <a:buClrTx/>
              <a:buFont typeface="Wingdings" panose="05000000000000000000" pitchFamily="2" charset="2"/>
              <a:buChar char="l"/>
            </a:pPr>
            <a:r>
              <a:rPr lang="en-US" altLang="zh-CN" sz="2400" dirty="0"/>
              <a:t>Let B= {0, 1), and let + be the operation defined on B as follows:</a:t>
            </a:r>
          </a:p>
          <a:p>
            <a:pPr marL="457200" lvl="1" indent="0">
              <a:lnSpc>
                <a:spcPct val="150000"/>
              </a:lnSpc>
              <a:buClrTx/>
              <a:buNone/>
            </a:pPr>
            <a:endParaRPr lang="en-US" altLang="zh-CN" sz="2800" dirty="0"/>
          </a:p>
          <a:p>
            <a:pPr marL="457200" lvl="1" indent="0">
              <a:lnSpc>
                <a:spcPct val="150000"/>
              </a:lnSpc>
              <a:buClrTx/>
              <a:buNone/>
            </a:pPr>
            <a:endParaRPr lang="en-US" altLang="zh-CN" dirty="0"/>
          </a:p>
          <a:p>
            <a:pPr marL="457200" lvl="1" indent="0">
              <a:lnSpc>
                <a:spcPct val="150000"/>
              </a:lnSpc>
              <a:buClrTx/>
              <a:buNone/>
            </a:pPr>
            <a:endParaRPr lang="en-US" altLang="zh-CN" dirty="0"/>
          </a:p>
          <a:p>
            <a:pPr marL="457200" lvl="1" indent="0">
              <a:lnSpc>
                <a:spcPct val="150000"/>
              </a:lnSpc>
              <a:buClrTx/>
              <a:buNone/>
            </a:pPr>
            <a:r>
              <a:rPr lang="en-US" altLang="zh-CN" sz="2400" dirty="0"/>
              <a:t>Then B is a group. In this group, every element is its own inverse.</a:t>
            </a:r>
          </a:p>
        </p:txBody>
      </p:sp>
      <p:sp>
        <p:nvSpPr>
          <p:cNvPr id="4" name="文本框 3">
            <a:extLst>
              <a:ext uri="{FF2B5EF4-FFF2-40B4-BE49-F238E27FC236}">
                <a16:creationId xmlns:a16="http://schemas.microsoft.com/office/drawing/2014/main" id="{93C2F328-C352-4859-9ED3-EB0D18FDF17B}"/>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9.4(</a:t>
            </a:r>
            <a:r>
              <a:rPr lang="zh-CN" altLang="en-US" sz="3200"/>
              <a:t>补</a:t>
            </a:r>
            <a:r>
              <a:rPr lang="en-US" altLang="zh-CN" sz="3200"/>
              <a:t>) Groups </a:t>
            </a:r>
          </a:p>
        </p:txBody>
      </p:sp>
      <p:pic>
        <p:nvPicPr>
          <p:cNvPr id="2" name="图片 1">
            <a:extLst>
              <a:ext uri="{FF2B5EF4-FFF2-40B4-BE49-F238E27FC236}">
                <a16:creationId xmlns:a16="http://schemas.microsoft.com/office/drawing/2014/main" id="{3C21E18C-7E6F-48BD-B670-6E6FA0F29BB6}"/>
              </a:ext>
            </a:extLst>
          </p:cNvPr>
          <p:cNvPicPr>
            <a:picLocks noChangeAspect="1"/>
          </p:cNvPicPr>
          <p:nvPr/>
        </p:nvPicPr>
        <p:blipFill>
          <a:blip r:embed="rId3"/>
          <a:stretch>
            <a:fillRect/>
          </a:stretch>
        </p:blipFill>
        <p:spPr>
          <a:xfrm>
            <a:off x="5124090" y="2557975"/>
            <a:ext cx="2153370" cy="1742050"/>
          </a:xfrm>
          <a:prstGeom prst="rect">
            <a:avLst/>
          </a:prstGeom>
        </p:spPr>
      </p:pic>
    </p:spTree>
    <p:extLst>
      <p:ext uri="{BB962C8B-B14F-4D97-AF65-F5344CB8AC3E}">
        <p14:creationId xmlns:p14="http://schemas.microsoft.com/office/powerpoint/2010/main" val="204405242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105023" y="918110"/>
            <a:ext cx="10132991" cy="5939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lvl="1">
              <a:lnSpc>
                <a:spcPct val="150000"/>
              </a:lnSpc>
              <a:buClrTx/>
              <a:buFont typeface="Wingdings" panose="05000000000000000000" pitchFamily="2" charset="2"/>
              <a:buChar char="l"/>
            </a:pPr>
            <a:r>
              <a:rPr lang="zh-CN" altLang="en-US" sz="2800" dirty="0"/>
              <a:t>定义：集合</a:t>
            </a:r>
            <a:r>
              <a:rPr lang="en-US" altLang="zh-CN" sz="2800" dirty="0"/>
              <a:t>A</a:t>
            </a:r>
            <a:r>
              <a:rPr lang="zh-CN" altLang="en-US" sz="2800" dirty="0"/>
              <a:t>到他自身的一个双射称作</a:t>
            </a:r>
            <a:r>
              <a:rPr lang="en-US" altLang="zh-CN" sz="2800" dirty="0"/>
              <a:t>A</a:t>
            </a:r>
            <a:r>
              <a:rPr lang="zh-CN" altLang="en-US" sz="2800" dirty="0"/>
              <a:t>的一个置换。</a:t>
            </a:r>
            <a:endParaRPr lang="en-US" altLang="zh-CN" sz="2800" dirty="0"/>
          </a:p>
          <a:p>
            <a:pPr lvl="1">
              <a:lnSpc>
                <a:spcPct val="150000"/>
              </a:lnSpc>
              <a:buClrTx/>
              <a:buFont typeface="Wingdings" panose="05000000000000000000" pitchFamily="2" charset="2"/>
              <a:buChar char="l"/>
            </a:pPr>
            <a:endParaRPr lang="en-US" altLang="zh-CN" sz="2800" dirty="0"/>
          </a:p>
          <a:p>
            <a:pPr marL="457200" lvl="1" indent="0">
              <a:lnSpc>
                <a:spcPct val="150000"/>
              </a:lnSpc>
              <a:buClrTx/>
              <a:buNone/>
            </a:pPr>
            <a:endParaRPr lang="en-US" altLang="zh-CN" dirty="0"/>
          </a:p>
          <a:p>
            <a:pPr marL="457200" lvl="1" indent="0">
              <a:lnSpc>
                <a:spcPct val="150000"/>
              </a:lnSpc>
              <a:buClrTx/>
              <a:buNone/>
            </a:pPr>
            <a:endParaRPr lang="en-US" altLang="zh-CN" dirty="0"/>
          </a:p>
        </p:txBody>
      </p:sp>
      <p:sp>
        <p:nvSpPr>
          <p:cNvPr id="4" name="文本框 3">
            <a:extLst>
              <a:ext uri="{FF2B5EF4-FFF2-40B4-BE49-F238E27FC236}">
                <a16:creationId xmlns:a16="http://schemas.microsoft.com/office/drawing/2014/main" id="{93C2F328-C352-4859-9ED3-EB0D18FDF17B}"/>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9.4(</a:t>
            </a:r>
            <a:r>
              <a:rPr lang="zh-CN" altLang="en-US" sz="3200" dirty="0"/>
              <a:t>补</a:t>
            </a:r>
            <a:r>
              <a:rPr lang="en-US" altLang="zh-CN" sz="3200" dirty="0"/>
              <a:t>) </a:t>
            </a:r>
            <a:r>
              <a:rPr lang="zh-CN" altLang="en-US" sz="3200" dirty="0"/>
              <a:t>置换函数</a:t>
            </a:r>
            <a:r>
              <a:rPr lang="en-US" altLang="zh-CN" sz="3200" dirty="0"/>
              <a:t> </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176" y="1951287"/>
            <a:ext cx="11297197" cy="4531573"/>
          </a:xfrm>
          <a:prstGeom prst="rect">
            <a:avLst/>
          </a:prstGeom>
        </p:spPr>
      </p:pic>
    </p:spTree>
    <p:extLst>
      <p:ext uri="{BB962C8B-B14F-4D97-AF65-F5344CB8AC3E}">
        <p14:creationId xmlns:p14="http://schemas.microsoft.com/office/powerpoint/2010/main" val="57030856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105023" y="918110"/>
            <a:ext cx="10132991" cy="5939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Example 6:</a:t>
            </a:r>
            <a:endParaRPr lang="en-US" altLang="zh-CN" sz="2000" dirty="0"/>
          </a:p>
          <a:p>
            <a:pPr lvl="1">
              <a:lnSpc>
                <a:spcPct val="140000"/>
              </a:lnSpc>
              <a:buClrTx/>
              <a:buFont typeface="Wingdings" panose="05000000000000000000" pitchFamily="2" charset="2"/>
              <a:buChar char="l"/>
            </a:pPr>
            <a:r>
              <a:rPr lang="en-US" altLang="zh-CN" sz="2400" dirty="0"/>
              <a:t>Consider the equilateral triangle shown in Figure with vertices 1, 2, and 3. A symmetry of the triangle (or of any geometrical figure) is a one-to-one correspon-dence from the set of points forming the triangle (the geometrical figure) to itself that preserves the distance between adjacent points. Since the triangle is determined by its vertices, a symmetry of the triangle is merely a permutation of the vertices that preserves the distance between adjacent points. </a:t>
            </a:r>
            <a:r>
              <a:rPr lang="en-US" altLang="zh-CN" sz="2400"/>
              <a:t>Let l</a:t>
            </a:r>
            <a:r>
              <a:rPr lang="en-US" altLang="zh-CN" sz="2400" baseline="-25000"/>
              <a:t>1</a:t>
            </a:r>
            <a:r>
              <a:rPr lang="en-US" altLang="zh-CN" sz="2400"/>
              <a:t>, l</a:t>
            </a:r>
            <a:r>
              <a:rPr lang="en-US" altLang="zh-CN" sz="2400" baseline="-25000"/>
              <a:t>2</a:t>
            </a:r>
            <a:r>
              <a:rPr lang="en-US" altLang="zh-CN" sz="2400" dirty="0"/>
              <a:t>, </a:t>
            </a:r>
            <a:r>
              <a:rPr lang="en-US" altLang="zh-CN" sz="2400"/>
              <a:t>and l</a:t>
            </a:r>
            <a:r>
              <a:rPr lang="en-US" altLang="zh-CN" sz="2400" baseline="-25000"/>
              <a:t>3</a:t>
            </a:r>
            <a:r>
              <a:rPr lang="en-US" altLang="zh-CN" sz="2400"/>
              <a:t> </a:t>
            </a:r>
            <a:r>
              <a:rPr lang="en-US" altLang="zh-CN" sz="2400" dirty="0"/>
              <a:t>be the angle bisectors of the corresponding angles as shown in Figure, and let O be their point of intersection.</a:t>
            </a:r>
          </a:p>
          <a:p>
            <a:pPr lvl="1">
              <a:lnSpc>
                <a:spcPct val="150000"/>
              </a:lnSpc>
              <a:buClrTx/>
              <a:buFont typeface="Wingdings" panose="05000000000000000000" pitchFamily="2" charset="2"/>
              <a:buChar char="l"/>
            </a:pPr>
            <a:endParaRPr lang="en-US" altLang="zh-CN" sz="2800" dirty="0"/>
          </a:p>
          <a:p>
            <a:pPr marL="457200" lvl="1" indent="0">
              <a:lnSpc>
                <a:spcPct val="150000"/>
              </a:lnSpc>
              <a:buClrTx/>
              <a:buNone/>
            </a:pPr>
            <a:endParaRPr lang="en-US" altLang="zh-CN" dirty="0"/>
          </a:p>
          <a:p>
            <a:pPr marL="457200" lvl="1" indent="0">
              <a:lnSpc>
                <a:spcPct val="150000"/>
              </a:lnSpc>
              <a:buClrTx/>
              <a:buNone/>
            </a:pPr>
            <a:endParaRPr lang="en-US" altLang="zh-CN" dirty="0"/>
          </a:p>
        </p:txBody>
      </p:sp>
      <p:sp>
        <p:nvSpPr>
          <p:cNvPr id="4" name="文本框 3">
            <a:extLst>
              <a:ext uri="{FF2B5EF4-FFF2-40B4-BE49-F238E27FC236}">
                <a16:creationId xmlns:a16="http://schemas.microsoft.com/office/drawing/2014/main" id="{93C2F328-C352-4859-9ED3-EB0D18FDF17B}"/>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9.4(</a:t>
            </a:r>
            <a:r>
              <a:rPr lang="zh-CN" altLang="en-US" sz="3200"/>
              <a:t>补</a:t>
            </a:r>
            <a:r>
              <a:rPr lang="en-US" altLang="zh-CN" sz="3200"/>
              <a:t>) Groups </a:t>
            </a:r>
          </a:p>
        </p:txBody>
      </p:sp>
      <p:pic>
        <p:nvPicPr>
          <p:cNvPr id="5" name="图片 4">
            <a:extLst>
              <a:ext uri="{FF2B5EF4-FFF2-40B4-BE49-F238E27FC236}">
                <a16:creationId xmlns:a16="http://schemas.microsoft.com/office/drawing/2014/main" id="{B1487C2F-5C66-44E4-A204-12F5634924CE}"/>
              </a:ext>
            </a:extLst>
          </p:cNvPr>
          <p:cNvPicPr>
            <a:picLocks noChangeAspect="1"/>
          </p:cNvPicPr>
          <p:nvPr/>
        </p:nvPicPr>
        <p:blipFill>
          <a:blip r:embed="rId3"/>
          <a:stretch>
            <a:fillRect/>
          </a:stretch>
        </p:blipFill>
        <p:spPr>
          <a:xfrm>
            <a:off x="9952559" y="2873829"/>
            <a:ext cx="2134418" cy="2028452"/>
          </a:xfrm>
          <a:prstGeom prst="rect">
            <a:avLst/>
          </a:prstGeom>
        </p:spPr>
      </p:pic>
    </p:spTree>
    <p:extLst>
      <p:ext uri="{BB962C8B-B14F-4D97-AF65-F5344CB8AC3E}">
        <p14:creationId xmlns:p14="http://schemas.microsoft.com/office/powerpoint/2010/main" val="84280679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105023" y="918110"/>
            <a:ext cx="11981954" cy="5939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0" marR="0" lvl="0" indent="0" algn="l" defTabSz="914400" rtl="0" eaLnBrk="1" fontAlgn="auto" latinLnBrk="0" hangingPunct="1">
              <a:lnSpc>
                <a:spcPct val="150000"/>
              </a:lnSpc>
              <a:spcBef>
                <a:spcPts val="0"/>
              </a:spcBef>
              <a:spcAft>
                <a:spcPts val="0"/>
              </a:spcAft>
              <a:buClrTx/>
              <a:buSzTx/>
              <a:buFont typeface="Wingdings" panose="05000000000000000000" pitchFamily="2" charset="2"/>
              <a:buChar char="l"/>
              <a:tabLst/>
              <a:defRPr/>
            </a:pPr>
            <a:r>
              <a:rPr kumimoji="0" lang="en-US" altLang="zh-CN" sz="2800" i="0" u="none" strike="noStrike" kern="1200" cap="none" spc="0" normalizeH="0" baseline="0" noProof="0" dirty="0">
                <a:ln>
                  <a:noFill/>
                </a:ln>
                <a:solidFill>
                  <a:srgbClr val="000000"/>
                </a:solidFill>
                <a:effectLst/>
                <a:uLnTx/>
                <a:uFillTx/>
                <a:latin typeface="Arial"/>
                <a:ea typeface="宋体"/>
                <a:cs typeface="+mn-cs"/>
              </a:rPr>
              <a:t>Solution</a:t>
            </a:r>
            <a:r>
              <a:rPr kumimoji="0" lang="en-US" altLang="zh-CN" sz="2800" b="0" i="0" u="none" strike="noStrike" kern="1200" cap="none" spc="0" normalizeH="0" baseline="0" noProof="0" dirty="0">
                <a:ln>
                  <a:noFill/>
                </a:ln>
                <a:solidFill>
                  <a:srgbClr val="000000"/>
                </a:solidFill>
                <a:effectLst/>
                <a:uLnTx/>
                <a:uFillTx/>
                <a:latin typeface="Arial"/>
                <a:ea typeface="宋体"/>
                <a:cs typeface="+mn-cs"/>
              </a:rPr>
              <a:t>:</a:t>
            </a:r>
            <a:endParaRPr lang="en-US" altLang="zh-CN" sz="2400" dirty="0"/>
          </a:p>
          <a:p>
            <a:pPr marL="457200" lvl="1" indent="0">
              <a:lnSpc>
                <a:spcPct val="150000"/>
              </a:lnSpc>
              <a:buClrTx/>
              <a:buNone/>
            </a:pPr>
            <a:r>
              <a:rPr lang="en-US" altLang="zh-CN" sz="2400" dirty="0"/>
              <a:t>We now describe the symmetries of this triangle. First, there is a counter-clockwise rotation f</a:t>
            </a:r>
            <a:r>
              <a:rPr lang="en-US" altLang="zh-CN" sz="2400" baseline="-25000" dirty="0"/>
              <a:t>2</a:t>
            </a:r>
            <a:r>
              <a:rPr lang="en-US" altLang="zh-CN" sz="2400" dirty="0"/>
              <a:t> of the triangle about O through 120</a:t>
            </a:r>
            <a:r>
              <a:rPr lang="en-US" altLang="zh-CN" sz="2800" dirty="0"/>
              <a:t>º</a:t>
            </a:r>
            <a:r>
              <a:rPr lang="en-US" altLang="zh-CN" sz="2400" dirty="0"/>
              <a:t>. Then f</a:t>
            </a:r>
            <a:r>
              <a:rPr lang="en-US" altLang="zh-CN" sz="2400" baseline="-25000" dirty="0"/>
              <a:t>2</a:t>
            </a:r>
            <a:r>
              <a:rPr lang="en-US" altLang="zh-CN" sz="2400" dirty="0"/>
              <a:t> can be written as the permutation</a:t>
            </a:r>
          </a:p>
          <a:p>
            <a:pPr lvl="1" algn="ctr">
              <a:lnSpc>
                <a:spcPct val="150000"/>
              </a:lnSpc>
              <a:buClrTx/>
              <a:buFont typeface="Wingdings" panose="05000000000000000000" pitchFamily="2" charset="2"/>
              <a:buChar char="l"/>
            </a:pPr>
            <a:endParaRPr lang="en-US" altLang="zh-CN" dirty="0"/>
          </a:p>
          <a:p>
            <a:pPr marL="457200" lvl="1" indent="0">
              <a:lnSpc>
                <a:spcPct val="150000"/>
              </a:lnSpc>
              <a:buClrTx/>
              <a:buNone/>
            </a:pPr>
            <a:r>
              <a:rPr lang="en-US" altLang="zh-CN" sz="2400" dirty="0"/>
              <a:t>We next obtain a counterclockwise rotation f3 about O through 240</a:t>
            </a:r>
            <a:r>
              <a:rPr lang="zh-CN" altLang="en-US" sz="2400" baseline="30000" dirty="0"/>
              <a:t> </a:t>
            </a:r>
            <a:r>
              <a:rPr lang="en-US" altLang="zh-CN" sz="2800" dirty="0"/>
              <a:t>º</a:t>
            </a:r>
            <a:r>
              <a:rPr lang="en-US" altLang="zh-CN" sz="2400" dirty="0"/>
              <a:t>, which can be written as the permutation </a:t>
            </a:r>
          </a:p>
          <a:p>
            <a:pPr marL="457200" lvl="1" indent="0">
              <a:lnSpc>
                <a:spcPct val="150000"/>
              </a:lnSpc>
              <a:buClrTx/>
              <a:buNone/>
            </a:pPr>
            <a:endParaRPr lang="en-US" altLang="zh-CN" dirty="0"/>
          </a:p>
        </p:txBody>
      </p:sp>
      <p:sp>
        <p:nvSpPr>
          <p:cNvPr id="4" name="文本框 3">
            <a:extLst>
              <a:ext uri="{FF2B5EF4-FFF2-40B4-BE49-F238E27FC236}">
                <a16:creationId xmlns:a16="http://schemas.microsoft.com/office/drawing/2014/main" id="{93C2F328-C352-4859-9ED3-EB0D18FDF17B}"/>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9.4(</a:t>
            </a:r>
            <a:r>
              <a:rPr lang="zh-CN" altLang="en-US" sz="3200"/>
              <a:t>补</a:t>
            </a:r>
            <a:r>
              <a:rPr lang="en-US" altLang="zh-CN" sz="3200"/>
              <a:t>) Groups </a:t>
            </a:r>
          </a:p>
        </p:txBody>
      </p:sp>
      <p:pic>
        <p:nvPicPr>
          <p:cNvPr id="2" name="图片 1">
            <a:extLst>
              <a:ext uri="{FF2B5EF4-FFF2-40B4-BE49-F238E27FC236}">
                <a16:creationId xmlns:a16="http://schemas.microsoft.com/office/drawing/2014/main" id="{0525F3C1-AD37-4EB3-AEF9-1D79A3E8738A}"/>
              </a:ext>
            </a:extLst>
          </p:cNvPr>
          <p:cNvPicPr>
            <a:picLocks noChangeAspect="1"/>
          </p:cNvPicPr>
          <p:nvPr/>
        </p:nvPicPr>
        <p:blipFill>
          <a:blip r:embed="rId3"/>
          <a:stretch>
            <a:fillRect/>
          </a:stretch>
        </p:blipFill>
        <p:spPr>
          <a:xfrm>
            <a:off x="4928165" y="3265715"/>
            <a:ext cx="2545220" cy="947058"/>
          </a:xfrm>
          <a:prstGeom prst="rect">
            <a:avLst/>
          </a:prstGeom>
        </p:spPr>
      </p:pic>
      <p:pic>
        <p:nvPicPr>
          <p:cNvPr id="5" name="图片 4">
            <a:extLst>
              <a:ext uri="{FF2B5EF4-FFF2-40B4-BE49-F238E27FC236}">
                <a16:creationId xmlns:a16="http://schemas.microsoft.com/office/drawing/2014/main" id="{C17BAC2B-A0FA-4039-92F6-B20D1B4BC458}"/>
              </a:ext>
            </a:extLst>
          </p:cNvPr>
          <p:cNvPicPr>
            <a:picLocks noChangeAspect="1"/>
          </p:cNvPicPr>
          <p:nvPr/>
        </p:nvPicPr>
        <p:blipFill>
          <a:blip r:embed="rId4"/>
          <a:stretch>
            <a:fillRect/>
          </a:stretch>
        </p:blipFill>
        <p:spPr>
          <a:xfrm>
            <a:off x="5029648" y="5435916"/>
            <a:ext cx="2549522" cy="1007948"/>
          </a:xfrm>
          <a:prstGeom prst="rect">
            <a:avLst/>
          </a:prstGeom>
        </p:spPr>
      </p:pic>
    </p:spTree>
    <p:extLst>
      <p:ext uri="{BB962C8B-B14F-4D97-AF65-F5344CB8AC3E}">
        <p14:creationId xmlns:p14="http://schemas.microsoft.com/office/powerpoint/2010/main" val="177561380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178006" y="1278596"/>
            <a:ext cx="12370006" cy="5939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457200" lvl="1" indent="0">
              <a:lnSpc>
                <a:spcPct val="150000"/>
              </a:lnSpc>
              <a:buClrTx/>
              <a:buNone/>
            </a:pPr>
            <a:r>
              <a:rPr lang="en-US" altLang="zh-CN" sz="2400" dirty="0"/>
              <a:t>Finally, there is a counterclockwise rotation fi about O </a:t>
            </a:r>
            <a:r>
              <a:rPr lang="en-US" altLang="zh-CN" sz="2400"/>
              <a:t>through 360º, </a:t>
            </a:r>
            <a:r>
              <a:rPr lang="en-US" altLang="zh-CN" sz="2400" dirty="0"/>
              <a:t>which can be written as the permutation</a:t>
            </a:r>
            <a:r>
              <a:rPr lang="zh-CN" altLang="en-US" sz="2400" dirty="0"/>
              <a:t>：</a:t>
            </a:r>
            <a:endParaRPr lang="en-US" altLang="zh-CN" sz="2400" dirty="0"/>
          </a:p>
          <a:p>
            <a:pPr marL="457200" lvl="1" indent="0" algn="ctr">
              <a:lnSpc>
                <a:spcPct val="150000"/>
              </a:lnSpc>
              <a:buClrTx/>
              <a:buNone/>
            </a:pPr>
            <a:endParaRPr lang="en-US" altLang="zh-CN" dirty="0"/>
          </a:p>
          <a:p>
            <a:pPr marL="457200" lvl="1" indent="0">
              <a:lnSpc>
                <a:spcPct val="150000"/>
              </a:lnSpc>
              <a:buClrTx/>
              <a:buNone/>
            </a:pPr>
            <a:r>
              <a:rPr lang="en-US" altLang="zh-CN" sz="2400" dirty="0"/>
              <a:t>Of course, f1 can also be viewed as the result of rotating the triangle about O through 0°,We may also obtain three additional symmetries of the triangle</a:t>
            </a:r>
            <a:r>
              <a:rPr lang="en-US" altLang="zh-CN" sz="2400"/>
              <a:t>, g</a:t>
            </a:r>
            <a:r>
              <a:rPr lang="en-US" altLang="zh-CN" sz="2400" baseline="-25000"/>
              <a:t>1</a:t>
            </a:r>
            <a:r>
              <a:rPr lang="en-US" altLang="zh-CN" sz="2400"/>
              <a:t>, g</a:t>
            </a:r>
            <a:r>
              <a:rPr lang="en-US" altLang="zh-CN" sz="2400" baseline="-25000"/>
              <a:t>2</a:t>
            </a:r>
            <a:r>
              <a:rPr lang="en-US" altLang="zh-CN" sz="2400"/>
              <a:t>, and g</a:t>
            </a:r>
            <a:r>
              <a:rPr lang="en-US" altLang="zh-CN" sz="2400" baseline="-25000"/>
              <a:t>3</a:t>
            </a:r>
            <a:r>
              <a:rPr lang="en-US" altLang="zh-CN" sz="2400"/>
              <a:t> , </a:t>
            </a:r>
            <a:r>
              <a:rPr lang="en-US" altLang="zh-CN" sz="2400" dirty="0"/>
              <a:t>by reflecting about the </a:t>
            </a:r>
            <a:r>
              <a:rPr lang="en-US" altLang="zh-CN" sz="2400"/>
              <a:t>lines l</a:t>
            </a:r>
            <a:r>
              <a:rPr lang="en-US" altLang="zh-CN" sz="2400" baseline="-25000"/>
              <a:t>1</a:t>
            </a:r>
            <a:r>
              <a:rPr lang="en-US" altLang="zh-CN" sz="2400"/>
              <a:t>, l</a:t>
            </a:r>
            <a:r>
              <a:rPr lang="en-US" altLang="zh-CN" sz="2400" baseline="-25000"/>
              <a:t>2</a:t>
            </a:r>
            <a:r>
              <a:rPr lang="en-US" altLang="zh-CN" sz="2400"/>
              <a:t>, and l</a:t>
            </a:r>
            <a:r>
              <a:rPr lang="en-US" altLang="zh-CN" sz="2400" baseline="-25000"/>
              <a:t>3</a:t>
            </a:r>
            <a:r>
              <a:rPr lang="en-US" altLang="zh-CN" sz="2400"/>
              <a:t>, </a:t>
            </a:r>
            <a:r>
              <a:rPr lang="en-US" altLang="zh-CN" sz="2400" dirty="0"/>
              <a:t>respectively. We may denote these reflections as the following permutations:</a:t>
            </a:r>
          </a:p>
          <a:p>
            <a:pPr marL="457200" lvl="1" indent="0">
              <a:lnSpc>
                <a:spcPct val="130000"/>
              </a:lnSpc>
              <a:buClrTx/>
              <a:buNone/>
            </a:pPr>
            <a:endParaRPr lang="en-US" altLang="zh-CN" sz="2400" dirty="0"/>
          </a:p>
          <a:p>
            <a:pPr marL="457200" lvl="1" indent="0">
              <a:lnSpc>
                <a:spcPct val="130000"/>
              </a:lnSpc>
              <a:buClrTx/>
              <a:buNone/>
            </a:pPr>
            <a:endParaRPr lang="en-US" altLang="zh-CN" sz="2000" dirty="0"/>
          </a:p>
        </p:txBody>
      </p:sp>
      <p:sp>
        <p:nvSpPr>
          <p:cNvPr id="4" name="文本框 3">
            <a:extLst>
              <a:ext uri="{FF2B5EF4-FFF2-40B4-BE49-F238E27FC236}">
                <a16:creationId xmlns:a16="http://schemas.microsoft.com/office/drawing/2014/main" id="{93C2F328-C352-4859-9ED3-EB0D18FDF17B}"/>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9.4(</a:t>
            </a:r>
            <a:r>
              <a:rPr lang="zh-CN" altLang="en-US" sz="3200"/>
              <a:t>补</a:t>
            </a:r>
            <a:r>
              <a:rPr lang="en-US" altLang="zh-CN" sz="3200"/>
              <a:t>) Groups </a:t>
            </a:r>
          </a:p>
        </p:txBody>
      </p:sp>
      <p:pic>
        <p:nvPicPr>
          <p:cNvPr id="6" name="图片 5">
            <a:extLst>
              <a:ext uri="{FF2B5EF4-FFF2-40B4-BE49-F238E27FC236}">
                <a16:creationId xmlns:a16="http://schemas.microsoft.com/office/drawing/2014/main" id="{FC7978B9-E740-4875-A45A-019E12F771C3}"/>
              </a:ext>
            </a:extLst>
          </p:cNvPr>
          <p:cNvPicPr>
            <a:picLocks noChangeAspect="1"/>
          </p:cNvPicPr>
          <p:nvPr/>
        </p:nvPicPr>
        <p:blipFill>
          <a:blip r:embed="rId3"/>
          <a:stretch>
            <a:fillRect/>
          </a:stretch>
        </p:blipFill>
        <p:spPr>
          <a:xfrm>
            <a:off x="4855833" y="2217096"/>
            <a:ext cx="2302328" cy="986712"/>
          </a:xfrm>
          <a:prstGeom prst="rect">
            <a:avLst/>
          </a:prstGeom>
        </p:spPr>
      </p:pic>
      <p:pic>
        <p:nvPicPr>
          <p:cNvPr id="7" name="图片 6">
            <a:extLst>
              <a:ext uri="{FF2B5EF4-FFF2-40B4-BE49-F238E27FC236}">
                <a16:creationId xmlns:a16="http://schemas.microsoft.com/office/drawing/2014/main" id="{3A919763-55F7-4D1A-BC8E-4773018E659D}"/>
              </a:ext>
            </a:extLst>
          </p:cNvPr>
          <p:cNvPicPr>
            <a:picLocks noChangeAspect="1"/>
          </p:cNvPicPr>
          <p:nvPr/>
        </p:nvPicPr>
        <p:blipFill>
          <a:blip r:embed="rId4"/>
          <a:stretch>
            <a:fillRect/>
          </a:stretch>
        </p:blipFill>
        <p:spPr>
          <a:xfrm>
            <a:off x="2784142" y="5579404"/>
            <a:ext cx="7799378" cy="1046032"/>
          </a:xfrm>
          <a:prstGeom prst="rect">
            <a:avLst/>
          </a:prstGeom>
        </p:spPr>
      </p:pic>
    </p:spTree>
    <p:extLst>
      <p:ext uri="{BB962C8B-B14F-4D97-AF65-F5344CB8AC3E}">
        <p14:creationId xmlns:p14="http://schemas.microsoft.com/office/powerpoint/2010/main" val="298013093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105023" y="918110"/>
            <a:ext cx="11981954" cy="5939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457200" lvl="1" indent="0">
              <a:lnSpc>
                <a:spcPct val="150000"/>
              </a:lnSpc>
              <a:buClrTx/>
              <a:buNone/>
            </a:pPr>
            <a:r>
              <a:rPr lang="en-US" altLang="zh-CN" sz="2400" dirty="0"/>
              <a:t>Observe that the set of all symmetries of the triangle is described by the set of permutations of the set {1, 2, 3}, which is considered in Section 5.3 and is denoted by S3. Thus </a:t>
            </a:r>
            <a:r>
              <a:rPr lang="en-US" altLang="zh-CN" sz="2400"/>
              <a:t>S3 ={g</a:t>
            </a:r>
            <a:r>
              <a:rPr lang="en-US" altLang="zh-CN" sz="2400" baseline="-25000"/>
              <a:t>1</a:t>
            </a:r>
            <a:r>
              <a:rPr lang="en-US" altLang="zh-CN" sz="2400"/>
              <a:t>, g</a:t>
            </a:r>
            <a:r>
              <a:rPr lang="en-US" altLang="zh-CN" sz="2400" baseline="-25000"/>
              <a:t>2</a:t>
            </a:r>
            <a:r>
              <a:rPr lang="en-US" altLang="zh-CN" sz="2400"/>
              <a:t>, g</a:t>
            </a:r>
            <a:r>
              <a:rPr lang="en-US" altLang="zh-CN" sz="2400" baseline="-25000"/>
              <a:t>3</a:t>
            </a:r>
            <a:r>
              <a:rPr lang="en-US" altLang="zh-CN" sz="2400"/>
              <a:t> , f</a:t>
            </a:r>
            <a:r>
              <a:rPr lang="en-US" altLang="zh-CN" sz="2400" baseline="-25000"/>
              <a:t>1</a:t>
            </a:r>
            <a:r>
              <a:rPr lang="en-US" altLang="zh-CN" sz="2400"/>
              <a:t>, f</a:t>
            </a:r>
            <a:r>
              <a:rPr lang="en-US" altLang="zh-CN" sz="2400" baseline="-25000"/>
              <a:t>2</a:t>
            </a:r>
            <a:r>
              <a:rPr lang="en-US" altLang="zh-CN" sz="2400"/>
              <a:t>, f</a:t>
            </a:r>
            <a:r>
              <a:rPr lang="en-US" altLang="zh-CN" sz="2400" baseline="-25000"/>
              <a:t>3</a:t>
            </a:r>
            <a:r>
              <a:rPr lang="en-US" altLang="zh-CN" sz="2400"/>
              <a:t>}.</a:t>
            </a:r>
            <a:endParaRPr lang="en-US" altLang="zh-CN" sz="2400" dirty="0"/>
          </a:p>
          <a:p>
            <a:pPr marL="457200" lvl="1" indent="0">
              <a:lnSpc>
                <a:spcPct val="150000"/>
              </a:lnSpc>
              <a:buClrTx/>
              <a:buNone/>
            </a:pPr>
            <a:r>
              <a:rPr lang="en-US" altLang="zh-CN" sz="2400" dirty="0"/>
              <a:t>We now introduce the operation *, followed by, on the set S</a:t>
            </a:r>
            <a:r>
              <a:rPr lang="en-US" altLang="zh-CN" sz="2400" baseline="-25000" dirty="0"/>
              <a:t>3</a:t>
            </a:r>
            <a:r>
              <a:rPr lang="en-US" altLang="zh-CN" sz="2400" dirty="0"/>
              <a:t>, and we obtain the multiplication table shown in Table 9.</a:t>
            </a:r>
          </a:p>
          <a:p>
            <a:pPr marL="457200" lvl="1" indent="0">
              <a:lnSpc>
                <a:spcPct val="150000"/>
              </a:lnSpc>
              <a:buClrTx/>
              <a:buNone/>
            </a:pPr>
            <a:endParaRPr lang="en-US" altLang="zh-CN" dirty="0"/>
          </a:p>
        </p:txBody>
      </p:sp>
      <p:sp>
        <p:nvSpPr>
          <p:cNvPr id="4" name="文本框 3">
            <a:extLst>
              <a:ext uri="{FF2B5EF4-FFF2-40B4-BE49-F238E27FC236}">
                <a16:creationId xmlns:a16="http://schemas.microsoft.com/office/drawing/2014/main" id="{93C2F328-C352-4859-9ED3-EB0D18FDF17B}"/>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9.4(</a:t>
            </a:r>
            <a:r>
              <a:rPr lang="zh-CN" altLang="en-US" sz="3200"/>
              <a:t>补</a:t>
            </a:r>
            <a:r>
              <a:rPr lang="en-US" altLang="zh-CN" sz="3200"/>
              <a:t>) Groups </a:t>
            </a:r>
          </a:p>
        </p:txBody>
      </p:sp>
      <p:pic>
        <p:nvPicPr>
          <p:cNvPr id="2" name="图片 1">
            <a:extLst>
              <a:ext uri="{FF2B5EF4-FFF2-40B4-BE49-F238E27FC236}">
                <a16:creationId xmlns:a16="http://schemas.microsoft.com/office/drawing/2014/main" id="{E7A73EFF-8DDB-4AEB-A8DC-0F714E0A4CC0}"/>
              </a:ext>
            </a:extLst>
          </p:cNvPr>
          <p:cNvPicPr>
            <a:picLocks noChangeAspect="1"/>
          </p:cNvPicPr>
          <p:nvPr/>
        </p:nvPicPr>
        <p:blipFill>
          <a:blip r:embed="rId3"/>
          <a:stretch>
            <a:fillRect/>
          </a:stretch>
        </p:blipFill>
        <p:spPr>
          <a:xfrm>
            <a:off x="4217748" y="4072720"/>
            <a:ext cx="4847798" cy="2785280"/>
          </a:xfrm>
          <a:prstGeom prst="rect">
            <a:avLst/>
          </a:prstGeom>
        </p:spPr>
      </p:pic>
      <p:sp>
        <p:nvSpPr>
          <p:cNvPr id="8" name="文本框 7">
            <a:extLst>
              <a:ext uri="{FF2B5EF4-FFF2-40B4-BE49-F238E27FC236}">
                <a16:creationId xmlns:a16="http://schemas.microsoft.com/office/drawing/2014/main" id="{FE6D89C0-7BF0-4551-BDAD-6DFBAFB10236}"/>
              </a:ext>
            </a:extLst>
          </p:cNvPr>
          <p:cNvSpPr txBox="1"/>
          <p:nvPr/>
        </p:nvSpPr>
        <p:spPr>
          <a:xfrm>
            <a:off x="6200775" y="3785034"/>
            <a:ext cx="1972235" cy="369332"/>
          </a:xfrm>
          <a:prstGeom prst="rect">
            <a:avLst/>
          </a:prstGeom>
          <a:noFill/>
        </p:spPr>
        <p:txBody>
          <a:bodyPr wrap="square" rtlCol="0">
            <a:spAutoFit/>
          </a:bodyPr>
          <a:lstStyle/>
          <a:p>
            <a:r>
              <a:rPr lang="en-US" altLang="zh-CN" b="1" dirty="0"/>
              <a:t>Table 9</a:t>
            </a:r>
            <a:endParaRPr lang="zh-CN" altLang="en-US" b="1" dirty="0"/>
          </a:p>
        </p:txBody>
      </p:sp>
    </p:spTree>
    <p:extLst>
      <p:ext uri="{BB962C8B-B14F-4D97-AF65-F5344CB8AC3E}">
        <p14:creationId xmlns:p14="http://schemas.microsoft.com/office/powerpoint/2010/main" val="17376108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p:cNvSpPr txBox="1">
            <a:spLocks noChangeArrowheads="1"/>
          </p:cNvSpPr>
          <p:nvPr/>
        </p:nvSpPr>
        <p:spPr bwMode="auto">
          <a:xfrm>
            <a:off x="306051" y="1485342"/>
            <a:ext cx="11820278" cy="493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0" indent="0">
              <a:lnSpc>
                <a:spcPct val="150000"/>
              </a:lnSpc>
              <a:buNone/>
            </a:pPr>
            <a:r>
              <a:rPr lang="en-US" altLang="zh-CN" sz="2800" dirty="0"/>
              <a:t>A </a:t>
            </a:r>
            <a:r>
              <a:rPr lang="en-US" altLang="zh-CN" sz="2800" dirty="0">
                <a:solidFill>
                  <a:srgbClr val="FF0000"/>
                </a:solidFill>
              </a:rPr>
              <a:t>group(</a:t>
            </a:r>
            <a:r>
              <a:rPr lang="zh-CN" altLang="en-US" sz="2800" dirty="0">
                <a:solidFill>
                  <a:srgbClr val="FF0000"/>
                </a:solidFill>
              </a:rPr>
              <a:t>群</a:t>
            </a:r>
            <a:r>
              <a:rPr lang="en-US" altLang="zh-CN" sz="2800" dirty="0">
                <a:solidFill>
                  <a:srgbClr val="FF0000"/>
                </a:solidFill>
              </a:rPr>
              <a:t>)</a:t>
            </a:r>
            <a:r>
              <a:rPr lang="en-US" altLang="zh-CN" sz="2800" dirty="0"/>
              <a:t> (G, *) is </a:t>
            </a:r>
            <a:r>
              <a:rPr lang="en-US" altLang="zh-CN" sz="2800" u="sng" dirty="0"/>
              <a:t>a monoid, with identity e</a:t>
            </a:r>
            <a:r>
              <a:rPr lang="en-US" altLang="zh-CN" sz="2800" dirty="0"/>
              <a:t>, that has the additional property that for every element a e G there exists an element a' </a:t>
            </a:r>
            <a:r>
              <a:rPr lang="zh-CN" altLang="zh-CN" sz="2800" kern="100" dirty="0">
                <a:effectLst/>
                <a:latin typeface="+mj-ea"/>
                <a:ea typeface="+mj-ea"/>
                <a:cs typeface="Times New Roman" panose="02020603050405020304" pitchFamily="18" charset="0"/>
              </a:rPr>
              <a:t>∈</a:t>
            </a:r>
            <a:r>
              <a:rPr lang="en-US" altLang="zh-CN" sz="2800" dirty="0"/>
              <a:t> G such that a*a'= a' *a =e. Thus a group is a set together with a binary operation * on G such that</a:t>
            </a:r>
          </a:p>
          <a:p>
            <a:pPr>
              <a:lnSpc>
                <a:spcPct val="150000"/>
              </a:lnSpc>
            </a:pPr>
            <a:r>
              <a:rPr lang="en-US" altLang="zh-CN" sz="2400" dirty="0"/>
              <a:t>1. (a*b) *c = a* (b*c) for any elements a, b, and c in G.</a:t>
            </a:r>
            <a:endParaRPr lang="zh-CN" altLang="en-US" sz="2400" dirty="0"/>
          </a:p>
          <a:p>
            <a:pPr>
              <a:lnSpc>
                <a:spcPct val="150000"/>
              </a:lnSpc>
            </a:pPr>
            <a:r>
              <a:rPr lang="en-US" altLang="zh-CN" sz="2400" dirty="0"/>
              <a:t>2. There is a unique element e in G such that a*e= e*a for any a </a:t>
            </a:r>
            <a:r>
              <a:rPr lang="zh-CN" altLang="zh-CN" sz="2000" kern="100" dirty="0">
                <a:effectLst/>
                <a:latin typeface="+mj-ea"/>
                <a:ea typeface="+mj-ea"/>
                <a:cs typeface="Times New Roman" panose="02020603050405020304" pitchFamily="18" charset="0"/>
              </a:rPr>
              <a:t>∈</a:t>
            </a:r>
            <a:r>
              <a:rPr lang="zh-CN" altLang="zh-CN" sz="1800" kern="100" dirty="0">
                <a:effectLst/>
                <a:ea typeface="宋体" panose="02010600030101010101" pitchFamily="2" charset="-122"/>
                <a:cs typeface="Times New Roman" panose="02020603050405020304" pitchFamily="18" charset="0"/>
              </a:rPr>
              <a:t> </a:t>
            </a:r>
            <a:r>
              <a:rPr lang="en-US" altLang="zh-CN" sz="2400" dirty="0"/>
              <a:t>G.</a:t>
            </a:r>
          </a:p>
          <a:p>
            <a:pPr>
              <a:lnSpc>
                <a:spcPct val="150000"/>
              </a:lnSpc>
            </a:pPr>
            <a:r>
              <a:rPr lang="en-US" altLang="zh-CN" sz="2400" dirty="0"/>
              <a:t>3. For every a </a:t>
            </a:r>
            <a:r>
              <a:rPr lang="zh-CN" altLang="zh-CN" sz="2000" kern="100" dirty="0">
                <a:effectLst/>
                <a:latin typeface="+mj-ea"/>
                <a:ea typeface="+mj-ea"/>
                <a:cs typeface="Times New Roman" panose="02020603050405020304" pitchFamily="18" charset="0"/>
              </a:rPr>
              <a:t>∈</a:t>
            </a:r>
            <a:r>
              <a:rPr lang="zh-CN" altLang="zh-CN" sz="1800" kern="100" dirty="0">
                <a:effectLst/>
                <a:ea typeface="宋体" panose="02010600030101010101" pitchFamily="2" charset="-122"/>
                <a:cs typeface="Times New Roman" panose="02020603050405020304" pitchFamily="18" charset="0"/>
              </a:rPr>
              <a:t> </a:t>
            </a:r>
            <a:r>
              <a:rPr lang="en-US" altLang="zh-CN" sz="2400" dirty="0"/>
              <a:t>G, there is an element a‘ e G, called an </a:t>
            </a:r>
            <a:r>
              <a:rPr lang="en-US" altLang="zh-CN" sz="2400" dirty="0">
                <a:solidFill>
                  <a:srgbClr val="FF0000"/>
                </a:solidFill>
              </a:rPr>
              <a:t>inverse(</a:t>
            </a:r>
            <a:r>
              <a:rPr lang="zh-CN" altLang="en-US" sz="2400" dirty="0">
                <a:solidFill>
                  <a:srgbClr val="FF0000"/>
                </a:solidFill>
              </a:rPr>
              <a:t>逆</a:t>
            </a:r>
            <a:r>
              <a:rPr lang="en-US" altLang="zh-CN" sz="2400" dirty="0">
                <a:solidFill>
                  <a:srgbClr val="FF0000"/>
                </a:solidFill>
              </a:rPr>
              <a:t>)</a:t>
            </a:r>
            <a:r>
              <a:rPr lang="en-US" altLang="zh-CN" sz="2400" dirty="0"/>
              <a:t> of a, such that a*a' = a'*a = e.</a:t>
            </a:r>
            <a:endParaRPr lang="zh-CN" altLang="en-US" sz="2400" dirty="0"/>
          </a:p>
        </p:txBody>
      </p:sp>
      <p:sp>
        <p:nvSpPr>
          <p:cNvPr id="3" name="文本框 2"/>
          <p:cNvSpPr txBox="1"/>
          <p:nvPr/>
        </p:nvSpPr>
        <p:spPr>
          <a:xfrm>
            <a:off x="3866147" y="994948"/>
            <a:ext cx="4459705" cy="707886"/>
          </a:xfrm>
          <a:prstGeom prst="rect">
            <a:avLst/>
          </a:prstGeom>
          <a:noFill/>
        </p:spPr>
        <p:txBody>
          <a:bodyPr wrap="square" rtlCol="0">
            <a:spAutoFit/>
          </a:bodyPr>
          <a:lstStyle/>
          <a:p>
            <a:pPr algn="ctr"/>
            <a:r>
              <a:rPr lang="en-US" altLang="zh-CN" sz="4000" b="1" dirty="0"/>
              <a:t>Groups</a:t>
            </a:r>
            <a:endParaRPr lang="zh-CN" altLang="en-US" sz="4000" b="1" dirty="0"/>
          </a:p>
        </p:txBody>
      </p:sp>
      <p:sp>
        <p:nvSpPr>
          <p:cNvPr id="5" name="文本框 4"/>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9.4(</a:t>
            </a:r>
            <a:r>
              <a:rPr lang="zh-CN" altLang="en-US" sz="3200" dirty="0"/>
              <a:t>补</a:t>
            </a:r>
            <a:r>
              <a:rPr lang="en-US" altLang="zh-CN" sz="3200" dirty="0"/>
              <a:t>) Groups</a:t>
            </a:r>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310243" y="918110"/>
            <a:ext cx="12397220" cy="5939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457200" lvl="1" indent="0" algn="ctr">
              <a:lnSpc>
                <a:spcPct val="140000"/>
              </a:lnSpc>
              <a:buClrTx/>
              <a:buNone/>
            </a:pPr>
            <a:r>
              <a:rPr kumimoji="0" lang="en-US" altLang="zh-CN" sz="4000" b="0" i="0" u="none" strike="noStrike" kern="1200" cap="none" spc="0" normalizeH="0" baseline="0" noProof="0" dirty="0">
                <a:ln>
                  <a:noFill/>
                </a:ln>
                <a:solidFill>
                  <a:srgbClr val="000000"/>
                </a:solidFill>
                <a:effectLst/>
                <a:uLnTx/>
                <a:uFillTx/>
                <a:latin typeface="Arial"/>
                <a:ea typeface="宋体"/>
                <a:cs typeface="+mn-cs"/>
              </a:rPr>
              <a:t>Note</a:t>
            </a:r>
            <a:endParaRPr lang="en-US" altLang="zh-CN" sz="2400" dirty="0"/>
          </a:p>
          <a:p>
            <a:pPr marL="457200" lvl="1" indent="0">
              <a:lnSpc>
                <a:spcPct val="140000"/>
              </a:lnSpc>
              <a:buClrTx/>
              <a:buNone/>
            </a:pPr>
            <a:r>
              <a:rPr lang="en-US" altLang="zh-CN" sz="2400" dirty="0"/>
              <a:t>Each of the entries in this table can be obtained in one of two ways: algebraically or geometrically. For example, suppose that we want to compute f</a:t>
            </a:r>
            <a:r>
              <a:rPr lang="en-US" altLang="zh-CN" sz="2400" baseline="-25000" dirty="0"/>
              <a:t>2</a:t>
            </a:r>
            <a:r>
              <a:rPr lang="en-US" altLang="zh-CN" sz="2400" dirty="0"/>
              <a:t> * g</a:t>
            </a:r>
            <a:r>
              <a:rPr lang="en-US" altLang="zh-CN" sz="2400" baseline="-25000" dirty="0"/>
              <a:t>2</a:t>
            </a:r>
            <a:r>
              <a:rPr lang="en-US" altLang="zh-CN" sz="2400" dirty="0"/>
              <a:t>. Geometrically, we proceed as in </a:t>
            </a:r>
            <a:r>
              <a:rPr lang="en-US" altLang="zh-CN" sz="2400"/>
              <a:t>Figure.. </a:t>
            </a:r>
            <a:r>
              <a:rPr lang="en-US" altLang="zh-CN" sz="2400" dirty="0"/>
              <a:t>Note that “followed by” here refers to the eometric order. To compute f2 * 82 algebraically, we </a:t>
            </a:r>
            <a:r>
              <a:rPr lang="en-US" altLang="zh-CN" sz="2400"/>
              <a:t>compute f</a:t>
            </a:r>
            <a:r>
              <a:rPr lang="en-US" altLang="zh-CN" sz="2400" baseline="-25000"/>
              <a:t>2</a:t>
            </a:r>
            <a:r>
              <a:rPr lang="zh-CN" altLang="en-US" sz="2400"/>
              <a:t>○</a:t>
            </a:r>
            <a:r>
              <a:rPr lang="en-US" altLang="zh-CN" sz="2400"/>
              <a:t>g</a:t>
            </a:r>
            <a:r>
              <a:rPr lang="en-US" altLang="zh-CN" sz="2400" baseline="-25000"/>
              <a:t>2</a:t>
            </a:r>
            <a:r>
              <a:rPr lang="en-US" altLang="zh-CN" sz="2400" dirty="0"/>
              <a:t>.</a:t>
            </a:r>
          </a:p>
          <a:p>
            <a:pPr marL="457200" lvl="1" indent="0">
              <a:lnSpc>
                <a:spcPct val="140000"/>
              </a:lnSpc>
              <a:buClrTx/>
              <a:buNone/>
            </a:pPr>
            <a:endParaRPr lang="en-US" altLang="zh-CN" dirty="0"/>
          </a:p>
          <a:p>
            <a:pPr marL="457200" lvl="1" indent="0">
              <a:lnSpc>
                <a:spcPct val="140000"/>
              </a:lnSpc>
              <a:buClrTx/>
              <a:buNone/>
            </a:pPr>
            <a:endParaRPr lang="en-US" altLang="zh-CN" dirty="0"/>
          </a:p>
          <a:p>
            <a:pPr marL="457200" lvl="1" indent="0">
              <a:lnSpc>
                <a:spcPct val="140000"/>
              </a:lnSpc>
              <a:buClrTx/>
              <a:buNone/>
            </a:pPr>
            <a:r>
              <a:rPr lang="en-US" altLang="zh-CN" sz="2400" dirty="0"/>
              <a:t>and find that f</a:t>
            </a:r>
            <a:r>
              <a:rPr lang="en-US" altLang="zh-CN" sz="2400" baseline="-25000" dirty="0"/>
              <a:t>2</a:t>
            </a:r>
            <a:r>
              <a:rPr lang="en-US" altLang="zh-CN" sz="2400" dirty="0"/>
              <a:t>*g</a:t>
            </a:r>
            <a:r>
              <a:rPr lang="en-US" altLang="zh-CN" sz="2400" baseline="-25000" dirty="0"/>
              <a:t>2</a:t>
            </a:r>
            <a:r>
              <a:rPr lang="en-US" altLang="zh-CN" sz="2400" dirty="0"/>
              <a:t> = g</a:t>
            </a:r>
            <a:r>
              <a:rPr lang="en-US" altLang="zh-CN" sz="2400" baseline="-25000" dirty="0"/>
              <a:t>1</a:t>
            </a:r>
            <a:r>
              <a:rPr lang="en-US" altLang="zh-CN" sz="2400" dirty="0"/>
              <a:t>.</a:t>
            </a:r>
          </a:p>
        </p:txBody>
      </p:sp>
      <p:sp>
        <p:nvSpPr>
          <p:cNvPr id="4" name="文本框 3">
            <a:extLst>
              <a:ext uri="{FF2B5EF4-FFF2-40B4-BE49-F238E27FC236}">
                <a16:creationId xmlns:a16="http://schemas.microsoft.com/office/drawing/2014/main" id="{93C2F328-C352-4859-9ED3-EB0D18FDF17B}"/>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9.4(</a:t>
            </a:r>
            <a:r>
              <a:rPr lang="zh-CN" altLang="en-US" sz="3200"/>
              <a:t>补</a:t>
            </a:r>
            <a:r>
              <a:rPr lang="en-US" altLang="zh-CN" sz="3200"/>
              <a:t>) Groups </a:t>
            </a:r>
          </a:p>
        </p:txBody>
      </p:sp>
      <p:pic>
        <p:nvPicPr>
          <p:cNvPr id="9" name="图片 8">
            <a:extLst>
              <a:ext uri="{FF2B5EF4-FFF2-40B4-BE49-F238E27FC236}">
                <a16:creationId xmlns:a16="http://schemas.microsoft.com/office/drawing/2014/main" id="{BB28B217-4ADB-4E5D-B8D3-086C49E32AD1}"/>
              </a:ext>
            </a:extLst>
          </p:cNvPr>
          <p:cNvPicPr>
            <a:picLocks noChangeAspect="1"/>
          </p:cNvPicPr>
          <p:nvPr/>
        </p:nvPicPr>
        <p:blipFill>
          <a:blip r:embed="rId3"/>
          <a:stretch>
            <a:fillRect/>
          </a:stretch>
        </p:blipFill>
        <p:spPr>
          <a:xfrm>
            <a:off x="2979964" y="4247746"/>
            <a:ext cx="6441622" cy="1007736"/>
          </a:xfrm>
          <a:prstGeom prst="rect">
            <a:avLst/>
          </a:prstGeom>
        </p:spPr>
      </p:pic>
    </p:spTree>
    <p:extLst>
      <p:ext uri="{BB962C8B-B14F-4D97-AF65-F5344CB8AC3E}">
        <p14:creationId xmlns:p14="http://schemas.microsoft.com/office/powerpoint/2010/main" val="2404162886"/>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310243" y="918110"/>
            <a:ext cx="12397220" cy="5939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457200" lvl="1" indent="0" algn="ctr">
              <a:lnSpc>
                <a:spcPct val="140000"/>
              </a:lnSpc>
              <a:buClrTx/>
              <a:buNone/>
            </a:pPr>
            <a:r>
              <a:rPr kumimoji="0" lang="en-US" altLang="zh-CN" sz="4000" b="0" i="0" u="none" strike="noStrike" kern="1200" cap="none" spc="0" normalizeH="0" baseline="0" noProof="0" dirty="0">
                <a:ln>
                  <a:noFill/>
                </a:ln>
                <a:solidFill>
                  <a:srgbClr val="000000"/>
                </a:solidFill>
                <a:effectLst/>
                <a:uLnTx/>
                <a:uFillTx/>
                <a:latin typeface="Arial"/>
                <a:ea typeface="宋体"/>
                <a:cs typeface="+mn-cs"/>
              </a:rPr>
              <a:t>Note</a:t>
            </a:r>
            <a:endParaRPr lang="en-US" altLang="zh-CN" sz="2400" dirty="0"/>
          </a:p>
          <a:p>
            <a:pPr marL="457200" lvl="1" indent="0">
              <a:lnSpc>
                <a:spcPct val="140000"/>
              </a:lnSpc>
              <a:buClrTx/>
              <a:buNone/>
            </a:pPr>
            <a:r>
              <a:rPr lang="en-US" altLang="zh-CN" sz="2400" dirty="0"/>
              <a:t>Since composition of functions is always associative, we see that * is an associative operation on S3. Observe that f is the identity in S3 and that every element of S} has a unique inverse in S3. For example, fz</a:t>
            </a:r>
            <a:r>
              <a:rPr lang="en-US" altLang="zh-CN" sz="2400" baseline="30000" dirty="0"/>
              <a:t>-1</a:t>
            </a:r>
            <a:r>
              <a:rPr lang="en-US" altLang="zh-CN" sz="2400" dirty="0"/>
              <a:t> =f3. Hence S is a group called the </a:t>
            </a:r>
            <a:r>
              <a:rPr lang="en-US" altLang="zh-CN" sz="2400" dirty="0">
                <a:solidFill>
                  <a:srgbClr val="FF0000"/>
                </a:solidFill>
              </a:rPr>
              <a:t>group of symmetries of the triangle(</a:t>
            </a:r>
            <a:r>
              <a:rPr lang="zh-CN" altLang="en-US" sz="2400" dirty="0">
                <a:solidFill>
                  <a:srgbClr val="FF0000"/>
                </a:solidFill>
              </a:rPr>
              <a:t>三角形的对称群</a:t>
            </a:r>
            <a:r>
              <a:rPr lang="en-US" altLang="zh-CN" sz="2400" dirty="0">
                <a:solidFill>
                  <a:srgbClr val="FF0000"/>
                </a:solidFill>
              </a:rPr>
              <a:t>)</a:t>
            </a:r>
            <a:r>
              <a:rPr lang="en-US" altLang="zh-CN" sz="2400" dirty="0"/>
              <a:t>. Observe that S3 is the first example that we have given of a group that is not Abelian.</a:t>
            </a:r>
            <a:endParaRPr lang="en-US" altLang="zh-CN" dirty="0"/>
          </a:p>
          <a:p>
            <a:pPr marL="457200" lvl="1" indent="0">
              <a:lnSpc>
                <a:spcPct val="140000"/>
              </a:lnSpc>
              <a:buClrTx/>
              <a:buNone/>
            </a:pPr>
            <a:endParaRPr lang="en-US" altLang="zh-CN" dirty="0"/>
          </a:p>
        </p:txBody>
      </p:sp>
      <p:sp>
        <p:nvSpPr>
          <p:cNvPr id="4" name="文本框 3">
            <a:extLst>
              <a:ext uri="{FF2B5EF4-FFF2-40B4-BE49-F238E27FC236}">
                <a16:creationId xmlns:a16="http://schemas.microsoft.com/office/drawing/2014/main" id="{93C2F328-C352-4859-9ED3-EB0D18FDF17B}"/>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9.4(</a:t>
            </a:r>
            <a:r>
              <a:rPr lang="zh-CN" altLang="en-US" sz="3200"/>
              <a:t>补</a:t>
            </a:r>
            <a:r>
              <a:rPr lang="en-US" altLang="zh-CN" sz="3200"/>
              <a:t>) Groups </a:t>
            </a:r>
          </a:p>
        </p:txBody>
      </p:sp>
      <p:pic>
        <p:nvPicPr>
          <p:cNvPr id="5" name="图片 4">
            <a:extLst>
              <a:ext uri="{FF2B5EF4-FFF2-40B4-BE49-F238E27FC236}">
                <a16:creationId xmlns:a16="http://schemas.microsoft.com/office/drawing/2014/main" id="{D51262A7-F007-488A-9504-5D964B4D3076}"/>
              </a:ext>
            </a:extLst>
          </p:cNvPr>
          <p:cNvPicPr>
            <a:picLocks noChangeAspect="1"/>
          </p:cNvPicPr>
          <p:nvPr/>
        </p:nvPicPr>
        <p:blipFill>
          <a:blip r:embed="rId3"/>
          <a:stretch>
            <a:fillRect/>
          </a:stretch>
        </p:blipFill>
        <p:spPr>
          <a:xfrm>
            <a:off x="2865385" y="4541860"/>
            <a:ext cx="7245000" cy="2316140"/>
          </a:xfrm>
          <a:prstGeom prst="rect">
            <a:avLst/>
          </a:prstGeom>
        </p:spPr>
      </p:pic>
    </p:spTree>
    <p:extLst>
      <p:ext uri="{BB962C8B-B14F-4D97-AF65-F5344CB8AC3E}">
        <p14:creationId xmlns:p14="http://schemas.microsoft.com/office/powerpoint/2010/main" val="2375582723"/>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210046" y="918110"/>
            <a:ext cx="11510778" cy="538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Example 7:</a:t>
            </a:r>
            <a:endParaRPr lang="en-US" altLang="zh-CN" sz="2000" dirty="0"/>
          </a:p>
          <a:p>
            <a:pPr lvl="1">
              <a:lnSpc>
                <a:spcPct val="150000"/>
              </a:lnSpc>
              <a:buClrTx/>
              <a:buFont typeface="Wingdings" panose="05000000000000000000" pitchFamily="2" charset="2"/>
              <a:buChar char="l"/>
            </a:pPr>
            <a:r>
              <a:rPr lang="en-US" altLang="zh-CN" sz="2400" dirty="0"/>
              <a:t>The set of all permutations of n elements is a group of order n! under the operation of composition. This group is called the </a:t>
            </a:r>
            <a:r>
              <a:rPr lang="en-US" altLang="zh-CN" sz="2400" dirty="0">
                <a:solidFill>
                  <a:srgbClr val="FF0000"/>
                </a:solidFill>
              </a:rPr>
              <a:t>symmetric group on n letters(</a:t>
            </a:r>
            <a:r>
              <a:rPr lang="en-US" altLang="zh-CN" sz="2400">
                <a:solidFill>
                  <a:srgbClr val="FF0000"/>
                </a:solidFill>
              </a:rPr>
              <a:t>n </a:t>
            </a:r>
            <a:r>
              <a:rPr lang="zh-CN" altLang="en-US" sz="2400">
                <a:solidFill>
                  <a:srgbClr val="FF0000"/>
                </a:solidFill>
              </a:rPr>
              <a:t>次对称群</a:t>
            </a:r>
            <a:r>
              <a:rPr lang="en-US" altLang="zh-CN" sz="2400" dirty="0">
                <a:solidFill>
                  <a:srgbClr val="FF0000"/>
                </a:solidFill>
              </a:rPr>
              <a:t>)</a:t>
            </a:r>
            <a:r>
              <a:rPr lang="en-US" altLang="zh-CN" sz="2400" dirty="0"/>
              <a:t> and is denoted by S.</a:t>
            </a:r>
          </a:p>
          <a:p>
            <a:pPr lvl="1">
              <a:lnSpc>
                <a:spcPct val="150000"/>
              </a:lnSpc>
              <a:buClrTx/>
              <a:buFont typeface="Wingdings" panose="05000000000000000000" pitchFamily="2" charset="2"/>
              <a:buChar char="l"/>
            </a:pPr>
            <a:r>
              <a:rPr lang="zh-CN" altLang="en-US" sz="2400" dirty="0"/>
              <a:t>由部分置换构成的群称为</a:t>
            </a:r>
            <a:r>
              <a:rPr lang="zh-CN" altLang="en-US" sz="2400" dirty="0">
                <a:solidFill>
                  <a:srgbClr val="FF0000"/>
                </a:solidFill>
              </a:rPr>
              <a:t>置换群</a:t>
            </a:r>
            <a:r>
              <a:rPr lang="en-US" altLang="zh-CN" sz="2400" dirty="0">
                <a:solidFill>
                  <a:srgbClr val="FF0000"/>
                </a:solidFill>
              </a:rPr>
              <a:t>(permutation group)</a:t>
            </a:r>
            <a:r>
              <a:rPr lang="zh-CN" altLang="en-US" sz="2400" dirty="0"/>
              <a:t>。</a:t>
            </a:r>
          </a:p>
          <a:p>
            <a:pPr lvl="1">
              <a:lnSpc>
                <a:spcPct val="150000"/>
              </a:lnSpc>
              <a:buClrTx/>
              <a:buFont typeface="Wingdings" panose="05000000000000000000" pitchFamily="2" charset="2"/>
              <a:buChar char="l"/>
            </a:pPr>
            <a:endParaRPr lang="en-US" altLang="zh-CN" sz="2800" dirty="0"/>
          </a:p>
        </p:txBody>
      </p:sp>
      <p:sp>
        <p:nvSpPr>
          <p:cNvPr id="4" name="文本框 3">
            <a:extLst>
              <a:ext uri="{FF2B5EF4-FFF2-40B4-BE49-F238E27FC236}">
                <a16:creationId xmlns:a16="http://schemas.microsoft.com/office/drawing/2014/main" id="{93C2F328-C352-4859-9ED3-EB0D18FDF17B}"/>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9.4(</a:t>
            </a:r>
            <a:r>
              <a:rPr lang="zh-CN" altLang="en-US" sz="3200"/>
              <a:t>补</a:t>
            </a:r>
            <a:r>
              <a:rPr lang="en-US" altLang="zh-CN" sz="3200"/>
              <a:t>) Groups </a:t>
            </a:r>
          </a:p>
        </p:txBody>
      </p:sp>
    </p:spTree>
    <p:extLst>
      <p:ext uri="{BB962C8B-B14F-4D97-AF65-F5344CB8AC3E}">
        <p14:creationId xmlns:p14="http://schemas.microsoft.com/office/powerpoint/2010/main" val="4220332730"/>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210046" y="918110"/>
            <a:ext cx="11510778" cy="538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Example 8:</a:t>
            </a:r>
            <a:endParaRPr lang="en-US" altLang="zh-CN" sz="2000" dirty="0"/>
          </a:p>
          <a:p>
            <a:pPr lvl="1">
              <a:lnSpc>
                <a:spcPct val="150000"/>
              </a:lnSpc>
              <a:buClrTx/>
              <a:buFont typeface="Wingdings" panose="05000000000000000000" pitchFamily="2" charset="2"/>
              <a:buChar char="l"/>
            </a:pPr>
            <a:r>
              <a:rPr lang="en-US" altLang="zh-CN" sz="2400" dirty="0"/>
              <a:t>Let[a]</a:t>
            </a:r>
            <a:r>
              <a:rPr lang="zh-CN" altLang="zh-CN" sz="2400" kern="100" dirty="0">
                <a:effectLst/>
                <a:latin typeface="+mj-ea"/>
                <a:ea typeface="+mj-ea"/>
                <a:cs typeface="Times New Roman" panose="02020603050405020304" pitchFamily="18" charset="0"/>
              </a:rPr>
              <a:t>∈</a:t>
            </a:r>
            <a:r>
              <a:rPr lang="en-US" altLang="zh-CN" sz="2400" dirty="0"/>
              <a:t> Zn. Then we may assume that 0 ≤ a ≤ n. Moreover</a:t>
            </a:r>
            <a:r>
              <a:rPr lang="zh-CN" altLang="en-US" sz="2400" dirty="0"/>
              <a:t>，</a:t>
            </a:r>
            <a:r>
              <a:rPr lang="en-US" altLang="zh-CN" sz="2400" dirty="0"/>
              <a:t>[n-a]</a:t>
            </a:r>
            <a:r>
              <a:rPr lang="zh-CN" altLang="zh-CN" sz="2400" kern="100" dirty="0">
                <a:effectLst/>
                <a:latin typeface="+mj-ea"/>
                <a:ea typeface="+mj-ea"/>
                <a:cs typeface="Times New Roman" panose="02020603050405020304" pitchFamily="18" charset="0"/>
              </a:rPr>
              <a:t> ∈</a:t>
            </a:r>
            <a:r>
              <a:rPr lang="en-US" altLang="zh-CN" sz="2400" dirty="0"/>
              <a:t> Zn and since</a:t>
            </a:r>
          </a:p>
          <a:p>
            <a:pPr marL="457200" lvl="1" indent="0" algn="ctr">
              <a:lnSpc>
                <a:spcPct val="150000"/>
              </a:lnSpc>
              <a:buClrTx/>
              <a:buNone/>
            </a:pPr>
            <a:r>
              <a:rPr lang="en-US" altLang="zh-CN" sz="2400" dirty="0"/>
              <a:t>[a]     [n-a] = [a +n-a] = [n] = [0]</a:t>
            </a:r>
            <a:r>
              <a:rPr lang="zh-CN" altLang="en-US" sz="2400" dirty="0"/>
              <a:t>，</a:t>
            </a:r>
            <a:endParaRPr lang="en-US" altLang="zh-CN" sz="2400" dirty="0"/>
          </a:p>
          <a:p>
            <a:pPr marL="457200" lvl="1" indent="0">
              <a:lnSpc>
                <a:spcPct val="150000"/>
              </a:lnSpc>
              <a:buClrTx/>
              <a:buNone/>
            </a:pPr>
            <a:r>
              <a:rPr lang="en-US" altLang="zh-CN" sz="2400" dirty="0"/>
              <a:t>we conclude that [n-a] is the inverse of [a].Thus</a:t>
            </a:r>
            <a:r>
              <a:rPr lang="zh-CN" altLang="en-US" sz="2400" dirty="0"/>
              <a:t>，</a:t>
            </a:r>
            <a:r>
              <a:rPr lang="en-US" altLang="zh-CN" sz="2400" dirty="0"/>
              <a:t>if n is 6</a:t>
            </a:r>
            <a:r>
              <a:rPr lang="zh-CN" altLang="en-US" sz="2400" dirty="0"/>
              <a:t>，</a:t>
            </a:r>
            <a:r>
              <a:rPr lang="en-US" altLang="zh-CN" sz="2400" dirty="0"/>
              <a:t>then [2] is the inverse of [4].Observe that Zn is an Abelian group.</a:t>
            </a:r>
            <a:endParaRPr lang="en-US" altLang="zh-CN" sz="2800" dirty="0"/>
          </a:p>
        </p:txBody>
      </p:sp>
      <p:sp>
        <p:nvSpPr>
          <p:cNvPr id="4" name="文本框 3">
            <a:extLst>
              <a:ext uri="{FF2B5EF4-FFF2-40B4-BE49-F238E27FC236}">
                <a16:creationId xmlns:a16="http://schemas.microsoft.com/office/drawing/2014/main" id="{93C2F328-C352-4859-9ED3-EB0D18FDF17B}"/>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9.4(</a:t>
            </a:r>
            <a:r>
              <a:rPr lang="zh-CN" altLang="en-US" sz="3200"/>
              <a:t>补</a:t>
            </a:r>
            <a:r>
              <a:rPr lang="en-US" altLang="zh-CN" sz="3200"/>
              <a:t>) Groups </a:t>
            </a:r>
          </a:p>
        </p:txBody>
      </p:sp>
      <p:pic>
        <p:nvPicPr>
          <p:cNvPr id="2" name="图片 1">
            <a:extLst>
              <a:ext uri="{FF2B5EF4-FFF2-40B4-BE49-F238E27FC236}">
                <a16:creationId xmlns:a16="http://schemas.microsoft.com/office/drawing/2014/main" id="{B426C7B8-1A88-4016-AB02-9D15FE0275A6}"/>
              </a:ext>
            </a:extLst>
          </p:cNvPr>
          <p:cNvPicPr>
            <a:picLocks noChangeAspect="1"/>
          </p:cNvPicPr>
          <p:nvPr/>
        </p:nvPicPr>
        <p:blipFill>
          <a:blip r:embed="rId3"/>
          <a:stretch>
            <a:fillRect/>
          </a:stretch>
        </p:blipFill>
        <p:spPr>
          <a:xfrm>
            <a:off x="4285860" y="2906486"/>
            <a:ext cx="354566" cy="522514"/>
          </a:xfrm>
          <a:prstGeom prst="rect">
            <a:avLst/>
          </a:prstGeom>
        </p:spPr>
      </p:pic>
    </p:spTree>
    <p:extLst>
      <p:ext uri="{BB962C8B-B14F-4D97-AF65-F5344CB8AC3E}">
        <p14:creationId xmlns:p14="http://schemas.microsoft.com/office/powerpoint/2010/main" val="2113191473"/>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210046" y="918110"/>
            <a:ext cx="11510778" cy="538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0" indent="0" algn="ctr">
              <a:lnSpc>
                <a:spcPct val="150000"/>
              </a:lnSpc>
              <a:buNone/>
            </a:pPr>
            <a:r>
              <a:rPr lang="en-US" altLang="zh-CN" sz="4000" dirty="0"/>
              <a:t>Subgroup</a:t>
            </a:r>
            <a:r>
              <a:rPr lang="en-US" altLang="zh-CN" sz="3600" dirty="0"/>
              <a:t> – </a:t>
            </a:r>
            <a:r>
              <a:rPr lang="zh-CN" altLang="en-US" sz="3600" dirty="0"/>
              <a:t>子群</a:t>
            </a:r>
            <a:endParaRPr lang="en-US" altLang="zh-CN" sz="3600" dirty="0"/>
          </a:p>
          <a:p>
            <a:pPr marL="0" indent="0">
              <a:lnSpc>
                <a:spcPct val="150000"/>
              </a:lnSpc>
              <a:buNone/>
            </a:pPr>
            <a:r>
              <a:rPr lang="en-US" altLang="zh-CN" sz="2800" dirty="0"/>
              <a:t>Let H be a subset of a group G such that</a:t>
            </a:r>
          </a:p>
          <a:p>
            <a:pPr marL="400050" lvl="1" indent="0">
              <a:lnSpc>
                <a:spcPct val="150000"/>
              </a:lnSpc>
              <a:buNone/>
            </a:pPr>
            <a:r>
              <a:rPr lang="en-US" altLang="zh-CN" dirty="0"/>
              <a:t>(a) The identity e of G belongs to H.</a:t>
            </a:r>
          </a:p>
          <a:p>
            <a:pPr marL="400050" lvl="1" indent="0">
              <a:lnSpc>
                <a:spcPct val="150000"/>
              </a:lnSpc>
              <a:buNone/>
            </a:pPr>
            <a:r>
              <a:rPr lang="en-US" altLang="zh-CN" dirty="0"/>
              <a:t>(b) If a and b belong to H, then ab∈ H.</a:t>
            </a:r>
          </a:p>
          <a:p>
            <a:pPr marL="400050" lvl="1" indent="0">
              <a:lnSpc>
                <a:spcPct val="150000"/>
              </a:lnSpc>
              <a:buNone/>
            </a:pPr>
            <a:r>
              <a:rPr lang="en-US" altLang="zh-CN" dirty="0"/>
              <a:t>(c) If a ∈ H, then a</a:t>
            </a:r>
            <a:r>
              <a:rPr lang="en-US" altLang="zh-CN" baseline="30000" dirty="0"/>
              <a:t>-1</a:t>
            </a:r>
            <a:r>
              <a:rPr lang="en-US" altLang="zh-CN" dirty="0"/>
              <a:t> ∈ H.4</a:t>
            </a:r>
          </a:p>
          <a:p>
            <a:pPr marL="0" indent="0">
              <a:lnSpc>
                <a:spcPct val="150000"/>
              </a:lnSpc>
              <a:buNone/>
            </a:pPr>
            <a:r>
              <a:rPr lang="en-US" altLang="zh-CN" sz="2800" dirty="0"/>
              <a:t>Then H is called a </a:t>
            </a:r>
            <a:r>
              <a:rPr lang="en-US" altLang="zh-CN" sz="2800" dirty="0">
                <a:solidFill>
                  <a:srgbClr val="FF0000"/>
                </a:solidFill>
              </a:rPr>
              <a:t>subgroup</a:t>
            </a:r>
            <a:r>
              <a:rPr lang="en-US" altLang="zh-CN" sz="2800" dirty="0"/>
              <a:t> of G. </a:t>
            </a:r>
          </a:p>
        </p:txBody>
      </p:sp>
      <p:sp>
        <p:nvSpPr>
          <p:cNvPr id="4" name="文本框 3">
            <a:extLst>
              <a:ext uri="{FF2B5EF4-FFF2-40B4-BE49-F238E27FC236}">
                <a16:creationId xmlns:a16="http://schemas.microsoft.com/office/drawing/2014/main" id="{93C2F328-C352-4859-9ED3-EB0D18FDF17B}"/>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9.4(</a:t>
            </a:r>
            <a:r>
              <a:rPr lang="zh-CN" altLang="en-US" sz="3200"/>
              <a:t>补</a:t>
            </a:r>
            <a:r>
              <a:rPr lang="en-US" altLang="zh-CN" sz="3200"/>
              <a:t>) Groups </a:t>
            </a:r>
          </a:p>
        </p:txBody>
      </p:sp>
    </p:spTree>
    <p:extLst>
      <p:ext uri="{BB962C8B-B14F-4D97-AF65-F5344CB8AC3E}">
        <p14:creationId xmlns:p14="http://schemas.microsoft.com/office/powerpoint/2010/main" val="1106365837"/>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210046" y="918110"/>
            <a:ext cx="11510778" cy="538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a:t>Example 9:</a:t>
            </a:r>
            <a:endParaRPr lang="en-US" altLang="zh-CN" sz="2000"/>
          </a:p>
          <a:p>
            <a:pPr lvl="1">
              <a:lnSpc>
                <a:spcPct val="150000"/>
              </a:lnSpc>
              <a:buClrTx/>
              <a:buFont typeface="Wingdings" panose="05000000000000000000" pitchFamily="2" charset="2"/>
              <a:buChar char="l"/>
            </a:pPr>
            <a:r>
              <a:rPr lang="en-US" altLang="zh-CN" sz="2400"/>
              <a:t>Let G be a group.Then G and H = (e) are subgroups of G, called the </a:t>
            </a:r>
            <a:r>
              <a:rPr lang="en-US" altLang="zh-CN" sz="2400">
                <a:solidFill>
                  <a:srgbClr val="FF0000"/>
                </a:solidFill>
              </a:rPr>
              <a:t>trivial subgroups(</a:t>
            </a:r>
            <a:r>
              <a:rPr lang="zh-CN" altLang="en-US" sz="2400">
                <a:solidFill>
                  <a:srgbClr val="FF0000"/>
                </a:solidFill>
              </a:rPr>
              <a:t>平凡子群</a:t>
            </a:r>
            <a:r>
              <a:rPr lang="en-US" altLang="zh-CN" sz="2400">
                <a:solidFill>
                  <a:srgbClr val="FF0000"/>
                </a:solidFill>
              </a:rPr>
              <a:t>)</a:t>
            </a:r>
            <a:r>
              <a:rPr lang="en-US" altLang="zh-CN" sz="2400"/>
              <a:t> of G.</a:t>
            </a:r>
            <a:endParaRPr lang="en-US" altLang="zh-CN" sz="2800"/>
          </a:p>
          <a:p>
            <a:pPr>
              <a:lnSpc>
                <a:spcPct val="150000"/>
              </a:lnSpc>
              <a:buFont typeface="Wingdings" panose="05000000000000000000" pitchFamily="2" charset="2"/>
              <a:buChar char="l"/>
            </a:pPr>
            <a:r>
              <a:rPr lang="en-US" altLang="zh-CN" sz="2800"/>
              <a:t>Example 10:</a:t>
            </a:r>
          </a:p>
          <a:p>
            <a:pPr lvl="1">
              <a:lnSpc>
                <a:spcPct val="150000"/>
              </a:lnSpc>
              <a:buClrTx/>
              <a:buFont typeface="Wingdings" panose="05000000000000000000" pitchFamily="2" charset="2"/>
              <a:buChar char="l"/>
            </a:pPr>
            <a:r>
              <a:rPr lang="en-US" altLang="zh-CN" sz="2400"/>
              <a:t>Consider S</a:t>
            </a:r>
            <a:r>
              <a:rPr lang="en-US" altLang="zh-CN" sz="2400" baseline="-25000"/>
              <a:t>3</a:t>
            </a:r>
            <a:r>
              <a:rPr lang="en-US" altLang="zh-CN" sz="2400"/>
              <a:t>. the group of symmetries of the equilateral triangle, whose multiplication table is shown in Table 9.9. It is easy to verify that H = {f</a:t>
            </a:r>
            <a:r>
              <a:rPr lang="en-US" altLang="zh-CN" sz="2400" baseline="-25000"/>
              <a:t>1</a:t>
            </a:r>
            <a:r>
              <a:rPr lang="en-US" altLang="zh-CN" sz="2400"/>
              <a:t>,f</a:t>
            </a:r>
            <a:r>
              <a:rPr lang="en-US" altLang="zh-CN" sz="2400" baseline="-25000"/>
              <a:t>2</a:t>
            </a:r>
            <a:r>
              <a:rPr lang="en-US" altLang="zh-CN" sz="2400"/>
              <a:t>,f</a:t>
            </a:r>
            <a:r>
              <a:rPr lang="en-US" altLang="zh-CN" sz="2400" baseline="-25000"/>
              <a:t>3</a:t>
            </a:r>
            <a:r>
              <a:rPr lang="en-US" altLang="zh-CN" sz="2400"/>
              <a:t>} is a subgroup of S</a:t>
            </a:r>
            <a:r>
              <a:rPr lang="en-US" altLang="zh-CN" sz="2400" baseline="-25000"/>
              <a:t>3</a:t>
            </a:r>
            <a:r>
              <a:rPr lang="en-US" altLang="zh-CN" sz="2400"/>
              <a:t>.</a:t>
            </a:r>
            <a:endParaRPr lang="en-US" altLang="zh-CN" sz="2400" dirty="0"/>
          </a:p>
        </p:txBody>
      </p:sp>
      <p:sp>
        <p:nvSpPr>
          <p:cNvPr id="4" name="文本框 3">
            <a:extLst>
              <a:ext uri="{FF2B5EF4-FFF2-40B4-BE49-F238E27FC236}">
                <a16:creationId xmlns:a16="http://schemas.microsoft.com/office/drawing/2014/main" id="{93C2F328-C352-4859-9ED3-EB0D18FDF17B}"/>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9.4(</a:t>
            </a:r>
            <a:r>
              <a:rPr lang="zh-CN" altLang="en-US" sz="3200"/>
              <a:t>补</a:t>
            </a:r>
            <a:r>
              <a:rPr lang="en-US" altLang="zh-CN" sz="3200"/>
              <a:t>) Groups </a:t>
            </a:r>
          </a:p>
        </p:txBody>
      </p:sp>
    </p:spTree>
    <p:extLst>
      <p:ext uri="{BB962C8B-B14F-4D97-AF65-F5344CB8AC3E}">
        <p14:creationId xmlns:p14="http://schemas.microsoft.com/office/powerpoint/2010/main" val="2395063930"/>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210046" y="918110"/>
            <a:ext cx="11510778" cy="5939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Example 11:</a:t>
            </a:r>
            <a:endParaRPr lang="en-US" altLang="zh-CN" sz="2000" dirty="0"/>
          </a:p>
          <a:p>
            <a:pPr lvl="1">
              <a:lnSpc>
                <a:spcPct val="150000"/>
              </a:lnSpc>
              <a:buClrTx/>
              <a:buFont typeface="Wingdings" panose="05000000000000000000" pitchFamily="2" charset="2"/>
              <a:buChar char="l"/>
            </a:pPr>
            <a:r>
              <a:rPr lang="en-US" altLang="zh-CN" sz="2400" dirty="0"/>
              <a:t>Let A</a:t>
            </a:r>
            <a:r>
              <a:rPr lang="en-US" altLang="zh-CN" sz="2400" baseline="-25000" dirty="0"/>
              <a:t>n</a:t>
            </a:r>
            <a:r>
              <a:rPr lang="en-US" altLang="zh-CN" sz="2400" dirty="0"/>
              <a:t> be the set of all even permutations (see Section 5.4) in the group S</a:t>
            </a:r>
            <a:r>
              <a:rPr lang="en-US" altLang="zh-CN" sz="2400" baseline="-25000" dirty="0"/>
              <a:t>n</a:t>
            </a:r>
            <a:r>
              <a:rPr lang="en-US" altLang="zh-CN" sz="2400" dirty="0"/>
              <a:t>. It can be shown from the definition of even permutation that  A</a:t>
            </a:r>
            <a:r>
              <a:rPr lang="en-US" altLang="zh-CN" sz="2400" baseline="-25000" dirty="0"/>
              <a:t>n</a:t>
            </a:r>
            <a:r>
              <a:rPr lang="en-US" altLang="zh-CN" sz="2400" dirty="0"/>
              <a:t>  is a subgroup of S</a:t>
            </a:r>
            <a:r>
              <a:rPr lang="en-US" altLang="zh-CN" sz="2400" baseline="-25000" dirty="0"/>
              <a:t>n, </a:t>
            </a:r>
            <a:r>
              <a:rPr lang="en-US" altLang="zh-CN" sz="2400" dirty="0"/>
              <a:t>called the </a:t>
            </a:r>
            <a:r>
              <a:rPr lang="en-US" altLang="zh-CN" sz="2400" dirty="0">
                <a:solidFill>
                  <a:srgbClr val="FF0000"/>
                </a:solidFill>
              </a:rPr>
              <a:t>alternating group on n letters(n</a:t>
            </a:r>
            <a:r>
              <a:rPr lang="zh-CN" altLang="en-US" sz="2400" dirty="0">
                <a:solidFill>
                  <a:srgbClr val="FF0000"/>
                </a:solidFill>
              </a:rPr>
              <a:t>元交错群</a:t>
            </a:r>
            <a:r>
              <a:rPr lang="en-US" altLang="zh-CN" sz="2400" dirty="0">
                <a:solidFill>
                  <a:srgbClr val="FF0000"/>
                </a:solidFill>
              </a:rPr>
              <a:t>).</a:t>
            </a:r>
          </a:p>
          <a:p>
            <a:pPr marL="457200" lvl="1" indent="0">
              <a:lnSpc>
                <a:spcPct val="150000"/>
              </a:lnSpc>
              <a:buClrTx/>
              <a:buNone/>
            </a:pPr>
            <a:endParaRPr lang="en-US" altLang="zh-CN" sz="2400" dirty="0">
              <a:solidFill>
                <a:srgbClr val="FF0000"/>
              </a:solidFill>
            </a:endParaRPr>
          </a:p>
          <a:p>
            <a:pPr marL="457200" lvl="1" indent="0">
              <a:lnSpc>
                <a:spcPct val="150000"/>
              </a:lnSpc>
              <a:buClrTx/>
              <a:buNone/>
            </a:pPr>
            <a:r>
              <a:rPr lang="zh-CN" altLang="en-US" dirty="0"/>
              <a:t>补充：</a:t>
            </a:r>
            <a:endParaRPr lang="en-US" altLang="zh-CN" sz="2800" dirty="0"/>
          </a:p>
          <a:p>
            <a:pPr lvl="1">
              <a:lnSpc>
                <a:spcPct val="150000"/>
              </a:lnSpc>
              <a:buClrTx/>
              <a:buFont typeface="Wingdings" panose="05000000000000000000" pitchFamily="2" charset="2"/>
              <a:buChar char="l"/>
            </a:pPr>
            <a:r>
              <a:rPr lang="en-US" altLang="zh-CN" sz="2400" dirty="0"/>
              <a:t>A bijection from a set A to itself is called a </a:t>
            </a:r>
            <a:r>
              <a:rPr lang="en-US" altLang="zh-CN" sz="2400" dirty="0">
                <a:solidFill>
                  <a:srgbClr val="FF0000"/>
                </a:solidFill>
              </a:rPr>
              <a:t>permutation(</a:t>
            </a:r>
            <a:r>
              <a:rPr lang="zh-CN" altLang="en-US" sz="2400" dirty="0">
                <a:solidFill>
                  <a:srgbClr val="FF0000"/>
                </a:solidFill>
              </a:rPr>
              <a:t>置换</a:t>
            </a:r>
            <a:r>
              <a:rPr lang="en-US" altLang="zh-CN" sz="2400" dirty="0">
                <a:solidFill>
                  <a:srgbClr val="FF0000"/>
                </a:solidFill>
              </a:rPr>
              <a:t>)</a:t>
            </a:r>
            <a:r>
              <a:rPr lang="en-US" altLang="zh-CN" sz="2400" dirty="0"/>
              <a:t> of A.</a:t>
            </a:r>
          </a:p>
          <a:p>
            <a:pPr lvl="1">
              <a:lnSpc>
                <a:spcPct val="150000"/>
              </a:lnSpc>
              <a:buClrTx/>
              <a:buFont typeface="Wingdings" panose="05000000000000000000" pitchFamily="2" charset="2"/>
              <a:buChar char="l"/>
            </a:pPr>
            <a:r>
              <a:rPr lang="en-US" altLang="zh-CN" sz="2400" dirty="0"/>
              <a:t>A permutation of a finite set is called </a:t>
            </a:r>
            <a:r>
              <a:rPr lang="en-US" altLang="zh-CN" sz="2400" dirty="0">
                <a:solidFill>
                  <a:srgbClr val="FF0000"/>
                </a:solidFill>
              </a:rPr>
              <a:t>even</a:t>
            </a:r>
            <a:r>
              <a:rPr lang="zh-CN" altLang="en-US" sz="2400" dirty="0">
                <a:solidFill>
                  <a:srgbClr val="FF0000"/>
                </a:solidFill>
              </a:rPr>
              <a:t> </a:t>
            </a:r>
            <a:r>
              <a:rPr lang="en-US" altLang="zh-CN" sz="2400" dirty="0">
                <a:solidFill>
                  <a:srgbClr val="FF0000"/>
                </a:solidFill>
              </a:rPr>
              <a:t>(</a:t>
            </a:r>
            <a:r>
              <a:rPr lang="zh-CN" altLang="en-US" sz="2400" dirty="0">
                <a:solidFill>
                  <a:srgbClr val="FF0000"/>
                </a:solidFill>
              </a:rPr>
              <a:t>偶置换</a:t>
            </a:r>
            <a:r>
              <a:rPr lang="en-US" altLang="zh-CN" sz="2400" dirty="0">
                <a:solidFill>
                  <a:srgbClr val="FF0000"/>
                </a:solidFill>
              </a:rPr>
              <a:t>)</a:t>
            </a:r>
            <a:r>
              <a:rPr lang="en-US" altLang="zh-CN" sz="2400" dirty="0"/>
              <a:t> if it can be written as a product of an even number of transpositions.</a:t>
            </a:r>
          </a:p>
          <a:p>
            <a:pPr lvl="1">
              <a:lnSpc>
                <a:spcPct val="150000"/>
              </a:lnSpc>
              <a:buClrTx/>
              <a:buFont typeface="Wingdings" panose="05000000000000000000" pitchFamily="2" charset="2"/>
              <a:buChar char="l"/>
            </a:pPr>
            <a:endParaRPr lang="en-US" altLang="zh-CN" sz="2800" dirty="0"/>
          </a:p>
        </p:txBody>
      </p:sp>
      <p:sp>
        <p:nvSpPr>
          <p:cNvPr id="4" name="文本框 3">
            <a:extLst>
              <a:ext uri="{FF2B5EF4-FFF2-40B4-BE49-F238E27FC236}">
                <a16:creationId xmlns:a16="http://schemas.microsoft.com/office/drawing/2014/main" id="{93C2F328-C352-4859-9ED3-EB0D18FDF17B}"/>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9.4(</a:t>
            </a:r>
            <a:r>
              <a:rPr lang="zh-CN" altLang="en-US" sz="3200"/>
              <a:t>补</a:t>
            </a:r>
            <a:r>
              <a:rPr lang="en-US" altLang="zh-CN" sz="3200"/>
              <a:t>) Groups </a:t>
            </a:r>
          </a:p>
        </p:txBody>
      </p:sp>
    </p:spTree>
    <p:extLst>
      <p:ext uri="{BB962C8B-B14F-4D97-AF65-F5344CB8AC3E}">
        <p14:creationId xmlns:p14="http://schemas.microsoft.com/office/powerpoint/2010/main" val="413055871"/>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210046" y="918110"/>
            <a:ext cx="11510778" cy="538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a:t>Example 12:</a:t>
            </a:r>
          </a:p>
          <a:p>
            <a:pPr lvl="1">
              <a:lnSpc>
                <a:spcPct val="150000"/>
              </a:lnSpc>
              <a:buClrTx/>
              <a:buFont typeface="Wingdings" panose="05000000000000000000" pitchFamily="2" charset="2"/>
              <a:buChar char="l"/>
            </a:pPr>
            <a:r>
              <a:rPr lang="en-US" altLang="zh-CN" sz="2400"/>
              <a:t>Let G be a group and let a</a:t>
            </a:r>
            <a:r>
              <a:rPr lang="zh-CN" altLang="en-US" sz="2400"/>
              <a:t>∈</a:t>
            </a:r>
            <a:r>
              <a:rPr lang="en-US" altLang="zh-CN" sz="2400"/>
              <a:t>G. Since a group is a monoid, we have already defined, in Section 9.2, a</a:t>
            </a:r>
            <a:r>
              <a:rPr lang="en-US" altLang="zh-CN" sz="2400" baseline="30000"/>
              <a:t>n</a:t>
            </a:r>
            <a:r>
              <a:rPr lang="en-US" altLang="zh-CN" sz="2400"/>
              <a:t> for n</a:t>
            </a:r>
            <a:r>
              <a:rPr lang="zh-CN" altLang="en-US" sz="2400"/>
              <a:t>∈</a:t>
            </a:r>
            <a:r>
              <a:rPr lang="en-US" altLang="zh-CN" sz="2400"/>
              <a:t>Z</a:t>
            </a:r>
            <a:r>
              <a:rPr lang="en-US" altLang="zh-CN" sz="2400" baseline="30000"/>
              <a:t>+</a:t>
            </a:r>
            <a:r>
              <a:rPr lang="en-US" altLang="zh-CN" sz="2400"/>
              <a:t> as aa...a (n factors), and a</a:t>
            </a:r>
            <a:r>
              <a:rPr lang="en-US" altLang="zh-CN" sz="2400" baseline="30000"/>
              <a:t>0</a:t>
            </a:r>
            <a:r>
              <a:rPr lang="en-US" altLang="zh-CN" sz="2400"/>
              <a:t>  as e. If n is a negative integer, we now define a</a:t>
            </a:r>
            <a:r>
              <a:rPr lang="en-US" altLang="zh-CN" sz="2400" baseline="30000"/>
              <a:t>-n</a:t>
            </a:r>
            <a:r>
              <a:rPr lang="en-US" altLang="zh-CN" sz="2400"/>
              <a:t> as a</a:t>
            </a:r>
            <a:r>
              <a:rPr lang="en-US" altLang="zh-CN" sz="2400" baseline="30000"/>
              <a:t>-1</a:t>
            </a:r>
            <a:r>
              <a:rPr lang="en-US" altLang="zh-CN" sz="2400"/>
              <a:t>,a</a:t>
            </a:r>
            <a:r>
              <a:rPr lang="en-US" altLang="zh-CN" sz="2400" baseline="30000"/>
              <a:t>-1</a:t>
            </a:r>
            <a:r>
              <a:rPr lang="en-US" altLang="zh-CN" sz="2400"/>
              <a:t>...a</a:t>
            </a:r>
            <a:r>
              <a:rPr lang="en-US" altLang="zh-CN" sz="2400" baseline="30000"/>
              <a:t>-1</a:t>
            </a:r>
            <a:r>
              <a:rPr lang="en-US" altLang="zh-CN" sz="2400"/>
              <a:t> (n factors). Then, if n and m are any integers, we have</a:t>
            </a:r>
          </a:p>
          <a:p>
            <a:pPr lvl="2" algn="ctr">
              <a:lnSpc>
                <a:spcPct val="150000"/>
              </a:lnSpc>
              <a:buClrTx/>
              <a:buFont typeface="Wingdings" panose="05000000000000000000" pitchFamily="2" charset="2"/>
              <a:buChar char="l"/>
            </a:pPr>
            <a:r>
              <a:rPr lang="en-US" altLang="zh-CN" sz="2000"/>
              <a:t>a</a:t>
            </a:r>
            <a:r>
              <a:rPr lang="en-US" altLang="zh-CN" sz="2000" baseline="30000"/>
              <a:t>n</a:t>
            </a:r>
            <a:r>
              <a:rPr lang="en-US" altLang="zh-CN" sz="2000"/>
              <a:t>a</a:t>
            </a:r>
            <a:r>
              <a:rPr lang="en-US" altLang="zh-CN" sz="2000" baseline="30000"/>
              <a:t>m</a:t>
            </a:r>
            <a:r>
              <a:rPr lang="en-US" altLang="zh-CN" sz="2000"/>
              <a:t> = a</a:t>
            </a:r>
            <a:r>
              <a:rPr lang="en-US" altLang="zh-CN" sz="2000" baseline="30000"/>
              <a:t>n+m</a:t>
            </a:r>
          </a:p>
          <a:p>
            <a:pPr lvl="1">
              <a:lnSpc>
                <a:spcPct val="150000"/>
              </a:lnSpc>
              <a:buClrTx/>
              <a:buFont typeface="Wingdings" panose="05000000000000000000" pitchFamily="2" charset="2"/>
              <a:buChar char="l"/>
            </a:pPr>
            <a:r>
              <a:rPr lang="en-US" altLang="zh-CN" sz="2400"/>
              <a:t>It is easy to show that</a:t>
            </a:r>
          </a:p>
          <a:p>
            <a:pPr lvl="2" algn="ctr">
              <a:lnSpc>
                <a:spcPct val="150000"/>
              </a:lnSpc>
              <a:buClrTx/>
              <a:buFont typeface="Wingdings" panose="05000000000000000000" pitchFamily="2" charset="2"/>
              <a:buChar char="l"/>
            </a:pPr>
            <a:r>
              <a:rPr lang="en-US" altLang="zh-CN" sz="2000"/>
              <a:t>H = {a</a:t>
            </a:r>
            <a:r>
              <a:rPr lang="en-US" altLang="zh-CN" sz="2000" baseline="30000"/>
              <a:t>i</a:t>
            </a:r>
            <a:r>
              <a:rPr lang="en-US" altLang="zh-CN" sz="2000"/>
              <a:t> | i</a:t>
            </a:r>
            <a:r>
              <a:rPr lang="zh-CN" altLang="en-US" sz="2000"/>
              <a:t>∈</a:t>
            </a:r>
            <a:r>
              <a:rPr lang="en-US" altLang="zh-CN" sz="2000"/>
              <a:t>Z}</a:t>
            </a:r>
          </a:p>
          <a:p>
            <a:pPr lvl="1">
              <a:lnSpc>
                <a:spcPct val="150000"/>
              </a:lnSpc>
              <a:buClrTx/>
              <a:buFont typeface="Wingdings" panose="05000000000000000000" pitchFamily="2" charset="2"/>
              <a:buChar char="l"/>
            </a:pPr>
            <a:r>
              <a:rPr lang="en-US" altLang="zh-CN" sz="2400"/>
              <a:t>is a subgroup of G.</a:t>
            </a:r>
            <a:endParaRPr lang="en-US" altLang="zh-CN" sz="2400" dirty="0"/>
          </a:p>
        </p:txBody>
      </p:sp>
      <p:sp>
        <p:nvSpPr>
          <p:cNvPr id="4" name="文本框 3">
            <a:extLst>
              <a:ext uri="{FF2B5EF4-FFF2-40B4-BE49-F238E27FC236}">
                <a16:creationId xmlns:a16="http://schemas.microsoft.com/office/drawing/2014/main" id="{93C2F328-C352-4859-9ED3-EB0D18FDF17B}"/>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9.4(</a:t>
            </a:r>
            <a:r>
              <a:rPr lang="zh-CN" altLang="en-US" sz="3200"/>
              <a:t>补</a:t>
            </a:r>
            <a:r>
              <a:rPr lang="en-US" altLang="zh-CN" sz="3200"/>
              <a:t>) Groups </a:t>
            </a:r>
          </a:p>
        </p:txBody>
      </p:sp>
    </p:spTree>
    <p:extLst>
      <p:ext uri="{BB962C8B-B14F-4D97-AF65-F5344CB8AC3E}">
        <p14:creationId xmlns:p14="http://schemas.microsoft.com/office/powerpoint/2010/main" val="2229805245"/>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p:cNvSpPr txBox="1">
            <a:spLocks noChangeArrowheads="1"/>
          </p:cNvSpPr>
          <p:nvPr/>
        </p:nvSpPr>
        <p:spPr bwMode="auto">
          <a:xfrm>
            <a:off x="371723" y="739754"/>
            <a:ext cx="11448554" cy="493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eaLnBrk="1" hangingPunct="1">
              <a:lnSpc>
                <a:spcPct val="150000"/>
              </a:lnSpc>
            </a:pPr>
            <a:r>
              <a:rPr lang="en-US" altLang="zh-CN" dirty="0"/>
              <a:t>Let(G,*) and (G',*') be two groups. Since groups are also semigroups, we can consider isomorphisms and homomorphisms from (G,*) to (G',*’).</a:t>
            </a:r>
          </a:p>
          <a:p>
            <a:pPr eaLnBrk="1" hangingPunct="1">
              <a:lnSpc>
                <a:spcPct val="150000"/>
              </a:lnSpc>
            </a:pPr>
            <a:r>
              <a:rPr lang="en-US" altLang="zh-CN" dirty="0"/>
              <a:t>Since an isomorphism must be a one-to-one and onto function, it follows that two groups whose </a:t>
            </a:r>
            <a:r>
              <a:rPr lang="en-US" altLang="zh-CN" dirty="0">
                <a:solidFill>
                  <a:srgbClr val="FF0000"/>
                </a:solidFill>
              </a:rPr>
              <a:t>orders are unequal</a:t>
            </a:r>
            <a:r>
              <a:rPr lang="en-US" altLang="zh-CN" dirty="0"/>
              <a:t> cannot possibly be isomorphic</a:t>
            </a:r>
          </a:p>
          <a:p>
            <a:pPr marL="0" indent="0" eaLnBrk="1" hangingPunct="1">
              <a:lnSpc>
                <a:spcPct val="150000"/>
              </a:lnSpc>
              <a:buNone/>
            </a:pPr>
            <a:endParaRPr lang="en-US" altLang="zh-CN" dirty="0"/>
          </a:p>
        </p:txBody>
      </p:sp>
      <p:sp>
        <p:nvSpPr>
          <p:cNvPr id="5" name="文本框 4"/>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9.4(</a:t>
            </a:r>
            <a:r>
              <a:rPr lang="zh-CN" altLang="en-US" sz="3200"/>
              <a:t>补</a:t>
            </a:r>
            <a:r>
              <a:rPr lang="en-US" altLang="zh-CN" sz="3200"/>
              <a:t>) Groups </a:t>
            </a:r>
          </a:p>
        </p:txBody>
      </p:sp>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210046" y="918110"/>
            <a:ext cx="11605436" cy="6612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ts val="4100"/>
              </a:lnSpc>
              <a:buFont typeface="Wingdings" panose="05000000000000000000" pitchFamily="2" charset="2"/>
              <a:buChar char="l"/>
            </a:pPr>
            <a:r>
              <a:rPr lang="en-US" altLang="zh-CN" sz="2800" dirty="0"/>
              <a:t>Example 13:</a:t>
            </a:r>
          </a:p>
          <a:p>
            <a:pPr lvl="1">
              <a:lnSpc>
                <a:spcPct val="150000"/>
              </a:lnSpc>
              <a:buClrTx/>
              <a:buFont typeface="Wingdings" panose="05000000000000000000" pitchFamily="2" charset="2"/>
              <a:buChar char="l"/>
            </a:pPr>
            <a:r>
              <a:rPr lang="en-US" altLang="zh-CN" sz="2400" dirty="0"/>
              <a:t>Let G be the group of real numbers under </a:t>
            </a:r>
            <a:r>
              <a:rPr lang="en-US" altLang="zh-CN" sz="2400" dirty="0" err="1"/>
              <a:t>additon</a:t>
            </a:r>
            <a:r>
              <a:rPr lang="en-US" altLang="zh-CN" sz="2400" dirty="0"/>
              <a:t>, and let G' be the group of positive real numbers under multiplication. Let f:G → G' be defined by f(x)= e</a:t>
            </a:r>
            <a:r>
              <a:rPr lang="en-US" altLang="zh-CN" sz="2400" baseline="30000" dirty="0"/>
              <a:t>x</a:t>
            </a:r>
            <a:r>
              <a:rPr lang="en-US" altLang="zh-CN" sz="2400" dirty="0"/>
              <a:t>. We now show that f is an isomorphism.</a:t>
            </a:r>
          </a:p>
          <a:p>
            <a:pPr lvl="1">
              <a:lnSpc>
                <a:spcPct val="150000"/>
              </a:lnSpc>
              <a:buClrTx/>
              <a:buFont typeface="Wingdings" panose="05000000000000000000" pitchFamily="2" charset="2"/>
              <a:buChar char="l"/>
            </a:pPr>
            <a:r>
              <a:rPr lang="en-US" altLang="zh-CN" sz="2400" dirty="0"/>
              <a:t>If f(a) = f(b), so that e</a:t>
            </a:r>
            <a:r>
              <a:rPr lang="en-US" altLang="zh-CN" sz="2400" baseline="30000" dirty="0"/>
              <a:t>a</a:t>
            </a:r>
            <a:r>
              <a:rPr lang="en-US" altLang="zh-CN" sz="2400" dirty="0"/>
              <a:t> = e</a:t>
            </a:r>
            <a:r>
              <a:rPr lang="en-US" altLang="zh-CN" sz="2400" baseline="30000" dirty="0"/>
              <a:t>b</a:t>
            </a:r>
            <a:r>
              <a:rPr lang="en-US" altLang="zh-CN" sz="2400" dirty="0"/>
              <a:t>, then a = </a:t>
            </a:r>
            <a:r>
              <a:rPr lang="en-US" altLang="zh-CN" sz="2400" dirty="0" err="1"/>
              <a:t>b.Thus</a:t>
            </a:r>
            <a:r>
              <a:rPr lang="en-US" altLang="zh-CN" sz="2400" dirty="0"/>
              <a:t> f is one to one. If c</a:t>
            </a:r>
            <a:r>
              <a:rPr lang="zh-CN" altLang="en-US" sz="2400" dirty="0"/>
              <a:t>∈</a:t>
            </a:r>
            <a:r>
              <a:rPr lang="en-US" altLang="zh-CN" sz="2400" dirty="0"/>
              <a:t>G', then Inc</a:t>
            </a:r>
            <a:r>
              <a:rPr lang="zh-CN" altLang="en-US" sz="2400" dirty="0"/>
              <a:t>∈</a:t>
            </a:r>
            <a:r>
              <a:rPr lang="en-US" altLang="zh-CN" sz="2400" dirty="0"/>
              <a:t>G and </a:t>
            </a:r>
          </a:p>
          <a:p>
            <a:pPr lvl="2" algn="ctr">
              <a:lnSpc>
                <a:spcPct val="150000"/>
              </a:lnSpc>
              <a:buClrTx/>
              <a:buFont typeface="Wingdings" panose="05000000000000000000" pitchFamily="2" charset="2"/>
              <a:buChar char="l"/>
            </a:pPr>
            <a:r>
              <a:rPr lang="en-US" altLang="zh-CN" dirty="0"/>
              <a:t>f(Inc) =</a:t>
            </a:r>
            <a:r>
              <a:rPr lang="en-US" altLang="zh-CN" dirty="0" err="1"/>
              <a:t>e</a:t>
            </a:r>
            <a:r>
              <a:rPr lang="en-US" altLang="zh-CN" baseline="30000" dirty="0" err="1"/>
              <a:t>lnc</a:t>
            </a:r>
            <a:r>
              <a:rPr lang="en-US" altLang="zh-CN" dirty="0"/>
              <a:t> =c</a:t>
            </a:r>
          </a:p>
          <a:p>
            <a:pPr lvl="1">
              <a:lnSpc>
                <a:spcPct val="150000"/>
              </a:lnSpc>
              <a:buClrTx/>
              <a:buFont typeface="Wingdings" panose="05000000000000000000" pitchFamily="2" charset="2"/>
              <a:buChar char="l"/>
            </a:pPr>
            <a:r>
              <a:rPr lang="en-US" altLang="zh-CN" sz="2400" dirty="0"/>
              <a:t>so f is onto. Finally,</a:t>
            </a:r>
          </a:p>
          <a:p>
            <a:pPr lvl="2" algn="ctr">
              <a:lnSpc>
                <a:spcPct val="150000"/>
              </a:lnSpc>
              <a:buClrTx/>
              <a:buFont typeface="Wingdings" panose="05000000000000000000" pitchFamily="2" charset="2"/>
              <a:buChar char="l"/>
            </a:pPr>
            <a:r>
              <a:rPr lang="en-US" altLang="zh-CN" dirty="0"/>
              <a:t>f(</a:t>
            </a:r>
            <a:r>
              <a:rPr lang="en-US" altLang="zh-CN" dirty="0" err="1"/>
              <a:t>a+b</a:t>
            </a:r>
            <a:r>
              <a:rPr lang="en-US" altLang="zh-CN" dirty="0"/>
              <a:t>)=</a:t>
            </a:r>
            <a:r>
              <a:rPr lang="en-US" altLang="zh-CN" dirty="0" err="1"/>
              <a:t>e</a:t>
            </a:r>
            <a:r>
              <a:rPr lang="en-US" altLang="zh-CN" baseline="30000" dirty="0" err="1"/>
              <a:t>a+b</a:t>
            </a:r>
            <a:r>
              <a:rPr lang="en-US" altLang="zh-CN" baseline="30000" dirty="0"/>
              <a:t> </a:t>
            </a:r>
            <a:r>
              <a:rPr lang="en-US" altLang="zh-CN" dirty="0"/>
              <a:t>=</a:t>
            </a:r>
            <a:r>
              <a:rPr lang="en-US" altLang="zh-CN" sz="2400" dirty="0"/>
              <a:t> </a:t>
            </a:r>
            <a:r>
              <a:rPr lang="en-US" altLang="zh-CN" sz="2400" dirty="0" err="1"/>
              <a:t>e</a:t>
            </a:r>
            <a:r>
              <a:rPr lang="en-US" altLang="zh-CN" sz="2400" baseline="30000" dirty="0" err="1"/>
              <a:t>a</a:t>
            </a:r>
            <a:r>
              <a:rPr lang="en-US" altLang="zh-CN" sz="2400" dirty="0" err="1"/>
              <a:t>e</a:t>
            </a:r>
            <a:r>
              <a:rPr lang="en-US" altLang="zh-CN" sz="2400" baseline="30000" dirty="0" err="1"/>
              <a:t>b</a:t>
            </a:r>
            <a:r>
              <a:rPr lang="en-US" altLang="zh-CN" sz="2400" baseline="30000" dirty="0"/>
              <a:t> </a:t>
            </a:r>
            <a:r>
              <a:rPr lang="en-US" altLang="zh-CN" dirty="0"/>
              <a:t>= f(a)f(b).</a:t>
            </a:r>
          </a:p>
          <a:p>
            <a:pPr lvl="1">
              <a:lnSpc>
                <a:spcPct val="150000"/>
              </a:lnSpc>
              <a:buClrTx/>
              <a:buFont typeface="Wingdings" panose="05000000000000000000" pitchFamily="2" charset="2"/>
              <a:buChar char="l"/>
            </a:pPr>
            <a:r>
              <a:rPr lang="en-US" altLang="zh-CN" sz="2400" dirty="0"/>
              <a:t>Hence f is an isomorphism</a:t>
            </a:r>
          </a:p>
        </p:txBody>
      </p:sp>
      <p:sp>
        <p:nvSpPr>
          <p:cNvPr id="4" name="文本框 3">
            <a:extLst>
              <a:ext uri="{FF2B5EF4-FFF2-40B4-BE49-F238E27FC236}">
                <a16:creationId xmlns:a16="http://schemas.microsoft.com/office/drawing/2014/main" id="{93C2F328-C352-4859-9ED3-EB0D18FDF17B}"/>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9.4(</a:t>
            </a:r>
            <a:r>
              <a:rPr lang="zh-CN" altLang="en-US" sz="3200"/>
              <a:t>补</a:t>
            </a:r>
            <a:r>
              <a:rPr lang="en-US" altLang="zh-CN" sz="3200"/>
              <a:t>) Groups </a:t>
            </a:r>
          </a:p>
        </p:txBody>
      </p:sp>
    </p:spTree>
    <p:extLst>
      <p:ext uri="{BB962C8B-B14F-4D97-AF65-F5344CB8AC3E}">
        <p14:creationId xmlns:p14="http://schemas.microsoft.com/office/powerpoint/2010/main" val="372330420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p:cNvSpPr txBox="1">
            <a:spLocks noChangeArrowheads="1"/>
          </p:cNvSpPr>
          <p:nvPr/>
        </p:nvSpPr>
        <p:spPr bwMode="auto">
          <a:xfrm>
            <a:off x="145318" y="1815375"/>
            <a:ext cx="12110914" cy="528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pPr>
            <a:r>
              <a:rPr lang="en-US" altLang="zh-CN" sz="2800" dirty="0"/>
              <a:t>Observe that if (G, *) is a group, then * is a binary operation, so G must be closed under *; that is,</a:t>
            </a:r>
          </a:p>
          <a:p>
            <a:pPr marL="0" indent="0" algn="ctr">
              <a:lnSpc>
                <a:spcPct val="150000"/>
              </a:lnSpc>
              <a:buNone/>
            </a:pPr>
            <a:r>
              <a:rPr lang="en-US" altLang="zh-CN" sz="2800" dirty="0"/>
              <a:t>a*b</a:t>
            </a:r>
            <a:r>
              <a:rPr lang="zh-CN" altLang="zh-CN" sz="2800" kern="100" dirty="0">
                <a:effectLst/>
                <a:latin typeface="+mj-ea"/>
                <a:ea typeface="+mj-ea"/>
                <a:cs typeface="Times New Roman" panose="02020603050405020304" pitchFamily="18" charset="0"/>
              </a:rPr>
              <a:t> ∈ </a:t>
            </a:r>
            <a:r>
              <a:rPr lang="en-US" altLang="zh-CN" sz="2800" dirty="0"/>
              <a:t>G for any elements a and b in G.</a:t>
            </a:r>
          </a:p>
          <a:p>
            <a:pPr>
              <a:lnSpc>
                <a:spcPct val="150000"/>
              </a:lnSpc>
            </a:pPr>
            <a:r>
              <a:rPr lang="en-US" altLang="zh-CN" sz="2800" dirty="0"/>
              <a:t>we shall write the product a * b of the elements a and b in the group (G, *) simply as ab, and we shall also refer to (G, *) simply as G</a:t>
            </a:r>
            <a:r>
              <a:rPr lang="zh-CN" altLang="en-US" sz="2800" dirty="0"/>
              <a:t>．</a:t>
            </a:r>
            <a:endParaRPr lang="en-US" altLang="zh-CN" sz="2800" dirty="0"/>
          </a:p>
          <a:p>
            <a:pPr>
              <a:lnSpc>
                <a:spcPct val="150000"/>
              </a:lnSpc>
            </a:pPr>
            <a:r>
              <a:rPr lang="en-US" altLang="zh-CN" sz="2800" dirty="0"/>
              <a:t>A group G is said to be </a:t>
            </a:r>
            <a:r>
              <a:rPr lang="en-US" altLang="zh-CN" sz="2800" dirty="0">
                <a:solidFill>
                  <a:srgbClr val="FF0000"/>
                </a:solidFill>
              </a:rPr>
              <a:t>Abelian(</a:t>
            </a:r>
            <a:r>
              <a:rPr lang="zh-CN" altLang="en-US" sz="2800" dirty="0">
                <a:solidFill>
                  <a:srgbClr val="FF0000"/>
                </a:solidFill>
              </a:rPr>
              <a:t>阿贝尔</a:t>
            </a:r>
            <a:r>
              <a:rPr lang="en-US" altLang="zh-CN" sz="2800" dirty="0">
                <a:solidFill>
                  <a:srgbClr val="FF0000"/>
                </a:solidFill>
              </a:rPr>
              <a:t>)</a:t>
            </a:r>
            <a:r>
              <a:rPr lang="en-US" altLang="zh-CN" sz="2800" dirty="0"/>
              <a:t> if ab = ba for all elements a and b in G.</a:t>
            </a:r>
            <a:endParaRPr lang="zh-CN" altLang="en-US" sz="2800" dirty="0"/>
          </a:p>
        </p:txBody>
      </p:sp>
      <p:sp>
        <p:nvSpPr>
          <p:cNvPr id="3" name="文本框 2"/>
          <p:cNvSpPr txBox="1"/>
          <p:nvPr/>
        </p:nvSpPr>
        <p:spPr>
          <a:xfrm>
            <a:off x="3866147" y="994948"/>
            <a:ext cx="4459705" cy="707886"/>
          </a:xfrm>
          <a:prstGeom prst="rect">
            <a:avLst/>
          </a:prstGeom>
          <a:noFill/>
        </p:spPr>
        <p:txBody>
          <a:bodyPr wrap="square" rtlCol="0">
            <a:spAutoFit/>
          </a:bodyPr>
          <a:lstStyle/>
          <a:p>
            <a:pPr algn="ctr"/>
            <a:r>
              <a:rPr lang="en-US" altLang="zh-CN" sz="4000" b="1" dirty="0"/>
              <a:t>Groups</a:t>
            </a:r>
            <a:endParaRPr lang="zh-CN" altLang="en-US" sz="4000" b="1" dirty="0"/>
          </a:p>
        </p:txBody>
      </p:sp>
      <p:sp>
        <p:nvSpPr>
          <p:cNvPr id="5" name="文本框 4"/>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9.4(</a:t>
            </a:r>
            <a:r>
              <a:rPr lang="zh-CN" altLang="en-US" sz="3200" dirty="0"/>
              <a:t>补</a:t>
            </a:r>
            <a:r>
              <a:rPr lang="en-US" altLang="zh-CN" sz="3200" dirty="0"/>
              <a:t>) Groups</a:t>
            </a:r>
          </a:p>
        </p:txBody>
      </p:sp>
    </p:spTree>
    <p:extLst>
      <p:ext uri="{BB962C8B-B14F-4D97-AF65-F5344CB8AC3E}">
        <p14:creationId xmlns:p14="http://schemas.microsoft.com/office/powerpoint/2010/main" val="849350979"/>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210046" y="918110"/>
            <a:ext cx="11605436" cy="6612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ts val="4100"/>
              </a:lnSpc>
              <a:buFont typeface="Wingdings" panose="05000000000000000000" pitchFamily="2" charset="2"/>
              <a:buChar char="l"/>
            </a:pPr>
            <a:r>
              <a:rPr lang="en-US" altLang="zh-CN" sz="2800" dirty="0"/>
              <a:t>Example 14:</a:t>
            </a:r>
          </a:p>
          <a:p>
            <a:pPr lvl="1">
              <a:lnSpc>
                <a:spcPct val="150000"/>
              </a:lnSpc>
              <a:buClrTx/>
              <a:buFont typeface="Wingdings" panose="05000000000000000000" pitchFamily="2" charset="2"/>
              <a:buChar char="l"/>
            </a:pPr>
            <a:r>
              <a:rPr lang="en-US" altLang="zh-CN" sz="2400" dirty="0"/>
              <a:t>Let G be the symmetric group of n letters, and let G' be the group B defined in Example 5. Let f:G </a:t>
            </a:r>
            <a:r>
              <a:rPr lang="zh-CN" altLang="en-US" sz="2400" dirty="0"/>
              <a:t>→</a:t>
            </a:r>
            <a:r>
              <a:rPr lang="en-US" altLang="zh-CN" sz="2400" dirty="0"/>
              <a:t> G' be defined as follows: for p</a:t>
            </a:r>
            <a:r>
              <a:rPr lang="zh-CN" altLang="en-US" sz="2400" dirty="0"/>
              <a:t>∈</a:t>
            </a:r>
            <a:r>
              <a:rPr lang="en-US" altLang="zh-CN" sz="2400" dirty="0"/>
              <a:t>G,</a:t>
            </a:r>
          </a:p>
          <a:p>
            <a:pPr lvl="1">
              <a:lnSpc>
                <a:spcPct val="150000"/>
              </a:lnSpc>
              <a:buClrTx/>
              <a:buFont typeface="Wingdings" panose="05000000000000000000" pitchFamily="2" charset="2"/>
              <a:buChar char="l"/>
            </a:pPr>
            <a:endParaRPr lang="en-US" altLang="zh-CN" sz="2400" dirty="0"/>
          </a:p>
          <a:p>
            <a:pPr lvl="1">
              <a:lnSpc>
                <a:spcPct val="150000"/>
              </a:lnSpc>
              <a:buClrTx/>
              <a:buFont typeface="Wingdings" panose="05000000000000000000" pitchFamily="2" charset="2"/>
              <a:buChar char="l"/>
            </a:pPr>
            <a:endParaRPr lang="en-US" altLang="zh-CN" sz="2400" dirty="0"/>
          </a:p>
          <a:p>
            <a:pPr lvl="1">
              <a:lnSpc>
                <a:spcPct val="150000"/>
              </a:lnSpc>
              <a:buClrTx/>
              <a:buFont typeface="Wingdings" panose="05000000000000000000" pitchFamily="2" charset="2"/>
              <a:buChar char="l"/>
            </a:pPr>
            <a:r>
              <a:rPr lang="en-US" altLang="zh-CN" sz="2400" dirty="0"/>
              <a:t>Then f is a homomorphism.</a:t>
            </a:r>
          </a:p>
        </p:txBody>
      </p:sp>
      <p:sp>
        <p:nvSpPr>
          <p:cNvPr id="4" name="文本框 3">
            <a:extLst>
              <a:ext uri="{FF2B5EF4-FFF2-40B4-BE49-F238E27FC236}">
                <a16:creationId xmlns:a16="http://schemas.microsoft.com/office/drawing/2014/main" id="{93C2F328-C352-4859-9ED3-EB0D18FDF17B}"/>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9.4(</a:t>
            </a:r>
            <a:r>
              <a:rPr lang="zh-CN" altLang="en-US" sz="3200"/>
              <a:t>补</a:t>
            </a:r>
            <a:r>
              <a:rPr lang="en-US" altLang="zh-CN" sz="3200"/>
              <a:t>) Groups </a:t>
            </a:r>
          </a:p>
        </p:txBody>
      </p:sp>
      <p:pic>
        <p:nvPicPr>
          <p:cNvPr id="5" name="图片 4">
            <a:extLst>
              <a:ext uri="{FF2B5EF4-FFF2-40B4-BE49-F238E27FC236}">
                <a16:creationId xmlns:a16="http://schemas.microsoft.com/office/drawing/2014/main" id="{2ADAC3DF-34B5-44BB-A927-500E162503A0}"/>
              </a:ext>
            </a:extLst>
          </p:cNvPr>
          <p:cNvPicPr>
            <a:picLocks noChangeAspect="1"/>
          </p:cNvPicPr>
          <p:nvPr/>
        </p:nvPicPr>
        <p:blipFill>
          <a:blip r:embed="rId3"/>
          <a:stretch>
            <a:fillRect/>
          </a:stretch>
        </p:blipFill>
        <p:spPr>
          <a:xfrm>
            <a:off x="2650439" y="2804552"/>
            <a:ext cx="6724650" cy="962025"/>
          </a:xfrm>
          <a:prstGeom prst="rect">
            <a:avLst/>
          </a:prstGeom>
        </p:spPr>
      </p:pic>
      <p:sp>
        <p:nvSpPr>
          <p:cNvPr id="6" name="Rectangle 3">
            <a:extLst>
              <a:ext uri="{FF2B5EF4-FFF2-40B4-BE49-F238E27FC236}">
                <a16:creationId xmlns:a16="http://schemas.microsoft.com/office/drawing/2014/main" id="{87DAE8C3-CAD2-4EC0-8760-4C42E9DA8D6A}"/>
              </a:ext>
            </a:extLst>
          </p:cNvPr>
          <p:cNvSpPr txBox="1">
            <a:spLocks noChangeArrowheads="1"/>
          </p:cNvSpPr>
          <p:nvPr/>
        </p:nvSpPr>
        <p:spPr bwMode="auto">
          <a:xfrm>
            <a:off x="6201271" y="4415246"/>
            <a:ext cx="5990729" cy="21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000" dirty="0">
                <a:solidFill>
                  <a:srgbClr val="FF0000"/>
                </a:solidFill>
              </a:rPr>
              <a:t>Example 5:</a:t>
            </a:r>
          </a:p>
          <a:p>
            <a:pPr lvl="1">
              <a:lnSpc>
                <a:spcPct val="150000"/>
              </a:lnSpc>
              <a:buClrTx/>
              <a:buFont typeface="Wingdings" panose="05000000000000000000" pitchFamily="2" charset="2"/>
              <a:buChar char="l"/>
            </a:pPr>
            <a:r>
              <a:rPr lang="en-US" altLang="zh-CN" sz="1800" dirty="0">
                <a:solidFill>
                  <a:srgbClr val="FF0000"/>
                </a:solidFill>
              </a:rPr>
              <a:t>Let B= {0, 1), and let + be the operation defined on B as follows:</a:t>
            </a:r>
          </a:p>
          <a:p>
            <a:pPr marL="457200" lvl="1" indent="0">
              <a:lnSpc>
                <a:spcPct val="150000"/>
              </a:lnSpc>
              <a:buClrTx/>
              <a:buNone/>
            </a:pPr>
            <a:r>
              <a:rPr lang="en-US" altLang="zh-CN" sz="1800" dirty="0">
                <a:solidFill>
                  <a:srgbClr val="FF0000"/>
                </a:solidFill>
              </a:rPr>
              <a:t>Then B is a group. In this group, every element is its own inverse</a:t>
            </a:r>
            <a:r>
              <a:rPr lang="en-US" altLang="zh-CN" sz="2400" dirty="0">
                <a:solidFill>
                  <a:srgbClr val="FF0000"/>
                </a:solidFill>
              </a:rPr>
              <a:t>.</a:t>
            </a:r>
          </a:p>
        </p:txBody>
      </p:sp>
      <p:pic>
        <p:nvPicPr>
          <p:cNvPr id="7" name="图片 6">
            <a:extLst>
              <a:ext uri="{FF2B5EF4-FFF2-40B4-BE49-F238E27FC236}">
                <a16:creationId xmlns:a16="http://schemas.microsoft.com/office/drawing/2014/main" id="{A40EFB8E-28FD-45AE-97E9-1B54A12CEFDA}"/>
              </a:ext>
            </a:extLst>
          </p:cNvPr>
          <p:cNvPicPr>
            <a:picLocks noChangeAspect="1"/>
          </p:cNvPicPr>
          <p:nvPr/>
        </p:nvPicPr>
        <p:blipFill>
          <a:blip r:embed="rId4"/>
          <a:stretch>
            <a:fillRect/>
          </a:stretch>
        </p:blipFill>
        <p:spPr>
          <a:xfrm>
            <a:off x="9853517" y="3719866"/>
            <a:ext cx="2121441" cy="1311250"/>
          </a:xfrm>
          <a:prstGeom prst="rect">
            <a:avLst/>
          </a:prstGeom>
        </p:spPr>
      </p:pic>
    </p:spTree>
    <p:extLst>
      <p:ext uri="{BB962C8B-B14F-4D97-AF65-F5344CB8AC3E}">
        <p14:creationId xmlns:p14="http://schemas.microsoft.com/office/powerpoint/2010/main" val="4125212993"/>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210046" y="918110"/>
            <a:ext cx="11605436" cy="6612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ts val="4100"/>
              </a:lnSpc>
              <a:buFont typeface="Wingdings" panose="05000000000000000000" pitchFamily="2" charset="2"/>
              <a:buChar char="l"/>
            </a:pPr>
            <a:r>
              <a:rPr lang="en-US" altLang="zh-CN" sz="2800" dirty="0"/>
              <a:t>Example 15:</a:t>
            </a:r>
          </a:p>
          <a:p>
            <a:pPr lvl="1">
              <a:lnSpc>
                <a:spcPct val="150000"/>
              </a:lnSpc>
              <a:buClrTx/>
              <a:buFont typeface="Wingdings" panose="05000000000000000000" pitchFamily="2" charset="2"/>
              <a:buChar char="l"/>
            </a:pPr>
            <a:r>
              <a:rPr lang="en-US" altLang="zh-CN" sz="2400" dirty="0"/>
              <a:t>Let G be the group of integers under addition, and let G' be the group Z</a:t>
            </a:r>
            <a:r>
              <a:rPr lang="en-US" altLang="zh-CN" sz="2400" baseline="-25000" dirty="0"/>
              <a:t>n</a:t>
            </a:r>
            <a:r>
              <a:rPr lang="en-US" altLang="zh-CN" sz="2400" dirty="0"/>
              <a:t> as discussed in Example 8. Let f:G</a:t>
            </a:r>
            <a:r>
              <a:rPr lang="zh-CN" altLang="en-US" sz="2400" dirty="0"/>
              <a:t>→</a:t>
            </a:r>
            <a:r>
              <a:rPr lang="en-US" altLang="zh-CN" sz="2400" dirty="0"/>
              <a:t>G' be defined as follows: If m</a:t>
            </a:r>
            <a:r>
              <a:rPr lang="zh-CN" altLang="en-US" sz="2400" dirty="0"/>
              <a:t>∈</a:t>
            </a:r>
            <a:r>
              <a:rPr lang="en-US" altLang="zh-CN" sz="2400" dirty="0"/>
              <a:t>G, then f(m) = [r], where r is the remainder when m is divided by n. We now show that f is a homomorphism of G onto G’. </a:t>
            </a:r>
          </a:p>
          <a:p>
            <a:pPr lvl="1">
              <a:lnSpc>
                <a:spcPct val="150000"/>
              </a:lnSpc>
              <a:buClrTx/>
              <a:buFont typeface="Wingdings" panose="05000000000000000000" pitchFamily="2" charset="2"/>
              <a:buChar char="l"/>
            </a:pPr>
            <a:r>
              <a:rPr lang="en-US" altLang="zh-CN" sz="2400" dirty="0"/>
              <a:t>Let [r]</a:t>
            </a:r>
            <a:r>
              <a:rPr lang="zh-CN" altLang="en-US" sz="2400" dirty="0"/>
              <a:t>∈</a:t>
            </a:r>
            <a:r>
              <a:rPr lang="en-US" altLang="zh-CN" sz="2400" dirty="0"/>
              <a:t>Z</a:t>
            </a:r>
            <a:r>
              <a:rPr lang="en-US" altLang="zh-CN" sz="2400" baseline="-25000" dirty="0"/>
              <a:t>n</a:t>
            </a:r>
            <a:r>
              <a:rPr lang="en-US" altLang="zh-CN" sz="2400" dirty="0"/>
              <a:t>. Then we may assume that 0 </a:t>
            </a:r>
            <a:r>
              <a:rPr lang="zh-CN" altLang="en-US" sz="2400" dirty="0"/>
              <a:t>≤ </a:t>
            </a:r>
            <a:r>
              <a:rPr lang="en-US" altLang="zh-CN" sz="2400" dirty="0"/>
              <a:t>r &lt; n, so</a:t>
            </a:r>
          </a:p>
          <a:p>
            <a:pPr lvl="2" algn="ctr">
              <a:lnSpc>
                <a:spcPct val="150000"/>
              </a:lnSpc>
              <a:buClrTx/>
              <a:buFont typeface="Wingdings" panose="05000000000000000000" pitchFamily="2" charset="2"/>
              <a:buChar char="l"/>
            </a:pPr>
            <a:r>
              <a:rPr lang="en-US" altLang="zh-CN" sz="2000" dirty="0"/>
              <a:t>r = 0·n+r</a:t>
            </a:r>
          </a:p>
          <a:p>
            <a:pPr lvl="1">
              <a:lnSpc>
                <a:spcPct val="150000"/>
              </a:lnSpc>
              <a:buClrTx/>
              <a:buFont typeface="Wingdings" panose="05000000000000000000" pitchFamily="2" charset="2"/>
              <a:buChar char="l"/>
            </a:pPr>
            <a:r>
              <a:rPr lang="en-US" altLang="zh-CN" sz="2400" dirty="0"/>
              <a:t>which means that the remainder when r is divided by n is r. Hence</a:t>
            </a:r>
          </a:p>
          <a:p>
            <a:pPr lvl="2" algn="ctr">
              <a:lnSpc>
                <a:spcPct val="150000"/>
              </a:lnSpc>
              <a:buClrTx/>
              <a:buFont typeface="Wingdings" panose="05000000000000000000" pitchFamily="2" charset="2"/>
              <a:buChar char="l"/>
            </a:pPr>
            <a:r>
              <a:rPr lang="en-US" altLang="zh-CN" sz="2000" dirty="0"/>
              <a:t>f(r) = [r]</a:t>
            </a:r>
          </a:p>
          <a:p>
            <a:pPr lvl="1">
              <a:lnSpc>
                <a:spcPct val="150000"/>
              </a:lnSpc>
              <a:buClrTx/>
              <a:buFont typeface="Wingdings" panose="05000000000000000000" pitchFamily="2" charset="2"/>
              <a:buChar char="l"/>
            </a:pPr>
            <a:r>
              <a:rPr lang="en-US" altLang="zh-CN" sz="2400" dirty="0"/>
              <a:t>and thus f is onto.</a:t>
            </a:r>
          </a:p>
        </p:txBody>
      </p:sp>
      <p:sp>
        <p:nvSpPr>
          <p:cNvPr id="4" name="文本框 3">
            <a:extLst>
              <a:ext uri="{FF2B5EF4-FFF2-40B4-BE49-F238E27FC236}">
                <a16:creationId xmlns:a16="http://schemas.microsoft.com/office/drawing/2014/main" id="{93C2F328-C352-4859-9ED3-EB0D18FDF17B}"/>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9.4(</a:t>
            </a:r>
            <a:r>
              <a:rPr lang="zh-CN" altLang="en-US" sz="3200"/>
              <a:t>补</a:t>
            </a:r>
            <a:r>
              <a:rPr lang="en-US" altLang="zh-CN" sz="3200"/>
              <a:t>) Groups </a:t>
            </a:r>
          </a:p>
        </p:txBody>
      </p:sp>
    </p:spTree>
    <p:extLst>
      <p:ext uri="{BB962C8B-B14F-4D97-AF65-F5344CB8AC3E}">
        <p14:creationId xmlns:p14="http://schemas.microsoft.com/office/powerpoint/2010/main" val="31750369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210046" y="918110"/>
            <a:ext cx="11605436" cy="6612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ts val="4100"/>
              </a:lnSpc>
              <a:buFont typeface="Wingdings" panose="05000000000000000000" pitchFamily="2" charset="2"/>
              <a:buChar char="l"/>
            </a:pPr>
            <a:r>
              <a:rPr lang="en-US" altLang="zh-CN" sz="2800"/>
              <a:t>Example 15:</a:t>
            </a:r>
          </a:p>
          <a:p>
            <a:pPr lvl="1">
              <a:lnSpc>
                <a:spcPct val="150000"/>
              </a:lnSpc>
              <a:buClrTx/>
              <a:buFont typeface="Wingdings" panose="05000000000000000000" pitchFamily="2" charset="2"/>
              <a:buChar char="l"/>
            </a:pPr>
            <a:r>
              <a:rPr lang="en-US" altLang="zh-CN" sz="2400"/>
              <a:t>Next, let a and b be elements of G expressed as</a:t>
            </a:r>
          </a:p>
          <a:p>
            <a:pPr lvl="2" algn="ctr">
              <a:lnSpc>
                <a:spcPct val="150000"/>
              </a:lnSpc>
              <a:buClrTx/>
              <a:buFont typeface="Wingdings" panose="05000000000000000000" pitchFamily="2" charset="2"/>
              <a:buChar char="l"/>
            </a:pPr>
            <a:r>
              <a:rPr lang="en-US" altLang="zh-CN" sz="2000"/>
              <a:t>A = q</a:t>
            </a:r>
            <a:r>
              <a:rPr lang="en-US" altLang="zh-CN" sz="2000" baseline="-25000"/>
              <a:t>1</a:t>
            </a:r>
            <a:r>
              <a:rPr lang="en-US" altLang="zh-CN" sz="2000"/>
              <a:t>n + r</a:t>
            </a:r>
            <a:r>
              <a:rPr lang="en-US" altLang="zh-CN" sz="2000" baseline="-25000"/>
              <a:t>1</a:t>
            </a:r>
            <a:r>
              <a:rPr lang="en-US" altLang="zh-CN" sz="2000"/>
              <a:t>,       </a:t>
            </a:r>
            <a:r>
              <a:rPr lang="zh-CN" altLang="en-US" sz="2000"/>
              <a:t> </a:t>
            </a:r>
            <a:r>
              <a:rPr lang="en-US" altLang="zh-CN" sz="2000"/>
              <a:t>where 0 </a:t>
            </a:r>
            <a:r>
              <a:rPr lang="zh-CN" altLang="en-US" sz="2000"/>
              <a:t>≤</a:t>
            </a:r>
            <a:r>
              <a:rPr lang="en-US" altLang="zh-CN" sz="2000"/>
              <a:t> r</a:t>
            </a:r>
            <a:r>
              <a:rPr lang="en-US" altLang="zh-CN" sz="2000" baseline="-25000"/>
              <a:t>1</a:t>
            </a:r>
            <a:r>
              <a:rPr lang="en-US" altLang="zh-CN" sz="2000"/>
              <a:t> &lt; n, and r</a:t>
            </a:r>
            <a:r>
              <a:rPr lang="en-US" altLang="zh-CN" sz="2000" baseline="-25000"/>
              <a:t>1</a:t>
            </a:r>
            <a:r>
              <a:rPr lang="en-US" altLang="zh-CN" sz="2000"/>
              <a:t> and q</a:t>
            </a:r>
            <a:r>
              <a:rPr lang="en-US" altLang="zh-CN" sz="2000" baseline="-25000"/>
              <a:t>1</a:t>
            </a:r>
            <a:r>
              <a:rPr lang="en-US" altLang="zh-CN" sz="2000"/>
              <a:t> are integers          (1)</a:t>
            </a:r>
          </a:p>
          <a:p>
            <a:pPr lvl="2" algn="ctr">
              <a:lnSpc>
                <a:spcPct val="150000"/>
              </a:lnSpc>
              <a:buClrTx/>
              <a:buFont typeface="Wingdings" panose="05000000000000000000" pitchFamily="2" charset="2"/>
              <a:buChar char="l"/>
            </a:pPr>
            <a:r>
              <a:rPr lang="en-US" altLang="zh-CN" sz="2000"/>
              <a:t>B = q</a:t>
            </a:r>
            <a:r>
              <a:rPr lang="en-US" altLang="zh-CN" sz="2000" baseline="-25000"/>
              <a:t>2</a:t>
            </a:r>
            <a:r>
              <a:rPr lang="en-US" altLang="zh-CN" sz="2000"/>
              <a:t>n + r</a:t>
            </a:r>
            <a:r>
              <a:rPr lang="en-US" altLang="zh-CN" sz="2000" baseline="-25000"/>
              <a:t>2</a:t>
            </a:r>
            <a:r>
              <a:rPr lang="en-US" altLang="zh-CN" sz="2000"/>
              <a:t>,        where 0 </a:t>
            </a:r>
            <a:r>
              <a:rPr lang="zh-CN" altLang="en-US" sz="2000"/>
              <a:t>≤</a:t>
            </a:r>
            <a:r>
              <a:rPr lang="en-US" altLang="zh-CN" sz="2000"/>
              <a:t> r</a:t>
            </a:r>
            <a:r>
              <a:rPr lang="en-US" altLang="zh-CN" sz="2000" baseline="-25000"/>
              <a:t>2</a:t>
            </a:r>
            <a:r>
              <a:rPr lang="en-US" altLang="zh-CN" sz="2000"/>
              <a:t> &lt; n, and r</a:t>
            </a:r>
            <a:r>
              <a:rPr lang="en-US" altLang="zh-CN" sz="2000" baseline="-25000"/>
              <a:t>2</a:t>
            </a:r>
            <a:r>
              <a:rPr lang="en-US" altLang="zh-CN" sz="2000"/>
              <a:t> and q</a:t>
            </a:r>
            <a:r>
              <a:rPr lang="en-US" altLang="zh-CN" sz="2000" baseline="-25000"/>
              <a:t>2 </a:t>
            </a:r>
            <a:r>
              <a:rPr lang="en-US" altLang="zh-CN" sz="2000"/>
              <a:t>are integers          (2)</a:t>
            </a:r>
          </a:p>
          <a:p>
            <a:pPr lvl="1">
              <a:lnSpc>
                <a:spcPct val="150000"/>
              </a:lnSpc>
              <a:buClrTx/>
              <a:buFont typeface="Wingdings" panose="05000000000000000000" pitchFamily="2" charset="2"/>
              <a:buChar char="l"/>
            </a:pPr>
            <a:r>
              <a:rPr lang="en-US" altLang="zh-CN" sz="2400"/>
              <a:t>so that</a:t>
            </a:r>
          </a:p>
          <a:p>
            <a:pPr lvl="2" algn="ctr">
              <a:lnSpc>
                <a:spcPct val="150000"/>
              </a:lnSpc>
              <a:buClrTx/>
              <a:buFont typeface="Wingdings" panose="05000000000000000000" pitchFamily="2" charset="2"/>
              <a:buChar char="l"/>
            </a:pPr>
            <a:r>
              <a:rPr lang="en-US" altLang="zh-CN" sz="2000"/>
              <a:t>f(a) = [r</a:t>
            </a:r>
            <a:r>
              <a:rPr lang="en-US" altLang="zh-CN" sz="2000" baseline="-25000"/>
              <a:t>1</a:t>
            </a:r>
            <a:r>
              <a:rPr lang="en-US" altLang="zh-CN" sz="2000"/>
              <a:t>] and f(b) = [r</a:t>
            </a:r>
            <a:r>
              <a:rPr lang="en-US" altLang="zh-CN" sz="2000" baseline="-25000"/>
              <a:t>2</a:t>
            </a:r>
            <a:r>
              <a:rPr lang="en-US" altLang="zh-CN" sz="2000"/>
              <a:t>].</a:t>
            </a:r>
          </a:p>
          <a:p>
            <a:pPr lvl="1">
              <a:lnSpc>
                <a:spcPct val="150000"/>
              </a:lnSpc>
              <a:buClrTx/>
              <a:buFont typeface="Wingdings" panose="05000000000000000000" pitchFamily="2" charset="2"/>
              <a:buChar char="l"/>
            </a:pPr>
            <a:r>
              <a:rPr lang="en-US" altLang="zh-CN" sz="2400"/>
              <a:t>Then</a:t>
            </a:r>
          </a:p>
          <a:p>
            <a:pPr lvl="2" algn="ctr">
              <a:lnSpc>
                <a:spcPct val="150000"/>
              </a:lnSpc>
              <a:buClrTx/>
              <a:buFont typeface="Wingdings" panose="05000000000000000000" pitchFamily="2" charset="2"/>
              <a:buChar char="l"/>
            </a:pPr>
            <a:r>
              <a:rPr lang="en-US" altLang="zh-CN" sz="2000"/>
              <a:t>f(a) + f(b) = [r</a:t>
            </a:r>
            <a:r>
              <a:rPr lang="en-US" altLang="zh-CN" sz="2000" baseline="-25000"/>
              <a:t>1</a:t>
            </a:r>
            <a:r>
              <a:rPr lang="en-US" altLang="zh-CN" sz="2000"/>
              <a:t>] + [r</a:t>
            </a:r>
            <a:r>
              <a:rPr lang="en-US" altLang="zh-CN" sz="2000" baseline="-25000"/>
              <a:t>2</a:t>
            </a:r>
            <a:r>
              <a:rPr lang="en-US" altLang="zh-CN" sz="2000"/>
              <a:t>]=[r</a:t>
            </a:r>
            <a:r>
              <a:rPr lang="en-US" altLang="zh-CN" sz="2000" baseline="-25000"/>
              <a:t>1 </a:t>
            </a:r>
            <a:r>
              <a:rPr lang="en-US" altLang="zh-CN" sz="2000"/>
              <a:t>+ r</a:t>
            </a:r>
            <a:r>
              <a:rPr lang="en-US" altLang="zh-CN" sz="2000" baseline="-25000"/>
              <a:t>2</a:t>
            </a:r>
            <a:r>
              <a:rPr lang="en-US" altLang="zh-CN" sz="2000"/>
              <a:t>]</a:t>
            </a:r>
          </a:p>
          <a:p>
            <a:pPr lvl="1">
              <a:lnSpc>
                <a:spcPct val="150000"/>
              </a:lnSpc>
              <a:buClrTx/>
              <a:buFont typeface="Wingdings" panose="05000000000000000000" pitchFamily="2" charset="2"/>
              <a:buChar char="l"/>
            </a:pPr>
            <a:r>
              <a:rPr lang="en-US" altLang="zh-CN" sz="2400"/>
              <a:t>To find [r</a:t>
            </a:r>
            <a:r>
              <a:rPr lang="en-US" altLang="zh-CN" sz="2400" baseline="-25000"/>
              <a:t>1</a:t>
            </a:r>
            <a:r>
              <a:rPr lang="en-US" altLang="zh-CN" sz="2400"/>
              <a:t> + r</a:t>
            </a:r>
            <a:r>
              <a:rPr lang="en-US" altLang="zh-CN" sz="2400" baseline="-25000"/>
              <a:t>2</a:t>
            </a:r>
            <a:r>
              <a:rPr lang="en-US" altLang="zh-CN" sz="2400"/>
              <a:t>], we need the remainder when r</a:t>
            </a:r>
            <a:r>
              <a:rPr lang="en-US" altLang="zh-CN" sz="2400" baseline="-25000"/>
              <a:t>1</a:t>
            </a:r>
            <a:r>
              <a:rPr lang="en-US" altLang="zh-CN" sz="2400"/>
              <a:t> + r</a:t>
            </a:r>
            <a:r>
              <a:rPr lang="en-US" altLang="zh-CN" sz="2400" baseline="-25000"/>
              <a:t>2 </a:t>
            </a:r>
            <a:r>
              <a:rPr lang="en-US" altLang="zh-CN" sz="2400"/>
              <a:t>is divided by n. Write</a:t>
            </a:r>
          </a:p>
          <a:p>
            <a:pPr lvl="2" algn="ctr">
              <a:lnSpc>
                <a:spcPct val="150000"/>
              </a:lnSpc>
              <a:buClrTx/>
              <a:buFont typeface="Wingdings" panose="05000000000000000000" pitchFamily="2" charset="2"/>
              <a:buChar char="l"/>
            </a:pPr>
            <a:r>
              <a:rPr lang="en-US" altLang="zh-CN" sz="2000"/>
              <a:t>r</a:t>
            </a:r>
            <a:r>
              <a:rPr lang="en-US" altLang="zh-CN" sz="2000" baseline="-25000"/>
              <a:t>1</a:t>
            </a:r>
            <a:r>
              <a:rPr lang="en-US" altLang="zh-CN" sz="2000"/>
              <a:t> + r</a:t>
            </a:r>
            <a:r>
              <a:rPr lang="en-US" altLang="zh-CN" sz="2000" baseline="-25000"/>
              <a:t>2 </a:t>
            </a:r>
            <a:r>
              <a:rPr lang="en-US" altLang="zh-CN" sz="2000"/>
              <a:t>= q</a:t>
            </a:r>
            <a:r>
              <a:rPr lang="en-US" altLang="zh-CN" sz="2000" baseline="-25000"/>
              <a:t>3</a:t>
            </a:r>
            <a:r>
              <a:rPr lang="en-US" altLang="zh-CN" sz="2000"/>
              <a:t>n + r</a:t>
            </a:r>
            <a:r>
              <a:rPr lang="en-US" altLang="zh-CN" sz="2000" baseline="-25000"/>
              <a:t>3</a:t>
            </a:r>
            <a:r>
              <a:rPr lang="zh-CN" altLang="en-US" sz="2000"/>
              <a:t>，        </a:t>
            </a:r>
            <a:r>
              <a:rPr lang="en-US" altLang="zh-CN" sz="2000"/>
              <a:t>where 0 </a:t>
            </a:r>
            <a:r>
              <a:rPr lang="zh-CN" altLang="en-US" sz="2000"/>
              <a:t>≤ </a:t>
            </a:r>
            <a:r>
              <a:rPr lang="en-US" altLang="zh-CN" sz="2000"/>
              <a:t>r</a:t>
            </a:r>
            <a:r>
              <a:rPr lang="en-US" altLang="zh-CN" sz="2000" baseline="-25000"/>
              <a:t>3 </a:t>
            </a:r>
            <a:r>
              <a:rPr lang="en-US" altLang="zh-CN" sz="2000"/>
              <a:t>&lt; n,and r</a:t>
            </a:r>
            <a:r>
              <a:rPr lang="en-US" altLang="zh-CN" sz="2000" baseline="-25000"/>
              <a:t>3  </a:t>
            </a:r>
            <a:r>
              <a:rPr lang="en-US" altLang="zh-CN" sz="2000"/>
              <a:t>and q</a:t>
            </a:r>
            <a:r>
              <a:rPr lang="en-US" altLang="zh-CN" sz="2000" baseline="-25000"/>
              <a:t>3 </a:t>
            </a:r>
            <a:r>
              <a:rPr lang="en-US" altLang="zh-CN" sz="2000"/>
              <a:t>are integers.</a:t>
            </a:r>
            <a:endParaRPr lang="en-US" altLang="zh-CN" sz="2000" dirty="0"/>
          </a:p>
        </p:txBody>
      </p:sp>
      <p:sp>
        <p:nvSpPr>
          <p:cNvPr id="4" name="文本框 3">
            <a:extLst>
              <a:ext uri="{FF2B5EF4-FFF2-40B4-BE49-F238E27FC236}">
                <a16:creationId xmlns:a16="http://schemas.microsoft.com/office/drawing/2014/main" id="{93C2F328-C352-4859-9ED3-EB0D18FDF17B}"/>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9.4(</a:t>
            </a:r>
            <a:r>
              <a:rPr lang="zh-CN" altLang="en-US" sz="3200"/>
              <a:t>补</a:t>
            </a:r>
            <a:r>
              <a:rPr lang="en-US" altLang="zh-CN" sz="3200"/>
              <a:t>) Groups </a:t>
            </a:r>
          </a:p>
        </p:txBody>
      </p:sp>
    </p:spTree>
    <p:extLst>
      <p:ext uri="{BB962C8B-B14F-4D97-AF65-F5344CB8AC3E}">
        <p14:creationId xmlns:p14="http://schemas.microsoft.com/office/powerpoint/2010/main" val="3642532816"/>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210046" y="918110"/>
            <a:ext cx="11605436" cy="6612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ts val="4100"/>
              </a:lnSpc>
              <a:buFont typeface="Wingdings" panose="05000000000000000000" pitchFamily="2" charset="2"/>
              <a:buChar char="l"/>
            </a:pPr>
            <a:r>
              <a:rPr lang="en-US" altLang="zh-CN" sz="2800" dirty="0"/>
              <a:t>Example 15:</a:t>
            </a:r>
          </a:p>
          <a:p>
            <a:pPr lvl="1">
              <a:lnSpc>
                <a:spcPts val="3300"/>
              </a:lnSpc>
              <a:buClrTx/>
              <a:buFont typeface="Wingdings" panose="05000000000000000000" pitchFamily="2" charset="2"/>
              <a:buChar char="l"/>
            </a:pPr>
            <a:r>
              <a:rPr lang="en-US" altLang="zh-CN" sz="2400" dirty="0"/>
              <a:t>Thus</a:t>
            </a:r>
          </a:p>
          <a:p>
            <a:pPr lvl="2" algn="ctr">
              <a:lnSpc>
                <a:spcPts val="3300"/>
              </a:lnSpc>
              <a:buClrTx/>
              <a:buFont typeface="Wingdings" panose="05000000000000000000" pitchFamily="2" charset="2"/>
              <a:buChar char="l"/>
            </a:pPr>
            <a:r>
              <a:rPr lang="en-US" altLang="zh-CN" sz="2000" dirty="0"/>
              <a:t>f(a) + f(b) = [r</a:t>
            </a:r>
            <a:r>
              <a:rPr lang="en-US" altLang="zh-CN" sz="2000" baseline="-25000" dirty="0"/>
              <a:t>3</a:t>
            </a:r>
            <a:r>
              <a:rPr lang="en-US" altLang="zh-CN" sz="2000" dirty="0"/>
              <a:t>]</a:t>
            </a:r>
          </a:p>
          <a:p>
            <a:pPr lvl="1">
              <a:lnSpc>
                <a:spcPts val="3300"/>
              </a:lnSpc>
              <a:buClrTx/>
              <a:buFont typeface="Wingdings" panose="05000000000000000000" pitchFamily="2" charset="2"/>
              <a:buChar char="l"/>
            </a:pPr>
            <a:r>
              <a:rPr lang="en-US" altLang="zh-CN" sz="2400" dirty="0"/>
              <a:t>Adding, we have</a:t>
            </a:r>
          </a:p>
          <a:p>
            <a:pPr lvl="2" algn="ctr">
              <a:lnSpc>
                <a:spcPts val="3300"/>
              </a:lnSpc>
              <a:buClrTx/>
              <a:buFont typeface="Wingdings" panose="05000000000000000000" pitchFamily="2" charset="2"/>
              <a:buChar char="l"/>
            </a:pPr>
            <a:r>
              <a:rPr lang="en-US" altLang="zh-CN" sz="2000" dirty="0" err="1"/>
              <a:t>a+b</a:t>
            </a:r>
            <a:r>
              <a:rPr lang="en-US" altLang="zh-CN" sz="2000" dirty="0"/>
              <a:t> = q</a:t>
            </a:r>
            <a:r>
              <a:rPr lang="en-US" altLang="zh-CN" sz="2000" baseline="-25000" dirty="0"/>
              <a:t>1</a:t>
            </a:r>
            <a:r>
              <a:rPr lang="en-US" altLang="zh-CN" sz="2000" dirty="0"/>
              <a:t>n + q</a:t>
            </a:r>
            <a:r>
              <a:rPr lang="en-US" altLang="zh-CN" sz="2000" baseline="-25000" dirty="0"/>
              <a:t>2</a:t>
            </a:r>
            <a:r>
              <a:rPr lang="en-US" altLang="zh-CN" sz="2000" dirty="0"/>
              <a:t>n + r</a:t>
            </a:r>
            <a:r>
              <a:rPr lang="en-US" altLang="zh-CN" sz="2000" baseline="-25000" dirty="0"/>
              <a:t>1 </a:t>
            </a:r>
            <a:r>
              <a:rPr lang="en-US" altLang="zh-CN" sz="2000" dirty="0"/>
              <a:t>+ r</a:t>
            </a:r>
            <a:r>
              <a:rPr lang="en-US" altLang="zh-CN" sz="2000" baseline="-25000" dirty="0"/>
              <a:t>2 </a:t>
            </a:r>
            <a:r>
              <a:rPr lang="en-US" altLang="zh-CN" sz="2000" dirty="0"/>
              <a:t>= (q</a:t>
            </a:r>
            <a:r>
              <a:rPr lang="en-US" altLang="zh-CN" sz="2000" baseline="-25000" dirty="0"/>
              <a:t>1</a:t>
            </a:r>
            <a:r>
              <a:rPr lang="en-US" altLang="zh-CN" sz="2000" dirty="0"/>
              <a:t> + q</a:t>
            </a:r>
            <a:r>
              <a:rPr lang="en-US" altLang="zh-CN" sz="2000" baseline="-25000" dirty="0"/>
              <a:t>2</a:t>
            </a:r>
            <a:r>
              <a:rPr lang="en-US" altLang="zh-CN" sz="2000" dirty="0"/>
              <a:t> + q</a:t>
            </a:r>
            <a:r>
              <a:rPr lang="en-US" altLang="zh-CN" sz="2000" baseline="-25000" dirty="0"/>
              <a:t>3</a:t>
            </a:r>
            <a:r>
              <a:rPr lang="en-US" altLang="zh-CN" sz="2000" dirty="0"/>
              <a:t>)n + r</a:t>
            </a:r>
            <a:r>
              <a:rPr lang="en-US" altLang="zh-CN" sz="2000" baseline="-25000" dirty="0"/>
              <a:t>3</a:t>
            </a:r>
            <a:endParaRPr lang="en-US" altLang="zh-CN" sz="2000" dirty="0"/>
          </a:p>
          <a:p>
            <a:pPr lvl="1">
              <a:lnSpc>
                <a:spcPts val="3300"/>
              </a:lnSpc>
              <a:buClrTx/>
              <a:buFont typeface="Wingdings" panose="05000000000000000000" pitchFamily="2" charset="2"/>
              <a:buChar char="l"/>
            </a:pPr>
            <a:r>
              <a:rPr lang="en-US" altLang="zh-CN" sz="2400" dirty="0"/>
              <a:t>So</a:t>
            </a:r>
          </a:p>
          <a:p>
            <a:pPr lvl="2" algn="ctr">
              <a:lnSpc>
                <a:spcPts val="3300"/>
              </a:lnSpc>
              <a:buClrTx/>
              <a:buFont typeface="Wingdings" panose="05000000000000000000" pitchFamily="2" charset="2"/>
              <a:buChar char="l"/>
            </a:pPr>
            <a:r>
              <a:rPr lang="en-US" altLang="zh-CN" sz="2000" dirty="0"/>
              <a:t>f(</a:t>
            </a:r>
            <a:r>
              <a:rPr lang="en-US" altLang="zh-CN" sz="2000" dirty="0" err="1"/>
              <a:t>a+b</a:t>
            </a:r>
            <a:r>
              <a:rPr lang="en-US" altLang="zh-CN" sz="2000" dirty="0"/>
              <a:t>) = [r</a:t>
            </a:r>
            <a:r>
              <a:rPr lang="en-US" altLang="zh-CN" sz="2000" baseline="-25000" dirty="0"/>
              <a:t>1 </a:t>
            </a:r>
            <a:r>
              <a:rPr lang="en-US" altLang="zh-CN" sz="2000" dirty="0"/>
              <a:t>+ r</a:t>
            </a:r>
            <a:r>
              <a:rPr lang="en-US" altLang="zh-CN" sz="2000" baseline="-25000" dirty="0"/>
              <a:t>2</a:t>
            </a:r>
            <a:r>
              <a:rPr lang="en-US" altLang="zh-CN" sz="2000" dirty="0"/>
              <a:t>] = [r</a:t>
            </a:r>
            <a:r>
              <a:rPr lang="en-US" altLang="zh-CN" sz="2000" baseline="-25000" dirty="0"/>
              <a:t>3</a:t>
            </a:r>
            <a:r>
              <a:rPr lang="en-US" altLang="zh-CN" sz="2000" dirty="0"/>
              <a:t>]</a:t>
            </a:r>
          </a:p>
          <a:p>
            <a:pPr lvl="1">
              <a:lnSpc>
                <a:spcPts val="3300"/>
              </a:lnSpc>
              <a:buClrTx/>
              <a:buFont typeface="Wingdings" panose="05000000000000000000" pitchFamily="2" charset="2"/>
              <a:buChar char="l"/>
            </a:pPr>
            <a:r>
              <a:rPr lang="en-US" altLang="zh-CN" sz="2400" dirty="0"/>
              <a:t>Hence </a:t>
            </a:r>
          </a:p>
          <a:p>
            <a:pPr lvl="2" algn="ctr">
              <a:lnSpc>
                <a:spcPts val="3300"/>
              </a:lnSpc>
              <a:buClrTx/>
              <a:buFont typeface="Wingdings" panose="05000000000000000000" pitchFamily="2" charset="2"/>
              <a:buChar char="l"/>
            </a:pPr>
            <a:r>
              <a:rPr lang="en-US" altLang="zh-CN" sz="2000" dirty="0"/>
              <a:t>f(</a:t>
            </a:r>
            <a:r>
              <a:rPr lang="en-US" altLang="zh-CN" sz="2000" dirty="0" err="1"/>
              <a:t>a+b</a:t>
            </a:r>
            <a:r>
              <a:rPr lang="en-US" altLang="zh-CN" sz="2000" dirty="0"/>
              <a:t>) = f(a) + f(b)</a:t>
            </a:r>
          </a:p>
          <a:p>
            <a:pPr lvl="1">
              <a:lnSpc>
                <a:spcPts val="3300"/>
              </a:lnSpc>
              <a:buClrTx/>
              <a:buFont typeface="Wingdings" panose="05000000000000000000" pitchFamily="2" charset="2"/>
              <a:buChar char="l"/>
            </a:pPr>
            <a:r>
              <a:rPr lang="en-US" altLang="zh-CN" sz="2400" dirty="0"/>
              <a:t>which implies that f is a homomorphism.</a:t>
            </a:r>
          </a:p>
          <a:p>
            <a:pPr lvl="1">
              <a:lnSpc>
                <a:spcPts val="3300"/>
              </a:lnSpc>
              <a:buClrTx/>
              <a:buFont typeface="Wingdings" panose="05000000000000000000" pitchFamily="2" charset="2"/>
              <a:buChar char="l"/>
            </a:pPr>
            <a:r>
              <a:rPr lang="en-US" altLang="zh-CN" sz="2400" dirty="0"/>
              <a:t>Note that when n is 2, f assigns each even integer to [0] and each odd integer to [1].</a:t>
            </a:r>
          </a:p>
        </p:txBody>
      </p:sp>
      <p:sp>
        <p:nvSpPr>
          <p:cNvPr id="4" name="文本框 3">
            <a:extLst>
              <a:ext uri="{FF2B5EF4-FFF2-40B4-BE49-F238E27FC236}">
                <a16:creationId xmlns:a16="http://schemas.microsoft.com/office/drawing/2014/main" id="{93C2F328-C352-4859-9ED3-EB0D18FDF17B}"/>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9.4(</a:t>
            </a:r>
            <a:r>
              <a:rPr lang="zh-CN" altLang="en-US" sz="3200"/>
              <a:t>补</a:t>
            </a:r>
            <a:r>
              <a:rPr lang="en-US" altLang="zh-CN" sz="3200"/>
              <a:t>) Groups </a:t>
            </a:r>
          </a:p>
        </p:txBody>
      </p:sp>
    </p:spTree>
    <p:extLst>
      <p:ext uri="{BB962C8B-B14F-4D97-AF65-F5344CB8AC3E}">
        <p14:creationId xmlns:p14="http://schemas.microsoft.com/office/powerpoint/2010/main" val="2671497303"/>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p:cNvSpPr txBox="1">
            <a:spLocks noChangeArrowheads="1"/>
          </p:cNvSpPr>
          <p:nvPr/>
        </p:nvSpPr>
        <p:spPr bwMode="auto">
          <a:xfrm>
            <a:off x="298154" y="1461118"/>
            <a:ext cx="11595688" cy="5396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eaLnBrk="1" hangingPunct="1">
              <a:lnSpc>
                <a:spcPct val="150000"/>
              </a:lnSpc>
            </a:pPr>
            <a:r>
              <a:rPr lang="en-US" altLang="zh-CN" dirty="0"/>
              <a:t>Let(G,*) and (G',*') be two groups, and let f:G → G' be a homomorphism from G to G’.</a:t>
            </a:r>
          </a:p>
          <a:p>
            <a:pPr lvl="1">
              <a:lnSpc>
                <a:spcPct val="150000"/>
              </a:lnSpc>
            </a:pPr>
            <a:r>
              <a:rPr lang="en-US" altLang="zh-CN" dirty="0"/>
              <a:t>(a)If e is the identity in G and e' is the identity in </a:t>
            </a:r>
            <a:r>
              <a:rPr lang="en-US" altLang="zh-CN" dirty="0" err="1"/>
              <a:t>G',then</a:t>
            </a:r>
            <a:r>
              <a:rPr lang="en-US" altLang="zh-CN" dirty="0"/>
              <a:t> f(e)=e'</a:t>
            </a:r>
          </a:p>
          <a:p>
            <a:pPr lvl="1">
              <a:lnSpc>
                <a:spcPct val="150000"/>
              </a:lnSpc>
            </a:pPr>
            <a:r>
              <a:rPr lang="en-US" altLang="zh-CN" dirty="0"/>
              <a:t>(b)If a</a:t>
            </a:r>
            <a:r>
              <a:rPr lang="zh-CN" altLang="en-US" dirty="0"/>
              <a:t>∈</a:t>
            </a:r>
            <a:r>
              <a:rPr lang="en-US" altLang="zh-CN" dirty="0"/>
              <a:t>G, then f(a</a:t>
            </a:r>
            <a:r>
              <a:rPr lang="en-US" altLang="zh-CN" baseline="30000" dirty="0"/>
              <a:t>-1</a:t>
            </a:r>
            <a:r>
              <a:rPr lang="en-US" altLang="zh-CN" dirty="0"/>
              <a:t>) = (f(a))</a:t>
            </a:r>
            <a:r>
              <a:rPr lang="en-US" altLang="zh-CN" baseline="30000" dirty="0"/>
              <a:t>-1</a:t>
            </a:r>
          </a:p>
          <a:p>
            <a:pPr lvl="1">
              <a:lnSpc>
                <a:spcPct val="150000"/>
              </a:lnSpc>
            </a:pPr>
            <a:r>
              <a:rPr lang="en-US" altLang="zh-CN" dirty="0"/>
              <a:t>(c)If H is a subgroup of </a:t>
            </a:r>
            <a:r>
              <a:rPr lang="en-US" altLang="zh-CN" dirty="0" err="1"/>
              <a:t>G,then</a:t>
            </a:r>
            <a:endParaRPr lang="en-US" altLang="zh-CN" dirty="0"/>
          </a:p>
          <a:p>
            <a:pPr lvl="1" algn="ctr">
              <a:lnSpc>
                <a:spcPct val="150000"/>
              </a:lnSpc>
            </a:pPr>
            <a:r>
              <a:rPr lang="en-US" altLang="zh-CN" dirty="0"/>
              <a:t>f(H) = { f(h) l h</a:t>
            </a:r>
            <a:r>
              <a:rPr lang="zh-CN" altLang="en-US" dirty="0"/>
              <a:t>∈</a:t>
            </a:r>
            <a:r>
              <a:rPr lang="en-US" altLang="zh-CN" dirty="0"/>
              <a:t>H }</a:t>
            </a:r>
          </a:p>
          <a:p>
            <a:pPr eaLnBrk="1" hangingPunct="1">
              <a:lnSpc>
                <a:spcPct val="150000"/>
              </a:lnSpc>
            </a:pPr>
            <a:r>
              <a:rPr lang="en-US" altLang="zh-CN" dirty="0"/>
              <a:t>is a subgroup of G'.</a:t>
            </a:r>
          </a:p>
        </p:txBody>
      </p:sp>
      <p:sp>
        <p:nvSpPr>
          <p:cNvPr id="3" name="文本框 2"/>
          <p:cNvSpPr txBox="1"/>
          <p:nvPr/>
        </p:nvSpPr>
        <p:spPr>
          <a:xfrm>
            <a:off x="3866146" y="721364"/>
            <a:ext cx="4459705" cy="707886"/>
          </a:xfrm>
          <a:prstGeom prst="rect">
            <a:avLst/>
          </a:prstGeom>
          <a:noFill/>
        </p:spPr>
        <p:txBody>
          <a:bodyPr wrap="square" rtlCol="0">
            <a:spAutoFit/>
          </a:bodyPr>
          <a:lstStyle/>
          <a:p>
            <a:pPr algn="ctr"/>
            <a:r>
              <a:rPr lang="en-US" altLang="zh-CN" sz="4000" b="1"/>
              <a:t>Theorem 5</a:t>
            </a:r>
          </a:p>
        </p:txBody>
      </p:sp>
      <p:sp>
        <p:nvSpPr>
          <p:cNvPr id="5" name="文本框 4">
            <a:extLst>
              <a:ext uri="{FF2B5EF4-FFF2-40B4-BE49-F238E27FC236}">
                <a16:creationId xmlns:a16="http://schemas.microsoft.com/office/drawing/2014/main" id="{FD02E0D3-1EF9-4420-AA5A-D950D1FE465A}"/>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9.4(</a:t>
            </a:r>
            <a:r>
              <a:rPr lang="zh-CN" altLang="en-US" sz="3200"/>
              <a:t>补</a:t>
            </a:r>
            <a:r>
              <a:rPr lang="en-US" altLang="zh-CN" sz="3200"/>
              <a:t>) Groups </a:t>
            </a:r>
          </a:p>
        </p:txBody>
      </p:sp>
    </p:spTree>
    <p:extLst>
      <p:ext uri="{BB962C8B-B14F-4D97-AF65-F5344CB8AC3E}">
        <p14:creationId xmlns:p14="http://schemas.microsoft.com/office/powerpoint/2010/main" val="2226661894"/>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p:cNvSpPr txBox="1">
            <a:spLocks noChangeArrowheads="1"/>
          </p:cNvSpPr>
          <p:nvPr/>
        </p:nvSpPr>
        <p:spPr bwMode="auto">
          <a:xfrm>
            <a:off x="298154" y="1461118"/>
            <a:ext cx="11595688" cy="5396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eaLnBrk="1" hangingPunct="1">
              <a:lnSpc>
                <a:spcPct val="150000"/>
              </a:lnSpc>
            </a:pPr>
            <a:r>
              <a:rPr lang="en-US" altLang="zh-CN"/>
              <a:t>(a) Let x = f(e).Then</a:t>
            </a:r>
          </a:p>
          <a:p>
            <a:pPr lvl="1" algn="ctr">
              <a:lnSpc>
                <a:spcPct val="150000"/>
              </a:lnSpc>
            </a:pPr>
            <a:r>
              <a:rPr lang="en-US" altLang="zh-CN"/>
              <a:t>x *' x = f(e) *' f(e) = f(e*e) = f(e) = x</a:t>
            </a:r>
          </a:p>
          <a:p>
            <a:pPr eaLnBrk="1" hangingPunct="1">
              <a:lnSpc>
                <a:spcPct val="150000"/>
              </a:lnSpc>
            </a:pPr>
            <a:r>
              <a:rPr lang="en-US" altLang="zh-CN"/>
              <a:t>so x *' x = x. Multiplying both sides by x</a:t>
            </a:r>
            <a:r>
              <a:rPr lang="en-US" altLang="zh-CN" baseline="30000"/>
              <a:t>-1</a:t>
            </a:r>
            <a:r>
              <a:rPr lang="en-US" altLang="zh-CN"/>
              <a:t> on the right, we obtain</a:t>
            </a:r>
          </a:p>
          <a:p>
            <a:pPr lvl="1" algn="ctr">
              <a:lnSpc>
                <a:spcPct val="150000"/>
              </a:lnSpc>
            </a:pPr>
            <a:r>
              <a:rPr lang="en-US" altLang="zh-CN"/>
              <a:t>x = x *' x *' x</a:t>
            </a:r>
            <a:r>
              <a:rPr lang="en-US" altLang="zh-CN" baseline="30000"/>
              <a:t>-1 </a:t>
            </a:r>
            <a:r>
              <a:rPr lang="en-US" altLang="zh-CN"/>
              <a:t>= x *' x</a:t>
            </a:r>
            <a:r>
              <a:rPr lang="en-US" altLang="zh-CN" baseline="30000"/>
              <a:t>-1</a:t>
            </a:r>
            <a:r>
              <a:rPr lang="en-US" altLang="zh-CN"/>
              <a:t> = e'</a:t>
            </a:r>
          </a:p>
          <a:p>
            <a:pPr eaLnBrk="1" hangingPunct="1">
              <a:lnSpc>
                <a:spcPct val="150000"/>
              </a:lnSpc>
            </a:pPr>
            <a:r>
              <a:rPr lang="en-US" altLang="zh-CN"/>
              <a:t>Thus f(e) =e'</a:t>
            </a:r>
            <a:endParaRPr lang="en-US" altLang="zh-CN" dirty="0"/>
          </a:p>
        </p:txBody>
      </p:sp>
      <p:sp>
        <p:nvSpPr>
          <p:cNvPr id="3" name="文本框 2"/>
          <p:cNvSpPr txBox="1"/>
          <p:nvPr/>
        </p:nvSpPr>
        <p:spPr>
          <a:xfrm>
            <a:off x="3866146" y="721364"/>
            <a:ext cx="4459705" cy="707886"/>
          </a:xfrm>
          <a:prstGeom prst="rect">
            <a:avLst/>
          </a:prstGeom>
          <a:noFill/>
        </p:spPr>
        <p:txBody>
          <a:bodyPr wrap="square" rtlCol="0">
            <a:spAutoFit/>
          </a:bodyPr>
          <a:lstStyle/>
          <a:p>
            <a:pPr algn="ctr"/>
            <a:r>
              <a:rPr lang="en-US" altLang="zh-CN" sz="4000" b="1" dirty="0"/>
              <a:t>Proof</a:t>
            </a:r>
          </a:p>
        </p:txBody>
      </p:sp>
      <p:sp>
        <p:nvSpPr>
          <p:cNvPr id="5" name="文本框 4">
            <a:extLst>
              <a:ext uri="{FF2B5EF4-FFF2-40B4-BE49-F238E27FC236}">
                <a16:creationId xmlns:a16="http://schemas.microsoft.com/office/drawing/2014/main" id="{FD02E0D3-1EF9-4420-AA5A-D950D1FE465A}"/>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9.4(</a:t>
            </a:r>
            <a:r>
              <a:rPr lang="zh-CN" altLang="en-US" sz="3200"/>
              <a:t>补</a:t>
            </a:r>
            <a:r>
              <a:rPr lang="en-US" altLang="zh-CN" sz="3200"/>
              <a:t>) Groups </a:t>
            </a:r>
          </a:p>
        </p:txBody>
      </p:sp>
    </p:spTree>
    <p:extLst>
      <p:ext uri="{BB962C8B-B14F-4D97-AF65-F5344CB8AC3E}">
        <p14:creationId xmlns:p14="http://schemas.microsoft.com/office/powerpoint/2010/main" val="2381591924"/>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p:cNvSpPr txBox="1">
            <a:spLocks noChangeArrowheads="1"/>
          </p:cNvSpPr>
          <p:nvPr/>
        </p:nvSpPr>
        <p:spPr bwMode="auto">
          <a:xfrm>
            <a:off x="298154" y="1461118"/>
            <a:ext cx="11595688" cy="5396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eaLnBrk="1" hangingPunct="1">
              <a:lnSpc>
                <a:spcPct val="150000"/>
              </a:lnSpc>
            </a:pPr>
            <a:r>
              <a:rPr lang="en-US" altLang="zh-CN"/>
              <a:t>(b) a * a</a:t>
            </a:r>
            <a:r>
              <a:rPr lang="en-US" altLang="zh-CN" baseline="30000"/>
              <a:t>-1 </a:t>
            </a:r>
            <a:r>
              <a:rPr lang="en-US" altLang="zh-CN"/>
              <a:t>= e, so</a:t>
            </a:r>
          </a:p>
          <a:p>
            <a:pPr lvl="1" algn="ctr">
              <a:lnSpc>
                <a:spcPct val="150000"/>
              </a:lnSpc>
            </a:pPr>
            <a:r>
              <a:rPr lang="en-US" altLang="zh-CN"/>
              <a:t>f(a * a</a:t>
            </a:r>
            <a:r>
              <a:rPr lang="en-US" altLang="zh-CN" baseline="30000"/>
              <a:t>-1</a:t>
            </a:r>
            <a:r>
              <a:rPr lang="en-US" altLang="zh-CN"/>
              <a:t>)) = f(e) = e' by part(a)</a:t>
            </a:r>
          </a:p>
          <a:p>
            <a:pPr eaLnBrk="1" hangingPunct="1">
              <a:lnSpc>
                <a:spcPct val="150000"/>
              </a:lnSpc>
            </a:pPr>
            <a:r>
              <a:rPr lang="en-US" altLang="zh-CN"/>
              <a:t>or</a:t>
            </a:r>
          </a:p>
          <a:p>
            <a:pPr lvl="1" algn="ctr">
              <a:lnSpc>
                <a:spcPct val="150000"/>
              </a:lnSpc>
            </a:pPr>
            <a:r>
              <a:rPr lang="en-US" altLang="zh-CN"/>
              <a:t>f(a) *' f(a</a:t>
            </a:r>
            <a:r>
              <a:rPr lang="en-US" altLang="zh-CN" baseline="30000"/>
              <a:t>-1</a:t>
            </a:r>
            <a:r>
              <a:rPr lang="en-US" altLang="zh-CN"/>
              <a:t>) = e' since f is a homomorphism</a:t>
            </a:r>
          </a:p>
          <a:p>
            <a:pPr eaLnBrk="1" hangingPunct="1">
              <a:lnSpc>
                <a:spcPct val="150000"/>
              </a:lnSpc>
            </a:pPr>
            <a:r>
              <a:rPr lang="en-US" altLang="zh-CN"/>
              <a:t>Similarly,</a:t>
            </a:r>
          </a:p>
          <a:p>
            <a:pPr lvl="1" algn="ctr">
              <a:lnSpc>
                <a:spcPct val="150000"/>
              </a:lnSpc>
            </a:pPr>
            <a:r>
              <a:rPr lang="en-US" altLang="zh-CN"/>
              <a:t>f(a</a:t>
            </a:r>
            <a:r>
              <a:rPr lang="en-US" altLang="zh-CN" baseline="30000"/>
              <a:t>-1</a:t>
            </a:r>
            <a:r>
              <a:rPr lang="en-US" altLang="zh-CN"/>
              <a:t>) *' f(a) = e'.</a:t>
            </a:r>
          </a:p>
          <a:p>
            <a:pPr eaLnBrk="1" hangingPunct="1">
              <a:lnSpc>
                <a:spcPct val="150000"/>
              </a:lnSpc>
            </a:pPr>
            <a:r>
              <a:rPr lang="en-US" altLang="zh-CN"/>
              <a:t>Hence f(a</a:t>
            </a:r>
            <a:r>
              <a:rPr lang="en-US" altLang="zh-CN" baseline="30000"/>
              <a:t>-1</a:t>
            </a:r>
            <a:r>
              <a:rPr lang="en-US" altLang="zh-CN"/>
              <a:t>) = (f(a))</a:t>
            </a:r>
            <a:r>
              <a:rPr lang="en-US" altLang="zh-CN" baseline="30000"/>
              <a:t>-1</a:t>
            </a:r>
            <a:r>
              <a:rPr lang="en-US" altLang="zh-CN"/>
              <a:t>.</a:t>
            </a:r>
            <a:endParaRPr lang="en-US" altLang="zh-CN" dirty="0"/>
          </a:p>
        </p:txBody>
      </p:sp>
      <p:sp>
        <p:nvSpPr>
          <p:cNvPr id="3" name="文本框 2"/>
          <p:cNvSpPr txBox="1"/>
          <p:nvPr/>
        </p:nvSpPr>
        <p:spPr>
          <a:xfrm>
            <a:off x="3866146" y="721364"/>
            <a:ext cx="4459705" cy="707886"/>
          </a:xfrm>
          <a:prstGeom prst="rect">
            <a:avLst/>
          </a:prstGeom>
          <a:noFill/>
        </p:spPr>
        <p:txBody>
          <a:bodyPr wrap="square" rtlCol="0">
            <a:spAutoFit/>
          </a:bodyPr>
          <a:lstStyle/>
          <a:p>
            <a:pPr algn="ctr"/>
            <a:r>
              <a:rPr lang="en-US" altLang="zh-CN" sz="4000" b="1"/>
              <a:t>Proof</a:t>
            </a:r>
          </a:p>
        </p:txBody>
      </p:sp>
      <p:sp>
        <p:nvSpPr>
          <p:cNvPr id="5" name="文本框 4">
            <a:extLst>
              <a:ext uri="{FF2B5EF4-FFF2-40B4-BE49-F238E27FC236}">
                <a16:creationId xmlns:a16="http://schemas.microsoft.com/office/drawing/2014/main" id="{FD02E0D3-1EF9-4420-AA5A-D950D1FE465A}"/>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9.4(</a:t>
            </a:r>
            <a:r>
              <a:rPr lang="zh-CN" altLang="en-US" sz="3200"/>
              <a:t>补</a:t>
            </a:r>
            <a:r>
              <a:rPr lang="en-US" altLang="zh-CN" sz="3200"/>
              <a:t>) Groups </a:t>
            </a:r>
          </a:p>
        </p:txBody>
      </p:sp>
    </p:spTree>
    <p:extLst>
      <p:ext uri="{BB962C8B-B14F-4D97-AF65-F5344CB8AC3E}">
        <p14:creationId xmlns:p14="http://schemas.microsoft.com/office/powerpoint/2010/main" val="1566608468"/>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p:cNvSpPr txBox="1">
            <a:spLocks noChangeArrowheads="1"/>
          </p:cNvSpPr>
          <p:nvPr/>
        </p:nvSpPr>
        <p:spPr bwMode="auto">
          <a:xfrm>
            <a:off x="298154" y="1461118"/>
            <a:ext cx="11595688" cy="5396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eaLnBrk="1" hangingPunct="1">
              <a:lnSpc>
                <a:spcPct val="150000"/>
              </a:lnSpc>
            </a:pPr>
            <a:r>
              <a:rPr lang="en-US" altLang="zh-CN"/>
              <a:t>(c)This follows from Theorem 4 of Section 9.2 and parts (a) and (b).</a:t>
            </a:r>
            <a:endParaRPr lang="en-US" altLang="zh-CN" dirty="0"/>
          </a:p>
        </p:txBody>
      </p:sp>
      <p:sp>
        <p:nvSpPr>
          <p:cNvPr id="3" name="文本框 2"/>
          <p:cNvSpPr txBox="1"/>
          <p:nvPr/>
        </p:nvSpPr>
        <p:spPr>
          <a:xfrm>
            <a:off x="3866146" y="721364"/>
            <a:ext cx="4459705" cy="707886"/>
          </a:xfrm>
          <a:prstGeom prst="rect">
            <a:avLst/>
          </a:prstGeom>
          <a:noFill/>
        </p:spPr>
        <p:txBody>
          <a:bodyPr wrap="square" rtlCol="0">
            <a:spAutoFit/>
          </a:bodyPr>
          <a:lstStyle/>
          <a:p>
            <a:pPr algn="ctr"/>
            <a:r>
              <a:rPr lang="en-US" altLang="zh-CN" sz="4000" b="1"/>
              <a:t>Proof</a:t>
            </a:r>
          </a:p>
        </p:txBody>
      </p:sp>
      <p:sp>
        <p:nvSpPr>
          <p:cNvPr id="5" name="文本框 4">
            <a:extLst>
              <a:ext uri="{FF2B5EF4-FFF2-40B4-BE49-F238E27FC236}">
                <a16:creationId xmlns:a16="http://schemas.microsoft.com/office/drawing/2014/main" id="{FD02E0D3-1EF9-4420-AA5A-D950D1FE465A}"/>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9.4(</a:t>
            </a:r>
            <a:r>
              <a:rPr lang="zh-CN" altLang="en-US" sz="3200"/>
              <a:t>补</a:t>
            </a:r>
            <a:r>
              <a:rPr lang="en-US" altLang="zh-CN" sz="3200"/>
              <a:t>) Groups </a:t>
            </a:r>
          </a:p>
        </p:txBody>
      </p:sp>
    </p:spTree>
    <p:extLst>
      <p:ext uri="{BB962C8B-B14F-4D97-AF65-F5344CB8AC3E}">
        <p14:creationId xmlns:p14="http://schemas.microsoft.com/office/powerpoint/2010/main" val="1557779831"/>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210046" y="918110"/>
            <a:ext cx="11605436" cy="6612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ts val="4100"/>
              </a:lnSpc>
              <a:buFont typeface="Wingdings" panose="05000000000000000000" pitchFamily="2" charset="2"/>
              <a:buChar char="l"/>
            </a:pPr>
            <a:r>
              <a:rPr lang="en-US" altLang="zh-CN" sz="2800"/>
              <a:t>Example 16:</a:t>
            </a:r>
          </a:p>
          <a:p>
            <a:pPr lvl="1">
              <a:lnSpc>
                <a:spcPct val="150000"/>
              </a:lnSpc>
              <a:buClrTx/>
              <a:buFont typeface="Wingdings" panose="05000000000000000000" pitchFamily="2" charset="2"/>
              <a:buChar char="l"/>
            </a:pPr>
            <a:r>
              <a:rPr lang="en-US" altLang="zh-CN" sz="2400"/>
              <a:t>The groups S</a:t>
            </a:r>
            <a:r>
              <a:rPr lang="en-US" altLang="zh-CN" sz="2400" baseline="-25000"/>
              <a:t>3</a:t>
            </a:r>
            <a:r>
              <a:rPr lang="en-US" altLang="zh-CN" sz="2400"/>
              <a:t> and Z</a:t>
            </a:r>
            <a:r>
              <a:rPr lang="en-US" altLang="zh-CN" sz="2400" baseline="-25000"/>
              <a:t>6</a:t>
            </a:r>
            <a:r>
              <a:rPr lang="en-US" altLang="zh-CN" sz="2400"/>
              <a:t> are both of order 6. However, S</a:t>
            </a:r>
            <a:r>
              <a:rPr lang="en-US" altLang="zh-CN" sz="2400" baseline="-25000"/>
              <a:t>3</a:t>
            </a:r>
            <a:r>
              <a:rPr lang="en-US" altLang="zh-CN" sz="2400"/>
              <a:t> is not Abelian and Z</a:t>
            </a:r>
            <a:r>
              <a:rPr lang="en-US" altLang="zh-CN" sz="2400" baseline="-25000"/>
              <a:t>6</a:t>
            </a:r>
            <a:r>
              <a:rPr lang="en-US" altLang="zh-CN" sz="2400"/>
              <a:t> is Abelian. Hence they are not isomorphic. Remember that an isomorphism preserves all properties defined in terms of the group operations. </a:t>
            </a:r>
            <a:endParaRPr lang="en-US" altLang="zh-CN" sz="2400" dirty="0"/>
          </a:p>
        </p:txBody>
      </p:sp>
      <p:sp>
        <p:nvSpPr>
          <p:cNvPr id="4" name="文本框 3">
            <a:extLst>
              <a:ext uri="{FF2B5EF4-FFF2-40B4-BE49-F238E27FC236}">
                <a16:creationId xmlns:a16="http://schemas.microsoft.com/office/drawing/2014/main" id="{93C2F328-C352-4859-9ED3-EB0D18FDF17B}"/>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9.4(</a:t>
            </a:r>
            <a:r>
              <a:rPr lang="zh-CN" altLang="en-US" sz="3200"/>
              <a:t>补</a:t>
            </a:r>
            <a:r>
              <a:rPr lang="en-US" altLang="zh-CN" sz="3200"/>
              <a:t>) Groups </a:t>
            </a:r>
          </a:p>
        </p:txBody>
      </p:sp>
    </p:spTree>
    <p:extLst>
      <p:ext uri="{BB962C8B-B14F-4D97-AF65-F5344CB8AC3E}">
        <p14:creationId xmlns:p14="http://schemas.microsoft.com/office/powerpoint/2010/main" val="2668680450"/>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210046" y="918110"/>
            <a:ext cx="11605436" cy="6612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ts val="4100"/>
              </a:lnSpc>
              <a:buFont typeface="Wingdings" panose="05000000000000000000" pitchFamily="2" charset="2"/>
              <a:buChar char="l"/>
            </a:pPr>
            <a:r>
              <a:rPr lang="en-US" altLang="zh-CN" sz="2800"/>
              <a:t>Example 17:</a:t>
            </a:r>
          </a:p>
          <a:p>
            <a:pPr lvl="1">
              <a:lnSpc>
                <a:spcPct val="150000"/>
              </a:lnSpc>
              <a:buClrTx/>
              <a:buFont typeface="Wingdings" panose="05000000000000000000" pitchFamily="2" charset="2"/>
              <a:buChar char="l"/>
            </a:pPr>
            <a:r>
              <a:rPr lang="en-US" altLang="zh-CN" sz="2400"/>
              <a:t>Earlier in this section we found four possible multiplication tables (Tables 9.5 through 9.8) for a group or order 4. We now show that the groups with multipli cation Tables 9.6, 9.7, and 9.8 are isomorphic as follows. Let G = (e,a,b,c} be the group whose multiplication table is Table 9.6, and let G' = (e', a', b', c'} be the group whose multiplication table is Table 9.7, where we put primes on every entry in this last table. Let f:G </a:t>
            </a:r>
            <a:r>
              <a:rPr lang="zh-CN" altLang="en-US" sz="2400"/>
              <a:t>→</a:t>
            </a:r>
            <a:r>
              <a:rPr lang="en-US" altLang="zh-CN" sz="2400"/>
              <a:t> G' be defined by f(e) = e',f(a) = b’, f(b) = a'</a:t>
            </a:r>
            <a:r>
              <a:rPr lang="zh-CN" altLang="en-US" sz="2400"/>
              <a:t>，</a:t>
            </a:r>
            <a:r>
              <a:rPr lang="en-US" altLang="zh-CN" sz="2400"/>
              <a:t>f(c) = c'. </a:t>
            </a:r>
            <a:endParaRPr lang="en-US" altLang="zh-CN" sz="2400" dirty="0"/>
          </a:p>
        </p:txBody>
      </p:sp>
      <p:sp>
        <p:nvSpPr>
          <p:cNvPr id="4" name="文本框 3">
            <a:extLst>
              <a:ext uri="{FF2B5EF4-FFF2-40B4-BE49-F238E27FC236}">
                <a16:creationId xmlns:a16="http://schemas.microsoft.com/office/drawing/2014/main" id="{93C2F328-C352-4859-9ED3-EB0D18FDF17B}"/>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9.4(</a:t>
            </a:r>
            <a:r>
              <a:rPr lang="zh-CN" altLang="en-US" sz="3200"/>
              <a:t>补</a:t>
            </a:r>
            <a:r>
              <a:rPr lang="en-US" altLang="zh-CN" sz="3200"/>
              <a:t>) Groups </a:t>
            </a:r>
          </a:p>
        </p:txBody>
      </p:sp>
    </p:spTree>
    <p:extLst>
      <p:ext uri="{BB962C8B-B14F-4D97-AF65-F5344CB8AC3E}">
        <p14:creationId xmlns:p14="http://schemas.microsoft.com/office/powerpoint/2010/main" val="410542066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210046" y="735781"/>
            <a:ext cx="11510778" cy="538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Example 1:</a:t>
            </a:r>
          </a:p>
          <a:p>
            <a:pPr lvl="1">
              <a:lnSpc>
                <a:spcPct val="150000"/>
              </a:lnSpc>
              <a:buClr>
                <a:schemeClr val="tx1"/>
              </a:buClr>
              <a:buFont typeface="Wingdings" panose="05000000000000000000" pitchFamily="2" charset="2"/>
              <a:buChar char="l"/>
            </a:pPr>
            <a:r>
              <a:rPr lang="en-US" altLang="zh-CN" sz="2400" dirty="0"/>
              <a:t>The set of all integers Z with the operation of ordinary addition(+) is an Abelian group If a </a:t>
            </a:r>
            <a:r>
              <a:rPr lang="zh-CN" altLang="zh-CN" sz="2400" kern="100" dirty="0">
                <a:effectLst/>
                <a:latin typeface="+mj-ea"/>
                <a:ea typeface="+mj-ea"/>
                <a:cs typeface="Times New Roman" panose="02020603050405020304" pitchFamily="18" charset="0"/>
              </a:rPr>
              <a:t>∈</a:t>
            </a:r>
            <a:r>
              <a:rPr lang="en-US" altLang="zh-CN" sz="2400" dirty="0"/>
              <a:t> Z. then an inverse of a is its opposite -a.</a:t>
            </a:r>
          </a:p>
          <a:p>
            <a:pPr>
              <a:lnSpc>
                <a:spcPct val="150000"/>
              </a:lnSpc>
              <a:buFont typeface="Wingdings" panose="05000000000000000000" pitchFamily="2" charset="2"/>
              <a:buChar char="l"/>
            </a:pPr>
            <a:r>
              <a:rPr lang="en-US" altLang="zh-CN" sz="2800" dirty="0"/>
              <a:t>Example  2:</a:t>
            </a:r>
          </a:p>
          <a:p>
            <a:pPr lvl="1">
              <a:lnSpc>
                <a:spcPct val="150000"/>
              </a:lnSpc>
              <a:buClr>
                <a:schemeClr val="tx1"/>
              </a:buClr>
              <a:buFont typeface="Wingdings" panose="05000000000000000000" pitchFamily="2" charset="2"/>
              <a:buChar char="l"/>
            </a:pPr>
            <a:r>
              <a:rPr lang="en-US" altLang="zh-CN" sz="2400" dirty="0"/>
              <a:t>The set Z</a:t>
            </a:r>
            <a:r>
              <a:rPr lang="en-US" altLang="zh-CN" sz="2400" baseline="30000" dirty="0"/>
              <a:t>+</a:t>
            </a:r>
            <a:r>
              <a:rPr lang="en-US" altLang="zh-CN" sz="2400" dirty="0"/>
              <a:t> under the operation of ordinary multiplication(*) is not a group since, </a:t>
            </a:r>
            <a:r>
              <a:rPr lang="en-US" altLang="zh-CN" sz="2400" dirty="0">
                <a:solidFill>
                  <a:srgbClr val="FF0000"/>
                </a:solidFill>
              </a:rPr>
              <a:t>for example, the element 2 in Z</a:t>
            </a:r>
            <a:r>
              <a:rPr lang="en-US" altLang="zh-CN" sz="2400" baseline="30000" dirty="0">
                <a:solidFill>
                  <a:srgbClr val="FF0000"/>
                </a:solidFill>
              </a:rPr>
              <a:t>+</a:t>
            </a:r>
            <a:r>
              <a:rPr lang="en-US" altLang="zh-CN" sz="2400" dirty="0">
                <a:solidFill>
                  <a:srgbClr val="FF0000"/>
                </a:solidFill>
              </a:rPr>
              <a:t> has no inverse</a:t>
            </a:r>
            <a:r>
              <a:rPr lang="en-US" altLang="zh-CN" sz="2400" dirty="0"/>
              <a:t>. However, this set together with the given operation is a</a:t>
            </a:r>
            <a:r>
              <a:rPr lang="en-US" altLang="zh-CN" sz="2400" dirty="0">
                <a:solidFill>
                  <a:srgbClr val="FF0000"/>
                </a:solidFill>
              </a:rPr>
              <a:t> monoid</a:t>
            </a:r>
            <a:r>
              <a:rPr lang="en-US" altLang="zh-CN" sz="2400" dirty="0"/>
              <a:t>.</a:t>
            </a:r>
          </a:p>
          <a:p>
            <a:pPr>
              <a:lnSpc>
                <a:spcPct val="150000"/>
              </a:lnSpc>
              <a:buFont typeface="Wingdings" panose="05000000000000000000" pitchFamily="2" charset="2"/>
              <a:buChar char="l"/>
            </a:pPr>
            <a:r>
              <a:rPr lang="en-US" altLang="zh-CN" sz="2800" dirty="0"/>
              <a:t>Example  3:</a:t>
            </a:r>
          </a:p>
          <a:p>
            <a:pPr lvl="1">
              <a:lnSpc>
                <a:spcPct val="140000"/>
              </a:lnSpc>
              <a:buClr>
                <a:schemeClr val="tx1"/>
              </a:buClr>
              <a:buFont typeface="Wingdings" panose="05000000000000000000" pitchFamily="2" charset="2"/>
              <a:buChar char="l"/>
            </a:pPr>
            <a:r>
              <a:rPr lang="en-US" altLang="zh-CN" sz="2400" dirty="0"/>
              <a:t>The set of all nonzero real numbers under the operation of ordinary multiplication is a group. An inverse of a ≠ 0 is 1/a.</a:t>
            </a:r>
          </a:p>
          <a:p>
            <a:pPr lvl="1">
              <a:lnSpc>
                <a:spcPct val="150000"/>
              </a:lnSpc>
              <a:buClrTx/>
              <a:buFont typeface="Wingdings" panose="05000000000000000000" pitchFamily="2" charset="2"/>
              <a:buChar char="l"/>
            </a:pPr>
            <a:endParaRPr lang="en-US" altLang="zh-CN" sz="2400" dirty="0"/>
          </a:p>
        </p:txBody>
      </p:sp>
      <p:sp>
        <p:nvSpPr>
          <p:cNvPr id="5" name="文本框 4"/>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9.4(</a:t>
            </a:r>
            <a:r>
              <a:rPr lang="zh-CN" altLang="en-US" sz="3200" dirty="0"/>
              <a:t>补</a:t>
            </a:r>
            <a:r>
              <a:rPr lang="en-US" altLang="zh-CN" sz="3200" dirty="0"/>
              <a:t>) Groups</a:t>
            </a:r>
          </a:p>
        </p:txBody>
      </p:sp>
    </p:spTree>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210046" y="918110"/>
            <a:ext cx="11605436" cy="6612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ts val="4100"/>
              </a:lnSpc>
              <a:buFont typeface="Wingdings" panose="05000000000000000000" pitchFamily="2" charset="2"/>
              <a:buChar char="l"/>
            </a:pPr>
            <a:r>
              <a:rPr lang="en-US" altLang="zh-CN" sz="2800"/>
              <a:t>Example 17:</a:t>
            </a:r>
          </a:p>
          <a:p>
            <a:pPr lvl="1">
              <a:lnSpc>
                <a:spcPct val="150000"/>
              </a:lnSpc>
              <a:buClrTx/>
              <a:buFont typeface="Wingdings" panose="05000000000000000000" pitchFamily="2" charset="2"/>
              <a:buChar char="l"/>
            </a:pPr>
            <a:r>
              <a:rPr lang="en-US" altLang="zh-CN" sz="2400"/>
              <a:t>We can then verify that under this renaing of elements the two tables become identical, so the corresponding groups are isomorphic. Similarly, let G" = {e",a", b",c") be the group whose multiplication table is Table 9.8, where we put double primes on every entry in this last table. Let g:G → G" be defined by g(e) =e",g(a)=c",g(b) = b",g(c) = a". We can then verify that under this renaming of elements the two tables become identical, so the corresponding groups are isomorphic. That is, the groups given by Tables 9.6,9.7, and 9.8 are isomorphic.</a:t>
            </a:r>
          </a:p>
        </p:txBody>
      </p:sp>
      <p:sp>
        <p:nvSpPr>
          <p:cNvPr id="4" name="文本框 3">
            <a:extLst>
              <a:ext uri="{FF2B5EF4-FFF2-40B4-BE49-F238E27FC236}">
                <a16:creationId xmlns:a16="http://schemas.microsoft.com/office/drawing/2014/main" id="{93C2F328-C352-4859-9ED3-EB0D18FDF17B}"/>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9.4(</a:t>
            </a:r>
            <a:r>
              <a:rPr lang="zh-CN" altLang="en-US" sz="3200"/>
              <a:t>补</a:t>
            </a:r>
            <a:r>
              <a:rPr lang="en-US" altLang="zh-CN" sz="3200"/>
              <a:t>) Groups </a:t>
            </a:r>
          </a:p>
        </p:txBody>
      </p:sp>
    </p:spTree>
    <p:extLst>
      <p:ext uri="{BB962C8B-B14F-4D97-AF65-F5344CB8AC3E}">
        <p14:creationId xmlns:p14="http://schemas.microsoft.com/office/powerpoint/2010/main" val="3324949639"/>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210046" y="739754"/>
            <a:ext cx="11605436" cy="6612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ts val="4100"/>
              </a:lnSpc>
              <a:buFont typeface="Wingdings" panose="05000000000000000000" pitchFamily="2" charset="2"/>
              <a:buChar char="l"/>
            </a:pPr>
            <a:r>
              <a:rPr lang="en-US" altLang="zh-CN" sz="2800" dirty="0"/>
              <a:t>Example 17:</a:t>
            </a:r>
          </a:p>
          <a:p>
            <a:pPr lvl="1">
              <a:lnSpc>
                <a:spcPct val="150000"/>
              </a:lnSpc>
              <a:buClrTx/>
              <a:buFont typeface="Wingdings" panose="05000000000000000000" pitchFamily="2" charset="2"/>
              <a:buChar char="l"/>
            </a:pPr>
            <a:r>
              <a:rPr lang="en-US" altLang="zh-CN" sz="2400" dirty="0" err="1"/>
              <a:t>Now,how</a:t>
            </a:r>
            <a:r>
              <a:rPr lang="en-US" altLang="zh-CN" sz="2400" dirty="0"/>
              <a:t> can we be sure that Tables 9.5 and 9.6 do not yield isomorphic groups? Observe that if x is any element in the group determined by Table 9.5, then x</a:t>
            </a:r>
            <a:r>
              <a:rPr lang="en-US" altLang="zh-CN" sz="2400" baseline="30000" dirty="0"/>
              <a:t>2</a:t>
            </a:r>
            <a:r>
              <a:rPr lang="en-US" altLang="zh-CN" sz="2400" dirty="0"/>
              <a:t> = e. If the groups were isomorphic, then the group determined by Table 9.6 would have the same property. Since it does not, we conclude that these groups are not isomorphic. Thus there are exactly two nonisomorphic groups of order 4.</a:t>
            </a:r>
          </a:p>
          <a:p>
            <a:pPr lvl="1">
              <a:lnSpc>
                <a:spcPct val="150000"/>
              </a:lnSpc>
              <a:buClrTx/>
              <a:buFont typeface="Wingdings" panose="05000000000000000000" pitchFamily="2" charset="2"/>
              <a:buChar char="l"/>
            </a:pPr>
            <a:r>
              <a:rPr lang="en-US" altLang="zh-CN" sz="2400" dirty="0"/>
              <a:t>The </a:t>
            </a:r>
            <a:r>
              <a:rPr lang="en-US" altLang="zh-CN" sz="2400" dirty="0" err="1"/>
              <a:t>proup</a:t>
            </a:r>
            <a:r>
              <a:rPr lang="en-US" altLang="zh-CN" sz="2400" dirty="0"/>
              <a:t> with </a:t>
            </a:r>
            <a:r>
              <a:rPr lang="en-US" altLang="zh-CN" sz="2400" dirty="0" err="1"/>
              <a:t>multiplicaton</a:t>
            </a:r>
            <a:r>
              <a:rPr lang="en-US" altLang="zh-CN" sz="2400" dirty="0"/>
              <a:t> Table 9.5 is called the </a:t>
            </a:r>
            <a:r>
              <a:rPr lang="en-US" altLang="zh-CN" sz="2400" dirty="0">
                <a:solidFill>
                  <a:srgbClr val="FF0000"/>
                </a:solidFill>
              </a:rPr>
              <a:t>Klein 4 group(Klein</a:t>
            </a:r>
            <a:r>
              <a:rPr lang="zh-CN" altLang="en-US" sz="2400" dirty="0">
                <a:solidFill>
                  <a:srgbClr val="FF0000"/>
                </a:solidFill>
              </a:rPr>
              <a:t>四元群</a:t>
            </a:r>
            <a:r>
              <a:rPr lang="en-US" altLang="zh-CN" sz="2400" dirty="0">
                <a:solidFill>
                  <a:srgbClr val="FF0000"/>
                </a:solidFill>
              </a:rPr>
              <a:t>) </a:t>
            </a:r>
            <a:r>
              <a:rPr lang="en-US" altLang="zh-CN" sz="2400" dirty="0"/>
              <a:t>and it is denoted by </a:t>
            </a:r>
            <a:r>
              <a:rPr lang="en-US" altLang="zh-CN" sz="2400" dirty="0" err="1"/>
              <a:t>V.The</a:t>
            </a:r>
            <a:r>
              <a:rPr lang="en-US" altLang="zh-CN" sz="2400" dirty="0"/>
              <a:t> one with multiplication Table 9 6,9.7,or 9.8 is denoted by Z</a:t>
            </a:r>
            <a:r>
              <a:rPr lang="en-US" altLang="zh-CN" sz="2400" baseline="-25000" dirty="0"/>
              <a:t>4</a:t>
            </a:r>
            <a:r>
              <a:rPr lang="en-US" altLang="zh-CN" sz="2400" dirty="0"/>
              <a:t> since a relabeling of the elements of Z</a:t>
            </a:r>
            <a:r>
              <a:rPr lang="en-US" altLang="zh-CN" sz="2400" baseline="-25000" dirty="0"/>
              <a:t>4</a:t>
            </a:r>
            <a:r>
              <a:rPr lang="en-US" altLang="zh-CN" sz="2400" dirty="0"/>
              <a:t> results in this multiplication table.</a:t>
            </a:r>
          </a:p>
        </p:txBody>
      </p:sp>
      <p:sp>
        <p:nvSpPr>
          <p:cNvPr id="4" name="文本框 3">
            <a:extLst>
              <a:ext uri="{FF2B5EF4-FFF2-40B4-BE49-F238E27FC236}">
                <a16:creationId xmlns:a16="http://schemas.microsoft.com/office/drawing/2014/main" id="{93C2F328-C352-4859-9ED3-EB0D18FDF17B}"/>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9.4(</a:t>
            </a:r>
            <a:r>
              <a:rPr lang="zh-CN" altLang="en-US" sz="3200" dirty="0"/>
              <a:t>补</a:t>
            </a:r>
            <a:r>
              <a:rPr lang="en-US" altLang="zh-CN" sz="3200" dirty="0"/>
              <a:t>) Groups </a:t>
            </a:r>
          </a:p>
        </p:txBody>
      </p:sp>
    </p:spTree>
    <p:extLst>
      <p:ext uri="{BB962C8B-B14F-4D97-AF65-F5344CB8AC3E}">
        <p14:creationId xmlns:p14="http://schemas.microsoft.com/office/powerpoint/2010/main" val="2395069145"/>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B2B2949-C83A-403E-BE46-FF640B8DB5D2}"/>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9.4(</a:t>
            </a:r>
            <a:r>
              <a:rPr lang="zh-CN" altLang="en-US" sz="3200" dirty="0"/>
              <a:t>补</a:t>
            </a:r>
            <a:r>
              <a:rPr lang="en-US" altLang="zh-CN" sz="3200" dirty="0"/>
              <a:t>) Groups </a:t>
            </a:r>
          </a:p>
        </p:txBody>
      </p:sp>
      <p:sp>
        <p:nvSpPr>
          <p:cNvPr id="6" name="文本框 5">
            <a:extLst>
              <a:ext uri="{FF2B5EF4-FFF2-40B4-BE49-F238E27FC236}">
                <a16:creationId xmlns:a16="http://schemas.microsoft.com/office/drawing/2014/main" id="{4612CE0F-AFF5-44B6-8894-F3B9CB3A4F89}"/>
              </a:ext>
            </a:extLst>
          </p:cNvPr>
          <p:cNvSpPr txBox="1"/>
          <p:nvPr/>
        </p:nvSpPr>
        <p:spPr>
          <a:xfrm>
            <a:off x="4661806" y="995044"/>
            <a:ext cx="6123214" cy="769441"/>
          </a:xfrm>
          <a:prstGeom prst="rect">
            <a:avLst/>
          </a:prstGeom>
          <a:noFill/>
        </p:spPr>
        <p:txBody>
          <a:bodyPr wrap="square">
            <a:spAutoFit/>
          </a:bodyPr>
          <a:lstStyle/>
          <a:p>
            <a:r>
              <a:rPr kumimoji="0" lang="en-US" altLang="zh-CN" sz="4400" b="0" i="0" u="none" strike="noStrike" kern="0" cap="none" spc="0" normalizeH="0" baseline="0" noProof="0" dirty="0">
                <a:ln>
                  <a:noFill/>
                </a:ln>
                <a:solidFill>
                  <a:srgbClr val="000000"/>
                </a:solidFill>
                <a:effectLst/>
                <a:uLnTx/>
                <a:uFillTx/>
                <a:latin typeface="Arial"/>
                <a:ea typeface="宋体"/>
                <a:cs typeface="+mj-cs"/>
              </a:rPr>
              <a:t>Homework</a:t>
            </a:r>
            <a:endParaRPr lang="zh-CN" altLang="en-US" dirty="0"/>
          </a:p>
        </p:txBody>
      </p:sp>
      <p:sp>
        <p:nvSpPr>
          <p:cNvPr id="9" name="Rectangle 3">
            <a:extLst>
              <a:ext uri="{FF2B5EF4-FFF2-40B4-BE49-F238E27FC236}">
                <a16:creationId xmlns:a16="http://schemas.microsoft.com/office/drawing/2014/main" id="{A309A1EB-B4EC-48DD-B0BD-295BB190DDB3}"/>
              </a:ext>
            </a:extLst>
          </p:cNvPr>
          <p:cNvSpPr txBox="1">
            <a:spLocks noChangeArrowheads="1"/>
          </p:cNvSpPr>
          <p:nvPr/>
        </p:nvSpPr>
        <p:spPr bwMode="auto">
          <a:xfrm>
            <a:off x="324194" y="1764485"/>
            <a:ext cx="11543612" cy="493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eaLnBrk="1" hangingPunct="1">
              <a:lnSpc>
                <a:spcPct val="150000"/>
              </a:lnSpc>
              <a:defRPr/>
            </a:pPr>
            <a:r>
              <a:rPr lang="en-US" altLang="zh-CN" sz="3600" dirty="0"/>
              <a:t>9.4 (</a:t>
            </a:r>
            <a:r>
              <a:rPr lang="zh-CN" altLang="en-US" sz="3600" dirty="0"/>
              <a:t>补</a:t>
            </a:r>
            <a:r>
              <a:rPr lang="en-US" altLang="zh-CN" sz="3600" dirty="0"/>
              <a:t>) </a:t>
            </a:r>
          </a:p>
          <a:p>
            <a:pPr lvl="1">
              <a:lnSpc>
                <a:spcPct val="150000"/>
              </a:lnSpc>
              <a:defRPr/>
            </a:pPr>
            <a:r>
              <a:rPr lang="en-US" altLang="zh-CN" sz="3200" dirty="0"/>
              <a:t>12,16 	P348</a:t>
            </a:r>
          </a:p>
          <a:p>
            <a:pPr lvl="1">
              <a:lnSpc>
                <a:spcPct val="150000"/>
              </a:lnSpc>
              <a:defRPr/>
            </a:pPr>
            <a:r>
              <a:rPr lang="en-US" altLang="zh-CN" sz="3200" dirty="0"/>
              <a:t>26,32	P349</a:t>
            </a:r>
          </a:p>
        </p:txBody>
      </p:sp>
    </p:spTree>
    <p:extLst>
      <p:ext uri="{BB962C8B-B14F-4D97-AF65-F5344CB8AC3E}">
        <p14:creationId xmlns:p14="http://schemas.microsoft.com/office/powerpoint/2010/main" val="2846250171"/>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p:cNvSpPr txBox="1">
            <a:spLocks noChangeArrowheads="1"/>
          </p:cNvSpPr>
          <p:nvPr/>
        </p:nvSpPr>
        <p:spPr bwMode="auto">
          <a:xfrm>
            <a:off x="210046" y="1053263"/>
            <a:ext cx="11652069" cy="493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eaLnBrk="1" hangingPunct="1">
              <a:lnSpc>
                <a:spcPct val="150000"/>
              </a:lnSpc>
            </a:pPr>
            <a:r>
              <a:rPr lang="en-US" altLang="zh-CN" dirty="0"/>
              <a:t>In this section, we shall obtain new groups from other groups by using the ideas of product</a:t>
            </a:r>
            <a:r>
              <a:rPr lang="zh-CN" altLang="en-US" dirty="0"/>
              <a:t>（积）</a:t>
            </a:r>
            <a:r>
              <a:rPr lang="en-US" altLang="zh-CN" dirty="0"/>
              <a:t> and quotient</a:t>
            </a:r>
            <a:r>
              <a:rPr lang="zh-CN" altLang="en-US" dirty="0"/>
              <a:t>（商）</a:t>
            </a:r>
            <a:r>
              <a:rPr lang="en-US" altLang="zh-CN" dirty="0"/>
              <a:t>. Since a group has more structure than a </a:t>
            </a:r>
            <a:r>
              <a:rPr lang="en-US" altLang="zh-CN" dirty="0" err="1"/>
              <a:t>semigroup,our</a:t>
            </a:r>
            <a:r>
              <a:rPr lang="en-US" altLang="zh-CN" dirty="0"/>
              <a:t> results will be deeper than analogous results for semigroups as discussed in Section9.3.</a:t>
            </a:r>
          </a:p>
        </p:txBody>
      </p:sp>
      <p:sp>
        <p:nvSpPr>
          <p:cNvPr id="5" name="文本框 4"/>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9.5(</a:t>
            </a:r>
            <a:r>
              <a:rPr lang="zh-CN" altLang="en-US" sz="3200"/>
              <a:t>补</a:t>
            </a:r>
            <a:r>
              <a:rPr lang="en-US" altLang="zh-CN" sz="3200"/>
              <a:t>) Products and Quotients of Groups</a:t>
            </a:r>
          </a:p>
        </p:txBody>
      </p:sp>
    </p:spTree>
    <p:extLst>
      <p:ext uri="{BB962C8B-B14F-4D97-AF65-F5344CB8AC3E}">
        <p14:creationId xmlns:p14="http://schemas.microsoft.com/office/powerpoint/2010/main" val="4180625164"/>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p:cNvSpPr txBox="1">
            <a:spLocks noChangeArrowheads="1"/>
          </p:cNvSpPr>
          <p:nvPr/>
        </p:nvSpPr>
        <p:spPr bwMode="auto">
          <a:xfrm>
            <a:off x="298154" y="1461118"/>
            <a:ext cx="11595688" cy="5396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eaLnBrk="1" hangingPunct="1">
              <a:lnSpc>
                <a:spcPct val="150000"/>
              </a:lnSpc>
            </a:pPr>
            <a:r>
              <a:rPr lang="en-US" altLang="zh-CN"/>
              <a:t>If G</a:t>
            </a:r>
            <a:r>
              <a:rPr lang="en-US" altLang="zh-CN" baseline="-25000"/>
              <a:t>1</a:t>
            </a:r>
            <a:r>
              <a:rPr lang="en-US" altLang="zh-CN"/>
              <a:t> and G</a:t>
            </a:r>
            <a:r>
              <a:rPr lang="en-US" altLang="zh-CN" baseline="-25000"/>
              <a:t>2</a:t>
            </a:r>
            <a:r>
              <a:rPr lang="en-US" altLang="zh-CN"/>
              <a:t> are groups, then G = G</a:t>
            </a:r>
            <a:r>
              <a:rPr lang="en-US" altLang="zh-CN" baseline="-25000"/>
              <a:t>1</a:t>
            </a:r>
            <a:r>
              <a:rPr lang="en-US" altLang="zh-CN"/>
              <a:t> x G</a:t>
            </a:r>
            <a:r>
              <a:rPr lang="en-US" altLang="zh-CN" baseline="-25000"/>
              <a:t>2</a:t>
            </a:r>
            <a:r>
              <a:rPr lang="en-US" altLang="zh-CN"/>
              <a:t> is a group with binary operation defined by</a:t>
            </a:r>
          </a:p>
          <a:p>
            <a:pPr lvl="1" algn="ctr">
              <a:lnSpc>
                <a:spcPct val="150000"/>
              </a:lnSpc>
            </a:pPr>
            <a:r>
              <a:rPr lang="en-US" altLang="zh-CN"/>
              <a:t>(a</a:t>
            </a:r>
            <a:r>
              <a:rPr lang="en-US" altLang="zh-CN" baseline="-25000"/>
              <a:t>1</a:t>
            </a:r>
            <a:r>
              <a:rPr lang="en-US" altLang="zh-CN"/>
              <a:t>, b</a:t>
            </a:r>
            <a:r>
              <a:rPr lang="en-US" altLang="zh-CN" baseline="-25000"/>
              <a:t>1</a:t>
            </a:r>
            <a:r>
              <a:rPr lang="en-US" altLang="zh-CN"/>
              <a:t>)(a</a:t>
            </a:r>
            <a:r>
              <a:rPr lang="en-US" altLang="zh-CN" baseline="-25000"/>
              <a:t>2</a:t>
            </a:r>
            <a:r>
              <a:rPr lang="en-US" altLang="zh-CN"/>
              <a:t>, b</a:t>
            </a:r>
            <a:r>
              <a:rPr lang="en-US" altLang="zh-CN" baseline="-25000"/>
              <a:t>2</a:t>
            </a:r>
            <a:r>
              <a:rPr lang="en-US" altLang="zh-CN"/>
              <a:t>) = (a</a:t>
            </a:r>
            <a:r>
              <a:rPr lang="en-US" altLang="zh-CN" baseline="-25000"/>
              <a:t>1</a:t>
            </a:r>
            <a:r>
              <a:rPr lang="en-US" altLang="zh-CN"/>
              <a:t>a</a:t>
            </a:r>
            <a:r>
              <a:rPr lang="en-US" altLang="zh-CN" baseline="-25000"/>
              <a:t>2</a:t>
            </a:r>
            <a:r>
              <a:rPr lang="en-US" altLang="zh-CN"/>
              <a:t>, b</a:t>
            </a:r>
            <a:r>
              <a:rPr lang="en-US" altLang="zh-CN" baseline="-25000"/>
              <a:t>1</a:t>
            </a:r>
            <a:r>
              <a:rPr lang="en-US" altLang="zh-CN"/>
              <a:t>b</a:t>
            </a:r>
            <a:r>
              <a:rPr lang="en-US" altLang="zh-CN" baseline="-25000"/>
              <a:t>2</a:t>
            </a:r>
            <a:r>
              <a:rPr lang="en-US" altLang="zh-CN"/>
              <a:t>)</a:t>
            </a:r>
            <a:endParaRPr lang="en-US" altLang="zh-CN" dirty="0"/>
          </a:p>
        </p:txBody>
      </p:sp>
      <p:sp>
        <p:nvSpPr>
          <p:cNvPr id="3" name="文本框 2"/>
          <p:cNvSpPr txBox="1"/>
          <p:nvPr/>
        </p:nvSpPr>
        <p:spPr>
          <a:xfrm>
            <a:off x="3866146" y="721364"/>
            <a:ext cx="4459705" cy="707886"/>
          </a:xfrm>
          <a:prstGeom prst="rect">
            <a:avLst/>
          </a:prstGeom>
          <a:noFill/>
        </p:spPr>
        <p:txBody>
          <a:bodyPr wrap="square" rtlCol="0">
            <a:spAutoFit/>
          </a:bodyPr>
          <a:lstStyle/>
          <a:p>
            <a:pPr algn="ctr"/>
            <a:r>
              <a:rPr lang="en-US" altLang="zh-CN" sz="4000" b="1"/>
              <a:t>Theorem 1</a:t>
            </a:r>
          </a:p>
        </p:txBody>
      </p:sp>
      <p:sp>
        <p:nvSpPr>
          <p:cNvPr id="6" name="文本框 5">
            <a:extLst>
              <a:ext uri="{FF2B5EF4-FFF2-40B4-BE49-F238E27FC236}">
                <a16:creationId xmlns:a16="http://schemas.microsoft.com/office/drawing/2014/main" id="{2E3EF76D-90D6-4031-BC37-0C6B6D6687C9}"/>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9.5(</a:t>
            </a:r>
            <a:r>
              <a:rPr lang="zh-CN" altLang="en-US" sz="3200"/>
              <a:t>补</a:t>
            </a:r>
            <a:r>
              <a:rPr lang="en-US" altLang="zh-CN" sz="3200"/>
              <a:t>) Products and Quotients of Groups</a:t>
            </a:r>
          </a:p>
        </p:txBody>
      </p:sp>
    </p:spTree>
    <p:extLst>
      <p:ext uri="{BB962C8B-B14F-4D97-AF65-F5344CB8AC3E}">
        <p14:creationId xmlns:p14="http://schemas.microsoft.com/office/powerpoint/2010/main" val="3352089094"/>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 name="Rectangle 3"/>
          <p:cNvSpPr txBox="1">
            <a:spLocks noChangeArrowheads="1"/>
          </p:cNvSpPr>
          <p:nvPr/>
        </p:nvSpPr>
        <p:spPr bwMode="auto">
          <a:xfrm>
            <a:off x="298154" y="1461118"/>
            <a:ext cx="11595688" cy="5396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eaLnBrk="1" hangingPunct="1">
              <a:lnSpc>
                <a:spcPct val="150000"/>
              </a:lnSpc>
            </a:pPr>
            <a:r>
              <a:rPr lang="en-US" altLang="zh-CN"/>
              <a:t>By Theorem 1, Section 9.3, we have that G is a semigroup. The existence of an identity and inverses is easy to verify.</a:t>
            </a:r>
            <a:endParaRPr lang="en-US" altLang="zh-CN" dirty="0"/>
          </a:p>
        </p:txBody>
      </p:sp>
      <p:sp>
        <p:nvSpPr>
          <p:cNvPr id="3" name="文本框 2"/>
          <p:cNvSpPr txBox="1"/>
          <p:nvPr/>
        </p:nvSpPr>
        <p:spPr>
          <a:xfrm>
            <a:off x="3866146" y="721364"/>
            <a:ext cx="4459705" cy="707886"/>
          </a:xfrm>
          <a:prstGeom prst="rect">
            <a:avLst/>
          </a:prstGeom>
          <a:noFill/>
        </p:spPr>
        <p:txBody>
          <a:bodyPr wrap="square" rtlCol="0">
            <a:spAutoFit/>
          </a:bodyPr>
          <a:lstStyle/>
          <a:p>
            <a:pPr algn="ctr"/>
            <a:r>
              <a:rPr lang="en-US" altLang="zh-CN" sz="4000" b="1"/>
              <a:t>Proof</a:t>
            </a:r>
          </a:p>
        </p:txBody>
      </p:sp>
      <p:sp>
        <p:nvSpPr>
          <p:cNvPr id="6" name="文本框 5">
            <a:extLst>
              <a:ext uri="{FF2B5EF4-FFF2-40B4-BE49-F238E27FC236}">
                <a16:creationId xmlns:a16="http://schemas.microsoft.com/office/drawing/2014/main" id="{2E3EF76D-90D6-4031-BC37-0C6B6D6687C9}"/>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9.5(</a:t>
            </a:r>
            <a:r>
              <a:rPr lang="zh-CN" altLang="en-US" sz="3200"/>
              <a:t>补</a:t>
            </a:r>
            <a:r>
              <a:rPr lang="en-US" altLang="zh-CN" sz="3200"/>
              <a:t>) Products and Quotients of Groups</a:t>
            </a:r>
          </a:p>
        </p:txBody>
      </p:sp>
    </p:spTree>
    <p:extLst>
      <p:ext uri="{BB962C8B-B14F-4D97-AF65-F5344CB8AC3E}">
        <p14:creationId xmlns:p14="http://schemas.microsoft.com/office/powerpoint/2010/main" val="1438981246"/>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Rectangle 3"/>
              <p:cNvSpPr txBox="1">
                <a:spLocks noChangeArrowheads="1"/>
              </p:cNvSpPr>
              <p:nvPr/>
            </p:nvSpPr>
            <p:spPr bwMode="auto">
              <a:xfrm>
                <a:off x="210046" y="918110"/>
                <a:ext cx="11605436" cy="661224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ts val="4100"/>
                  </a:lnSpc>
                  <a:buFont typeface="Wingdings" panose="05000000000000000000" pitchFamily="2" charset="2"/>
                  <a:buChar char="l"/>
                </a:pPr>
                <a:r>
                  <a:rPr lang="en-US" altLang="zh-CN" sz="2800" dirty="0"/>
                  <a:t>Example 1:</a:t>
                </a:r>
              </a:p>
              <a:p>
                <a:pPr lvl="1">
                  <a:lnSpc>
                    <a:spcPct val="150000"/>
                  </a:lnSpc>
                  <a:buClrTx/>
                  <a:buFont typeface="Wingdings" panose="05000000000000000000" pitchFamily="2" charset="2"/>
                  <a:buChar char="l"/>
                </a:pPr>
                <a:r>
                  <a:rPr lang="en-US" altLang="zh-CN" sz="2400" dirty="0"/>
                  <a:t>Let G</a:t>
                </a:r>
                <a:r>
                  <a:rPr lang="en-US" altLang="zh-CN" sz="2400" baseline="-25000" dirty="0"/>
                  <a:t>1</a:t>
                </a:r>
                <a:r>
                  <a:rPr lang="en-US" altLang="zh-CN" sz="2400" dirty="0"/>
                  <a:t> and G</a:t>
                </a:r>
                <a:r>
                  <a:rPr lang="en-US" altLang="zh-CN" sz="2400" baseline="-25000" dirty="0"/>
                  <a:t>2</a:t>
                </a:r>
                <a:r>
                  <a:rPr lang="en-US" altLang="zh-CN" sz="2400" dirty="0"/>
                  <a:t> be the group Z</a:t>
                </a:r>
                <a:r>
                  <a:rPr lang="en-US" altLang="zh-CN" sz="2400" baseline="-25000" dirty="0"/>
                  <a:t>2</a:t>
                </a:r>
                <a:r>
                  <a:rPr lang="en-US" altLang="zh-CN" sz="2400" dirty="0"/>
                  <a:t>. For simplicity of notation, we shall write the elements of Z</a:t>
                </a:r>
                <a:r>
                  <a:rPr lang="en-US" altLang="zh-CN" sz="2400" baseline="-25000" dirty="0"/>
                  <a:t>2</a:t>
                </a:r>
                <a:r>
                  <a:rPr lang="en-US" altLang="zh-CN" sz="2400" dirty="0"/>
                  <a:t> as </a:t>
                </a:r>
                <a14:m>
                  <m:oMath xmlns:m="http://schemas.openxmlformats.org/officeDocument/2006/math">
                    <m:acc>
                      <m:accPr>
                        <m:chr m:val="̅"/>
                        <m:ctrlPr>
                          <a:rPr lang="en-US" altLang="zh-CN" sz="2400" i="1" smtClean="0">
                            <a:latin typeface="Cambria Math" panose="02040503050406030204" pitchFamily="18" charset="0"/>
                          </a:rPr>
                        </m:ctrlPr>
                      </m:accPr>
                      <m:e>
                        <m:r>
                          <a:rPr lang="en-US" altLang="zh-CN" sz="2400" b="1" i="1" smtClean="0">
                            <a:latin typeface="Cambria Math" panose="02040503050406030204" pitchFamily="18" charset="0"/>
                          </a:rPr>
                          <m:t>𝟎</m:t>
                        </m:r>
                      </m:e>
                    </m:acc>
                  </m:oMath>
                </a14:m>
                <a:r>
                  <a:rPr lang="en-US" altLang="zh-CN" sz="2400" dirty="0"/>
                  <a:t> and </a:t>
                </a:r>
                <a14:m>
                  <m:oMath xmlns:m="http://schemas.openxmlformats.org/officeDocument/2006/math">
                    <m:acc>
                      <m:accPr>
                        <m:chr m:val="̅"/>
                        <m:ctrlPr>
                          <a:rPr lang="en-US" altLang="zh-CN" sz="2400" i="1">
                            <a:latin typeface="Cambria Math" panose="02040503050406030204" pitchFamily="18" charset="0"/>
                          </a:rPr>
                        </m:ctrlPr>
                      </m:accPr>
                      <m:e>
                        <m:r>
                          <a:rPr lang="en-US" altLang="zh-CN" sz="2400" b="1" i="1" smtClean="0">
                            <a:latin typeface="Cambria Math" panose="02040503050406030204" pitchFamily="18" charset="0"/>
                          </a:rPr>
                          <m:t>𝟏</m:t>
                        </m:r>
                      </m:e>
                    </m:acc>
                  </m:oMath>
                </a14:m>
                <a:r>
                  <a:rPr lang="en-US" altLang="zh-CN" sz="2400" dirty="0"/>
                  <a:t> , respectively, instead of [0] and [1]. Then the multiplication table of G = G</a:t>
                </a:r>
                <a:r>
                  <a:rPr lang="en-US" altLang="zh-CN" sz="2400" baseline="-25000" dirty="0"/>
                  <a:t>1</a:t>
                </a:r>
                <a:r>
                  <a:rPr lang="en-US" altLang="zh-CN" sz="2400" dirty="0"/>
                  <a:t> x G</a:t>
                </a:r>
                <a:r>
                  <a:rPr lang="en-US" altLang="zh-CN" sz="2400" baseline="-25000" dirty="0"/>
                  <a:t>2</a:t>
                </a:r>
                <a:r>
                  <a:rPr lang="en-US" altLang="zh-CN" sz="2400" dirty="0"/>
                  <a:t> is given in Table 9.10.</a:t>
                </a:r>
              </a:p>
              <a:p>
                <a:pPr lvl="1">
                  <a:lnSpc>
                    <a:spcPct val="150000"/>
                  </a:lnSpc>
                  <a:buClrTx/>
                  <a:buFont typeface="Wingdings" panose="05000000000000000000" pitchFamily="2" charset="2"/>
                  <a:buChar char="l"/>
                </a:pPr>
                <a:r>
                  <a:rPr lang="en-US" altLang="zh-CN" sz="2400" dirty="0"/>
                  <a:t>Since G is a group of order 4, it must be isomorphic to V or to Z</a:t>
                </a:r>
                <a:r>
                  <a:rPr lang="en-US" altLang="zh-CN" sz="2400" baseline="-25000" dirty="0"/>
                  <a:t>4</a:t>
                </a:r>
                <a:r>
                  <a:rPr lang="en-US" altLang="zh-CN" sz="2400" dirty="0"/>
                  <a:t> (see Section9.4), the only groups of order 4. By looking at the multiplication tables, we see that the </a:t>
                </a:r>
                <a:r>
                  <a:rPr lang="en-US" altLang="zh-CN" sz="2400" dirty="0" err="1"/>
                  <a:t>functon</a:t>
                </a:r>
                <a:r>
                  <a:rPr lang="en-US" altLang="zh-CN" sz="2400" dirty="0"/>
                  <a:t> f: V → Z</a:t>
                </a:r>
                <a:r>
                  <a:rPr lang="en-US" altLang="zh-CN" sz="2400" baseline="-25000" dirty="0"/>
                  <a:t>2 </a:t>
                </a:r>
                <a:r>
                  <a:rPr lang="en-US" altLang="zh-CN" sz="2400" dirty="0"/>
                  <a:t>x Z</a:t>
                </a:r>
                <a:r>
                  <a:rPr lang="en-US" altLang="zh-CN" sz="2400" baseline="-25000" dirty="0"/>
                  <a:t>2</a:t>
                </a:r>
                <a:r>
                  <a:rPr lang="en-US" altLang="zh-CN" sz="2400" dirty="0"/>
                  <a:t> defined by f(e) = (</a:t>
                </a:r>
                <a14:m>
                  <m:oMath xmlns:m="http://schemas.openxmlformats.org/officeDocument/2006/math">
                    <m:acc>
                      <m:accPr>
                        <m:chr m:val="̅"/>
                        <m:ctrlPr>
                          <a:rPr lang="en-US" altLang="zh-CN" sz="2400" i="1" smtClean="0">
                            <a:latin typeface="Cambria Math" panose="02040503050406030204" pitchFamily="18" charset="0"/>
                          </a:rPr>
                        </m:ctrlPr>
                      </m:accPr>
                      <m:e>
                        <m:r>
                          <a:rPr lang="en-US" altLang="zh-CN" sz="2400" b="1" i="1" smtClean="0">
                            <a:latin typeface="Cambria Math" panose="02040503050406030204" pitchFamily="18" charset="0"/>
                          </a:rPr>
                          <m:t>𝟎</m:t>
                        </m:r>
                      </m:e>
                    </m:acc>
                  </m:oMath>
                </a14:m>
                <a:r>
                  <a:rPr lang="en-US" altLang="zh-CN" sz="2400" dirty="0"/>
                  <a:t>, </a:t>
                </a:r>
                <a14:m>
                  <m:oMath xmlns:m="http://schemas.openxmlformats.org/officeDocument/2006/math">
                    <m:acc>
                      <m:accPr>
                        <m:chr m:val="̅"/>
                        <m:ctrlPr>
                          <a:rPr lang="en-US" altLang="zh-CN" sz="2400" i="1">
                            <a:latin typeface="Cambria Math" panose="02040503050406030204" pitchFamily="18" charset="0"/>
                          </a:rPr>
                        </m:ctrlPr>
                      </m:accPr>
                      <m:e>
                        <m:r>
                          <a:rPr lang="en-US" altLang="zh-CN" sz="2400" i="1">
                            <a:latin typeface="Cambria Math" panose="02040503050406030204" pitchFamily="18" charset="0"/>
                          </a:rPr>
                          <m:t>𝟎</m:t>
                        </m:r>
                      </m:e>
                    </m:acc>
                  </m:oMath>
                </a14:m>
                <a:r>
                  <a:rPr lang="en-US" altLang="zh-CN" sz="2400" dirty="0"/>
                  <a:t>), f(a) = (</a:t>
                </a:r>
                <a14:m>
                  <m:oMath xmlns:m="http://schemas.openxmlformats.org/officeDocument/2006/math">
                    <m:acc>
                      <m:accPr>
                        <m:chr m:val="̅"/>
                        <m:ctrlPr>
                          <a:rPr lang="en-US" altLang="zh-CN" sz="2400" i="1" smtClean="0">
                            <a:latin typeface="Cambria Math" panose="02040503050406030204" pitchFamily="18" charset="0"/>
                          </a:rPr>
                        </m:ctrlPr>
                      </m:accPr>
                      <m:e>
                        <m:r>
                          <a:rPr lang="en-US" altLang="zh-CN" sz="2400" b="1" i="1" smtClean="0">
                            <a:latin typeface="Cambria Math" panose="02040503050406030204" pitchFamily="18" charset="0"/>
                          </a:rPr>
                          <m:t>𝟏</m:t>
                        </m:r>
                      </m:e>
                    </m:acc>
                  </m:oMath>
                </a14:m>
                <a:r>
                  <a:rPr lang="en-US" altLang="zh-CN" sz="2400" dirty="0"/>
                  <a:t>, </a:t>
                </a:r>
                <a14:m>
                  <m:oMath xmlns:m="http://schemas.openxmlformats.org/officeDocument/2006/math">
                    <m:acc>
                      <m:accPr>
                        <m:chr m:val="̅"/>
                        <m:ctrlPr>
                          <a:rPr lang="en-US" altLang="zh-CN" sz="2400" i="1">
                            <a:latin typeface="Cambria Math" panose="02040503050406030204" pitchFamily="18" charset="0"/>
                          </a:rPr>
                        </m:ctrlPr>
                      </m:accPr>
                      <m:e>
                        <m:r>
                          <a:rPr lang="en-US" altLang="zh-CN" sz="2400" i="1">
                            <a:latin typeface="Cambria Math" panose="02040503050406030204" pitchFamily="18" charset="0"/>
                          </a:rPr>
                          <m:t>𝟎</m:t>
                        </m:r>
                      </m:e>
                    </m:acc>
                  </m:oMath>
                </a14:m>
                <a:r>
                  <a:rPr lang="en-US" altLang="zh-CN" sz="2400" dirty="0"/>
                  <a:t>), f(b) = (</a:t>
                </a:r>
                <a14:m>
                  <m:oMath xmlns:m="http://schemas.openxmlformats.org/officeDocument/2006/math">
                    <m:acc>
                      <m:accPr>
                        <m:chr m:val="̅"/>
                        <m:ctrlPr>
                          <a:rPr lang="en-US" altLang="zh-CN" sz="2400" i="1">
                            <a:latin typeface="Cambria Math" panose="02040503050406030204" pitchFamily="18" charset="0"/>
                          </a:rPr>
                        </m:ctrlPr>
                      </m:accPr>
                      <m:e>
                        <m:r>
                          <a:rPr lang="en-US" altLang="zh-CN" sz="2400" i="1">
                            <a:latin typeface="Cambria Math" panose="02040503050406030204" pitchFamily="18" charset="0"/>
                          </a:rPr>
                          <m:t>𝟎</m:t>
                        </m:r>
                      </m:e>
                    </m:acc>
                  </m:oMath>
                </a14:m>
                <a:r>
                  <a:rPr lang="en-US" altLang="zh-CN" sz="2400" dirty="0"/>
                  <a:t>, </a:t>
                </a:r>
                <a14:m>
                  <m:oMath xmlns:m="http://schemas.openxmlformats.org/officeDocument/2006/math">
                    <m:acc>
                      <m:accPr>
                        <m:chr m:val="̅"/>
                        <m:ctrlPr>
                          <a:rPr lang="en-US" altLang="zh-CN" sz="2400" i="1">
                            <a:latin typeface="Cambria Math" panose="02040503050406030204" pitchFamily="18" charset="0"/>
                          </a:rPr>
                        </m:ctrlPr>
                      </m:accPr>
                      <m:e>
                        <m:r>
                          <a:rPr lang="en-US" altLang="zh-CN" sz="2400" i="1">
                            <a:latin typeface="Cambria Math" panose="02040503050406030204" pitchFamily="18" charset="0"/>
                          </a:rPr>
                          <m:t>𝟏</m:t>
                        </m:r>
                      </m:e>
                    </m:acc>
                  </m:oMath>
                </a14:m>
                <a:r>
                  <a:rPr lang="en-US" altLang="zh-CN" sz="2400" dirty="0"/>
                  <a:t>), and f(c) = (</a:t>
                </a:r>
                <a14:m>
                  <m:oMath xmlns:m="http://schemas.openxmlformats.org/officeDocument/2006/math">
                    <m:acc>
                      <m:accPr>
                        <m:chr m:val="̅"/>
                        <m:ctrlPr>
                          <a:rPr lang="en-US" altLang="zh-CN" sz="2400" i="1">
                            <a:latin typeface="Cambria Math" panose="02040503050406030204" pitchFamily="18" charset="0"/>
                          </a:rPr>
                        </m:ctrlPr>
                      </m:accPr>
                      <m:e>
                        <m:r>
                          <a:rPr lang="en-US" altLang="zh-CN" sz="2400" i="1">
                            <a:latin typeface="Cambria Math" panose="02040503050406030204" pitchFamily="18" charset="0"/>
                          </a:rPr>
                          <m:t>𝟏</m:t>
                        </m:r>
                      </m:e>
                    </m:acc>
                  </m:oMath>
                </a14:m>
                <a:r>
                  <a:rPr lang="en-US" altLang="zh-CN" sz="2400" dirty="0"/>
                  <a:t>, </a:t>
                </a:r>
                <a14:m>
                  <m:oMath xmlns:m="http://schemas.openxmlformats.org/officeDocument/2006/math">
                    <m:acc>
                      <m:accPr>
                        <m:chr m:val="̅"/>
                        <m:ctrlPr>
                          <a:rPr lang="en-US" altLang="zh-CN" sz="2400" i="1">
                            <a:latin typeface="Cambria Math" panose="02040503050406030204" pitchFamily="18" charset="0"/>
                          </a:rPr>
                        </m:ctrlPr>
                      </m:accPr>
                      <m:e>
                        <m:r>
                          <a:rPr lang="en-US" altLang="zh-CN" sz="2400" i="1">
                            <a:latin typeface="Cambria Math" panose="02040503050406030204" pitchFamily="18" charset="0"/>
                          </a:rPr>
                          <m:t>𝟏</m:t>
                        </m:r>
                      </m:e>
                    </m:acc>
                  </m:oMath>
                </a14:m>
                <a:r>
                  <a:rPr lang="en-US" altLang="zh-CN" sz="2400" dirty="0"/>
                  <a:t>) is an isomorphism.</a:t>
                </a:r>
              </a:p>
            </p:txBody>
          </p:sp>
        </mc:Choice>
        <mc:Fallback xmlns="">
          <p:sp>
            <p:nvSpPr>
              <p:cNvPr id="3" name="Rectangle 3"/>
              <p:cNvSpPr txBox="1">
                <a:spLocks noRot="1" noChangeAspect="1" noMove="1" noResize="1" noEditPoints="1" noAdjustHandles="1" noChangeArrowheads="1" noChangeShapeType="1" noTextEdit="1"/>
              </p:cNvSpPr>
              <p:nvPr/>
            </p:nvSpPr>
            <p:spPr bwMode="auto">
              <a:xfrm>
                <a:off x="210046" y="918110"/>
                <a:ext cx="11605436" cy="6612243"/>
              </a:xfrm>
              <a:prstGeom prst="rect">
                <a:avLst/>
              </a:prstGeom>
              <a:blipFill>
                <a:blip r:embed="rId3"/>
                <a:stretch>
                  <a:fillRect l="-893" t="-369" r="-36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FBC5B1A4-EEBC-47E6-A88D-8B87B698E1FD}"/>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9.5(</a:t>
            </a:r>
            <a:r>
              <a:rPr lang="zh-CN" altLang="en-US" sz="3200"/>
              <a:t>补</a:t>
            </a:r>
            <a:r>
              <a:rPr lang="en-US" altLang="zh-CN" sz="3200"/>
              <a:t>) Products and Quotients of Groups</a:t>
            </a:r>
          </a:p>
        </p:txBody>
      </p:sp>
    </p:spTree>
    <p:extLst>
      <p:ext uri="{BB962C8B-B14F-4D97-AF65-F5344CB8AC3E}">
        <p14:creationId xmlns:p14="http://schemas.microsoft.com/office/powerpoint/2010/main" val="15685123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210046" y="918110"/>
            <a:ext cx="11605436" cy="6612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ts val="4100"/>
              </a:lnSpc>
              <a:buFont typeface="Wingdings" panose="05000000000000000000" pitchFamily="2" charset="2"/>
              <a:buChar char="l"/>
            </a:pPr>
            <a:r>
              <a:rPr lang="en-US" altLang="zh-CN" sz="2800"/>
              <a:t>Example 1:</a:t>
            </a:r>
          </a:p>
        </p:txBody>
      </p:sp>
      <p:sp>
        <p:nvSpPr>
          <p:cNvPr id="5" name="文本框 4">
            <a:extLst>
              <a:ext uri="{FF2B5EF4-FFF2-40B4-BE49-F238E27FC236}">
                <a16:creationId xmlns:a16="http://schemas.microsoft.com/office/drawing/2014/main" id="{FBC5B1A4-EEBC-47E6-A88D-8B87B698E1FD}"/>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9.5(</a:t>
            </a:r>
            <a:r>
              <a:rPr lang="zh-CN" altLang="en-US" sz="3200"/>
              <a:t>补</a:t>
            </a:r>
            <a:r>
              <a:rPr lang="en-US" altLang="zh-CN" sz="3200"/>
              <a:t>) Products and Quotients of Groups</a:t>
            </a:r>
          </a:p>
        </p:txBody>
      </p:sp>
      <p:pic>
        <p:nvPicPr>
          <p:cNvPr id="4" name="图片 3">
            <a:extLst>
              <a:ext uri="{FF2B5EF4-FFF2-40B4-BE49-F238E27FC236}">
                <a16:creationId xmlns:a16="http://schemas.microsoft.com/office/drawing/2014/main" id="{DA7C7881-3807-4127-8575-C8FC6EDF79AE}"/>
              </a:ext>
            </a:extLst>
          </p:cNvPr>
          <p:cNvPicPr>
            <a:picLocks noChangeAspect="1"/>
          </p:cNvPicPr>
          <p:nvPr/>
        </p:nvPicPr>
        <p:blipFill>
          <a:blip r:embed="rId3"/>
          <a:stretch>
            <a:fillRect/>
          </a:stretch>
        </p:blipFill>
        <p:spPr>
          <a:xfrm>
            <a:off x="2687450" y="1724725"/>
            <a:ext cx="6817099" cy="3408550"/>
          </a:xfrm>
          <a:prstGeom prst="rect">
            <a:avLst/>
          </a:prstGeom>
        </p:spPr>
      </p:pic>
    </p:spTree>
    <p:extLst>
      <p:ext uri="{BB962C8B-B14F-4D97-AF65-F5344CB8AC3E}">
        <p14:creationId xmlns:p14="http://schemas.microsoft.com/office/powerpoint/2010/main" val="2028515546"/>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p:cNvSpPr txBox="1">
            <a:spLocks noChangeArrowheads="1"/>
          </p:cNvSpPr>
          <p:nvPr/>
        </p:nvSpPr>
        <p:spPr bwMode="auto">
          <a:xfrm>
            <a:off x="371723" y="739754"/>
            <a:ext cx="11448554" cy="6252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eaLnBrk="1" hangingPunct="1">
              <a:lnSpc>
                <a:spcPct val="150000"/>
              </a:lnSpc>
            </a:pPr>
            <a:r>
              <a:rPr lang="en-US" altLang="zh-CN"/>
              <a:t>If we repeat Example 1 with Z</a:t>
            </a:r>
            <a:r>
              <a:rPr lang="en-US" altLang="zh-CN" baseline="-25000"/>
              <a:t>2</a:t>
            </a:r>
            <a:r>
              <a:rPr lang="en-US" altLang="zh-CN"/>
              <a:t> and Z</a:t>
            </a:r>
            <a:r>
              <a:rPr lang="en-US" altLang="zh-CN" baseline="-25000"/>
              <a:t>3</a:t>
            </a:r>
            <a:r>
              <a:rPr lang="en-US" altLang="zh-CN"/>
              <a:t> we find that          Z</a:t>
            </a:r>
            <a:r>
              <a:rPr lang="en-US" altLang="zh-CN" baseline="-25000"/>
              <a:t>2</a:t>
            </a:r>
            <a:r>
              <a:rPr lang="en-US" altLang="zh-CN"/>
              <a:t> x Z</a:t>
            </a:r>
            <a:r>
              <a:rPr lang="en-US" altLang="zh-CN" baseline="-25000"/>
              <a:t>3 </a:t>
            </a:r>
            <a:r>
              <a:rPr lang="en-US" altLang="zh-CN">
                <a:latin typeface="Cambria Math" panose="02040503050406030204" pitchFamily="18" charset="0"/>
                <a:ea typeface="Cambria Math" panose="02040503050406030204" pitchFamily="18" charset="0"/>
              </a:rPr>
              <a:t>⋍ </a:t>
            </a:r>
            <a:r>
              <a:rPr lang="en-US" altLang="zh-CN"/>
              <a:t>Z</a:t>
            </a:r>
            <a:r>
              <a:rPr lang="en-US" altLang="zh-CN" baseline="-25000"/>
              <a:t>6. </a:t>
            </a:r>
            <a:r>
              <a:rPr lang="en-US" altLang="zh-CN"/>
              <a:t>It can be shown, in general, that Z</a:t>
            </a:r>
            <a:r>
              <a:rPr lang="en-US" altLang="zh-CN" baseline="-25000"/>
              <a:t>m</a:t>
            </a:r>
            <a:r>
              <a:rPr lang="en-US" altLang="zh-CN"/>
              <a:t> x Z</a:t>
            </a:r>
            <a:r>
              <a:rPr lang="en-US" altLang="zh-CN" baseline="-25000"/>
              <a:t>n </a:t>
            </a:r>
            <a:r>
              <a:rPr lang="en-US" altLang="zh-CN">
                <a:latin typeface="Cambria Math" panose="02040503050406030204" pitchFamily="18" charset="0"/>
                <a:ea typeface="Cambria Math" panose="02040503050406030204" pitchFamily="18" charset="0"/>
              </a:rPr>
              <a:t>⋍ </a:t>
            </a:r>
            <a:r>
              <a:rPr lang="en-US" altLang="zh-CN"/>
              <a:t>Z</a:t>
            </a:r>
            <a:r>
              <a:rPr lang="en-US" altLang="zh-CN" baseline="-25000"/>
              <a:t>mn </a:t>
            </a:r>
            <a:r>
              <a:rPr lang="en-US" altLang="zh-CN"/>
              <a:t>if and only if GCD(m,n) = 1, that is, if and only if m and n are relatively prime.</a:t>
            </a:r>
          </a:p>
          <a:p>
            <a:pPr eaLnBrk="1" hangingPunct="1">
              <a:lnSpc>
                <a:spcPct val="150000"/>
              </a:lnSpc>
            </a:pPr>
            <a:r>
              <a:rPr lang="en-US" altLang="zh-CN"/>
              <a:t>Theorem 1 can obviously be extended to show that if G</a:t>
            </a:r>
            <a:r>
              <a:rPr lang="en-US" altLang="zh-CN" baseline="-25000"/>
              <a:t>1</a:t>
            </a:r>
            <a:r>
              <a:rPr lang="en-US" altLang="zh-CN"/>
              <a:t>, G</a:t>
            </a:r>
            <a:r>
              <a:rPr lang="en-US" altLang="zh-CN" baseline="-25000"/>
              <a:t>2</a:t>
            </a:r>
            <a:r>
              <a:rPr lang="en-US" altLang="zh-CN"/>
              <a:t> ..., G</a:t>
            </a:r>
            <a:r>
              <a:rPr lang="en-US" altLang="zh-CN" baseline="-25000"/>
              <a:t>n</a:t>
            </a:r>
            <a:r>
              <a:rPr lang="en-US" altLang="zh-CN"/>
              <a:t> are groups, then G = G</a:t>
            </a:r>
            <a:r>
              <a:rPr lang="en-US" altLang="zh-CN" baseline="-25000"/>
              <a:t>1</a:t>
            </a:r>
            <a:r>
              <a:rPr lang="en-US" altLang="zh-CN"/>
              <a:t> x G</a:t>
            </a:r>
            <a:r>
              <a:rPr lang="en-US" altLang="zh-CN" baseline="-25000"/>
              <a:t>2 </a:t>
            </a:r>
            <a:r>
              <a:rPr lang="en-US" altLang="zh-CN"/>
              <a:t>x ... G</a:t>
            </a:r>
            <a:r>
              <a:rPr lang="en-US" altLang="zh-CN" baseline="-25000"/>
              <a:t>n</a:t>
            </a:r>
            <a:r>
              <a:rPr lang="en-US" altLang="zh-CN"/>
              <a:t> is also a group.</a:t>
            </a:r>
          </a:p>
        </p:txBody>
      </p:sp>
      <p:sp>
        <p:nvSpPr>
          <p:cNvPr id="4" name="文本框 3">
            <a:extLst>
              <a:ext uri="{FF2B5EF4-FFF2-40B4-BE49-F238E27FC236}">
                <a16:creationId xmlns:a16="http://schemas.microsoft.com/office/drawing/2014/main" id="{51AA9789-BB3B-4E4B-AE2F-DCB3DC2D4CB9}"/>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9.5(</a:t>
            </a:r>
            <a:r>
              <a:rPr lang="zh-CN" altLang="en-US" sz="3200"/>
              <a:t>补</a:t>
            </a:r>
            <a:r>
              <a:rPr lang="en-US" altLang="zh-CN" sz="3200"/>
              <a:t>) Products and Quotients of Groups</a:t>
            </a:r>
          </a:p>
        </p:txBody>
      </p:sp>
    </p:spTree>
    <p:extLst>
      <p:ext uri="{BB962C8B-B14F-4D97-AF65-F5344CB8AC3E}">
        <p14:creationId xmlns:p14="http://schemas.microsoft.com/office/powerpoint/2010/main" val="1977829698"/>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210046" y="918110"/>
            <a:ext cx="11605436" cy="6612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ts val="4100"/>
              </a:lnSpc>
              <a:buFont typeface="Wingdings" panose="05000000000000000000" pitchFamily="2" charset="2"/>
              <a:buChar char="l"/>
            </a:pPr>
            <a:r>
              <a:rPr lang="en-US" altLang="zh-CN" sz="2800" dirty="0"/>
              <a:t>Example 2:</a:t>
            </a:r>
          </a:p>
          <a:p>
            <a:pPr lvl="1">
              <a:lnSpc>
                <a:spcPct val="150000"/>
              </a:lnSpc>
              <a:buClrTx/>
              <a:buFont typeface="Wingdings" panose="05000000000000000000" pitchFamily="2" charset="2"/>
              <a:buChar char="l"/>
            </a:pPr>
            <a:r>
              <a:rPr lang="en-US" altLang="zh-CN" sz="2400" dirty="0"/>
              <a:t> Let B = {0, 1} be the group defined in Example 5 of Section 9.4, where + is defined as follows:</a:t>
            </a:r>
          </a:p>
          <a:p>
            <a:pPr lvl="1">
              <a:lnSpc>
                <a:spcPct val="150000"/>
              </a:lnSpc>
              <a:buClrTx/>
              <a:buFont typeface="Wingdings" panose="05000000000000000000" pitchFamily="2" charset="2"/>
              <a:buChar char="l"/>
            </a:pPr>
            <a:endParaRPr lang="en-US" altLang="zh-CN" sz="2400" dirty="0"/>
          </a:p>
          <a:p>
            <a:pPr lvl="1">
              <a:lnSpc>
                <a:spcPct val="150000"/>
              </a:lnSpc>
              <a:buClrTx/>
              <a:buFont typeface="Wingdings" panose="05000000000000000000" pitchFamily="2" charset="2"/>
              <a:buChar char="l"/>
            </a:pPr>
            <a:r>
              <a:rPr lang="en-US" altLang="zh-CN" sz="2400" dirty="0"/>
              <a:t>Then B</a:t>
            </a:r>
            <a:r>
              <a:rPr lang="en-US" altLang="zh-CN" sz="2400" baseline="30000" dirty="0"/>
              <a:t>n</a:t>
            </a:r>
            <a:r>
              <a:rPr lang="en-US" altLang="zh-CN" sz="2400" dirty="0"/>
              <a:t> = B x B x ... x B (n factors) is a group with operation </a:t>
            </a:r>
            <a:r>
              <a:rPr lang="en-US" altLang="zh-CN" sz="2400" dirty="0">
                <a:latin typeface="Cambria Math" panose="02040503050406030204" pitchFamily="18" charset="0"/>
                <a:ea typeface="Cambria Math" panose="02040503050406030204" pitchFamily="18" charset="0"/>
              </a:rPr>
              <a:t>⊕ </a:t>
            </a:r>
            <a:r>
              <a:rPr lang="en-US" altLang="zh-CN" sz="2400" dirty="0"/>
              <a:t>defined by</a:t>
            </a:r>
          </a:p>
          <a:p>
            <a:pPr lvl="2" algn="ctr">
              <a:lnSpc>
                <a:spcPct val="150000"/>
              </a:lnSpc>
              <a:buClrTx/>
              <a:buFont typeface="Wingdings" panose="05000000000000000000" pitchFamily="2" charset="2"/>
              <a:buChar char="l"/>
            </a:pPr>
            <a:r>
              <a:rPr lang="en-US" altLang="zh-CN" sz="2000" dirty="0"/>
              <a:t>(x</a:t>
            </a:r>
            <a:r>
              <a:rPr lang="en-US" altLang="zh-CN" sz="2000" baseline="-25000" dirty="0"/>
              <a:t>1</a:t>
            </a:r>
            <a:r>
              <a:rPr lang="en-US" altLang="zh-CN" sz="2000" dirty="0"/>
              <a:t>, x</a:t>
            </a:r>
            <a:r>
              <a:rPr lang="en-US" altLang="zh-CN" sz="2000" baseline="-25000" dirty="0"/>
              <a:t>2</a:t>
            </a:r>
            <a:r>
              <a:rPr lang="en-US" altLang="zh-CN" sz="2000" dirty="0"/>
              <a:t>, ..., </a:t>
            </a:r>
            <a:r>
              <a:rPr lang="en-US" altLang="zh-CN" sz="2000" dirty="0" err="1"/>
              <a:t>x</a:t>
            </a:r>
            <a:r>
              <a:rPr lang="en-US" altLang="zh-CN" sz="2000" baseline="-25000" dirty="0" err="1"/>
              <a:t>n</a:t>
            </a:r>
            <a:r>
              <a:rPr lang="en-US" altLang="zh-CN" sz="2000" dirty="0"/>
              <a:t>)</a:t>
            </a:r>
            <a:r>
              <a:rPr lang="en-US" altLang="zh-CN" sz="2000" dirty="0">
                <a:latin typeface="Cambria Math" panose="02040503050406030204" pitchFamily="18" charset="0"/>
                <a:ea typeface="Cambria Math" panose="02040503050406030204" pitchFamily="18" charset="0"/>
              </a:rPr>
              <a:t> ⊕ </a:t>
            </a:r>
            <a:r>
              <a:rPr lang="en-US" altLang="zh-CN" sz="2000" dirty="0"/>
              <a:t>(y</a:t>
            </a:r>
            <a:r>
              <a:rPr lang="en-US" altLang="zh-CN" sz="2000" baseline="-25000" dirty="0"/>
              <a:t>1</a:t>
            </a:r>
            <a:r>
              <a:rPr lang="en-US" altLang="zh-CN" sz="2000" dirty="0"/>
              <a:t>, y</a:t>
            </a:r>
            <a:r>
              <a:rPr lang="en-US" altLang="zh-CN" sz="2000" baseline="-25000" dirty="0"/>
              <a:t>2</a:t>
            </a:r>
            <a:r>
              <a:rPr lang="en-US" altLang="zh-CN" sz="2000" dirty="0"/>
              <a:t>, ..., </a:t>
            </a:r>
            <a:r>
              <a:rPr lang="en-US" altLang="zh-CN" sz="2000" dirty="0" err="1"/>
              <a:t>y</a:t>
            </a:r>
            <a:r>
              <a:rPr lang="en-US" altLang="zh-CN" sz="2000" baseline="-25000" dirty="0" err="1"/>
              <a:t>n</a:t>
            </a:r>
            <a:r>
              <a:rPr lang="en-US" altLang="zh-CN" sz="2000" dirty="0"/>
              <a:t>) = (x</a:t>
            </a:r>
            <a:r>
              <a:rPr lang="en-US" altLang="zh-CN" sz="2000" baseline="-25000" dirty="0"/>
              <a:t>1 </a:t>
            </a:r>
            <a:r>
              <a:rPr lang="en-US" altLang="zh-CN" sz="2000" dirty="0"/>
              <a:t>+ y</a:t>
            </a:r>
            <a:r>
              <a:rPr lang="en-US" altLang="zh-CN" sz="2000" baseline="-25000" dirty="0"/>
              <a:t>1,</a:t>
            </a:r>
            <a:r>
              <a:rPr lang="en-US" altLang="zh-CN" sz="2000" dirty="0"/>
              <a:t> x</a:t>
            </a:r>
            <a:r>
              <a:rPr lang="en-US" altLang="zh-CN" sz="2000" baseline="-25000" dirty="0"/>
              <a:t>2 </a:t>
            </a:r>
            <a:r>
              <a:rPr lang="en-US" altLang="zh-CN" sz="2000" dirty="0"/>
              <a:t>+ y</a:t>
            </a:r>
            <a:r>
              <a:rPr lang="en-US" altLang="zh-CN" sz="2000" baseline="-25000" dirty="0"/>
              <a:t>2</a:t>
            </a:r>
            <a:r>
              <a:rPr lang="en-US" altLang="zh-CN" sz="2000" dirty="0"/>
              <a:t>, ..., </a:t>
            </a:r>
            <a:r>
              <a:rPr lang="en-US" altLang="zh-CN" sz="2000" dirty="0" err="1"/>
              <a:t>x</a:t>
            </a:r>
            <a:r>
              <a:rPr lang="en-US" altLang="zh-CN" sz="2000" baseline="-25000" dirty="0" err="1"/>
              <a:t>n</a:t>
            </a:r>
            <a:r>
              <a:rPr lang="en-US" altLang="zh-CN" sz="2000" baseline="-25000" dirty="0"/>
              <a:t> </a:t>
            </a:r>
            <a:r>
              <a:rPr lang="en-US" altLang="zh-CN" sz="2000" dirty="0"/>
              <a:t>+ </a:t>
            </a:r>
            <a:r>
              <a:rPr lang="en-US" altLang="zh-CN" sz="2000" dirty="0" err="1"/>
              <a:t>y</a:t>
            </a:r>
            <a:r>
              <a:rPr lang="en-US" altLang="zh-CN" sz="2000" baseline="-25000" dirty="0" err="1"/>
              <a:t>n</a:t>
            </a:r>
            <a:r>
              <a:rPr lang="en-US" altLang="zh-CN" sz="2000" dirty="0"/>
              <a:t>)</a:t>
            </a:r>
          </a:p>
          <a:p>
            <a:pPr lvl="1">
              <a:lnSpc>
                <a:spcPct val="150000"/>
              </a:lnSpc>
              <a:buClrTx/>
              <a:buFont typeface="Wingdings" panose="05000000000000000000" pitchFamily="2" charset="2"/>
              <a:buChar char="l"/>
            </a:pPr>
            <a:r>
              <a:rPr lang="en-US" altLang="zh-CN" sz="2400" dirty="0"/>
              <a:t>The identity of B</a:t>
            </a:r>
            <a:r>
              <a:rPr lang="en-US" altLang="zh-CN" sz="2400" baseline="30000" dirty="0"/>
              <a:t>n  </a:t>
            </a:r>
            <a:r>
              <a:rPr lang="en-US" altLang="zh-CN" sz="2400" dirty="0"/>
              <a:t>is (0,0,....0), and every element is its own inverse. This group is essentially the same as the Boolean algebra Bn, defined in Section 6.4, but the binary operation is very different from </a:t>
            </a:r>
            <a:r>
              <a:rPr lang="en-US" altLang="zh-CN" sz="2400" dirty="0">
                <a:latin typeface="Cambria Math" panose="02040503050406030204" pitchFamily="18" charset="0"/>
                <a:ea typeface="Cambria Math" panose="02040503050406030204" pitchFamily="18" charset="0"/>
              </a:rPr>
              <a:t>⋀</a:t>
            </a:r>
            <a:r>
              <a:rPr lang="en-US" altLang="zh-CN" sz="2400" dirty="0"/>
              <a:t> and </a:t>
            </a:r>
            <a:r>
              <a:rPr lang="en-US" altLang="zh-CN" sz="2400" dirty="0">
                <a:latin typeface="Cambria Math" panose="02040503050406030204" pitchFamily="18" charset="0"/>
                <a:ea typeface="Cambria Math" panose="02040503050406030204" pitchFamily="18" charset="0"/>
              </a:rPr>
              <a:t>⋁</a:t>
            </a:r>
            <a:r>
              <a:rPr lang="en-US" altLang="zh-CN" sz="2400" dirty="0"/>
              <a:t>.</a:t>
            </a:r>
          </a:p>
        </p:txBody>
      </p:sp>
      <p:sp>
        <p:nvSpPr>
          <p:cNvPr id="5" name="文本框 4">
            <a:extLst>
              <a:ext uri="{FF2B5EF4-FFF2-40B4-BE49-F238E27FC236}">
                <a16:creationId xmlns:a16="http://schemas.microsoft.com/office/drawing/2014/main" id="{FBC5B1A4-EEBC-47E6-A88D-8B87B698E1FD}"/>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9.5(</a:t>
            </a:r>
            <a:r>
              <a:rPr lang="zh-CN" altLang="en-US" sz="3200"/>
              <a:t>补</a:t>
            </a:r>
            <a:r>
              <a:rPr lang="en-US" altLang="zh-CN" sz="3200"/>
              <a:t>) Products and Quotients of Groups</a:t>
            </a:r>
          </a:p>
        </p:txBody>
      </p:sp>
      <p:pic>
        <p:nvPicPr>
          <p:cNvPr id="2" name="图片 1">
            <a:extLst>
              <a:ext uri="{FF2B5EF4-FFF2-40B4-BE49-F238E27FC236}">
                <a16:creationId xmlns:a16="http://schemas.microsoft.com/office/drawing/2014/main" id="{7C2EC483-F6DD-522A-4978-7BBC2D3091E2}"/>
              </a:ext>
            </a:extLst>
          </p:cNvPr>
          <p:cNvPicPr>
            <a:picLocks noChangeAspect="1"/>
          </p:cNvPicPr>
          <p:nvPr/>
        </p:nvPicPr>
        <p:blipFill>
          <a:blip r:embed="rId3"/>
          <a:stretch>
            <a:fillRect/>
          </a:stretch>
        </p:blipFill>
        <p:spPr>
          <a:xfrm>
            <a:off x="4906068" y="2199904"/>
            <a:ext cx="2121441" cy="1311250"/>
          </a:xfrm>
          <a:prstGeom prst="rect">
            <a:avLst/>
          </a:prstGeom>
        </p:spPr>
      </p:pic>
    </p:spTree>
    <p:extLst>
      <p:ext uri="{BB962C8B-B14F-4D97-AF65-F5344CB8AC3E}">
        <p14:creationId xmlns:p14="http://schemas.microsoft.com/office/powerpoint/2010/main" val="12195107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Rectangle 3"/>
              <p:cNvSpPr txBox="1">
                <a:spLocks noChangeArrowheads="1"/>
              </p:cNvSpPr>
              <p:nvPr/>
            </p:nvSpPr>
            <p:spPr bwMode="auto">
              <a:xfrm>
                <a:off x="210046" y="735781"/>
                <a:ext cx="11510778" cy="538643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Example 4:</a:t>
                </a:r>
              </a:p>
              <a:p>
                <a:pPr lvl="1">
                  <a:lnSpc>
                    <a:spcPct val="150000"/>
                  </a:lnSpc>
                  <a:buClr>
                    <a:schemeClr val="tx1"/>
                  </a:buClr>
                  <a:buFont typeface="Wingdings" panose="05000000000000000000" pitchFamily="2" charset="2"/>
                  <a:buChar char="l"/>
                </a:pPr>
                <a:r>
                  <a:rPr lang="en-US" altLang="zh-CN" sz="2400" dirty="0"/>
                  <a:t>Let G be the set of all nonzero real numbers and let </a:t>
                </a:r>
              </a:p>
              <a:p>
                <a:pPr marL="457200" lvl="1" indent="0" algn="ctr">
                  <a:lnSpc>
                    <a:spcPct val="150000"/>
                  </a:lnSpc>
                  <a:buClr>
                    <a:schemeClr val="tx1"/>
                  </a:buClr>
                  <a:buNone/>
                </a:pPr>
                <a14:m>
                  <m:oMathPara xmlns:m="http://schemas.openxmlformats.org/officeDocument/2006/math">
                    <m:oMathParaPr>
                      <m:jc m:val="centerGroup"/>
                    </m:oMathParaPr>
                    <m:oMath xmlns:m="http://schemas.openxmlformats.org/officeDocument/2006/math">
                      <m:r>
                        <a:rPr lang="en-US" altLang="zh-CN" sz="2400" b="1" i="0" smtClean="0">
                          <a:latin typeface="Cambria Math" panose="02040503050406030204" pitchFamily="18" charset="0"/>
                        </a:rPr>
                        <m:t>𝐚</m:t>
                      </m:r>
                      <m:r>
                        <a:rPr lang="en-US" altLang="zh-CN" sz="2400" b="1" i="0" smtClean="0">
                          <a:latin typeface="Cambria Math" panose="02040503050406030204" pitchFamily="18" charset="0"/>
                        </a:rPr>
                        <m:t>∗</m:t>
                      </m:r>
                      <m:r>
                        <a:rPr lang="en-US" altLang="zh-CN" sz="2400" b="1" i="0" smtClean="0">
                          <a:latin typeface="Cambria Math" panose="02040503050406030204" pitchFamily="18" charset="0"/>
                        </a:rPr>
                        <m:t>𝐛</m:t>
                      </m:r>
                      <m:r>
                        <a:rPr lang="en-US" altLang="zh-CN" sz="2400" b="1" i="0" smtClean="0">
                          <a:latin typeface="Cambria Math" panose="02040503050406030204" pitchFamily="18" charset="0"/>
                        </a:rPr>
                        <m:t>=</m:t>
                      </m:r>
                      <m:f>
                        <m:fPr>
                          <m:ctrlPr>
                            <a:rPr lang="en-US" altLang="zh-CN" sz="2400" i="1" smtClean="0">
                              <a:latin typeface="Cambria Math" panose="02040503050406030204" pitchFamily="18" charset="0"/>
                            </a:rPr>
                          </m:ctrlPr>
                        </m:fPr>
                        <m:num>
                          <m:r>
                            <a:rPr lang="en-US" altLang="zh-CN" sz="2400" b="1" i="1" smtClean="0">
                              <a:latin typeface="Cambria Math" panose="02040503050406030204" pitchFamily="18" charset="0"/>
                            </a:rPr>
                            <m:t>𝒂𝒃</m:t>
                          </m:r>
                        </m:num>
                        <m:den>
                          <m:r>
                            <a:rPr lang="en-US" altLang="zh-CN" sz="2400" b="1" i="1" smtClean="0">
                              <a:latin typeface="Cambria Math" panose="02040503050406030204" pitchFamily="18" charset="0"/>
                            </a:rPr>
                            <m:t>𝟐</m:t>
                          </m:r>
                        </m:den>
                      </m:f>
                    </m:oMath>
                  </m:oMathPara>
                </a14:m>
                <a:endParaRPr lang="en-US" altLang="zh-CN" sz="2400" dirty="0"/>
              </a:p>
              <a:p>
                <a:pPr marL="457200" lvl="1" indent="0">
                  <a:lnSpc>
                    <a:spcPct val="150000"/>
                  </a:lnSpc>
                  <a:buClr>
                    <a:schemeClr val="tx1"/>
                  </a:buClr>
                  <a:buNone/>
                </a:pPr>
                <a:r>
                  <a:rPr lang="en-US" altLang="zh-CN" sz="2400" dirty="0"/>
                  <a:t>Show that (G, *) is an Abelian group.</a:t>
                </a:r>
              </a:p>
              <a:p>
                <a:pPr lvl="1">
                  <a:lnSpc>
                    <a:spcPct val="150000"/>
                  </a:lnSpc>
                  <a:buClrTx/>
                  <a:buFont typeface="Wingdings" panose="05000000000000000000" pitchFamily="2" charset="2"/>
                  <a:buChar char="l"/>
                </a:pPr>
                <a:endParaRPr lang="en-US" altLang="zh-CN" sz="2400" dirty="0"/>
              </a:p>
            </p:txBody>
          </p:sp>
        </mc:Choice>
        <mc:Fallback xmlns="">
          <p:sp>
            <p:nvSpPr>
              <p:cNvPr id="3" name="Rectangle 3"/>
              <p:cNvSpPr txBox="1">
                <a:spLocks noRot="1" noChangeAspect="1" noMove="1" noResize="1" noEditPoints="1" noAdjustHandles="1" noChangeArrowheads="1" noChangeShapeType="1" noTextEdit="1"/>
              </p:cNvSpPr>
              <p:nvPr/>
            </p:nvSpPr>
            <p:spPr bwMode="auto">
              <a:xfrm>
                <a:off x="210046" y="735781"/>
                <a:ext cx="11510778" cy="5386437"/>
              </a:xfrm>
              <a:prstGeom prst="rect">
                <a:avLst/>
              </a:prstGeom>
              <a:blipFill>
                <a:blip r:embed="rId3"/>
                <a:stretch>
                  <a:fillRect l="-9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文本框 4"/>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9.4(</a:t>
            </a:r>
            <a:r>
              <a:rPr lang="zh-CN" altLang="en-US" sz="3200" dirty="0"/>
              <a:t>补</a:t>
            </a:r>
            <a:r>
              <a:rPr lang="en-US" altLang="zh-CN" sz="3200" dirty="0"/>
              <a:t>) Groups</a:t>
            </a:r>
          </a:p>
        </p:txBody>
      </p:sp>
    </p:spTree>
    <p:extLst>
      <p:ext uri="{BB962C8B-B14F-4D97-AF65-F5344CB8AC3E}">
        <p14:creationId xmlns:p14="http://schemas.microsoft.com/office/powerpoint/2010/main" val="3095547365"/>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p:cNvSpPr txBox="1">
            <a:spLocks noChangeArrowheads="1"/>
          </p:cNvSpPr>
          <p:nvPr/>
        </p:nvSpPr>
        <p:spPr bwMode="auto">
          <a:xfrm>
            <a:off x="371723" y="739754"/>
            <a:ext cx="11448554" cy="6252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eaLnBrk="1" hangingPunct="1">
              <a:lnSpc>
                <a:spcPct val="150000"/>
              </a:lnSpc>
            </a:pPr>
            <a:r>
              <a:rPr lang="en-US" altLang="zh-CN" dirty="0"/>
              <a:t>A congruence relation on a group is simply a congruence relation on the group when it is viewed as a semigroup. We now discuss quotient structures determined by a congruence relation on a group.</a:t>
            </a:r>
          </a:p>
        </p:txBody>
      </p:sp>
      <p:sp>
        <p:nvSpPr>
          <p:cNvPr id="4" name="文本框 3">
            <a:extLst>
              <a:ext uri="{FF2B5EF4-FFF2-40B4-BE49-F238E27FC236}">
                <a16:creationId xmlns:a16="http://schemas.microsoft.com/office/drawing/2014/main" id="{51AA9789-BB3B-4E4B-AE2F-DCB3DC2D4CB9}"/>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9.5(</a:t>
            </a:r>
            <a:r>
              <a:rPr lang="zh-CN" altLang="en-US" sz="3200"/>
              <a:t>补</a:t>
            </a:r>
            <a:r>
              <a:rPr lang="en-US" altLang="zh-CN" sz="3200"/>
              <a:t>) Products and Quotients of Groups</a:t>
            </a:r>
          </a:p>
        </p:txBody>
      </p:sp>
    </p:spTree>
    <p:extLst>
      <p:ext uri="{BB962C8B-B14F-4D97-AF65-F5344CB8AC3E}">
        <p14:creationId xmlns:p14="http://schemas.microsoft.com/office/powerpoint/2010/main" val="1445141137"/>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p:cNvSpPr txBox="1">
            <a:spLocks noChangeArrowheads="1"/>
          </p:cNvSpPr>
          <p:nvPr/>
        </p:nvSpPr>
        <p:spPr bwMode="auto">
          <a:xfrm>
            <a:off x="298154" y="1461118"/>
            <a:ext cx="11595688" cy="5396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eaLnBrk="1" hangingPunct="1">
              <a:lnSpc>
                <a:spcPct val="150000"/>
              </a:lnSpc>
            </a:pPr>
            <a:r>
              <a:rPr lang="en-US" altLang="zh-CN" dirty="0"/>
              <a:t>Let R be a congruence relation on the group (G,*). Then the semigroup (G/R,      ) is a group, where the operation        </a:t>
            </a:r>
            <a:r>
              <a:rPr lang="zh-CN" altLang="en-US" dirty="0"/>
              <a:t>          </a:t>
            </a:r>
            <a:endParaRPr lang="en-US" altLang="zh-CN" dirty="0"/>
          </a:p>
          <a:p>
            <a:pPr marL="0" indent="0" eaLnBrk="1" hangingPunct="1">
              <a:lnSpc>
                <a:spcPct val="150000"/>
              </a:lnSpc>
              <a:buNone/>
            </a:pPr>
            <a:r>
              <a:rPr lang="en-US" altLang="zh-CN" dirty="0"/>
              <a:t>        is defined on G/R by</a:t>
            </a:r>
          </a:p>
          <a:p>
            <a:pPr marL="0" indent="0" eaLnBrk="1" hangingPunct="1">
              <a:lnSpc>
                <a:spcPct val="150000"/>
              </a:lnSpc>
              <a:buNone/>
            </a:pPr>
            <a:r>
              <a:rPr lang="en-US" altLang="zh-CN" dirty="0"/>
              <a:t>		         [a]</a:t>
            </a:r>
            <a:r>
              <a:rPr lang="zh-CN" altLang="en-US" dirty="0"/>
              <a:t>      </a:t>
            </a:r>
            <a:r>
              <a:rPr lang="en-US" altLang="zh-CN" dirty="0"/>
              <a:t>[b] = [a*b]  (see Section 9.3).</a:t>
            </a:r>
          </a:p>
        </p:txBody>
      </p:sp>
      <p:sp>
        <p:nvSpPr>
          <p:cNvPr id="3" name="文本框 2"/>
          <p:cNvSpPr txBox="1"/>
          <p:nvPr/>
        </p:nvSpPr>
        <p:spPr>
          <a:xfrm>
            <a:off x="3866146" y="721364"/>
            <a:ext cx="4459705" cy="707886"/>
          </a:xfrm>
          <a:prstGeom prst="rect">
            <a:avLst/>
          </a:prstGeom>
          <a:noFill/>
        </p:spPr>
        <p:txBody>
          <a:bodyPr wrap="square" rtlCol="0">
            <a:spAutoFit/>
          </a:bodyPr>
          <a:lstStyle/>
          <a:p>
            <a:pPr algn="ctr"/>
            <a:r>
              <a:rPr lang="en-US" altLang="zh-CN" sz="4000" b="1"/>
              <a:t>Theorem 2</a:t>
            </a:r>
          </a:p>
        </p:txBody>
      </p:sp>
      <p:sp>
        <p:nvSpPr>
          <p:cNvPr id="6" name="文本框 5">
            <a:extLst>
              <a:ext uri="{FF2B5EF4-FFF2-40B4-BE49-F238E27FC236}">
                <a16:creationId xmlns:a16="http://schemas.microsoft.com/office/drawing/2014/main" id="{2E3EF76D-90D6-4031-BC37-0C6B6D6687C9}"/>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9.5(</a:t>
            </a:r>
            <a:r>
              <a:rPr lang="zh-CN" altLang="en-US" sz="3200"/>
              <a:t>补</a:t>
            </a:r>
            <a:r>
              <a:rPr lang="en-US" altLang="zh-CN" sz="3200"/>
              <a:t>) Products and Quotients of Groups</a:t>
            </a:r>
          </a:p>
        </p:txBody>
      </p:sp>
      <p:pic>
        <p:nvPicPr>
          <p:cNvPr id="4" name="图片 3">
            <a:extLst>
              <a:ext uri="{FF2B5EF4-FFF2-40B4-BE49-F238E27FC236}">
                <a16:creationId xmlns:a16="http://schemas.microsoft.com/office/drawing/2014/main" id="{A79CF5C0-220B-45FF-B887-FA123608C491}"/>
              </a:ext>
            </a:extLst>
          </p:cNvPr>
          <p:cNvPicPr>
            <a:picLocks noChangeAspect="1"/>
          </p:cNvPicPr>
          <p:nvPr/>
        </p:nvPicPr>
        <p:blipFill>
          <a:blip r:embed="rId3"/>
          <a:stretch>
            <a:fillRect/>
          </a:stretch>
        </p:blipFill>
        <p:spPr>
          <a:xfrm>
            <a:off x="4707456" y="2330823"/>
            <a:ext cx="568783" cy="607564"/>
          </a:xfrm>
          <a:prstGeom prst="rect">
            <a:avLst/>
          </a:prstGeom>
        </p:spPr>
      </p:pic>
      <p:pic>
        <p:nvPicPr>
          <p:cNvPr id="7" name="图片 6">
            <a:extLst>
              <a:ext uri="{FF2B5EF4-FFF2-40B4-BE49-F238E27FC236}">
                <a16:creationId xmlns:a16="http://schemas.microsoft.com/office/drawing/2014/main" id="{E126FA0E-8EEF-4F87-A4D4-33621310B314}"/>
              </a:ext>
            </a:extLst>
          </p:cNvPr>
          <p:cNvPicPr>
            <a:picLocks noChangeAspect="1"/>
          </p:cNvPicPr>
          <p:nvPr/>
        </p:nvPicPr>
        <p:blipFill>
          <a:blip r:embed="rId3"/>
          <a:stretch>
            <a:fillRect/>
          </a:stretch>
        </p:blipFill>
        <p:spPr>
          <a:xfrm>
            <a:off x="692524" y="3131203"/>
            <a:ext cx="557576" cy="595593"/>
          </a:xfrm>
          <a:prstGeom prst="rect">
            <a:avLst/>
          </a:prstGeom>
        </p:spPr>
      </p:pic>
      <p:pic>
        <p:nvPicPr>
          <p:cNvPr id="9" name="图片 8">
            <a:extLst>
              <a:ext uri="{FF2B5EF4-FFF2-40B4-BE49-F238E27FC236}">
                <a16:creationId xmlns:a16="http://schemas.microsoft.com/office/drawing/2014/main" id="{14EB39DB-8B88-43B7-B880-D1C110D23483}"/>
              </a:ext>
            </a:extLst>
          </p:cNvPr>
          <p:cNvPicPr>
            <a:picLocks noChangeAspect="1"/>
          </p:cNvPicPr>
          <p:nvPr/>
        </p:nvPicPr>
        <p:blipFill>
          <a:blip r:embed="rId3"/>
          <a:stretch>
            <a:fillRect/>
          </a:stretch>
        </p:blipFill>
        <p:spPr>
          <a:xfrm>
            <a:off x="3786782" y="4008066"/>
            <a:ext cx="557576" cy="595593"/>
          </a:xfrm>
          <a:prstGeom prst="rect">
            <a:avLst/>
          </a:prstGeom>
        </p:spPr>
      </p:pic>
    </p:spTree>
    <p:extLst>
      <p:ext uri="{BB962C8B-B14F-4D97-AF65-F5344CB8AC3E}">
        <p14:creationId xmlns:p14="http://schemas.microsoft.com/office/powerpoint/2010/main" val="4142460305"/>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p:cNvSpPr txBox="1">
            <a:spLocks noChangeArrowheads="1"/>
          </p:cNvSpPr>
          <p:nvPr/>
        </p:nvSpPr>
        <p:spPr bwMode="auto">
          <a:xfrm>
            <a:off x="298154" y="1461118"/>
            <a:ext cx="11595688" cy="5396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eaLnBrk="1" hangingPunct="1">
              <a:lnSpc>
                <a:spcPct val="150000"/>
              </a:lnSpc>
            </a:pPr>
            <a:r>
              <a:rPr lang="en-US" altLang="zh-CN" dirty="0"/>
              <a:t> Since a group is a monoid, we know from Corollary 1 of Section 9.3 that G/R is a monoid. We need to show that each element of G/R has an </a:t>
            </a:r>
            <a:r>
              <a:rPr lang="en-US" altLang="zh-CN" dirty="0" err="1"/>
              <a:t>inverse.Let</a:t>
            </a:r>
            <a:r>
              <a:rPr lang="en-US" altLang="zh-CN" dirty="0"/>
              <a:t> [a]</a:t>
            </a:r>
            <a:r>
              <a:rPr lang="zh-CN" altLang="en-US" dirty="0"/>
              <a:t>∈</a:t>
            </a:r>
            <a:r>
              <a:rPr lang="en-US" altLang="zh-CN" dirty="0"/>
              <a:t>G/R. </a:t>
            </a:r>
          </a:p>
          <a:p>
            <a:pPr eaLnBrk="1" hangingPunct="1">
              <a:lnSpc>
                <a:spcPct val="150000"/>
              </a:lnSpc>
            </a:pPr>
            <a:r>
              <a:rPr lang="en-US" altLang="zh-CN" dirty="0"/>
              <a:t>Then[a</a:t>
            </a:r>
            <a:r>
              <a:rPr lang="en-US" altLang="zh-CN" baseline="30000" dirty="0"/>
              <a:t>-1</a:t>
            </a:r>
            <a:r>
              <a:rPr lang="en-US" altLang="zh-CN" dirty="0"/>
              <a:t>]</a:t>
            </a:r>
            <a:r>
              <a:rPr lang="zh-CN" altLang="en-US" dirty="0"/>
              <a:t>∈</a:t>
            </a:r>
            <a:r>
              <a:rPr lang="en-US" altLang="zh-CN" dirty="0"/>
              <a:t>G/R, and</a:t>
            </a:r>
          </a:p>
          <a:p>
            <a:pPr lvl="1" algn="ctr">
              <a:lnSpc>
                <a:spcPct val="150000"/>
              </a:lnSpc>
            </a:pPr>
            <a:r>
              <a:rPr lang="en-US" altLang="zh-CN" dirty="0"/>
              <a:t>[a]o[a</a:t>
            </a:r>
            <a:r>
              <a:rPr lang="en-US" altLang="zh-CN" baseline="30000" dirty="0"/>
              <a:t>-1</a:t>
            </a:r>
            <a:r>
              <a:rPr lang="en-US" altLang="zh-CN" dirty="0"/>
              <a:t>]=[a* a</a:t>
            </a:r>
            <a:r>
              <a:rPr lang="en-US" altLang="zh-CN" baseline="30000" dirty="0"/>
              <a:t>-1</a:t>
            </a:r>
            <a:r>
              <a:rPr lang="en-US" altLang="zh-CN" dirty="0"/>
              <a:t>]=[e].</a:t>
            </a:r>
          </a:p>
          <a:p>
            <a:pPr eaLnBrk="1" hangingPunct="1">
              <a:lnSpc>
                <a:spcPct val="150000"/>
              </a:lnSpc>
            </a:pPr>
            <a:r>
              <a:rPr lang="en-US" altLang="zh-CN" dirty="0"/>
              <a:t>So [a]</a:t>
            </a:r>
            <a:r>
              <a:rPr lang="en-US" altLang="zh-CN" baseline="30000" dirty="0"/>
              <a:t>-1 </a:t>
            </a:r>
            <a:r>
              <a:rPr lang="en-US" altLang="zh-CN" dirty="0"/>
              <a:t>= [a</a:t>
            </a:r>
            <a:r>
              <a:rPr lang="en-US" altLang="zh-CN" baseline="30000" dirty="0"/>
              <a:t>-1</a:t>
            </a:r>
            <a:r>
              <a:rPr lang="en-US" altLang="zh-CN" dirty="0"/>
              <a:t>]. Hence (G/R,      ) is a group.</a:t>
            </a:r>
          </a:p>
        </p:txBody>
      </p:sp>
      <p:sp>
        <p:nvSpPr>
          <p:cNvPr id="3" name="文本框 2"/>
          <p:cNvSpPr txBox="1"/>
          <p:nvPr/>
        </p:nvSpPr>
        <p:spPr>
          <a:xfrm>
            <a:off x="3866146" y="721364"/>
            <a:ext cx="4459705" cy="707886"/>
          </a:xfrm>
          <a:prstGeom prst="rect">
            <a:avLst/>
          </a:prstGeom>
          <a:noFill/>
        </p:spPr>
        <p:txBody>
          <a:bodyPr wrap="square" rtlCol="0">
            <a:spAutoFit/>
          </a:bodyPr>
          <a:lstStyle/>
          <a:p>
            <a:pPr algn="ctr"/>
            <a:r>
              <a:rPr lang="en-US" altLang="zh-CN" sz="4000" b="1"/>
              <a:t>Proof</a:t>
            </a:r>
          </a:p>
        </p:txBody>
      </p:sp>
      <p:sp>
        <p:nvSpPr>
          <p:cNvPr id="6" name="文本框 5">
            <a:extLst>
              <a:ext uri="{FF2B5EF4-FFF2-40B4-BE49-F238E27FC236}">
                <a16:creationId xmlns:a16="http://schemas.microsoft.com/office/drawing/2014/main" id="{2E3EF76D-90D6-4031-BC37-0C6B6D6687C9}"/>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9.5(</a:t>
            </a:r>
            <a:r>
              <a:rPr lang="zh-CN" altLang="en-US" sz="3200"/>
              <a:t>补</a:t>
            </a:r>
            <a:r>
              <a:rPr lang="en-US" altLang="zh-CN" sz="3200"/>
              <a:t>) Products and Quotients of Groups</a:t>
            </a:r>
          </a:p>
        </p:txBody>
      </p:sp>
      <p:pic>
        <p:nvPicPr>
          <p:cNvPr id="9" name="图片 8">
            <a:extLst>
              <a:ext uri="{FF2B5EF4-FFF2-40B4-BE49-F238E27FC236}">
                <a16:creationId xmlns:a16="http://schemas.microsoft.com/office/drawing/2014/main" id="{14EB39DB-8B88-43B7-B880-D1C110D23483}"/>
              </a:ext>
            </a:extLst>
          </p:cNvPr>
          <p:cNvPicPr>
            <a:picLocks noChangeAspect="1"/>
          </p:cNvPicPr>
          <p:nvPr/>
        </p:nvPicPr>
        <p:blipFill>
          <a:blip r:embed="rId3"/>
          <a:stretch>
            <a:fillRect/>
          </a:stretch>
        </p:blipFill>
        <p:spPr>
          <a:xfrm>
            <a:off x="5878170" y="5442429"/>
            <a:ext cx="557576" cy="595593"/>
          </a:xfrm>
          <a:prstGeom prst="rect">
            <a:avLst/>
          </a:prstGeom>
        </p:spPr>
      </p:pic>
    </p:spTree>
    <p:extLst>
      <p:ext uri="{BB962C8B-B14F-4D97-AF65-F5344CB8AC3E}">
        <p14:creationId xmlns:p14="http://schemas.microsoft.com/office/powerpoint/2010/main" val="2015826231"/>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 name="Rectangle 3"/>
          <p:cNvSpPr txBox="1">
            <a:spLocks noChangeArrowheads="1"/>
          </p:cNvSpPr>
          <p:nvPr/>
        </p:nvSpPr>
        <p:spPr bwMode="auto">
          <a:xfrm>
            <a:off x="371723" y="739754"/>
            <a:ext cx="11448554" cy="6252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eaLnBrk="1" hangingPunct="1">
              <a:lnSpc>
                <a:spcPct val="150000"/>
              </a:lnSpc>
            </a:pPr>
            <a:r>
              <a:rPr lang="en-US" altLang="zh-CN"/>
              <a:t>Since the definitions of homomorphism, isomorphism, and congruence for groups involve only the semigroup and monoid structure of groups, the following corollary is an immediate consequence of Theorems 3 and 4 of Section 9.3.</a:t>
            </a:r>
          </a:p>
        </p:txBody>
      </p:sp>
      <p:sp>
        <p:nvSpPr>
          <p:cNvPr id="4" name="文本框 3">
            <a:extLst>
              <a:ext uri="{FF2B5EF4-FFF2-40B4-BE49-F238E27FC236}">
                <a16:creationId xmlns:a16="http://schemas.microsoft.com/office/drawing/2014/main" id="{51AA9789-BB3B-4E4B-AE2F-DCB3DC2D4CB9}"/>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9.5(</a:t>
            </a:r>
            <a:r>
              <a:rPr lang="zh-CN" altLang="en-US" sz="3200"/>
              <a:t>补</a:t>
            </a:r>
            <a:r>
              <a:rPr lang="en-US" altLang="zh-CN" sz="3200"/>
              <a:t>) Products and Quotients of Groups</a:t>
            </a:r>
          </a:p>
        </p:txBody>
      </p:sp>
    </p:spTree>
    <p:extLst>
      <p:ext uri="{BB962C8B-B14F-4D97-AF65-F5344CB8AC3E}">
        <p14:creationId xmlns:p14="http://schemas.microsoft.com/office/powerpoint/2010/main" val="948050219"/>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p:cNvSpPr txBox="1">
            <a:spLocks noChangeArrowheads="1"/>
          </p:cNvSpPr>
          <p:nvPr/>
        </p:nvSpPr>
        <p:spPr bwMode="auto">
          <a:xfrm>
            <a:off x="298154" y="1461118"/>
            <a:ext cx="11595688" cy="5396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eaLnBrk="1" hangingPunct="1">
              <a:lnSpc>
                <a:spcPct val="150000"/>
              </a:lnSpc>
            </a:pPr>
            <a:r>
              <a:rPr lang="en-US" altLang="zh-CN"/>
              <a:t>(a) If R is a congruence relation on a group G, then the function f</a:t>
            </a:r>
            <a:r>
              <a:rPr lang="en-US" altLang="zh-CN" baseline="-25000"/>
              <a:t>R</a:t>
            </a:r>
            <a:r>
              <a:rPr lang="en-US" altLang="zh-CN"/>
              <a:t>:G </a:t>
            </a:r>
            <a:r>
              <a:rPr lang="zh-CN" altLang="en-US"/>
              <a:t>→ </a:t>
            </a:r>
            <a:r>
              <a:rPr lang="en-US" altLang="zh-CN"/>
              <a:t>G/R, given by f</a:t>
            </a:r>
            <a:r>
              <a:rPr lang="en-US" altLang="zh-CN" baseline="-25000"/>
              <a:t>R</a:t>
            </a:r>
            <a:r>
              <a:rPr lang="en-US" altLang="zh-CN"/>
              <a:t>(a) = [a], is a group homomorphism</a:t>
            </a:r>
          </a:p>
          <a:p>
            <a:pPr eaLnBrk="1" hangingPunct="1">
              <a:lnSpc>
                <a:spcPct val="150000"/>
              </a:lnSpc>
            </a:pPr>
            <a:r>
              <a:rPr lang="en-US" altLang="zh-CN"/>
              <a:t>(b) If f:G→ G' is a homomorphism from the group (G,*) onto the group(G', *’), and R is the relation defined on G by a R b if and only if f(a) = f(b) for a and b in G, then</a:t>
            </a:r>
            <a:endParaRPr lang="en-US" altLang="zh-CN" dirty="0"/>
          </a:p>
        </p:txBody>
      </p:sp>
      <p:sp>
        <p:nvSpPr>
          <p:cNvPr id="3" name="文本框 2"/>
          <p:cNvSpPr txBox="1"/>
          <p:nvPr/>
        </p:nvSpPr>
        <p:spPr>
          <a:xfrm>
            <a:off x="3866146" y="721364"/>
            <a:ext cx="4459705" cy="707886"/>
          </a:xfrm>
          <a:prstGeom prst="rect">
            <a:avLst/>
          </a:prstGeom>
          <a:noFill/>
        </p:spPr>
        <p:txBody>
          <a:bodyPr wrap="square" rtlCol="0">
            <a:spAutoFit/>
          </a:bodyPr>
          <a:lstStyle/>
          <a:p>
            <a:pPr algn="ctr"/>
            <a:r>
              <a:rPr lang="en-US" altLang="zh-CN" sz="4000" b="1"/>
              <a:t>Corollary 1</a:t>
            </a:r>
          </a:p>
        </p:txBody>
      </p:sp>
      <p:sp>
        <p:nvSpPr>
          <p:cNvPr id="6" name="文本框 5">
            <a:extLst>
              <a:ext uri="{FF2B5EF4-FFF2-40B4-BE49-F238E27FC236}">
                <a16:creationId xmlns:a16="http://schemas.microsoft.com/office/drawing/2014/main" id="{2E3EF76D-90D6-4031-BC37-0C6B6D6687C9}"/>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9.5(</a:t>
            </a:r>
            <a:r>
              <a:rPr lang="zh-CN" altLang="en-US" sz="3200"/>
              <a:t>补</a:t>
            </a:r>
            <a:r>
              <a:rPr lang="en-US" altLang="zh-CN" sz="3200"/>
              <a:t>) Products and Quotients of Groups</a:t>
            </a:r>
          </a:p>
        </p:txBody>
      </p:sp>
    </p:spTree>
    <p:extLst>
      <p:ext uri="{BB962C8B-B14F-4D97-AF65-F5344CB8AC3E}">
        <p14:creationId xmlns:p14="http://schemas.microsoft.com/office/powerpoint/2010/main" val="2093326357"/>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8" name="Rectangle 3"/>
              <p:cNvSpPr txBox="1">
                <a:spLocks noChangeArrowheads="1"/>
              </p:cNvSpPr>
              <p:nvPr/>
            </p:nvSpPr>
            <p:spPr bwMode="auto">
              <a:xfrm>
                <a:off x="298154" y="1461118"/>
                <a:ext cx="11595688" cy="539688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lvl="1">
                  <a:lnSpc>
                    <a:spcPct val="150000"/>
                  </a:lnSpc>
                </a:pPr>
                <a:r>
                  <a:rPr lang="en-US" altLang="zh-CN"/>
                  <a:t>1. R is a congruence relation.</a:t>
                </a:r>
              </a:p>
              <a:p>
                <a:pPr lvl="1">
                  <a:lnSpc>
                    <a:spcPct val="150000"/>
                  </a:lnSpc>
                </a:pPr>
                <a:r>
                  <a:rPr lang="en-US" altLang="zh-CN"/>
                  <a:t>2. The function </a:t>
                </a:r>
                <a14:m>
                  <m:oMath xmlns:m="http://schemas.openxmlformats.org/officeDocument/2006/math">
                    <m:acc>
                      <m:accPr>
                        <m:chr m:val="̅"/>
                        <m:ctrlPr>
                          <a:rPr lang="en-US" altLang="zh-CN" i="1" smtClean="0">
                            <a:latin typeface="Cambria Math" panose="02040503050406030204" pitchFamily="18" charset="0"/>
                          </a:rPr>
                        </m:ctrlPr>
                      </m:accPr>
                      <m:e>
                        <m:r>
                          <a:rPr lang="en-US" altLang="zh-CN" b="1" i="1" smtClean="0">
                            <a:latin typeface="Cambria Math" panose="02040503050406030204" pitchFamily="18" charset="0"/>
                          </a:rPr>
                          <m:t>𝒇</m:t>
                        </m:r>
                      </m:e>
                    </m:acc>
                  </m:oMath>
                </a14:m>
                <a:r>
                  <a:rPr lang="en-US" altLang="zh-CN"/>
                  <a:t>:G/R </a:t>
                </a:r>
                <a:r>
                  <a:rPr lang="zh-CN" altLang="en-US"/>
                  <a:t>→ </a:t>
                </a:r>
                <a:r>
                  <a:rPr lang="en-US" altLang="zh-CN"/>
                  <a:t>G’, given by </a:t>
                </a:r>
                <a14:m>
                  <m:oMath xmlns:m="http://schemas.openxmlformats.org/officeDocument/2006/math">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𝒇</m:t>
                        </m:r>
                      </m:e>
                    </m:acc>
                    <m:r>
                      <a:rPr lang="en-US" altLang="zh-CN" i="1">
                        <a:latin typeface="Cambria Math" panose="02040503050406030204" pitchFamily="18" charset="0"/>
                      </a:rPr>
                      <m:t> </m:t>
                    </m:r>
                  </m:oMath>
                </a14:m>
                <a:r>
                  <a:rPr lang="en-US" altLang="zh-CN"/>
                  <a:t>([a]) = f(a), is an isomorphism from the group (G/R,</a:t>
                </a:r>
                <a:r>
                  <a:rPr lang="zh-CN" altLang="en-US"/>
                  <a:t>       </a:t>
                </a:r>
                <a:r>
                  <a:rPr lang="en-US" altLang="zh-CN"/>
                  <a:t>) onto the group (G’, *').</a:t>
                </a:r>
                <a:endParaRPr lang="en-US" altLang="zh-CN" dirty="0"/>
              </a:p>
            </p:txBody>
          </p:sp>
        </mc:Choice>
        <mc:Fallback xmlns="">
          <p:sp>
            <p:nvSpPr>
              <p:cNvPr id="58" name="Rectangle 3"/>
              <p:cNvSpPr txBox="1">
                <a:spLocks noRot="1" noChangeAspect="1" noMove="1" noResize="1" noEditPoints="1" noAdjustHandles="1" noChangeArrowheads="1" noChangeShapeType="1" noTextEdit="1"/>
              </p:cNvSpPr>
              <p:nvPr/>
            </p:nvSpPr>
            <p:spPr bwMode="auto">
              <a:xfrm>
                <a:off x="298154" y="1461118"/>
                <a:ext cx="11595688" cy="5396882"/>
              </a:xfrm>
              <a:prstGeom prst="rect">
                <a:avLst/>
              </a:prstGeom>
              <a:blipFill>
                <a:blip r:embed="rId3"/>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3" name="文本框 2"/>
          <p:cNvSpPr txBox="1"/>
          <p:nvPr/>
        </p:nvSpPr>
        <p:spPr>
          <a:xfrm>
            <a:off x="3866146" y="721364"/>
            <a:ext cx="4459705" cy="707886"/>
          </a:xfrm>
          <a:prstGeom prst="rect">
            <a:avLst/>
          </a:prstGeom>
          <a:noFill/>
        </p:spPr>
        <p:txBody>
          <a:bodyPr wrap="square" rtlCol="0">
            <a:spAutoFit/>
          </a:bodyPr>
          <a:lstStyle/>
          <a:p>
            <a:pPr algn="ctr"/>
            <a:r>
              <a:rPr lang="en-US" altLang="zh-CN" sz="4000" b="1"/>
              <a:t>Corollary 1</a:t>
            </a:r>
          </a:p>
        </p:txBody>
      </p:sp>
      <p:sp>
        <p:nvSpPr>
          <p:cNvPr id="6" name="文本框 5">
            <a:extLst>
              <a:ext uri="{FF2B5EF4-FFF2-40B4-BE49-F238E27FC236}">
                <a16:creationId xmlns:a16="http://schemas.microsoft.com/office/drawing/2014/main" id="{2E3EF76D-90D6-4031-BC37-0C6B6D6687C9}"/>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9.5(</a:t>
            </a:r>
            <a:r>
              <a:rPr lang="zh-CN" altLang="en-US" sz="3200"/>
              <a:t>补</a:t>
            </a:r>
            <a:r>
              <a:rPr lang="en-US" altLang="zh-CN" sz="3200"/>
              <a:t>) Products and Quotients of Groups</a:t>
            </a:r>
          </a:p>
        </p:txBody>
      </p:sp>
      <p:pic>
        <p:nvPicPr>
          <p:cNvPr id="5" name="图片 4">
            <a:extLst>
              <a:ext uri="{FF2B5EF4-FFF2-40B4-BE49-F238E27FC236}">
                <a16:creationId xmlns:a16="http://schemas.microsoft.com/office/drawing/2014/main" id="{37E1A571-7B1A-4705-A921-2A81721751B6}"/>
              </a:ext>
            </a:extLst>
          </p:cNvPr>
          <p:cNvPicPr>
            <a:picLocks noChangeAspect="1"/>
          </p:cNvPicPr>
          <p:nvPr/>
        </p:nvPicPr>
        <p:blipFill>
          <a:blip r:embed="rId4"/>
          <a:stretch>
            <a:fillRect/>
          </a:stretch>
        </p:blipFill>
        <p:spPr>
          <a:xfrm>
            <a:off x="6971147" y="2888563"/>
            <a:ext cx="557576" cy="595593"/>
          </a:xfrm>
          <a:prstGeom prst="rect">
            <a:avLst/>
          </a:prstGeom>
        </p:spPr>
      </p:pic>
    </p:spTree>
    <p:extLst>
      <p:ext uri="{BB962C8B-B14F-4D97-AF65-F5344CB8AC3E}">
        <p14:creationId xmlns:p14="http://schemas.microsoft.com/office/powerpoint/2010/main" val="4053757882"/>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p:cNvSpPr txBox="1">
            <a:spLocks noChangeArrowheads="1"/>
          </p:cNvSpPr>
          <p:nvPr/>
        </p:nvSpPr>
        <p:spPr bwMode="auto">
          <a:xfrm>
            <a:off x="371723" y="739754"/>
            <a:ext cx="11448554" cy="6252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eaLnBrk="1" hangingPunct="1">
              <a:lnSpc>
                <a:spcPct val="150000"/>
              </a:lnSpc>
            </a:pPr>
            <a:r>
              <a:rPr lang="en-US" altLang="zh-CN"/>
              <a:t>Congruence relations on groups have a very special form, which we will now develop.Let H be a subgroup of a group G, and let a</a:t>
            </a:r>
            <a:r>
              <a:rPr lang="zh-CN" altLang="en-US"/>
              <a:t>∈</a:t>
            </a:r>
            <a:r>
              <a:rPr lang="en-US" altLang="zh-CN"/>
              <a:t>G. The </a:t>
            </a:r>
            <a:r>
              <a:rPr lang="en-US" altLang="zh-CN">
                <a:solidFill>
                  <a:srgbClr val="FF0000"/>
                </a:solidFill>
              </a:rPr>
              <a:t>left coset(</a:t>
            </a:r>
            <a:r>
              <a:rPr lang="zh-CN" altLang="en-US">
                <a:solidFill>
                  <a:srgbClr val="FF0000"/>
                </a:solidFill>
              </a:rPr>
              <a:t>左陪集</a:t>
            </a:r>
            <a:r>
              <a:rPr lang="en-US" altLang="zh-CN">
                <a:solidFill>
                  <a:srgbClr val="FF0000"/>
                </a:solidFill>
              </a:rPr>
              <a:t>) </a:t>
            </a:r>
            <a:r>
              <a:rPr lang="en-US" altLang="zh-CN"/>
              <a:t>of H in G determined by a is the set aH = {ah | h</a:t>
            </a:r>
            <a:r>
              <a:rPr lang="zh-CN" altLang="en-US"/>
              <a:t>∈</a:t>
            </a:r>
            <a:r>
              <a:rPr lang="en-US" altLang="zh-CN"/>
              <a:t>H). The </a:t>
            </a:r>
            <a:r>
              <a:rPr lang="en-US" altLang="zh-CN">
                <a:solidFill>
                  <a:srgbClr val="FF0000"/>
                </a:solidFill>
              </a:rPr>
              <a:t>right coset(</a:t>
            </a:r>
            <a:r>
              <a:rPr lang="zh-CN" altLang="en-US">
                <a:solidFill>
                  <a:srgbClr val="FF0000"/>
                </a:solidFill>
              </a:rPr>
              <a:t>右陪集</a:t>
            </a:r>
            <a:r>
              <a:rPr lang="en-US" altLang="zh-CN">
                <a:solidFill>
                  <a:srgbClr val="FF0000"/>
                </a:solidFill>
              </a:rPr>
              <a:t>) </a:t>
            </a:r>
            <a:r>
              <a:rPr lang="en-US" altLang="zh-CN"/>
              <a:t>of H in G determined by a is the set Ha = (ha | h</a:t>
            </a:r>
            <a:r>
              <a:rPr lang="zh-CN" altLang="en-US"/>
              <a:t>∈</a:t>
            </a:r>
            <a:r>
              <a:rPr lang="en-US" altLang="zh-CN"/>
              <a:t> H). Finally, we will say that a subgroup H of G is normal</a:t>
            </a:r>
            <a:r>
              <a:rPr lang="en-US" altLang="zh-CN">
                <a:solidFill>
                  <a:srgbClr val="FF0000"/>
                </a:solidFill>
              </a:rPr>
              <a:t> </a:t>
            </a:r>
            <a:r>
              <a:rPr lang="en-US" altLang="zh-CN"/>
              <a:t>if aH = Ha for all a m G.</a:t>
            </a:r>
          </a:p>
          <a:p>
            <a:pPr eaLnBrk="1" hangingPunct="1">
              <a:lnSpc>
                <a:spcPct val="150000"/>
              </a:lnSpc>
            </a:pPr>
            <a:r>
              <a:rPr lang="en-US" altLang="zh-CN">
                <a:solidFill>
                  <a:srgbClr val="FF0000"/>
                </a:solidFill>
              </a:rPr>
              <a:t>normal subgroup(</a:t>
            </a:r>
            <a:r>
              <a:rPr lang="zh-CN" altLang="en-US">
                <a:solidFill>
                  <a:srgbClr val="FF0000"/>
                </a:solidFill>
              </a:rPr>
              <a:t>正规子群</a:t>
            </a:r>
            <a:r>
              <a:rPr lang="en-US" altLang="zh-CN">
                <a:solidFill>
                  <a:srgbClr val="FF0000"/>
                </a:solidFill>
              </a:rPr>
              <a:t>)</a:t>
            </a:r>
          </a:p>
        </p:txBody>
      </p:sp>
      <p:sp>
        <p:nvSpPr>
          <p:cNvPr id="4" name="文本框 3">
            <a:extLst>
              <a:ext uri="{FF2B5EF4-FFF2-40B4-BE49-F238E27FC236}">
                <a16:creationId xmlns:a16="http://schemas.microsoft.com/office/drawing/2014/main" id="{51AA9789-BB3B-4E4B-AE2F-DCB3DC2D4CB9}"/>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9.5(</a:t>
            </a:r>
            <a:r>
              <a:rPr lang="zh-CN" altLang="en-US" sz="3200"/>
              <a:t>补</a:t>
            </a:r>
            <a:r>
              <a:rPr lang="en-US" altLang="zh-CN" sz="3200"/>
              <a:t>) Products and Quotients of Groups</a:t>
            </a:r>
          </a:p>
        </p:txBody>
      </p:sp>
    </p:spTree>
    <p:extLst>
      <p:ext uri="{BB962C8B-B14F-4D97-AF65-F5344CB8AC3E}">
        <p14:creationId xmlns:p14="http://schemas.microsoft.com/office/powerpoint/2010/main" val="1419571411"/>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 name="Rectangle 3"/>
          <p:cNvSpPr txBox="1">
            <a:spLocks noChangeArrowheads="1"/>
          </p:cNvSpPr>
          <p:nvPr/>
        </p:nvSpPr>
        <p:spPr bwMode="auto">
          <a:xfrm>
            <a:off x="371723" y="739754"/>
            <a:ext cx="11448554" cy="6252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eaLnBrk="1" hangingPunct="1">
              <a:lnSpc>
                <a:spcPct val="150000"/>
              </a:lnSpc>
            </a:pPr>
            <a:r>
              <a:rPr lang="en-US" altLang="zh-CN"/>
              <a:t>Warning: If Ha = aH, it does not follow that, for h</a:t>
            </a:r>
            <a:r>
              <a:rPr lang="zh-CN" altLang="en-US"/>
              <a:t>∈</a:t>
            </a:r>
            <a:r>
              <a:rPr lang="en-US" altLang="zh-CN"/>
              <a:t>H and a</a:t>
            </a:r>
            <a:r>
              <a:rPr lang="zh-CN" altLang="en-US"/>
              <a:t>∈</a:t>
            </a:r>
            <a:r>
              <a:rPr lang="en-US" altLang="zh-CN"/>
              <a:t>G ha = ah. It does follows that ha = ah', where h' is some element in H.</a:t>
            </a:r>
          </a:p>
        </p:txBody>
      </p:sp>
      <p:sp>
        <p:nvSpPr>
          <p:cNvPr id="4" name="文本框 3">
            <a:extLst>
              <a:ext uri="{FF2B5EF4-FFF2-40B4-BE49-F238E27FC236}">
                <a16:creationId xmlns:a16="http://schemas.microsoft.com/office/drawing/2014/main" id="{51AA9789-BB3B-4E4B-AE2F-DCB3DC2D4CB9}"/>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9.5(</a:t>
            </a:r>
            <a:r>
              <a:rPr lang="zh-CN" altLang="en-US" sz="3200"/>
              <a:t>补</a:t>
            </a:r>
            <a:r>
              <a:rPr lang="en-US" altLang="zh-CN" sz="3200"/>
              <a:t>) Products and Quotients of Groups</a:t>
            </a:r>
          </a:p>
        </p:txBody>
      </p:sp>
    </p:spTree>
    <p:extLst>
      <p:ext uri="{BB962C8B-B14F-4D97-AF65-F5344CB8AC3E}">
        <p14:creationId xmlns:p14="http://schemas.microsoft.com/office/powerpoint/2010/main" val="1536018433"/>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p:cNvSpPr txBox="1">
            <a:spLocks noChangeArrowheads="1"/>
          </p:cNvSpPr>
          <p:nvPr/>
        </p:nvSpPr>
        <p:spPr bwMode="auto">
          <a:xfrm>
            <a:off x="371723" y="739754"/>
            <a:ext cx="11448554" cy="6252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eaLnBrk="1" hangingPunct="1">
              <a:lnSpc>
                <a:spcPct val="150000"/>
              </a:lnSpc>
            </a:pPr>
            <a:r>
              <a:rPr lang="en-US" altLang="zh-CN"/>
              <a:t>If H is a subgroup of G, we shall need in some apphcations to compute all the left cosets of H in G. First, suppose that a</a:t>
            </a:r>
            <a:r>
              <a:rPr lang="zh-CN" altLang="en-US"/>
              <a:t>∈</a:t>
            </a:r>
            <a:r>
              <a:rPr lang="en-US" altLang="zh-CN"/>
              <a:t>H. Then aH </a:t>
            </a:r>
            <a:r>
              <a:rPr lang="en-US" altLang="zh-CN">
                <a:latin typeface="Cambria Math" panose="02040503050406030204" pitchFamily="18" charset="0"/>
                <a:ea typeface="Cambria Math" panose="02040503050406030204" pitchFamily="18" charset="0"/>
              </a:rPr>
              <a:t>⊆ </a:t>
            </a:r>
            <a:r>
              <a:rPr lang="en-US" altLang="zh-CN"/>
              <a:t>H, since H is a subgroup of G; moreover, if h</a:t>
            </a:r>
            <a:r>
              <a:rPr lang="zh-CN" altLang="en-US"/>
              <a:t>∈</a:t>
            </a:r>
            <a:r>
              <a:rPr lang="en-US" altLang="zh-CN"/>
              <a:t>H, then h = ah‘, where h’ = a</a:t>
            </a:r>
            <a:r>
              <a:rPr lang="en-US" altLang="zh-CN" baseline="30000"/>
              <a:t>-1</a:t>
            </a:r>
            <a:r>
              <a:rPr lang="en-US" altLang="zh-CN"/>
              <a:t>h</a:t>
            </a:r>
            <a:r>
              <a:rPr lang="zh-CN" altLang="en-US"/>
              <a:t>∈</a:t>
            </a:r>
            <a:r>
              <a:rPr lang="en-US" altLang="zh-CN"/>
              <a:t>H, so that H </a:t>
            </a:r>
            <a:r>
              <a:rPr lang="en-US" altLang="zh-CN">
                <a:latin typeface="Cambria Math" panose="02040503050406030204" pitchFamily="18" charset="0"/>
                <a:ea typeface="Cambria Math" panose="02040503050406030204" pitchFamily="18" charset="0"/>
              </a:rPr>
              <a:t>⊆</a:t>
            </a:r>
            <a:r>
              <a:rPr lang="en-US" altLang="zh-CN"/>
              <a:t> aH. Thus, if a</a:t>
            </a:r>
            <a:r>
              <a:rPr lang="zh-CN" altLang="en-US"/>
              <a:t>∈</a:t>
            </a:r>
            <a:r>
              <a:rPr lang="en-US" altLang="zh-CN"/>
              <a:t>H, then aH = H. This means that, when finding all the cosets of H, we need not compute aH for a</a:t>
            </a:r>
            <a:r>
              <a:rPr lang="zh-CN" altLang="en-US"/>
              <a:t>∈</a:t>
            </a:r>
            <a:r>
              <a:rPr lang="en-US" altLang="zh-CN"/>
              <a:t>H, since it will always be H.</a:t>
            </a:r>
          </a:p>
        </p:txBody>
      </p:sp>
      <p:sp>
        <p:nvSpPr>
          <p:cNvPr id="4" name="文本框 3">
            <a:extLst>
              <a:ext uri="{FF2B5EF4-FFF2-40B4-BE49-F238E27FC236}">
                <a16:creationId xmlns:a16="http://schemas.microsoft.com/office/drawing/2014/main" id="{51AA9789-BB3B-4E4B-AE2F-DCB3DC2D4CB9}"/>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9.5(</a:t>
            </a:r>
            <a:r>
              <a:rPr lang="zh-CN" altLang="en-US" sz="3200"/>
              <a:t>补</a:t>
            </a:r>
            <a:r>
              <a:rPr lang="en-US" altLang="zh-CN" sz="3200"/>
              <a:t>) Products and Quotients of Groups</a:t>
            </a:r>
          </a:p>
        </p:txBody>
      </p:sp>
    </p:spTree>
    <p:extLst>
      <p:ext uri="{BB962C8B-B14F-4D97-AF65-F5344CB8AC3E}">
        <p14:creationId xmlns:p14="http://schemas.microsoft.com/office/powerpoint/2010/main" val="4291434583"/>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210046" y="936039"/>
            <a:ext cx="11605436" cy="6612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ts val="4100"/>
              </a:lnSpc>
              <a:buFont typeface="Wingdings" panose="05000000000000000000" pitchFamily="2" charset="2"/>
              <a:buChar char="l"/>
            </a:pPr>
            <a:r>
              <a:rPr lang="en-US" altLang="zh-CN" sz="2800" dirty="0"/>
              <a:t>Example 3:</a:t>
            </a:r>
          </a:p>
          <a:p>
            <a:pPr lvl="1">
              <a:lnSpc>
                <a:spcPct val="150000"/>
              </a:lnSpc>
              <a:buClrTx/>
              <a:buFont typeface="Wingdings" panose="05000000000000000000" pitchFamily="2" charset="2"/>
              <a:buChar char="l"/>
            </a:pPr>
            <a:r>
              <a:rPr lang="en-US" altLang="zh-CN" sz="2400" dirty="0"/>
              <a:t>Let G be the symmetric group S</a:t>
            </a:r>
            <a:r>
              <a:rPr lang="en-US" altLang="zh-CN" sz="2400" baseline="-25000" dirty="0"/>
              <a:t>3</a:t>
            </a:r>
            <a:r>
              <a:rPr lang="en-US" altLang="zh-CN" sz="2400" dirty="0"/>
              <a:t> discussed in Example 6 of Section 9.4. The </a:t>
            </a:r>
            <a:r>
              <a:rPr lang="en-US" altLang="zh-CN" sz="2400" dirty="0" err="1"/>
              <a:t>subsct</a:t>
            </a:r>
            <a:r>
              <a:rPr lang="en-US" altLang="zh-CN" sz="2400" dirty="0"/>
              <a:t> H = [f</a:t>
            </a:r>
            <a:r>
              <a:rPr lang="en-US" altLang="zh-CN" sz="2400" baseline="-25000" dirty="0"/>
              <a:t>1</a:t>
            </a:r>
            <a:r>
              <a:rPr lang="en-US" altLang="zh-CN" sz="2400" dirty="0"/>
              <a:t>, g</a:t>
            </a:r>
            <a:r>
              <a:rPr lang="en-US" altLang="zh-CN" sz="2400" baseline="-25000" dirty="0"/>
              <a:t>2</a:t>
            </a:r>
            <a:r>
              <a:rPr lang="en-US" altLang="zh-CN" sz="2400" dirty="0"/>
              <a:t>] is a subgroup of G. Compute all the distinct left cosets of H in G.</a:t>
            </a:r>
          </a:p>
          <a:p>
            <a:pPr>
              <a:lnSpc>
                <a:spcPts val="4100"/>
              </a:lnSpc>
              <a:buFont typeface="Wingdings" panose="05000000000000000000" pitchFamily="2" charset="2"/>
              <a:buChar char="l"/>
            </a:pPr>
            <a:r>
              <a:rPr lang="en-US" altLang="zh-CN" sz="2800" dirty="0"/>
              <a:t>Solution:</a:t>
            </a:r>
          </a:p>
          <a:p>
            <a:pPr lvl="1">
              <a:lnSpc>
                <a:spcPct val="150000"/>
              </a:lnSpc>
              <a:buClrTx/>
              <a:buFont typeface="Wingdings" panose="05000000000000000000" pitchFamily="2" charset="2"/>
              <a:buChar char="l"/>
            </a:pPr>
            <a:r>
              <a:rPr lang="en-US" altLang="zh-CN" sz="2400" dirty="0"/>
              <a:t>If a</a:t>
            </a:r>
            <a:r>
              <a:rPr lang="zh-CN" altLang="en-US" sz="2400" dirty="0"/>
              <a:t>∈</a:t>
            </a:r>
            <a:r>
              <a:rPr lang="en-US" altLang="zh-CN" sz="2400" dirty="0"/>
              <a:t>H, then </a:t>
            </a:r>
            <a:r>
              <a:rPr lang="en-US" altLang="zh-CN" sz="2400" dirty="0" err="1"/>
              <a:t>aH</a:t>
            </a:r>
            <a:r>
              <a:rPr lang="en-US" altLang="zh-CN" sz="2400" dirty="0"/>
              <a:t> = H. Thus</a:t>
            </a:r>
          </a:p>
          <a:p>
            <a:pPr lvl="2">
              <a:lnSpc>
                <a:spcPct val="150000"/>
              </a:lnSpc>
              <a:buClrTx/>
              <a:buFont typeface="Wingdings" panose="05000000000000000000" pitchFamily="2" charset="2"/>
              <a:buChar char="l"/>
            </a:pPr>
            <a:r>
              <a:rPr lang="en-US" altLang="zh-CN" sz="2000" dirty="0"/>
              <a:t>f</a:t>
            </a:r>
            <a:r>
              <a:rPr lang="en-US" altLang="zh-CN" sz="2000" baseline="-25000" dirty="0"/>
              <a:t>1</a:t>
            </a:r>
            <a:r>
              <a:rPr lang="en-US" altLang="zh-CN" sz="2000" dirty="0"/>
              <a:t>H = g</a:t>
            </a:r>
            <a:r>
              <a:rPr lang="en-US" altLang="zh-CN" sz="2000" baseline="-25000" dirty="0"/>
              <a:t>2</a:t>
            </a:r>
            <a:r>
              <a:rPr lang="en-US" altLang="zh-CN" sz="2000" dirty="0"/>
              <a:t>H = H</a:t>
            </a:r>
          </a:p>
        </p:txBody>
      </p:sp>
      <p:sp>
        <p:nvSpPr>
          <p:cNvPr id="5" name="文本框 4">
            <a:extLst>
              <a:ext uri="{FF2B5EF4-FFF2-40B4-BE49-F238E27FC236}">
                <a16:creationId xmlns:a16="http://schemas.microsoft.com/office/drawing/2014/main" id="{FBC5B1A4-EEBC-47E6-A88D-8B87B698E1FD}"/>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9.5(</a:t>
            </a:r>
            <a:r>
              <a:rPr lang="zh-CN" altLang="en-US" sz="3200"/>
              <a:t>补</a:t>
            </a:r>
            <a:r>
              <a:rPr lang="en-US" altLang="zh-CN" sz="3200"/>
              <a:t>) Products and Quotients of Groups</a:t>
            </a:r>
          </a:p>
        </p:txBody>
      </p:sp>
      <p:pic>
        <p:nvPicPr>
          <p:cNvPr id="2" name="图片 1">
            <a:extLst>
              <a:ext uri="{FF2B5EF4-FFF2-40B4-BE49-F238E27FC236}">
                <a16:creationId xmlns:a16="http://schemas.microsoft.com/office/drawing/2014/main" id="{0AA1A11B-515F-406D-8176-6BDE58DBC674}"/>
              </a:ext>
            </a:extLst>
          </p:cNvPr>
          <p:cNvPicPr>
            <a:picLocks noChangeAspect="1"/>
          </p:cNvPicPr>
          <p:nvPr/>
        </p:nvPicPr>
        <p:blipFill>
          <a:blip r:embed="rId3"/>
          <a:stretch>
            <a:fillRect/>
          </a:stretch>
        </p:blipFill>
        <p:spPr>
          <a:xfrm>
            <a:off x="6096000" y="3135848"/>
            <a:ext cx="4846740" cy="2786113"/>
          </a:xfrm>
          <a:prstGeom prst="rect">
            <a:avLst/>
          </a:prstGeom>
        </p:spPr>
      </p:pic>
    </p:spTree>
    <p:extLst>
      <p:ext uri="{BB962C8B-B14F-4D97-AF65-F5344CB8AC3E}">
        <p14:creationId xmlns:p14="http://schemas.microsoft.com/office/powerpoint/2010/main" val="40930053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Rectangle 3"/>
              <p:cNvSpPr txBox="1">
                <a:spLocks noChangeArrowheads="1"/>
              </p:cNvSpPr>
              <p:nvPr/>
            </p:nvSpPr>
            <p:spPr bwMode="auto">
              <a:xfrm>
                <a:off x="210046" y="735781"/>
                <a:ext cx="11510778" cy="610429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Solution:</a:t>
                </a:r>
              </a:p>
              <a:p>
                <a:pPr lvl="1">
                  <a:lnSpc>
                    <a:spcPct val="135000"/>
                  </a:lnSpc>
                  <a:buClr>
                    <a:schemeClr val="tx1"/>
                  </a:buClr>
                  <a:buFont typeface="Wingdings" panose="05000000000000000000" pitchFamily="2" charset="2"/>
                  <a:buChar char="l"/>
                </a:pPr>
                <a:r>
                  <a:rPr lang="en-US" altLang="zh-CN" sz="2400" dirty="0"/>
                  <a:t>We first verify that * is a binary operation. If a and b are elements of G, then ab/2 is a nonzero real number and hence is in G. We next verify associatuvity. Since</a:t>
                </a:r>
              </a:p>
              <a:p>
                <a:pPr marL="457200" lvl="1" indent="0">
                  <a:lnSpc>
                    <a:spcPct val="130000"/>
                  </a:lnSpc>
                  <a:spcBef>
                    <a:spcPts val="0"/>
                  </a:spcBef>
                  <a:buClr>
                    <a:schemeClr val="tx1"/>
                  </a:buClr>
                  <a:buNone/>
                </a:pPr>
                <a14:m>
                  <m:oMathPara xmlns:m="http://schemas.openxmlformats.org/officeDocument/2006/math">
                    <m:oMathParaPr>
                      <m:jc m:val="centerGroup"/>
                    </m:oMathParaPr>
                    <m:oMath xmlns:m="http://schemas.openxmlformats.org/officeDocument/2006/math">
                      <m:r>
                        <a:rPr lang="en-US" altLang="zh-CN" sz="2000" b="1" i="0" smtClean="0">
                          <a:latin typeface="Cambria Math" panose="02040503050406030204" pitchFamily="18" charset="0"/>
                        </a:rPr>
                        <m:t>𝐚</m:t>
                      </m:r>
                      <m:r>
                        <a:rPr lang="en-US" altLang="zh-CN" sz="2000" b="1" i="0" smtClean="0">
                          <a:latin typeface="Cambria Math" panose="02040503050406030204" pitchFamily="18" charset="0"/>
                        </a:rPr>
                        <m:t>∗</m:t>
                      </m:r>
                      <m:r>
                        <a:rPr lang="en-US" altLang="zh-CN" sz="2000" b="1" i="0" smtClean="0">
                          <a:latin typeface="Cambria Math" panose="02040503050406030204" pitchFamily="18" charset="0"/>
                        </a:rPr>
                        <m:t>𝐛</m:t>
                      </m:r>
                      <m:r>
                        <a:rPr lang="en-US" altLang="zh-CN" sz="2000" b="1" i="0" smtClean="0">
                          <a:latin typeface="Cambria Math" panose="02040503050406030204" pitchFamily="18" charset="0"/>
                        </a:rPr>
                        <m:t>∗</m:t>
                      </m:r>
                      <m:r>
                        <a:rPr lang="en-US" altLang="zh-CN" sz="2000" b="1" i="0" smtClean="0">
                          <a:latin typeface="Cambria Math" panose="02040503050406030204" pitchFamily="18" charset="0"/>
                        </a:rPr>
                        <m:t>𝐜</m:t>
                      </m:r>
                      <m:r>
                        <a:rPr lang="en-US" altLang="zh-CN" sz="2000" b="1" i="0" smtClean="0">
                          <a:latin typeface="Cambria Math" panose="02040503050406030204" pitchFamily="18" charset="0"/>
                        </a:rPr>
                        <m:t>=</m:t>
                      </m:r>
                      <m:d>
                        <m:dPr>
                          <m:ctrlPr>
                            <a:rPr lang="en-US" altLang="zh-CN" sz="2000" b="1" i="1" smtClean="0">
                              <a:latin typeface="Cambria Math" panose="02040503050406030204" pitchFamily="18" charset="0"/>
                            </a:rPr>
                          </m:ctrlPr>
                        </m:dPr>
                        <m:e>
                          <m:f>
                            <m:fPr>
                              <m:ctrlPr>
                                <a:rPr lang="en-US" altLang="zh-CN" sz="2000" i="1" smtClean="0">
                                  <a:latin typeface="Cambria Math" panose="02040503050406030204" pitchFamily="18" charset="0"/>
                                </a:rPr>
                              </m:ctrlPr>
                            </m:fPr>
                            <m:num>
                              <m:r>
                                <a:rPr lang="en-US" altLang="zh-CN" sz="2000" b="1" i="1" smtClean="0">
                                  <a:latin typeface="Cambria Math" panose="02040503050406030204" pitchFamily="18" charset="0"/>
                                </a:rPr>
                                <m:t>𝒂𝒃</m:t>
                              </m:r>
                            </m:num>
                            <m:den>
                              <m:r>
                                <a:rPr lang="en-US" altLang="zh-CN" sz="2000" b="1" i="1" smtClean="0">
                                  <a:latin typeface="Cambria Math" panose="02040503050406030204" pitchFamily="18" charset="0"/>
                                </a:rPr>
                                <m:t>𝟐</m:t>
                              </m:r>
                            </m:den>
                          </m:f>
                        </m:e>
                      </m:d>
                      <m:r>
                        <a:rPr lang="en-US" altLang="zh-CN" sz="2000" b="1" i="0" smtClean="0">
                          <a:latin typeface="Cambria Math" panose="02040503050406030204" pitchFamily="18" charset="0"/>
                        </a:rPr>
                        <m:t>∗</m:t>
                      </m:r>
                      <m:r>
                        <a:rPr lang="en-US" altLang="zh-CN" sz="2000" b="1" i="0" smtClean="0">
                          <a:latin typeface="Cambria Math" panose="02040503050406030204" pitchFamily="18" charset="0"/>
                        </a:rPr>
                        <m:t>𝐜</m:t>
                      </m:r>
                      <m:r>
                        <a:rPr lang="en-US" altLang="zh-CN" sz="2000" b="1" i="0" smtClean="0">
                          <a:latin typeface="Cambria Math" panose="02040503050406030204" pitchFamily="18" charset="0"/>
                        </a:rPr>
                        <m:t>=</m:t>
                      </m:r>
                      <m:f>
                        <m:fPr>
                          <m:ctrlPr>
                            <a:rPr lang="en-US" altLang="zh-CN" sz="2000" b="1" i="1" smtClean="0">
                              <a:latin typeface="Cambria Math" panose="02040503050406030204" pitchFamily="18" charset="0"/>
                            </a:rPr>
                          </m:ctrlPr>
                        </m:fPr>
                        <m:num>
                          <m:d>
                            <m:dPr>
                              <m:ctrlPr>
                                <a:rPr lang="en-US" altLang="zh-CN" sz="2000" b="1" i="1" smtClean="0">
                                  <a:latin typeface="Cambria Math" panose="02040503050406030204" pitchFamily="18" charset="0"/>
                                </a:rPr>
                              </m:ctrlPr>
                            </m:dPr>
                            <m:e>
                              <m:r>
                                <a:rPr lang="en-US" altLang="zh-CN" sz="2000" b="1" i="1" smtClean="0">
                                  <a:latin typeface="Cambria Math" panose="02040503050406030204" pitchFamily="18" charset="0"/>
                                </a:rPr>
                                <m:t>𝒂𝒃</m:t>
                              </m:r>
                            </m:e>
                          </m:d>
                          <m:r>
                            <a:rPr lang="en-US" altLang="zh-CN" sz="2000" b="1" i="1" smtClean="0">
                              <a:latin typeface="Cambria Math" panose="02040503050406030204" pitchFamily="18" charset="0"/>
                            </a:rPr>
                            <m:t>𝒄</m:t>
                          </m:r>
                        </m:num>
                        <m:den>
                          <m:r>
                            <a:rPr lang="en-US" altLang="zh-CN" sz="2000" b="1" i="1" smtClean="0">
                              <a:latin typeface="Cambria Math" panose="02040503050406030204" pitchFamily="18" charset="0"/>
                            </a:rPr>
                            <m:t>𝟒</m:t>
                          </m:r>
                        </m:den>
                      </m:f>
                    </m:oMath>
                  </m:oMathPara>
                </a14:m>
                <a:endParaRPr lang="en-US" altLang="zh-CN" sz="2400" dirty="0"/>
              </a:p>
              <a:p>
                <a:pPr marL="457200" lvl="1" indent="0">
                  <a:buClrTx/>
                  <a:buNone/>
                </a:pPr>
                <a:r>
                  <a:rPr lang="en-US" altLang="zh-CN" sz="2400" dirty="0"/>
                  <a:t>and since</a:t>
                </a:r>
                <a:r>
                  <a:rPr lang="en-US" altLang="zh-CN" sz="2400" b="1" dirty="0"/>
                  <a:t> </a:t>
                </a:r>
                <a14:m>
                  <m:oMath xmlns:m="http://schemas.openxmlformats.org/officeDocument/2006/math">
                    <m:r>
                      <a:rPr lang="en-US" altLang="zh-CN" sz="2400" b="1" i="0" smtClean="0">
                        <a:latin typeface="Cambria Math" panose="02040503050406030204" pitchFamily="18" charset="0"/>
                      </a:rPr>
                      <m:t>𝐚</m:t>
                    </m:r>
                    <m:r>
                      <a:rPr lang="en-US" altLang="zh-CN" sz="2400" b="1" i="0" smtClean="0">
                        <a:latin typeface="Cambria Math" panose="02040503050406030204" pitchFamily="18" charset="0"/>
                      </a:rPr>
                      <m:t>∗(</m:t>
                    </m:r>
                    <m:r>
                      <a:rPr lang="en-US" altLang="zh-CN" sz="2400" b="1" i="0" smtClean="0">
                        <a:latin typeface="Cambria Math" panose="02040503050406030204" pitchFamily="18" charset="0"/>
                      </a:rPr>
                      <m:t>𝐛</m:t>
                    </m:r>
                    <m:r>
                      <a:rPr lang="en-US" altLang="zh-CN" sz="2400" b="1" i="0" smtClean="0">
                        <a:latin typeface="Cambria Math" panose="02040503050406030204" pitchFamily="18" charset="0"/>
                      </a:rPr>
                      <m:t>∗</m:t>
                    </m:r>
                    <m:r>
                      <a:rPr lang="en-US" altLang="zh-CN" sz="2400" b="1" i="0" smtClean="0">
                        <a:latin typeface="Cambria Math" panose="02040503050406030204" pitchFamily="18" charset="0"/>
                      </a:rPr>
                      <m:t>𝐜</m:t>
                    </m:r>
                    <m:r>
                      <a:rPr lang="en-US" altLang="zh-CN" sz="2400" b="1" i="0" smtClean="0">
                        <a:latin typeface="Cambria Math" panose="02040503050406030204" pitchFamily="18" charset="0"/>
                      </a:rPr>
                      <m:t>)=</m:t>
                    </m:r>
                    <m:r>
                      <a:rPr lang="en-US" altLang="zh-CN" sz="2400" b="1" i="0" smtClean="0">
                        <a:latin typeface="Cambria Math" panose="02040503050406030204" pitchFamily="18" charset="0"/>
                      </a:rPr>
                      <m:t>𝐚</m:t>
                    </m:r>
                    <m:r>
                      <a:rPr lang="en-US" altLang="zh-CN" sz="2400" b="1" i="0" smtClean="0">
                        <a:latin typeface="Cambria Math" panose="02040503050406030204" pitchFamily="18" charset="0"/>
                      </a:rPr>
                      <m:t>∗</m:t>
                    </m:r>
                    <m:d>
                      <m:dPr>
                        <m:ctrlPr>
                          <a:rPr lang="en-US" altLang="zh-CN" sz="2400" b="1" i="1" smtClean="0">
                            <a:latin typeface="Cambria Math" panose="02040503050406030204" pitchFamily="18" charset="0"/>
                          </a:rPr>
                        </m:ctrlPr>
                      </m:dPr>
                      <m:e>
                        <m:f>
                          <m:fPr>
                            <m:ctrlPr>
                              <a:rPr lang="en-US" altLang="zh-CN" sz="2400" i="1" smtClean="0">
                                <a:latin typeface="Cambria Math" panose="02040503050406030204" pitchFamily="18" charset="0"/>
                              </a:rPr>
                            </m:ctrlPr>
                          </m:fPr>
                          <m:num>
                            <m:r>
                              <a:rPr lang="en-US" altLang="zh-CN" sz="2400" b="1" i="1" smtClean="0">
                                <a:latin typeface="Cambria Math" panose="02040503050406030204" pitchFamily="18" charset="0"/>
                              </a:rPr>
                              <m:t>𝒃𝒄</m:t>
                            </m:r>
                          </m:num>
                          <m:den>
                            <m:r>
                              <a:rPr lang="en-US" altLang="zh-CN" sz="2400" b="1" i="1" smtClean="0">
                                <a:latin typeface="Cambria Math" panose="02040503050406030204" pitchFamily="18" charset="0"/>
                              </a:rPr>
                              <m:t>𝟐</m:t>
                            </m:r>
                          </m:den>
                        </m:f>
                      </m:e>
                    </m:d>
                    <m:r>
                      <a:rPr lang="en-US" altLang="zh-CN" sz="2400" b="1" i="0" smtClean="0">
                        <a:latin typeface="Cambria Math" panose="02040503050406030204" pitchFamily="18" charset="0"/>
                      </a:rPr>
                      <m:t>=</m:t>
                    </m:r>
                    <m:f>
                      <m:fPr>
                        <m:ctrlPr>
                          <a:rPr lang="en-US" altLang="zh-CN" sz="2400" b="1" i="1" smtClean="0">
                            <a:latin typeface="Cambria Math" panose="02040503050406030204" pitchFamily="18" charset="0"/>
                          </a:rPr>
                        </m:ctrlPr>
                      </m:fPr>
                      <m:num>
                        <m:r>
                          <a:rPr lang="en-US" altLang="zh-CN" sz="2400" b="1" i="1" smtClean="0">
                            <a:latin typeface="Cambria Math" panose="02040503050406030204" pitchFamily="18" charset="0"/>
                          </a:rPr>
                          <m:t>𝒂</m:t>
                        </m:r>
                        <m:d>
                          <m:dPr>
                            <m:ctrlPr>
                              <a:rPr lang="en-US" altLang="zh-CN" sz="2400" b="1" i="1" smtClean="0">
                                <a:latin typeface="Cambria Math" panose="02040503050406030204" pitchFamily="18" charset="0"/>
                              </a:rPr>
                            </m:ctrlPr>
                          </m:dPr>
                          <m:e>
                            <m:r>
                              <a:rPr lang="en-US" altLang="zh-CN" sz="2400" b="1" i="1" smtClean="0">
                                <a:latin typeface="Cambria Math" panose="02040503050406030204" pitchFamily="18" charset="0"/>
                              </a:rPr>
                              <m:t>𝒃𝒄</m:t>
                            </m:r>
                          </m:e>
                        </m:d>
                      </m:num>
                      <m:den>
                        <m:r>
                          <a:rPr lang="en-US" altLang="zh-CN" sz="2400" b="1" i="1" smtClean="0">
                            <a:latin typeface="Cambria Math" panose="02040503050406030204" pitchFamily="18" charset="0"/>
                          </a:rPr>
                          <m:t>𝟒</m:t>
                        </m:r>
                      </m:den>
                    </m:f>
                  </m:oMath>
                </a14:m>
                <a:r>
                  <a:rPr lang="en-US" altLang="zh-CN" sz="2400" dirty="0"/>
                  <a:t> </a:t>
                </a:r>
                <a14:m>
                  <m:oMath xmlns:m="http://schemas.openxmlformats.org/officeDocument/2006/math">
                    <m:r>
                      <a:rPr lang="en-US" altLang="zh-CN" sz="2400">
                        <a:latin typeface="Cambria Math" panose="02040503050406030204" pitchFamily="18" charset="0"/>
                      </a:rPr>
                      <m:t>=</m:t>
                    </m:r>
                    <m:f>
                      <m:fPr>
                        <m:ctrlPr>
                          <a:rPr lang="en-US" altLang="zh-CN" sz="2400" i="1">
                            <a:latin typeface="Cambria Math" panose="02040503050406030204" pitchFamily="18" charset="0"/>
                          </a:rPr>
                        </m:ctrlPr>
                      </m:fPr>
                      <m:num>
                        <m:d>
                          <m:dPr>
                            <m:ctrlPr>
                              <a:rPr lang="en-US" altLang="zh-CN" sz="2400" i="1">
                                <a:latin typeface="Cambria Math" panose="02040503050406030204" pitchFamily="18" charset="0"/>
                              </a:rPr>
                            </m:ctrlPr>
                          </m:dPr>
                          <m:e>
                            <m:r>
                              <a:rPr lang="en-US" altLang="zh-CN" sz="2400" i="1">
                                <a:latin typeface="Cambria Math" panose="02040503050406030204" pitchFamily="18" charset="0"/>
                              </a:rPr>
                              <m:t>𝒂𝒃</m:t>
                            </m:r>
                          </m:e>
                        </m:d>
                        <m:r>
                          <a:rPr lang="en-US" altLang="zh-CN" sz="2400" i="1">
                            <a:latin typeface="Cambria Math" panose="02040503050406030204" pitchFamily="18" charset="0"/>
                          </a:rPr>
                          <m:t>𝒄</m:t>
                        </m:r>
                      </m:num>
                      <m:den>
                        <m:r>
                          <a:rPr lang="en-US" altLang="zh-CN" sz="2400" i="1">
                            <a:latin typeface="Cambria Math" panose="02040503050406030204" pitchFamily="18" charset="0"/>
                          </a:rPr>
                          <m:t>𝟒</m:t>
                        </m:r>
                      </m:den>
                    </m:f>
                  </m:oMath>
                </a14:m>
                <a:endParaRPr lang="en-US" altLang="zh-CN" sz="2400" dirty="0"/>
              </a:p>
              <a:p>
                <a:pPr marL="457200" lvl="1" indent="0">
                  <a:buClrTx/>
                  <a:buNone/>
                </a:pPr>
                <a:r>
                  <a:rPr lang="en-US" altLang="zh-CN" sz="2400" dirty="0"/>
                  <a:t>the operation * is associative.</a:t>
                </a:r>
              </a:p>
              <a:p>
                <a:pPr marL="457200" lvl="1" indent="0">
                  <a:buClrTx/>
                  <a:buNone/>
                </a:pPr>
                <a:r>
                  <a:rPr lang="en-US" altLang="zh-CN" sz="2400" dirty="0"/>
                  <a:t>The number 2 is the identity in G, for if a </a:t>
                </a:r>
                <a:r>
                  <a:rPr lang="zh-CN" altLang="zh-CN" sz="2400" kern="100" dirty="0">
                    <a:effectLst/>
                    <a:latin typeface="+mj-ea"/>
                    <a:ea typeface="+mj-ea"/>
                    <a:cs typeface="Times New Roman" panose="02020603050405020304" pitchFamily="18" charset="0"/>
                  </a:rPr>
                  <a:t>∈</a:t>
                </a:r>
                <a:r>
                  <a:rPr lang="en-US" altLang="zh-CN" sz="2400" dirty="0"/>
                  <a:t> G, then</a:t>
                </a:r>
              </a:p>
              <a:p>
                <a:pPr marL="457200" lvl="1" indent="0">
                  <a:buClrTx/>
                  <a:buNone/>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𝒂</m:t>
                      </m:r>
                      <m:r>
                        <a:rPr lang="en-US" altLang="zh-CN" sz="2400" b="1" i="1" smtClean="0">
                          <a:latin typeface="Cambria Math" panose="02040503050406030204" pitchFamily="18" charset="0"/>
                        </a:rPr>
                        <m:t>∗</m:t>
                      </m:r>
                      <m:sSup>
                        <m:sSupPr>
                          <m:ctrlPr>
                            <a:rPr lang="en-US" altLang="zh-CN" sz="2400" b="1" i="1" smtClean="0">
                              <a:latin typeface="Cambria Math" panose="02040503050406030204" pitchFamily="18" charset="0"/>
                            </a:rPr>
                          </m:ctrlPr>
                        </m:sSupPr>
                        <m:e>
                          <m:r>
                            <a:rPr lang="en-US" altLang="zh-CN" sz="2400" b="1" i="1" smtClean="0">
                              <a:latin typeface="Cambria Math" panose="02040503050406030204" pitchFamily="18" charset="0"/>
                            </a:rPr>
                            <m:t>𝒂</m:t>
                          </m:r>
                        </m:e>
                        <m:sup>
                          <m:r>
                            <a:rPr lang="en-US" altLang="zh-CN" sz="2400" b="1" i="1" smtClean="0">
                              <a:latin typeface="Cambria Math" panose="02040503050406030204" pitchFamily="18" charset="0"/>
                            </a:rPr>
                            <m:t>′</m:t>
                          </m:r>
                        </m:sup>
                      </m:sSup>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𝒂</m:t>
                      </m:r>
                      <m:r>
                        <a:rPr lang="en-US" altLang="zh-CN" sz="2400" b="1" i="1" smtClean="0">
                          <a:latin typeface="Cambria Math" panose="02040503050406030204" pitchFamily="18" charset="0"/>
                        </a:rPr>
                        <m:t>∗</m:t>
                      </m:r>
                      <m:f>
                        <m:fPr>
                          <m:ctrlPr>
                            <a:rPr lang="en-US" altLang="zh-CN" sz="2400" b="1" i="1" smtClean="0">
                              <a:latin typeface="Cambria Math" panose="02040503050406030204" pitchFamily="18" charset="0"/>
                            </a:rPr>
                          </m:ctrlPr>
                        </m:fPr>
                        <m:num>
                          <m:r>
                            <a:rPr lang="en-US" altLang="zh-CN" sz="2400" b="1" i="1" smtClean="0">
                              <a:latin typeface="Cambria Math" panose="02040503050406030204" pitchFamily="18" charset="0"/>
                            </a:rPr>
                            <m:t>𝟒</m:t>
                          </m:r>
                        </m:num>
                        <m:den>
                          <m:r>
                            <a:rPr lang="en-US" altLang="zh-CN" sz="2400" b="1" i="1" smtClean="0">
                              <a:latin typeface="Cambria Math" panose="02040503050406030204" pitchFamily="18" charset="0"/>
                            </a:rPr>
                            <m:t>𝒂</m:t>
                          </m:r>
                        </m:den>
                      </m:f>
                      <m:r>
                        <a:rPr lang="en-US" altLang="zh-CN" sz="2400" b="1" i="1" smtClean="0">
                          <a:latin typeface="Cambria Math" panose="02040503050406030204" pitchFamily="18" charset="0"/>
                        </a:rPr>
                        <m:t>=</m:t>
                      </m:r>
                      <m:f>
                        <m:fPr>
                          <m:ctrlPr>
                            <a:rPr lang="en-US" altLang="zh-CN" sz="2400" b="1" i="1" smtClean="0">
                              <a:latin typeface="Cambria Math" panose="02040503050406030204" pitchFamily="18" charset="0"/>
                            </a:rPr>
                          </m:ctrlPr>
                        </m:fPr>
                        <m:num>
                          <m:r>
                            <a:rPr lang="en-US" altLang="zh-CN" sz="2400" b="1" i="1" smtClean="0">
                              <a:latin typeface="Cambria Math" panose="02040503050406030204" pitchFamily="18" charset="0"/>
                            </a:rPr>
                            <m:t>𝒂</m:t>
                          </m:r>
                          <m:r>
                            <a:rPr lang="en-US" altLang="zh-CN" sz="2400" b="1" i="1" smtClean="0">
                              <a:latin typeface="Cambria Math" panose="02040503050406030204" pitchFamily="18" charset="0"/>
                            </a:rPr>
                            <m:t>(</m:t>
                          </m:r>
                          <m:f>
                            <m:fPr>
                              <m:ctrlPr>
                                <a:rPr lang="en-US" altLang="zh-CN" sz="2400" b="1" i="1" smtClean="0">
                                  <a:latin typeface="Cambria Math" panose="02040503050406030204" pitchFamily="18" charset="0"/>
                                </a:rPr>
                              </m:ctrlPr>
                            </m:fPr>
                            <m:num>
                              <m:r>
                                <a:rPr lang="en-US" altLang="zh-CN" sz="2400" b="1" i="1" smtClean="0">
                                  <a:latin typeface="Cambria Math" panose="02040503050406030204" pitchFamily="18" charset="0"/>
                                </a:rPr>
                                <m:t>𝟒</m:t>
                              </m:r>
                            </m:num>
                            <m:den>
                              <m:r>
                                <a:rPr lang="en-US" altLang="zh-CN" sz="2400" b="1" i="1" smtClean="0">
                                  <a:latin typeface="Cambria Math" panose="02040503050406030204" pitchFamily="18" charset="0"/>
                                </a:rPr>
                                <m:t>𝒂</m:t>
                              </m:r>
                            </m:den>
                          </m:f>
                          <m:r>
                            <a:rPr lang="en-US" altLang="zh-CN" sz="2400" b="1" i="1" smtClean="0">
                              <a:latin typeface="Cambria Math" panose="02040503050406030204" pitchFamily="18" charset="0"/>
                            </a:rPr>
                            <m:t>)</m:t>
                          </m:r>
                        </m:num>
                        <m:den>
                          <m:r>
                            <a:rPr lang="en-US" altLang="zh-CN" sz="2400" b="1" i="1" smtClean="0">
                              <a:latin typeface="Cambria Math" panose="02040503050406030204" pitchFamily="18" charset="0"/>
                            </a:rPr>
                            <m:t>𝟐</m:t>
                          </m:r>
                        </m:den>
                      </m:f>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𝟐</m:t>
                      </m:r>
                      <m:r>
                        <a:rPr lang="en-US" altLang="zh-CN" sz="2400" b="1" i="1" smtClean="0">
                          <a:latin typeface="Cambria Math" panose="02040503050406030204" pitchFamily="18" charset="0"/>
                        </a:rPr>
                        <m:t>=</m:t>
                      </m:r>
                      <m:f>
                        <m:fPr>
                          <m:ctrlPr>
                            <a:rPr lang="en-US" altLang="zh-CN" sz="2400" b="1" i="1" smtClean="0">
                              <a:latin typeface="Cambria Math" panose="02040503050406030204" pitchFamily="18" charset="0"/>
                            </a:rPr>
                          </m:ctrlPr>
                        </m:fPr>
                        <m:num>
                          <m:d>
                            <m:dPr>
                              <m:ctrlPr>
                                <a:rPr lang="en-US" altLang="zh-CN" sz="2400" b="1" i="1" smtClean="0">
                                  <a:latin typeface="Cambria Math" panose="02040503050406030204" pitchFamily="18" charset="0"/>
                                </a:rPr>
                              </m:ctrlPr>
                            </m:dPr>
                            <m:e>
                              <m:f>
                                <m:fPr>
                                  <m:ctrlPr>
                                    <a:rPr lang="en-US" altLang="zh-CN" sz="2400" b="1" i="1" smtClean="0">
                                      <a:latin typeface="Cambria Math" panose="02040503050406030204" pitchFamily="18" charset="0"/>
                                    </a:rPr>
                                  </m:ctrlPr>
                                </m:fPr>
                                <m:num>
                                  <m:r>
                                    <a:rPr lang="en-US" altLang="zh-CN" sz="2400" b="1" i="1" smtClean="0">
                                      <a:latin typeface="Cambria Math" panose="02040503050406030204" pitchFamily="18" charset="0"/>
                                    </a:rPr>
                                    <m:t>𝟒</m:t>
                                  </m:r>
                                </m:num>
                                <m:den>
                                  <m:r>
                                    <a:rPr lang="en-US" altLang="zh-CN" sz="2400" b="1" i="1" smtClean="0">
                                      <a:latin typeface="Cambria Math" panose="02040503050406030204" pitchFamily="18" charset="0"/>
                                    </a:rPr>
                                    <m:t>𝒂</m:t>
                                  </m:r>
                                </m:den>
                              </m:f>
                            </m:e>
                          </m:d>
                          <m:r>
                            <a:rPr lang="en-US" altLang="zh-CN" sz="2400" b="1" i="1" smtClean="0">
                              <a:latin typeface="Cambria Math" panose="02040503050406030204" pitchFamily="18" charset="0"/>
                            </a:rPr>
                            <m:t>𝒂</m:t>
                          </m:r>
                        </m:num>
                        <m:den>
                          <m:r>
                            <a:rPr lang="en-US" altLang="zh-CN" sz="2400" b="1" i="1" smtClean="0">
                              <a:latin typeface="Cambria Math" panose="02040503050406030204" pitchFamily="18" charset="0"/>
                            </a:rPr>
                            <m:t>𝟐</m:t>
                          </m:r>
                        </m:den>
                      </m:f>
                      <m:r>
                        <a:rPr lang="en-US" altLang="zh-CN" sz="2400" b="1" i="1" smtClean="0">
                          <a:latin typeface="Cambria Math" panose="02040503050406030204" pitchFamily="18" charset="0"/>
                        </a:rPr>
                        <m:t>=</m:t>
                      </m:r>
                      <m:f>
                        <m:fPr>
                          <m:ctrlPr>
                            <a:rPr lang="en-US" altLang="zh-CN" sz="2400" b="1" i="1" smtClean="0">
                              <a:latin typeface="Cambria Math" panose="02040503050406030204" pitchFamily="18" charset="0"/>
                            </a:rPr>
                          </m:ctrlPr>
                        </m:fPr>
                        <m:num>
                          <m:r>
                            <a:rPr lang="en-US" altLang="zh-CN" sz="2400" b="1" i="1" smtClean="0">
                              <a:latin typeface="Cambria Math" panose="02040503050406030204" pitchFamily="18" charset="0"/>
                            </a:rPr>
                            <m:t>𝟒</m:t>
                          </m:r>
                        </m:num>
                        <m:den>
                          <m:r>
                            <a:rPr lang="en-US" altLang="zh-CN" sz="2400" b="1" i="1" smtClean="0">
                              <a:latin typeface="Cambria Math" panose="02040503050406030204" pitchFamily="18" charset="0"/>
                            </a:rPr>
                            <m:t>𝒂</m:t>
                          </m:r>
                        </m:den>
                      </m:f>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𝒂</m:t>
                      </m:r>
                      <m:r>
                        <a:rPr lang="en-US" altLang="zh-CN" sz="2400" b="1" i="1" smtClean="0">
                          <a:latin typeface="Cambria Math" panose="02040503050406030204" pitchFamily="18" charset="0"/>
                        </a:rPr>
                        <m:t>=</m:t>
                      </m:r>
                      <m:sSup>
                        <m:sSupPr>
                          <m:ctrlPr>
                            <a:rPr lang="en-US" altLang="zh-CN" sz="2400" b="1" i="1" smtClean="0">
                              <a:latin typeface="Cambria Math" panose="02040503050406030204" pitchFamily="18" charset="0"/>
                            </a:rPr>
                          </m:ctrlPr>
                        </m:sSupPr>
                        <m:e>
                          <m:r>
                            <a:rPr lang="en-US" altLang="zh-CN" sz="2400" b="1" i="1" smtClean="0">
                              <a:latin typeface="Cambria Math" panose="02040503050406030204" pitchFamily="18" charset="0"/>
                            </a:rPr>
                            <m:t>𝒂</m:t>
                          </m:r>
                        </m:e>
                        <m:sup>
                          <m:r>
                            <a:rPr lang="en-US" altLang="zh-CN" sz="2400" b="1" i="1" smtClean="0">
                              <a:latin typeface="Cambria Math" panose="02040503050406030204" pitchFamily="18" charset="0"/>
                            </a:rPr>
                            <m:t>′</m:t>
                          </m:r>
                        </m:sup>
                      </m:sSup>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𝒂</m:t>
                      </m:r>
                    </m:oMath>
                  </m:oMathPara>
                </a14:m>
                <a:endParaRPr lang="en-US" altLang="zh-CN" sz="2400" dirty="0"/>
              </a:p>
              <a:p>
                <a:pPr marL="457200" lvl="1" indent="0">
                  <a:buClrTx/>
                  <a:buNone/>
                </a:pPr>
                <a:r>
                  <a:rPr lang="en-US" altLang="zh-CN" sz="2400" dirty="0"/>
                  <a:t>Since a *b=b* a for all a and b in G. we conclude that G is an Abelian group.</a:t>
                </a:r>
              </a:p>
              <a:p>
                <a:pPr marL="457200" lvl="1" indent="0">
                  <a:buClrTx/>
                  <a:buNone/>
                </a:pPr>
                <a:endParaRPr lang="en-US" altLang="zh-CN" sz="2400" dirty="0"/>
              </a:p>
            </p:txBody>
          </p:sp>
        </mc:Choice>
        <mc:Fallback xmlns="">
          <p:sp>
            <p:nvSpPr>
              <p:cNvPr id="3" name="Rectangle 3"/>
              <p:cNvSpPr txBox="1">
                <a:spLocks noRot="1" noChangeAspect="1" noMove="1" noResize="1" noEditPoints="1" noAdjustHandles="1" noChangeArrowheads="1" noChangeShapeType="1" noTextEdit="1"/>
              </p:cNvSpPr>
              <p:nvPr/>
            </p:nvSpPr>
            <p:spPr bwMode="auto">
              <a:xfrm>
                <a:off x="210046" y="735781"/>
                <a:ext cx="11510778" cy="6104290"/>
              </a:xfrm>
              <a:prstGeom prst="rect">
                <a:avLst/>
              </a:prstGeom>
              <a:blipFill>
                <a:blip r:embed="rId3"/>
                <a:stretch>
                  <a:fillRect l="-900" r="-794" b="-219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文本框 4"/>
          <p:cNvSpPr txBox="1"/>
          <p:nvPr/>
        </p:nvSpPr>
        <p:spPr>
          <a:xfrm>
            <a:off x="210046" y="17929"/>
            <a:ext cx="11056470" cy="739754"/>
          </a:xfrm>
          <a:prstGeom prst="rect">
            <a:avLst/>
          </a:prstGeom>
          <a:noFill/>
        </p:spPr>
        <p:txBody>
          <a:bodyPr wrap="square" rtlCol="0">
            <a:spAutoFit/>
          </a:bodyPr>
          <a:lstStyle/>
          <a:p>
            <a:pPr>
              <a:lnSpc>
                <a:spcPct val="150000"/>
              </a:lnSpc>
            </a:pPr>
            <a:r>
              <a:rPr lang="en-US" altLang="zh-CN" sz="3200" dirty="0"/>
              <a:t>9.4(</a:t>
            </a:r>
            <a:r>
              <a:rPr lang="zh-CN" altLang="en-US" sz="3200" dirty="0"/>
              <a:t>补</a:t>
            </a:r>
            <a:r>
              <a:rPr lang="en-US" altLang="zh-CN" sz="3200" dirty="0"/>
              <a:t>) Groups</a:t>
            </a:r>
          </a:p>
        </p:txBody>
      </p:sp>
    </p:spTree>
    <p:extLst>
      <p:ext uri="{BB962C8B-B14F-4D97-AF65-F5344CB8AC3E}">
        <p14:creationId xmlns:p14="http://schemas.microsoft.com/office/powerpoint/2010/main" val="1139990524"/>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210046" y="918110"/>
            <a:ext cx="11605436" cy="6612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ts val="4100"/>
              </a:lnSpc>
              <a:buFont typeface="Wingdings" panose="05000000000000000000" pitchFamily="2" charset="2"/>
              <a:buChar char="l"/>
            </a:pPr>
            <a:r>
              <a:rPr lang="en-US" altLang="zh-CN" sz="2800"/>
              <a:t>Solution:</a:t>
            </a:r>
          </a:p>
          <a:p>
            <a:pPr lvl="1">
              <a:lnSpc>
                <a:spcPct val="150000"/>
              </a:lnSpc>
              <a:buClrTx/>
              <a:buFont typeface="Wingdings" panose="05000000000000000000" pitchFamily="2" charset="2"/>
              <a:buChar char="l"/>
            </a:pPr>
            <a:r>
              <a:rPr lang="en-US" altLang="zh-CN" sz="2400"/>
              <a:t>Also,</a:t>
            </a:r>
          </a:p>
          <a:p>
            <a:pPr lvl="2" algn="ctr">
              <a:lnSpc>
                <a:spcPct val="150000"/>
              </a:lnSpc>
              <a:buClrTx/>
              <a:buFont typeface="Wingdings" panose="05000000000000000000" pitchFamily="2" charset="2"/>
              <a:buChar char="l"/>
            </a:pPr>
            <a:r>
              <a:rPr lang="en-US" altLang="zh-CN" sz="2000"/>
              <a:t>f</a:t>
            </a:r>
            <a:r>
              <a:rPr lang="en-US" altLang="zh-CN" sz="2000" baseline="-25000"/>
              <a:t>2</a:t>
            </a:r>
            <a:r>
              <a:rPr lang="en-US" altLang="zh-CN" sz="2000"/>
              <a:t>H = {f</a:t>
            </a:r>
            <a:r>
              <a:rPr lang="en-US" altLang="zh-CN" sz="2000" baseline="-25000"/>
              <a:t>2,</a:t>
            </a:r>
            <a:r>
              <a:rPr lang="zh-CN" altLang="en-US" sz="2000" baseline="-25000"/>
              <a:t> </a:t>
            </a:r>
            <a:r>
              <a:rPr lang="en-US" altLang="zh-CN" sz="2000"/>
              <a:t>g</a:t>
            </a:r>
            <a:r>
              <a:rPr lang="en-US" altLang="zh-CN" sz="2000" baseline="-25000"/>
              <a:t>1</a:t>
            </a:r>
            <a:r>
              <a:rPr lang="en-US" altLang="zh-CN" sz="2000"/>
              <a:t>} </a:t>
            </a:r>
          </a:p>
          <a:p>
            <a:pPr lvl="2" algn="ctr">
              <a:lnSpc>
                <a:spcPct val="150000"/>
              </a:lnSpc>
              <a:buClrTx/>
              <a:buFont typeface="Wingdings" panose="05000000000000000000" pitchFamily="2" charset="2"/>
              <a:buChar char="l"/>
            </a:pPr>
            <a:r>
              <a:rPr lang="en-US" altLang="zh-CN" sz="2000"/>
              <a:t>f</a:t>
            </a:r>
            <a:r>
              <a:rPr lang="en-US" altLang="zh-CN" sz="2000" baseline="-25000"/>
              <a:t>3</a:t>
            </a:r>
            <a:r>
              <a:rPr lang="en-US" altLang="zh-CN" sz="2000"/>
              <a:t>H = {f</a:t>
            </a:r>
            <a:r>
              <a:rPr lang="en-US" altLang="zh-CN" sz="2000" baseline="-25000"/>
              <a:t>3, </a:t>
            </a:r>
            <a:r>
              <a:rPr lang="en-US" altLang="zh-CN" sz="2000"/>
              <a:t>g</a:t>
            </a:r>
            <a:r>
              <a:rPr lang="en-US" altLang="zh-CN" sz="2000" baseline="-25000"/>
              <a:t>3</a:t>
            </a:r>
            <a:r>
              <a:rPr lang="en-US" altLang="zh-CN" sz="2000"/>
              <a:t>}</a:t>
            </a:r>
          </a:p>
          <a:p>
            <a:pPr lvl="2" algn="ctr">
              <a:lnSpc>
                <a:spcPct val="150000"/>
              </a:lnSpc>
              <a:buClrTx/>
              <a:buFont typeface="Wingdings" panose="05000000000000000000" pitchFamily="2" charset="2"/>
              <a:buChar char="l"/>
            </a:pPr>
            <a:r>
              <a:rPr lang="en-US" altLang="zh-CN" sz="2000"/>
              <a:t>g</a:t>
            </a:r>
            <a:r>
              <a:rPr lang="en-US" altLang="zh-CN" sz="2000" baseline="-25000"/>
              <a:t>1</a:t>
            </a:r>
            <a:r>
              <a:rPr lang="en-US" altLang="zh-CN" sz="2000"/>
              <a:t>H = {g</a:t>
            </a:r>
            <a:r>
              <a:rPr lang="en-US" altLang="zh-CN" sz="2000" baseline="-25000"/>
              <a:t>1, </a:t>
            </a:r>
            <a:r>
              <a:rPr lang="en-US" altLang="zh-CN" sz="2000"/>
              <a:t>f</a:t>
            </a:r>
            <a:r>
              <a:rPr lang="en-US" altLang="zh-CN" sz="2000" baseline="-25000"/>
              <a:t>2</a:t>
            </a:r>
            <a:r>
              <a:rPr lang="en-US" altLang="zh-CN" sz="2000"/>
              <a:t>} = f</a:t>
            </a:r>
            <a:r>
              <a:rPr lang="en-US" altLang="zh-CN" sz="2000" baseline="-25000"/>
              <a:t>2</a:t>
            </a:r>
            <a:r>
              <a:rPr lang="en-US" altLang="zh-CN" sz="2000"/>
              <a:t>H</a:t>
            </a:r>
          </a:p>
          <a:p>
            <a:pPr lvl="2" algn="ctr">
              <a:lnSpc>
                <a:spcPct val="150000"/>
              </a:lnSpc>
              <a:buClrTx/>
              <a:buFont typeface="Wingdings" panose="05000000000000000000" pitchFamily="2" charset="2"/>
              <a:buChar char="l"/>
            </a:pPr>
            <a:r>
              <a:rPr lang="en-US" altLang="zh-CN" sz="2000"/>
              <a:t>g</a:t>
            </a:r>
            <a:r>
              <a:rPr lang="en-US" altLang="zh-CN" sz="2000" baseline="-25000"/>
              <a:t>3</a:t>
            </a:r>
            <a:r>
              <a:rPr lang="en-US" altLang="zh-CN" sz="2000"/>
              <a:t>H = {g</a:t>
            </a:r>
            <a:r>
              <a:rPr lang="en-US" altLang="zh-CN" sz="2000" baseline="-25000"/>
              <a:t>3, </a:t>
            </a:r>
            <a:r>
              <a:rPr lang="en-US" altLang="zh-CN" sz="2000"/>
              <a:t>f</a:t>
            </a:r>
            <a:r>
              <a:rPr lang="en-US" altLang="zh-CN" sz="2000" baseline="-25000"/>
              <a:t>3</a:t>
            </a:r>
            <a:r>
              <a:rPr lang="en-US" altLang="zh-CN" sz="2000"/>
              <a:t>} = f</a:t>
            </a:r>
            <a:r>
              <a:rPr lang="en-US" altLang="zh-CN" sz="2000" baseline="-25000"/>
              <a:t>3</a:t>
            </a:r>
            <a:r>
              <a:rPr lang="en-US" altLang="zh-CN" sz="2000"/>
              <a:t>H</a:t>
            </a:r>
          </a:p>
          <a:p>
            <a:pPr lvl="1">
              <a:lnSpc>
                <a:spcPct val="150000"/>
              </a:lnSpc>
              <a:buClrTx/>
              <a:buFont typeface="Wingdings" panose="05000000000000000000" pitchFamily="2" charset="2"/>
              <a:buChar char="l"/>
            </a:pPr>
            <a:r>
              <a:rPr lang="en-US" altLang="zh-CN" sz="2400"/>
              <a:t>The distinct left cosets of H in G are H, f</a:t>
            </a:r>
            <a:r>
              <a:rPr lang="en-US" altLang="zh-CN" sz="2400" baseline="-25000"/>
              <a:t>2</a:t>
            </a:r>
            <a:r>
              <a:rPr lang="en-US" altLang="zh-CN" sz="2400"/>
              <a:t>H, and f</a:t>
            </a:r>
            <a:r>
              <a:rPr lang="en-US" altLang="zh-CN" sz="2400" baseline="-25000"/>
              <a:t>3</a:t>
            </a:r>
            <a:r>
              <a:rPr lang="en-US" altLang="zh-CN" sz="2400"/>
              <a:t>H</a:t>
            </a:r>
            <a:endParaRPr lang="en-US" altLang="zh-CN" sz="2400" dirty="0"/>
          </a:p>
        </p:txBody>
      </p:sp>
      <p:sp>
        <p:nvSpPr>
          <p:cNvPr id="5" name="文本框 4">
            <a:extLst>
              <a:ext uri="{FF2B5EF4-FFF2-40B4-BE49-F238E27FC236}">
                <a16:creationId xmlns:a16="http://schemas.microsoft.com/office/drawing/2014/main" id="{FBC5B1A4-EEBC-47E6-A88D-8B87B698E1FD}"/>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9.5(</a:t>
            </a:r>
            <a:r>
              <a:rPr lang="zh-CN" altLang="en-US" sz="3200"/>
              <a:t>补</a:t>
            </a:r>
            <a:r>
              <a:rPr lang="en-US" altLang="zh-CN" sz="3200"/>
              <a:t>) Products and Quotients of Groups</a:t>
            </a:r>
          </a:p>
        </p:txBody>
      </p:sp>
    </p:spTree>
    <p:extLst>
      <p:ext uri="{BB962C8B-B14F-4D97-AF65-F5344CB8AC3E}">
        <p14:creationId xmlns:p14="http://schemas.microsoft.com/office/powerpoint/2010/main" val="3029939480"/>
      </p:ext>
    </p:extLst>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210046" y="936039"/>
            <a:ext cx="11605436" cy="6612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ts val="4100"/>
              </a:lnSpc>
              <a:buFont typeface="Wingdings" panose="05000000000000000000" pitchFamily="2" charset="2"/>
              <a:buChar char="l"/>
            </a:pPr>
            <a:r>
              <a:rPr lang="en-US" altLang="zh-CN" sz="2800" dirty="0"/>
              <a:t>Example 4:</a:t>
            </a:r>
          </a:p>
          <a:p>
            <a:pPr lvl="1">
              <a:lnSpc>
                <a:spcPct val="150000"/>
              </a:lnSpc>
              <a:buClrTx/>
              <a:buFont typeface="Wingdings" panose="05000000000000000000" pitchFamily="2" charset="2"/>
              <a:buChar char="l"/>
            </a:pPr>
            <a:r>
              <a:rPr lang="en-US" altLang="zh-CN" sz="2400" dirty="0"/>
              <a:t>Let G and H be as in Example 3 Then the right coset Hf</a:t>
            </a:r>
            <a:r>
              <a:rPr lang="en-US" altLang="zh-CN" sz="2400" baseline="-25000" dirty="0"/>
              <a:t>2</a:t>
            </a:r>
            <a:r>
              <a:rPr lang="en-US" altLang="zh-CN" sz="2400" dirty="0"/>
              <a:t> = {f</a:t>
            </a:r>
            <a:r>
              <a:rPr lang="en-US" altLang="zh-CN" sz="2400" baseline="-25000" dirty="0"/>
              <a:t>2, </a:t>
            </a:r>
            <a:r>
              <a:rPr lang="en-US" altLang="zh-CN" sz="2400" dirty="0"/>
              <a:t>g</a:t>
            </a:r>
            <a:r>
              <a:rPr lang="en-US" altLang="zh-CN" sz="2400" baseline="-25000" dirty="0"/>
              <a:t>3</a:t>
            </a:r>
            <a:r>
              <a:rPr lang="en-US" altLang="zh-CN" sz="2400" dirty="0"/>
              <a:t>}. In Example 3 we saw that f</a:t>
            </a:r>
            <a:r>
              <a:rPr lang="en-US" altLang="zh-CN" sz="2400" baseline="-25000" dirty="0"/>
              <a:t>2</a:t>
            </a:r>
            <a:r>
              <a:rPr lang="en-US" altLang="zh-CN" sz="2400" dirty="0"/>
              <a:t>H = {f</a:t>
            </a:r>
            <a:r>
              <a:rPr lang="en-US" altLang="zh-CN" sz="2400" baseline="-25000" dirty="0"/>
              <a:t>2, </a:t>
            </a:r>
            <a:r>
              <a:rPr lang="en-US" altLang="zh-CN" sz="2400" dirty="0"/>
              <a:t>g</a:t>
            </a:r>
            <a:r>
              <a:rPr lang="en-US" altLang="zh-CN" sz="2400" baseline="-25000" dirty="0"/>
              <a:t>1</a:t>
            </a:r>
            <a:r>
              <a:rPr lang="en-US" altLang="zh-CN" sz="2400" dirty="0"/>
              <a:t>}. It follows that H is not a normal subgroup of G.</a:t>
            </a:r>
          </a:p>
          <a:p>
            <a:pPr>
              <a:lnSpc>
                <a:spcPts val="4100"/>
              </a:lnSpc>
              <a:buFont typeface="Wingdings" panose="05000000000000000000" pitchFamily="2" charset="2"/>
              <a:buChar char="l"/>
            </a:pPr>
            <a:r>
              <a:rPr lang="en-US" altLang="zh-CN" sz="2800" dirty="0"/>
              <a:t>Example 5:</a:t>
            </a:r>
          </a:p>
          <a:p>
            <a:pPr lvl="1">
              <a:lnSpc>
                <a:spcPct val="150000"/>
              </a:lnSpc>
              <a:buClrTx/>
              <a:buFont typeface="Wingdings" panose="05000000000000000000" pitchFamily="2" charset="2"/>
              <a:buChar char="l"/>
            </a:pPr>
            <a:r>
              <a:rPr lang="en-US" altLang="zh-CN" sz="2400" dirty="0"/>
              <a:t>Show that if G is an Abelian group, then every subgroup of G is a normal subgroup.</a:t>
            </a:r>
          </a:p>
          <a:p>
            <a:pPr>
              <a:lnSpc>
                <a:spcPts val="4100"/>
              </a:lnSpc>
              <a:buFont typeface="Wingdings" panose="05000000000000000000" pitchFamily="2" charset="2"/>
              <a:buChar char="l"/>
            </a:pPr>
            <a:r>
              <a:rPr lang="en-US" altLang="zh-CN" sz="2800" dirty="0"/>
              <a:t>Solution:</a:t>
            </a:r>
          </a:p>
          <a:p>
            <a:pPr lvl="1">
              <a:lnSpc>
                <a:spcPct val="150000"/>
              </a:lnSpc>
              <a:buClrTx/>
              <a:buFont typeface="Wingdings" panose="05000000000000000000" pitchFamily="2" charset="2"/>
              <a:buChar char="l"/>
            </a:pPr>
            <a:r>
              <a:rPr lang="en-US" altLang="zh-CN" sz="2400" dirty="0"/>
              <a:t>Let H be a subgroup of G and let a</a:t>
            </a:r>
            <a:r>
              <a:rPr lang="zh-CN" altLang="en-US" sz="2400" dirty="0"/>
              <a:t>∈</a:t>
            </a:r>
            <a:r>
              <a:rPr lang="en-US" altLang="zh-CN" sz="2400" dirty="0"/>
              <a:t>G and h</a:t>
            </a:r>
            <a:r>
              <a:rPr lang="zh-CN" altLang="en-US" sz="2400" dirty="0"/>
              <a:t>∈</a:t>
            </a:r>
            <a:r>
              <a:rPr lang="en-US" altLang="zh-CN" sz="2400" dirty="0"/>
              <a:t>H. Then ha = ah, so Ha = </a:t>
            </a:r>
            <a:r>
              <a:rPr lang="en-US" altLang="zh-CN" sz="2400" dirty="0" err="1"/>
              <a:t>aH</a:t>
            </a:r>
            <a:r>
              <a:rPr lang="en-US" altLang="zh-CN" sz="2400" dirty="0"/>
              <a:t>, which implies that H is a normal subgroup of G.</a:t>
            </a:r>
            <a:endParaRPr lang="en-US" altLang="zh-CN" sz="2000" dirty="0"/>
          </a:p>
          <a:p>
            <a:pPr lvl="1">
              <a:lnSpc>
                <a:spcPct val="150000"/>
              </a:lnSpc>
              <a:buClrTx/>
              <a:buFont typeface="Wingdings" panose="05000000000000000000" pitchFamily="2" charset="2"/>
              <a:buChar char="l"/>
            </a:pPr>
            <a:endParaRPr lang="en-US" altLang="zh-CN" sz="2000" dirty="0"/>
          </a:p>
        </p:txBody>
      </p:sp>
      <p:sp>
        <p:nvSpPr>
          <p:cNvPr id="5" name="文本框 4">
            <a:extLst>
              <a:ext uri="{FF2B5EF4-FFF2-40B4-BE49-F238E27FC236}">
                <a16:creationId xmlns:a16="http://schemas.microsoft.com/office/drawing/2014/main" id="{FBC5B1A4-EEBC-47E6-A88D-8B87B698E1FD}"/>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9.5(</a:t>
            </a:r>
            <a:r>
              <a:rPr lang="zh-CN" altLang="en-US" sz="3200"/>
              <a:t>补</a:t>
            </a:r>
            <a:r>
              <a:rPr lang="en-US" altLang="zh-CN" sz="3200"/>
              <a:t>) Products and Quotients of Groups</a:t>
            </a:r>
          </a:p>
        </p:txBody>
      </p:sp>
    </p:spTree>
    <p:extLst>
      <p:ext uri="{BB962C8B-B14F-4D97-AF65-F5344CB8AC3E}">
        <p14:creationId xmlns:p14="http://schemas.microsoft.com/office/powerpoint/2010/main" val="5082969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p:cNvSpPr txBox="1">
            <a:spLocks noChangeArrowheads="1"/>
          </p:cNvSpPr>
          <p:nvPr/>
        </p:nvSpPr>
        <p:spPr bwMode="auto">
          <a:xfrm>
            <a:off x="298154" y="1461118"/>
            <a:ext cx="11595688" cy="5396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eaLnBrk="1" hangingPunct="1">
              <a:lnSpc>
                <a:spcPct val="150000"/>
              </a:lnSpc>
            </a:pPr>
            <a:r>
              <a:rPr lang="en-US" altLang="zh-CN" dirty="0"/>
              <a:t>Let </a:t>
            </a:r>
            <a:r>
              <a:rPr lang="en-US" altLang="zh-CN" dirty="0">
                <a:solidFill>
                  <a:srgbClr val="FF0000"/>
                </a:solidFill>
              </a:rPr>
              <a:t>R be a congruence relation </a:t>
            </a:r>
            <a:r>
              <a:rPr lang="en-US" altLang="zh-CN" dirty="0"/>
              <a:t>on a group G, and let H = [e], the equivalence class containing the identity. Then H is a normal subgroup of G and, for each a</a:t>
            </a:r>
            <a:r>
              <a:rPr lang="zh-CN" altLang="en-US" dirty="0"/>
              <a:t>∈</a:t>
            </a:r>
            <a:r>
              <a:rPr lang="en-US" altLang="zh-CN" dirty="0"/>
              <a:t>G, [a] = </a:t>
            </a:r>
            <a:r>
              <a:rPr lang="en-US" altLang="zh-CN" dirty="0" err="1"/>
              <a:t>aH</a:t>
            </a:r>
            <a:r>
              <a:rPr lang="en-US" altLang="zh-CN" dirty="0"/>
              <a:t> = Ha.</a:t>
            </a:r>
          </a:p>
        </p:txBody>
      </p:sp>
      <p:sp>
        <p:nvSpPr>
          <p:cNvPr id="3" name="文本框 2"/>
          <p:cNvSpPr txBox="1"/>
          <p:nvPr/>
        </p:nvSpPr>
        <p:spPr>
          <a:xfrm>
            <a:off x="3866146" y="721364"/>
            <a:ext cx="4459705" cy="707886"/>
          </a:xfrm>
          <a:prstGeom prst="rect">
            <a:avLst/>
          </a:prstGeom>
          <a:noFill/>
        </p:spPr>
        <p:txBody>
          <a:bodyPr wrap="square" rtlCol="0">
            <a:spAutoFit/>
          </a:bodyPr>
          <a:lstStyle/>
          <a:p>
            <a:pPr algn="ctr"/>
            <a:r>
              <a:rPr lang="en-US" altLang="zh-CN" sz="4000" b="1"/>
              <a:t>Theorem 3</a:t>
            </a:r>
          </a:p>
        </p:txBody>
      </p:sp>
      <p:sp>
        <p:nvSpPr>
          <p:cNvPr id="6" name="文本框 5">
            <a:extLst>
              <a:ext uri="{FF2B5EF4-FFF2-40B4-BE49-F238E27FC236}">
                <a16:creationId xmlns:a16="http://schemas.microsoft.com/office/drawing/2014/main" id="{2E3EF76D-90D6-4031-BC37-0C6B6D6687C9}"/>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9.5(</a:t>
            </a:r>
            <a:r>
              <a:rPr lang="zh-CN" altLang="en-US" sz="3200"/>
              <a:t>补</a:t>
            </a:r>
            <a:r>
              <a:rPr lang="en-US" altLang="zh-CN" sz="3200"/>
              <a:t>) Products and Quotients of Groups</a:t>
            </a:r>
          </a:p>
        </p:txBody>
      </p:sp>
    </p:spTree>
    <p:extLst>
      <p:ext uri="{BB962C8B-B14F-4D97-AF65-F5344CB8AC3E}">
        <p14:creationId xmlns:p14="http://schemas.microsoft.com/office/powerpoint/2010/main" val="1038486664"/>
      </p:ext>
    </p:extLst>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p:cNvSpPr txBox="1">
            <a:spLocks noChangeArrowheads="1"/>
          </p:cNvSpPr>
          <p:nvPr/>
        </p:nvSpPr>
        <p:spPr bwMode="auto">
          <a:xfrm>
            <a:off x="298154" y="1461118"/>
            <a:ext cx="11595688" cy="5396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eaLnBrk="1" hangingPunct="1">
              <a:lnSpc>
                <a:spcPts val="4500"/>
              </a:lnSpc>
            </a:pPr>
            <a:r>
              <a:rPr lang="en-US" altLang="zh-CN"/>
              <a:t>Let a and b be any elements in G. Since R is an equivalence relation, b</a:t>
            </a:r>
            <a:r>
              <a:rPr lang="zh-CN" altLang="en-US"/>
              <a:t>∈</a:t>
            </a:r>
            <a:r>
              <a:rPr lang="en-US" altLang="zh-CN"/>
              <a:t>[a] if and only if [b] = [a]. Also, G/R is a group by Theorem 2. Therefore, [b] = [a] if and only if [e] = [a]</a:t>
            </a:r>
            <a:r>
              <a:rPr lang="en-US" altLang="zh-CN" baseline="30000"/>
              <a:t>-1</a:t>
            </a:r>
            <a:r>
              <a:rPr lang="en-US" altLang="zh-CN"/>
              <a:t>[b] = [a</a:t>
            </a:r>
            <a:r>
              <a:rPr lang="en-US" altLang="zh-CN" baseline="30000"/>
              <a:t>-1</a:t>
            </a:r>
            <a:r>
              <a:rPr lang="en-US" altLang="zh-CN"/>
              <a:t>b]. Thus b</a:t>
            </a:r>
            <a:r>
              <a:rPr lang="zh-CN" altLang="en-US"/>
              <a:t>∈</a:t>
            </a:r>
            <a:r>
              <a:rPr lang="en-US" altLang="zh-CN"/>
              <a:t>[a] if and only if H = [e] = [a</a:t>
            </a:r>
            <a:r>
              <a:rPr lang="en-US" altLang="zh-CN" baseline="30000"/>
              <a:t>-1</a:t>
            </a:r>
            <a:r>
              <a:rPr lang="en-US" altLang="zh-CN"/>
              <a:t>b]. That is, b</a:t>
            </a:r>
            <a:r>
              <a:rPr lang="zh-CN" altLang="en-US"/>
              <a:t>∈</a:t>
            </a:r>
            <a:r>
              <a:rPr lang="en-US" altLang="zh-CN"/>
              <a:t>[a] if and only if a</a:t>
            </a:r>
            <a:r>
              <a:rPr lang="en-US" altLang="zh-CN" baseline="30000"/>
              <a:t>-1</a:t>
            </a:r>
            <a:r>
              <a:rPr lang="en-US" altLang="zh-CN"/>
              <a:t>b</a:t>
            </a:r>
            <a:r>
              <a:rPr lang="zh-CN" altLang="en-US"/>
              <a:t>∈</a:t>
            </a:r>
            <a:r>
              <a:rPr lang="en-US" altLang="zh-CN"/>
              <a:t>H or b</a:t>
            </a:r>
            <a:r>
              <a:rPr lang="zh-CN" altLang="en-US"/>
              <a:t>∈</a:t>
            </a:r>
            <a:r>
              <a:rPr lang="en-US" altLang="zh-CN"/>
              <a:t> aH. This proves that [a] = aH for every a</a:t>
            </a:r>
            <a:r>
              <a:rPr lang="zh-CN" altLang="en-US"/>
              <a:t>∈</a:t>
            </a:r>
            <a:r>
              <a:rPr lang="en-US" altLang="zh-CN"/>
              <a:t>G. We can show similarly that b</a:t>
            </a:r>
            <a:r>
              <a:rPr lang="zh-CN" altLang="en-US"/>
              <a:t>∈</a:t>
            </a:r>
            <a:r>
              <a:rPr lang="en-US" altLang="zh-CN"/>
              <a:t>[a] if and only if H =[e] = [b][a]</a:t>
            </a:r>
            <a:r>
              <a:rPr lang="en-US" altLang="zh-CN" baseline="30000"/>
              <a:t>-1 </a:t>
            </a:r>
            <a:r>
              <a:rPr lang="en-US" altLang="zh-CN"/>
              <a:t>= [ba</a:t>
            </a:r>
            <a:r>
              <a:rPr lang="en-US" altLang="zh-CN" baseline="30000"/>
              <a:t>-1</a:t>
            </a:r>
            <a:r>
              <a:rPr lang="en-US" altLang="zh-CN"/>
              <a:t>]. This is equivalent to the statement [a] = Ha. Thus [a] = aH = Ha, and H is normal.</a:t>
            </a:r>
            <a:endParaRPr lang="en-US" altLang="zh-CN" dirty="0"/>
          </a:p>
        </p:txBody>
      </p:sp>
      <p:sp>
        <p:nvSpPr>
          <p:cNvPr id="3" name="文本框 2"/>
          <p:cNvSpPr txBox="1"/>
          <p:nvPr/>
        </p:nvSpPr>
        <p:spPr>
          <a:xfrm>
            <a:off x="3866146" y="721364"/>
            <a:ext cx="4459705" cy="707886"/>
          </a:xfrm>
          <a:prstGeom prst="rect">
            <a:avLst/>
          </a:prstGeom>
          <a:noFill/>
        </p:spPr>
        <p:txBody>
          <a:bodyPr wrap="square" rtlCol="0">
            <a:spAutoFit/>
          </a:bodyPr>
          <a:lstStyle/>
          <a:p>
            <a:pPr algn="ctr"/>
            <a:r>
              <a:rPr lang="en-US" altLang="zh-CN" sz="4000" b="1"/>
              <a:t>Proof</a:t>
            </a:r>
          </a:p>
        </p:txBody>
      </p:sp>
      <p:sp>
        <p:nvSpPr>
          <p:cNvPr id="6" name="文本框 5">
            <a:extLst>
              <a:ext uri="{FF2B5EF4-FFF2-40B4-BE49-F238E27FC236}">
                <a16:creationId xmlns:a16="http://schemas.microsoft.com/office/drawing/2014/main" id="{2E3EF76D-90D6-4031-BC37-0C6B6D6687C9}"/>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9.5(</a:t>
            </a:r>
            <a:r>
              <a:rPr lang="zh-CN" altLang="en-US" sz="3200"/>
              <a:t>补</a:t>
            </a:r>
            <a:r>
              <a:rPr lang="en-US" altLang="zh-CN" sz="3200"/>
              <a:t>) Products and Quotients of Groups</a:t>
            </a:r>
          </a:p>
        </p:txBody>
      </p:sp>
    </p:spTree>
    <p:extLst>
      <p:ext uri="{BB962C8B-B14F-4D97-AF65-F5344CB8AC3E}">
        <p14:creationId xmlns:p14="http://schemas.microsoft.com/office/powerpoint/2010/main" val="2896743156"/>
      </p:ext>
    </p:extLst>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p:cNvSpPr txBox="1">
            <a:spLocks noChangeArrowheads="1"/>
          </p:cNvSpPr>
          <p:nvPr/>
        </p:nvSpPr>
        <p:spPr bwMode="auto">
          <a:xfrm>
            <a:off x="371723" y="739754"/>
            <a:ext cx="11448554" cy="6252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eaLnBrk="1" hangingPunct="1">
              <a:lnSpc>
                <a:spcPct val="150000"/>
              </a:lnSpc>
            </a:pPr>
            <a:r>
              <a:rPr lang="en-US" altLang="zh-CN" dirty="0"/>
              <a:t>Combining Theorem 3 with Corollary 1, we see that in this case the quotient group G/R consists of all the left cosets of N = [e]. The operation in G/R is given by</a:t>
            </a:r>
          </a:p>
          <a:p>
            <a:pPr lvl="1" algn="ctr">
              <a:lnSpc>
                <a:spcPct val="150000"/>
              </a:lnSpc>
            </a:pPr>
            <a:r>
              <a:rPr lang="en-US" altLang="zh-CN" dirty="0"/>
              <a:t>(</a:t>
            </a:r>
            <a:r>
              <a:rPr lang="en-US" altLang="zh-CN" dirty="0" err="1"/>
              <a:t>aN</a:t>
            </a:r>
            <a:r>
              <a:rPr lang="en-US" altLang="zh-CN" dirty="0"/>
              <a:t>)(</a:t>
            </a:r>
            <a:r>
              <a:rPr lang="en-US" altLang="zh-CN" dirty="0" err="1"/>
              <a:t>bN</a:t>
            </a:r>
            <a:r>
              <a:rPr lang="en-US" altLang="zh-CN" dirty="0"/>
              <a:t>) = [a]</a:t>
            </a:r>
            <a:r>
              <a:rPr lang="zh-CN" altLang="en-US" dirty="0"/>
              <a:t>     </a:t>
            </a:r>
            <a:r>
              <a:rPr lang="en-US" altLang="zh-CN" dirty="0"/>
              <a:t>[b] = [ab] = </a:t>
            </a:r>
            <a:r>
              <a:rPr lang="en-US" altLang="zh-CN" dirty="0" err="1"/>
              <a:t>abN</a:t>
            </a:r>
            <a:endParaRPr lang="en-US" altLang="zh-CN" dirty="0"/>
          </a:p>
          <a:p>
            <a:pPr eaLnBrk="1" hangingPunct="1">
              <a:lnSpc>
                <a:spcPct val="150000"/>
              </a:lnSpc>
            </a:pPr>
            <a:r>
              <a:rPr lang="en-US" altLang="zh-CN" dirty="0"/>
              <a:t>and the function </a:t>
            </a:r>
            <a:r>
              <a:rPr lang="en-US" altLang="zh-CN" dirty="0" err="1"/>
              <a:t>f</a:t>
            </a:r>
            <a:r>
              <a:rPr lang="en-US" altLang="zh-CN" baseline="-25000" dirty="0" err="1"/>
              <a:t>R</a:t>
            </a:r>
            <a:r>
              <a:rPr lang="en-US" altLang="zh-CN" dirty="0" err="1"/>
              <a:t>:G</a:t>
            </a:r>
            <a:r>
              <a:rPr lang="en-US" altLang="zh-CN" dirty="0"/>
              <a:t> </a:t>
            </a:r>
            <a:r>
              <a:rPr lang="zh-CN" altLang="en-US" dirty="0"/>
              <a:t>→ </a:t>
            </a:r>
            <a:r>
              <a:rPr lang="en-US" altLang="zh-CN" dirty="0"/>
              <a:t>G/R, defined by </a:t>
            </a:r>
            <a:r>
              <a:rPr lang="en-US" altLang="zh-CN" dirty="0" err="1"/>
              <a:t>f</a:t>
            </a:r>
            <a:r>
              <a:rPr lang="en-US" altLang="zh-CN" baseline="-25000" dirty="0" err="1"/>
              <a:t>R</a:t>
            </a:r>
            <a:r>
              <a:rPr lang="en-US" altLang="zh-CN" dirty="0"/>
              <a:t>(a) = </a:t>
            </a:r>
            <a:r>
              <a:rPr lang="en-US" altLang="zh-CN" dirty="0" err="1"/>
              <a:t>aN</a:t>
            </a:r>
            <a:r>
              <a:rPr lang="en-US" altLang="zh-CN" dirty="0"/>
              <a:t>, is a homomorphism from G onto G/R. For this reason, we will often write G/R as G/N.</a:t>
            </a:r>
          </a:p>
        </p:txBody>
      </p:sp>
      <p:sp>
        <p:nvSpPr>
          <p:cNvPr id="4" name="文本框 3">
            <a:extLst>
              <a:ext uri="{FF2B5EF4-FFF2-40B4-BE49-F238E27FC236}">
                <a16:creationId xmlns:a16="http://schemas.microsoft.com/office/drawing/2014/main" id="{51AA9789-BB3B-4E4B-AE2F-DCB3DC2D4CB9}"/>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9.5(</a:t>
            </a:r>
            <a:r>
              <a:rPr lang="zh-CN" altLang="en-US" sz="3200"/>
              <a:t>补</a:t>
            </a:r>
            <a:r>
              <a:rPr lang="en-US" altLang="zh-CN" sz="3200"/>
              <a:t>) Products and Quotients of Groups</a:t>
            </a:r>
          </a:p>
        </p:txBody>
      </p:sp>
      <p:pic>
        <p:nvPicPr>
          <p:cNvPr id="5" name="图片 4">
            <a:extLst>
              <a:ext uri="{FF2B5EF4-FFF2-40B4-BE49-F238E27FC236}">
                <a16:creationId xmlns:a16="http://schemas.microsoft.com/office/drawing/2014/main" id="{F0B310BD-13FF-4A66-AE9C-DC206557A122}"/>
              </a:ext>
            </a:extLst>
          </p:cNvPr>
          <p:cNvPicPr>
            <a:picLocks noChangeAspect="1"/>
          </p:cNvPicPr>
          <p:nvPr/>
        </p:nvPicPr>
        <p:blipFill>
          <a:blip r:embed="rId3"/>
          <a:stretch>
            <a:fillRect/>
          </a:stretch>
        </p:blipFill>
        <p:spPr>
          <a:xfrm>
            <a:off x="6096000" y="3204348"/>
            <a:ext cx="420624" cy="449303"/>
          </a:xfrm>
          <a:prstGeom prst="rect">
            <a:avLst/>
          </a:prstGeom>
        </p:spPr>
      </p:pic>
    </p:spTree>
    <p:extLst>
      <p:ext uri="{BB962C8B-B14F-4D97-AF65-F5344CB8AC3E}">
        <p14:creationId xmlns:p14="http://schemas.microsoft.com/office/powerpoint/2010/main" val="2969814231"/>
      </p:ext>
    </p:extLst>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p:cNvSpPr txBox="1">
            <a:spLocks noChangeArrowheads="1"/>
          </p:cNvSpPr>
          <p:nvPr/>
        </p:nvSpPr>
        <p:spPr bwMode="auto">
          <a:xfrm>
            <a:off x="371723" y="739754"/>
            <a:ext cx="11448554" cy="6252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eaLnBrk="1" hangingPunct="1">
              <a:lnSpc>
                <a:spcPct val="150000"/>
              </a:lnSpc>
            </a:pPr>
            <a:r>
              <a:rPr lang="en-US" altLang="zh-CN" dirty="0"/>
              <a:t>We next consider the question of </a:t>
            </a:r>
            <a:r>
              <a:rPr lang="en-US" altLang="zh-CN" dirty="0">
                <a:solidFill>
                  <a:srgbClr val="FF0000"/>
                </a:solidFill>
              </a:rPr>
              <a:t>whether</a:t>
            </a:r>
            <a:r>
              <a:rPr lang="en-US" altLang="zh-CN" dirty="0"/>
              <a:t> every normal subgroup of a group G is </a:t>
            </a:r>
            <a:r>
              <a:rPr lang="en-US" altLang="zh-CN" dirty="0">
                <a:solidFill>
                  <a:srgbClr val="FF0000"/>
                </a:solidFill>
              </a:rPr>
              <a:t>the equivalence class of the identity </a:t>
            </a:r>
            <a:r>
              <a:rPr lang="en-US" altLang="zh-CN" dirty="0"/>
              <a:t>of G for some congruence relation.</a:t>
            </a:r>
          </a:p>
        </p:txBody>
      </p:sp>
      <p:sp>
        <p:nvSpPr>
          <p:cNvPr id="4" name="文本框 3">
            <a:extLst>
              <a:ext uri="{FF2B5EF4-FFF2-40B4-BE49-F238E27FC236}">
                <a16:creationId xmlns:a16="http://schemas.microsoft.com/office/drawing/2014/main" id="{51AA9789-BB3B-4E4B-AE2F-DCB3DC2D4CB9}"/>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9.5(</a:t>
            </a:r>
            <a:r>
              <a:rPr lang="zh-CN" altLang="en-US" sz="3200"/>
              <a:t>补</a:t>
            </a:r>
            <a:r>
              <a:rPr lang="en-US" altLang="zh-CN" sz="3200"/>
              <a:t>) Products and Quotients of Groups</a:t>
            </a:r>
          </a:p>
        </p:txBody>
      </p:sp>
    </p:spTree>
    <p:extLst>
      <p:ext uri="{BB962C8B-B14F-4D97-AF65-F5344CB8AC3E}">
        <p14:creationId xmlns:p14="http://schemas.microsoft.com/office/powerpoint/2010/main" val="3984107773"/>
      </p:ext>
    </p:extLst>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p:cNvSpPr txBox="1">
            <a:spLocks noChangeArrowheads="1"/>
          </p:cNvSpPr>
          <p:nvPr/>
        </p:nvSpPr>
        <p:spPr bwMode="auto">
          <a:xfrm>
            <a:off x="298154" y="1461118"/>
            <a:ext cx="11595688" cy="5396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eaLnBrk="1" hangingPunct="1">
              <a:lnSpc>
                <a:spcPct val="150000"/>
              </a:lnSpc>
            </a:pPr>
            <a:r>
              <a:rPr lang="en-US" altLang="zh-CN" dirty="0"/>
              <a:t>Let N be a normal subgroup of a group G, and let R be the following relation on G:</a:t>
            </a:r>
          </a:p>
          <a:p>
            <a:pPr lvl="1" algn="ctr">
              <a:lnSpc>
                <a:spcPct val="150000"/>
              </a:lnSpc>
            </a:pPr>
            <a:r>
              <a:rPr lang="en-US" altLang="zh-CN" dirty="0"/>
              <a:t>a R b if and only if a</a:t>
            </a:r>
            <a:r>
              <a:rPr lang="en-US" altLang="zh-CN" baseline="30000" dirty="0"/>
              <a:t>-1</a:t>
            </a:r>
            <a:r>
              <a:rPr lang="en-US" altLang="zh-CN" dirty="0"/>
              <a:t>b</a:t>
            </a:r>
            <a:r>
              <a:rPr lang="zh-CN" altLang="en-US" dirty="0"/>
              <a:t>∈</a:t>
            </a:r>
            <a:r>
              <a:rPr lang="en-US" altLang="zh-CN" dirty="0"/>
              <a:t>N</a:t>
            </a:r>
          </a:p>
          <a:p>
            <a:pPr eaLnBrk="1" hangingPunct="1">
              <a:lnSpc>
                <a:spcPct val="150000"/>
              </a:lnSpc>
            </a:pPr>
            <a:r>
              <a:rPr lang="en-US" altLang="zh-CN" dirty="0"/>
              <a:t>Then</a:t>
            </a:r>
          </a:p>
          <a:p>
            <a:pPr lvl="1">
              <a:lnSpc>
                <a:spcPct val="150000"/>
              </a:lnSpc>
            </a:pPr>
            <a:r>
              <a:rPr lang="en-US" altLang="zh-CN" dirty="0"/>
              <a:t>(a) R is a congruence relation on G</a:t>
            </a:r>
          </a:p>
          <a:p>
            <a:pPr lvl="1">
              <a:lnSpc>
                <a:spcPct val="150000"/>
              </a:lnSpc>
            </a:pPr>
            <a:r>
              <a:rPr lang="en-US" altLang="zh-CN" dirty="0"/>
              <a:t>(b) N is the equivalence class [e] relative to R, where e is the identity of G.</a:t>
            </a:r>
          </a:p>
        </p:txBody>
      </p:sp>
      <p:sp>
        <p:nvSpPr>
          <p:cNvPr id="3" name="文本框 2"/>
          <p:cNvSpPr txBox="1"/>
          <p:nvPr/>
        </p:nvSpPr>
        <p:spPr>
          <a:xfrm>
            <a:off x="3866146" y="721364"/>
            <a:ext cx="4459705" cy="707886"/>
          </a:xfrm>
          <a:prstGeom prst="rect">
            <a:avLst/>
          </a:prstGeom>
          <a:noFill/>
        </p:spPr>
        <p:txBody>
          <a:bodyPr wrap="square" rtlCol="0">
            <a:spAutoFit/>
          </a:bodyPr>
          <a:lstStyle/>
          <a:p>
            <a:pPr algn="ctr"/>
            <a:r>
              <a:rPr lang="en-US" altLang="zh-CN" sz="4000" b="1"/>
              <a:t>Theorem 4</a:t>
            </a:r>
          </a:p>
        </p:txBody>
      </p:sp>
      <p:sp>
        <p:nvSpPr>
          <p:cNvPr id="6" name="文本框 5">
            <a:extLst>
              <a:ext uri="{FF2B5EF4-FFF2-40B4-BE49-F238E27FC236}">
                <a16:creationId xmlns:a16="http://schemas.microsoft.com/office/drawing/2014/main" id="{2E3EF76D-90D6-4031-BC37-0C6B6D6687C9}"/>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9.5(</a:t>
            </a:r>
            <a:r>
              <a:rPr lang="zh-CN" altLang="en-US" sz="3200"/>
              <a:t>补</a:t>
            </a:r>
            <a:r>
              <a:rPr lang="en-US" altLang="zh-CN" sz="3200"/>
              <a:t>) Products and Quotients of Groups</a:t>
            </a:r>
          </a:p>
        </p:txBody>
      </p:sp>
    </p:spTree>
    <p:extLst>
      <p:ext uri="{BB962C8B-B14F-4D97-AF65-F5344CB8AC3E}">
        <p14:creationId xmlns:p14="http://schemas.microsoft.com/office/powerpoint/2010/main" val="1353682106"/>
      </p:ext>
    </p:extLst>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p:cNvSpPr txBox="1">
            <a:spLocks noChangeArrowheads="1"/>
          </p:cNvSpPr>
          <p:nvPr/>
        </p:nvSpPr>
        <p:spPr bwMode="auto">
          <a:xfrm>
            <a:off x="298154" y="1461118"/>
            <a:ext cx="11595688" cy="5396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eaLnBrk="1" hangingPunct="1">
              <a:lnSpc>
                <a:spcPct val="150000"/>
              </a:lnSpc>
            </a:pPr>
            <a:r>
              <a:rPr lang="en-US" altLang="zh-CN"/>
              <a:t>(a) Let a</a:t>
            </a:r>
            <a:r>
              <a:rPr lang="zh-CN" altLang="en-US"/>
              <a:t>∈</a:t>
            </a:r>
            <a:r>
              <a:rPr lang="en-US" altLang="zh-CN"/>
              <a:t>G. Then a R a, since a</a:t>
            </a:r>
            <a:r>
              <a:rPr lang="en-US" altLang="zh-CN" baseline="30000"/>
              <a:t>-1</a:t>
            </a:r>
            <a:r>
              <a:rPr lang="en-US" altLang="zh-CN"/>
              <a:t>a = e</a:t>
            </a:r>
            <a:r>
              <a:rPr lang="zh-CN" altLang="en-US"/>
              <a:t>∈</a:t>
            </a:r>
            <a:r>
              <a:rPr lang="en-US" altLang="zh-CN"/>
              <a:t>N, so R is reflexive. Next suppose that a R b, so that a</a:t>
            </a:r>
            <a:r>
              <a:rPr lang="en-US" altLang="zh-CN" baseline="30000"/>
              <a:t>-1</a:t>
            </a:r>
            <a:r>
              <a:rPr lang="en-US" altLang="zh-CN"/>
              <a:t>b</a:t>
            </a:r>
            <a:r>
              <a:rPr lang="zh-CN" altLang="en-US"/>
              <a:t>∈</a:t>
            </a:r>
            <a:r>
              <a:rPr lang="en-US" altLang="zh-CN"/>
              <a:t>N. Then (a</a:t>
            </a:r>
            <a:r>
              <a:rPr lang="en-US" altLang="zh-CN" baseline="30000"/>
              <a:t>-1</a:t>
            </a:r>
            <a:r>
              <a:rPr lang="en-US" altLang="zh-CN"/>
              <a:t>b)</a:t>
            </a:r>
            <a:r>
              <a:rPr lang="en-US" altLang="zh-CN" baseline="30000"/>
              <a:t> -1</a:t>
            </a:r>
            <a:r>
              <a:rPr lang="en-US" altLang="zh-CN"/>
              <a:t> = b</a:t>
            </a:r>
            <a:r>
              <a:rPr lang="en-US" altLang="zh-CN" baseline="30000"/>
              <a:t>-1</a:t>
            </a:r>
            <a:r>
              <a:rPr lang="en-US" altLang="zh-CN"/>
              <a:t>a</a:t>
            </a:r>
            <a:r>
              <a:rPr lang="zh-CN" altLang="en-US"/>
              <a:t>∈</a:t>
            </a:r>
            <a:r>
              <a:rPr lang="en-US" altLang="zh-CN"/>
              <a:t>N, so b R a. Hence R is symmetric. Finally, suppose that a R b and b R c Then a</a:t>
            </a:r>
            <a:r>
              <a:rPr lang="en-US" altLang="zh-CN" baseline="30000"/>
              <a:t>-1</a:t>
            </a:r>
            <a:r>
              <a:rPr lang="en-US" altLang="zh-CN"/>
              <a:t>b</a:t>
            </a:r>
            <a:r>
              <a:rPr lang="zh-CN" altLang="en-US"/>
              <a:t>∈</a:t>
            </a:r>
            <a:r>
              <a:rPr lang="en-US" altLang="zh-CN"/>
              <a:t>N and b</a:t>
            </a:r>
            <a:r>
              <a:rPr lang="en-US" altLang="zh-CN" baseline="30000"/>
              <a:t>-1</a:t>
            </a:r>
            <a:r>
              <a:rPr lang="en-US" altLang="zh-CN"/>
              <a:t>c</a:t>
            </a:r>
            <a:r>
              <a:rPr lang="zh-CN" altLang="en-US"/>
              <a:t>∈</a:t>
            </a:r>
            <a:r>
              <a:rPr lang="en-US" altLang="zh-CN"/>
              <a:t>N. Then(a</a:t>
            </a:r>
            <a:r>
              <a:rPr lang="en-US" altLang="zh-CN" baseline="30000"/>
              <a:t>-1</a:t>
            </a:r>
            <a:r>
              <a:rPr lang="en-US" altLang="zh-CN"/>
              <a:t>b)(b</a:t>
            </a:r>
            <a:r>
              <a:rPr lang="en-US" altLang="zh-CN" baseline="30000"/>
              <a:t>-1</a:t>
            </a:r>
            <a:r>
              <a:rPr lang="en-US" altLang="zh-CN"/>
              <a:t>c) = a</a:t>
            </a:r>
            <a:r>
              <a:rPr lang="en-US" altLang="zh-CN" baseline="30000"/>
              <a:t>-1</a:t>
            </a:r>
            <a:r>
              <a:rPr lang="en-US" altLang="zh-CN"/>
              <a:t>c</a:t>
            </a:r>
            <a:r>
              <a:rPr lang="zh-CN" altLang="en-US"/>
              <a:t>∈</a:t>
            </a:r>
            <a:r>
              <a:rPr lang="en-US" altLang="zh-CN"/>
              <a:t>N, so a R c. Hence R is transitive. Thus R is an equivalence relation on G.</a:t>
            </a:r>
            <a:endParaRPr lang="en-US" altLang="zh-CN" dirty="0"/>
          </a:p>
        </p:txBody>
      </p:sp>
      <p:sp>
        <p:nvSpPr>
          <p:cNvPr id="3" name="文本框 2"/>
          <p:cNvSpPr txBox="1"/>
          <p:nvPr/>
        </p:nvSpPr>
        <p:spPr>
          <a:xfrm>
            <a:off x="3866146" y="721364"/>
            <a:ext cx="4459705" cy="707886"/>
          </a:xfrm>
          <a:prstGeom prst="rect">
            <a:avLst/>
          </a:prstGeom>
          <a:noFill/>
        </p:spPr>
        <p:txBody>
          <a:bodyPr wrap="square" rtlCol="0">
            <a:spAutoFit/>
          </a:bodyPr>
          <a:lstStyle/>
          <a:p>
            <a:pPr algn="ctr"/>
            <a:r>
              <a:rPr lang="en-US" altLang="zh-CN" sz="4000" b="1"/>
              <a:t>Proof</a:t>
            </a:r>
          </a:p>
        </p:txBody>
      </p:sp>
      <p:sp>
        <p:nvSpPr>
          <p:cNvPr id="6" name="文本框 5">
            <a:extLst>
              <a:ext uri="{FF2B5EF4-FFF2-40B4-BE49-F238E27FC236}">
                <a16:creationId xmlns:a16="http://schemas.microsoft.com/office/drawing/2014/main" id="{2E3EF76D-90D6-4031-BC37-0C6B6D6687C9}"/>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9.5(</a:t>
            </a:r>
            <a:r>
              <a:rPr lang="zh-CN" altLang="en-US" sz="3200"/>
              <a:t>补</a:t>
            </a:r>
            <a:r>
              <a:rPr lang="en-US" altLang="zh-CN" sz="3200"/>
              <a:t>) Products and Quotients of Groups</a:t>
            </a:r>
          </a:p>
        </p:txBody>
      </p:sp>
    </p:spTree>
    <p:extLst>
      <p:ext uri="{BB962C8B-B14F-4D97-AF65-F5344CB8AC3E}">
        <p14:creationId xmlns:p14="http://schemas.microsoft.com/office/powerpoint/2010/main" val="4096081934"/>
      </p:ext>
    </p:extLst>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p:cNvSpPr txBox="1">
            <a:spLocks noChangeArrowheads="1"/>
          </p:cNvSpPr>
          <p:nvPr/>
        </p:nvSpPr>
        <p:spPr bwMode="auto">
          <a:xfrm>
            <a:off x="298154" y="1461118"/>
            <a:ext cx="11595688" cy="5396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eaLnBrk="1" hangingPunct="1">
              <a:lnSpc>
                <a:spcPct val="150000"/>
              </a:lnSpc>
            </a:pPr>
            <a:r>
              <a:rPr lang="en-US" altLang="zh-CN"/>
              <a:t>Next we show that R is a congruence rclation on G. Suppose that a R b and c R d. Then a</a:t>
            </a:r>
            <a:r>
              <a:rPr lang="en-US" altLang="zh-CN" baseline="30000"/>
              <a:t>-1</a:t>
            </a:r>
            <a:r>
              <a:rPr lang="en-US" altLang="zh-CN"/>
              <a:t>b</a:t>
            </a:r>
            <a:r>
              <a:rPr lang="zh-CN" altLang="en-US"/>
              <a:t>∈</a:t>
            </a:r>
            <a:r>
              <a:rPr lang="en-US" altLang="zh-CN"/>
              <a:t>N and c</a:t>
            </a:r>
            <a:r>
              <a:rPr lang="en-US" altLang="zh-CN" baseline="30000"/>
              <a:t>-1</a:t>
            </a:r>
            <a:r>
              <a:rPr lang="en-US" altLang="zh-CN"/>
              <a:t>d</a:t>
            </a:r>
            <a:r>
              <a:rPr lang="zh-CN" altLang="en-US"/>
              <a:t>∈</a:t>
            </a:r>
            <a:r>
              <a:rPr lang="en-US" altLang="zh-CN"/>
              <a:t>N. Since N is normal, Nd = dN; that is, for any n</a:t>
            </a:r>
            <a:r>
              <a:rPr lang="en-US" altLang="zh-CN" baseline="-25000"/>
              <a:t>1</a:t>
            </a:r>
            <a:r>
              <a:rPr lang="zh-CN" altLang="en-US"/>
              <a:t>∈</a:t>
            </a:r>
            <a:r>
              <a:rPr lang="en-US" altLang="zh-CN"/>
              <a:t>N, n</a:t>
            </a:r>
            <a:r>
              <a:rPr lang="en-US" altLang="zh-CN" baseline="-25000"/>
              <a:t>1</a:t>
            </a:r>
            <a:r>
              <a:rPr lang="en-US" altLang="zh-CN"/>
              <a:t>d = dn</a:t>
            </a:r>
            <a:r>
              <a:rPr lang="en-US" altLang="zh-CN" baseline="-25000"/>
              <a:t>2</a:t>
            </a:r>
            <a:r>
              <a:rPr lang="en-US" altLang="zh-CN"/>
              <a:t> for some n</a:t>
            </a:r>
            <a:r>
              <a:rPr lang="en-US" altLang="zh-CN" baseline="-25000"/>
              <a:t>2</a:t>
            </a:r>
            <a:r>
              <a:rPr lang="zh-CN" altLang="en-US"/>
              <a:t>∈</a:t>
            </a:r>
            <a:r>
              <a:rPr lang="en-US" altLang="zh-CN"/>
              <a:t>N. In particular,since a</a:t>
            </a:r>
            <a:r>
              <a:rPr lang="en-US" altLang="zh-CN" baseline="30000"/>
              <a:t>-1</a:t>
            </a:r>
            <a:r>
              <a:rPr lang="en-US" altLang="zh-CN"/>
              <a:t>b</a:t>
            </a:r>
            <a:r>
              <a:rPr lang="zh-CN" altLang="en-US"/>
              <a:t>∈</a:t>
            </a:r>
            <a:r>
              <a:rPr lang="en-US" altLang="zh-CN"/>
              <a:t>N, we have a</a:t>
            </a:r>
            <a:r>
              <a:rPr lang="en-US" altLang="zh-CN" baseline="30000"/>
              <a:t>-1</a:t>
            </a:r>
            <a:r>
              <a:rPr lang="en-US" altLang="zh-CN"/>
              <a:t>bd = dn</a:t>
            </a:r>
            <a:r>
              <a:rPr lang="en-US" altLang="zh-CN" baseline="-25000"/>
              <a:t>2</a:t>
            </a:r>
            <a:r>
              <a:rPr lang="en-US" altLang="zh-CN"/>
              <a:t> for some n</a:t>
            </a:r>
            <a:r>
              <a:rPr lang="en-US" altLang="zh-CN" baseline="-25000"/>
              <a:t>2</a:t>
            </a:r>
            <a:r>
              <a:rPr lang="zh-CN" altLang="en-US"/>
              <a:t>∈</a:t>
            </a:r>
            <a:r>
              <a:rPr lang="en-US" altLang="zh-CN"/>
              <a:t>N. Then (ac)</a:t>
            </a:r>
            <a:r>
              <a:rPr lang="en-US" altLang="zh-CN" baseline="30000"/>
              <a:t>-1</a:t>
            </a:r>
            <a:r>
              <a:rPr lang="en-US" altLang="zh-CN"/>
              <a:t>bd = (c</a:t>
            </a:r>
            <a:r>
              <a:rPr lang="en-US" altLang="zh-CN" baseline="30000"/>
              <a:t>-1</a:t>
            </a:r>
            <a:r>
              <a:rPr lang="en-US" altLang="zh-CN"/>
              <a:t>a</a:t>
            </a:r>
            <a:r>
              <a:rPr lang="en-US" altLang="zh-CN" baseline="30000"/>
              <a:t>-1</a:t>
            </a:r>
            <a:r>
              <a:rPr lang="en-US" altLang="zh-CN"/>
              <a:t>)(bd) = c</a:t>
            </a:r>
            <a:r>
              <a:rPr lang="en-US" altLang="zh-CN" baseline="30000"/>
              <a:t>-1 </a:t>
            </a:r>
            <a:r>
              <a:rPr lang="en-US" altLang="zh-CN"/>
              <a:t>(a</a:t>
            </a:r>
            <a:r>
              <a:rPr lang="en-US" altLang="zh-CN" baseline="30000"/>
              <a:t>-1</a:t>
            </a:r>
            <a:r>
              <a:rPr lang="en-US" altLang="zh-CN"/>
              <a:t>b)d = (c</a:t>
            </a:r>
            <a:r>
              <a:rPr lang="en-US" altLang="zh-CN" baseline="30000"/>
              <a:t>-1</a:t>
            </a:r>
            <a:r>
              <a:rPr lang="en-US" altLang="zh-CN"/>
              <a:t>d)n</a:t>
            </a:r>
            <a:r>
              <a:rPr lang="en-US" altLang="zh-CN" baseline="-25000"/>
              <a:t>2</a:t>
            </a:r>
            <a:r>
              <a:rPr lang="zh-CN" altLang="en-US"/>
              <a:t>∈</a:t>
            </a:r>
            <a:r>
              <a:rPr lang="en-US" altLang="zh-CN"/>
              <a:t>N, so ac R bd. Hence R is a congruence relation on G.</a:t>
            </a:r>
            <a:endParaRPr lang="en-US" altLang="zh-CN" dirty="0"/>
          </a:p>
        </p:txBody>
      </p:sp>
      <p:sp>
        <p:nvSpPr>
          <p:cNvPr id="3" name="文本框 2"/>
          <p:cNvSpPr txBox="1"/>
          <p:nvPr/>
        </p:nvSpPr>
        <p:spPr>
          <a:xfrm>
            <a:off x="3866146" y="721364"/>
            <a:ext cx="4459705" cy="707886"/>
          </a:xfrm>
          <a:prstGeom prst="rect">
            <a:avLst/>
          </a:prstGeom>
          <a:noFill/>
        </p:spPr>
        <p:txBody>
          <a:bodyPr wrap="square" rtlCol="0">
            <a:spAutoFit/>
          </a:bodyPr>
          <a:lstStyle/>
          <a:p>
            <a:pPr algn="ctr"/>
            <a:r>
              <a:rPr lang="en-US" altLang="zh-CN" sz="4000" b="1"/>
              <a:t>Proof</a:t>
            </a:r>
          </a:p>
        </p:txBody>
      </p:sp>
      <p:sp>
        <p:nvSpPr>
          <p:cNvPr id="6" name="文本框 5">
            <a:extLst>
              <a:ext uri="{FF2B5EF4-FFF2-40B4-BE49-F238E27FC236}">
                <a16:creationId xmlns:a16="http://schemas.microsoft.com/office/drawing/2014/main" id="{2E3EF76D-90D6-4031-BC37-0C6B6D6687C9}"/>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9.5(</a:t>
            </a:r>
            <a:r>
              <a:rPr lang="zh-CN" altLang="en-US" sz="3200"/>
              <a:t>补</a:t>
            </a:r>
            <a:r>
              <a:rPr lang="en-US" altLang="zh-CN" sz="3200"/>
              <a:t>) Products and Quotients of Groups</a:t>
            </a:r>
          </a:p>
        </p:txBody>
      </p:sp>
    </p:spTree>
    <p:extLst>
      <p:ext uri="{BB962C8B-B14F-4D97-AF65-F5344CB8AC3E}">
        <p14:creationId xmlns:p14="http://schemas.microsoft.com/office/powerpoint/2010/main" val="1786251338"/>
      </p:ext>
    </p:extLst>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p:cNvSpPr txBox="1">
            <a:spLocks noChangeArrowheads="1"/>
          </p:cNvSpPr>
          <p:nvPr/>
        </p:nvSpPr>
        <p:spPr bwMode="auto">
          <a:xfrm>
            <a:off x="298154" y="1461118"/>
            <a:ext cx="11595688" cy="5396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eaLnBrk="1" hangingPunct="1">
              <a:lnSpc>
                <a:spcPct val="150000"/>
              </a:lnSpc>
            </a:pPr>
            <a:r>
              <a:rPr lang="en-US" altLang="zh-CN"/>
              <a:t>(b)Suppose that x</a:t>
            </a:r>
            <a:r>
              <a:rPr lang="zh-CN" altLang="en-US"/>
              <a:t>∈</a:t>
            </a:r>
            <a:r>
              <a:rPr lang="en-US" altLang="zh-CN"/>
              <a:t>N. Then x</a:t>
            </a:r>
            <a:r>
              <a:rPr lang="en-US" altLang="zh-CN" baseline="30000"/>
              <a:t>-1</a:t>
            </a:r>
            <a:r>
              <a:rPr lang="en-US" altLang="zh-CN"/>
              <a:t>e = x</a:t>
            </a:r>
            <a:r>
              <a:rPr lang="en-US" altLang="zh-CN" baseline="30000"/>
              <a:t>-1</a:t>
            </a:r>
            <a:r>
              <a:rPr lang="zh-CN" altLang="en-US"/>
              <a:t>∈</a:t>
            </a:r>
            <a:r>
              <a:rPr lang="en-US" altLang="zh-CN"/>
              <a:t>N since N is a subgroup, so x R e and therefore x</a:t>
            </a:r>
            <a:r>
              <a:rPr lang="zh-CN" altLang="en-US"/>
              <a:t>∈</a:t>
            </a:r>
            <a:r>
              <a:rPr lang="en-US" altLang="zh-CN"/>
              <a:t>[e]. Thus N</a:t>
            </a:r>
            <a:r>
              <a:rPr lang="en-US" altLang="zh-CN">
                <a:latin typeface="Cambria Math" panose="02040503050406030204" pitchFamily="18" charset="0"/>
                <a:ea typeface="Cambria Math" panose="02040503050406030204" pitchFamily="18" charset="0"/>
              </a:rPr>
              <a:t>⊆</a:t>
            </a:r>
            <a:r>
              <a:rPr lang="en-US" altLang="zh-CN"/>
              <a:t>[e]. Conversely, if x</a:t>
            </a:r>
            <a:r>
              <a:rPr lang="zh-CN" altLang="en-US"/>
              <a:t>∈</a:t>
            </a:r>
            <a:r>
              <a:rPr lang="en-US" altLang="zh-CN"/>
              <a:t>[e], then x R e, so x</a:t>
            </a:r>
            <a:r>
              <a:rPr lang="en-US" altLang="zh-CN" baseline="30000"/>
              <a:t>-1</a:t>
            </a:r>
            <a:r>
              <a:rPr lang="en-US" altLang="zh-CN"/>
              <a:t>e = x</a:t>
            </a:r>
            <a:r>
              <a:rPr lang="en-US" altLang="zh-CN" baseline="30000"/>
              <a:t>-1</a:t>
            </a:r>
            <a:r>
              <a:rPr lang="zh-CN" altLang="en-US"/>
              <a:t>∈</a:t>
            </a:r>
            <a:r>
              <a:rPr lang="en-US" altLang="zh-CN"/>
              <a:t>N. Then x</a:t>
            </a:r>
            <a:r>
              <a:rPr lang="zh-CN" altLang="en-US"/>
              <a:t>∈</a:t>
            </a:r>
            <a:r>
              <a:rPr lang="en-US" altLang="zh-CN"/>
              <a:t>N and [e]</a:t>
            </a:r>
            <a:r>
              <a:rPr lang="en-US" altLang="zh-CN">
                <a:latin typeface="Cambria Math" panose="02040503050406030204" pitchFamily="18" charset="0"/>
                <a:ea typeface="Cambria Math" panose="02040503050406030204" pitchFamily="18" charset="0"/>
              </a:rPr>
              <a:t>⊆</a:t>
            </a:r>
            <a:r>
              <a:rPr lang="en-US" altLang="zh-CN"/>
              <a:t>N. Hence N = [e].</a:t>
            </a:r>
            <a:endParaRPr lang="en-US" altLang="zh-CN" dirty="0"/>
          </a:p>
        </p:txBody>
      </p:sp>
      <p:sp>
        <p:nvSpPr>
          <p:cNvPr id="3" name="文本框 2"/>
          <p:cNvSpPr txBox="1"/>
          <p:nvPr/>
        </p:nvSpPr>
        <p:spPr>
          <a:xfrm>
            <a:off x="3866146" y="721364"/>
            <a:ext cx="4459705" cy="707886"/>
          </a:xfrm>
          <a:prstGeom prst="rect">
            <a:avLst/>
          </a:prstGeom>
          <a:noFill/>
        </p:spPr>
        <p:txBody>
          <a:bodyPr wrap="square" rtlCol="0">
            <a:spAutoFit/>
          </a:bodyPr>
          <a:lstStyle/>
          <a:p>
            <a:pPr algn="ctr"/>
            <a:r>
              <a:rPr lang="en-US" altLang="zh-CN" sz="4000" b="1"/>
              <a:t>Proof</a:t>
            </a:r>
          </a:p>
        </p:txBody>
      </p:sp>
      <p:sp>
        <p:nvSpPr>
          <p:cNvPr id="6" name="文本框 5">
            <a:extLst>
              <a:ext uri="{FF2B5EF4-FFF2-40B4-BE49-F238E27FC236}">
                <a16:creationId xmlns:a16="http://schemas.microsoft.com/office/drawing/2014/main" id="{2E3EF76D-90D6-4031-BC37-0C6B6D6687C9}"/>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9.5(</a:t>
            </a:r>
            <a:r>
              <a:rPr lang="zh-CN" altLang="en-US" sz="3200"/>
              <a:t>补</a:t>
            </a:r>
            <a:r>
              <a:rPr lang="en-US" altLang="zh-CN" sz="3200"/>
              <a:t>) Products and Quotients of Groups</a:t>
            </a:r>
          </a:p>
        </p:txBody>
      </p:sp>
    </p:spTree>
    <p:extLst>
      <p:ext uri="{BB962C8B-B14F-4D97-AF65-F5344CB8AC3E}">
        <p14:creationId xmlns:p14="http://schemas.microsoft.com/office/powerpoint/2010/main" val="325630794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210046" y="735781"/>
            <a:ext cx="11981954" cy="6104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0" indent="0" algn="ctr">
              <a:lnSpc>
                <a:spcPct val="150000"/>
              </a:lnSpc>
              <a:buNone/>
            </a:pPr>
            <a:r>
              <a:rPr lang="en-US" altLang="zh-CN" sz="4000" dirty="0">
                <a:latin typeface="+mj-lt"/>
              </a:rPr>
              <a:t>Theorem 1 </a:t>
            </a:r>
          </a:p>
          <a:p>
            <a:pPr marL="0" indent="0">
              <a:lnSpc>
                <a:spcPct val="150000"/>
              </a:lnSpc>
              <a:buNone/>
            </a:pPr>
            <a:r>
              <a:rPr lang="en-US" altLang="zh-CN" sz="2800" dirty="0">
                <a:solidFill>
                  <a:srgbClr val="FF0000"/>
                </a:solidFill>
              </a:rPr>
              <a:t>Let G be a group</a:t>
            </a:r>
            <a:r>
              <a:rPr lang="en-US" altLang="zh-CN" sz="2800" dirty="0"/>
              <a:t>. Each element a in G has </a:t>
            </a:r>
            <a:r>
              <a:rPr lang="en-US" altLang="zh-CN" sz="2800" dirty="0">
                <a:solidFill>
                  <a:srgbClr val="FF0000"/>
                </a:solidFill>
              </a:rPr>
              <a:t>only one inverse </a:t>
            </a:r>
            <a:r>
              <a:rPr lang="en-US" altLang="zh-CN" sz="2800" dirty="0"/>
              <a:t>in G.</a:t>
            </a:r>
          </a:p>
          <a:p>
            <a:pPr marL="0" indent="0">
              <a:lnSpc>
                <a:spcPct val="150000"/>
              </a:lnSpc>
              <a:buNone/>
            </a:pPr>
            <a:r>
              <a:rPr lang="en-US" altLang="zh-CN" sz="2800" dirty="0"/>
              <a:t>Proof: Let a' and a“ be inverses of a. Then </a:t>
            </a:r>
          </a:p>
          <a:p>
            <a:pPr marL="0" indent="0" algn="ctr">
              <a:lnSpc>
                <a:spcPct val="150000"/>
              </a:lnSpc>
              <a:buNone/>
            </a:pPr>
            <a:r>
              <a:rPr lang="en-US" altLang="zh-CN" sz="2800" dirty="0"/>
              <a:t>a'(aa") = a'e = a </a:t>
            </a:r>
          </a:p>
          <a:p>
            <a:pPr marL="0" indent="0">
              <a:lnSpc>
                <a:spcPct val="150000"/>
              </a:lnSpc>
              <a:buNone/>
            </a:pPr>
            <a:r>
              <a:rPr lang="en-US" altLang="zh-CN" sz="2800" dirty="0"/>
              <a:t>And (a'a)a"= ea"= a".</a:t>
            </a:r>
          </a:p>
          <a:p>
            <a:pPr marL="0" indent="0">
              <a:lnSpc>
                <a:spcPct val="150000"/>
              </a:lnSpc>
              <a:buNone/>
            </a:pPr>
            <a:r>
              <a:rPr lang="en-US" altLang="zh-CN" sz="2800" dirty="0"/>
              <a:t>Hence, by associativity, a'=a".</a:t>
            </a:r>
          </a:p>
          <a:p>
            <a:pPr marL="0" indent="0">
              <a:lnSpc>
                <a:spcPct val="150000"/>
              </a:lnSpc>
              <a:buNone/>
            </a:pPr>
            <a:r>
              <a:rPr lang="en-US" altLang="zh-CN" sz="2800" dirty="0"/>
              <a:t>From now on we shall denote the inverse of a by a</a:t>
            </a:r>
            <a:r>
              <a:rPr lang="en-US" altLang="zh-CN" sz="2800" baseline="30000" dirty="0"/>
              <a:t>-1</a:t>
            </a:r>
            <a:r>
              <a:rPr lang="en-US" altLang="zh-CN" sz="2800" dirty="0"/>
              <a:t>. Thus in a group G we have   aa</a:t>
            </a:r>
            <a:r>
              <a:rPr lang="en-US" altLang="zh-CN" sz="2800" baseline="30000" dirty="0"/>
              <a:t>-1</a:t>
            </a:r>
            <a:r>
              <a:rPr lang="en-US" altLang="zh-CN" sz="2800" dirty="0"/>
              <a:t> = a</a:t>
            </a:r>
            <a:r>
              <a:rPr lang="en-US" altLang="zh-CN" sz="2800" baseline="30000" dirty="0"/>
              <a:t>-1</a:t>
            </a:r>
            <a:r>
              <a:rPr lang="en-US" altLang="zh-CN" sz="2800" dirty="0"/>
              <a:t>a = e.</a:t>
            </a:r>
          </a:p>
        </p:txBody>
      </p:sp>
      <p:sp>
        <p:nvSpPr>
          <p:cNvPr id="5" name="文本框 4"/>
          <p:cNvSpPr txBox="1"/>
          <p:nvPr/>
        </p:nvSpPr>
        <p:spPr>
          <a:xfrm>
            <a:off x="210046" y="17929"/>
            <a:ext cx="11056470" cy="739754"/>
          </a:xfrm>
          <a:prstGeom prst="rect">
            <a:avLst/>
          </a:prstGeom>
          <a:noFill/>
        </p:spPr>
        <p:txBody>
          <a:bodyPr wrap="square" rtlCol="0">
            <a:spAutoFit/>
          </a:bodyPr>
          <a:lstStyle/>
          <a:p>
            <a:pPr>
              <a:lnSpc>
                <a:spcPct val="150000"/>
              </a:lnSpc>
            </a:pPr>
            <a:r>
              <a:rPr lang="en-US" altLang="zh-CN" sz="3200" dirty="0"/>
              <a:t>9.4(</a:t>
            </a:r>
            <a:r>
              <a:rPr lang="zh-CN" altLang="en-US" sz="3200" dirty="0"/>
              <a:t>补</a:t>
            </a:r>
            <a:r>
              <a:rPr lang="en-US" altLang="zh-CN" sz="3200" dirty="0"/>
              <a:t>) Groups</a:t>
            </a:r>
          </a:p>
        </p:txBody>
      </p:sp>
    </p:spTree>
    <p:extLst>
      <p:ext uri="{BB962C8B-B14F-4D97-AF65-F5344CB8AC3E}">
        <p14:creationId xmlns:p14="http://schemas.microsoft.com/office/powerpoint/2010/main" val="14565234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p:cNvSpPr txBox="1">
            <a:spLocks noChangeArrowheads="1"/>
          </p:cNvSpPr>
          <p:nvPr/>
        </p:nvSpPr>
        <p:spPr bwMode="auto">
          <a:xfrm>
            <a:off x="371723" y="739754"/>
            <a:ext cx="11448554" cy="6252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eaLnBrk="1" hangingPunct="1">
              <a:lnSpc>
                <a:spcPct val="150000"/>
              </a:lnSpc>
            </a:pPr>
            <a:r>
              <a:rPr lang="en-US" altLang="zh-CN"/>
              <a:t>We see, thanks to Theorems 3 and 4, that if G is any group, then the equivalence classes with respect to a congruence relation on G are always the cosets of ome normal subgroup of G. Conversely, the cosets of any normal subgroup of G are just the equivalence classes with respect to some congruence relation on G. We may now, therefore,translate Corollary 1(b) as follows:</a:t>
            </a:r>
          </a:p>
        </p:txBody>
      </p:sp>
      <p:sp>
        <p:nvSpPr>
          <p:cNvPr id="4" name="文本框 3">
            <a:extLst>
              <a:ext uri="{FF2B5EF4-FFF2-40B4-BE49-F238E27FC236}">
                <a16:creationId xmlns:a16="http://schemas.microsoft.com/office/drawing/2014/main" id="{51AA9789-BB3B-4E4B-AE2F-DCB3DC2D4CB9}"/>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9.5(</a:t>
            </a:r>
            <a:r>
              <a:rPr lang="zh-CN" altLang="en-US" sz="3200"/>
              <a:t>补</a:t>
            </a:r>
            <a:r>
              <a:rPr lang="en-US" altLang="zh-CN" sz="3200"/>
              <a:t>) Products and Quotients of Groups</a:t>
            </a:r>
          </a:p>
        </p:txBody>
      </p:sp>
    </p:spTree>
    <p:extLst>
      <p:ext uri="{BB962C8B-B14F-4D97-AF65-F5344CB8AC3E}">
        <p14:creationId xmlns:p14="http://schemas.microsoft.com/office/powerpoint/2010/main" val="3656071892"/>
      </p:ext>
    </p:extLst>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
          <p:cNvSpPr txBox="1">
            <a:spLocks noChangeArrowheads="1"/>
          </p:cNvSpPr>
          <p:nvPr/>
        </p:nvSpPr>
        <p:spPr bwMode="auto">
          <a:xfrm>
            <a:off x="371723" y="739754"/>
            <a:ext cx="11448554" cy="6252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eaLnBrk="1" hangingPunct="1">
              <a:lnSpc>
                <a:spcPct val="150000"/>
              </a:lnSpc>
            </a:pPr>
            <a:r>
              <a:rPr lang="en-US" altLang="zh-CN"/>
              <a:t>Let f be a homomorphism from a group(G,*) onto a group (G‘, *’), and let the </a:t>
            </a:r>
            <a:r>
              <a:rPr lang="en-US" altLang="zh-CN">
                <a:solidFill>
                  <a:srgbClr val="FF0000"/>
                </a:solidFill>
              </a:rPr>
              <a:t>kernel(</a:t>
            </a:r>
            <a:r>
              <a:rPr lang="zh-CN" altLang="en-US">
                <a:solidFill>
                  <a:srgbClr val="FF0000"/>
                </a:solidFill>
              </a:rPr>
              <a:t>核</a:t>
            </a:r>
            <a:r>
              <a:rPr lang="en-US" altLang="zh-CN">
                <a:solidFill>
                  <a:srgbClr val="FF0000"/>
                </a:solidFill>
              </a:rPr>
              <a:t>)</a:t>
            </a:r>
            <a:r>
              <a:rPr lang="en-US" altLang="zh-CN"/>
              <a:t> of f, ker(f), be defined by</a:t>
            </a:r>
          </a:p>
          <a:p>
            <a:pPr lvl="1" algn="ctr">
              <a:lnSpc>
                <a:spcPct val="150000"/>
              </a:lnSpc>
            </a:pPr>
            <a:r>
              <a:rPr lang="en-US" altLang="zh-CN"/>
              <a:t>ker(f) = {a</a:t>
            </a:r>
            <a:r>
              <a:rPr lang="zh-CN" altLang="en-US"/>
              <a:t>∈</a:t>
            </a:r>
            <a:r>
              <a:rPr lang="en-US" altLang="zh-CN"/>
              <a:t>G | f(a) = e'}</a:t>
            </a:r>
          </a:p>
          <a:p>
            <a:pPr eaLnBrk="1" hangingPunct="1">
              <a:lnSpc>
                <a:spcPct val="150000"/>
              </a:lnSpc>
            </a:pPr>
            <a:r>
              <a:rPr lang="en-US" altLang="zh-CN"/>
              <a:t>Then</a:t>
            </a:r>
          </a:p>
          <a:p>
            <a:pPr lvl="1">
              <a:lnSpc>
                <a:spcPct val="150000"/>
              </a:lnSpc>
            </a:pPr>
            <a:r>
              <a:rPr lang="en-US" altLang="zh-CN"/>
              <a:t>(a) ker(f) is a normal subgroup of G.</a:t>
            </a:r>
          </a:p>
          <a:p>
            <a:pPr lvl="1">
              <a:lnSpc>
                <a:spcPct val="150000"/>
              </a:lnSpc>
            </a:pPr>
            <a:r>
              <a:rPr lang="en-US" altLang="zh-CN"/>
              <a:t>(b) The quotient group G/ker(f) is isomorphic to G'.</a:t>
            </a:r>
          </a:p>
        </p:txBody>
      </p:sp>
      <p:sp>
        <p:nvSpPr>
          <p:cNvPr id="4" name="文本框 3">
            <a:extLst>
              <a:ext uri="{FF2B5EF4-FFF2-40B4-BE49-F238E27FC236}">
                <a16:creationId xmlns:a16="http://schemas.microsoft.com/office/drawing/2014/main" id="{51AA9789-BB3B-4E4B-AE2F-DCB3DC2D4CB9}"/>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9.5(</a:t>
            </a:r>
            <a:r>
              <a:rPr lang="zh-CN" altLang="en-US" sz="3200"/>
              <a:t>补</a:t>
            </a:r>
            <a:r>
              <a:rPr lang="en-US" altLang="zh-CN" sz="3200"/>
              <a:t>) Products and Quotients of Groups</a:t>
            </a:r>
          </a:p>
        </p:txBody>
      </p:sp>
    </p:spTree>
    <p:extLst>
      <p:ext uri="{BB962C8B-B14F-4D97-AF65-F5344CB8AC3E}">
        <p14:creationId xmlns:p14="http://schemas.microsoft.com/office/powerpoint/2010/main" val="1728562354"/>
      </p:ext>
    </p:extLst>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 name="Rectangle 3"/>
          <p:cNvSpPr txBox="1">
            <a:spLocks noChangeArrowheads="1"/>
          </p:cNvSpPr>
          <p:nvPr/>
        </p:nvSpPr>
        <p:spPr bwMode="auto">
          <a:xfrm>
            <a:off x="371723" y="739754"/>
            <a:ext cx="11448554" cy="6252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eaLnBrk="1" hangingPunct="1">
              <a:lnSpc>
                <a:spcPct val="150000"/>
              </a:lnSpc>
            </a:pPr>
            <a:r>
              <a:rPr lang="en-US" altLang="zh-CN"/>
              <a:t>This follows from Corollary 1 and Theorem 3, since if R is the congruence relation on G given by</a:t>
            </a:r>
          </a:p>
          <a:p>
            <a:pPr marL="0" lvl="1" algn="ctr">
              <a:lnSpc>
                <a:spcPct val="150000"/>
              </a:lnSpc>
            </a:pPr>
            <a:r>
              <a:rPr lang="en-US" altLang="zh-CN"/>
              <a:t>a R b if and only if f(a) = f(b),</a:t>
            </a:r>
          </a:p>
          <a:p>
            <a:pPr eaLnBrk="1" hangingPunct="1">
              <a:lnSpc>
                <a:spcPct val="150000"/>
              </a:lnSpc>
            </a:pPr>
            <a:r>
              <a:rPr lang="en-US" altLang="zh-CN"/>
              <a:t>then it is easy to show that ker(f) = [e]. </a:t>
            </a:r>
          </a:p>
        </p:txBody>
      </p:sp>
      <p:sp>
        <p:nvSpPr>
          <p:cNvPr id="4" name="文本框 3">
            <a:extLst>
              <a:ext uri="{FF2B5EF4-FFF2-40B4-BE49-F238E27FC236}">
                <a16:creationId xmlns:a16="http://schemas.microsoft.com/office/drawing/2014/main" id="{51AA9789-BB3B-4E4B-AE2F-DCB3DC2D4CB9}"/>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9.5(</a:t>
            </a:r>
            <a:r>
              <a:rPr lang="zh-CN" altLang="en-US" sz="3200"/>
              <a:t>补</a:t>
            </a:r>
            <a:r>
              <a:rPr lang="en-US" altLang="zh-CN" sz="3200"/>
              <a:t>) Products and Quotients of Groups</a:t>
            </a:r>
          </a:p>
        </p:txBody>
      </p:sp>
    </p:spTree>
    <p:extLst>
      <p:ext uri="{BB962C8B-B14F-4D97-AF65-F5344CB8AC3E}">
        <p14:creationId xmlns:p14="http://schemas.microsoft.com/office/powerpoint/2010/main" val="2395580012"/>
      </p:ext>
    </p:extLst>
  </p:cSld>
  <p:clrMapOvr>
    <a:masterClrMapping/>
  </p:clrMapOvr>
  <p:transition>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210046" y="936039"/>
            <a:ext cx="11605436" cy="6612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ts val="4100"/>
              </a:lnSpc>
              <a:buFont typeface="Wingdings" panose="05000000000000000000" pitchFamily="2" charset="2"/>
              <a:buChar char="l"/>
            </a:pPr>
            <a:r>
              <a:rPr lang="en-US" altLang="zh-CN" sz="2800" dirty="0"/>
              <a:t>Example 6:</a:t>
            </a:r>
          </a:p>
          <a:p>
            <a:pPr lvl="1">
              <a:lnSpc>
                <a:spcPct val="150000"/>
              </a:lnSpc>
              <a:buClrTx/>
              <a:buFont typeface="Wingdings" panose="05000000000000000000" pitchFamily="2" charset="2"/>
              <a:buChar char="l"/>
            </a:pPr>
            <a:r>
              <a:rPr lang="en-US" altLang="zh-CN" sz="2400" dirty="0"/>
              <a:t>Consider the homomorphism f from Z onto Z</a:t>
            </a:r>
            <a:r>
              <a:rPr lang="en-US" altLang="zh-CN" sz="2400" baseline="-25000" dirty="0"/>
              <a:t>n</a:t>
            </a:r>
            <a:r>
              <a:rPr lang="en-US" altLang="zh-CN" sz="2400" dirty="0"/>
              <a:t> defined by </a:t>
            </a:r>
          </a:p>
          <a:p>
            <a:pPr marL="0" lvl="2" algn="ctr">
              <a:lnSpc>
                <a:spcPct val="150000"/>
              </a:lnSpc>
              <a:buClrTx/>
              <a:buFont typeface="Wingdings" panose="05000000000000000000" pitchFamily="2" charset="2"/>
              <a:buChar char="l"/>
            </a:pPr>
            <a:r>
              <a:rPr lang="en-US" altLang="zh-CN" sz="2000" dirty="0"/>
              <a:t>f(m) = [r]</a:t>
            </a:r>
          </a:p>
          <a:p>
            <a:pPr lvl="1">
              <a:lnSpc>
                <a:spcPct val="150000"/>
              </a:lnSpc>
              <a:buClrTx/>
              <a:buFont typeface="Wingdings" panose="05000000000000000000" pitchFamily="2" charset="2"/>
              <a:buChar char="l"/>
            </a:pPr>
            <a:r>
              <a:rPr lang="en-US" altLang="zh-CN" sz="2400" dirty="0"/>
              <a:t>where r is the remainder when m is divided by n. (See Example 15 of Section 9.4.) Find </a:t>
            </a:r>
            <a:r>
              <a:rPr lang="en-US" altLang="zh-CN" sz="2400" dirty="0" err="1"/>
              <a:t>ker</a:t>
            </a:r>
            <a:r>
              <a:rPr lang="en-US" altLang="zh-CN" sz="2400" dirty="0"/>
              <a:t>(f).</a:t>
            </a:r>
          </a:p>
          <a:p>
            <a:pPr>
              <a:lnSpc>
                <a:spcPts val="4100"/>
              </a:lnSpc>
              <a:buFont typeface="Wingdings" panose="05000000000000000000" pitchFamily="2" charset="2"/>
              <a:buChar char="l"/>
            </a:pPr>
            <a:r>
              <a:rPr lang="en-US" altLang="zh-CN" sz="2800" dirty="0"/>
              <a:t>Solution:</a:t>
            </a:r>
          </a:p>
          <a:p>
            <a:pPr lvl="1">
              <a:lnSpc>
                <a:spcPct val="150000"/>
              </a:lnSpc>
              <a:buClrTx/>
              <a:buFont typeface="Wingdings" panose="05000000000000000000" pitchFamily="2" charset="2"/>
              <a:buChar char="l"/>
            </a:pPr>
            <a:r>
              <a:rPr lang="en-US" altLang="zh-CN" sz="2400" dirty="0"/>
              <a:t>An integer m in Z belongs to </a:t>
            </a:r>
            <a:r>
              <a:rPr lang="en-US" altLang="zh-CN" sz="2400" dirty="0" err="1"/>
              <a:t>ker</a:t>
            </a:r>
            <a:r>
              <a:rPr lang="en-US" altLang="zh-CN" sz="2400" dirty="0"/>
              <a:t>(f) if and only if f(m) = [0], that is, if and only if m is a multiple of </a:t>
            </a:r>
            <a:r>
              <a:rPr lang="en-US" altLang="zh-CN" sz="2400" dirty="0" err="1"/>
              <a:t>n.Hence</a:t>
            </a:r>
            <a:r>
              <a:rPr lang="en-US" altLang="zh-CN" sz="2400" dirty="0"/>
              <a:t> </a:t>
            </a:r>
            <a:r>
              <a:rPr lang="en-US" altLang="zh-CN" sz="2400" dirty="0" err="1"/>
              <a:t>ker</a:t>
            </a:r>
            <a:r>
              <a:rPr lang="en-US" altLang="zh-CN" sz="2400" dirty="0"/>
              <a:t>(f) = </a:t>
            </a:r>
            <a:r>
              <a:rPr lang="en-US" altLang="zh-CN" sz="2400" dirty="0" err="1"/>
              <a:t>nZ</a:t>
            </a:r>
            <a:r>
              <a:rPr lang="en-US" altLang="zh-CN" sz="2400" dirty="0"/>
              <a:t>.</a:t>
            </a:r>
            <a:endParaRPr lang="en-US" altLang="zh-CN" sz="2000" dirty="0"/>
          </a:p>
        </p:txBody>
      </p:sp>
      <p:sp>
        <p:nvSpPr>
          <p:cNvPr id="5" name="文本框 4">
            <a:extLst>
              <a:ext uri="{FF2B5EF4-FFF2-40B4-BE49-F238E27FC236}">
                <a16:creationId xmlns:a16="http://schemas.microsoft.com/office/drawing/2014/main" id="{FBC5B1A4-EEBC-47E6-A88D-8B87B698E1FD}"/>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9.5(</a:t>
            </a:r>
            <a:r>
              <a:rPr lang="zh-CN" altLang="en-US" sz="3200" dirty="0"/>
              <a:t>补</a:t>
            </a:r>
            <a:r>
              <a:rPr lang="en-US" altLang="zh-CN" sz="3200" dirty="0"/>
              <a:t>) Products and Quotients of Groups</a:t>
            </a:r>
          </a:p>
        </p:txBody>
      </p:sp>
    </p:spTree>
    <p:extLst>
      <p:ext uri="{BB962C8B-B14F-4D97-AF65-F5344CB8AC3E}">
        <p14:creationId xmlns:p14="http://schemas.microsoft.com/office/powerpoint/2010/main" val="26242637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B2B2949-C83A-403E-BE46-FF640B8DB5D2}"/>
              </a:ext>
            </a:extLst>
          </p:cNvPr>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dirty="0"/>
              <a:t>9.5(</a:t>
            </a:r>
            <a:r>
              <a:rPr lang="zh-CN" altLang="en-US" sz="3200" dirty="0"/>
              <a:t>补</a:t>
            </a:r>
            <a:r>
              <a:rPr lang="en-US" altLang="zh-CN" sz="3200" dirty="0"/>
              <a:t>) Products and Quotients of Groups</a:t>
            </a:r>
          </a:p>
        </p:txBody>
      </p:sp>
      <p:sp>
        <p:nvSpPr>
          <p:cNvPr id="6" name="文本框 5">
            <a:extLst>
              <a:ext uri="{FF2B5EF4-FFF2-40B4-BE49-F238E27FC236}">
                <a16:creationId xmlns:a16="http://schemas.microsoft.com/office/drawing/2014/main" id="{4612CE0F-AFF5-44B6-8894-F3B9CB3A4F89}"/>
              </a:ext>
            </a:extLst>
          </p:cNvPr>
          <p:cNvSpPr txBox="1"/>
          <p:nvPr/>
        </p:nvSpPr>
        <p:spPr>
          <a:xfrm>
            <a:off x="4661806" y="995044"/>
            <a:ext cx="6123214" cy="769441"/>
          </a:xfrm>
          <a:prstGeom prst="rect">
            <a:avLst/>
          </a:prstGeom>
          <a:noFill/>
        </p:spPr>
        <p:txBody>
          <a:bodyPr wrap="square">
            <a:spAutoFit/>
          </a:bodyPr>
          <a:lstStyle/>
          <a:p>
            <a:r>
              <a:rPr kumimoji="0" lang="en-US" altLang="zh-CN" sz="4400" b="0" i="0" u="none" strike="noStrike" kern="0" cap="none" spc="0" normalizeH="0" baseline="0" noProof="0" dirty="0">
                <a:ln>
                  <a:noFill/>
                </a:ln>
                <a:solidFill>
                  <a:srgbClr val="000000"/>
                </a:solidFill>
                <a:effectLst/>
                <a:uLnTx/>
                <a:uFillTx/>
                <a:latin typeface="Arial"/>
                <a:ea typeface="宋体"/>
                <a:cs typeface="+mj-cs"/>
              </a:rPr>
              <a:t>Homework</a:t>
            </a:r>
            <a:endParaRPr lang="zh-CN" altLang="en-US" dirty="0"/>
          </a:p>
        </p:txBody>
      </p:sp>
      <p:sp>
        <p:nvSpPr>
          <p:cNvPr id="9" name="Rectangle 3">
            <a:extLst>
              <a:ext uri="{FF2B5EF4-FFF2-40B4-BE49-F238E27FC236}">
                <a16:creationId xmlns:a16="http://schemas.microsoft.com/office/drawing/2014/main" id="{A309A1EB-B4EC-48DD-B0BD-295BB190DDB3}"/>
              </a:ext>
            </a:extLst>
          </p:cNvPr>
          <p:cNvSpPr txBox="1">
            <a:spLocks noChangeArrowheads="1"/>
          </p:cNvSpPr>
          <p:nvPr/>
        </p:nvSpPr>
        <p:spPr bwMode="auto">
          <a:xfrm>
            <a:off x="324194" y="1847127"/>
            <a:ext cx="11543612" cy="493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eaLnBrk="1" hangingPunct="1">
              <a:lnSpc>
                <a:spcPct val="150000"/>
              </a:lnSpc>
              <a:defRPr/>
            </a:pPr>
            <a:r>
              <a:rPr lang="en-US" altLang="zh-CN" sz="3600" dirty="0"/>
              <a:t>9.5(</a:t>
            </a:r>
            <a:r>
              <a:rPr lang="zh-CN" altLang="en-US" sz="3600" dirty="0"/>
              <a:t>补</a:t>
            </a:r>
            <a:r>
              <a:rPr lang="en-US" altLang="zh-CN" sz="3600" dirty="0"/>
              <a:t>) </a:t>
            </a:r>
          </a:p>
          <a:p>
            <a:pPr lvl="1">
              <a:lnSpc>
                <a:spcPct val="150000"/>
              </a:lnSpc>
              <a:defRPr/>
            </a:pPr>
            <a:r>
              <a:rPr lang="en-US" altLang="zh-CN" sz="3200" dirty="0"/>
              <a:t>4 	P353</a:t>
            </a:r>
          </a:p>
          <a:p>
            <a:pPr lvl="1">
              <a:lnSpc>
                <a:spcPct val="150000"/>
              </a:lnSpc>
              <a:defRPr/>
            </a:pPr>
            <a:r>
              <a:rPr lang="en-US" altLang="zh-CN" sz="3200" dirty="0"/>
              <a:t>18,30	P354</a:t>
            </a:r>
          </a:p>
        </p:txBody>
      </p:sp>
    </p:spTree>
    <p:extLst>
      <p:ext uri="{BB962C8B-B14F-4D97-AF65-F5344CB8AC3E}">
        <p14:creationId xmlns:p14="http://schemas.microsoft.com/office/powerpoint/2010/main" val="1173891299"/>
      </p:ext>
    </p:extLst>
  </p:cSld>
  <p:clrMapOvr>
    <a:masterClrMapping/>
  </p:clrMapOvr>
  <p:transition>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14"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55913" y="333375"/>
            <a:ext cx="59817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4129462"/>
      </p:ext>
    </p:extLst>
  </p:cSld>
  <p:clrMapOvr>
    <a:masterClrMapping/>
  </p:clrMapOvr>
  <p:transition>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38"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69694" y="0"/>
            <a:ext cx="7429500" cy="247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1139"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2243136"/>
            <a:ext cx="8953500"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5614980"/>
      </p:ext>
    </p:extLst>
  </p:cSld>
  <p:clrMapOvr>
    <a:masterClrMapping/>
  </p:clrMapOvr>
  <p:transition>
    <p:fad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文本框 1"/>
          <p:cNvSpPr txBox="1">
            <a:spLocks noChangeArrowheads="1"/>
          </p:cNvSpPr>
          <p:nvPr/>
        </p:nvSpPr>
        <p:spPr bwMode="auto">
          <a:xfrm>
            <a:off x="4543425" y="393701"/>
            <a:ext cx="51117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600" b="1"/>
              <a:t>同态基本定理</a:t>
            </a:r>
          </a:p>
        </p:txBody>
      </p:sp>
      <p:sp>
        <p:nvSpPr>
          <p:cNvPr id="92163" name="文本框 2"/>
          <p:cNvSpPr txBox="1">
            <a:spLocks noChangeArrowheads="1"/>
          </p:cNvSpPr>
          <p:nvPr/>
        </p:nvSpPr>
        <p:spPr bwMode="auto">
          <a:xfrm>
            <a:off x="7491413" y="1852614"/>
            <a:ext cx="18732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a:t>（</a:t>
            </a:r>
            <a:r>
              <a:rPr lang="en-US" altLang="zh-CN" sz="2400"/>
              <a:t>T</a:t>
            </a:r>
            <a:r>
              <a:rPr lang="zh-CN" altLang="en-US" sz="2400"/>
              <a:t>，*</a:t>
            </a:r>
            <a:r>
              <a:rPr lang="en-US" altLang="zh-CN" sz="2400"/>
              <a:t>’</a:t>
            </a:r>
            <a:r>
              <a:rPr lang="zh-CN" altLang="en-US" sz="2400"/>
              <a:t>）</a:t>
            </a:r>
          </a:p>
        </p:txBody>
      </p:sp>
      <p:sp>
        <p:nvSpPr>
          <p:cNvPr id="92164" name="文本框 4"/>
          <p:cNvSpPr txBox="1">
            <a:spLocks noChangeArrowheads="1"/>
          </p:cNvSpPr>
          <p:nvPr/>
        </p:nvSpPr>
        <p:spPr bwMode="auto">
          <a:xfrm>
            <a:off x="2582863" y="1870076"/>
            <a:ext cx="14398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a:t>（</a:t>
            </a:r>
            <a:r>
              <a:rPr lang="en-US" altLang="zh-CN" sz="2400"/>
              <a:t>S</a:t>
            </a:r>
            <a:r>
              <a:rPr lang="zh-CN" altLang="en-US" sz="2400"/>
              <a:t>，*）</a:t>
            </a:r>
          </a:p>
        </p:txBody>
      </p:sp>
      <p:cxnSp>
        <p:nvCxnSpPr>
          <p:cNvPr id="7" name="直接箭头连接符 6"/>
          <p:cNvCxnSpPr>
            <a:stCxn id="92164" idx="3"/>
            <a:endCxn id="92163" idx="1"/>
          </p:cNvCxnSpPr>
          <p:nvPr/>
        </p:nvCxnSpPr>
        <p:spPr>
          <a:xfrm flipV="1">
            <a:off x="4022725" y="2082801"/>
            <a:ext cx="3468688" cy="1746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92166" name="文本框 7"/>
          <p:cNvSpPr txBox="1">
            <a:spLocks noChangeArrowheads="1"/>
          </p:cNvSpPr>
          <p:nvPr/>
        </p:nvSpPr>
        <p:spPr bwMode="auto">
          <a:xfrm>
            <a:off x="5087939" y="1484314"/>
            <a:ext cx="21605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a:solidFill>
                  <a:srgbClr val="FF0000"/>
                </a:solidFill>
              </a:rPr>
              <a:t>满同态</a:t>
            </a:r>
            <a:r>
              <a:rPr lang="zh-CN" altLang="en-US" sz="2400"/>
              <a:t>函数 </a:t>
            </a:r>
            <a:r>
              <a:rPr lang="en-US" altLang="zh-CN" sz="2400" i="1"/>
              <a:t>f</a:t>
            </a:r>
            <a:endParaRPr lang="zh-CN" altLang="en-US" sz="2400" i="1"/>
          </a:p>
        </p:txBody>
      </p:sp>
      <p:sp>
        <p:nvSpPr>
          <p:cNvPr id="92167" name="文本框 8"/>
          <p:cNvSpPr txBox="1">
            <a:spLocks noChangeArrowheads="1"/>
          </p:cNvSpPr>
          <p:nvPr/>
        </p:nvSpPr>
        <p:spPr bwMode="auto">
          <a:xfrm>
            <a:off x="3981450" y="2297113"/>
            <a:ext cx="4038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a:t>a R b   if and only if f(a)=f(b)</a:t>
            </a:r>
            <a:endParaRPr lang="zh-CN" altLang="en-US" sz="2400"/>
          </a:p>
        </p:txBody>
      </p:sp>
      <p:cxnSp>
        <p:nvCxnSpPr>
          <p:cNvPr id="11" name="直接箭头连接符 10"/>
          <p:cNvCxnSpPr/>
          <p:nvPr/>
        </p:nvCxnSpPr>
        <p:spPr>
          <a:xfrm>
            <a:off x="3827464" y="2865439"/>
            <a:ext cx="1431925" cy="1800225"/>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2" name="文本框 11"/>
          <p:cNvSpPr txBox="1">
            <a:spLocks noRot="1" noChangeAspect="1" noMove="1" noResize="1" noEditPoints="1" noAdjustHandles="1" noChangeArrowheads="1" noChangeShapeType="1" noTextEdit="1"/>
          </p:cNvSpPr>
          <p:nvPr/>
        </p:nvSpPr>
        <p:spPr>
          <a:xfrm>
            <a:off x="4179644" y="4863096"/>
            <a:ext cx="3816424" cy="1692771"/>
          </a:xfrm>
          <a:prstGeom prst="rect">
            <a:avLst/>
          </a:prstGeom>
          <a:blipFill>
            <a:blip r:embed="rId2"/>
            <a:stretch>
              <a:fillRect t="-3971" b="-10108"/>
            </a:stretch>
          </a:blipFill>
        </p:spPr>
        <p:txBody>
          <a:bodyPr/>
          <a:lstStyle/>
          <a:p>
            <a:r>
              <a:rPr lang="zh-CN" altLang="en-US">
                <a:noFill/>
              </a:rPr>
              <a:t> </a:t>
            </a:r>
          </a:p>
        </p:txBody>
      </p:sp>
      <p:cxnSp>
        <p:nvCxnSpPr>
          <p:cNvPr id="14" name="直接箭头连接符 13"/>
          <p:cNvCxnSpPr/>
          <p:nvPr/>
        </p:nvCxnSpPr>
        <p:spPr>
          <a:xfrm flipV="1">
            <a:off x="6959601" y="2865439"/>
            <a:ext cx="892175" cy="1931987"/>
          </a:xfrm>
          <a:prstGeom prst="straightConnector1">
            <a:avLst/>
          </a:prstGeom>
          <a:ln>
            <a:headEnd type="triangle"/>
            <a:tailEnd type="triangle"/>
          </a:ln>
        </p:spPr>
        <p:style>
          <a:lnRef idx="3">
            <a:schemeClr val="accent4"/>
          </a:lnRef>
          <a:fillRef idx="0">
            <a:schemeClr val="accent4"/>
          </a:fillRef>
          <a:effectRef idx="2">
            <a:schemeClr val="accent4"/>
          </a:effectRef>
          <a:fontRef idx="minor">
            <a:schemeClr val="tx1"/>
          </a:fontRef>
        </p:style>
      </p:cxnSp>
      <p:sp>
        <p:nvSpPr>
          <p:cNvPr id="15" name="文本框 14"/>
          <p:cNvSpPr txBox="1">
            <a:spLocks noRot="1" noChangeAspect="1" noMove="1" noResize="1" noEditPoints="1" noAdjustHandles="1" noChangeArrowheads="1" noChangeShapeType="1" noTextEdit="1"/>
          </p:cNvSpPr>
          <p:nvPr/>
        </p:nvSpPr>
        <p:spPr>
          <a:xfrm>
            <a:off x="7823061" y="3511745"/>
            <a:ext cx="1434111" cy="870816"/>
          </a:xfrm>
          <a:prstGeom prst="rect">
            <a:avLst/>
          </a:prstGeom>
          <a:blipFill>
            <a:blip r:embed="rId3"/>
            <a:stretch>
              <a:fillRect l="-9746" t="-9091" r="-12712" b="-25175"/>
            </a:stretch>
          </a:blipFill>
        </p:spPr>
        <p:txBody>
          <a:bodyPr/>
          <a:lstStyle/>
          <a:p>
            <a:r>
              <a:rPr lang="zh-CN" altLang="en-US">
                <a:noFill/>
              </a:rPr>
              <a:t> </a:t>
            </a:r>
          </a:p>
        </p:txBody>
      </p:sp>
      <p:sp>
        <p:nvSpPr>
          <p:cNvPr id="92172" name="文本框 15"/>
          <p:cNvSpPr txBox="1">
            <a:spLocks noChangeArrowheads="1"/>
          </p:cNvSpPr>
          <p:nvPr/>
        </p:nvSpPr>
        <p:spPr bwMode="auto">
          <a:xfrm>
            <a:off x="2955926" y="3551238"/>
            <a:ext cx="143986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i="1"/>
              <a:t>f</a:t>
            </a:r>
            <a:r>
              <a:rPr lang="en-US" altLang="zh-CN" sz="2400" baseline="-25000"/>
              <a:t>R</a:t>
            </a:r>
            <a:r>
              <a:rPr lang="en-US" altLang="zh-CN" sz="2400"/>
              <a:t>(a)=[a]</a:t>
            </a:r>
          </a:p>
          <a:p>
            <a:r>
              <a:rPr lang="zh-CN" altLang="en-US" sz="2400"/>
              <a:t>自然同态</a:t>
            </a:r>
          </a:p>
        </p:txBody>
      </p:sp>
      <p:sp>
        <p:nvSpPr>
          <p:cNvPr id="92173" name="文本框 16"/>
          <p:cNvSpPr txBox="1">
            <a:spLocks noChangeArrowheads="1"/>
          </p:cNvSpPr>
          <p:nvPr/>
        </p:nvSpPr>
        <p:spPr bwMode="auto">
          <a:xfrm>
            <a:off x="4989513" y="2809875"/>
            <a:ext cx="1955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a:solidFill>
                  <a:srgbClr val="FF0000"/>
                </a:solidFill>
              </a:rPr>
              <a:t>同余关系</a:t>
            </a:r>
          </a:p>
        </p:txBody>
      </p:sp>
    </p:spTree>
    <p:extLst>
      <p:ext uri="{BB962C8B-B14F-4D97-AF65-F5344CB8AC3E}">
        <p14:creationId xmlns:p14="http://schemas.microsoft.com/office/powerpoint/2010/main" val="213097803"/>
      </p:ext>
    </p:extLst>
  </p:cSld>
  <p:clrMapOvr>
    <a:masterClrMapping/>
  </p:clrMapOvr>
  <p:transition>
    <p:fad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10046" y="0"/>
            <a:ext cx="11056470" cy="735394"/>
          </a:xfrm>
          <a:prstGeom prst="rect">
            <a:avLst/>
          </a:prstGeom>
          <a:noFill/>
        </p:spPr>
        <p:txBody>
          <a:bodyPr wrap="square" rtlCol="0">
            <a:spAutoFit/>
          </a:bodyPr>
          <a:lstStyle/>
          <a:p>
            <a:pPr>
              <a:lnSpc>
                <a:spcPct val="150000"/>
              </a:lnSpc>
            </a:pPr>
            <a:r>
              <a:rPr lang="en-US" altLang="zh-CN" sz="3200"/>
              <a:t>9.4</a:t>
            </a:r>
            <a:r>
              <a:rPr lang="zh-CN" altLang="en-US" sz="3200"/>
              <a:t>（补）</a:t>
            </a:r>
            <a:r>
              <a:rPr lang="en-US" altLang="zh-CN" sz="3200"/>
              <a:t> – 9.5</a:t>
            </a:r>
            <a:r>
              <a:rPr lang="zh-CN" altLang="en-US" sz="3200"/>
              <a:t>（补）</a:t>
            </a:r>
            <a:endParaRPr lang="en-US" altLang="zh-CN" sz="3200" dirty="0"/>
          </a:p>
        </p:txBody>
      </p:sp>
      <p:sp>
        <p:nvSpPr>
          <p:cNvPr id="7" name="Rectangle 3">
            <a:extLst>
              <a:ext uri="{FF2B5EF4-FFF2-40B4-BE49-F238E27FC236}">
                <a16:creationId xmlns:a16="http://schemas.microsoft.com/office/drawing/2014/main" id="{EC2CAA27-DE60-4BFD-86D6-0FED57A71455}"/>
              </a:ext>
            </a:extLst>
          </p:cNvPr>
          <p:cNvSpPr txBox="1">
            <a:spLocks noChangeArrowheads="1"/>
          </p:cNvSpPr>
          <p:nvPr/>
        </p:nvSpPr>
        <p:spPr bwMode="auto">
          <a:xfrm>
            <a:off x="210046" y="1586240"/>
            <a:ext cx="5204636" cy="538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a:t>group</a:t>
            </a:r>
            <a:r>
              <a:rPr lang="zh-CN" altLang="en-US" sz="2800"/>
              <a:t>（群）</a:t>
            </a:r>
            <a:endParaRPr lang="en-US" altLang="zh-CN" sz="2800"/>
          </a:p>
          <a:p>
            <a:pPr>
              <a:lnSpc>
                <a:spcPct val="150000"/>
              </a:lnSpc>
              <a:buFont typeface="Wingdings" panose="05000000000000000000" pitchFamily="2" charset="2"/>
              <a:buChar char="l"/>
            </a:pPr>
            <a:r>
              <a:rPr lang="en-US" altLang="zh-CN" sz="2800"/>
              <a:t>inverse</a:t>
            </a:r>
            <a:r>
              <a:rPr lang="zh-CN" altLang="en-US" sz="2800"/>
              <a:t>（逆）</a:t>
            </a:r>
            <a:endParaRPr lang="en-US" altLang="zh-CN" sz="2800"/>
          </a:p>
          <a:p>
            <a:pPr>
              <a:lnSpc>
                <a:spcPct val="150000"/>
              </a:lnSpc>
              <a:buFont typeface="Wingdings" panose="05000000000000000000" pitchFamily="2" charset="2"/>
              <a:buChar char="l"/>
            </a:pPr>
            <a:r>
              <a:rPr lang="en-US" altLang="zh-CN" sz="2800"/>
              <a:t>abelian</a:t>
            </a:r>
            <a:r>
              <a:rPr lang="zh-CN" altLang="en-US" sz="2800"/>
              <a:t>（阿贝尔）</a:t>
            </a:r>
            <a:r>
              <a:rPr lang="en-US" altLang="zh-CN" sz="2800"/>
              <a:t> </a:t>
            </a:r>
          </a:p>
          <a:p>
            <a:pPr>
              <a:lnSpc>
                <a:spcPct val="150000"/>
              </a:lnSpc>
              <a:buFont typeface="Wingdings" panose="05000000000000000000" pitchFamily="2" charset="2"/>
              <a:buChar char="l"/>
            </a:pPr>
            <a:r>
              <a:rPr lang="en-US" altLang="zh-CN" sz="2800"/>
              <a:t>left/right cancellation property</a:t>
            </a:r>
            <a:r>
              <a:rPr lang="zh-CN" altLang="en-US" sz="2800"/>
              <a:t>（左</a:t>
            </a:r>
            <a:r>
              <a:rPr lang="en-US" altLang="zh-CN" sz="2800"/>
              <a:t>/</a:t>
            </a:r>
            <a:r>
              <a:rPr lang="zh-CN" altLang="en-US" sz="2800"/>
              <a:t>右 消去律）</a:t>
            </a:r>
            <a:endParaRPr lang="en-US" altLang="zh-CN" sz="2800"/>
          </a:p>
          <a:p>
            <a:pPr>
              <a:lnSpc>
                <a:spcPct val="150000"/>
              </a:lnSpc>
              <a:buFont typeface="Wingdings" panose="05000000000000000000" pitchFamily="2" charset="2"/>
              <a:buChar char="l"/>
            </a:pPr>
            <a:r>
              <a:rPr lang="en-US" altLang="zh-CN" sz="2800"/>
              <a:t>multiplication table</a:t>
            </a:r>
            <a:r>
              <a:rPr lang="zh-CN" altLang="en-US" sz="2800"/>
              <a:t>（乘法表）</a:t>
            </a:r>
            <a:endParaRPr lang="en-US" altLang="zh-CN" sz="2800"/>
          </a:p>
          <a:p>
            <a:pPr>
              <a:lnSpc>
                <a:spcPct val="150000"/>
              </a:lnSpc>
              <a:buFont typeface="Wingdings" panose="05000000000000000000" pitchFamily="2" charset="2"/>
              <a:buChar char="l"/>
            </a:pPr>
            <a:r>
              <a:rPr lang="en-US" altLang="zh-CN" sz="2800" b="1"/>
              <a:t>finite group</a:t>
            </a:r>
            <a:r>
              <a:rPr lang="zh-CN" altLang="en-US" sz="2800" b="1"/>
              <a:t>（有限群）</a:t>
            </a:r>
            <a:endParaRPr lang="zh-CN" altLang="en-US" sz="2800"/>
          </a:p>
          <a:p>
            <a:pPr>
              <a:lnSpc>
                <a:spcPct val="150000"/>
              </a:lnSpc>
              <a:buFont typeface="Wingdings" panose="05000000000000000000" pitchFamily="2" charset="2"/>
              <a:buChar char="l"/>
            </a:pPr>
            <a:endParaRPr lang="zh-CN" altLang="en-US" sz="2800"/>
          </a:p>
        </p:txBody>
      </p:sp>
      <p:sp>
        <p:nvSpPr>
          <p:cNvPr id="8" name="文本框 7">
            <a:extLst>
              <a:ext uri="{FF2B5EF4-FFF2-40B4-BE49-F238E27FC236}">
                <a16:creationId xmlns:a16="http://schemas.microsoft.com/office/drawing/2014/main" id="{822C4D55-B538-466B-B3CD-88F7C87EE691}"/>
              </a:ext>
            </a:extLst>
          </p:cNvPr>
          <p:cNvSpPr txBox="1"/>
          <p:nvPr/>
        </p:nvSpPr>
        <p:spPr>
          <a:xfrm>
            <a:off x="2193925" y="879485"/>
            <a:ext cx="7804150" cy="706755"/>
          </a:xfrm>
          <a:prstGeom prst="rect">
            <a:avLst/>
          </a:prstGeom>
          <a:noFill/>
        </p:spPr>
        <p:txBody>
          <a:bodyPr wrap="square" rtlCol="0">
            <a:spAutoFit/>
          </a:bodyPr>
          <a:lstStyle/>
          <a:p>
            <a:pPr algn="ctr" eaLnBrk="1" hangingPunct="1"/>
            <a:r>
              <a:rPr lang="zh-CN" altLang="en-US" sz="4000" b="1">
                <a:sym typeface="+mn-ea"/>
              </a:rPr>
              <a:t>单词表</a:t>
            </a:r>
            <a:endParaRPr lang="en-US" altLang="zh-CN" sz="4000" b="1" dirty="0"/>
          </a:p>
        </p:txBody>
      </p:sp>
      <p:sp>
        <p:nvSpPr>
          <p:cNvPr id="6" name="Rectangle 3">
            <a:extLst>
              <a:ext uri="{FF2B5EF4-FFF2-40B4-BE49-F238E27FC236}">
                <a16:creationId xmlns:a16="http://schemas.microsoft.com/office/drawing/2014/main" id="{8FE50F59-07F8-4CFF-A73C-8DBE1766EF7E}"/>
              </a:ext>
            </a:extLst>
          </p:cNvPr>
          <p:cNvSpPr txBox="1">
            <a:spLocks noChangeArrowheads="1"/>
          </p:cNvSpPr>
          <p:nvPr/>
        </p:nvSpPr>
        <p:spPr bwMode="auto">
          <a:xfrm>
            <a:off x="6777318" y="1586240"/>
            <a:ext cx="5204636" cy="538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a:t>order</a:t>
            </a:r>
            <a:r>
              <a:rPr lang="zh-CN" altLang="en-US" sz="2800"/>
              <a:t>（阶）</a:t>
            </a:r>
            <a:endParaRPr lang="en-US" altLang="zh-CN" sz="2800"/>
          </a:p>
          <a:p>
            <a:pPr>
              <a:lnSpc>
                <a:spcPct val="150000"/>
              </a:lnSpc>
              <a:buFont typeface="Wingdings" panose="05000000000000000000" pitchFamily="2" charset="2"/>
              <a:buChar char="l"/>
            </a:pPr>
            <a:r>
              <a:rPr lang="en-US" altLang="zh-CN" sz="2800"/>
              <a:t>nonisomorphic groups</a:t>
            </a:r>
            <a:r>
              <a:rPr lang="zh-CN" altLang="en-US" sz="2800"/>
              <a:t>（非同构群）</a:t>
            </a:r>
            <a:endParaRPr lang="en-US" altLang="zh-CN" sz="2800"/>
          </a:p>
          <a:p>
            <a:pPr>
              <a:lnSpc>
                <a:spcPct val="150000"/>
              </a:lnSpc>
              <a:buFont typeface="Wingdings" panose="05000000000000000000" pitchFamily="2" charset="2"/>
              <a:buChar char="l"/>
            </a:pPr>
            <a:r>
              <a:rPr lang="en-US" altLang="zh-CN" sz="2800"/>
              <a:t>group of symmetries of the triangle</a:t>
            </a:r>
            <a:r>
              <a:rPr lang="zh-CN" altLang="en-US" sz="2800"/>
              <a:t>（三角形的对称群）</a:t>
            </a:r>
            <a:endParaRPr lang="en-US" altLang="zh-CN" sz="2800"/>
          </a:p>
          <a:p>
            <a:pPr>
              <a:lnSpc>
                <a:spcPct val="150000"/>
              </a:lnSpc>
              <a:buFont typeface="Wingdings" panose="05000000000000000000" pitchFamily="2" charset="2"/>
              <a:buChar char="l"/>
            </a:pPr>
            <a:r>
              <a:rPr lang="en-US" altLang="zh-CN" sz="2800"/>
              <a:t>symmetric group on n letters</a:t>
            </a:r>
            <a:r>
              <a:rPr lang="zh-CN" altLang="en-US" sz="2800"/>
              <a:t>（</a:t>
            </a:r>
            <a:r>
              <a:rPr lang="en-US" altLang="zh-CN" sz="2800"/>
              <a:t>n</a:t>
            </a:r>
            <a:r>
              <a:rPr lang="zh-CN" altLang="en-US" sz="2800"/>
              <a:t>次对称群）</a:t>
            </a:r>
          </a:p>
          <a:p>
            <a:pPr>
              <a:lnSpc>
                <a:spcPct val="150000"/>
              </a:lnSpc>
              <a:buFont typeface="Wingdings" panose="05000000000000000000" pitchFamily="2" charset="2"/>
              <a:buChar char="l"/>
            </a:pPr>
            <a:endParaRPr lang="zh-CN" altLang="en-US" sz="2800"/>
          </a:p>
        </p:txBody>
      </p:sp>
    </p:spTree>
    <p:extLst>
      <p:ext uri="{BB962C8B-B14F-4D97-AF65-F5344CB8AC3E}">
        <p14:creationId xmlns:p14="http://schemas.microsoft.com/office/powerpoint/2010/main" val="429037257"/>
      </p:ext>
    </p:extLst>
  </p:cSld>
  <p:clrMapOvr>
    <a:masterClrMapping/>
  </p:clrMapOvr>
  <p:transition>
    <p:fad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10046" y="0"/>
            <a:ext cx="11056470" cy="735394"/>
          </a:xfrm>
          <a:prstGeom prst="rect">
            <a:avLst/>
          </a:prstGeom>
          <a:noFill/>
        </p:spPr>
        <p:txBody>
          <a:bodyPr wrap="square" rtlCol="0">
            <a:spAutoFit/>
          </a:bodyPr>
          <a:lstStyle/>
          <a:p>
            <a:pPr>
              <a:lnSpc>
                <a:spcPct val="150000"/>
              </a:lnSpc>
            </a:pPr>
            <a:r>
              <a:rPr lang="en-US" altLang="zh-CN" sz="3200"/>
              <a:t>9.4</a:t>
            </a:r>
            <a:r>
              <a:rPr lang="zh-CN" altLang="en-US" sz="3200"/>
              <a:t>（补）</a:t>
            </a:r>
            <a:r>
              <a:rPr lang="en-US" altLang="zh-CN" sz="3200"/>
              <a:t> – 9.5</a:t>
            </a:r>
            <a:r>
              <a:rPr lang="zh-CN" altLang="en-US" sz="3200"/>
              <a:t>（补）</a:t>
            </a:r>
            <a:endParaRPr lang="en-US" altLang="zh-CN" sz="3200" dirty="0"/>
          </a:p>
        </p:txBody>
      </p:sp>
      <p:sp>
        <p:nvSpPr>
          <p:cNvPr id="7" name="Rectangle 3">
            <a:extLst>
              <a:ext uri="{FF2B5EF4-FFF2-40B4-BE49-F238E27FC236}">
                <a16:creationId xmlns:a16="http://schemas.microsoft.com/office/drawing/2014/main" id="{EC2CAA27-DE60-4BFD-86D6-0FED57A71455}"/>
              </a:ext>
            </a:extLst>
          </p:cNvPr>
          <p:cNvSpPr txBox="1">
            <a:spLocks noChangeArrowheads="1"/>
          </p:cNvSpPr>
          <p:nvPr/>
        </p:nvSpPr>
        <p:spPr bwMode="auto">
          <a:xfrm>
            <a:off x="210046" y="1586240"/>
            <a:ext cx="5459234" cy="538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a:t>permutation group</a:t>
            </a:r>
            <a:r>
              <a:rPr lang="zh-CN" altLang="en-US" sz="2800"/>
              <a:t>（置换群）</a:t>
            </a:r>
            <a:endParaRPr lang="en-US" altLang="zh-CN" sz="2800"/>
          </a:p>
          <a:p>
            <a:pPr>
              <a:lnSpc>
                <a:spcPct val="150000"/>
              </a:lnSpc>
              <a:buFont typeface="Wingdings" panose="05000000000000000000" pitchFamily="2" charset="2"/>
              <a:buChar char="l"/>
            </a:pPr>
            <a:r>
              <a:rPr lang="en-US" altLang="zh-CN" sz="2800"/>
              <a:t>subgroup</a:t>
            </a:r>
            <a:r>
              <a:rPr lang="zh-CN" altLang="en-US" sz="2800"/>
              <a:t>（子群）</a:t>
            </a:r>
            <a:endParaRPr lang="en-US" altLang="zh-CN" sz="2800"/>
          </a:p>
          <a:p>
            <a:pPr>
              <a:lnSpc>
                <a:spcPct val="150000"/>
              </a:lnSpc>
              <a:buFont typeface="Wingdings" panose="05000000000000000000" pitchFamily="2" charset="2"/>
              <a:buChar char="l"/>
            </a:pPr>
            <a:r>
              <a:rPr lang="en-US" altLang="zh-CN" sz="2800"/>
              <a:t>trivial subgroups</a:t>
            </a:r>
            <a:r>
              <a:rPr lang="zh-CN" altLang="en-US" sz="2800"/>
              <a:t>（平凡子群）</a:t>
            </a:r>
            <a:endParaRPr lang="en-US" altLang="zh-CN" sz="2800"/>
          </a:p>
          <a:p>
            <a:pPr>
              <a:lnSpc>
                <a:spcPct val="150000"/>
              </a:lnSpc>
              <a:buFont typeface="Wingdings" panose="05000000000000000000" pitchFamily="2" charset="2"/>
              <a:buChar char="l"/>
            </a:pPr>
            <a:r>
              <a:rPr lang="en-US" altLang="zh-CN" sz="2800"/>
              <a:t>alternating group on n letters</a:t>
            </a:r>
            <a:r>
              <a:rPr lang="zh-CN" altLang="en-US" sz="2800"/>
              <a:t>（</a:t>
            </a:r>
            <a:r>
              <a:rPr lang="en-US" altLang="zh-CN" sz="2800"/>
              <a:t>n</a:t>
            </a:r>
            <a:r>
              <a:rPr lang="zh-CN" altLang="en-US" sz="2800"/>
              <a:t>元交错群）</a:t>
            </a:r>
            <a:endParaRPr lang="en-US" altLang="zh-CN" sz="2800"/>
          </a:p>
          <a:p>
            <a:pPr>
              <a:lnSpc>
                <a:spcPct val="150000"/>
              </a:lnSpc>
              <a:buFont typeface="Wingdings" panose="05000000000000000000" pitchFamily="2" charset="2"/>
              <a:buChar char="l"/>
            </a:pPr>
            <a:r>
              <a:rPr lang="en-US" altLang="zh-CN" sz="2800"/>
              <a:t>even</a:t>
            </a:r>
            <a:r>
              <a:rPr lang="zh-CN" altLang="en-US" sz="2800"/>
              <a:t>（偶置换）</a:t>
            </a:r>
            <a:r>
              <a:rPr lang="en-US" altLang="zh-CN" sz="2800"/>
              <a:t> </a:t>
            </a:r>
          </a:p>
          <a:p>
            <a:pPr>
              <a:lnSpc>
                <a:spcPct val="150000"/>
              </a:lnSpc>
              <a:buFont typeface="Wingdings" panose="05000000000000000000" pitchFamily="2" charset="2"/>
              <a:buChar char="l"/>
            </a:pPr>
            <a:r>
              <a:rPr lang="en-US" altLang="zh-CN" sz="2800"/>
              <a:t>Klein 4 group</a:t>
            </a:r>
            <a:r>
              <a:rPr lang="zh-CN" altLang="en-US" sz="2800"/>
              <a:t>（</a:t>
            </a:r>
            <a:r>
              <a:rPr lang="en-US" altLang="zh-CN" sz="2800"/>
              <a:t>Klein</a:t>
            </a:r>
            <a:r>
              <a:rPr lang="zh-CN" altLang="en-US" sz="2800"/>
              <a:t>四元群）</a:t>
            </a:r>
          </a:p>
        </p:txBody>
      </p:sp>
      <p:sp>
        <p:nvSpPr>
          <p:cNvPr id="8" name="文本框 7">
            <a:extLst>
              <a:ext uri="{FF2B5EF4-FFF2-40B4-BE49-F238E27FC236}">
                <a16:creationId xmlns:a16="http://schemas.microsoft.com/office/drawing/2014/main" id="{822C4D55-B538-466B-B3CD-88F7C87EE691}"/>
              </a:ext>
            </a:extLst>
          </p:cNvPr>
          <p:cNvSpPr txBox="1"/>
          <p:nvPr/>
        </p:nvSpPr>
        <p:spPr>
          <a:xfrm>
            <a:off x="2193925" y="879485"/>
            <a:ext cx="7804150" cy="706755"/>
          </a:xfrm>
          <a:prstGeom prst="rect">
            <a:avLst/>
          </a:prstGeom>
          <a:noFill/>
        </p:spPr>
        <p:txBody>
          <a:bodyPr wrap="square" rtlCol="0">
            <a:spAutoFit/>
          </a:bodyPr>
          <a:lstStyle/>
          <a:p>
            <a:pPr algn="ctr" eaLnBrk="1" hangingPunct="1"/>
            <a:r>
              <a:rPr lang="zh-CN" altLang="en-US" sz="4000" b="1">
                <a:sym typeface="+mn-ea"/>
              </a:rPr>
              <a:t>单词表</a:t>
            </a:r>
            <a:endParaRPr lang="en-US" altLang="zh-CN" sz="4000" b="1" dirty="0"/>
          </a:p>
        </p:txBody>
      </p:sp>
      <p:sp>
        <p:nvSpPr>
          <p:cNvPr id="6" name="Rectangle 3">
            <a:extLst>
              <a:ext uri="{FF2B5EF4-FFF2-40B4-BE49-F238E27FC236}">
                <a16:creationId xmlns:a16="http://schemas.microsoft.com/office/drawing/2014/main" id="{8FE50F59-07F8-4CFF-A73C-8DBE1766EF7E}"/>
              </a:ext>
            </a:extLst>
          </p:cNvPr>
          <p:cNvSpPr txBox="1">
            <a:spLocks noChangeArrowheads="1"/>
          </p:cNvSpPr>
          <p:nvPr/>
        </p:nvSpPr>
        <p:spPr bwMode="auto">
          <a:xfrm>
            <a:off x="6777318" y="1586240"/>
            <a:ext cx="5414682" cy="538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a:t>left/right coset</a:t>
            </a:r>
            <a:r>
              <a:rPr lang="zh-CN" altLang="en-US" sz="2800"/>
              <a:t>（左</a:t>
            </a:r>
            <a:r>
              <a:rPr lang="en-US" altLang="zh-CN" sz="2800"/>
              <a:t>/</a:t>
            </a:r>
            <a:r>
              <a:rPr lang="zh-CN" altLang="en-US" sz="2800"/>
              <a:t>右 陪集）</a:t>
            </a:r>
            <a:endParaRPr lang="en-US" altLang="zh-CN" sz="2800"/>
          </a:p>
          <a:p>
            <a:pPr>
              <a:lnSpc>
                <a:spcPct val="150000"/>
              </a:lnSpc>
              <a:buFont typeface="Wingdings" panose="05000000000000000000" pitchFamily="2" charset="2"/>
              <a:buChar char="l"/>
            </a:pPr>
            <a:r>
              <a:rPr lang="en-US" altLang="zh-CN" sz="2800"/>
              <a:t>normal subgroup</a:t>
            </a:r>
            <a:r>
              <a:rPr lang="zh-CN" altLang="en-US" sz="2800"/>
              <a:t>（正规子群）</a:t>
            </a:r>
            <a:endParaRPr lang="en-US" altLang="zh-CN" sz="2800"/>
          </a:p>
          <a:p>
            <a:pPr>
              <a:lnSpc>
                <a:spcPct val="150000"/>
              </a:lnSpc>
              <a:buFont typeface="Wingdings" panose="05000000000000000000" pitchFamily="2" charset="2"/>
              <a:buChar char="l"/>
            </a:pPr>
            <a:r>
              <a:rPr lang="en-US" altLang="zh-CN" sz="2800"/>
              <a:t>kernel</a:t>
            </a:r>
            <a:r>
              <a:rPr lang="zh-CN" altLang="en-US" sz="2800"/>
              <a:t>（核）</a:t>
            </a:r>
            <a:endParaRPr lang="en-US" altLang="zh-CN" sz="2800"/>
          </a:p>
          <a:p>
            <a:pPr>
              <a:lnSpc>
                <a:spcPct val="150000"/>
              </a:lnSpc>
              <a:buFont typeface="Wingdings" panose="05000000000000000000" pitchFamily="2" charset="2"/>
              <a:buChar char="l"/>
            </a:pPr>
            <a:endParaRPr lang="zh-CN" altLang="en-US" sz="2800"/>
          </a:p>
        </p:txBody>
      </p:sp>
    </p:spTree>
    <p:extLst>
      <p:ext uri="{BB962C8B-B14F-4D97-AF65-F5344CB8AC3E}">
        <p14:creationId xmlns:p14="http://schemas.microsoft.com/office/powerpoint/2010/main" val="54138767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210046" y="735781"/>
            <a:ext cx="11981954" cy="6104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0" indent="0" algn="ctr">
              <a:lnSpc>
                <a:spcPct val="150000"/>
              </a:lnSpc>
              <a:buNone/>
            </a:pPr>
            <a:r>
              <a:rPr lang="en-US" altLang="zh-CN" sz="4000" dirty="0">
                <a:latin typeface="+mj-lt"/>
              </a:rPr>
              <a:t>Theorem 2 </a:t>
            </a:r>
          </a:p>
          <a:p>
            <a:pPr marL="0" indent="0">
              <a:lnSpc>
                <a:spcPct val="150000"/>
              </a:lnSpc>
              <a:buNone/>
            </a:pPr>
            <a:r>
              <a:rPr lang="en-US" altLang="zh-CN" sz="2800" dirty="0"/>
              <a:t>Let G be a group and let a, b, and c be elements of G. Then</a:t>
            </a:r>
          </a:p>
          <a:p>
            <a:pPr lvl="1">
              <a:lnSpc>
                <a:spcPct val="150000"/>
              </a:lnSpc>
              <a:buClrTx/>
              <a:buFont typeface="Wingdings" panose="05000000000000000000" pitchFamily="2" charset="2"/>
              <a:buChar char="l"/>
            </a:pPr>
            <a:r>
              <a:rPr lang="en-US" altLang="zh-CN" dirty="0"/>
              <a:t>(a) ab = ac implies that b = c (</a:t>
            </a:r>
            <a:r>
              <a:rPr lang="en-US" altLang="zh-CN" dirty="0">
                <a:solidFill>
                  <a:srgbClr val="FF0000"/>
                </a:solidFill>
              </a:rPr>
              <a:t>left cancellation property</a:t>
            </a:r>
            <a:r>
              <a:rPr lang="zh-CN" altLang="en-US" dirty="0"/>
              <a:t>左消去律</a:t>
            </a:r>
            <a:r>
              <a:rPr lang="en-US" altLang="zh-CN" dirty="0"/>
              <a:t>).</a:t>
            </a:r>
          </a:p>
          <a:p>
            <a:pPr lvl="1">
              <a:lnSpc>
                <a:spcPct val="150000"/>
              </a:lnSpc>
              <a:buClrTx/>
              <a:buFont typeface="Wingdings" panose="05000000000000000000" pitchFamily="2" charset="2"/>
              <a:buChar char="l"/>
            </a:pPr>
            <a:r>
              <a:rPr lang="en-US" altLang="zh-CN" dirty="0"/>
              <a:t>(b) ba = ca implies that b = c (</a:t>
            </a:r>
            <a:r>
              <a:rPr lang="en-US" altLang="zh-CN" dirty="0">
                <a:solidFill>
                  <a:srgbClr val="FF0000"/>
                </a:solidFill>
              </a:rPr>
              <a:t>right cancellation property</a:t>
            </a:r>
            <a:r>
              <a:rPr lang="zh-CN" altLang="en-US" dirty="0"/>
              <a:t>右消去律</a:t>
            </a:r>
            <a:r>
              <a:rPr lang="en-US" altLang="zh-CN" dirty="0"/>
              <a:t>)</a:t>
            </a:r>
          </a:p>
          <a:p>
            <a:pPr marL="0" indent="0" algn="ctr">
              <a:lnSpc>
                <a:spcPct val="150000"/>
              </a:lnSpc>
              <a:buNone/>
            </a:pPr>
            <a:endParaRPr lang="en-US" altLang="zh-CN" sz="4000" dirty="0">
              <a:latin typeface="+mj-lt"/>
            </a:endParaRPr>
          </a:p>
        </p:txBody>
      </p:sp>
      <p:sp>
        <p:nvSpPr>
          <p:cNvPr id="5" name="文本框 4"/>
          <p:cNvSpPr txBox="1"/>
          <p:nvPr/>
        </p:nvSpPr>
        <p:spPr>
          <a:xfrm>
            <a:off x="210046" y="17929"/>
            <a:ext cx="11056470" cy="739754"/>
          </a:xfrm>
          <a:prstGeom prst="rect">
            <a:avLst/>
          </a:prstGeom>
          <a:noFill/>
        </p:spPr>
        <p:txBody>
          <a:bodyPr wrap="square" rtlCol="0">
            <a:spAutoFit/>
          </a:bodyPr>
          <a:lstStyle/>
          <a:p>
            <a:pPr>
              <a:lnSpc>
                <a:spcPct val="150000"/>
              </a:lnSpc>
            </a:pPr>
            <a:r>
              <a:rPr lang="en-US" altLang="zh-CN" sz="3200" dirty="0"/>
              <a:t>9.4(</a:t>
            </a:r>
            <a:r>
              <a:rPr lang="zh-CN" altLang="en-US" sz="3200" dirty="0"/>
              <a:t>补</a:t>
            </a:r>
            <a:r>
              <a:rPr lang="en-US" altLang="zh-CN" sz="3200" dirty="0"/>
              <a:t>) Groups</a:t>
            </a:r>
          </a:p>
        </p:txBody>
      </p:sp>
    </p:spTree>
    <p:extLst>
      <p:ext uri="{BB962C8B-B14F-4D97-AF65-F5344CB8AC3E}">
        <p14:creationId xmlns:p14="http://schemas.microsoft.com/office/powerpoint/2010/main" val="2909647608"/>
      </p:ext>
    </p:extLst>
  </p:cSld>
  <p:clrMapOvr>
    <a:masterClrMapping/>
  </p:clrMapOvr>
  <p:transition>
    <p:fade/>
  </p:transition>
</p:sld>
</file>

<file path=ppt/theme/theme1.xml><?xml version="1.0" encoding="utf-8"?>
<a:theme xmlns:a="http://schemas.openxmlformats.org/drawingml/2006/main" name="嘉迪">
  <a:themeElements>
    <a:clrScheme name="我的培训模板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我的培训模板2">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tailEnd type="triangle"/>
        </a:ln>
      </a:spPr>
      <a:bodyPr/>
      <a:lstStyle/>
      <a:style>
        <a:lnRef idx="1">
          <a:schemeClr val="accent5"/>
        </a:lnRef>
        <a:fillRef idx="0">
          <a:schemeClr val="accent5"/>
        </a:fillRef>
        <a:effectRef idx="0">
          <a:schemeClr val="accent5"/>
        </a:effectRef>
        <a:fontRef idx="minor">
          <a:schemeClr val="tx1"/>
        </a:fontRef>
      </a:style>
    </a:lnDef>
  </a:objectDefaults>
  <a:extraClrSchemeLst>
    <a:extraClrScheme>
      <a:clrScheme name="我的培训模板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我的培训模板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我的培训模板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我的培训模板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我的培训模板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我的培训模板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我的培训模板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我的培训模板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我的培训模板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我的培训模板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我的培训模板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我的培训模板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嘉迪</Template>
  <TotalTime>707</TotalTime>
  <Words>7391</Words>
  <Application>Microsoft Office PowerPoint</Application>
  <PresentationFormat>宽屏</PresentationFormat>
  <Paragraphs>476</Paragraphs>
  <Slides>89</Slides>
  <Notes>1</Notes>
  <HiddenSlides>9</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89</vt:i4>
      </vt:variant>
    </vt:vector>
  </HeadingPairs>
  <TitlesOfParts>
    <vt:vector size="101" baseType="lpstr">
      <vt:lpstr>Microsoft JhengHei</vt:lpstr>
      <vt:lpstr>等线</vt:lpstr>
      <vt:lpstr>等线 Light</vt:lpstr>
      <vt:lpstr>黑体</vt:lpstr>
      <vt:lpstr>Arial</vt:lpstr>
      <vt:lpstr>Calibri</vt:lpstr>
      <vt:lpstr>Cambria Math</vt:lpstr>
      <vt:lpstr>Times New Roman</vt:lpstr>
      <vt:lpstr>Wingdings</vt:lpstr>
      <vt:lpstr>Wingdings 2</vt:lpstr>
      <vt:lpstr>嘉迪</vt:lpstr>
      <vt:lpstr>自定义设计方案</vt:lpstr>
      <vt:lpstr>离散数据及其应用 Discrete Mathematics and Its Applications （Eighth  Edition/Kenneth H.Rosen）  郭少勇 (syguo@bupt.edu.cn) 北京邮电大学 2022.10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metarnet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跨界数据创新</dc:title>
  <dc:creator>张龙</dc:creator>
  <cp:lastModifiedBy>Guo Shaoyong</cp:lastModifiedBy>
  <cp:revision>2023</cp:revision>
  <cp:lastPrinted>2022-03-29T02:03:59Z</cp:lastPrinted>
  <dcterms:created xsi:type="dcterms:W3CDTF">2014-06-11T06:47:00Z</dcterms:created>
  <dcterms:modified xsi:type="dcterms:W3CDTF">2022-10-07T06:34:09Z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CEE855D6EC0646A5AC487CE6141A24AE</vt:lpwstr>
  </property>
  <property fmtid="{D5CDD505-2E9C-101B-9397-08002B2CF9AE}" pid="3" name="KSOProductBuildVer">
    <vt:lpwstr>2052-11.1.0.10700</vt:lpwstr>
  </property>
</Properties>
</file>