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88"/>
  </p:notesMasterIdLst>
  <p:handoutMasterIdLst>
    <p:handoutMasterId r:id="rId89"/>
  </p:handoutMasterIdLst>
  <p:sldIdLst>
    <p:sldId id="266" r:id="rId2"/>
    <p:sldId id="507" r:id="rId3"/>
    <p:sldId id="698" r:id="rId4"/>
    <p:sldId id="699" r:id="rId5"/>
    <p:sldId id="700" r:id="rId6"/>
    <p:sldId id="701" r:id="rId7"/>
    <p:sldId id="705" r:id="rId8"/>
    <p:sldId id="706" r:id="rId9"/>
    <p:sldId id="707" r:id="rId10"/>
    <p:sldId id="709" r:id="rId11"/>
    <p:sldId id="708" r:id="rId12"/>
    <p:sldId id="710" r:id="rId13"/>
    <p:sldId id="711" r:id="rId14"/>
    <p:sldId id="712" r:id="rId15"/>
    <p:sldId id="713" r:id="rId16"/>
    <p:sldId id="714" r:id="rId17"/>
    <p:sldId id="715" r:id="rId18"/>
    <p:sldId id="716" r:id="rId19"/>
    <p:sldId id="717" r:id="rId20"/>
    <p:sldId id="718" r:id="rId21"/>
    <p:sldId id="719" r:id="rId22"/>
    <p:sldId id="720" r:id="rId23"/>
    <p:sldId id="721" r:id="rId24"/>
    <p:sldId id="722" r:id="rId25"/>
    <p:sldId id="723" r:id="rId26"/>
    <p:sldId id="724" r:id="rId27"/>
    <p:sldId id="725" r:id="rId28"/>
    <p:sldId id="726" r:id="rId29"/>
    <p:sldId id="727" r:id="rId30"/>
    <p:sldId id="728" r:id="rId31"/>
    <p:sldId id="730" r:id="rId32"/>
    <p:sldId id="732" r:id="rId33"/>
    <p:sldId id="731" r:id="rId34"/>
    <p:sldId id="733" r:id="rId35"/>
    <p:sldId id="765" r:id="rId36"/>
    <p:sldId id="766" r:id="rId37"/>
    <p:sldId id="767" r:id="rId38"/>
    <p:sldId id="768" r:id="rId39"/>
    <p:sldId id="769" r:id="rId40"/>
    <p:sldId id="771" r:id="rId41"/>
    <p:sldId id="772" r:id="rId42"/>
    <p:sldId id="774" r:id="rId43"/>
    <p:sldId id="773" r:id="rId44"/>
    <p:sldId id="775" r:id="rId45"/>
    <p:sldId id="776" r:id="rId46"/>
    <p:sldId id="777" r:id="rId47"/>
    <p:sldId id="778" r:id="rId48"/>
    <p:sldId id="779" r:id="rId49"/>
    <p:sldId id="780" r:id="rId50"/>
    <p:sldId id="781" r:id="rId51"/>
    <p:sldId id="782" r:id="rId52"/>
    <p:sldId id="783" r:id="rId53"/>
    <p:sldId id="784" r:id="rId54"/>
    <p:sldId id="785" r:id="rId55"/>
    <p:sldId id="786" r:id="rId56"/>
    <p:sldId id="787" r:id="rId57"/>
    <p:sldId id="789" r:id="rId58"/>
    <p:sldId id="788" r:id="rId59"/>
    <p:sldId id="790" r:id="rId60"/>
    <p:sldId id="791" r:id="rId61"/>
    <p:sldId id="792" r:id="rId62"/>
    <p:sldId id="793" r:id="rId63"/>
    <p:sldId id="795" r:id="rId64"/>
    <p:sldId id="796" r:id="rId65"/>
    <p:sldId id="797" r:id="rId66"/>
    <p:sldId id="799" r:id="rId67"/>
    <p:sldId id="800" r:id="rId68"/>
    <p:sldId id="802" r:id="rId69"/>
    <p:sldId id="803" r:id="rId70"/>
    <p:sldId id="804" r:id="rId71"/>
    <p:sldId id="801" r:id="rId72"/>
    <p:sldId id="805" r:id="rId73"/>
    <p:sldId id="806" r:id="rId74"/>
    <p:sldId id="808" r:id="rId75"/>
    <p:sldId id="809" r:id="rId76"/>
    <p:sldId id="810" r:id="rId77"/>
    <p:sldId id="811" r:id="rId78"/>
    <p:sldId id="812" r:id="rId79"/>
    <p:sldId id="813" r:id="rId80"/>
    <p:sldId id="814" r:id="rId81"/>
    <p:sldId id="815" r:id="rId82"/>
    <p:sldId id="816" r:id="rId83"/>
    <p:sldId id="817" r:id="rId84"/>
    <p:sldId id="818" r:id="rId85"/>
    <p:sldId id="820" r:id="rId86"/>
    <p:sldId id="819" r:id="rId87"/>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B4FAAA-8E59-40C0-B1AA-50162B12F497}">
          <p14:sldIdLst>
            <p14:sldId id="266"/>
            <p14:sldId id="507"/>
            <p14:sldId id="698"/>
            <p14:sldId id="699"/>
            <p14:sldId id="700"/>
            <p14:sldId id="701"/>
            <p14:sldId id="705"/>
            <p14:sldId id="706"/>
            <p14:sldId id="707"/>
            <p14:sldId id="709"/>
            <p14:sldId id="708"/>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30"/>
            <p14:sldId id="732"/>
            <p14:sldId id="731"/>
            <p14:sldId id="733"/>
            <p14:sldId id="765"/>
            <p14:sldId id="766"/>
            <p14:sldId id="767"/>
            <p14:sldId id="768"/>
            <p14:sldId id="769"/>
            <p14:sldId id="771"/>
            <p14:sldId id="772"/>
            <p14:sldId id="774"/>
            <p14:sldId id="773"/>
            <p14:sldId id="775"/>
            <p14:sldId id="776"/>
            <p14:sldId id="777"/>
            <p14:sldId id="778"/>
            <p14:sldId id="779"/>
            <p14:sldId id="780"/>
            <p14:sldId id="781"/>
            <p14:sldId id="782"/>
            <p14:sldId id="783"/>
            <p14:sldId id="784"/>
            <p14:sldId id="785"/>
            <p14:sldId id="786"/>
            <p14:sldId id="787"/>
            <p14:sldId id="789"/>
            <p14:sldId id="788"/>
            <p14:sldId id="790"/>
            <p14:sldId id="791"/>
            <p14:sldId id="792"/>
            <p14:sldId id="793"/>
            <p14:sldId id="795"/>
            <p14:sldId id="796"/>
            <p14:sldId id="797"/>
            <p14:sldId id="799"/>
            <p14:sldId id="800"/>
            <p14:sldId id="802"/>
            <p14:sldId id="803"/>
            <p14:sldId id="804"/>
            <p14:sldId id="801"/>
            <p14:sldId id="805"/>
            <p14:sldId id="806"/>
            <p14:sldId id="808"/>
            <p14:sldId id="809"/>
            <p14:sldId id="810"/>
            <p14:sldId id="811"/>
            <p14:sldId id="812"/>
            <p14:sldId id="813"/>
            <p14:sldId id="814"/>
            <p14:sldId id="815"/>
            <p14:sldId id="816"/>
            <p14:sldId id="817"/>
            <p14:sldId id="818"/>
            <p14:sldId id="820"/>
            <p14:sldId id="819"/>
          </p14:sldIdLst>
        </p14:section>
        <p14:section name="无标题节" id="{C8741928-B9EF-491C-B995-74A00C9523D3}">
          <p14:sldIdLst/>
        </p14:section>
      </p14:sectionLst>
    </p:ext>
    <p:ext uri="{EFAFB233-063F-42B5-8137-9DF3F51BA10A}">
      <p15:sldGuideLst xmlns:p15="http://schemas.microsoft.com/office/powerpoint/2012/main">
        <p15:guide id="1" orient="horz" pos="2160">
          <p15:clr>
            <a:srgbClr val="A4A3A4"/>
          </p15:clr>
        </p15:guide>
        <p15:guide id="2" pos="3906">
          <p15:clr>
            <a:srgbClr val="A4A3A4"/>
          </p15:clr>
        </p15:guide>
      </p15:sldGuideLst>
    </p:ext>
    <p:ext uri="{2D200454-40CA-4A62-9FC3-DE9A4176ACB9}">
      <p15:notesGuideLst xmlns:p15="http://schemas.microsoft.com/office/powerpoint/2012/main">
        <p15:guide id="1" orient="horz" pos="3223">
          <p15:clr>
            <a:srgbClr val="A4A3A4"/>
          </p15:clr>
        </p15:guide>
        <p15:guide id="2" pos="227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33CC"/>
    <a:srgbClr val="00FF00"/>
    <a:srgbClr val="008080"/>
    <a:srgbClr val="FFFF99"/>
    <a:srgbClr val="FF99FF"/>
    <a:srgbClr val="00FFCC"/>
    <a:srgbClr val="00737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86347" autoAdjust="0"/>
  </p:normalViewPr>
  <p:slideViewPr>
    <p:cSldViewPr snapToGrid="0">
      <p:cViewPr varScale="1">
        <p:scale>
          <a:sx n="62" d="100"/>
          <a:sy n="62" d="100"/>
        </p:scale>
        <p:origin x="1008" y="72"/>
      </p:cViewPr>
      <p:guideLst>
        <p:guide orient="horz" pos="2160"/>
        <p:guide pos="3906"/>
      </p:guideLst>
    </p:cSldViewPr>
  </p:slideViewPr>
  <p:outlineViewPr>
    <p:cViewPr>
      <p:scale>
        <a:sx n="33" d="100"/>
        <a:sy n="33" d="100"/>
      </p:scale>
      <p:origin x="0" y="-2011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60" y="-78"/>
      </p:cViewPr>
      <p:guideLst>
        <p:guide orient="horz" pos="3223"/>
        <p:guide pos="227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9E6C644-74FC-4D44-AB81-2709554C9147}" type="datetimeFigureOut">
              <a:rPr lang="zh-CN" altLang="en-US" smtClean="0"/>
              <a:t>2021/10/27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048ACB8-82BB-45CD-9FE9-610CE3440BB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556F344-34FD-4E14-B679-9401DE38C7AF}"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F81660A-873B-4A21-B820-86EACE2D5F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49"/>
          <p:cNvSpPr>
            <a:spLocks noGrp="1" noChangeArrowheads="1"/>
          </p:cNvSpPr>
          <p:nvPr>
            <p:ph type="sldNum" sz="quarter"/>
          </p:nvPr>
        </p:nvSpPr>
        <p:spPr>
          <a:noFill/>
        </p:spPr>
        <p:txBody>
          <a:bodyPr/>
          <a:lstStyle/>
          <a:p>
            <a:pPr defTabSz="403860"/>
            <a:fld id="{DFF13921-433A-452C-8781-0C688C459168}" type="slidenum">
              <a:rPr lang="en-US" altLang="zh-CN">
                <a:latin typeface="Times New Roman" panose="02020603050405020304" pitchFamily="18" charset="0"/>
              </a:rPr>
              <a:t>1</a:t>
            </a:fld>
            <a:endParaRPr lang="en-US" altLang="zh-CN" dirty="0">
              <a:latin typeface="Times New Roman" panose="02020603050405020304" pitchFamily="18" charset="0"/>
            </a:endParaRPr>
          </a:p>
        </p:txBody>
      </p:sp>
      <p:sp>
        <p:nvSpPr>
          <p:cNvPr id="26627" name="Text Box 1"/>
          <p:cNvSpPr txBox="1">
            <a:spLocks noChangeArrowheads="1"/>
          </p:cNvSpPr>
          <p:nvPr/>
        </p:nvSpPr>
        <p:spPr bwMode="auto">
          <a:xfrm>
            <a:off x="4017769" y="9722503"/>
            <a:ext cx="3077059" cy="507551"/>
          </a:xfrm>
          <a:prstGeom prst="rect">
            <a:avLst/>
          </a:prstGeom>
          <a:noFill/>
          <a:ln w="9525">
            <a:noFill/>
            <a:round/>
          </a:ln>
        </p:spPr>
        <p:txBody>
          <a:bodyPr lIns="0" tIns="0" rIns="0" bIns="0" anchor="b"/>
          <a:lstStyle/>
          <a:p>
            <a:pPr algn="r">
              <a:lnSpc>
                <a:spcPct val="95000"/>
              </a:lnSpc>
              <a:tabLst>
                <a:tab pos="0" algn="l"/>
                <a:tab pos="424815" algn="l"/>
                <a:tab pos="851535" algn="l"/>
                <a:tab pos="1278255" algn="l"/>
                <a:tab pos="1704975" algn="l"/>
                <a:tab pos="2131060" algn="l"/>
                <a:tab pos="2557780" algn="l"/>
                <a:tab pos="2984500" algn="l"/>
                <a:tab pos="3411220" algn="l"/>
                <a:tab pos="3837940" algn="l"/>
                <a:tab pos="4264660" algn="l"/>
                <a:tab pos="4691380" algn="l"/>
                <a:tab pos="5118100" algn="l"/>
                <a:tab pos="5544185" algn="l"/>
                <a:tab pos="5970905" algn="l"/>
                <a:tab pos="6397625" algn="l"/>
                <a:tab pos="6824345" algn="l"/>
                <a:tab pos="7251065" algn="l"/>
                <a:tab pos="7677785" algn="l"/>
                <a:tab pos="8104505" algn="l"/>
                <a:tab pos="8531225" algn="l"/>
              </a:tabLst>
            </a:pPr>
            <a:fld id="{71E9B9DE-4EE6-446A-B153-879FB46C5256}" type="slidenum">
              <a:rPr lang="en-US" altLang="zh-CN" sz="1300">
                <a:solidFill>
                  <a:srgbClr val="000000"/>
                </a:solidFill>
                <a:latin typeface="Times New Roman" panose="02020603050405020304" pitchFamily="18" charset="0"/>
                <a:ea typeface="宋体" panose="02010600030101010101" pitchFamily="2" charset="-122"/>
              </a:rPr>
              <a:t>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26628" name="Rectangle 2"/>
          <p:cNvSpPr txBox="1">
            <a:spLocks noGrp="1" noRot="1" noChangeAspect="1" noChangeArrowheads="1" noTextEdit="1"/>
          </p:cNvSpPr>
          <p:nvPr>
            <p:ph type="sldImg"/>
          </p:nvPr>
        </p:nvSpPr>
        <p:spPr>
          <a:xfrm>
            <a:off x="138113" y="777875"/>
            <a:ext cx="6819900" cy="3836988"/>
          </a:xfrm>
          <a:solidFill>
            <a:srgbClr val="FFFFFF"/>
          </a:solidFill>
          <a:ln>
            <a:solidFill>
              <a:srgbClr val="000000"/>
            </a:solidFill>
            <a:miter lim="800000"/>
          </a:ln>
        </p:spPr>
      </p:sp>
      <p:sp>
        <p:nvSpPr>
          <p:cNvPr id="26629" name="Rectangle 3"/>
          <p:cNvSpPr txBox="1">
            <a:spLocks noGrp="1" noChangeArrowheads="1"/>
          </p:cNvSpPr>
          <p:nvPr>
            <p:ph type="body" idx="1"/>
          </p:nvPr>
        </p:nvSpPr>
        <p:spPr>
          <a:xfrm>
            <a:off x="709632" y="4861252"/>
            <a:ext cx="5680036" cy="4605955"/>
          </a:xfrm>
          <a:noFill/>
        </p:spPr>
        <p:txBody>
          <a:bodyPr wrap="none" anchor="ctr"/>
          <a:lstStyle/>
          <a:p>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Wednesday, October 27,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Wednesday, October 27,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Wednesday, October 27,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Wednesday, October 27, 2021</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Wednesday, October 27, 2021</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Wednesday, October 27, 2021</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Wednesday, October 27, 2021</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Wednesday, October 27, 2021</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Wednesday, October 27, 2021</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Wednesday, October 27, 2021</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fld id="{A80CB818-7379-467D-8E76-EF9D9074A26C}" type="datetime2">
              <a:rPr lang="en-US" smtClean="0"/>
              <a:t>Wednesday, October 27, 2021</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09600" y="909501"/>
            <a:ext cx="10972800" cy="5445125"/>
          </a:xfrm>
        </p:spPr>
        <p:txBody>
          <a:bodyPr tIns="36948"/>
          <a:lstStyle/>
          <a:p>
            <a:pPr>
              <a:lnSpc>
                <a:spcPct val="150000"/>
              </a:lnSpc>
              <a:tabLst>
                <a:tab pos="0" algn="l"/>
                <a:tab pos="423545" algn="l"/>
                <a:tab pos="850900" algn="l"/>
                <a:tab pos="1277620" algn="l"/>
                <a:tab pos="1704975" algn="l"/>
                <a:tab pos="2131695" algn="l"/>
                <a:tab pos="2559050" algn="l"/>
                <a:tab pos="2985770" algn="l"/>
                <a:tab pos="3413125" algn="l"/>
                <a:tab pos="3839845" algn="l"/>
                <a:tab pos="4267200" algn="l"/>
                <a:tab pos="4693920" algn="l"/>
                <a:tab pos="5121275" algn="l"/>
                <a:tab pos="5547995" algn="l"/>
                <a:tab pos="5975350" algn="l"/>
                <a:tab pos="6402070" algn="l"/>
                <a:tab pos="6829425" algn="l"/>
                <a:tab pos="7254875" algn="l"/>
                <a:tab pos="7681595" algn="l"/>
                <a:tab pos="8108950" algn="l"/>
                <a:tab pos="8535670" algn="l"/>
              </a:tabLst>
            </a:pPr>
            <a:r>
              <a:rPr lang="zh-CN" altLang="en-US" sz="3200" b="1" dirty="0">
                <a:solidFill>
                  <a:schemeClr val="tx1"/>
                </a:solidFill>
                <a:latin typeface="Microsoft JhengHei" panose="020B0604030504040204" pitchFamily="34" charset="-120"/>
                <a:ea typeface="Microsoft JhengHei" panose="020B0604030504040204" pitchFamily="34" charset="-120"/>
              </a:rPr>
              <a:t>离散数据及其应用</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en-US" altLang="zh-CN" sz="3200" b="1" dirty="0">
                <a:solidFill>
                  <a:schemeClr val="tx1"/>
                </a:solidFill>
                <a:latin typeface="Microsoft JhengHei" panose="020B0604030504040204" pitchFamily="34" charset="-120"/>
                <a:ea typeface="Microsoft JhengHei" panose="020B0604030504040204" pitchFamily="34" charset="-120"/>
              </a:rPr>
              <a:t>Discrete Mathematics and Its Applications</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zh-CN" altLang="en-US" sz="3200" b="1" dirty="0">
                <a:solidFill>
                  <a:schemeClr val="tx1"/>
                </a:solidFill>
                <a:latin typeface="Microsoft JhengHei" panose="020B0604030504040204" pitchFamily="34" charset="-120"/>
                <a:ea typeface="Microsoft JhengHei" panose="020B0604030504040204" pitchFamily="34" charset="-120"/>
              </a:rPr>
              <a:t>（</a:t>
            </a:r>
            <a:r>
              <a:rPr lang="en-US" altLang="zh-CN" sz="3200" b="1" dirty="0">
                <a:solidFill>
                  <a:schemeClr val="tx1"/>
                </a:solidFill>
                <a:latin typeface="Microsoft JhengHei" panose="020B0604030504040204" pitchFamily="34" charset="-120"/>
                <a:ea typeface="Microsoft JhengHei" panose="020B0604030504040204" pitchFamily="34" charset="-120"/>
              </a:rPr>
              <a:t>Eighth  Edition/Kenneth </a:t>
            </a:r>
            <a:r>
              <a:rPr lang="en-US" altLang="zh-CN" sz="3200" b="1" dirty="0" err="1">
                <a:solidFill>
                  <a:schemeClr val="tx1"/>
                </a:solidFill>
                <a:latin typeface="Microsoft JhengHei" panose="020B0604030504040204" pitchFamily="34" charset="-120"/>
                <a:ea typeface="Microsoft JhengHei" panose="020B0604030504040204" pitchFamily="34" charset="-120"/>
              </a:rPr>
              <a:t>H.Rosen</a:t>
            </a:r>
            <a:r>
              <a:rPr lang="zh-CN" altLang="en-US" sz="3200" b="1" dirty="0">
                <a:solidFill>
                  <a:schemeClr val="tx1"/>
                </a:solidFill>
                <a:latin typeface="Microsoft JhengHei" panose="020B0604030504040204" pitchFamily="34" charset="-120"/>
                <a:ea typeface="Microsoft JhengHei" panose="020B0604030504040204" pitchFamily="34" charset="-120"/>
              </a:rPr>
              <a:t>）</a:t>
            </a:r>
            <a:br>
              <a:rPr lang="en-US" altLang="zh-CN" sz="3800" b="1" dirty="0">
                <a:solidFill>
                  <a:schemeClr val="tx1"/>
                </a:solidFill>
                <a:latin typeface="Microsoft JhengHei" panose="020B0604030504040204" pitchFamily="34" charset="-120"/>
                <a:ea typeface="Microsoft JhengHei" panose="020B0604030504040204" pitchFamily="34" charset="-120"/>
              </a:rPr>
            </a:b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郭少勇 </a:t>
            </a:r>
            <a:r>
              <a:rPr lang="en-US" altLang="zh-CN" sz="2400" b="1" dirty="0">
                <a:solidFill>
                  <a:schemeClr val="tx1"/>
                </a:solidFill>
                <a:latin typeface="Microsoft JhengHei" panose="020B0604030504040204" pitchFamily="34" charset="-120"/>
                <a:ea typeface="Microsoft JhengHei" panose="020B0604030504040204" pitchFamily="34" charset="-120"/>
              </a:rPr>
              <a:t>(syguo@bupt.edu.cn)</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北京邮电大学</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en-US" altLang="zh-CN" sz="2400" b="1" dirty="0">
                <a:solidFill>
                  <a:schemeClr val="tx1"/>
                </a:solidFill>
                <a:latin typeface="Microsoft JhengHei" panose="020B0604030504040204" pitchFamily="34" charset="-120"/>
                <a:ea typeface="Microsoft JhengHei" panose="020B0604030504040204" pitchFamily="34" charset="-120"/>
              </a:rPr>
              <a:t>2021.10</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 congruence relation on a group is simply a congruence relation on the group when it is viewed as a semigroup. We now discuss quotient structures determined by a congruence relation on a group.</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4451411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2:</a:t>
                </a:r>
              </a:p>
              <a:p>
                <a:pPr lvl="1">
                  <a:lnSpc>
                    <a:spcPct val="150000"/>
                  </a:lnSpc>
                  <a:buClrTx/>
                  <a:buFont typeface="Wingdings" panose="05000000000000000000" pitchFamily="2" charset="2"/>
                  <a:buChar char="l"/>
                </a:pPr>
                <a:r>
                  <a:rPr lang="en-US" altLang="zh-CN" sz="2400"/>
                  <a:t>Let G</a:t>
                </a:r>
                <a:r>
                  <a:rPr lang="en-US" altLang="zh-CN" sz="2400" baseline="-25000"/>
                  <a:t>1</a:t>
                </a:r>
                <a:r>
                  <a:rPr lang="en-US" altLang="zh-CN" sz="2400"/>
                  <a:t> and G</a:t>
                </a:r>
                <a:r>
                  <a:rPr lang="en-US" altLang="zh-CN" sz="2400" baseline="-25000"/>
                  <a:t>2</a:t>
                </a:r>
                <a:r>
                  <a:rPr lang="en-US" altLang="zh-CN" sz="2400"/>
                  <a:t> be the group Z</a:t>
                </a:r>
                <a:r>
                  <a:rPr lang="en-US" altLang="zh-CN" sz="2400" baseline="-25000"/>
                  <a:t>2</a:t>
                </a:r>
                <a:r>
                  <a:rPr lang="en-US" altLang="zh-CN" sz="2400"/>
                  <a:t>. For simplicity of notation, we shall write the elements of Z</a:t>
                </a:r>
                <a:r>
                  <a:rPr lang="en-US" altLang="zh-CN" sz="2400" baseline="-25000"/>
                  <a:t>2</a:t>
                </a:r>
                <a:r>
                  <a:rPr lang="en-US" altLang="zh-CN" sz="2400"/>
                  <a:t> as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𝟎</m:t>
                        </m:r>
                      </m:e>
                    </m:acc>
                  </m:oMath>
                </a14:m>
                <a:r>
                  <a:rPr lang="en-US" altLang="zh-CN" sz="2400"/>
                  <a:t> and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1" smtClean="0">
                            <a:latin typeface="Cambria Math" panose="02040503050406030204" pitchFamily="18" charset="0"/>
                          </a:rPr>
                          <m:t>𝟏</m:t>
                        </m:r>
                      </m:e>
                    </m:acc>
                  </m:oMath>
                </a14:m>
                <a:r>
                  <a:rPr lang="en-US" altLang="zh-CN" sz="2400"/>
                  <a:t> , respectively, instead of [0] and [1]. Then the multiplication table of G = G</a:t>
                </a:r>
                <a:r>
                  <a:rPr lang="en-US" altLang="zh-CN" sz="2400" baseline="-25000"/>
                  <a:t>1</a:t>
                </a:r>
                <a:r>
                  <a:rPr lang="en-US" altLang="zh-CN" sz="2400"/>
                  <a:t> x G</a:t>
                </a:r>
                <a:r>
                  <a:rPr lang="en-US" altLang="zh-CN" sz="2400" baseline="-25000"/>
                  <a:t>2</a:t>
                </a:r>
                <a:r>
                  <a:rPr lang="en-US" altLang="zh-CN" sz="2400"/>
                  <a:t> is given in Table 9.10.</a:t>
                </a:r>
              </a:p>
              <a:p>
                <a:pPr lvl="1">
                  <a:lnSpc>
                    <a:spcPct val="150000"/>
                  </a:lnSpc>
                  <a:buClrTx/>
                  <a:buFont typeface="Wingdings" panose="05000000000000000000" pitchFamily="2" charset="2"/>
                  <a:buChar char="l"/>
                </a:pPr>
                <a:r>
                  <a:rPr lang="en-US" altLang="zh-CN" sz="2400"/>
                  <a:t>Since G is a group of order 4, it must be isomorphic to V or to Z</a:t>
                </a:r>
                <a:r>
                  <a:rPr lang="en-US" altLang="zh-CN" sz="2400" baseline="-25000"/>
                  <a:t>4</a:t>
                </a:r>
                <a:r>
                  <a:rPr lang="en-US" altLang="zh-CN" sz="2400"/>
                  <a:t> (see Section9.4), the only groups of order 4. By looking at the multiplication tables, we see that the functon f: V → Z</a:t>
                </a:r>
                <a:r>
                  <a:rPr lang="en-US" altLang="zh-CN" sz="2400" baseline="-25000"/>
                  <a:t>2 </a:t>
                </a:r>
                <a:r>
                  <a:rPr lang="en-US" altLang="zh-CN" sz="2400"/>
                  <a:t>x Z</a:t>
                </a:r>
                <a:r>
                  <a:rPr lang="en-US" altLang="zh-CN" sz="2400" baseline="-25000"/>
                  <a:t>2</a:t>
                </a:r>
                <a:r>
                  <a:rPr lang="en-US" altLang="zh-CN" sz="2400"/>
                  <a:t> defined by f(e) =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𝟎</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a:t>), f(a) =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𝟏</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a:t>), f(b)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a:t>), and f(c)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a:t>) is an isomorphism.</a:t>
                </a: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210046" y="918110"/>
                <a:ext cx="11605436" cy="6612243"/>
              </a:xfrm>
              <a:prstGeom prst="rect">
                <a:avLst/>
              </a:prstGeom>
              <a:blipFill>
                <a:blip r:embed="rId3"/>
                <a:stretch>
                  <a:fillRect l="-893" t="-369" r="-3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4241622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Let R be a congruence relation on the group (G,*). Then the semigroup (G/R,      ) is a group, where the operation        </a:t>
            </a:r>
            <a:r>
              <a:rPr lang="zh-CN" altLang="en-US" dirty="0"/>
              <a:t>          </a:t>
            </a:r>
            <a:endParaRPr lang="en-US" altLang="zh-CN" dirty="0"/>
          </a:p>
          <a:p>
            <a:pPr marL="0" indent="0" eaLnBrk="1" hangingPunct="1">
              <a:lnSpc>
                <a:spcPct val="150000"/>
              </a:lnSpc>
              <a:buNone/>
            </a:pPr>
            <a:r>
              <a:rPr lang="en-US" altLang="zh-CN" dirty="0"/>
              <a:t>        is defined on G/R by</a:t>
            </a:r>
          </a:p>
          <a:p>
            <a:pPr marL="0" indent="0" eaLnBrk="1" hangingPunct="1">
              <a:lnSpc>
                <a:spcPct val="150000"/>
              </a:lnSpc>
              <a:buNone/>
            </a:pPr>
            <a:r>
              <a:rPr lang="en-US" altLang="zh-CN" dirty="0"/>
              <a:t>		         [a]</a:t>
            </a:r>
            <a:r>
              <a:rPr lang="zh-CN" altLang="en-US" dirty="0"/>
              <a:t>      </a:t>
            </a:r>
            <a:r>
              <a:rPr lang="en-US" altLang="zh-CN" dirty="0"/>
              <a:t>[b] = [a*b]  (see Section 9.3).</a:t>
            </a:r>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2</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4" name="图片 3">
            <a:extLst>
              <a:ext uri="{FF2B5EF4-FFF2-40B4-BE49-F238E27FC236}">
                <a16:creationId xmlns:a16="http://schemas.microsoft.com/office/drawing/2014/main" id="{A79CF5C0-220B-45FF-B887-FA123608C491}"/>
              </a:ext>
            </a:extLst>
          </p:cNvPr>
          <p:cNvPicPr>
            <a:picLocks noChangeAspect="1"/>
          </p:cNvPicPr>
          <p:nvPr/>
        </p:nvPicPr>
        <p:blipFill>
          <a:blip r:embed="rId3"/>
          <a:stretch>
            <a:fillRect/>
          </a:stretch>
        </p:blipFill>
        <p:spPr>
          <a:xfrm>
            <a:off x="4707456" y="2330823"/>
            <a:ext cx="568783" cy="607564"/>
          </a:xfrm>
          <a:prstGeom prst="rect">
            <a:avLst/>
          </a:prstGeom>
        </p:spPr>
      </p:pic>
      <p:pic>
        <p:nvPicPr>
          <p:cNvPr id="7" name="图片 6">
            <a:extLst>
              <a:ext uri="{FF2B5EF4-FFF2-40B4-BE49-F238E27FC236}">
                <a16:creationId xmlns:a16="http://schemas.microsoft.com/office/drawing/2014/main" id="{E126FA0E-8EEF-4F87-A4D4-33621310B314}"/>
              </a:ext>
            </a:extLst>
          </p:cNvPr>
          <p:cNvPicPr>
            <a:picLocks noChangeAspect="1"/>
          </p:cNvPicPr>
          <p:nvPr/>
        </p:nvPicPr>
        <p:blipFill>
          <a:blip r:embed="rId3"/>
          <a:stretch>
            <a:fillRect/>
          </a:stretch>
        </p:blipFill>
        <p:spPr>
          <a:xfrm>
            <a:off x="692524" y="3131203"/>
            <a:ext cx="557576" cy="595593"/>
          </a:xfrm>
          <a:prstGeom prst="rect">
            <a:avLst/>
          </a:prstGeom>
        </p:spPr>
      </p:pic>
      <p:pic>
        <p:nvPicPr>
          <p:cNvPr id="9" name="图片 8">
            <a:extLst>
              <a:ext uri="{FF2B5EF4-FFF2-40B4-BE49-F238E27FC236}">
                <a16:creationId xmlns:a16="http://schemas.microsoft.com/office/drawing/2014/main" id="{14EB39DB-8B88-43B7-B880-D1C110D23483}"/>
              </a:ext>
            </a:extLst>
          </p:cNvPr>
          <p:cNvPicPr>
            <a:picLocks noChangeAspect="1"/>
          </p:cNvPicPr>
          <p:nvPr/>
        </p:nvPicPr>
        <p:blipFill>
          <a:blip r:embed="rId3"/>
          <a:stretch>
            <a:fillRect/>
          </a:stretch>
        </p:blipFill>
        <p:spPr>
          <a:xfrm>
            <a:off x="3786782" y="4008066"/>
            <a:ext cx="557576" cy="595593"/>
          </a:xfrm>
          <a:prstGeom prst="rect">
            <a:avLst/>
          </a:prstGeom>
        </p:spPr>
      </p:pic>
    </p:spTree>
    <p:extLst>
      <p:ext uri="{BB962C8B-B14F-4D97-AF65-F5344CB8AC3E}">
        <p14:creationId xmlns:p14="http://schemas.microsoft.com/office/powerpoint/2010/main" val="41424603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 Since a group is a monoid, we know from Corollary 1 of Section 9.3 that G/R is a monoid. We need to show that each element of G/R has an inverse.Let [a]</a:t>
            </a:r>
            <a:r>
              <a:rPr lang="zh-CN" altLang="en-US"/>
              <a:t>∈</a:t>
            </a:r>
            <a:r>
              <a:rPr lang="en-US" altLang="zh-CN"/>
              <a:t>G/R. </a:t>
            </a:r>
          </a:p>
          <a:p>
            <a:pPr eaLnBrk="1" hangingPunct="1">
              <a:lnSpc>
                <a:spcPct val="150000"/>
              </a:lnSpc>
            </a:pPr>
            <a:r>
              <a:rPr lang="en-US" altLang="zh-CN"/>
              <a:t>Then[a</a:t>
            </a:r>
            <a:r>
              <a:rPr lang="en-US" altLang="zh-CN" baseline="30000"/>
              <a:t>-1</a:t>
            </a:r>
            <a:r>
              <a:rPr lang="en-US" altLang="zh-CN"/>
              <a:t>]</a:t>
            </a:r>
            <a:r>
              <a:rPr lang="zh-CN" altLang="en-US"/>
              <a:t>∈</a:t>
            </a:r>
            <a:r>
              <a:rPr lang="en-US" altLang="zh-CN"/>
              <a:t>G/R, and</a:t>
            </a:r>
          </a:p>
          <a:p>
            <a:pPr lvl="1" algn="ctr">
              <a:lnSpc>
                <a:spcPct val="150000"/>
              </a:lnSpc>
            </a:pPr>
            <a:r>
              <a:rPr lang="en-US" altLang="zh-CN"/>
              <a:t>[a]o[a-i]=[a*a-/]=[e].</a:t>
            </a:r>
          </a:p>
          <a:p>
            <a:pPr eaLnBrk="1" hangingPunct="1">
              <a:lnSpc>
                <a:spcPct val="150000"/>
              </a:lnSpc>
            </a:pPr>
            <a:r>
              <a:rPr lang="en-US" altLang="zh-CN"/>
              <a:t>So [a]</a:t>
            </a:r>
            <a:r>
              <a:rPr lang="en-US" altLang="zh-CN" baseline="30000"/>
              <a:t>-1 </a:t>
            </a:r>
            <a:r>
              <a:rPr lang="en-US" altLang="zh-CN"/>
              <a:t>= [a</a:t>
            </a:r>
            <a:r>
              <a:rPr lang="en-US" altLang="zh-CN" baseline="30000"/>
              <a:t>-1</a:t>
            </a:r>
            <a:r>
              <a:rPr lang="en-US" altLang="zh-CN"/>
              <a:t>]. Hence (G/R,      ) is a group.</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9" name="图片 8">
            <a:extLst>
              <a:ext uri="{FF2B5EF4-FFF2-40B4-BE49-F238E27FC236}">
                <a16:creationId xmlns:a16="http://schemas.microsoft.com/office/drawing/2014/main" id="{14EB39DB-8B88-43B7-B880-D1C110D23483}"/>
              </a:ext>
            </a:extLst>
          </p:cNvPr>
          <p:cNvPicPr>
            <a:picLocks noChangeAspect="1"/>
          </p:cNvPicPr>
          <p:nvPr/>
        </p:nvPicPr>
        <p:blipFill>
          <a:blip r:embed="rId3"/>
          <a:stretch>
            <a:fillRect/>
          </a:stretch>
        </p:blipFill>
        <p:spPr>
          <a:xfrm>
            <a:off x="5878170" y="5442429"/>
            <a:ext cx="557576" cy="595593"/>
          </a:xfrm>
          <a:prstGeom prst="rect">
            <a:avLst/>
          </a:prstGeom>
        </p:spPr>
      </p:pic>
    </p:spTree>
    <p:extLst>
      <p:ext uri="{BB962C8B-B14F-4D97-AF65-F5344CB8AC3E}">
        <p14:creationId xmlns:p14="http://schemas.microsoft.com/office/powerpoint/2010/main" val="20158262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Since the definitions of homomorphism, isomorphism, and congruence for groups involve only the semigroup and monoid structure of groups, the following corollary is an immediate consequence of Theorems 3 and 4 of Section 9.3.</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9480502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 If R is a congruence relation on a group G, then the function f</a:t>
            </a:r>
            <a:r>
              <a:rPr lang="en-US" altLang="zh-CN" baseline="-25000"/>
              <a:t>R</a:t>
            </a:r>
            <a:r>
              <a:rPr lang="en-US" altLang="zh-CN"/>
              <a:t>:G </a:t>
            </a:r>
            <a:r>
              <a:rPr lang="zh-CN" altLang="en-US"/>
              <a:t>→ </a:t>
            </a:r>
            <a:r>
              <a:rPr lang="en-US" altLang="zh-CN"/>
              <a:t>G/R, given by f</a:t>
            </a:r>
            <a:r>
              <a:rPr lang="en-US" altLang="zh-CN" baseline="-25000"/>
              <a:t>R</a:t>
            </a:r>
            <a:r>
              <a:rPr lang="en-US" altLang="zh-CN"/>
              <a:t>(a) = [a], is a group homomorphism</a:t>
            </a:r>
          </a:p>
          <a:p>
            <a:pPr eaLnBrk="1" hangingPunct="1">
              <a:lnSpc>
                <a:spcPct val="150000"/>
              </a:lnSpc>
            </a:pPr>
            <a:r>
              <a:rPr lang="en-US" altLang="zh-CN"/>
              <a:t>(b) If f:G→ G' is a homomorphism from the group (G,*) onto the group(G', *’), and R is the relation defined on G by a R b if and only if f(a) = f(b) for a and b in G, then</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Corollary 1</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20933263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lvl="1">
                  <a:lnSpc>
                    <a:spcPct val="150000"/>
                  </a:lnSpc>
                </a:pPr>
                <a:r>
                  <a:rPr lang="en-US" altLang="zh-CN"/>
                  <a:t>1. R is a congruence relation.</a:t>
                </a:r>
              </a:p>
              <a:p>
                <a:pPr lvl="1">
                  <a:lnSpc>
                    <a:spcPct val="150000"/>
                  </a:lnSpc>
                </a:pPr>
                <a:r>
                  <a:rPr lang="en-US" altLang="zh-CN"/>
                  <a:t>2. The function </a:t>
                </a:r>
                <a14:m>
                  <m:oMath xmlns:m="http://schemas.openxmlformats.org/officeDocument/2006/math">
                    <m:acc>
                      <m:accPr>
                        <m:chr m:val="̅"/>
                        <m:ctrlPr>
                          <a:rPr lang="en-US" altLang="zh-CN" i="1" smtClean="0">
                            <a:latin typeface="Cambria Math" panose="02040503050406030204" pitchFamily="18" charset="0"/>
                          </a:rPr>
                        </m:ctrlPr>
                      </m:accPr>
                      <m:e>
                        <m:r>
                          <a:rPr lang="en-US" altLang="zh-CN" b="1" i="1" smtClean="0">
                            <a:latin typeface="Cambria Math" panose="02040503050406030204" pitchFamily="18" charset="0"/>
                          </a:rPr>
                          <m:t>𝒇</m:t>
                        </m:r>
                      </m:e>
                    </m:acc>
                  </m:oMath>
                </a14:m>
                <a:r>
                  <a:rPr lang="en-US" altLang="zh-CN"/>
                  <a:t>:G/R </a:t>
                </a:r>
                <a:r>
                  <a:rPr lang="zh-CN" altLang="en-US"/>
                  <a:t>→ </a:t>
                </a:r>
                <a:r>
                  <a:rPr lang="en-US" altLang="zh-CN"/>
                  <a:t>G’, given by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𝒇</m:t>
                        </m:r>
                      </m:e>
                    </m:acc>
                    <m:r>
                      <a:rPr lang="en-US" altLang="zh-CN" i="1">
                        <a:latin typeface="Cambria Math" panose="02040503050406030204" pitchFamily="18" charset="0"/>
                      </a:rPr>
                      <m:t> </m:t>
                    </m:r>
                  </m:oMath>
                </a14:m>
                <a:r>
                  <a:rPr lang="en-US" altLang="zh-CN"/>
                  <a:t>([a]) = f(a), is an isomorphism from the group (G/R,</a:t>
                </a:r>
                <a:r>
                  <a:rPr lang="zh-CN" altLang="en-US"/>
                  <a:t>       </a:t>
                </a:r>
                <a:r>
                  <a:rPr lang="en-US" altLang="zh-CN"/>
                  <a:t>) onto the group (G’, *').</a:t>
                </a:r>
                <a:endParaRPr lang="en-US" altLang="zh-CN" dirty="0"/>
              </a:p>
            </p:txBody>
          </p:sp>
        </mc:Choice>
        <mc:Fallback xmlns="">
          <p:sp>
            <p:nvSpPr>
              <p:cNvPr id="58" name="Rectangle 3"/>
              <p:cNvSpPr txBox="1">
                <a:spLocks noRot="1" noChangeAspect="1" noMove="1" noResize="1" noEditPoints="1" noAdjustHandles="1" noChangeArrowheads="1" noChangeShapeType="1" noTextEdit="1"/>
              </p:cNvSpPr>
              <p:nvPr/>
            </p:nvSpPr>
            <p:spPr bwMode="auto">
              <a:xfrm>
                <a:off x="298154" y="1461118"/>
                <a:ext cx="11595688" cy="5396882"/>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Corollary 1</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5" name="图片 4">
            <a:extLst>
              <a:ext uri="{FF2B5EF4-FFF2-40B4-BE49-F238E27FC236}">
                <a16:creationId xmlns:a16="http://schemas.microsoft.com/office/drawing/2014/main" id="{37E1A571-7B1A-4705-A921-2A81721751B6}"/>
              </a:ext>
            </a:extLst>
          </p:cNvPr>
          <p:cNvPicPr>
            <a:picLocks noChangeAspect="1"/>
          </p:cNvPicPr>
          <p:nvPr/>
        </p:nvPicPr>
        <p:blipFill>
          <a:blip r:embed="rId4"/>
          <a:stretch>
            <a:fillRect/>
          </a:stretch>
        </p:blipFill>
        <p:spPr>
          <a:xfrm>
            <a:off x="6971147" y="2888563"/>
            <a:ext cx="557576" cy="595593"/>
          </a:xfrm>
          <a:prstGeom prst="rect">
            <a:avLst/>
          </a:prstGeom>
        </p:spPr>
      </p:pic>
    </p:spTree>
    <p:extLst>
      <p:ext uri="{BB962C8B-B14F-4D97-AF65-F5344CB8AC3E}">
        <p14:creationId xmlns:p14="http://schemas.microsoft.com/office/powerpoint/2010/main" val="40537578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Congruence relations on groups have a very special form, which we will now develop.Let H be a subgroup of a group G, and let a</a:t>
            </a:r>
            <a:r>
              <a:rPr lang="zh-CN" altLang="en-US"/>
              <a:t>∈</a:t>
            </a:r>
            <a:r>
              <a:rPr lang="en-US" altLang="zh-CN"/>
              <a:t>G. The </a:t>
            </a:r>
            <a:r>
              <a:rPr lang="en-US" altLang="zh-CN">
                <a:solidFill>
                  <a:srgbClr val="FF0000"/>
                </a:solidFill>
              </a:rPr>
              <a:t>left coset(</a:t>
            </a:r>
            <a:r>
              <a:rPr lang="zh-CN" altLang="en-US">
                <a:solidFill>
                  <a:srgbClr val="FF0000"/>
                </a:solidFill>
              </a:rPr>
              <a:t>左陪集</a:t>
            </a:r>
            <a:r>
              <a:rPr lang="en-US" altLang="zh-CN">
                <a:solidFill>
                  <a:srgbClr val="FF0000"/>
                </a:solidFill>
              </a:rPr>
              <a:t>) </a:t>
            </a:r>
            <a:r>
              <a:rPr lang="en-US" altLang="zh-CN"/>
              <a:t>of H in G determined by a is the set aH = {ah | h</a:t>
            </a:r>
            <a:r>
              <a:rPr lang="zh-CN" altLang="en-US"/>
              <a:t>∈</a:t>
            </a:r>
            <a:r>
              <a:rPr lang="en-US" altLang="zh-CN"/>
              <a:t>H). The </a:t>
            </a:r>
            <a:r>
              <a:rPr lang="en-US" altLang="zh-CN">
                <a:solidFill>
                  <a:srgbClr val="FF0000"/>
                </a:solidFill>
              </a:rPr>
              <a:t>right coset(</a:t>
            </a:r>
            <a:r>
              <a:rPr lang="zh-CN" altLang="en-US">
                <a:solidFill>
                  <a:srgbClr val="FF0000"/>
                </a:solidFill>
              </a:rPr>
              <a:t>右陪集</a:t>
            </a:r>
            <a:r>
              <a:rPr lang="en-US" altLang="zh-CN">
                <a:solidFill>
                  <a:srgbClr val="FF0000"/>
                </a:solidFill>
              </a:rPr>
              <a:t>) </a:t>
            </a:r>
            <a:r>
              <a:rPr lang="en-US" altLang="zh-CN"/>
              <a:t>of H in G determined by a is the set Ha = (ha | h</a:t>
            </a:r>
            <a:r>
              <a:rPr lang="zh-CN" altLang="en-US"/>
              <a:t>∈</a:t>
            </a:r>
            <a:r>
              <a:rPr lang="en-US" altLang="zh-CN"/>
              <a:t> H). Finally, we will say that a subgroup H of G is normal</a:t>
            </a:r>
            <a:r>
              <a:rPr lang="en-US" altLang="zh-CN">
                <a:solidFill>
                  <a:srgbClr val="FF0000"/>
                </a:solidFill>
              </a:rPr>
              <a:t> </a:t>
            </a:r>
            <a:r>
              <a:rPr lang="en-US" altLang="zh-CN"/>
              <a:t>if aH = Ha for all a m G.</a:t>
            </a:r>
          </a:p>
          <a:p>
            <a:pPr eaLnBrk="1" hangingPunct="1">
              <a:lnSpc>
                <a:spcPct val="150000"/>
              </a:lnSpc>
            </a:pPr>
            <a:r>
              <a:rPr lang="en-US" altLang="zh-CN">
                <a:solidFill>
                  <a:srgbClr val="FF0000"/>
                </a:solidFill>
              </a:rPr>
              <a:t>normal subgroup(</a:t>
            </a:r>
            <a:r>
              <a:rPr lang="zh-CN" altLang="en-US">
                <a:solidFill>
                  <a:srgbClr val="FF0000"/>
                </a:solidFill>
              </a:rPr>
              <a:t>正规子群</a:t>
            </a:r>
            <a:r>
              <a:rPr lang="en-US" altLang="zh-CN">
                <a:solidFill>
                  <a:srgbClr val="FF0000"/>
                </a:solidFill>
              </a:rPr>
              <a:t>)</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4195714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Warning: If Ha = aH, it does not follow that, for h</a:t>
            </a:r>
            <a:r>
              <a:rPr lang="zh-CN" altLang="en-US"/>
              <a:t>∈</a:t>
            </a:r>
            <a:r>
              <a:rPr lang="en-US" altLang="zh-CN"/>
              <a:t>H and a</a:t>
            </a:r>
            <a:r>
              <a:rPr lang="zh-CN" altLang="en-US"/>
              <a:t>∈</a:t>
            </a:r>
            <a:r>
              <a:rPr lang="en-US" altLang="zh-CN"/>
              <a:t>G ha = ah. It does follows that ha = ah', where h' is some element in H.</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5360184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If H is a subgroup of G, we shall need in some apphcations to compute all the left cosets of H in G. First, suppose that a</a:t>
            </a:r>
            <a:r>
              <a:rPr lang="zh-CN" altLang="en-US"/>
              <a:t>∈</a:t>
            </a:r>
            <a:r>
              <a:rPr lang="en-US" altLang="zh-CN"/>
              <a:t>H. Then aH </a:t>
            </a:r>
            <a:r>
              <a:rPr lang="en-US" altLang="zh-CN">
                <a:latin typeface="Cambria Math" panose="02040503050406030204" pitchFamily="18" charset="0"/>
                <a:ea typeface="Cambria Math" panose="02040503050406030204" pitchFamily="18" charset="0"/>
              </a:rPr>
              <a:t>⊆ </a:t>
            </a:r>
            <a:r>
              <a:rPr lang="en-US" altLang="zh-CN"/>
              <a:t>H, since H is a subgroup of G; moreover, if h</a:t>
            </a:r>
            <a:r>
              <a:rPr lang="zh-CN" altLang="en-US"/>
              <a:t>∈</a:t>
            </a:r>
            <a:r>
              <a:rPr lang="en-US" altLang="zh-CN"/>
              <a:t>H, then h = ah‘, where h’ = a</a:t>
            </a:r>
            <a:r>
              <a:rPr lang="en-US" altLang="zh-CN" baseline="30000"/>
              <a:t>-1</a:t>
            </a:r>
            <a:r>
              <a:rPr lang="en-US" altLang="zh-CN"/>
              <a:t>h</a:t>
            </a:r>
            <a:r>
              <a:rPr lang="zh-CN" altLang="en-US"/>
              <a:t>∈</a:t>
            </a:r>
            <a:r>
              <a:rPr lang="en-US" altLang="zh-CN"/>
              <a:t>H, so that H </a:t>
            </a:r>
            <a:r>
              <a:rPr lang="en-US" altLang="zh-CN">
                <a:latin typeface="Cambria Math" panose="02040503050406030204" pitchFamily="18" charset="0"/>
                <a:ea typeface="Cambria Math" panose="02040503050406030204" pitchFamily="18" charset="0"/>
              </a:rPr>
              <a:t>⊆</a:t>
            </a:r>
            <a:r>
              <a:rPr lang="en-US" altLang="zh-CN"/>
              <a:t> aH. Thus, if a</a:t>
            </a:r>
            <a:r>
              <a:rPr lang="zh-CN" altLang="en-US"/>
              <a:t>∈</a:t>
            </a:r>
            <a:r>
              <a:rPr lang="en-US" altLang="zh-CN"/>
              <a:t>H, then aH = H. This means that, when finding all the cosets of H, we need not compute aH for a</a:t>
            </a:r>
            <a:r>
              <a:rPr lang="zh-CN" altLang="en-US"/>
              <a:t>∈</a:t>
            </a:r>
            <a:r>
              <a:rPr lang="en-US" altLang="zh-CN"/>
              <a:t>H, since it will always be H.</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4291434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Semigroup and Groups</a:t>
            </a:r>
          </a:p>
        </p:txBody>
      </p:sp>
      <p:sp>
        <p:nvSpPr>
          <p:cNvPr id="58" name="Rectangle 3"/>
          <p:cNvSpPr txBox="1">
            <a:spLocks noChangeArrowheads="1"/>
          </p:cNvSpPr>
          <p:nvPr/>
        </p:nvSpPr>
        <p:spPr bwMode="auto">
          <a:xfrm>
            <a:off x="428969" y="2559950"/>
            <a:ext cx="11543612" cy="563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dirty="0"/>
              <a:t>9.5 (</a:t>
            </a:r>
            <a:r>
              <a:rPr lang="zh-CN" altLang="en-US" dirty="0"/>
              <a:t>补</a:t>
            </a:r>
            <a:r>
              <a:rPr lang="en-US" altLang="zh-CN" dirty="0"/>
              <a:t>)  </a:t>
            </a:r>
            <a:r>
              <a:rPr lang="zh-CN" altLang="en-US" dirty="0"/>
              <a:t>乘积群与商群</a:t>
            </a:r>
            <a:r>
              <a:rPr lang="en-US" altLang="zh-CN" dirty="0"/>
              <a:t>/Products and Quotients of Groups</a:t>
            </a:r>
          </a:p>
          <a:p>
            <a:pPr eaLnBrk="1" hangingPunct="1">
              <a:lnSpc>
                <a:spcPct val="150000"/>
              </a:lnSpc>
              <a:defRPr/>
            </a:pPr>
            <a:r>
              <a:rPr lang="en-US" altLang="zh-CN" dirty="0"/>
              <a:t>11.1 (</a:t>
            </a:r>
            <a:r>
              <a:rPr lang="zh-CN" altLang="en-US" dirty="0"/>
              <a:t>补</a:t>
            </a:r>
            <a:r>
              <a:rPr lang="en-US" altLang="zh-CN" dirty="0"/>
              <a:t>) </a:t>
            </a:r>
            <a:r>
              <a:rPr lang="zh-CN" altLang="en-US" dirty="0"/>
              <a:t>群与编码</a:t>
            </a:r>
            <a:r>
              <a:rPr lang="en-US" altLang="zh-CN" dirty="0"/>
              <a:t>/Groups and Coding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36039"/>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3:</a:t>
            </a:r>
          </a:p>
          <a:p>
            <a:pPr lvl="1">
              <a:lnSpc>
                <a:spcPct val="150000"/>
              </a:lnSpc>
              <a:buClrTx/>
              <a:buFont typeface="Wingdings" panose="05000000000000000000" pitchFamily="2" charset="2"/>
              <a:buChar char="l"/>
            </a:pPr>
            <a:r>
              <a:rPr lang="en-US" altLang="zh-CN" sz="2400" dirty="0"/>
              <a:t>Let G be the symmetric group S</a:t>
            </a:r>
            <a:r>
              <a:rPr lang="en-US" altLang="zh-CN" sz="2400" baseline="-25000" dirty="0"/>
              <a:t>3</a:t>
            </a:r>
            <a:r>
              <a:rPr lang="en-US" altLang="zh-CN" sz="2400" dirty="0"/>
              <a:t> discussed in Example 6 of Section 9.4. The </a:t>
            </a:r>
            <a:r>
              <a:rPr lang="en-US" altLang="zh-CN" sz="2400" dirty="0" err="1"/>
              <a:t>subsct</a:t>
            </a:r>
            <a:r>
              <a:rPr lang="en-US" altLang="zh-CN" sz="2400" dirty="0"/>
              <a:t> H = [f</a:t>
            </a:r>
            <a:r>
              <a:rPr lang="en-US" altLang="zh-CN" sz="2400" baseline="-25000" dirty="0"/>
              <a:t>1</a:t>
            </a:r>
            <a:r>
              <a:rPr lang="en-US" altLang="zh-CN" sz="2400" dirty="0"/>
              <a:t>, g</a:t>
            </a:r>
            <a:r>
              <a:rPr lang="en-US" altLang="zh-CN" sz="2400" baseline="-25000" dirty="0"/>
              <a:t>2</a:t>
            </a:r>
            <a:r>
              <a:rPr lang="en-US" altLang="zh-CN" sz="2400" dirty="0"/>
              <a:t>] is a subgroup of G. Compute all the distinct left cosets of H in G.</a:t>
            </a:r>
          </a:p>
          <a:p>
            <a:pPr>
              <a:lnSpc>
                <a:spcPts val="4100"/>
              </a:lnSpc>
              <a:buFont typeface="Wingdings" panose="05000000000000000000" pitchFamily="2" charset="2"/>
              <a:buChar char="l"/>
            </a:pPr>
            <a:r>
              <a:rPr lang="en-US" altLang="zh-CN" sz="2800" dirty="0"/>
              <a:t>Solution:</a:t>
            </a:r>
          </a:p>
          <a:p>
            <a:pPr lvl="1">
              <a:lnSpc>
                <a:spcPct val="150000"/>
              </a:lnSpc>
              <a:buClrTx/>
              <a:buFont typeface="Wingdings" panose="05000000000000000000" pitchFamily="2" charset="2"/>
              <a:buChar char="l"/>
            </a:pPr>
            <a:r>
              <a:rPr lang="en-US" altLang="zh-CN" sz="2400" dirty="0"/>
              <a:t>If a</a:t>
            </a:r>
            <a:r>
              <a:rPr lang="zh-CN" altLang="en-US" sz="2400" dirty="0"/>
              <a:t>∈</a:t>
            </a:r>
            <a:r>
              <a:rPr lang="en-US" altLang="zh-CN" sz="2400" dirty="0"/>
              <a:t>H, then </a:t>
            </a:r>
            <a:r>
              <a:rPr lang="en-US" altLang="zh-CN" sz="2400" dirty="0" err="1"/>
              <a:t>aH</a:t>
            </a:r>
            <a:r>
              <a:rPr lang="en-US" altLang="zh-CN" sz="2400" dirty="0"/>
              <a:t> = H. Thus</a:t>
            </a:r>
          </a:p>
          <a:p>
            <a:pPr lvl="2">
              <a:lnSpc>
                <a:spcPct val="150000"/>
              </a:lnSpc>
              <a:buClrTx/>
              <a:buFont typeface="Wingdings" panose="05000000000000000000" pitchFamily="2" charset="2"/>
              <a:buChar char="l"/>
            </a:pPr>
            <a:r>
              <a:rPr lang="en-US" altLang="zh-CN" sz="2000" dirty="0"/>
              <a:t>f</a:t>
            </a:r>
            <a:r>
              <a:rPr lang="en-US" altLang="zh-CN" sz="2000" baseline="-25000" dirty="0"/>
              <a:t>1</a:t>
            </a:r>
            <a:r>
              <a:rPr lang="en-US" altLang="zh-CN" sz="2000" dirty="0"/>
              <a:t>H = g</a:t>
            </a:r>
            <a:r>
              <a:rPr lang="en-US" altLang="zh-CN" sz="2000" baseline="-25000" dirty="0"/>
              <a:t>2</a:t>
            </a:r>
            <a:r>
              <a:rPr lang="en-US" altLang="zh-CN" sz="2000" dirty="0"/>
              <a:t>H = H</a:t>
            </a:r>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2" name="图片 1">
            <a:extLst>
              <a:ext uri="{FF2B5EF4-FFF2-40B4-BE49-F238E27FC236}">
                <a16:creationId xmlns:a16="http://schemas.microsoft.com/office/drawing/2014/main" id="{0AA1A11B-515F-406D-8176-6BDE58DBC674}"/>
              </a:ext>
            </a:extLst>
          </p:cNvPr>
          <p:cNvPicPr>
            <a:picLocks noChangeAspect="1"/>
          </p:cNvPicPr>
          <p:nvPr/>
        </p:nvPicPr>
        <p:blipFill>
          <a:blip r:embed="rId3"/>
          <a:stretch>
            <a:fillRect/>
          </a:stretch>
        </p:blipFill>
        <p:spPr>
          <a:xfrm>
            <a:off x="6096000" y="3135848"/>
            <a:ext cx="4846740" cy="2786113"/>
          </a:xfrm>
          <a:prstGeom prst="rect">
            <a:avLst/>
          </a:prstGeom>
        </p:spPr>
      </p:pic>
    </p:spTree>
    <p:extLst>
      <p:ext uri="{BB962C8B-B14F-4D97-AF65-F5344CB8AC3E}">
        <p14:creationId xmlns:p14="http://schemas.microsoft.com/office/powerpoint/2010/main" val="409300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Solution:</a:t>
            </a:r>
          </a:p>
          <a:p>
            <a:pPr lvl="1">
              <a:lnSpc>
                <a:spcPct val="150000"/>
              </a:lnSpc>
              <a:buClrTx/>
              <a:buFont typeface="Wingdings" panose="05000000000000000000" pitchFamily="2" charset="2"/>
              <a:buChar char="l"/>
            </a:pPr>
            <a:r>
              <a:rPr lang="en-US" altLang="zh-CN" sz="2400"/>
              <a:t>Also,</a:t>
            </a:r>
          </a:p>
          <a:p>
            <a:pPr lvl="2" algn="ctr">
              <a:lnSpc>
                <a:spcPct val="150000"/>
              </a:lnSpc>
              <a:buClrTx/>
              <a:buFont typeface="Wingdings" panose="05000000000000000000" pitchFamily="2" charset="2"/>
              <a:buChar char="l"/>
            </a:pPr>
            <a:r>
              <a:rPr lang="en-US" altLang="zh-CN" sz="2000"/>
              <a:t>f</a:t>
            </a:r>
            <a:r>
              <a:rPr lang="en-US" altLang="zh-CN" sz="2000" baseline="-25000"/>
              <a:t>2</a:t>
            </a:r>
            <a:r>
              <a:rPr lang="en-US" altLang="zh-CN" sz="2000"/>
              <a:t>H = {f</a:t>
            </a:r>
            <a:r>
              <a:rPr lang="en-US" altLang="zh-CN" sz="2000" baseline="-25000"/>
              <a:t>2,</a:t>
            </a:r>
            <a:r>
              <a:rPr lang="zh-CN" altLang="en-US" sz="2000" baseline="-25000"/>
              <a:t> </a:t>
            </a:r>
            <a:r>
              <a:rPr lang="en-US" altLang="zh-CN" sz="2000"/>
              <a:t>g</a:t>
            </a:r>
            <a:r>
              <a:rPr lang="en-US" altLang="zh-CN" sz="2000" baseline="-25000"/>
              <a:t>1</a:t>
            </a:r>
            <a:r>
              <a:rPr lang="en-US" altLang="zh-CN" sz="2000"/>
              <a:t>} </a:t>
            </a:r>
          </a:p>
          <a:p>
            <a:pPr lvl="2" algn="ctr">
              <a:lnSpc>
                <a:spcPct val="150000"/>
              </a:lnSpc>
              <a:buClrTx/>
              <a:buFont typeface="Wingdings" panose="05000000000000000000" pitchFamily="2" charset="2"/>
              <a:buChar char="l"/>
            </a:pPr>
            <a:r>
              <a:rPr lang="en-US" altLang="zh-CN" sz="2000"/>
              <a:t>f</a:t>
            </a:r>
            <a:r>
              <a:rPr lang="en-US" altLang="zh-CN" sz="2000" baseline="-25000"/>
              <a:t>3</a:t>
            </a:r>
            <a:r>
              <a:rPr lang="en-US" altLang="zh-CN" sz="2000"/>
              <a:t>H = {f</a:t>
            </a:r>
            <a:r>
              <a:rPr lang="en-US" altLang="zh-CN" sz="2000" baseline="-25000"/>
              <a:t>3, </a:t>
            </a:r>
            <a:r>
              <a:rPr lang="en-US" altLang="zh-CN" sz="2000"/>
              <a:t>g</a:t>
            </a:r>
            <a:r>
              <a:rPr lang="en-US" altLang="zh-CN" sz="2000" baseline="-25000"/>
              <a:t>3</a:t>
            </a:r>
            <a:r>
              <a:rPr lang="en-US" altLang="zh-CN" sz="2000"/>
              <a:t>}</a:t>
            </a:r>
          </a:p>
          <a:p>
            <a:pPr lvl="2" algn="ctr">
              <a:lnSpc>
                <a:spcPct val="150000"/>
              </a:lnSpc>
              <a:buClrTx/>
              <a:buFont typeface="Wingdings" panose="05000000000000000000" pitchFamily="2" charset="2"/>
              <a:buChar char="l"/>
            </a:pPr>
            <a:r>
              <a:rPr lang="en-US" altLang="zh-CN" sz="2000"/>
              <a:t>g</a:t>
            </a:r>
            <a:r>
              <a:rPr lang="en-US" altLang="zh-CN" sz="2000" baseline="-25000"/>
              <a:t>1</a:t>
            </a:r>
            <a:r>
              <a:rPr lang="en-US" altLang="zh-CN" sz="2000"/>
              <a:t>H = {g</a:t>
            </a:r>
            <a:r>
              <a:rPr lang="en-US" altLang="zh-CN" sz="2000" baseline="-25000"/>
              <a:t>1, </a:t>
            </a:r>
            <a:r>
              <a:rPr lang="en-US" altLang="zh-CN" sz="2000"/>
              <a:t>f</a:t>
            </a:r>
            <a:r>
              <a:rPr lang="en-US" altLang="zh-CN" sz="2000" baseline="-25000"/>
              <a:t>2</a:t>
            </a:r>
            <a:r>
              <a:rPr lang="en-US" altLang="zh-CN" sz="2000"/>
              <a:t>} = f</a:t>
            </a:r>
            <a:r>
              <a:rPr lang="en-US" altLang="zh-CN" sz="2000" baseline="-25000"/>
              <a:t>2</a:t>
            </a:r>
            <a:r>
              <a:rPr lang="en-US" altLang="zh-CN" sz="2000"/>
              <a:t>H</a:t>
            </a:r>
          </a:p>
          <a:p>
            <a:pPr lvl="2" algn="ctr">
              <a:lnSpc>
                <a:spcPct val="150000"/>
              </a:lnSpc>
              <a:buClrTx/>
              <a:buFont typeface="Wingdings" panose="05000000000000000000" pitchFamily="2" charset="2"/>
              <a:buChar char="l"/>
            </a:pPr>
            <a:r>
              <a:rPr lang="en-US" altLang="zh-CN" sz="2000"/>
              <a:t>g</a:t>
            </a:r>
            <a:r>
              <a:rPr lang="en-US" altLang="zh-CN" sz="2000" baseline="-25000"/>
              <a:t>3</a:t>
            </a:r>
            <a:r>
              <a:rPr lang="en-US" altLang="zh-CN" sz="2000"/>
              <a:t>H = {g</a:t>
            </a:r>
            <a:r>
              <a:rPr lang="en-US" altLang="zh-CN" sz="2000" baseline="-25000"/>
              <a:t>3, </a:t>
            </a:r>
            <a:r>
              <a:rPr lang="en-US" altLang="zh-CN" sz="2000"/>
              <a:t>f</a:t>
            </a:r>
            <a:r>
              <a:rPr lang="en-US" altLang="zh-CN" sz="2000" baseline="-25000"/>
              <a:t>3</a:t>
            </a:r>
            <a:r>
              <a:rPr lang="en-US" altLang="zh-CN" sz="2000"/>
              <a:t>} = f</a:t>
            </a:r>
            <a:r>
              <a:rPr lang="en-US" altLang="zh-CN" sz="2000" baseline="-25000"/>
              <a:t>3</a:t>
            </a:r>
            <a:r>
              <a:rPr lang="en-US" altLang="zh-CN" sz="2000"/>
              <a:t>H</a:t>
            </a:r>
          </a:p>
          <a:p>
            <a:pPr lvl="1">
              <a:lnSpc>
                <a:spcPct val="150000"/>
              </a:lnSpc>
              <a:buClrTx/>
              <a:buFont typeface="Wingdings" panose="05000000000000000000" pitchFamily="2" charset="2"/>
              <a:buChar char="l"/>
            </a:pPr>
            <a:r>
              <a:rPr lang="en-US" altLang="zh-CN" sz="2400"/>
              <a:t>The distinct left cosets of H in G are H, f</a:t>
            </a:r>
            <a:r>
              <a:rPr lang="en-US" altLang="zh-CN" sz="2400" baseline="-25000"/>
              <a:t>2</a:t>
            </a:r>
            <a:r>
              <a:rPr lang="en-US" altLang="zh-CN" sz="2400"/>
              <a:t>H, and f</a:t>
            </a:r>
            <a:r>
              <a:rPr lang="en-US" altLang="zh-CN" sz="2400" baseline="-25000"/>
              <a:t>3</a:t>
            </a:r>
            <a:r>
              <a:rPr lang="en-US" altLang="zh-CN" sz="2400"/>
              <a:t>H</a:t>
            </a:r>
            <a:endParaRPr lang="en-US" altLang="zh-CN" sz="2400" dirty="0"/>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0299394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36039"/>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4:</a:t>
            </a:r>
          </a:p>
          <a:p>
            <a:pPr lvl="1">
              <a:lnSpc>
                <a:spcPct val="150000"/>
              </a:lnSpc>
              <a:buClrTx/>
              <a:buFont typeface="Wingdings" panose="05000000000000000000" pitchFamily="2" charset="2"/>
              <a:buChar char="l"/>
            </a:pPr>
            <a:r>
              <a:rPr lang="en-US" altLang="zh-CN" sz="2400"/>
              <a:t>Let G and H be as in Example 3 Then the right coset Hf</a:t>
            </a:r>
            <a:r>
              <a:rPr lang="en-US" altLang="zh-CN" sz="2400" baseline="-25000"/>
              <a:t>2</a:t>
            </a:r>
            <a:r>
              <a:rPr lang="en-US" altLang="zh-CN" sz="2400"/>
              <a:t> = {f</a:t>
            </a:r>
            <a:r>
              <a:rPr lang="en-US" altLang="zh-CN" sz="2400" baseline="-25000"/>
              <a:t>2, </a:t>
            </a:r>
            <a:r>
              <a:rPr lang="en-US" altLang="zh-CN" sz="2400"/>
              <a:t>g</a:t>
            </a:r>
            <a:r>
              <a:rPr lang="en-US" altLang="zh-CN" sz="2400" baseline="-25000"/>
              <a:t>3</a:t>
            </a:r>
            <a:r>
              <a:rPr lang="en-US" altLang="zh-CN" sz="2400"/>
              <a:t>}. In Example 3 we saw that f</a:t>
            </a:r>
            <a:r>
              <a:rPr lang="en-US" altLang="zh-CN" sz="2400" baseline="-25000"/>
              <a:t>2</a:t>
            </a:r>
            <a:r>
              <a:rPr lang="en-US" altLang="zh-CN" sz="2400"/>
              <a:t>H = {f</a:t>
            </a:r>
            <a:r>
              <a:rPr lang="en-US" altLang="zh-CN" sz="2400" baseline="-25000"/>
              <a:t>2, </a:t>
            </a:r>
            <a:r>
              <a:rPr lang="en-US" altLang="zh-CN" sz="2400"/>
              <a:t>g</a:t>
            </a:r>
            <a:r>
              <a:rPr lang="en-US" altLang="zh-CN" sz="2400" baseline="-25000"/>
              <a:t>1</a:t>
            </a:r>
            <a:r>
              <a:rPr lang="en-US" altLang="zh-CN" sz="2400"/>
              <a:t>}. It follows that H is not a normal subgroup of G.</a:t>
            </a:r>
          </a:p>
          <a:p>
            <a:pPr>
              <a:lnSpc>
                <a:spcPts val="4100"/>
              </a:lnSpc>
              <a:buFont typeface="Wingdings" panose="05000000000000000000" pitchFamily="2" charset="2"/>
              <a:buChar char="l"/>
            </a:pPr>
            <a:r>
              <a:rPr lang="en-US" altLang="zh-CN" sz="2800"/>
              <a:t>Example 5:</a:t>
            </a:r>
          </a:p>
          <a:p>
            <a:pPr lvl="1">
              <a:lnSpc>
                <a:spcPct val="150000"/>
              </a:lnSpc>
              <a:buClrTx/>
              <a:buFont typeface="Wingdings" panose="05000000000000000000" pitchFamily="2" charset="2"/>
              <a:buChar char="l"/>
            </a:pPr>
            <a:r>
              <a:rPr lang="en-US" altLang="zh-CN" sz="2400"/>
              <a:t>Show that if G is an Abelian group, then every subgroup of G is a normal subgroup.</a:t>
            </a:r>
          </a:p>
          <a:p>
            <a:pPr>
              <a:lnSpc>
                <a:spcPts val="4100"/>
              </a:lnSpc>
              <a:buFont typeface="Wingdings" panose="05000000000000000000" pitchFamily="2" charset="2"/>
              <a:buChar char="l"/>
            </a:pPr>
            <a:r>
              <a:rPr lang="en-US" altLang="zh-CN" sz="2800"/>
              <a:t>Solution:</a:t>
            </a:r>
          </a:p>
          <a:p>
            <a:pPr lvl="1">
              <a:lnSpc>
                <a:spcPct val="150000"/>
              </a:lnSpc>
              <a:buClrTx/>
              <a:buFont typeface="Wingdings" panose="05000000000000000000" pitchFamily="2" charset="2"/>
              <a:buChar char="l"/>
            </a:pPr>
            <a:r>
              <a:rPr lang="en-US" altLang="zh-CN" sz="2400"/>
              <a:t>Let H be a subgroup of G and let a</a:t>
            </a:r>
            <a:r>
              <a:rPr lang="zh-CN" altLang="en-US" sz="2400"/>
              <a:t>∈</a:t>
            </a:r>
            <a:r>
              <a:rPr lang="en-US" altLang="zh-CN" sz="2400"/>
              <a:t>G and h</a:t>
            </a:r>
            <a:r>
              <a:rPr lang="zh-CN" altLang="en-US" sz="2400"/>
              <a:t>∈</a:t>
            </a:r>
            <a:r>
              <a:rPr lang="en-US" altLang="zh-CN" sz="2400"/>
              <a:t>H. Then ha = ah, so Ha = aH, which implies that H is a normal subgroup of G.</a:t>
            </a:r>
            <a:endParaRPr lang="en-US" altLang="zh-CN" sz="2000"/>
          </a:p>
          <a:p>
            <a:pPr lvl="1">
              <a:lnSpc>
                <a:spcPct val="150000"/>
              </a:lnSpc>
              <a:buClrTx/>
              <a:buFont typeface="Wingdings" panose="05000000000000000000" pitchFamily="2" charset="2"/>
              <a:buChar char="l"/>
            </a:pPr>
            <a:endParaRPr lang="en-US" altLang="zh-CN" sz="2000"/>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5082969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Let R be a congruence relation on a group G, and let H = [e], the equivalence class containing the identity. Then H is a normal subgroup of G and, for each a</a:t>
            </a:r>
            <a:r>
              <a:rPr lang="zh-CN" altLang="en-US"/>
              <a:t>∈</a:t>
            </a:r>
            <a:r>
              <a:rPr lang="en-US" altLang="zh-CN"/>
              <a:t>G, [a] = aH = Ha.</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3</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0384866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ts val="4500"/>
              </a:lnSpc>
            </a:pPr>
            <a:r>
              <a:rPr lang="en-US" altLang="zh-CN"/>
              <a:t>Let a and b be any elements in G. Since R is an equivalence relation, b</a:t>
            </a:r>
            <a:r>
              <a:rPr lang="zh-CN" altLang="en-US"/>
              <a:t>∈</a:t>
            </a:r>
            <a:r>
              <a:rPr lang="en-US" altLang="zh-CN"/>
              <a:t>[a] if and only if [b] = [a]. Also, G/R is a group by Theorem 2. Therefore, [b] = [a] if and only if [e] = [a]</a:t>
            </a:r>
            <a:r>
              <a:rPr lang="en-US" altLang="zh-CN" baseline="30000"/>
              <a:t>-1</a:t>
            </a:r>
            <a:r>
              <a:rPr lang="en-US" altLang="zh-CN"/>
              <a:t>[b] = [a</a:t>
            </a:r>
            <a:r>
              <a:rPr lang="en-US" altLang="zh-CN" baseline="30000"/>
              <a:t>-1</a:t>
            </a:r>
            <a:r>
              <a:rPr lang="en-US" altLang="zh-CN"/>
              <a:t>b]. Thus b</a:t>
            </a:r>
            <a:r>
              <a:rPr lang="zh-CN" altLang="en-US"/>
              <a:t>∈</a:t>
            </a:r>
            <a:r>
              <a:rPr lang="en-US" altLang="zh-CN"/>
              <a:t>[a] if and only if H = [e] = [a</a:t>
            </a:r>
            <a:r>
              <a:rPr lang="en-US" altLang="zh-CN" baseline="30000"/>
              <a:t>-1</a:t>
            </a:r>
            <a:r>
              <a:rPr lang="en-US" altLang="zh-CN"/>
              <a:t>b]. That is, b</a:t>
            </a:r>
            <a:r>
              <a:rPr lang="zh-CN" altLang="en-US"/>
              <a:t>∈</a:t>
            </a:r>
            <a:r>
              <a:rPr lang="en-US" altLang="zh-CN"/>
              <a:t>[a] if and only if a</a:t>
            </a:r>
            <a:r>
              <a:rPr lang="en-US" altLang="zh-CN" baseline="30000"/>
              <a:t>-1</a:t>
            </a:r>
            <a:r>
              <a:rPr lang="en-US" altLang="zh-CN"/>
              <a:t>b</a:t>
            </a:r>
            <a:r>
              <a:rPr lang="zh-CN" altLang="en-US"/>
              <a:t>∈</a:t>
            </a:r>
            <a:r>
              <a:rPr lang="en-US" altLang="zh-CN"/>
              <a:t>H or b</a:t>
            </a:r>
            <a:r>
              <a:rPr lang="zh-CN" altLang="en-US"/>
              <a:t>∈</a:t>
            </a:r>
            <a:r>
              <a:rPr lang="en-US" altLang="zh-CN"/>
              <a:t> aH. This proves that [a] = aH for every a</a:t>
            </a:r>
            <a:r>
              <a:rPr lang="zh-CN" altLang="en-US"/>
              <a:t>∈</a:t>
            </a:r>
            <a:r>
              <a:rPr lang="en-US" altLang="zh-CN"/>
              <a:t>G. We can show similarly that b</a:t>
            </a:r>
            <a:r>
              <a:rPr lang="zh-CN" altLang="en-US"/>
              <a:t>∈</a:t>
            </a:r>
            <a:r>
              <a:rPr lang="en-US" altLang="zh-CN"/>
              <a:t>[a] if and only if H =[e] = [b][a]</a:t>
            </a:r>
            <a:r>
              <a:rPr lang="en-US" altLang="zh-CN" baseline="30000"/>
              <a:t>-1 </a:t>
            </a:r>
            <a:r>
              <a:rPr lang="en-US" altLang="zh-CN"/>
              <a:t>= [ba</a:t>
            </a:r>
            <a:r>
              <a:rPr lang="en-US" altLang="zh-CN" baseline="30000"/>
              <a:t>-1</a:t>
            </a:r>
            <a:r>
              <a:rPr lang="en-US" altLang="zh-CN"/>
              <a:t>]. This is equivalent to the statement [a] = Ha. Thus [a] = aH = Ha, and H is normal.</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28967431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Combining Theorem 3 with Corollary 1, we see that in this case the quotient group G/R consists of all the left cosets of N = [e]. The operation in G/R is given by</a:t>
            </a:r>
          </a:p>
          <a:p>
            <a:pPr lvl="1" algn="ctr">
              <a:lnSpc>
                <a:spcPct val="150000"/>
              </a:lnSpc>
            </a:pPr>
            <a:r>
              <a:rPr lang="en-US" altLang="zh-CN"/>
              <a:t>(aN)(bN) = [a]</a:t>
            </a:r>
            <a:r>
              <a:rPr lang="zh-CN" altLang="en-US"/>
              <a:t>     </a:t>
            </a:r>
            <a:r>
              <a:rPr lang="en-US" altLang="zh-CN"/>
              <a:t>[b] = [ab] = abN</a:t>
            </a:r>
          </a:p>
          <a:p>
            <a:pPr eaLnBrk="1" hangingPunct="1">
              <a:lnSpc>
                <a:spcPct val="150000"/>
              </a:lnSpc>
            </a:pPr>
            <a:r>
              <a:rPr lang="en-US" altLang="zh-CN"/>
              <a:t>and the function f</a:t>
            </a:r>
            <a:r>
              <a:rPr lang="en-US" altLang="zh-CN" baseline="-25000"/>
              <a:t>R</a:t>
            </a:r>
            <a:r>
              <a:rPr lang="en-US" altLang="zh-CN"/>
              <a:t>:G </a:t>
            </a:r>
            <a:r>
              <a:rPr lang="zh-CN" altLang="en-US"/>
              <a:t>→ </a:t>
            </a:r>
            <a:r>
              <a:rPr lang="en-US" altLang="zh-CN"/>
              <a:t>G/R, defined by f</a:t>
            </a:r>
            <a:r>
              <a:rPr lang="en-US" altLang="zh-CN" baseline="-25000"/>
              <a:t>R</a:t>
            </a:r>
            <a:r>
              <a:rPr lang="en-US" altLang="zh-CN"/>
              <a:t>(a) = aN, is a homomorphism from G onto G/R. For this reason, we will often write G/R as G/N.</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5" name="图片 4">
            <a:extLst>
              <a:ext uri="{FF2B5EF4-FFF2-40B4-BE49-F238E27FC236}">
                <a16:creationId xmlns:a16="http://schemas.microsoft.com/office/drawing/2014/main" id="{F0B310BD-13FF-4A66-AE9C-DC206557A122}"/>
              </a:ext>
            </a:extLst>
          </p:cNvPr>
          <p:cNvPicPr>
            <a:picLocks noChangeAspect="1"/>
          </p:cNvPicPr>
          <p:nvPr/>
        </p:nvPicPr>
        <p:blipFill>
          <a:blip r:embed="rId3"/>
          <a:stretch>
            <a:fillRect/>
          </a:stretch>
        </p:blipFill>
        <p:spPr>
          <a:xfrm>
            <a:off x="6096000" y="3204348"/>
            <a:ext cx="420624" cy="449303"/>
          </a:xfrm>
          <a:prstGeom prst="rect">
            <a:avLst/>
          </a:prstGeom>
        </p:spPr>
      </p:pic>
    </p:spTree>
    <p:extLst>
      <p:ext uri="{BB962C8B-B14F-4D97-AF65-F5344CB8AC3E}">
        <p14:creationId xmlns:p14="http://schemas.microsoft.com/office/powerpoint/2010/main" val="29698142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We next consider the question of whether every normal subgroup of a group G is the equivalence class of the identity of G for some congruence relation.</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9841077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Let N be a normal subgroup of a group G, and let R be the following relation on G:</a:t>
            </a:r>
          </a:p>
          <a:p>
            <a:pPr lvl="1" algn="ctr">
              <a:lnSpc>
                <a:spcPct val="150000"/>
              </a:lnSpc>
            </a:pPr>
            <a:r>
              <a:rPr lang="en-US" altLang="zh-CN"/>
              <a:t>a R b if and only if a</a:t>
            </a:r>
            <a:r>
              <a:rPr lang="en-US" altLang="zh-CN" baseline="30000"/>
              <a:t>-1</a:t>
            </a:r>
            <a:r>
              <a:rPr lang="en-US" altLang="zh-CN"/>
              <a:t>b</a:t>
            </a:r>
            <a:r>
              <a:rPr lang="zh-CN" altLang="en-US"/>
              <a:t>∈</a:t>
            </a:r>
            <a:r>
              <a:rPr lang="en-US" altLang="zh-CN"/>
              <a:t>N</a:t>
            </a:r>
          </a:p>
          <a:p>
            <a:pPr eaLnBrk="1" hangingPunct="1">
              <a:lnSpc>
                <a:spcPct val="150000"/>
              </a:lnSpc>
            </a:pPr>
            <a:r>
              <a:rPr lang="en-US" altLang="zh-CN"/>
              <a:t>Then</a:t>
            </a:r>
          </a:p>
          <a:p>
            <a:pPr lvl="1">
              <a:lnSpc>
                <a:spcPct val="150000"/>
              </a:lnSpc>
            </a:pPr>
            <a:r>
              <a:rPr lang="en-US" altLang="zh-CN"/>
              <a:t>(a) R is a congruence relation on G</a:t>
            </a:r>
          </a:p>
          <a:p>
            <a:pPr lvl="1">
              <a:lnSpc>
                <a:spcPct val="150000"/>
              </a:lnSpc>
            </a:pPr>
            <a:r>
              <a:rPr lang="en-US" altLang="zh-CN"/>
              <a:t>(b) N is the equivalence class [e] relative to R, where e is the identity of G.</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4</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3536821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 Let a</a:t>
            </a:r>
            <a:r>
              <a:rPr lang="zh-CN" altLang="en-US"/>
              <a:t>∈</a:t>
            </a:r>
            <a:r>
              <a:rPr lang="en-US" altLang="zh-CN"/>
              <a:t>G. Then a R a, since a</a:t>
            </a:r>
            <a:r>
              <a:rPr lang="en-US" altLang="zh-CN" baseline="30000"/>
              <a:t>-1</a:t>
            </a:r>
            <a:r>
              <a:rPr lang="en-US" altLang="zh-CN"/>
              <a:t>a = e</a:t>
            </a:r>
            <a:r>
              <a:rPr lang="zh-CN" altLang="en-US"/>
              <a:t>∈</a:t>
            </a:r>
            <a:r>
              <a:rPr lang="en-US" altLang="zh-CN"/>
              <a:t>N, so R is reflexive. Next suppose that a R b, so that a</a:t>
            </a:r>
            <a:r>
              <a:rPr lang="en-US" altLang="zh-CN" baseline="30000"/>
              <a:t>-1</a:t>
            </a:r>
            <a:r>
              <a:rPr lang="en-US" altLang="zh-CN"/>
              <a:t>b</a:t>
            </a:r>
            <a:r>
              <a:rPr lang="zh-CN" altLang="en-US"/>
              <a:t>∈</a:t>
            </a:r>
            <a:r>
              <a:rPr lang="en-US" altLang="zh-CN"/>
              <a:t>N. Then (a</a:t>
            </a:r>
            <a:r>
              <a:rPr lang="en-US" altLang="zh-CN" baseline="30000"/>
              <a:t>-1</a:t>
            </a:r>
            <a:r>
              <a:rPr lang="en-US" altLang="zh-CN"/>
              <a:t>b)</a:t>
            </a:r>
            <a:r>
              <a:rPr lang="en-US" altLang="zh-CN" baseline="30000"/>
              <a:t> -1</a:t>
            </a:r>
            <a:r>
              <a:rPr lang="en-US" altLang="zh-CN"/>
              <a:t> = b</a:t>
            </a:r>
            <a:r>
              <a:rPr lang="en-US" altLang="zh-CN" baseline="30000"/>
              <a:t>-1</a:t>
            </a:r>
            <a:r>
              <a:rPr lang="en-US" altLang="zh-CN"/>
              <a:t>a</a:t>
            </a:r>
            <a:r>
              <a:rPr lang="zh-CN" altLang="en-US"/>
              <a:t>∈</a:t>
            </a:r>
            <a:r>
              <a:rPr lang="en-US" altLang="zh-CN"/>
              <a:t>N, so b R a. Hence R is symmetric. Finally, suppose that a R b and b R c Then a</a:t>
            </a:r>
            <a:r>
              <a:rPr lang="en-US" altLang="zh-CN" baseline="30000"/>
              <a:t>-1</a:t>
            </a:r>
            <a:r>
              <a:rPr lang="en-US" altLang="zh-CN"/>
              <a:t>b</a:t>
            </a:r>
            <a:r>
              <a:rPr lang="zh-CN" altLang="en-US"/>
              <a:t>∈</a:t>
            </a:r>
            <a:r>
              <a:rPr lang="en-US" altLang="zh-CN"/>
              <a:t>N and b</a:t>
            </a:r>
            <a:r>
              <a:rPr lang="en-US" altLang="zh-CN" baseline="30000"/>
              <a:t>-1</a:t>
            </a:r>
            <a:r>
              <a:rPr lang="en-US" altLang="zh-CN"/>
              <a:t>c</a:t>
            </a:r>
            <a:r>
              <a:rPr lang="zh-CN" altLang="en-US"/>
              <a:t>∈</a:t>
            </a:r>
            <a:r>
              <a:rPr lang="en-US" altLang="zh-CN"/>
              <a:t>N. Then(a</a:t>
            </a:r>
            <a:r>
              <a:rPr lang="en-US" altLang="zh-CN" baseline="30000"/>
              <a:t>-1</a:t>
            </a:r>
            <a:r>
              <a:rPr lang="en-US" altLang="zh-CN"/>
              <a:t>b)(b</a:t>
            </a:r>
            <a:r>
              <a:rPr lang="en-US" altLang="zh-CN" baseline="30000"/>
              <a:t>-1</a:t>
            </a:r>
            <a:r>
              <a:rPr lang="en-US" altLang="zh-CN"/>
              <a:t>c) = a</a:t>
            </a:r>
            <a:r>
              <a:rPr lang="en-US" altLang="zh-CN" baseline="30000"/>
              <a:t>-1</a:t>
            </a:r>
            <a:r>
              <a:rPr lang="en-US" altLang="zh-CN"/>
              <a:t>c</a:t>
            </a:r>
            <a:r>
              <a:rPr lang="zh-CN" altLang="en-US"/>
              <a:t>∈</a:t>
            </a:r>
            <a:r>
              <a:rPr lang="en-US" altLang="zh-CN"/>
              <a:t>N, so a R c. Hence R is transitive. Thus R is an equivalence relation on G.</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40960819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Next we show that R is a congruence rclation on G. Suppose that a R b and c R d. Then a</a:t>
            </a:r>
            <a:r>
              <a:rPr lang="en-US" altLang="zh-CN" baseline="30000"/>
              <a:t>-1</a:t>
            </a:r>
            <a:r>
              <a:rPr lang="en-US" altLang="zh-CN"/>
              <a:t>b</a:t>
            </a:r>
            <a:r>
              <a:rPr lang="zh-CN" altLang="en-US"/>
              <a:t>∈</a:t>
            </a:r>
            <a:r>
              <a:rPr lang="en-US" altLang="zh-CN"/>
              <a:t>N and c</a:t>
            </a:r>
            <a:r>
              <a:rPr lang="en-US" altLang="zh-CN" baseline="30000"/>
              <a:t>-1</a:t>
            </a:r>
            <a:r>
              <a:rPr lang="en-US" altLang="zh-CN"/>
              <a:t>d</a:t>
            </a:r>
            <a:r>
              <a:rPr lang="zh-CN" altLang="en-US"/>
              <a:t>∈</a:t>
            </a:r>
            <a:r>
              <a:rPr lang="en-US" altLang="zh-CN"/>
              <a:t>N. Since N is normal, Nd = dN; that is, for any n</a:t>
            </a:r>
            <a:r>
              <a:rPr lang="en-US" altLang="zh-CN" baseline="-25000"/>
              <a:t>1</a:t>
            </a:r>
            <a:r>
              <a:rPr lang="zh-CN" altLang="en-US"/>
              <a:t>∈</a:t>
            </a:r>
            <a:r>
              <a:rPr lang="en-US" altLang="zh-CN"/>
              <a:t>N, n</a:t>
            </a:r>
            <a:r>
              <a:rPr lang="en-US" altLang="zh-CN" baseline="-25000"/>
              <a:t>1</a:t>
            </a:r>
            <a:r>
              <a:rPr lang="en-US" altLang="zh-CN"/>
              <a:t>d = dn</a:t>
            </a:r>
            <a:r>
              <a:rPr lang="en-US" altLang="zh-CN" baseline="-25000"/>
              <a:t>2</a:t>
            </a:r>
            <a:r>
              <a:rPr lang="en-US" altLang="zh-CN"/>
              <a:t> for some n</a:t>
            </a:r>
            <a:r>
              <a:rPr lang="en-US" altLang="zh-CN" baseline="-25000"/>
              <a:t>2</a:t>
            </a:r>
            <a:r>
              <a:rPr lang="zh-CN" altLang="en-US"/>
              <a:t>∈</a:t>
            </a:r>
            <a:r>
              <a:rPr lang="en-US" altLang="zh-CN"/>
              <a:t>N. In particular,since a</a:t>
            </a:r>
            <a:r>
              <a:rPr lang="en-US" altLang="zh-CN" baseline="30000"/>
              <a:t>-1</a:t>
            </a:r>
            <a:r>
              <a:rPr lang="en-US" altLang="zh-CN"/>
              <a:t>b</a:t>
            </a:r>
            <a:r>
              <a:rPr lang="zh-CN" altLang="en-US"/>
              <a:t>∈</a:t>
            </a:r>
            <a:r>
              <a:rPr lang="en-US" altLang="zh-CN"/>
              <a:t>N, we have a</a:t>
            </a:r>
            <a:r>
              <a:rPr lang="en-US" altLang="zh-CN" baseline="30000"/>
              <a:t>-1</a:t>
            </a:r>
            <a:r>
              <a:rPr lang="en-US" altLang="zh-CN"/>
              <a:t>bd = dn</a:t>
            </a:r>
            <a:r>
              <a:rPr lang="en-US" altLang="zh-CN" baseline="-25000"/>
              <a:t>2</a:t>
            </a:r>
            <a:r>
              <a:rPr lang="en-US" altLang="zh-CN"/>
              <a:t> for some n</a:t>
            </a:r>
            <a:r>
              <a:rPr lang="en-US" altLang="zh-CN" baseline="-25000"/>
              <a:t>2</a:t>
            </a:r>
            <a:r>
              <a:rPr lang="zh-CN" altLang="en-US"/>
              <a:t>∈</a:t>
            </a:r>
            <a:r>
              <a:rPr lang="en-US" altLang="zh-CN"/>
              <a:t>N. Then (ac)</a:t>
            </a:r>
            <a:r>
              <a:rPr lang="en-US" altLang="zh-CN" baseline="30000"/>
              <a:t>-1</a:t>
            </a:r>
            <a:r>
              <a:rPr lang="en-US" altLang="zh-CN"/>
              <a:t>bd = (c</a:t>
            </a:r>
            <a:r>
              <a:rPr lang="en-US" altLang="zh-CN" baseline="30000"/>
              <a:t>-1</a:t>
            </a:r>
            <a:r>
              <a:rPr lang="en-US" altLang="zh-CN"/>
              <a:t>a</a:t>
            </a:r>
            <a:r>
              <a:rPr lang="en-US" altLang="zh-CN" baseline="30000"/>
              <a:t>-1</a:t>
            </a:r>
            <a:r>
              <a:rPr lang="en-US" altLang="zh-CN"/>
              <a:t>)(bd) = c</a:t>
            </a:r>
            <a:r>
              <a:rPr lang="en-US" altLang="zh-CN" baseline="30000"/>
              <a:t>-1 </a:t>
            </a:r>
            <a:r>
              <a:rPr lang="en-US" altLang="zh-CN"/>
              <a:t>(a</a:t>
            </a:r>
            <a:r>
              <a:rPr lang="en-US" altLang="zh-CN" baseline="30000"/>
              <a:t>-1</a:t>
            </a:r>
            <a:r>
              <a:rPr lang="en-US" altLang="zh-CN"/>
              <a:t>b)d = (c</a:t>
            </a:r>
            <a:r>
              <a:rPr lang="en-US" altLang="zh-CN" baseline="30000"/>
              <a:t>-1</a:t>
            </a:r>
            <a:r>
              <a:rPr lang="en-US" altLang="zh-CN"/>
              <a:t>d)n</a:t>
            </a:r>
            <a:r>
              <a:rPr lang="en-US" altLang="zh-CN" baseline="-25000"/>
              <a:t>2</a:t>
            </a:r>
            <a:r>
              <a:rPr lang="zh-CN" altLang="en-US"/>
              <a:t>∈</a:t>
            </a:r>
            <a:r>
              <a:rPr lang="en-US" altLang="zh-CN"/>
              <a:t>N, so ac R bd. Hence R is a congruence relation on G.</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7862513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In this section, we shall obtain new groups from other groups by using the ideas of product and quotient. Since a group has more structure than a semigroup,our results will be deeper than analogous results for semigroups as discussed in Section9.3.</a:t>
            </a: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41806251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(b)Suppose that x</a:t>
            </a:r>
            <a:r>
              <a:rPr lang="zh-CN" altLang="en-US"/>
              <a:t>∈</a:t>
            </a:r>
            <a:r>
              <a:rPr lang="en-US" altLang="zh-CN"/>
              <a:t>N. Then x</a:t>
            </a:r>
            <a:r>
              <a:rPr lang="en-US" altLang="zh-CN" baseline="30000"/>
              <a:t>-1</a:t>
            </a:r>
            <a:r>
              <a:rPr lang="en-US" altLang="zh-CN"/>
              <a:t>e = x</a:t>
            </a:r>
            <a:r>
              <a:rPr lang="en-US" altLang="zh-CN" baseline="30000"/>
              <a:t>-1</a:t>
            </a:r>
            <a:r>
              <a:rPr lang="zh-CN" altLang="en-US"/>
              <a:t>∈</a:t>
            </a:r>
            <a:r>
              <a:rPr lang="en-US" altLang="zh-CN"/>
              <a:t>N since N is a subgroup, so x R e and therefore x</a:t>
            </a:r>
            <a:r>
              <a:rPr lang="zh-CN" altLang="en-US"/>
              <a:t>∈</a:t>
            </a:r>
            <a:r>
              <a:rPr lang="en-US" altLang="zh-CN"/>
              <a:t>[e]. Thus N</a:t>
            </a:r>
            <a:r>
              <a:rPr lang="en-US" altLang="zh-CN">
                <a:latin typeface="Cambria Math" panose="02040503050406030204" pitchFamily="18" charset="0"/>
                <a:ea typeface="Cambria Math" panose="02040503050406030204" pitchFamily="18" charset="0"/>
              </a:rPr>
              <a:t>⊆</a:t>
            </a:r>
            <a:r>
              <a:rPr lang="en-US" altLang="zh-CN"/>
              <a:t>[e]. Conversely, if x</a:t>
            </a:r>
            <a:r>
              <a:rPr lang="zh-CN" altLang="en-US"/>
              <a:t>∈</a:t>
            </a:r>
            <a:r>
              <a:rPr lang="en-US" altLang="zh-CN"/>
              <a:t>[e], then x R e, so x</a:t>
            </a:r>
            <a:r>
              <a:rPr lang="en-US" altLang="zh-CN" baseline="30000"/>
              <a:t>-1</a:t>
            </a:r>
            <a:r>
              <a:rPr lang="en-US" altLang="zh-CN"/>
              <a:t>e = x</a:t>
            </a:r>
            <a:r>
              <a:rPr lang="en-US" altLang="zh-CN" baseline="30000"/>
              <a:t>-1</a:t>
            </a:r>
            <a:r>
              <a:rPr lang="zh-CN" altLang="en-US"/>
              <a:t>∈</a:t>
            </a:r>
            <a:r>
              <a:rPr lang="en-US" altLang="zh-CN"/>
              <a:t>N. Then x</a:t>
            </a:r>
            <a:r>
              <a:rPr lang="zh-CN" altLang="en-US"/>
              <a:t>∈</a:t>
            </a:r>
            <a:r>
              <a:rPr lang="en-US" altLang="zh-CN"/>
              <a:t>N and [e]</a:t>
            </a:r>
            <a:r>
              <a:rPr lang="en-US" altLang="zh-CN">
                <a:latin typeface="Cambria Math" panose="02040503050406030204" pitchFamily="18" charset="0"/>
                <a:ea typeface="Cambria Math" panose="02040503050406030204" pitchFamily="18" charset="0"/>
              </a:rPr>
              <a:t>⊆</a:t>
            </a:r>
            <a:r>
              <a:rPr lang="en-US" altLang="zh-CN"/>
              <a:t>N. Hence N = [e].</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2563079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We see, thanks to Theorems 3 and 4, that if G is any group, then the equivalence classes with respect to a congruence relation on G are always the cosets of ome normal subgroup of G. Conversely, the cosets of any normal subgroup of G are just the equivalence classes with respect to some congruence relation on G. We may now, therefore,translate Corollary 1(b) as follows:</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6560718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Let f be a homomorphism from a group(G,*) onto a group (G‘, *’), and let the </a:t>
            </a:r>
            <a:r>
              <a:rPr lang="en-US" altLang="zh-CN" dirty="0">
                <a:solidFill>
                  <a:srgbClr val="FF0000"/>
                </a:solidFill>
              </a:rPr>
              <a:t>kernel(</a:t>
            </a:r>
            <a:r>
              <a:rPr lang="zh-CN" altLang="en-US" dirty="0">
                <a:solidFill>
                  <a:srgbClr val="FF0000"/>
                </a:solidFill>
              </a:rPr>
              <a:t>核</a:t>
            </a:r>
            <a:r>
              <a:rPr lang="en-US" altLang="zh-CN" dirty="0">
                <a:solidFill>
                  <a:srgbClr val="FF0000"/>
                </a:solidFill>
              </a:rPr>
              <a:t>)</a:t>
            </a:r>
            <a:r>
              <a:rPr lang="en-US" altLang="zh-CN" dirty="0"/>
              <a:t> of f, ker(f), be defined by</a:t>
            </a:r>
          </a:p>
          <a:p>
            <a:pPr lvl="1" algn="ctr">
              <a:lnSpc>
                <a:spcPct val="150000"/>
              </a:lnSpc>
            </a:pPr>
            <a:r>
              <a:rPr lang="en-US" altLang="zh-CN" dirty="0"/>
              <a:t>ker(f) = {a</a:t>
            </a:r>
            <a:r>
              <a:rPr lang="zh-CN" altLang="en-US" dirty="0"/>
              <a:t>∈</a:t>
            </a:r>
            <a:r>
              <a:rPr lang="en-US" altLang="zh-CN" dirty="0"/>
              <a:t>G | f(a) = e'}</a:t>
            </a:r>
          </a:p>
          <a:p>
            <a:pPr eaLnBrk="1" hangingPunct="1">
              <a:lnSpc>
                <a:spcPct val="150000"/>
              </a:lnSpc>
            </a:pPr>
            <a:r>
              <a:rPr lang="en-US" altLang="zh-CN" dirty="0"/>
              <a:t>Then</a:t>
            </a:r>
          </a:p>
          <a:p>
            <a:pPr lvl="1">
              <a:lnSpc>
                <a:spcPct val="150000"/>
              </a:lnSpc>
            </a:pPr>
            <a:r>
              <a:rPr lang="en-US" altLang="zh-CN" dirty="0"/>
              <a:t>(a) ker(f) is a normal subgroup of G.</a:t>
            </a:r>
          </a:p>
          <a:p>
            <a:pPr lvl="1">
              <a:lnSpc>
                <a:spcPct val="150000"/>
              </a:lnSpc>
            </a:pPr>
            <a:r>
              <a:rPr lang="en-US" altLang="zh-CN" dirty="0"/>
              <a:t>(b) The quotient group G/ker(f) is isomorphic to G'.</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7285623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This follows from Corollary 1 and Theorem 3, since if R is the congruence relation on G given by</a:t>
            </a:r>
          </a:p>
          <a:p>
            <a:pPr marL="0" lvl="1" algn="ctr">
              <a:lnSpc>
                <a:spcPct val="150000"/>
              </a:lnSpc>
            </a:pPr>
            <a:r>
              <a:rPr lang="en-US" altLang="zh-CN" dirty="0"/>
              <a:t>a R b if and only if f(a) = f(b),</a:t>
            </a:r>
          </a:p>
          <a:p>
            <a:pPr eaLnBrk="1" hangingPunct="1">
              <a:lnSpc>
                <a:spcPct val="150000"/>
              </a:lnSpc>
            </a:pPr>
            <a:r>
              <a:rPr lang="en-US" altLang="zh-CN" dirty="0"/>
              <a:t>then it is easy to show that ker(f) = [e]. </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239558001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36039"/>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6:</a:t>
            </a:r>
          </a:p>
          <a:p>
            <a:pPr lvl="1">
              <a:lnSpc>
                <a:spcPct val="150000"/>
              </a:lnSpc>
              <a:buClrTx/>
              <a:buFont typeface="Wingdings" panose="05000000000000000000" pitchFamily="2" charset="2"/>
              <a:buChar char="l"/>
            </a:pPr>
            <a:r>
              <a:rPr lang="en-US" altLang="zh-CN" sz="2400" dirty="0"/>
              <a:t>Consider the homomorphism f from Z onto Z</a:t>
            </a:r>
            <a:r>
              <a:rPr lang="en-US" altLang="zh-CN" sz="2400" baseline="-25000" dirty="0"/>
              <a:t>n</a:t>
            </a:r>
            <a:r>
              <a:rPr lang="en-US" altLang="zh-CN" sz="2400" dirty="0"/>
              <a:t> defined by </a:t>
            </a:r>
          </a:p>
          <a:p>
            <a:pPr marL="0" lvl="2" algn="ctr">
              <a:lnSpc>
                <a:spcPct val="150000"/>
              </a:lnSpc>
              <a:buClrTx/>
              <a:buFont typeface="Wingdings" panose="05000000000000000000" pitchFamily="2" charset="2"/>
              <a:buChar char="l"/>
            </a:pPr>
            <a:r>
              <a:rPr lang="en-US" altLang="zh-CN" sz="2000" dirty="0"/>
              <a:t>f(m) = [r]</a:t>
            </a:r>
          </a:p>
          <a:p>
            <a:pPr lvl="1">
              <a:lnSpc>
                <a:spcPct val="150000"/>
              </a:lnSpc>
              <a:buClrTx/>
              <a:buFont typeface="Wingdings" panose="05000000000000000000" pitchFamily="2" charset="2"/>
              <a:buChar char="l"/>
            </a:pPr>
            <a:r>
              <a:rPr lang="en-US" altLang="zh-CN" sz="2400" dirty="0"/>
              <a:t>where r is the remainder when m is divided by n. (See Example 15 of Section 9.4.) Find ker(f).</a:t>
            </a:r>
          </a:p>
          <a:p>
            <a:pPr>
              <a:lnSpc>
                <a:spcPts val="4100"/>
              </a:lnSpc>
              <a:buFont typeface="Wingdings" panose="05000000000000000000" pitchFamily="2" charset="2"/>
              <a:buChar char="l"/>
            </a:pPr>
            <a:r>
              <a:rPr lang="en-US" altLang="zh-CN" sz="2800" dirty="0"/>
              <a:t>Solution:</a:t>
            </a:r>
          </a:p>
          <a:p>
            <a:pPr lvl="1">
              <a:lnSpc>
                <a:spcPct val="150000"/>
              </a:lnSpc>
              <a:buClrTx/>
              <a:buFont typeface="Wingdings" panose="05000000000000000000" pitchFamily="2" charset="2"/>
              <a:buChar char="l"/>
            </a:pPr>
            <a:r>
              <a:rPr lang="en-US" altLang="zh-CN" sz="2400" dirty="0"/>
              <a:t>An integer m in Z belongs to ker(f) if and only if f(m) = [0], that is, if and only if m is a multiple of </a:t>
            </a:r>
            <a:r>
              <a:rPr lang="en-US" altLang="zh-CN" sz="2400" dirty="0" err="1"/>
              <a:t>n.Hence</a:t>
            </a:r>
            <a:r>
              <a:rPr lang="en-US" altLang="zh-CN" sz="2400" dirty="0"/>
              <a:t> ker(f) = </a:t>
            </a:r>
            <a:r>
              <a:rPr lang="en-US" altLang="zh-CN" sz="2400" dirty="0" err="1"/>
              <a:t>nZ</a:t>
            </a:r>
            <a:r>
              <a:rPr lang="en-US" altLang="zh-CN" sz="2400" dirty="0"/>
              <a:t>.</a:t>
            </a:r>
            <a:endParaRPr lang="en-US" altLang="zh-CN" sz="2000" dirty="0"/>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9.5(</a:t>
            </a:r>
            <a:r>
              <a:rPr lang="zh-CN" altLang="en-US" sz="3200" dirty="0"/>
              <a:t>补</a:t>
            </a:r>
            <a:r>
              <a:rPr lang="en-US" altLang="zh-CN" sz="3200" dirty="0"/>
              <a:t>) Products and Quotients of Groups</a:t>
            </a:r>
          </a:p>
        </p:txBody>
      </p:sp>
    </p:spTree>
    <p:extLst>
      <p:ext uri="{BB962C8B-B14F-4D97-AF65-F5344CB8AC3E}">
        <p14:creationId xmlns:p14="http://schemas.microsoft.com/office/powerpoint/2010/main" val="262426378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9.5(</a:t>
            </a:r>
            <a:r>
              <a:rPr lang="zh-CN" altLang="en-US" sz="3200" dirty="0"/>
              <a:t>补</a:t>
            </a:r>
            <a:r>
              <a:rPr lang="en-US" altLang="zh-CN" sz="3200" dirty="0"/>
              <a:t>) Products and Quotients of Groups</a:t>
            </a:r>
          </a:p>
        </p:txBody>
      </p:sp>
      <p:sp>
        <p:nvSpPr>
          <p:cNvPr id="6" name="文本框 5">
            <a:extLst>
              <a:ext uri="{FF2B5EF4-FFF2-40B4-BE49-F238E27FC236}">
                <a16:creationId xmlns:a16="http://schemas.microsoft.com/office/drawing/2014/main" id="{4612CE0F-AFF5-44B6-8894-F3B9CB3A4F89}"/>
              </a:ext>
            </a:extLst>
          </p:cNvPr>
          <p:cNvSpPr txBox="1"/>
          <p:nvPr/>
        </p:nvSpPr>
        <p:spPr>
          <a:xfrm>
            <a:off x="4661806" y="99504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a:ea typeface="宋体"/>
                <a:cs typeface="+mj-cs"/>
              </a:rPr>
              <a:t>Homework</a:t>
            </a:r>
            <a:endParaRPr lang="zh-CN" altLang="en-US" dirty="0"/>
          </a:p>
        </p:txBody>
      </p:sp>
      <p:sp>
        <p:nvSpPr>
          <p:cNvPr id="9" name="Rectangle 3">
            <a:extLst>
              <a:ext uri="{FF2B5EF4-FFF2-40B4-BE49-F238E27FC236}">
                <a16:creationId xmlns:a16="http://schemas.microsoft.com/office/drawing/2014/main" id="{A309A1EB-B4EC-48DD-B0BD-295BB190DDB3}"/>
              </a:ext>
            </a:extLst>
          </p:cNvPr>
          <p:cNvSpPr txBox="1">
            <a:spLocks noChangeArrowheads="1"/>
          </p:cNvSpPr>
          <p:nvPr/>
        </p:nvSpPr>
        <p:spPr bwMode="auto">
          <a:xfrm>
            <a:off x="324194" y="1847127"/>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sz="3600" dirty="0"/>
              <a:t>9.5(</a:t>
            </a:r>
            <a:r>
              <a:rPr lang="zh-CN" altLang="en-US" sz="3600" dirty="0"/>
              <a:t>补</a:t>
            </a:r>
            <a:r>
              <a:rPr lang="en-US" altLang="zh-CN" sz="3600" dirty="0"/>
              <a:t>) </a:t>
            </a:r>
          </a:p>
          <a:p>
            <a:pPr lvl="1">
              <a:lnSpc>
                <a:spcPct val="150000"/>
              </a:lnSpc>
              <a:defRPr/>
            </a:pPr>
            <a:r>
              <a:rPr lang="en-US" altLang="zh-CN" sz="3200" dirty="0"/>
              <a:t>4 		P353</a:t>
            </a:r>
          </a:p>
          <a:p>
            <a:pPr lvl="1">
              <a:lnSpc>
                <a:spcPct val="150000"/>
              </a:lnSpc>
              <a:defRPr/>
            </a:pPr>
            <a:r>
              <a:rPr lang="en-US" altLang="zh-CN" sz="3200" dirty="0"/>
              <a:t>18,30	P354</a:t>
            </a:r>
          </a:p>
        </p:txBody>
      </p:sp>
    </p:spTree>
    <p:extLst>
      <p:ext uri="{BB962C8B-B14F-4D97-AF65-F5344CB8AC3E}">
        <p14:creationId xmlns:p14="http://schemas.microsoft.com/office/powerpoint/2010/main" val="117389129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5" name="Rectangle 3">
            <a:extLst>
              <a:ext uri="{FF2B5EF4-FFF2-40B4-BE49-F238E27FC236}">
                <a16:creationId xmlns:a16="http://schemas.microsoft.com/office/drawing/2014/main" id="{4CB945AF-2203-41D2-A09F-DD444BBAC9AA}"/>
              </a:ext>
            </a:extLst>
          </p:cNvPr>
          <p:cNvSpPr txBox="1">
            <a:spLocks noChangeArrowheads="1"/>
          </p:cNvSpPr>
          <p:nvPr/>
        </p:nvSpPr>
        <p:spPr bwMode="auto">
          <a:xfrm>
            <a:off x="331304" y="1711795"/>
            <a:ext cx="11767931" cy="553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defRPr/>
            </a:pPr>
            <a:r>
              <a:rPr lang="en-US" altLang="zh-CN" sz="2800" dirty="0"/>
              <a:t>In today’s modern world of communication, data items are constantly being transmitted from point to point. The basic problem in transmission of data is that of receiving the data as sent and not receiving a distorted piece of data.</a:t>
            </a:r>
          </a:p>
          <a:p>
            <a:pPr marL="0" indent="0">
              <a:lnSpc>
                <a:spcPct val="150000"/>
              </a:lnSpc>
              <a:buNone/>
              <a:defRPr/>
            </a:pPr>
            <a:r>
              <a:rPr lang="en-US" altLang="zh-CN" sz="2800" dirty="0"/>
              <a:t>Coding theory has developed techniques for </a:t>
            </a:r>
            <a:r>
              <a:rPr lang="en-US" altLang="zh-CN" sz="2800" dirty="0">
                <a:solidFill>
                  <a:srgbClr val="FF0000"/>
                </a:solidFill>
              </a:rPr>
              <a:t>introducing redundant information(</a:t>
            </a:r>
            <a:r>
              <a:rPr lang="zh-CN" altLang="en-US" sz="2800" dirty="0">
                <a:solidFill>
                  <a:srgbClr val="FF0000"/>
                </a:solidFill>
              </a:rPr>
              <a:t>引入冗余信息</a:t>
            </a:r>
            <a:r>
              <a:rPr lang="en-US" altLang="zh-CN" sz="2800" dirty="0">
                <a:solidFill>
                  <a:srgbClr val="FF0000"/>
                </a:solidFill>
              </a:rPr>
              <a:t>)</a:t>
            </a:r>
            <a:r>
              <a:rPr lang="en-US" altLang="zh-CN" sz="2800" dirty="0"/>
              <a:t> in transmitted data that help in detecting, and sometimes in correcting, errors.</a:t>
            </a:r>
          </a:p>
        </p:txBody>
      </p:sp>
      <p:sp>
        <p:nvSpPr>
          <p:cNvPr id="7" name="文本框 6">
            <a:extLst>
              <a:ext uri="{FF2B5EF4-FFF2-40B4-BE49-F238E27FC236}">
                <a16:creationId xmlns:a16="http://schemas.microsoft.com/office/drawing/2014/main" id="{F9B57166-8A09-4B10-B3DA-B8833C5EB708}"/>
              </a:ext>
            </a:extLst>
          </p:cNvPr>
          <p:cNvSpPr txBox="1"/>
          <p:nvPr/>
        </p:nvSpPr>
        <p:spPr>
          <a:xfrm>
            <a:off x="4237736" y="84105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a:ea typeface="宋体"/>
                <a:cs typeface="+mj-cs"/>
              </a:rPr>
              <a:t>Coding theory</a:t>
            </a:r>
            <a:endParaRPr lang="zh-CN" altLang="en-US" dirty="0"/>
          </a:p>
        </p:txBody>
      </p:sp>
    </p:spTree>
    <p:extLst>
      <p:ext uri="{BB962C8B-B14F-4D97-AF65-F5344CB8AC3E}">
        <p14:creationId xmlns:p14="http://schemas.microsoft.com/office/powerpoint/2010/main" val="853445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5" name="Rectangle 3">
            <a:extLst>
              <a:ext uri="{FF2B5EF4-FFF2-40B4-BE49-F238E27FC236}">
                <a16:creationId xmlns:a16="http://schemas.microsoft.com/office/drawing/2014/main" id="{4CB945AF-2203-41D2-A09F-DD444BBAC9AA}"/>
              </a:ext>
            </a:extLst>
          </p:cNvPr>
          <p:cNvSpPr txBox="1">
            <a:spLocks noChangeArrowheads="1"/>
          </p:cNvSpPr>
          <p:nvPr/>
        </p:nvSpPr>
        <p:spPr bwMode="auto">
          <a:xfrm>
            <a:off x="331304" y="1610495"/>
            <a:ext cx="11860696" cy="553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defRPr/>
            </a:pPr>
            <a:r>
              <a:rPr lang="en-US" altLang="zh-CN" sz="2800" dirty="0"/>
              <a:t>The basic unit of information, called a </a:t>
            </a:r>
            <a:r>
              <a:rPr lang="en-US" altLang="zh-CN" sz="2800" dirty="0">
                <a:solidFill>
                  <a:srgbClr val="FF0000"/>
                </a:solidFill>
              </a:rPr>
              <a:t>message(</a:t>
            </a:r>
            <a:r>
              <a:rPr lang="zh-CN" altLang="en-US" sz="2800" dirty="0">
                <a:solidFill>
                  <a:srgbClr val="FF0000"/>
                </a:solidFill>
              </a:rPr>
              <a:t>消息</a:t>
            </a:r>
            <a:r>
              <a:rPr lang="en-US" altLang="zh-CN" sz="2800" dirty="0">
                <a:solidFill>
                  <a:srgbClr val="FF0000"/>
                </a:solidFill>
              </a:rPr>
              <a:t>)</a:t>
            </a:r>
            <a:r>
              <a:rPr lang="en-US" altLang="zh-CN" sz="2800" dirty="0"/>
              <a:t>, is a finite sequence of characters from a finite alphabet. We shall choose as our alphabet the set B = {0, 1}. Every character or symbol that we want to transmit is now represented as a sequence of melements from B. That is, every character or symbol is represented in binary form.</a:t>
            </a:r>
          </a:p>
          <a:p>
            <a:pPr marL="0" indent="0">
              <a:lnSpc>
                <a:spcPct val="150000"/>
              </a:lnSpc>
              <a:buNone/>
              <a:defRPr/>
            </a:pPr>
            <a:r>
              <a:rPr lang="en-US" altLang="zh-CN" sz="2800" dirty="0"/>
              <a:t>Our basic unit of information, called a </a:t>
            </a:r>
            <a:r>
              <a:rPr lang="en-US" altLang="zh-CN" sz="2800" dirty="0">
                <a:solidFill>
                  <a:srgbClr val="FF0000"/>
                </a:solidFill>
              </a:rPr>
              <a:t>word(</a:t>
            </a:r>
            <a:r>
              <a:rPr lang="zh-CN" altLang="en-US" sz="2800" dirty="0">
                <a:solidFill>
                  <a:srgbClr val="FF0000"/>
                </a:solidFill>
              </a:rPr>
              <a:t>字</a:t>
            </a:r>
            <a:r>
              <a:rPr lang="en-US" altLang="zh-CN" sz="2800" dirty="0">
                <a:solidFill>
                  <a:srgbClr val="FF0000"/>
                </a:solidFill>
              </a:rPr>
              <a:t>)</a:t>
            </a:r>
            <a:r>
              <a:rPr lang="en-US" altLang="zh-CN" sz="2800" dirty="0"/>
              <a:t>, is a sequence of m O's and 1's.</a:t>
            </a:r>
          </a:p>
        </p:txBody>
      </p:sp>
      <p:sp>
        <p:nvSpPr>
          <p:cNvPr id="7" name="文本框 6">
            <a:extLst>
              <a:ext uri="{FF2B5EF4-FFF2-40B4-BE49-F238E27FC236}">
                <a16:creationId xmlns:a16="http://schemas.microsoft.com/office/drawing/2014/main" id="{F9B57166-8A09-4B10-B3DA-B8833C5EB708}"/>
              </a:ext>
            </a:extLst>
          </p:cNvPr>
          <p:cNvSpPr txBox="1"/>
          <p:nvPr/>
        </p:nvSpPr>
        <p:spPr>
          <a:xfrm>
            <a:off x="3946190" y="84105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a:ea typeface="宋体"/>
                <a:cs typeface="+mj-cs"/>
              </a:rPr>
              <a:t>Unit of information</a:t>
            </a:r>
            <a:endParaRPr lang="zh-CN" altLang="en-US" dirty="0"/>
          </a:p>
        </p:txBody>
      </p:sp>
    </p:spTree>
    <p:extLst>
      <p:ext uri="{BB962C8B-B14F-4D97-AF65-F5344CB8AC3E}">
        <p14:creationId xmlns:p14="http://schemas.microsoft.com/office/powerpoint/2010/main" val="36534610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5" name="Rectangle 3">
            <a:extLst>
              <a:ext uri="{FF2B5EF4-FFF2-40B4-BE49-F238E27FC236}">
                <a16:creationId xmlns:a16="http://schemas.microsoft.com/office/drawing/2014/main" id="{4CB945AF-2203-41D2-A09F-DD444BBAC9AA}"/>
              </a:ext>
            </a:extLst>
          </p:cNvPr>
          <p:cNvSpPr txBox="1">
            <a:spLocks noChangeArrowheads="1"/>
          </p:cNvSpPr>
          <p:nvPr/>
        </p:nvSpPr>
        <p:spPr bwMode="auto">
          <a:xfrm>
            <a:off x="331304" y="1711795"/>
            <a:ext cx="11860696" cy="553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defRPr/>
            </a:pPr>
            <a:r>
              <a:rPr lang="en-US" altLang="zh-CN" sz="2800" dirty="0"/>
              <a:t>The set B is a group under the binary operation + (mod 2 addition )</a:t>
            </a:r>
          </a:p>
          <a:p>
            <a:pPr marL="0" indent="0">
              <a:lnSpc>
                <a:spcPct val="150000"/>
              </a:lnSpc>
              <a:buNone/>
              <a:defRPr/>
            </a:pPr>
            <a:r>
              <a:rPr lang="en-US" altLang="zh-CN" sz="2800" dirty="0"/>
              <a:t>It follows that B</a:t>
            </a:r>
            <a:r>
              <a:rPr lang="en-US" altLang="zh-CN" sz="2800" baseline="30000" dirty="0"/>
              <a:t>m</a:t>
            </a:r>
            <a:r>
              <a:rPr lang="en-US" altLang="zh-CN" sz="2800" dirty="0"/>
              <a:t> = B×B × … × B (n factors) is a group under the operator </a:t>
            </a:r>
            <a:r>
              <a:rPr lang="en-US" altLang="zh-CN" sz="2800" dirty="0">
                <a:sym typeface="Symbol" panose="05050102010706020507" pitchFamily="18" charset="2"/>
              </a:rPr>
              <a:t></a:t>
            </a:r>
            <a:r>
              <a:rPr lang="en-US" altLang="zh-CN" sz="2800" dirty="0"/>
              <a:t> defined by</a:t>
            </a:r>
          </a:p>
          <a:p>
            <a:pPr marL="0" indent="0" algn="ctr">
              <a:lnSpc>
                <a:spcPct val="150000"/>
              </a:lnSpc>
              <a:buNone/>
              <a:defRPr/>
            </a:pPr>
            <a:r>
              <a:rPr lang="en-US" altLang="zh-CN" sz="2800" dirty="0"/>
              <a:t>(x</a:t>
            </a:r>
            <a:r>
              <a:rPr lang="en-US" altLang="zh-CN" sz="2800" baseline="-25000" dirty="0"/>
              <a:t>1</a:t>
            </a:r>
            <a:r>
              <a:rPr lang="en-US" altLang="zh-CN" sz="2800" dirty="0"/>
              <a:t>, x</a:t>
            </a:r>
            <a:r>
              <a:rPr lang="en-US" altLang="zh-CN" sz="2800" baseline="-25000" dirty="0"/>
              <a:t>2</a:t>
            </a:r>
            <a:r>
              <a:rPr lang="en-US" altLang="zh-CN" sz="2800" dirty="0"/>
              <a:t>,…, x</a:t>
            </a:r>
            <a:r>
              <a:rPr lang="en-US" altLang="zh-CN" sz="2800" baseline="-25000" dirty="0"/>
              <a:t>m</a:t>
            </a:r>
            <a:r>
              <a:rPr lang="en-US" altLang="zh-CN" sz="2800" dirty="0"/>
              <a:t>) </a:t>
            </a:r>
            <a:r>
              <a:rPr lang="en-US" altLang="zh-CN" sz="2800" dirty="0">
                <a:sym typeface="Symbol" panose="05050102010706020507" pitchFamily="18" charset="2"/>
              </a:rPr>
              <a:t> </a:t>
            </a:r>
            <a:r>
              <a:rPr lang="en-US" altLang="zh-CN" sz="2800" dirty="0"/>
              <a:t>(y</a:t>
            </a:r>
            <a:r>
              <a:rPr lang="en-US" altLang="zh-CN" sz="2800" baseline="-25000" dirty="0"/>
              <a:t>1</a:t>
            </a:r>
            <a:r>
              <a:rPr lang="en-US" altLang="zh-CN" sz="2800" dirty="0"/>
              <a:t>, y</a:t>
            </a:r>
            <a:r>
              <a:rPr lang="en-US" altLang="zh-CN" sz="2800" baseline="-25000" dirty="0"/>
              <a:t>2</a:t>
            </a:r>
            <a:r>
              <a:rPr lang="en-US" altLang="zh-CN" sz="2800" dirty="0"/>
              <a:t> ,…, y</a:t>
            </a:r>
            <a:r>
              <a:rPr lang="en-US" altLang="zh-CN" sz="2800" baseline="-25000" dirty="0"/>
              <a:t>m</a:t>
            </a:r>
            <a:r>
              <a:rPr lang="en-US" altLang="zh-CN" sz="2800" dirty="0"/>
              <a:t>) </a:t>
            </a:r>
          </a:p>
          <a:p>
            <a:pPr marL="0" indent="0" algn="ctr">
              <a:lnSpc>
                <a:spcPct val="150000"/>
              </a:lnSpc>
              <a:buNone/>
              <a:defRPr/>
            </a:pPr>
            <a:r>
              <a:rPr lang="en-US" altLang="zh-CN" sz="2800" dirty="0"/>
              <a:t>= (x</a:t>
            </a:r>
            <a:r>
              <a:rPr lang="en-US" altLang="zh-CN" sz="2800" baseline="-25000" dirty="0"/>
              <a:t>1</a:t>
            </a:r>
            <a:r>
              <a:rPr lang="en-US" altLang="zh-CN" sz="2800" dirty="0"/>
              <a:t> + y</a:t>
            </a:r>
            <a:r>
              <a:rPr lang="en-US" altLang="zh-CN" sz="2800" baseline="-25000" dirty="0"/>
              <a:t>1</a:t>
            </a:r>
            <a:r>
              <a:rPr lang="en-US" altLang="zh-CN" sz="2800" dirty="0"/>
              <a:t>, x</a:t>
            </a:r>
            <a:r>
              <a:rPr lang="en-US" altLang="zh-CN" sz="2800" baseline="-25000" dirty="0"/>
              <a:t>2</a:t>
            </a:r>
            <a:r>
              <a:rPr lang="en-US" altLang="zh-CN" sz="2800" dirty="0"/>
              <a:t> + y</a:t>
            </a:r>
            <a:r>
              <a:rPr lang="en-US" altLang="zh-CN" sz="2800" baseline="-25000" dirty="0"/>
              <a:t>2</a:t>
            </a:r>
            <a:r>
              <a:rPr lang="en-US" altLang="zh-CN" sz="2800" dirty="0"/>
              <a:t> , …, x</a:t>
            </a:r>
            <a:r>
              <a:rPr lang="en-US" altLang="zh-CN" sz="2800" baseline="-25000" dirty="0"/>
              <a:t>m</a:t>
            </a:r>
            <a:r>
              <a:rPr lang="en-US" altLang="zh-CN" sz="2800" dirty="0"/>
              <a:t> + y</a:t>
            </a:r>
            <a:r>
              <a:rPr lang="en-US" altLang="zh-CN" sz="2800" baseline="-25000" dirty="0"/>
              <a:t>m</a:t>
            </a:r>
            <a:r>
              <a:rPr lang="en-US" altLang="zh-CN" sz="2800" dirty="0"/>
              <a:t>)</a:t>
            </a:r>
          </a:p>
          <a:p>
            <a:pPr marL="0" indent="0">
              <a:lnSpc>
                <a:spcPct val="150000"/>
              </a:lnSpc>
              <a:buNone/>
              <a:defRPr/>
            </a:pPr>
            <a:r>
              <a:rPr lang="en-US" altLang="zh-CN" sz="2800" dirty="0"/>
              <a:t>An element in Bm will be written as (b</a:t>
            </a:r>
            <a:r>
              <a:rPr lang="en-US" altLang="zh-CN" sz="2800" baseline="-25000" dirty="0"/>
              <a:t>1</a:t>
            </a:r>
            <a:r>
              <a:rPr lang="en-US" altLang="zh-CN" sz="2800" dirty="0"/>
              <a:t>,b</a:t>
            </a:r>
            <a:r>
              <a:rPr lang="en-US" altLang="zh-CN" sz="2800" baseline="-25000" dirty="0"/>
              <a:t>2</a:t>
            </a:r>
            <a:r>
              <a:rPr lang="en-US" altLang="zh-CN" sz="2800" dirty="0"/>
              <a:t>,..., b</a:t>
            </a:r>
            <a:r>
              <a:rPr lang="en-US" altLang="zh-CN" sz="2800" baseline="-25000" dirty="0"/>
              <a:t>m</a:t>
            </a:r>
            <a:r>
              <a:rPr lang="en-US" altLang="zh-CN" sz="2800" dirty="0"/>
              <a:t>) or more simply as b</a:t>
            </a:r>
            <a:r>
              <a:rPr lang="en-US" altLang="zh-CN" sz="2800" baseline="-25000" dirty="0"/>
              <a:t>1</a:t>
            </a:r>
            <a:r>
              <a:rPr lang="en-US" altLang="zh-CN" sz="2800" dirty="0"/>
              <a:t>b</a:t>
            </a:r>
            <a:r>
              <a:rPr lang="en-US" altLang="zh-CN" sz="2800" baseline="-25000" dirty="0"/>
              <a:t>2</a:t>
            </a:r>
            <a:r>
              <a:rPr lang="en-US" altLang="zh-CN" sz="2800" dirty="0"/>
              <a:t>...b</a:t>
            </a:r>
            <a:r>
              <a:rPr lang="en-US" altLang="zh-CN" sz="2800" baseline="-25000" dirty="0"/>
              <a:t>m</a:t>
            </a:r>
            <a:endParaRPr lang="en-US" altLang="zh-CN" sz="2800" dirty="0"/>
          </a:p>
        </p:txBody>
      </p:sp>
      <p:sp>
        <p:nvSpPr>
          <p:cNvPr id="7" name="文本框 6">
            <a:extLst>
              <a:ext uri="{FF2B5EF4-FFF2-40B4-BE49-F238E27FC236}">
                <a16:creationId xmlns:a16="http://schemas.microsoft.com/office/drawing/2014/main" id="{F9B57166-8A09-4B10-B3DA-B8833C5EB708}"/>
              </a:ext>
            </a:extLst>
          </p:cNvPr>
          <p:cNvSpPr txBox="1"/>
          <p:nvPr/>
        </p:nvSpPr>
        <p:spPr>
          <a:xfrm>
            <a:off x="3139168" y="847221"/>
            <a:ext cx="6123214"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Groups</a:t>
            </a:r>
            <a:endParaRPr lang="zh-CN" altLang="en-US" dirty="0"/>
          </a:p>
        </p:txBody>
      </p:sp>
    </p:spTree>
    <p:extLst>
      <p:ext uri="{BB962C8B-B14F-4D97-AF65-F5344CB8AC3E}">
        <p14:creationId xmlns:p14="http://schemas.microsoft.com/office/powerpoint/2010/main" val="40346371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5" name="Rectangle 3">
            <a:extLst>
              <a:ext uri="{FF2B5EF4-FFF2-40B4-BE49-F238E27FC236}">
                <a16:creationId xmlns:a16="http://schemas.microsoft.com/office/drawing/2014/main" id="{4CB945AF-2203-41D2-A09F-DD444BBAC9AA}"/>
              </a:ext>
            </a:extLst>
          </p:cNvPr>
          <p:cNvSpPr txBox="1">
            <a:spLocks noChangeArrowheads="1"/>
          </p:cNvSpPr>
          <p:nvPr/>
        </p:nvSpPr>
        <p:spPr bwMode="auto">
          <a:xfrm>
            <a:off x="331304" y="1711795"/>
            <a:ext cx="11860696" cy="553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defRPr/>
            </a:pPr>
            <a:r>
              <a:rPr lang="en-US" altLang="zh-CN" sz="2800" dirty="0"/>
              <a:t>An element x </a:t>
            </a:r>
            <a:r>
              <a:rPr lang="en-US" altLang="zh-CN" sz="2800" dirty="0">
                <a:sym typeface="Symbol" panose="05050102010706020507" pitchFamily="18" charset="2"/>
              </a:rPr>
              <a:t> </a:t>
            </a:r>
            <a:r>
              <a:rPr lang="en-US" altLang="zh-CN" sz="2800" dirty="0"/>
              <a:t>B</a:t>
            </a:r>
            <a:r>
              <a:rPr lang="en-US" altLang="zh-CN" sz="2800" baseline="30000" dirty="0"/>
              <a:t>m</a:t>
            </a:r>
            <a:r>
              <a:rPr lang="en-US" altLang="zh-CN" sz="2800" dirty="0"/>
              <a:t> is sent through the transmission channel and is received as an element x</a:t>
            </a:r>
            <a:r>
              <a:rPr lang="en-US" altLang="zh-CN" sz="2800" baseline="-25000" dirty="0"/>
              <a:t>t</a:t>
            </a:r>
            <a:r>
              <a:rPr lang="en-US" altLang="zh-CN" sz="2800" dirty="0"/>
              <a:t> </a:t>
            </a:r>
            <a:r>
              <a:rPr lang="en-US" altLang="zh-CN" sz="2800" dirty="0">
                <a:sym typeface="Symbol" panose="05050102010706020507" pitchFamily="18" charset="2"/>
              </a:rPr>
              <a:t> </a:t>
            </a:r>
            <a:r>
              <a:rPr lang="en-US" altLang="zh-CN" sz="2800" dirty="0"/>
              <a:t>B</a:t>
            </a:r>
            <a:r>
              <a:rPr lang="en-US" altLang="zh-CN" sz="2800" baseline="30000" dirty="0"/>
              <a:t>m</a:t>
            </a:r>
            <a:r>
              <a:rPr lang="en-US" altLang="zh-CN" sz="2800" dirty="0"/>
              <a:t>. </a:t>
            </a:r>
          </a:p>
          <a:p>
            <a:pPr marL="0" indent="0">
              <a:lnSpc>
                <a:spcPct val="150000"/>
              </a:lnSpc>
              <a:buNone/>
              <a:defRPr/>
            </a:pPr>
            <a:r>
              <a:rPr lang="en-US" altLang="zh-CN" sz="2800" dirty="0">
                <a:solidFill>
                  <a:srgbClr val="FF0000"/>
                </a:solidFill>
              </a:rPr>
              <a:t>Noise(</a:t>
            </a:r>
            <a:r>
              <a:rPr lang="zh-CN" altLang="en-US" sz="2800" dirty="0">
                <a:solidFill>
                  <a:srgbClr val="FF0000"/>
                </a:solidFill>
              </a:rPr>
              <a:t>噪声</a:t>
            </a:r>
            <a:r>
              <a:rPr lang="en-US" altLang="zh-CN" sz="2800" dirty="0">
                <a:solidFill>
                  <a:srgbClr val="FF0000"/>
                </a:solidFill>
              </a:rPr>
              <a:t>) </a:t>
            </a:r>
            <a:r>
              <a:rPr lang="en-US" altLang="zh-CN" sz="2800" dirty="0"/>
              <a:t>in the transmission channel may cause a 0 to be received as a l, or vice versa, lead x </a:t>
            </a:r>
            <a:r>
              <a:rPr lang="en-US" altLang="zh-CN" sz="2800" dirty="0">
                <a:sym typeface="Symbol" panose="05050102010706020507" pitchFamily="18" charset="2"/>
              </a:rPr>
              <a:t> </a:t>
            </a:r>
            <a:r>
              <a:rPr lang="en-US" altLang="zh-CN" sz="2800" dirty="0"/>
              <a:t>x</a:t>
            </a:r>
            <a:r>
              <a:rPr lang="en-US" altLang="zh-CN" sz="2800" baseline="-25000" dirty="0"/>
              <a:t>t</a:t>
            </a:r>
          </a:p>
          <a:p>
            <a:pPr marL="0" indent="0">
              <a:lnSpc>
                <a:spcPct val="150000"/>
              </a:lnSpc>
              <a:buNone/>
              <a:defRPr/>
            </a:pPr>
            <a:endParaRPr lang="en-US" altLang="zh-CN" sz="2800" dirty="0"/>
          </a:p>
        </p:txBody>
      </p:sp>
      <p:pic>
        <p:nvPicPr>
          <p:cNvPr id="3" name="图片 2">
            <a:extLst>
              <a:ext uri="{FF2B5EF4-FFF2-40B4-BE49-F238E27FC236}">
                <a16:creationId xmlns:a16="http://schemas.microsoft.com/office/drawing/2014/main" id="{853D06BC-A06F-4F49-85D8-E063E157B540}"/>
              </a:ext>
            </a:extLst>
          </p:cNvPr>
          <p:cNvPicPr>
            <a:picLocks noChangeAspect="1"/>
          </p:cNvPicPr>
          <p:nvPr/>
        </p:nvPicPr>
        <p:blipFill>
          <a:blip r:embed="rId3"/>
          <a:stretch>
            <a:fillRect/>
          </a:stretch>
        </p:blipFill>
        <p:spPr>
          <a:xfrm>
            <a:off x="2786591" y="4784035"/>
            <a:ext cx="7625986" cy="1747242"/>
          </a:xfrm>
          <a:prstGeom prst="rect">
            <a:avLst/>
          </a:prstGeom>
        </p:spPr>
      </p:pic>
      <p:sp>
        <p:nvSpPr>
          <p:cNvPr id="8" name="文本框 7">
            <a:extLst>
              <a:ext uri="{FF2B5EF4-FFF2-40B4-BE49-F238E27FC236}">
                <a16:creationId xmlns:a16="http://schemas.microsoft.com/office/drawing/2014/main" id="{2061AB8A-129A-419C-B7EB-4C1A09B94A7A}"/>
              </a:ext>
            </a:extLst>
          </p:cNvPr>
          <p:cNvSpPr txBox="1"/>
          <p:nvPr/>
        </p:nvSpPr>
        <p:spPr>
          <a:xfrm>
            <a:off x="-40999" y="871831"/>
            <a:ext cx="12483548" cy="707886"/>
          </a:xfrm>
          <a:prstGeom prst="rect">
            <a:avLst/>
          </a:prstGeom>
          <a:noFill/>
        </p:spPr>
        <p:txBody>
          <a:bodyPr wrap="square">
            <a:spAutoFit/>
          </a:bodyPr>
          <a:lstStyle/>
          <a:p>
            <a:pPr algn="ctr"/>
            <a:r>
              <a:rPr kumimoji="0" lang="en-US" altLang="zh-CN" sz="4000" b="0" i="0" u="none" strike="noStrike" kern="0" cap="none" spc="0" normalizeH="0" baseline="0" noProof="0" dirty="0">
                <a:ln>
                  <a:noFill/>
                </a:ln>
                <a:solidFill>
                  <a:srgbClr val="000000"/>
                </a:solidFill>
                <a:effectLst/>
                <a:uLnTx/>
                <a:uFillTx/>
                <a:latin typeface="Arial"/>
                <a:ea typeface="宋体"/>
                <a:cs typeface="+mj-cs"/>
              </a:rPr>
              <a:t>Transmission channel and Noise - </a:t>
            </a:r>
            <a:r>
              <a:rPr kumimoji="0" lang="zh-CN" altLang="en-US" sz="4000" b="0" i="0" u="none" strike="noStrike" kern="0" cap="none" spc="0" normalizeH="0" baseline="0" noProof="0" dirty="0">
                <a:ln>
                  <a:noFill/>
                </a:ln>
                <a:solidFill>
                  <a:srgbClr val="000000"/>
                </a:solidFill>
                <a:effectLst/>
                <a:uLnTx/>
                <a:uFillTx/>
                <a:latin typeface="Arial"/>
                <a:ea typeface="宋体"/>
                <a:cs typeface="+mj-cs"/>
              </a:rPr>
              <a:t>传输通道和噪音</a:t>
            </a:r>
            <a:endParaRPr lang="zh-CN" altLang="en-US" sz="1600" dirty="0"/>
          </a:p>
        </p:txBody>
      </p:sp>
    </p:spTree>
    <p:extLst>
      <p:ext uri="{BB962C8B-B14F-4D97-AF65-F5344CB8AC3E}">
        <p14:creationId xmlns:p14="http://schemas.microsoft.com/office/powerpoint/2010/main" val="22116063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If G</a:t>
            </a:r>
            <a:r>
              <a:rPr lang="en-US" altLang="zh-CN" baseline="-25000"/>
              <a:t>1</a:t>
            </a:r>
            <a:r>
              <a:rPr lang="en-US" altLang="zh-CN"/>
              <a:t> and G</a:t>
            </a:r>
            <a:r>
              <a:rPr lang="en-US" altLang="zh-CN" baseline="-25000"/>
              <a:t>2</a:t>
            </a:r>
            <a:r>
              <a:rPr lang="en-US" altLang="zh-CN"/>
              <a:t> are groups, then G = G</a:t>
            </a:r>
            <a:r>
              <a:rPr lang="en-US" altLang="zh-CN" baseline="-25000"/>
              <a:t>1</a:t>
            </a:r>
            <a:r>
              <a:rPr lang="en-US" altLang="zh-CN"/>
              <a:t> x G</a:t>
            </a:r>
            <a:r>
              <a:rPr lang="en-US" altLang="zh-CN" baseline="-25000"/>
              <a:t>2</a:t>
            </a:r>
            <a:r>
              <a:rPr lang="en-US" altLang="zh-CN"/>
              <a:t> is a group with binary operation defined by</a:t>
            </a:r>
          </a:p>
          <a:p>
            <a:pPr lvl="1" algn="ctr">
              <a:lnSpc>
                <a:spcPct val="150000"/>
              </a:lnSpc>
            </a:pPr>
            <a:r>
              <a:rPr lang="en-US" altLang="zh-CN"/>
              <a:t>(a</a:t>
            </a:r>
            <a:r>
              <a:rPr lang="en-US" altLang="zh-CN" baseline="-25000"/>
              <a:t>1</a:t>
            </a:r>
            <a:r>
              <a:rPr lang="en-US" altLang="zh-CN"/>
              <a:t>, b</a:t>
            </a:r>
            <a:r>
              <a:rPr lang="en-US" altLang="zh-CN" baseline="-25000"/>
              <a:t>1</a:t>
            </a:r>
            <a:r>
              <a:rPr lang="en-US" altLang="zh-CN"/>
              <a:t>)(a</a:t>
            </a:r>
            <a:r>
              <a:rPr lang="en-US" altLang="zh-CN" baseline="-25000"/>
              <a:t>2</a:t>
            </a:r>
            <a:r>
              <a:rPr lang="en-US" altLang="zh-CN"/>
              <a:t>, b</a:t>
            </a:r>
            <a:r>
              <a:rPr lang="en-US" altLang="zh-CN" baseline="-25000"/>
              <a:t>2</a:t>
            </a:r>
            <a:r>
              <a:rPr lang="en-US" altLang="zh-CN"/>
              <a:t>) = (a</a:t>
            </a:r>
            <a:r>
              <a:rPr lang="en-US" altLang="zh-CN" baseline="-25000"/>
              <a:t>1</a:t>
            </a:r>
            <a:r>
              <a:rPr lang="en-US" altLang="zh-CN"/>
              <a:t>a</a:t>
            </a:r>
            <a:r>
              <a:rPr lang="en-US" altLang="zh-CN" baseline="-25000"/>
              <a:t>2</a:t>
            </a:r>
            <a:r>
              <a:rPr lang="en-US" altLang="zh-CN"/>
              <a:t>, b</a:t>
            </a:r>
            <a:r>
              <a:rPr lang="en-US" altLang="zh-CN" baseline="-25000"/>
              <a:t>1</a:t>
            </a:r>
            <a:r>
              <a:rPr lang="en-US" altLang="zh-CN"/>
              <a:t>b</a:t>
            </a:r>
            <a:r>
              <a:rPr lang="en-US" altLang="zh-CN" baseline="-25000"/>
              <a:t>2</a:t>
            </a:r>
            <a:r>
              <a:rPr lang="en-US" altLang="zh-CN"/>
              <a:t>)</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1</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3520890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7" name="文本框 6">
            <a:extLst>
              <a:ext uri="{FF2B5EF4-FFF2-40B4-BE49-F238E27FC236}">
                <a16:creationId xmlns:a16="http://schemas.microsoft.com/office/drawing/2014/main" id="{F9B57166-8A09-4B10-B3DA-B8833C5EB708}"/>
              </a:ext>
            </a:extLst>
          </p:cNvPr>
          <p:cNvSpPr txBox="1"/>
          <p:nvPr/>
        </p:nvSpPr>
        <p:spPr>
          <a:xfrm>
            <a:off x="567765" y="972198"/>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Encoding function - </a:t>
            </a:r>
            <a:r>
              <a:rPr kumimoji="0" lang="zh-CN" altLang="en-US" sz="4400" b="0" i="0" u="none" strike="noStrike" kern="0" cap="none" spc="0" normalizeH="0" baseline="0" noProof="0" dirty="0">
                <a:ln>
                  <a:noFill/>
                </a:ln>
                <a:solidFill>
                  <a:srgbClr val="000000"/>
                </a:solidFill>
                <a:effectLst/>
                <a:uLnTx/>
                <a:uFillTx/>
                <a:latin typeface="Arial"/>
                <a:ea typeface="宋体"/>
                <a:cs typeface="+mj-cs"/>
              </a:rPr>
              <a:t>编码函数</a:t>
            </a:r>
            <a:endParaRPr lang="zh-CN" altLang="en-US" dirty="0"/>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331304" y="1741639"/>
            <a:ext cx="11860696"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sz="2800" kern="0" dirty="0"/>
              <a:t>Choose: an integer </a:t>
            </a:r>
            <a:r>
              <a:rPr lang="en-US" altLang="zh-CN" sz="2800" i="1" kern="0" dirty="0"/>
              <a:t>n</a:t>
            </a:r>
            <a:r>
              <a:rPr lang="en-US" altLang="zh-CN" sz="2800" kern="0" dirty="0">
                <a:cs typeface="Arial" panose="020B0604020202020204" pitchFamily="34" charset="0"/>
              </a:rPr>
              <a:t>&gt;</a:t>
            </a:r>
            <a:r>
              <a:rPr lang="en-US" altLang="zh-CN" sz="2800" i="1" kern="0" dirty="0"/>
              <a:t>m</a:t>
            </a:r>
            <a:r>
              <a:rPr lang="en-US" altLang="zh-CN" sz="2800" kern="0" dirty="0"/>
              <a:t> and a one-to-one function </a:t>
            </a:r>
            <a:r>
              <a:rPr lang="en-US" altLang="zh-CN" sz="2800" i="1" kern="0" dirty="0"/>
              <a:t>e</a:t>
            </a:r>
            <a:r>
              <a:rPr lang="en-US" altLang="zh-CN" sz="2800" kern="0" dirty="0"/>
              <a:t>: </a:t>
            </a:r>
          </a:p>
          <a:p>
            <a:pPr marL="0" indent="0">
              <a:lnSpc>
                <a:spcPct val="150000"/>
              </a:lnSpc>
              <a:buNone/>
            </a:pPr>
            <a:r>
              <a:rPr lang="en-US" altLang="zh-CN" sz="2800" i="1" kern="0" dirty="0"/>
              <a:t>B</a:t>
            </a:r>
            <a:r>
              <a:rPr lang="en-US" altLang="zh-CN" sz="2800" i="1" kern="0" baseline="30000" dirty="0"/>
              <a:t>m</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B</a:t>
            </a:r>
            <a:r>
              <a:rPr lang="en-US" altLang="zh-CN" sz="2800" i="1" kern="0" baseline="30000" dirty="0"/>
              <a:t>n</a:t>
            </a:r>
            <a:endParaRPr lang="en-US" altLang="zh-CN" sz="2800" kern="0" dirty="0"/>
          </a:p>
          <a:p>
            <a:pPr lvl="1">
              <a:lnSpc>
                <a:spcPct val="140000"/>
              </a:lnSpc>
            </a:pPr>
            <a:r>
              <a:rPr lang="en-US" altLang="zh-CN" i="1" kern="0" dirty="0"/>
              <a:t>e</a:t>
            </a:r>
            <a:r>
              <a:rPr lang="en-US" altLang="zh-CN" kern="0" dirty="0"/>
              <a:t> is called an (</a:t>
            </a:r>
            <a:r>
              <a:rPr lang="en-US" altLang="zh-CN" i="1" kern="0" dirty="0"/>
              <a:t>m, n</a:t>
            </a:r>
            <a:r>
              <a:rPr lang="en-US" altLang="zh-CN" kern="0" dirty="0"/>
              <a:t>) </a:t>
            </a:r>
            <a:r>
              <a:rPr lang="en-US" altLang="zh-CN" kern="0" dirty="0">
                <a:solidFill>
                  <a:srgbClr val="FF0000"/>
                </a:solidFill>
              </a:rPr>
              <a:t>encoding function</a:t>
            </a:r>
            <a:r>
              <a:rPr lang="en-US" altLang="zh-CN" kern="0" dirty="0"/>
              <a:t>, representing every word in </a:t>
            </a:r>
            <a:r>
              <a:rPr lang="en-US" altLang="zh-CN" i="1" kern="0" dirty="0"/>
              <a:t>B</a:t>
            </a:r>
            <a:r>
              <a:rPr lang="en-US" altLang="zh-CN" i="1" kern="0" baseline="30000" dirty="0"/>
              <a:t>m</a:t>
            </a:r>
            <a:r>
              <a:rPr lang="en-US" altLang="zh-CN" kern="0" dirty="0"/>
              <a:t> as a word in </a:t>
            </a:r>
            <a:r>
              <a:rPr lang="en-US" altLang="zh-CN" i="1" kern="0" dirty="0"/>
              <a:t>B</a:t>
            </a:r>
            <a:r>
              <a:rPr lang="en-US" altLang="zh-CN" i="1" kern="0" baseline="30000" dirty="0"/>
              <a:t>n</a:t>
            </a:r>
            <a:r>
              <a:rPr lang="en-US" altLang="zh-CN" kern="0" dirty="0"/>
              <a:t>. </a:t>
            </a:r>
          </a:p>
          <a:p>
            <a:pPr lvl="1">
              <a:lnSpc>
                <a:spcPct val="140000"/>
              </a:lnSpc>
            </a:pPr>
            <a:r>
              <a:rPr lang="en-US" altLang="zh-CN" kern="0" dirty="0"/>
              <a:t>If </a:t>
            </a:r>
            <a:r>
              <a:rPr lang="en-US" altLang="zh-CN" i="1" kern="0" dirty="0"/>
              <a:t>b</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m</a:t>
            </a:r>
            <a:r>
              <a:rPr lang="en-US" altLang="zh-CN" kern="0" dirty="0"/>
              <a:t>, then </a:t>
            </a:r>
            <a:r>
              <a:rPr lang="en-US" altLang="zh-CN" i="1" kern="0" dirty="0"/>
              <a:t>e</a:t>
            </a:r>
            <a:r>
              <a:rPr lang="en-US" altLang="zh-CN" kern="0" dirty="0"/>
              <a:t>(</a:t>
            </a:r>
            <a:r>
              <a:rPr lang="en-US" altLang="zh-CN" i="1" kern="0" dirty="0"/>
              <a:t>b</a:t>
            </a:r>
            <a:r>
              <a:rPr lang="en-US" altLang="zh-CN" kern="0" dirty="0"/>
              <a:t>) is called the </a:t>
            </a:r>
            <a:r>
              <a:rPr lang="en-US" altLang="zh-CN" kern="0" dirty="0">
                <a:solidFill>
                  <a:srgbClr val="FF0000"/>
                </a:solidFill>
              </a:rPr>
              <a:t>code word(</a:t>
            </a:r>
            <a:r>
              <a:rPr lang="zh-CN" altLang="en-US" kern="0" dirty="0">
                <a:solidFill>
                  <a:srgbClr val="FF0000"/>
                </a:solidFill>
              </a:rPr>
              <a:t>码字</a:t>
            </a:r>
            <a:r>
              <a:rPr lang="en-US" altLang="zh-CN" kern="0" dirty="0">
                <a:solidFill>
                  <a:srgbClr val="FF0000"/>
                </a:solidFill>
              </a:rPr>
              <a:t>) </a:t>
            </a:r>
            <a:r>
              <a:rPr lang="en-US" altLang="zh-CN" kern="0" dirty="0"/>
              <a:t>representing </a:t>
            </a:r>
            <a:r>
              <a:rPr lang="en-US" altLang="zh-CN" i="1" kern="0" dirty="0"/>
              <a:t>b</a:t>
            </a:r>
            <a:r>
              <a:rPr lang="en-US" altLang="zh-CN" kern="0" dirty="0"/>
              <a:t>.</a:t>
            </a:r>
          </a:p>
        </p:txBody>
      </p:sp>
      <p:pic>
        <p:nvPicPr>
          <p:cNvPr id="2" name="图片 1">
            <a:extLst>
              <a:ext uri="{FF2B5EF4-FFF2-40B4-BE49-F238E27FC236}">
                <a16:creationId xmlns:a16="http://schemas.microsoft.com/office/drawing/2014/main" id="{16960965-7488-4AF6-BB4A-A52003D03F57}"/>
              </a:ext>
            </a:extLst>
          </p:cNvPr>
          <p:cNvPicPr>
            <a:picLocks noChangeAspect="1"/>
          </p:cNvPicPr>
          <p:nvPr/>
        </p:nvPicPr>
        <p:blipFill>
          <a:blip r:embed="rId3"/>
          <a:stretch>
            <a:fillRect/>
          </a:stretch>
        </p:blipFill>
        <p:spPr>
          <a:xfrm>
            <a:off x="886653" y="5299292"/>
            <a:ext cx="10628244" cy="1558708"/>
          </a:xfrm>
          <a:prstGeom prst="rect">
            <a:avLst/>
          </a:prstGeom>
        </p:spPr>
      </p:pic>
    </p:spTree>
    <p:extLst>
      <p:ext uri="{BB962C8B-B14F-4D97-AF65-F5344CB8AC3E}">
        <p14:creationId xmlns:p14="http://schemas.microsoft.com/office/powerpoint/2010/main" val="32989235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7" name="文本框 6">
            <a:extLst>
              <a:ext uri="{FF2B5EF4-FFF2-40B4-BE49-F238E27FC236}">
                <a16:creationId xmlns:a16="http://schemas.microsoft.com/office/drawing/2014/main" id="{F9B57166-8A09-4B10-B3DA-B8833C5EB708}"/>
              </a:ext>
            </a:extLst>
          </p:cNvPr>
          <p:cNvSpPr txBox="1"/>
          <p:nvPr/>
        </p:nvSpPr>
        <p:spPr>
          <a:xfrm>
            <a:off x="567765" y="972198"/>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Encoding function - </a:t>
            </a:r>
            <a:r>
              <a:rPr kumimoji="0" lang="zh-CN" altLang="en-US" sz="4400" b="0" i="0" u="none" strike="noStrike" kern="0" cap="none" spc="0" normalizeH="0" baseline="0" noProof="0" dirty="0">
                <a:ln>
                  <a:noFill/>
                </a:ln>
                <a:solidFill>
                  <a:srgbClr val="000000"/>
                </a:solidFill>
                <a:effectLst/>
                <a:uLnTx/>
                <a:uFillTx/>
                <a:latin typeface="Arial"/>
                <a:ea typeface="宋体"/>
                <a:cs typeface="+mj-cs"/>
              </a:rPr>
              <a:t>编码函数</a:t>
            </a:r>
            <a:endParaRPr lang="zh-CN" altLang="en-US" dirty="0"/>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pic>
        <p:nvPicPr>
          <p:cNvPr id="2" name="图片 1">
            <a:extLst>
              <a:ext uri="{FF2B5EF4-FFF2-40B4-BE49-F238E27FC236}">
                <a16:creationId xmlns:a16="http://schemas.microsoft.com/office/drawing/2014/main" id="{16960965-7488-4AF6-BB4A-A52003D03F57}"/>
              </a:ext>
            </a:extLst>
          </p:cNvPr>
          <p:cNvPicPr>
            <a:picLocks noChangeAspect="1"/>
          </p:cNvPicPr>
          <p:nvPr/>
        </p:nvPicPr>
        <p:blipFill>
          <a:blip r:embed="rId3"/>
          <a:stretch>
            <a:fillRect/>
          </a:stretch>
        </p:blipFill>
        <p:spPr>
          <a:xfrm>
            <a:off x="781878" y="5106448"/>
            <a:ext cx="10628244" cy="1558708"/>
          </a:xfrm>
          <a:prstGeom prst="rect">
            <a:avLst/>
          </a:prstGeom>
        </p:spPr>
      </p:pic>
      <p:sp>
        <p:nvSpPr>
          <p:cNvPr id="8" name="Rectangle 3">
            <a:extLst>
              <a:ext uri="{FF2B5EF4-FFF2-40B4-BE49-F238E27FC236}">
                <a16:creationId xmlns:a16="http://schemas.microsoft.com/office/drawing/2014/main" id="{819FA531-8DA4-4B2A-B68A-11A058B35330}"/>
              </a:ext>
            </a:extLst>
          </p:cNvPr>
          <p:cNvSpPr txBox="1">
            <a:spLocks noChangeArrowheads="1"/>
          </p:cNvSpPr>
          <p:nvPr/>
        </p:nvSpPr>
        <p:spPr>
          <a:xfrm>
            <a:off x="457199" y="1600200"/>
            <a:ext cx="11056469"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kern="0" dirty="0"/>
              <a:t>If the transmission channel is noiseless, then </a:t>
            </a:r>
            <a:r>
              <a:rPr lang="en-US" altLang="zh-CN" i="1" kern="0" dirty="0"/>
              <a:t>x</a:t>
            </a:r>
            <a:r>
              <a:rPr lang="en-US" altLang="zh-CN" i="1" kern="0" baseline="-25000" dirty="0"/>
              <a:t>t</a:t>
            </a:r>
            <a:r>
              <a:rPr lang="en-US" altLang="zh-CN" kern="0" dirty="0"/>
              <a:t> = </a:t>
            </a:r>
            <a:r>
              <a:rPr lang="en-US" altLang="zh-CN" i="1" kern="0" dirty="0"/>
              <a:t>x</a:t>
            </a:r>
            <a:r>
              <a:rPr lang="en-US" altLang="zh-CN" kern="0" dirty="0"/>
              <a:t> for all </a:t>
            </a:r>
            <a:r>
              <a:rPr lang="en-US" altLang="zh-CN" i="1" kern="0" dirty="0"/>
              <a:t>x</a:t>
            </a:r>
            <a:r>
              <a:rPr lang="en-US" altLang="zh-CN" kern="0" dirty="0"/>
              <a:t> in </a:t>
            </a:r>
            <a:r>
              <a:rPr lang="en-US" altLang="zh-CN" i="1" kern="0" dirty="0"/>
              <a:t>B</a:t>
            </a:r>
            <a:r>
              <a:rPr lang="en-US" altLang="zh-CN" i="1" kern="0" baseline="30000" dirty="0"/>
              <a:t>n</a:t>
            </a:r>
            <a:r>
              <a:rPr lang="en-US" altLang="zh-CN" kern="0" dirty="0"/>
              <a:t>.</a:t>
            </a:r>
          </a:p>
          <a:p>
            <a:pPr marL="0" indent="0">
              <a:lnSpc>
                <a:spcPct val="150000"/>
              </a:lnSpc>
              <a:buNone/>
            </a:pPr>
            <a:r>
              <a:rPr lang="en-US" altLang="zh-CN" kern="0" dirty="0"/>
              <a:t>In this case </a:t>
            </a:r>
            <a:r>
              <a:rPr lang="en-US" altLang="zh-CN" i="1" kern="0" dirty="0"/>
              <a:t>x</a:t>
            </a:r>
            <a:r>
              <a:rPr lang="en-US" altLang="zh-CN" kern="0" dirty="0"/>
              <a:t> = </a:t>
            </a:r>
            <a:r>
              <a:rPr lang="en-US" altLang="zh-CN" i="1" kern="0" dirty="0"/>
              <a:t>e</a:t>
            </a:r>
            <a:r>
              <a:rPr lang="en-US" altLang="zh-CN" kern="0" dirty="0"/>
              <a:t>(</a:t>
            </a:r>
            <a:r>
              <a:rPr lang="en-US" altLang="zh-CN" i="1" kern="0" dirty="0"/>
              <a:t>b</a:t>
            </a:r>
            <a:r>
              <a:rPr lang="en-US" altLang="zh-CN" kern="0" dirty="0"/>
              <a:t>) is received for each </a:t>
            </a:r>
            <a:r>
              <a:rPr lang="en-US" altLang="zh-CN" i="1" kern="0" dirty="0"/>
              <a:t>b</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m</a:t>
            </a:r>
            <a:r>
              <a:rPr lang="en-US" altLang="zh-CN" kern="0" dirty="0"/>
              <a:t>, and since </a:t>
            </a:r>
            <a:r>
              <a:rPr lang="en-US" altLang="zh-CN" i="1" kern="0" dirty="0"/>
              <a:t>e</a:t>
            </a:r>
            <a:r>
              <a:rPr lang="en-US" altLang="zh-CN" kern="0" dirty="0"/>
              <a:t> is a known function, </a:t>
            </a:r>
            <a:r>
              <a:rPr lang="en-US" altLang="zh-CN" i="1" kern="0" dirty="0"/>
              <a:t>b</a:t>
            </a:r>
            <a:r>
              <a:rPr lang="en-US" altLang="zh-CN" kern="0" dirty="0"/>
              <a:t> may be identified.</a:t>
            </a:r>
          </a:p>
        </p:txBody>
      </p:sp>
    </p:spTree>
    <p:extLst>
      <p:ext uri="{BB962C8B-B14F-4D97-AF65-F5344CB8AC3E}">
        <p14:creationId xmlns:p14="http://schemas.microsoft.com/office/powerpoint/2010/main" val="218130184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7" name="文本框 6">
            <a:extLst>
              <a:ext uri="{FF2B5EF4-FFF2-40B4-BE49-F238E27FC236}">
                <a16:creationId xmlns:a16="http://schemas.microsoft.com/office/drawing/2014/main" id="{F9B57166-8A09-4B10-B3DA-B8833C5EB708}"/>
              </a:ext>
            </a:extLst>
          </p:cNvPr>
          <p:cNvSpPr txBox="1"/>
          <p:nvPr/>
        </p:nvSpPr>
        <p:spPr>
          <a:xfrm>
            <a:off x="567765" y="972198"/>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Encoding function - </a:t>
            </a:r>
            <a:r>
              <a:rPr kumimoji="0" lang="zh-CN" altLang="en-US" sz="4400" b="0" i="0" u="none" strike="noStrike" kern="0" cap="none" spc="0" normalizeH="0" baseline="0" noProof="0" dirty="0">
                <a:ln>
                  <a:noFill/>
                </a:ln>
                <a:solidFill>
                  <a:srgbClr val="000000"/>
                </a:solidFill>
                <a:effectLst/>
                <a:uLnTx/>
                <a:uFillTx/>
                <a:latin typeface="Arial"/>
                <a:ea typeface="宋体"/>
                <a:cs typeface="+mj-cs"/>
              </a:rPr>
              <a:t>编码函数</a:t>
            </a:r>
            <a:endParaRPr lang="zh-CN" altLang="en-US" dirty="0"/>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pic>
        <p:nvPicPr>
          <p:cNvPr id="2" name="图片 1">
            <a:extLst>
              <a:ext uri="{FF2B5EF4-FFF2-40B4-BE49-F238E27FC236}">
                <a16:creationId xmlns:a16="http://schemas.microsoft.com/office/drawing/2014/main" id="{16960965-7488-4AF6-BB4A-A52003D03F57}"/>
              </a:ext>
            </a:extLst>
          </p:cNvPr>
          <p:cNvPicPr>
            <a:picLocks noChangeAspect="1"/>
          </p:cNvPicPr>
          <p:nvPr/>
        </p:nvPicPr>
        <p:blipFill>
          <a:blip r:embed="rId3"/>
          <a:stretch>
            <a:fillRect/>
          </a:stretch>
        </p:blipFill>
        <p:spPr>
          <a:xfrm>
            <a:off x="781878" y="5106448"/>
            <a:ext cx="10628244" cy="1558708"/>
          </a:xfrm>
          <a:prstGeom prst="rect">
            <a:avLst/>
          </a:prstGeom>
        </p:spPr>
      </p:pic>
      <p:sp>
        <p:nvSpPr>
          <p:cNvPr id="9" name="Rectangle 3">
            <a:extLst>
              <a:ext uri="{FF2B5EF4-FFF2-40B4-BE49-F238E27FC236}">
                <a16:creationId xmlns:a16="http://schemas.microsoft.com/office/drawing/2014/main" id="{556FD1D9-54E7-4760-B74A-D7A6E9F68935}"/>
              </a:ext>
            </a:extLst>
          </p:cNvPr>
          <p:cNvSpPr txBox="1">
            <a:spLocks noChangeArrowheads="1"/>
          </p:cNvSpPr>
          <p:nvPr/>
        </p:nvSpPr>
        <p:spPr>
          <a:xfrm>
            <a:off x="474601" y="1841581"/>
            <a:ext cx="11149634"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kern="0" dirty="0"/>
              <a:t>In general, errors in transmission do occur.</a:t>
            </a:r>
          </a:p>
          <a:p>
            <a:pPr marL="0" indent="0">
              <a:lnSpc>
                <a:spcPct val="150000"/>
              </a:lnSpc>
              <a:buNone/>
            </a:pPr>
            <a:r>
              <a:rPr lang="en-US" altLang="zh-CN" kern="0" dirty="0"/>
              <a:t>We will say that the code word </a:t>
            </a:r>
            <a:r>
              <a:rPr lang="en-US" altLang="zh-CN" i="1" kern="0" dirty="0"/>
              <a:t>x</a:t>
            </a:r>
            <a:r>
              <a:rPr lang="en-US" altLang="zh-CN" kern="0" dirty="0"/>
              <a:t> = </a:t>
            </a:r>
            <a:r>
              <a:rPr lang="en-US" altLang="zh-CN" i="1" kern="0" dirty="0"/>
              <a:t>e</a:t>
            </a:r>
            <a:r>
              <a:rPr lang="en-US" altLang="zh-CN" kern="0" dirty="0"/>
              <a:t>(</a:t>
            </a:r>
            <a:r>
              <a:rPr lang="en-US" altLang="zh-CN" i="1" kern="0" dirty="0"/>
              <a:t>b</a:t>
            </a:r>
            <a:r>
              <a:rPr lang="en-US" altLang="zh-CN" kern="0" dirty="0"/>
              <a:t>) has been transmitted with </a:t>
            </a:r>
            <a:r>
              <a:rPr lang="en-US" altLang="zh-CN" kern="0" dirty="0">
                <a:solidFill>
                  <a:srgbClr val="FF0000"/>
                </a:solidFill>
              </a:rPr>
              <a:t>k or fewer errors(k </a:t>
            </a:r>
            <a:r>
              <a:rPr lang="zh-CN" altLang="en-US" kern="0" dirty="0">
                <a:solidFill>
                  <a:srgbClr val="FF0000"/>
                </a:solidFill>
              </a:rPr>
              <a:t>或更少的错误</a:t>
            </a:r>
            <a:r>
              <a:rPr lang="en-US" altLang="zh-CN" kern="0" dirty="0">
                <a:solidFill>
                  <a:srgbClr val="FF0000"/>
                </a:solidFill>
              </a:rPr>
              <a:t>) </a:t>
            </a:r>
            <a:r>
              <a:rPr lang="en-US" altLang="zh-CN" kern="0" dirty="0"/>
              <a:t>if </a:t>
            </a:r>
            <a:r>
              <a:rPr lang="en-US" altLang="zh-CN" i="1" kern="0" dirty="0"/>
              <a:t>x</a:t>
            </a:r>
            <a:r>
              <a:rPr lang="en-US" altLang="zh-CN" kern="0" dirty="0"/>
              <a:t> and </a:t>
            </a:r>
            <a:r>
              <a:rPr lang="en-US" altLang="zh-CN" i="1" kern="0" dirty="0"/>
              <a:t>x</a:t>
            </a:r>
            <a:r>
              <a:rPr lang="en-US" altLang="zh-CN" i="1" kern="0" baseline="-25000" dirty="0"/>
              <a:t>t</a:t>
            </a:r>
            <a:r>
              <a:rPr lang="en-US" altLang="zh-CN" kern="0" dirty="0"/>
              <a:t> differ in at least 1 but no more than </a:t>
            </a:r>
            <a:r>
              <a:rPr lang="en-US" altLang="zh-CN" i="1" kern="0" dirty="0"/>
              <a:t>k</a:t>
            </a:r>
            <a:r>
              <a:rPr lang="en-US" altLang="zh-CN" kern="0" dirty="0"/>
              <a:t> positions.</a:t>
            </a:r>
          </a:p>
        </p:txBody>
      </p:sp>
    </p:spTree>
    <p:extLst>
      <p:ext uri="{BB962C8B-B14F-4D97-AF65-F5344CB8AC3E}">
        <p14:creationId xmlns:p14="http://schemas.microsoft.com/office/powerpoint/2010/main" val="5614575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7" name="文本框 6">
            <a:extLst>
              <a:ext uri="{FF2B5EF4-FFF2-40B4-BE49-F238E27FC236}">
                <a16:creationId xmlns:a16="http://schemas.microsoft.com/office/drawing/2014/main" id="{F9B57166-8A09-4B10-B3DA-B8833C5EB708}"/>
              </a:ext>
            </a:extLst>
          </p:cNvPr>
          <p:cNvSpPr txBox="1"/>
          <p:nvPr/>
        </p:nvSpPr>
        <p:spPr>
          <a:xfrm>
            <a:off x="567765" y="972198"/>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Error detect - </a:t>
            </a:r>
            <a:r>
              <a:rPr kumimoji="0" lang="zh-CN" altLang="en-US" sz="4400" b="0" i="0" u="none" strike="noStrike" kern="0" cap="none" spc="0" normalizeH="0" baseline="0" noProof="0" dirty="0">
                <a:ln>
                  <a:noFill/>
                </a:ln>
                <a:solidFill>
                  <a:srgbClr val="000000"/>
                </a:solidFill>
                <a:effectLst/>
                <a:uLnTx/>
                <a:uFillTx/>
                <a:latin typeface="Arial"/>
                <a:ea typeface="宋体"/>
                <a:cs typeface="+mj-cs"/>
              </a:rPr>
              <a:t>差错检测</a:t>
            </a:r>
            <a:endParaRPr lang="zh-CN" altLang="en-US" dirty="0"/>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sp>
        <p:nvSpPr>
          <p:cNvPr id="10" name="Rectangle 3">
            <a:extLst>
              <a:ext uri="{FF2B5EF4-FFF2-40B4-BE49-F238E27FC236}">
                <a16:creationId xmlns:a16="http://schemas.microsoft.com/office/drawing/2014/main" id="{03B3BF38-4657-44DD-95FF-94159A54F38E}"/>
              </a:ext>
            </a:extLst>
          </p:cNvPr>
          <p:cNvSpPr txBox="1">
            <a:spLocks noChangeArrowheads="1"/>
          </p:cNvSpPr>
          <p:nvPr/>
        </p:nvSpPr>
        <p:spPr>
          <a:xfrm>
            <a:off x="457199" y="1600200"/>
            <a:ext cx="11359184"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sz="2800" kern="0" dirty="0"/>
              <a:t>Let </a:t>
            </a:r>
            <a:r>
              <a:rPr lang="en-US" altLang="zh-CN" sz="2800" i="1" kern="0" dirty="0"/>
              <a:t>e</a:t>
            </a:r>
            <a:r>
              <a:rPr lang="en-US" altLang="zh-CN" sz="2800" kern="0" dirty="0"/>
              <a:t>: </a:t>
            </a:r>
            <a:r>
              <a:rPr lang="en-US" altLang="zh-CN" sz="2800" i="1" kern="0" dirty="0"/>
              <a:t>B</a:t>
            </a:r>
            <a:r>
              <a:rPr lang="en-US" altLang="zh-CN" sz="2800" i="1" kern="0" baseline="30000" dirty="0"/>
              <a:t>m</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B</a:t>
            </a:r>
            <a:r>
              <a:rPr lang="en-US" altLang="zh-CN" sz="2800" i="1" kern="0" baseline="30000" dirty="0"/>
              <a:t>n</a:t>
            </a:r>
            <a:r>
              <a:rPr lang="en-US" altLang="zh-CN" sz="2800" kern="0" dirty="0"/>
              <a:t> be an (</a:t>
            </a:r>
            <a:r>
              <a:rPr lang="en-US" altLang="zh-CN" sz="2800" i="1" kern="0" dirty="0"/>
              <a:t>m, n</a:t>
            </a:r>
            <a:r>
              <a:rPr lang="en-US" altLang="zh-CN" sz="2800" kern="0" dirty="0"/>
              <a:t>) encoding function. </a:t>
            </a:r>
          </a:p>
          <a:p>
            <a:pPr marL="0" indent="0">
              <a:lnSpc>
                <a:spcPct val="150000"/>
              </a:lnSpc>
              <a:buNone/>
            </a:pPr>
            <a:r>
              <a:rPr lang="en-US" altLang="zh-CN" sz="2800" i="1" kern="0" dirty="0"/>
              <a:t>e</a:t>
            </a:r>
            <a:r>
              <a:rPr lang="en-US" altLang="zh-CN" sz="2800" kern="0" dirty="0"/>
              <a:t> </a:t>
            </a:r>
            <a:r>
              <a:rPr lang="en-US" altLang="zh-CN" sz="2800" kern="0" dirty="0">
                <a:solidFill>
                  <a:srgbClr val="FF0000"/>
                </a:solidFill>
              </a:rPr>
              <a:t>detects k or fewer errors(</a:t>
            </a:r>
            <a:r>
              <a:rPr lang="zh-CN" altLang="en-US" sz="2800" kern="0" dirty="0">
                <a:solidFill>
                  <a:srgbClr val="FF0000"/>
                </a:solidFill>
              </a:rPr>
              <a:t>检测 </a:t>
            </a:r>
            <a:r>
              <a:rPr lang="en-US" altLang="zh-CN" sz="2800" kern="0" dirty="0">
                <a:solidFill>
                  <a:srgbClr val="FF0000"/>
                </a:solidFill>
              </a:rPr>
              <a:t>k </a:t>
            </a:r>
            <a:r>
              <a:rPr lang="zh-CN" altLang="en-US" sz="2800" kern="0" dirty="0">
                <a:solidFill>
                  <a:srgbClr val="FF0000"/>
                </a:solidFill>
              </a:rPr>
              <a:t>或更少的错误</a:t>
            </a:r>
            <a:r>
              <a:rPr lang="en-US" altLang="zh-CN" sz="2800" kern="0" dirty="0">
                <a:solidFill>
                  <a:srgbClr val="FF0000"/>
                </a:solidFill>
              </a:rPr>
              <a:t>) </a:t>
            </a:r>
            <a:r>
              <a:rPr lang="en-US" altLang="zh-CN" sz="2800" kern="0" dirty="0"/>
              <a:t>if whenever </a:t>
            </a:r>
            <a:r>
              <a:rPr lang="en-US" altLang="zh-CN" sz="2800" i="1" kern="0" dirty="0"/>
              <a:t>x</a:t>
            </a:r>
            <a:r>
              <a:rPr lang="en-US" altLang="zh-CN" sz="2800" kern="0" dirty="0"/>
              <a:t> = </a:t>
            </a:r>
            <a:r>
              <a:rPr lang="en-US" altLang="zh-CN" sz="2800" i="1" kern="0" dirty="0"/>
              <a:t>e</a:t>
            </a:r>
            <a:r>
              <a:rPr lang="en-US" altLang="zh-CN" sz="2800" kern="0" dirty="0"/>
              <a:t>(</a:t>
            </a:r>
            <a:r>
              <a:rPr lang="en-US" altLang="zh-CN" sz="2800" i="1" kern="0" dirty="0"/>
              <a:t>b</a:t>
            </a:r>
            <a:r>
              <a:rPr lang="en-US" altLang="zh-CN" sz="2800" kern="0" dirty="0"/>
              <a:t>) is transmitted with </a:t>
            </a:r>
            <a:r>
              <a:rPr lang="en-US" altLang="zh-CN" sz="2800" i="1" kern="0" dirty="0"/>
              <a:t>k</a:t>
            </a:r>
            <a:r>
              <a:rPr lang="en-US" altLang="zh-CN" sz="2800" kern="0" dirty="0"/>
              <a:t> or fewer errors, then </a:t>
            </a:r>
            <a:r>
              <a:rPr lang="en-US" altLang="zh-CN" sz="2800" i="1" kern="0" dirty="0"/>
              <a:t>x</a:t>
            </a:r>
            <a:r>
              <a:rPr lang="en-US" altLang="zh-CN" sz="2800" i="1" kern="0" baseline="-25000" dirty="0"/>
              <a:t>t</a:t>
            </a:r>
            <a:r>
              <a:rPr lang="en-US" altLang="zh-CN" sz="2800" i="1" kern="0" dirty="0"/>
              <a:t> </a:t>
            </a:r>
            <a:r>
              <a:rPr lang="en-US" altLang="zh-CN" sz="2800" kern="0" dirty="0"/>
              <a:t>is not a code word (thus </a:t>
            </a:r>
            <a:r>
              <a:rPr lang="en-US" altLang="zh-CN" sz="2800" i="1" kern="0" dirty="0"/>
              <a:t>x</a:t>
            </a:r>
            <a:r>
              <a:rPr lang="en-US" altLang="zh-CN" sz="2800" i="1" kern="0" baseline="-25000" dirty="0"/>
              <a:t>t</a:t>
            </a:r>
            <a:r>
              <a:rPr lang="en-US" altLang="zh-CN" sz="2800" kern="0" dirty="0"/>
              <a:t> could not be </a:t>
            </a:r>
            <a:r>
              <a:rPr lang="en-US" altLang="zh-CN" sz="2800" i="1" kern="0" dirty="0"/>
              <a:t>x</a:t>
            </a:r>
            <a:r>
              <a:rPr lang="en-US" altLang="zh-CN" sz="2800" kern="0" dirty="0"/>
              <a:t> and therefore could not have been correctly transmitted).</a:t>
            </a:r>
          </a:p>
          <a:p>
            <a:pPr marL="0" indent="0">
              <a:lnSpc>
                <a:spcPct val="150000"/>
              </a:lnSpc>
              <a:buNone/>
            </a:pPr>
            <a:r>
              <a:rPr lang="en-US" altLang="zh-CN" sz="2800" kern="0" dirty="0"/>
              <a:t>For </a:t>
            </a:r>
            <a:r>
              <a:rPr lang="en-US" altLang="zh-CN" sz="2800" i="1" kern="0" dirty="0"/>
              <a:t>b</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B</a:t>
            </a:r>
            <a:r>
              <a:rPr lang="en-US" altLang="zh-CN" sz="2800" i="1" kern="0" baseline="30000" dirty="0"/>
              <a:t>n</a:t>
            </a:r>
            <a:r>
              <a:rPr lang="en-US" altLang="zh-CN" sz="2800" kern="0" dirty="0"/>
              <a:t>, the number of l‘s in </a:t>
            </a:r>
            <a:r>
              <a:rPr lang="en-US" altLang="zh-CN" sz="2800" i="1" kern="0" dirty="0"/>
              <a:t>x</a:t>
            </a:r>
            <a:r>
              <a:rPr lang="en-US" altLang="zh-CN" sz="2800" kern="0" dirty="0"/>
              <a:t> is called the </a:t>
            </a:r>
            <a:r>
              <a:rPr lang="en-US" altLang="zh-CN" sz="2800" kern="0" dirty="0">
                <a:solidFill>
                  <a:srgbClr val="FF0000"/>
                </a:solidFill>
              </a:rPr>
              <a:t>weight(</a:t>
            </a:r>
            <a:r>
              <a:rPr lang="zh-CN" altLang="en-US" sz="2800" kern="0" dirty="0">
                <a:solidFill>
                  <a:srgbClr val="FF0000"/>
                </a:solidFill>
              </a:rPr>
              <a:t>权</a:t>
            </a:r>
            <a:r>
              <a:rPr lang="en-US" altLang="zh-CN" sz="2800" kern="0" dirty="0">
                <a:solidFill>
                  <a:srgbClr val="FF0000"/>
                </a:solidFill>
              </a:rPr>
              <a:t>)</a:t>
            </a:r>
            <a:r>
              <a:rPr lang="en-US" altLang="zh-CN" sz="2800" kern="0" dirty="0">
                <a:solidFill>
                  <a:schemeClr val="hlink"/>
                </a:solidFill>
              </a:rPr>
              <a:t> </a:t>
            </a:r>
            <a:r>
              <a:rPr lang="en-US" altLang="zh-CN" sz="2800" kern="0" dirty="0"/>
              <a:t>of </a:t>
            </a:r>
            <a:r>
              <a:rPr lang="en-US" altLang="zh-CN" sz="2800" i="1" kern="0" dirty="0"/>
              <a:t>x</a:t>
            </a:r>
            <a:r>
              <a:rPr lang="en-US" altLang="zh-CN" sz="2800" kern="0" dirty="0"/>
              <a:t> and is denoted by |</a:t>
            </a:r>
            <a:r>
              <a:rPr lang="en-US" altLang="zh-CN" sz="2800" i="1" kern="0" dirty="0"/>
              <a:t>x</a:t>
            </a:r>
            <a:r>
              <a:rPr lang="en-US" altLang="zh-CN" sz="2800" kern="0" dirty="0"/>
              <a:t>|.</a:t>
            </a:r>
          </a:p>
        </p:txBody>
      </p:sp>
    </p:spTree>
    <p:extLst>
      <p:ext uri="{BB962C8B-B14F-4D97-AF65-F5344CB8AC3E}">
        <p14:creationId xmlns:p14="http://schemas.microsoft.com/office/powerpoint/2010/main" val="130901277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sp>
        <p:nvSpPr>
          <p:cNvPr id="10" name="Rectangle 3">
            <a:extLst>
              <a:ext uri="{FF2B5EF4-FFF2-40B4-BE49-F238E27FC236}">
                <a16:creationId xmlns:a16="http://schemas.microsoft.com/office/drawing/2014/main" id="{03B3BF38-4657-44DD-95FF-94159A54F38E}"/>
              </a:ext>
            </a:extLst>
          </p:cNvPr>
          <p:cNvSpPr txBox="1">
            <a:spLocks noChangeArrowheads="1"/>
          </p:cNvSpPr>
          <p:nvPr/>
        </p:nvSpPr>
        <p:spPr>
          <a:xfrm>
            <a:off x="210046" y="1285287"/>
            <a:ext cx="11359184"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p>
          <a:p>
            <a:pPr lvl="1">
              <a:lnSpc>
                <a:spcPct val="150000"/>
              </a:lnSpc>
              <a:buClr>
                <a:schemeClr val="tx1"/>
              </a:buClr>
              <a:buFont typeface="Wingdings" panose="05000000000000000000" pitchFamily="2" charset="2"/>
              <a:buChar char="l"/>
            </a:pPr>
            <a:r>
              <a:rPr lang="en-US" altLang="zh-CN" sz="2400" dirty="0"/>
              <a:t>Find the weight of each of the following words in B5.</a:t>
            </a:r>
          </a:p>
          <a:p>
            <a:pPr marL="0" indent="0">
              <a:lnSpc>
                <a:spcPct val="150000"/>
              </a:lnSpc>
              <a:buNone/>
            </a:pPr>
            <a:r>
              <a:rPr lang="en-US" altLang="zh-CN" sz="2800" dirty="0"/>
              <a:t>	</a:t>
            </a:r>
            <a:r>
              <a:rPr lang="en-US" altLang="zh-CN" sz="2400" dirty="0"/>
              <a:t>1.x=01000; 	2.x=11100; 	3.x=00000;	4. x=11111</a:t>
            </a:r>
            <a:endParaRPr lang="en-US" altLang="zh-CN" sz="2800" dirty="0"/>
          </a:p>
          <a:p>
            <a:pPr>
              <a:lnSpc>
                <a:spcPct val="150000"/>
              </a:lnSpc>
              <a:buFont typeface="Wingdings" panose="05000000000000000000" pitchFamily="2" charset="2"/>
              <a:buChar char="l"/>
            </a:pPr>
            <a:r>
              <a:rPr lang="en-US" altLang="zh-CN" sz="2800" dirty="0"/>
              <a:t>Solution: 		</a:t>
            </a:r>
          </a:p>
          <a:p>
            <a:pPr marL="0" indent="0">
              <a:lnSpc>
                <a:spcPct val="150000"/>
              </a:lnSpc>
              <a:buNone/>
            </a:pPr>
            <a:r>
              <a:rPr lang="en-US" altLang="zh-CN" sz="2800" dirty="0"/>
              <a:t>	</a:t>
            </a:r>
            <a:r>
              <a:rPr lang="en-US" altLang="zh-CN" sz="2400" dirty="0"/>
              <a:t>1. |x|=1; 	2. |x|=3;	3.|x|=0;	4.|x|=5</a:t>
            </a:r>
          </a:p>
          <a:p>
            <a:pPr marL="0" indent="0">
              <a:lnSpc>
                <a:spcPct val="150000"/>
              </a:lnSpc>
              <a:buNone/>
            </a:pPr>
            <a:endParaRPr lang="en-US" altLang="zh-CN" sz="2800" dirty="0"/>
          </a:p>
          <a:p>
            <a:pPr marL="0" indent="0">
              <a:lnSpc>
                <a:spcPct val="150000"/>
              </a:lnSpc>
              <a:buNone/>
            </a:pPr>
            <a:endParaRPr lang="en-US" altLang="zh-CN" sz="2800" dirty="0"/>
          </a:p>
          <a:p>
            <a:pPr marL="0" indent="0">
              <a:lnSpc>
                <a:spcPct val="150000"/>
              </a:lnSpc>
              <a:buNone/>
            </a:pPr>
            <a:endParaRPr lang="en-US" altLang="zh-CN" sz="2800" kern="0" dirty="0"/>
          </a:p>
        </p:txBody>
      </p:sp>
    </p:spTree>
    <p:extLst>
      <p:ext uri="{BB962C8B-B14F-4D97-AF65-F5344CB8AC3E}">
        <p14:creationId xmlns:p14="http://schemas.microsoft.com/office/powerpoint/2010/main" val="502736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7" name="文本框 6">
            <a:extLst>
              <a:ext uri="{FF2B5EF4-FFF2-40B4-BE49-F238E27FC236}">
                <a16:creationId xmlns:a16="http://schemas.microsoft.com/office/drawing/2014/main" id="{F9B57166-8A09-4B10-B3DA-B8833C5EB708}"/>
              </a:ext>
            </a:extLst>
          </p:cNvPr>
          <p:cNvSpPr txBox="1"/>
          <p:nvPr/>
        </p:nvSpPr>
        <p:spPr>
          <a:xfrm>
            <a:off x="608556" y="972198"/>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parity check code - </a:t>
            </a:r>
            <a:r>
              <a:rPr kumimoji="0" lang="zh-CN" altLang="en-US" sz="4400" b="0" i="0" u="none" strike="noStrike" kern="0" cap="none" spc="0" normalizeH="0" baseline="0" noProof="0" dirty="0">
                <a:ln>
                  <a:noFill/>
                </a:ln>
                <a:solidFill>
                  <a:srgbClr val="000000"/>
                </a:solidFill>
                <a:effectLst/>
                <a:uLnTx/>
                <a:uFillTx/>
                <a:latin typeface="Arial"/>
                <a:ea typeface="宋体"/>
                <a:cs typeface="+mj-cs"/>
              </a:rPr>
              <a:t>奇偶校验码</a:t>
            </a:r>
            <a:endParaRPr lang="zh-CN" altLang="en-US" dirty="0"/>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sp>
        <p:nvSpPr>
          <p:cNvPr id="8" name="Rectangle 3">
            <a:extLst>
              <a:ext uri="{FF2B5EF4-FFF2-40B4-BE49-F238E27FC236}">
                <a16:creationId xmlns:a16="http://schemas.microsoft.com/office/drawing/2014/main" id="{D916291A-43ED-405B-8D98-0AAC7F45557C}"/>
              </a:ext>
            </a:extLst>
          </p:cNvPr>
          <p:cNvSpPr txBox="1">
            <a:spLocks noChangeArrowheads="1"/>
          </p:cNvSpPr>
          <p:nvPr/>
        </p:nvSpPr>
        <p:spPr>
          <a:xfrm>
            <a:off x="210046" y="1917568"/>
            <a:ext cx="1171947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a:t>
            </a:r>
            <a:endParaRPr lang="en-US" altLang="zh-CN" sz="2800" kern="0" dirty="0"/>
          </a:p>
          <a:p>
            <a:pPr lvl="1">
              <a:lnSpc>
                <a:spcPct val="150000"/>
              </a:lnSpc>
              <a:buClr>
                <a:schemeClr val="tx2"/>
              </a:buClr>
              <a:buFont typeface="Wingdings" panose="05000000000000000000" pitchFamily="2" charset="2"/>
              <a:buChar char="l"/>
            </a:pPr>
            <a:r>
              <a:rPr lang="en-US" altLang="zh-CN" sz="2400" kern="0" dirty="0"/>
              <a:t>The following encoding function </a:t>
            </a:r>
            <a:r>
              <a:rPr lang="en-US" altLang="zh-CN" sz="2400" i="1" kern="0" dirty="0"/>
              <a:t>e</a:t>
            </a:r>
            <a:r>
              <a:rPr lang="en-US" altLang="zh-CN" sz="2400" kern="0" dirty="0"/>
              <a:t>: </a:t>
            </a:r>
            <a:r>
              <a:rPr lang="en-US" altLang="zh-CN" sz="2400" i="1" kern="0" dirty="0"/>
              <a:t>B</a:t>
            </a:r>
            <a:r>
              <a:rPr lang="en-US" altLang="zh-CN" sz="2400" i="1" kern="0" baseline="30000" dirty="0"/>
              <a:t>m</a:t>
            </a:r>
            <a:r>
              <a:rPr lang="en-US" altLang="zh-CN" sz="2400" kern="0" dirty="0"/>
              <a:t> </a:t>
            </a:r>
            <a:r>
              <a:rPr lang="en-US" altLang="zh-CN" sz="2400" kern="0" dirty="0">
                <a:sym typeface="Symbol" panose="05050102010706020507" pitchFamily="18" charset="2"/>
              </a:rPr>
              <a:t></a:t>
            </a:r>
            <a:r>
              <a:rPr lang="en-US" altLang="zh-CN" sz="2400" kern="0" dirty="0"/>
              <a:t> </a:t>
            </a:r>
            <a:r>
              <a:rPr lang="en-US" altLang="zh-CN" sz="2400" i="1" kern="0" dirty="0"/>
              <a:t>B</a:t>
            </a:r>
            <a:r>
              <a:rPr lang="en-US" altLang="zh-CN" sz="2400" i="1" kern="0" baseline="30000" dirty="0"/>
              <a:t>m+1</a:t>
            </a:r>
            <a:r>
              <a:rPr lang="en-US" altLang="zh-CN" sz="2400" kern="0" dirty="0"/>
              <a:t> is called the </a:t>
            </a:r>
            <a:r>
              <a:rPr lang="en-US" altLang="zh-CN" sz="2400" kern="0" dirty="0">
                <a:solidFill>
                  <a:srgbClr val="FF0000"/>
                </a:solidFill>
              </a:rPr>
              <a:t>parity (m, m+1) check code</a:t>
            </a:r>
            <a:r>
              <a:rPr lang="en-US" altLang="zh-CN" sz="2400" kern="0" dirty="0"/>
              <a:t>: If </a:t>
            </a:r>
            <a:r>
              <a:rPr lang="en-US" altLang="zh-CN" sz="2400" i="1" kern="0" dirty="0"/>
              <a:t>b</a:t>
            </a:r>
            <a:r>
              <a:rPr lang="en-US" altLang="zh-CN" sz="2400" kern="0" dirty="0"/>
              <a:t> = </a:t>
            </a:r>
            <a:r>
              <a:rPr lang="en-US" altLang="zh-CN" sz="2400" i="1" kern="0" dirty="0"/>
              <a:t>b</a:t>
            </a:r>
            <a:r>
              <a:rPr lang="en-US" altLang="zh-CN" sz="2400" i="1" kern="0" baseline="-25000" dirty="0"/>
              <a:t>1</a:t>
            </a:r>
            <a:r>
              <a:rPr lang="en-US" altLang="zh-CN" sz="2400" i="1" kern="0" dirty="0"/>
              <a:t>b</a:t>
            </a:r>
            <a:r>
              <a:rPr lang="en-US" altLang="zh-CN" sz="2400" i="1" kern="0" baseline="-25000" dirty="0"/>
              <a:t>2</a:t>
            </a:r>
            <a:r>
              <a:rPr lang="en-US" altLang="zh-CN" sz="2400" i="1" kern="0" dirty="0"/>
              <a:t>…b</a:t>
            </a:r>
            <a:r>
              <a:rPr lang="en-US" altLang="zh-CN" sz="2400" i="1" kern="0" baseline="-25000" dirty="0"/>
              <a:t>m</a:t>
            </a:r>
            <a:r>
              <a:rPr lang="en-US" altLang="zh-CN" sz="2400" kern="0" dirty="0"/>
              <a:t> </a:t>
            </a:r>
            <a:r>
              <a:rPr lang="en-US" altLang="zh-CN" sz="2400" kern="0" dirty="0">
                <a:sym typeface="Symbol" panose="05050102010706020507" pitchFamily="18" charset="2"/>
              </a:rPr>
              <a:t></a:t>
            </a:r>
            <a:r>
              <a:rPr lang="en-US" altLang="zh-CN" sz="2400" kern="0" dirty="0"/>
              <a:t> </a:t>
            </a:r>
            <a:r>
              <a:rPr lang="en-US" altLang="zh-CN" sz="2400" i="1" kern="0" dirty="0"/>
              <a:t>B</a:t>
            </a:r>
            <a:r>
              <a:rPr lang="en-US" altLang="zh-CN" sz="2400" i="1" kern="0" baseline="30000" dirty="0"/>
              <a:t>m</a:t>
            </a:r>
            <a:r>
              <a:rPr lang="en-US" altLang="zh-CN" sz="2400" kern="0" dirty="0"/>
              <a:t>, define</a:t>
            </a:r>
          </a:p>
          <a:p>
            <a:pPr marL="457200" lvl="1" indent="0">
              <a:lnSpc>
                <a:spcPct val="150000"/>
              </a:lnSpc>
              <a:buClr>
                <a:schemeClr val="tx2"/>
              </a:buClr>
              <a:buNone/>
            </a:pPr>
            <a:r>
              <a:rPr lang="en-US" altLang="zh-CN" sz="2400" i="1" kern="0" dirty="0"/>
              <a:t>			e</a:t>
            </a:r>
            <a:r>
              <a:rPr lang="en-US" altLang="zh-CN" sz="2400" kern="0" dirty="0"/>
              <a:t>(</a:t>
            </a:r>
            <a:r>
              <a:rPr lang="en-US" altLang="zh-CN" sz="2400" i="1" kern="0" dirty="0"/>
              <a:t>b</a:t>
            </a:r>
            <a:r>
              <a:rPr lang="en-US" altLang="zh-CN" sz="2400" kern="0" dirty="0"/>
              <a:t>) = </a:t>
            </a:r>
            <a:r>
              <a:rPr lang="en-US" altLang="zh-CN" sz="2400" i="1" kern="0" dirty="0"/>
              <a:t>b</a:t>
            </a:r>
            <a:r>
              <a:rPr lang="en-US" altLang="zh-CN" sz="2400" i="1" kern="0" baseline="-25000" dirty="0"/>
              <a:t>1</a:t>
            </a:r>
            <a:r>
              <a:rPr lang="en-US" altLang="zh-CN" sz="2400" i="1" kern="0" dirty="0"/>
              <a:t>b</a:t>
            </a:r>
            <a:r>
              <a:rPr lang="en-US" altLang="zh-CN" sz="2400" i="1" kern="0" baseline="-25000" dirty="0"/>
              <a:t>2</a:t>
            </a:r>
            <a:r>
              <a:rPr lang="en-US" altLang="zh-CN" sz="2400" i="1" kern="0" dirty="0"/>
              <a:t>…b</a:t>
            </a:r>
            <a:r>
              <a:rPr lang="en-US" altLang="zh-CN" sz="2400" i="1" kern="0" baseline="-25000" dirty="0"/>
              <a:t>m </a:t>
            </a:r>
            <a:r>
              <a:rPr lang="en-US" altLang="zh-CN" sz="2400" i="1" kern="0" dirty="0"/>
              <a:t>b</a:t>
            </a:r>
            <a:r>
              <a:rPr lang="en-US" altLang="zh-CN" sz="2400" i="1" kern="0" baseline="-25000" dirty="0"/>
              <a:t>m+1</a:t>
            </a:r>
            <a:endParaRPr lang="en-US" altLang="zh-CN" sz="2400" kern="0" dirty="0"/>
          </a:p>
          <a:p>
            <a:pPr marL="457200" lvl="1" indent="0">
              <a:lnSpc>
                <a:spcPct val="150000"/>
              </a:lnSpc>
              <a:buClr>
                <a:schemeClr val="tx2"/>
              </a:buClr>
              <a:buNone/>
            </a:pPr>
            <a:r>
              <a:rPr lang="en-US" altLang="zh-CN" sz="2400" kern="0" dirty="0"/>
              <a:t>   where</a:t>
            </a:r>
          </a:p>
        </p:txBody>
      </p:sp>
      <p:pic>
        <p:nvPicPr>
          <p:cNvPr id="2" name="图片 1">
            <a:extLst>
              <a:ext uri="{FF2B5EF4-FFF2-40B4-BE49-F238E27FC236}">
                <a16:creationId xmlns:a16="http://schemas.microsoft.com/office/drawing/2014/main" id="{412688DE-25E2-4B64-9B03-16707B17DD45}"/>
              </a:ext>
            </a:extLst>
          </p:cNvPr>
          <p:cNvPicPr>
            <a:picLocks noChangeAspect="1"/>
          </p:cNvPicPr>
          <p:nvPr/>
        </p:nvPicPr>
        <p:blipFill>
          <a:blip r:embed="rId3"/>
          <a:stretch>
            <a:fillRect/>
          </a:stretch>
        </p:blipFill>
        <p:spPr>
          <a:xfrm>
            <a:off x="2703441" y="5201884"/>
            <a:ext cx="3922646" cy="1065718"/>
          </a:xfrm>
          <a:prstGeom prst="rect">
            <a:avLst/>
          </a:prstGeom>
        </p:spPr>
      </p:pic>
    </p:spTree>
    <p:extLst>
      <p:ext uri="{BB962C8B-B14F-4D97-AF65-F5344CB8AC3E}">
        <p14:creationId xmlns:p14="http://schemas.microsoft.com/office/powerpoint/2010/main" val="329834154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10046" y="645088"/>
            <a:ext cx="11553410" cy="6719064"/>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endParaRPr lang="en-US" altLang="zh-CN" sz="2800" kern="0" dirty="0"/>
          </a:p>
          <a:p>
            <a:pPr lvl="1" indent="-342900">
              <a:lnSpc>
                <a:spcPct val="150000"/>
              </a:lnSpc>
              <a:buClr>
                <a:schemeClr val="tx2"/>
              </a:buClr>
              <a:buFont typeface="Wingdings" panose="05000000000000000000" pitchFamily="2" charset="2"/>
              <a:buChar char="l"/>
            </a:pPr>
            <a:r>
              <a:rPr lang="en-US" altLang="zh-CN" sz="2000" kern="0" dirty="0"/>
              <a:t>For a concrete illustration of this encoding function, Let </a:t>
            </a:r>
            <a:r>
              <a:rPr lang="en-US" altLang="zh-CN" sz="2000" i="1" kern="0" dirty="0"/>
              <a:t>m</a:t>
            </a:r>
            <a:r>
              <a:rPr lang="en-US" altLang="zh-CN" sz="2000" kern="0" dirty="0"/>
              <a:t> = 3. Then</a:t>
            </a:r>
          </a:p>
          <a:p>
            <a:pPr marL="1371600" lvl="3" indent="0">
              <a:lnSpc>
                <a:spcPct val="140000"/>
              </a:lnSpc>
              <a:buNone/>
            </a:pPr>
            <a:r>
              <a:rPr lang="en-US" altLang="zh-CN" i="1" kern="0" dirty="0"/>
              <a:t>e</a:t>
            </a:r>
            <a:r>
              <a:rPr lang="en-US" altLang="zh-CN" kern="0" dirty="0"/>
              <a:t>(000) = 0000</a:t>
            </a:r>
          </a:p>
          <a:p>
            <a:pPr marL="1371600" lvl="3" indent="0">
              <a:lnSpc>
                <a:spcPct val="140000"/>
              </a:lnSpc>
              <a:buNone/>
            </a:pPr>
            <a:r>
              <a:rPr lang="en-US" altLang="zh-CN" i="1" kern="0" dirty="0"/>
              <a:t>e</a:t>
            </a:r>
            <a:r>
              <a:rPr lang="en-US" altLang="zh-CN" kern="0" dirty="0"/>
              <a:t>(001) = 0011</a:t>
            </a:r>
          </a:p>
          <a:p>
            <a:pPr marL="1371600" lvl="3" indent="0">
              <a:lnSpc>
                <a:spcPct val="140000"/>
              </a:lnSpc>
              <a:buNone/>
            </a:pPr>
            <a:r>
              <a:rPr lang="en-US" altLang="zh-CN" i="1" kern="0" dirty="0"/>
              <a:t>e</a:t>
            </a:r>
            <a:r>
              <a:rPr lang="en-US" altLang="zh-CN" kern="0" dirty="0"/>
              <a:t>(010) = 0101</a:t>
            </a:r>
          </a:p>
          <a:p>
            <a:pPr marL="1371600" lvl="3" indent="0">
              <a:lnSpc>
                <a:spcPct val="140000"/>
              </a:lnSpc>
              <a:buNone/>
            </a:pPr>
            <a:r>
              <a:rPr lang="en-US" altLang="zh-CN" i="1" kern="0" dirty="0"/>
              <a:t>e</a:t>
            </a:r>
            <a:r>
              <a:rPr lang="en-US" altLang="zh-CN" kern="0" dirty="0"/>
              <a:t>(011) = 0110</a:t>
            </a:r>
          </a:p>
          <a:p>
            <a:pPr marL="1371600" lvl="3" indent="0">
              <a:lnSpc>
                <a:spcPct val="140000"/>
              </a:lnSpc>
              <a:buNone/>
            </a:pPr>
            <a:r>
              <a:rPr lang="en-US" altLang="zh-CN" i="1" kern="0" dirty="0"/>
              <a:t>e</a:t>
            </a:r>
            <a:r>
              <a:rPr lang="en-US" altLang="zh-CN" kern="0" dirty="0"/>
              <a:t>(100) = 1001</a:t>
            </a:r>
          </a:p>
          <a:p>
            <a:pPr marL="1371600" lvl="3" indent="0">
              <a:lnSpc>
                <a:spcPct val="140000"/>
              </a:lnSpc>
              <a:buNone/>
            </a:pPr>
            <a:r>
              <a:rPr lang="en-US" altLang="zh-CN" i="1" kern="0" dirty="0"/>
              <a:t>e</a:t>
            </a:r>
            <a:r>
              <a:rPr lang="en-US" altLang="zh-CN" kern="0" dirty="0"/>
              <a:t>(101) = 1010</a:t>
            </a:r>
          </a:p>
          <a:p>
            <a:pPr marL="1371600" lvl="3" indent="0">
              <a:lnSpc>
                <a:spcPct val="140000"/>
              </a:lnSpc>
              <a:buNone/>
            </a:pPr>
            <a:r>
              <a:rPr lang="en-US" altLang="zh-CN" i="1" kern="0" dirty="0"/>
              <a:t>e</a:t>
            </a:r>
            <a:r>
              <a:rPr lang="en-US" altLang="zh-CN" kern="0" dirty="0"/>
              <a:t>(110) = 1100</a:t>
            </a:r>
          </a:p>
          <a:p>
            <a:pPr marL="1371600" lvl="3" indent="0">
              <a:lnSpc>
                <a:spcPct val="140000"/>
              </a:lnSpc>
              <a:buNone/>
            </a:pPr>
            <a:r>
              <a:rPr lang="en-US" altLang="zh-CN" i="1" kern="0" dirty="0"/>
              <a:t>e</a:t>
            </a:r>
            <a:r>
              <a:rPr lang="en-US" altLang="zh-CN" kern="0" dirty="0"/>
              <a:t>(111) = 1111</a:t>
            </a:r>
          </a:p>
          <a:p>
            <a:pPr marL="400050" lvl="1" indent="0">
              <a:lnSpc>
                <a:spcPct val="150000"/>
              </a:lnSpc>
              <a:buNone/>
            </a:pPr>
            <a:r>
              <a:rPr lang="en-US" altLang="zh-CN" sz="2000" kern="0" dirty="0"/>
              <a:t>Suppose now that </a:t>
            </a:r>
            <a:r>
              <a:rPr lang="en-US" altLang="zh-CN" sz="2000" i="1" kern="0" dirty="0"/>
              <a:t>b</a:t>
            </a:r>
            <a:r>
              <a:rPr lang="en-US" altLang="zh-CN" sz="2000" kern="0" dirty="0"/>
              <a:t> = 111. Then </a:t>
            </a:r>
            <a:r>
              <a:rPr lang="en-US" altLang="zh-CN" sz="2000" i="1" kern="0" dirty="0"/>
              <a:t>x</a:t>
            </a:r>
            <a:r>
              <a:rPr lang="en-US" altLang="zh-CN" sz="2000" kern="0" dirty="0"/>
              <a:t> = </a:t>
            </a:r>
            <a:r>
              <a:rPr lang="en-US" altLang="zh-CN" sz="2000" i="1" kern="0" dirty="0"/>
              <a:t>e</a:t>
            </a:r>
            <a:r>
              <a:rPr lang="en-US" altLang="zh-CN" sz="2000" kern="0" dirty="0"/>
              <a:t>(</a:t>
            </a:r>
            <a:r>
              <a:rPr lang="en-US" altLang="zh-CN" sz="2000" i="1" kern="0" dirty="0"/>
              <a:t>b</a:t>
            </a:r>
            <a:r>
              <a:rPr lang="en-US" altLang="zh-CN" sz="2000" kern="0" dirty="0"/>
              <a:t>) = 1111, If the transmission channel transmits x as x, =1101, then |xi =3, and we know that an odd number of errors (at least one) has occurred.</a:t>
            </a:r>
          </a:p>
        </p:txBody>
      </p:sp>
    </p:spTree>
    <p:extLst>
      <p:ext uri="{BB962C8B-B14F-4D97-AF65-F5344CB8AC3E}">
        <p14:creationId xmlns:p14="http://schemas.microsoft.com/office/powerpoint/2010/main" val="321961449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3:</a:t>
            </a:r>
            <a:endParaRPr lang="en-US" altLang="zh-CN" sz="2800" kern="0" dirty="0"/>
          </a:p>
          <a:p>
            <a:pPr lvl="1" indent="-342900">
              <a:lnSpc>
                <a:spcPct val="150000"/>
              </a:lnSpc>
              <a:buClr>
                <a:schemeClr val="tx2"/>
              </a:buClr>
              <a:buFont typeface="Wingdings" panose="05000000000000000000" pitchFamily="2" charset="2"/>
              <a:buChar char="l"/>
            </a:pPr>
            <a:r>
              <a:rPr lang="en-US" altLang="zh-CN" sz="2400" kern="0" dirty="0"/>
              <a:t>Consider the (m, 3m) encoding function e: B</a:t>
            </a:r>
            <a:r>
              <a:rPr lang="en-US" altLang="zh-CN" sz="2400" kern="0" baseline="30000" dirty="0"/>
              <a:t>m</a:t>
            </a:r>
            <a:r>
              <a:rPr lang="en-US" altLang="zh-CN" sz="2400" kern="0" dirty="0"/>
              <a:t> </a:t>
            </a:r>
            <a:r>
              <a:rPr lang="en-US" altLang="zh-CN" dirty="0">
                <a:sym typeface="Symbol" panose="05050102010706020507" pitchFamily="18" charset="2"/>
              </a:rPr>
              <a:t></a:t>
            </a:r>
            <a:r>
              <a:rPr lang="en-US" altLang="zh-CN" sz="2400" kern="0" dirty="0"/>
              <a:t> B</a:t>
            </a:r>
            <a:r>
              <a:rPr lang="en-US" altLang="zh-CN" sz="2400" kern="0" baseline="30000" dirty="0"/>
              <a:t>3m</a:t>
            </a:r>
            <a:r>
              <a:rPr lang="en-US" altLang="zh-CN" sz="2400" kern="0" dirty="0"/>
              <a:t>.</a:t>
            </a:r>
          </a:p>
          <a:p>
            <a:pPr marL="400050" lvl="1" indent="0">
              <a:lnSpc>
                <a:spcPct val="150000"/>
              </a:lnSpc>
              <a:buClr>
                <a:schemeClr val="tx2"/>
              </a:buClr>
              <a:buNone/>
            </a:pPr>
            <a:r>
              <a:rPr lang="en-US" altLang="zh-CN" sz="2400" kern="0" dirty="0"/>
              <a:t>	If </a:t>
            </a:r>
            <a:r>
              <a:rPr lang="en-US" altLang="zh-CN" sz="2400" i="1" dirty="0"/>
              <a:t>b</a:t>
            </a:r>
            <a:r>
              <a:rPr lang="en-US" altLang="zh-CN" sz="2400" dirty="0"/>
              <a:t> =</a:t>
            </a:r>
            <a:r>
              <a:rPr lang="en-US" altLang="zh-CN" sz="2400" kern="0" dirty="0"/>
              <a:t> </a:t>
            </a:r>
            <a:r>
              <a:rPr lang="en-US" altLang="zh-CN" sz="2400" i="1" dirty="0"/>
              <a:t>b</a:t>
            </a:r>
            <a:r>
              <a:rPr lang="en-US" altLang="zh-CN" sz="2400" i="1" baseline="-25000" dirty="0"/>
              <a:t>1</a:t>
            </a:r>
            <a:r>
              <a:rPr lang="en-US" altLang="zh-CN" sz="2400" i="1" dirty="0"/>
              <a:t>b</a:t>
            </a:r>
            <a:r>
              <a:rPr lang="en-US" altLang="zh-CN" sz="2400" i="1" baseline="-25000" dirty="0"/>
              <a:t>2</a:t>
            </a:r>
            <a:r>
              <a:rPr lang="en-US" altLang="zh-CN" sz="2400" i="1" dirty="0"/>
              <a:t>…b</a:t>
            </a:r>
            <a:r>
              <a:rPr lang="en-US" altLang="zh-CN" sz="2400" i="1" baseline="-25000" dirty="0"/>
              <a:t>m</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B</a:t>
            </a:r>
            <a:r>
              <a:rPr lang="en-US" altLang="zh-CN" sz="2400" i="1" baseline="30000" dirty="0"/>
              <a:t>m</a:t>
            </a:r>
            <a:r>
              <a:rPr lang="en-US" altLang="zh-CN" sz="2400" kern="0" dirty="0"/>
              <a:t>, define</a:t>
            </a:r>
          </a:p>
          <a:p>
            <a:pPr marL="400050" lvl="1" indent="0">
              <a:lnSpc>
                <a:spcPct val="150000"/>
              </a:lnSpc>
              <a:buClr>
                <a:schemeClr val="tx2"/>
              </a:buClr>
              <a:buNone/>
            </a:pPr>
            <a:r>
              <a:rPr lang="en-US" altLang="zh-CN" sz="2400" kern="0" dirty="0"/>
              <a:t>		e(b) = </a:t>
            </a:r>
            <a:r>
              <a:rPr lang="en-US" altLang="zh-CN" sz="2400" i="1" dirty="0"/>
              <a:t>b</a:t>
            </a:r>
            <a:r>
              <a:rPr lang="en-US" altLang="zh-CN" sz="2400" i="1" baseline="-25000" dirty="0"/>
              <a:t>1</a:t>
            </a:r>
            <a:r>
              <a:rPr lang="en-US" altLang="zh-CN" sz="2400" i="1" dirty="0"/>
              <a:t>b</a:t>
            </a:r>
            <a:r>
              <a:rPr lang="en-US" altLang="zh-CN" sz="2400" i="1" baseline="-25000" dirty="0"/>
              <a:t>2</a:t>
            </a:r>
            <a:r>
              <a:rPr lang="en-US" altLang="zh-CN" sz="2400" i="1" dirty="0"/>
              <a:t>…b</a:t>
            </a:r>
            <a:r>
              <a:rPr lang="en-US" altLang="zh-CN" sz="2400" i="1" baseline="-25000" dirty="0"/>
              <a:t>m</a:t>
            </a:r>
            <a:r>
              <a:rPr lang="en-US" altLang="zh-CN" sz="2400" i="1" dirty="0"/>
              <a:t>b</a:t>
            </a:r>
            <a:r>
              <a:rPr lang="en-US" altLang="zh-CN" sz="2400" i="1" baseline="-25000" dirty="0"/>
              <a:t>1</a:t>
            </a:r>
            <a:r>
              <a:rPr lang="en-US" altLang="zh-CN" sz="2400" i="1" dirty="0"/>
              <a:t>b</a:t>
            </a:r>
            <a:r>
              <a:rPr lang="en-US" altLang="zh-CN" sz="2400" i="1" baseline="-25000" dirty="0"/>
              <a:t>2</a:t>
            </a:r>
            <a:r>
              <a:rPr lang="en-US" altLang="zh-CN" sz="2400" i="1" dirty="0"/>
              <a:t>…b</a:t>
            </a:r>
            <a:r>
              <a:rPr lang="en-US" altLang="zh-CN" sz="2400" i="1" baseline="-25000" dirty="0"/>
              <a:t>m</a:t>
            </a:r>
            <a:r>
              <a:rPr lang="en-US" altLang="zh-CN" sz="2400" i="1" dirty="0"/>
              <a:t>b</a:t>
            </a:r>
            <a:r>
              <a:rPr lang="en-US" altLang="zh-CN" sz="2400" i="1" baseline="-25000" dirty="0"/>
              <a:t>1</a:t>
            </a:r>
            <a:r>
              <a:rPr lang="en-US" altLang="zh-CN" sz="2400" i="1" dirty="0"/>
              <a:t>b</a:t>
            </a:r>
            <a:r>
              <a:rPr lang="en-US" altLang="zh-CN" sz="2400" i="1" baseline="-25000" dirty="0"/>
              <a:t>2</a:t>
            </a:r>
            <a:r>
              <a:rPr lang="en-US" altLang="zh-CN" sz="2400" i="1" dirty="0"/>
              <a:t>…b</a:t>
            </a:r>
            <a:r>
              <a:rPr lang="en-US" altLang="zh-CN" sz="2400" i="1" baseline="-25000" dirty="0"/>
              <a:t>m</a:t>
            </a:r>
            <a:endParaRPr lang="en-US" altLang="zh-CN" sz="2400" kern="0" dirty="0"/>
          </a:p>
        </p:txBody>
      </p:sp>
    </p:spTree>
    <p:extLst>
      <p:ext uri="{BB962C8B-B14F-4D97-AF65-F5344CB8AC3E}">
        <p14:creationId xmlns:p14="http://schemas.microsoft.com/office/powerpoint/2010/main" val="189266478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p>
          <a:p>
            <a:pPr lvl="1" indent="-342900">
              <a:lnSpc>
                <a:spcPct val="150000"/>
              </a:lnSpc>
              <a:buClr>
                <a:schemeClr val="tx2"/>
              </a:buClr>
              <a:buFont typeface="Wingdings" panose="05000000000000000000" pitchFamily="2" charset="2"/>
              <a:buChar char="l"/>
            </a:pPr>
            <a:r>
              <a:rPr lang="en-US" altLang="zh-CN" sz="2400" dirty="0"/>
              <a:t>That is, the encoding function e repeats each word of </a:t>
            </a:r>
            <a:r>
              <a:rPr lang="en-US" altLang="zh-CN" sz="2400" dirty="0" err="1"/>
              <a:t>B"three</a:t>
            </a:r>
            <a:r>
              <a:rPr lang="en-US" altLang="zh-CN" sz="2400" dirty="0"/>
              <a:t> times. For a concrete example, let m =3. Then</a:t>
            </a:r>
            <a:endParaRPr lang="en-US" altLang="zh-CN" sz="2400" kern="0" dirty="0"/>
          </a:p>
        </p:txBody>
      </p:sp>
      <p:pic>
        <p:nvPicPr>
          <p:cNvPr id="5" name="图片 4">
            <a:extLst>
              <a:ext uri="{FF2B5EF4-FFF2-40B4-BE49-F238E27FC236}">
                <a16:creationId xmlns:a16="http://schemas.microsoft.com/office/drawing/2014/main" id="{7B6F1911-DABC-4AF1-BE6F-C3EAA5996146}"/>
              </a:ext>
            </a:extLst>
          </p:cNvPr>
          <p:cNvPicPr>
            <a:picLocks noChangeAspect="1"/>
          </p:cNvPicPr>
          <p:nvPr/>
        </p:nvPicPr>
        <p:blipFill>
          <a:blip r:embed="rId3"/>
          <a:stretch>
            <a:fillRect/>
          </a:stretch>
        </p:blipFill>
        <p:spPr>
          <a:xfrm>
            <a:off x="4128433" y="2822714"/>
            <a:ext cx="3935134" cy="2363812"/>
          </a:xfrm>
          <a:prstGeom prst="rect">
            <a:avLst/>
          </a:prstGeom>
        </p:spPr>
      </p:pic>
      <p:sp>
        <p:nvSpPr>
          <p:cNvPr id="10" name="文本框 9">
            <a:extLst>
              <a:ext uri="{FF2B5EF4-FFF2-40B4-BE49-F238E27FC236}">
                <a16:creationId xmlns:a16="http://schemas.microsoft.com/office/drawing/2014/main" id="{8728D8C3-A2A5-4E22-872E-A2100A2A2B14}"/>
              </a:ext>
            </a:extLst>
          </p:cNvPr>
          <p:cNvSpPr txBox="1"/>
          <p:nvPr/>
        </p:nvSpPr>
        <p:spPr>
          <a:xfrm>
            <a:off x="1009651" y="5258168"/>
            <a:ext cx="10400471" cy="1584280"/>
          </a:xfrm>
          <a:prstGeom prst="rect">
            <a:avLst/>
          </a:prstGeom>
          <a:noFill/>
        </p:spPr>
        <p:txBody>
          <a:bodyPr wrap="square">
            <a:spAutoFit/>
          </a:bodyPr>
          <a:lstStyle/>
          <a:p>
            <a:pPr eaLnBrk="1" hangingPunct="1">
              <a:lnSpc>
                <a:spcPct val="140000"/>
              </a:lnSpc>
            </a:pPr>
            <a:r>
              <a:rPr lang="en-US" altLang="zh-CN" sz="2400" b="1" dirty="0"/>
              <a:t>Suppose now that b = 011,Then e(011) = 011011011. </a:t>
            </a:r>
          </a:p>
          <a:p>
            <a:pPr eaLnBrk="1" hangingPunct="1">
              <a:lnSpc>
                <a:spcPct val="140000"/>
              </a:lnSpc>
            </a:pPr>
            <a:r>
              <a:rPr lang="en-US" altLang="zh-CN" sz="2400" b="1" dirty="0"/>
              <a:t>Assume now we receive the word 011111011. This is not a code word, so we have detected the error.</a:t>
            </a:r>
          </a:p>
        </p:txBody>
      </p:sp>
    </p:spTree>
    <p:extLst>
      <p:ext uri="{BB962C8B-B14F-4D97-AF65-F5344CB8AC3E}">
        <p14:creationId xmlns:p14="http://schemas.microsoft.com/office/powerpoint/2010/main" val="230762555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E9EB9A2A-B8F3-4950-8428-CA6178E5864E}"/>
              </a:ext>
            </a:extLst>
          </p:cNvPr>
          <p:cNvSpPr txBox="1">
            <a:spLocks noChangeArrowheads="1"/>
          </p:cNvSpPr>
          <p:nvPr/>
        </p:nvSpPr>
        <p:spPr>
          <a:xfrm>
            <a:off x="585166" y="1741639"/>
            <a:ext cx="1123121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kern="0" dirty="0"/>
          </a:p>
        </p:txBody>
      </p:sp>
      <p:sp>
        <p:nvSpPr>
          <p:cNvPr id="7" name="Rectangle 3">
            <a:extLst>
              <a:ext uri="{FF2B5EF4-FFF2-40B4-BE49-F238E27FC236}">
                <a16:creationId xmlns:a16="http://schemas.microsoft.com/office/drawing/2014/main" id="{2812FC80-080C-44DA-B5CC-8A25CDD7EDA7}"/>
              </a:ext>
            </a:extLst>
          </p:cNvPr>
          <p:cNvSpPr txBox="1">
            <a:spLocks noChangeArrowheads="1"/>
          </p:cNvSpPr>
          <p:nvPr/>
        </p:nvSpPr>
        <p:spPr>
          <a:xfrm>
            <a:off x="439591" y="1913426"/>
            <a:ext cx="11522365"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sz="2800" kern="0" dirty="0"/>
              <a:t>Let </a:t>
            </a:r>
            <a:r>
              <a:rPr lang="en-US" altLang="zh-CN" sz="2800" i="1" kern="0" dirty="0"/>
              <a:t>x</a:t>
            </a:r>
            <a:r>
              <a:rPr lang="en-US" altLang="zh-CN" sz="2800" kern="0" dirty="0"/>
              <a:t> and </a:t>
            </a:r>
            <a:r>
              <a:rPr lang="en-US" altLang="zh-CN" sz="2800" i="1" kern="0" dirty="0"/>
              <a:t>y</a:t>
            </a:r>
            <a:r>
              <a:rPr lang="en-US" altLang="zh-CN" sz="2800" kern="0" dirty="0"/>
              <a:t> be words in </a:t>
            </a:r>
            <a:r>
              <a:rPr lang="en-US" altLang="zh-CN" sz="2800" i="1" kern="0" dirty="0"/>
              <a:t>B</a:t>
            </a:r>
            <a:r>
              <a:rPr lang="en-US" altLang="zh-CN" sz="2800" i="1" kern="0" baseline="30000" dirty="0"/>
              <a:t>m</a:t>
            </a:r>
            <a:r>
              <a:rPr lang="en-US" altLang="zh-CN" sz="2800" kern="0" dirty="0"/>
              <a:t>. The </a:t>
            </a:r>
            <a:r>
              <a:rPr lang="en-US" altLang="zh-CN" sz="2800" kern="0" dirty="0">
                <a:solidFill>
                  <a:srgbClr val="FF0000"/>
                </a:solidFill>
              </a:rPr>
              <a:t>Hamming distance</a:t>
            </a:r>
            <a:r>
              <a:rPr lang="en-US" altLang="zh-CN" sz="2800" kern="0" dirty="0"/>
              <a:t> </a:t>
            </a:r>
            <a:r>
              <a:rPr lang="en-US" altLang="zh-CN" sz="2800" kern="0" dirty="0">
                <a:sym typeface="Symbol" panose="05050102010706020507" pitchFamily="18" charset="2"/>
              </a:rPr>
              <a:t></a:t>
            </a:r>
            <a:r>
              <a:rPr lang="en-US" altLang="zh-CN" sz="2800" kern="0" dirty="0"/>
              <a:t>(</a:t>
            </a:r>
            <a:r>
              <a:rPr lang="en-US" altLang="zh-CN" sz="2800" i="1" kern="0" dirty="0"/>
              <a:t>x</a:t>
            </a:r>
            <a:r>
              <a:rPr lang="en-US" altLang="zh-CN" sz="2800" kern="0" dirty="0"/>
              <a:t>, </a:t>
            </a:r>
            <a:r>
              <a:rPr lang="en-US" altLang="zh-CN" sz="2800" i="1" kern="0" dirty="0"/>
              <a:t>y</a:t>
            </a:r>
            <a:r>
              <a:rPr lang="en-US" altLang="zh-CN" sz="2800" kern="0" dirty="0"/>
              <a:t>) between </a:t>
            </a:r>
            <a:r>
              <a:rPr lang="en-US" altLang="zh-CN" sz="2800" i="1" kern="0" dirty="0"/>
              <a:t>x</a:t>
            </a:r>
            <a:r>
              <a:rPr lang="en-US" altLang="zh-CN" sz="2800" kern="0" dirty="0"/>
              <a:t> and </a:t>
            </a:r>
            <a:r>
              <a:rPr lang="en-US" altLang="zh-CN" sz="2800" i="1" kern="0" dirty="0"/>
              <a:t>y</a:t>
            </a:r>
            <a:r>
              <a:rPr lang="en-US" altLang="zh-CN" sz="2800" kern="0" dirty="0"/>
              <a:t> is the weight, |</a:t>
            </a:r>
            <a:r>
              <a:rPr lang="en-US" altLang="zh-CN" sz="2800" i="1" kern="0" dirty="0"/>
              <a:t>x </a:t>
            </a:r>
            <a:r>
              <a:rPr lang="en-US" altLang="zh-CN" sz="2800" kern="0" dirty="0">
                <a:sym typeface="Symbol" panose="05050102010706020507" pitchFamily="18" charset="2"/>
              </a:rPr>
              <a:t> </a:t>
            </a:r>
            <a:r>
              <a:rPr lang="en-US" altLang="zh-CN" sz="2800" i="1" kern="0" dirty="0"/>
              <a:t>y</a:t>
            </a:r>
            <a:r>
              <a:rPr lang="en-US" altLang="zh-CN" sz="2800" kern="0" dirty="0"/>
              <a:t>|, of </a:t>
            </a:r>
            <a:r>
              <a:rPr lang="en-US" altLang="zh-CN" sz="2800" i="1" kern="0" dirty="0"/>
              <a:t>x</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y</a:t>
            </a:r>
            <a:r>
              <a:rPr lang="en-US" altLang="zh-CN" sz="2800" kern="0" dirty="0"/>
              <a:t>.</a:t>
            </a:r>
          </a:p>
          <a:p>
            <a:pPr marL="0" indent="0">
              <a:lnSpc>
                <a:spcPct val="150000"/>
              </a:lnSpc>
              <a:buNone/>
            </a:pPr>
            <a:r>
              <a:rPr lang="en-US" altLang="zh-CN" sz="2800" kern="0" dirty="0"/>
              <a:t>The distance between </a:t>
            </a:r>
            <a:r>
              <a:rPr lang="en-US" altLang="zh-CN" sz="2800" i="1" kern="0" dirty="0"/>
              <a:t>x</a:t>
            </a:r>
            <a:r>
              <a:rPr lang="en-US" altLang="zh-CN" sz="2800" kern="0" dirty="0"/>
              <a:t> = </a:t>
            </a:r>
            <a:r>
              <a:rPr lang="en-US" altLang="zh-CN" sz="2800" i="1" kern="0" dirty="0"/>
              <a:t>x</a:t>
            </a:r>
            <a:r>
              <a:rPr lang="en-US" altLang="zh-CN" sz="2800" i="1" kern="0" baseline="-25000" dirty="0"/>
              <a:t>1</a:t>
            </a:r>
            <a:r>
              <a:rPr lang="en-US" altLang="zh-CN" sz="2800" i="1" kern="0" dirty="0"/>
              <a:t>x</a:t>
            </a:r>
            <a:r>
              <a:rPr lang="en-US" altLang="zh-CN" sz="2800" i="1" kern="0" baseline="-25000" dirty="0"/>
              <a:t>2</a:t>
            </a:r>
            <a:r>
              <a:rPr lang="en-US" altLang="zh-CN" sz="2800" i="1" kern="0" dirty="0"/>
              <a:t>…x</a:t>
            </a:r>
            <a:r>
              <a:rPr lang="en-US" altLang="zh-CN" sz="2800" i="1" kern="0" baseline="-25000" dirty="0"/>
              <a:t>m</a:t>
            </a:r>
            <a:r>
              <a:rPr lang="en-US" altLang="zh-CN" sz="2800" kern="0" dirty="0"/>
              <a:t> and </a:t>
            </a:r>
            <a:r>
              <a:rPr lang="en-US" altLang="zh-CN" sz="2800" i="1" kern="0" dirty="0"/>
              <a:t>y </a:t>
            </a:r>
            <a:r>
              <a:rPr lang="en-US" altLang="zh-CN" sz="2800" kern="0" dirty="0"/>
              <a:t>= </a:t>
            </a:r>
            <a:r>
              <a:rPr lang="en-US" altLang="zh-CN" sz="2800" i="1" kern="0" dirty="0"/>
              <a:t>y</a:t>
            </a:r>
            <a:r>
              <a:rPr lang="en-US" altLang="zh-CN" sz="2800" i="1" kern="0" baseline="-25000" dirty="0"/>
              <a:t>1</a:t>
            </a:r>
            <a:r>
              <a:rPr lang="en-US" altLang="zh-CN" sz="2800" i="1" kern="0" dirty="0"/>
              <a:t>y</a:t>
            </a:r>
            <a:r>
              <a:rPr lang="en-US" altLang="zh-CN" sz="2800" i="1" kern="0" baseline="-25000" dirty="0"/>
              <a:t>2</a:t>
            </a:r>
            <a:r>
              <a:rPr lang="en-US" altLang="zh-CN" sz="2800" i="1" kern="0" dirty="0"/>
              <a:t>…y</a:t>
            </a:r>
            <a:r>
              <a:rPr lang="en-US" altLang="zh-CN" sz="2800" i="1" kern="0" baseline="-25000" dirty="0"/>
              <a:t>m</a:t>
            </a:r>
            <a:r>
              <a:rPr lang="en-US" altLang="zh-CN" sz="2800" kern="0" dirty="0"/>
              <a:t> is the number of various of </a:t>
            </a:r>
            <a:r>
              <a:rPr lang="en-US" altLang="zh-CN" sz="2800" i="1" kern="0" dirty="0"/>
              <a:t>i</a:t>
            </a:r>
            <a:r>
              <a:rPr lang="en-US" altLang="zh-CN" sz="2800" kern="0" dirty="0"/>
              <a:t> such that </a:t>
            </a:r>
            <a:r>
              <a:rPr lang="en-US" altLang="zh-CN" sz="2800" i="1" kern="0" dirty="0"/>
              <a:t>x</a:t>
            </a:r>
            <a:r>
              <a:rPr lang="en-US" altLang="zh-CN" sz="2800" i="1" kern="0" baseline="-25000" dirty="0"/>
              <a:t>i</a:t>
            </a:r>
            <a:r>
              <a:rPr lang="en-US" altLang="zh-CN" sz="2800" i="1" kern="0" dirty="0"/>
              <a:t> </a:t>
            </a:r>
            <a:r>
              <a:rPr lang="en-US" altLang="zh-CN" sz="2800" kern="0" dirty="0">
                <a:sym typeface="Symbol" panose="05050102010706020507" pitchFamily="18" charset="2"/>
              </a:rPr>
              <a:t></a:t>
            </a:r>
            <a:r>
              <a:rPr lang="en-US" altLang="zh-CN" sz="2800" i="1" kern="0" dirty="0"/>
              <a:t> y</a:t>
            </a:r>
            <a:r>
              <a:rPr lang="en-US" altLang="zh-CN" sz="2800" i="1" kern="0" baseline="-25000" dirty="0"/>
              <a:t>i</a:t>
            </a:r>
            <a:r>
              <a:rPr lang="en-US" altLang="zh-CN" sz="2800" kern="0" dirty="0"/>
              <a:t>, that is, the number of positions in which </a:t>
            </a:r>
            <a:r>
              <a:rPr lang="en-US" altLang="zh-CN" sz="2800" i="1" kern="0" dirty="0"/>
              <a:t>x</a:t>
            </a:r>
            <a:r>
              <a:rPr lang="en-US" altLang="zh-CN" sz="2800" kern="0" dirty="0"/>
              <a:t> and </a:t>
            </a:r>
            <a:r>
              <a:rPr lang="en-US" altLang="zh-CN" sz="2800" i="1" kern="0" dirty="0"/>
              <a:t>y</a:t>
            </a:r>
            <a:r>
              <a:rPr lang="en-US" altLang="zh-CN" sz="2800" kern="0" dirty="0"/>
              <a:t> differ.</a:t>
            </a:r>
          </a:p>
          <a:p>
            <a:pPr marL="0" indent="0">
              <a:lnSpc>
                <a:spcPct val="150000"/>
              </a:lnSpc>
              <a:buNone/>
            </a:pPr>
            <a:r>
              <a:rPr lang="en-US" altLang="zh-CN" sz="2800" kern="0" dirty="0"/>
              <a:t>Using the weight of </a:t>
            </a:r>
            <a:r>
              <a:rPr lang="en-US" altLang="zh-CN" sz="2800" i="1" kern="0" dirty="0"/>
              <a:t>x</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y</a:t>
            </a:r>
            <a:r>
              <a:rPr lang="en-US" altLang="zh-CN" sz="2800" kern="0" dirty="0"/>
              <a:t> is a convenient way to count the number of different positions.</a:t>
            </a:r>
          </a:p>
        </p:txBody>
      </p:sp>
      <p:sp>
        <p:nvSpPr>
          <p:cNvPr id="8" name="文本框 7">
            <a:extLst>
              <a:ext uri="{FF2B5EF4-FFF2-40B4-BE49-F238E27FC236}">
                <a16:creationId xmlns:a16="http://schemas.microsoft.com/office/drawing/2014/main" id="{370C99AF-A3E4-4128-88AA-7294F4F06BB4}"/>
              </a:ext>
            </a:extLst>
          </p:cNvPr>
          <p:cNvSpPr txBox="1"/>
          <p:nvPr/>
        </p:nvSpPr>
        <p:spPr>
          <a:xfrm>
            <a:off x="608556" y="972198"/>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Hamming distance - </a:t>
            </a:r>
            <a:r>
              <a:rPr kumimoji="0" lang="zh-CN" altLang="en-US" sz="4400" b="0" i="0" u="none" strike="noStrike" kern="0" cap="none" spc="0" normalizeH="0" baseline="0" noProof="0" dirty="0">
                <a:ln>
                  <a:noFill/>
                </a:ln>
                <a:solidFill>
                  <a:srgbClr val="000000"/>
                </a:solidFill>
                <a:effectLst/>
                <a:uLnTx/>
                <a:uFillTx/>
                <a:latin typeface="Arial"/>
                <a:ea typeface="宋体"/>
                <a:cs typeface="+mj-cs"/>
              </a:rPr>
              <a:t>海明距离</a:t>
            </a:r>
            <a:endParaRPr lang="zh-CN" altLang="en-US" dirty="0"/>
          </a:p>
        </p:txBody>
      </p:sp>
    </p:spTree>
    <p:extLst>
      <p:ext uri="{BB962C8B-B14F-4D97-AF65-F5344CB8AC3E}">
        <p14:creationId xmlns:p14="http://schemas.microsoft.com/office/powerpoint/2010/main" val="33389944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By Theorem 1, Section 9.3, we have that G is a semigroup. The existence of an identity and inverses is easy to verify.</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43898124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marL="400050" lvl="1" indent="0">
              <a:lnSpc>
                <a:spcPct val="150000"/>
              </a:lnSpc>
              <a:buNone/>
            </a:pPr>
            <a:r>
              <a:rPr lang="en-US" altLang="zh-CN" sz="2400" dirty="0"/>
              <a:t>Find the distance between </a:t>
            </a:r>
            <a:r>
              <a:rPr lang="en-US" altLang="zh-CN" sz="2400" i="1" dirty="0"/>
              <a:t>x</a:t>
            </a:r>
            <a:r>
              <a:rPr lang="en-US" altLang="zh-CN" sz="2400" dirty="0"/>
              <a:t> and </a:t>
            </a:r>
            <a:r>
              <a:rPr lang="en-US" altLang="zh-CN" sz="2400" i="1" dirty="0"/>
              <a:t>y</a:t>
            </a:r>
            <a:r>
              <a:rPr lang="en-US" altLang="zh-CN" sz="2400" dirty="0"/>
              <a:t>:</a:t>
            </a:r>
          </a:p>
          <a:p>
            <a:pPr marL="857250" lvl="2" indent="0">
              <a:lnSpc>
                <a:spcPct val="150000"/>
              </a:lnSpc>
              <a:buNone/>
            </a:pPr>
            <a:r>
              <a:rPr lang="en-US" altLang="zh-CN" dirty="0"/>
              <a:t>(a) </a:t>
            </a:r>
            <a:r>
              <a:rPr lang="en-US" altLang="zh-CN" i="1" dirty="0"/>
              <a:t>x</a:t>
            </a:r>
            <a:r>
              <a:rPr lang="en-US" altLang="zh-CN" dirty="0"/>
              <a:t> = 110110,  </a:t>
            </a:r>
            <a:r>
              <a:rPr lang="en-US" altLang="zh-CN" i="1" dirty="0"/>
              <a:t>y</a:t>
            </a:r>
            <a:r>
              <a:rPr lang="en-US" altLang="zh-CN" dirty="0"/>
              <a:t> = 000101</a:t>
            </a:r>
          </a:p>
          <a:p>
            <a:pPr marL="857250" lvl="2" indent="0">
              <a:lnSpc>
                <a:spcPct val="150000"/>
              </a:lnSpc>
              <a:buNone/>
            </a:pPr>
            <a:r>
              <a:rPr lang="en-US" altLang="zh-CN" dirty="0"/>
              <a:t>(b) </a:t>
            </a:r>
            <a:r>
              <a:rPr lang="en-US" altLang="zh-CN" i="1" dirty="0"/>
              <a:t>x</a:t>
            </a:r>
            <a:r>
              <a:rPr lang="en-US" altLang="zh-CN" dirty="0"/>
              <a:t> = 001100,  </a:t>
            </a:r>
            <a:r>
              <a:rPr lang="en-US" altLang="zh-CN" i="1" dirty="0"/>
              <a:t>y</a:t>
            </a:r>
            <a:r>
              <a:rPr lang="en-US" altLang="zh-CN" dirty="0"/>
              <a:t> = 010110.</a:t>
            </a:r>
          </a:p>
          <a:p>
            <a:pPr eaLnBrk="1" hangingPunct="1">
              <a:lnSpc>
                <a:spcPct val="150000"/>
              </a:lnSpc>
              <a:buFont typeface="Wingdings" panose="05000000000000000000" pitchFamily="2" charset="2"/>
              <a:buChar char="l"/>
            </a:pPr>
            <a:r>
              <a:rPr lang="en-US" altLang="zh-CN" dirty="0"/>
              <a:t>Solution:</a:t>
            </a:r>
          </a:p>
          <a:p>
            <a:pPr marL="857250" lvl="2" indent="0">
              <a:lnSpc>
                <a:spcPct val="150000"/>
              </a:lnSpc>
              <a:buNone/>
            </a:pPr>
            <a:r>
              <a:rPr lang="en-US" altLang="zh-CN" dirty="0"/>
              <a:t>(a)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y</a:t>
            </a:r>
            <a:r>
              <a:rPr lang="en-US" altLang="zh-CN" dirty="0"/>
              <a:t> = 110011, so |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y</a:t>
            </a:r>
            <a:r>
              <a:rPr lang="en-US" altLang="zh-CN" dirty="0"/>
              <a:t> | = 4</a:t>
            </a:r>
          </a:p>
          <a:p>
            <a:pPr marL="857250" lvl="2" indent="0">
              <a:lnSpc>
                <a:spcPct val="150000"/>
              </a:lnSpc>
              <a:buNone/>
            </a:pPr>
            <a:r>
              <a:rPr lang="en-US" altLang="zh-CN" dirty="0"/>
              <a:t>(b)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y</a:t>
            </a:r>
            <a:r>
              <a:rPr lang="en-US" altLang="zh-CN" dirty="0"/>
              <a:t> = 011010, so |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y</a:t>
            </a:r>
            <a:r>
              <a:rPr lang="en-US" altLang="zh-CN" dirty="0"/>
              <a:t> | = 3</a:t>
            </a:r>
          </a:p>
        </p:txBody>
      </p:sp>
    </p:spTree>
    <p:extLst>
      <p:ext uri="{BB962C8B-B14F-4D97-AF65-F5344CB8AC3E}">
        <p14:creationId xmlns:p14="http://schemas.microsoft.com/office/powerpoint/2010/main" val="2483512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5" name="Rectangle 3">
            <a:extLst>
              <a:ext uri="{FF2B5EF4-FFF2-40B4-BE49-F238E27FC236}">
                <a16:creationId xmlns:a16="http://schemas.microsoft.com/office/drawing/2014/main" id="{69BF0680-7018-451F-BBB4-F8DBDC2125D0}"/>
              </a:ext>
            </a:extLst>
          </p:cNvPr>
          <p:cNvSpPr txBox="1">
            <a:spLocks noChangeArrowheads="1"/>
          </p:cNvSpPr>
          <p:nvPr/>
        </p:nvSpPr>
        <p:spPr>
          <a:xfrm>
            <a:off x="210046" y="1560444"/>
            <a:ext cx="11642035" cy="5701748"/>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sz="2800" kern="0" dirty="0"/>
              <a:t>Let </a:t>
            </a:r>
            <a:r>
              <a:rPr lang="en-US" altLang="zh-CN" sz="2800" i="1" kern="0" dirty="0"/>
              <a:t>x</a:t>
            </a:r>
            <a:r>
              <a:rPr lang="en-US" altLang="zh-CN" sz="2800" kern="0" dirty="0"/>
              <a:t>, </a:t>
            </a:r>
            <a:r>
              <a:rPr lang="en-US" altLang="zh-CN" sz="2800" i="1" kern="0" dirty="0"/>
              <a:t>y</a:t>
            </a:r>
            <a:r>
              <a:rPr lang="en-US" altLang="zh-CN" sz="2800" kern="0" dirty="0"/>
              <a:t>, and </a:t>
            </a:r>
            <a:r>
              <a:rPr lang="en-US" altLang="zh-CN" sz="2800" i="1" kern="0" dirty="0"/>
              <a:t>z</a:t>
            </a:r>
            <a:r>
              <a:rPr lang="en-US" altLang="zh-CN" sz="2800" kern="0" dirty="0"/>
              <a:t> be elements of </a:t>
            </a:r>
            <a:r>
              <a:rPr lang="en-US" altLang="zh-CN" sz="2800" i="1" kern="0" dirty="0"/>
              <a:t>B</a:t>
            </a:r>
            <a:r>
              <a:rPr lang="en-US" altLang="zh-CN" sz="2800" i="1" kern="0" baseline="30000" dirty="0"/>
              <a:t>m</a:t>
            </a:r>
            <a:r>
              <a:rPr lang="en-US" altLang="zh-CN" sz="2800" kern="0" dirty="0"/>
              <a:t>. Then</a:t>
            </a:r>
          </a:p>
          <a:p>
            <a:pPr marL="457200" lvl="1" indent="0">
              <a:lnSpc>
                <a:spcPct val="150000"/>
              </a:lnSpc>
              <a:buNone/>
            </a:pPr>
            <a:r>
              <a:rPr lang="en-US" altLang="zh-CN" sz="2400" kern="0" dirty="0"/>
              <a:t>(a) </a:t>
            </a:r>
            <a:r>
              <a:rPr lang="en-US" altLang="zh-CN" sz="2400" kern="0" dirty="0">
                <a:sym typeface="Symbol" panose="05050102010706020507" pitchFamily="18" charset="2"/>
              </a:rPr>
              <a:t></a:t>
            </a:r>
            <a:r>
              <a:rPr lang="en-US" altLang="zh-CN" sz="2400" kern="0" dirty="0"/>
              <a:t>(</a:t>
            </a:r>
            <a:r>
              <a:rPr lang="en-US" altLang="zh-CN" sz="2400" i="1" kern="0" dirty="0"/>
              <a:t>x</a:t>
            </a:r>
            <a:r>
              <a:rPr lang="en-US" altLang="zh-CN" sz="2400" kern="0" dirty="0"/>
              <a:t>, </a:t>
            </a:r>
            <a:r>
              <a:rPr lang="en-US" altLang="zh-CN" sz="2400" i="1" kern="0" dirty="0"/>
              <a:t>y</a:t>
            </a:r>
            <a:r>
              <a:rPr lang="en-US" altLang="zh-CN" sz="2400" kern="0" dirty="0"/>
              <a:t>) = </a:t>
            </a:r>
            <a:r>
              <a:rPr lang="en-US" altLang="zh-CN" sz="2400" kern="0" dirty="0">
                <a:sym typeface="Symbol" panose="05050102010706020507" pitchFamily="18" charset="2"/>
              </a:rPr>
              <a:t></a:t>
            </a:r>
            <a:r>
              <a:rPr lang="en-US" altLang="zh-CN" sz="2400" kern="0" dirty="0"/>
              <a:t>(</a:t>
            </a:r>
            <a:r>
              <a:rPr lang="en-US" altLang="zh-CN" sz="2400" i="1" kern="0" dirty="0"/>
              <a:t>y</a:t>
            </a:r>
            <a:r>
              <a:rPr lang="en-US" altLang="zh-CN" sz="2400" kern="0" dirty="0"/>
              <a:t>, </a:t>
            </a:r>
            <a:r>
              <a:rPr lang="en-US" altLang="zh-CN" sz="2400" i="1" kern="0" dirty="0"/>
              <a:t>x</a:t>
            </a:r>
            <a:r>
              <a:rPr lang="en-US" altLang="zh-CN" sz="2400" kern="0" dirty="0"/>
              <a:t>) </a:t>
            </a:r>
          </a:p>
          <a:p>
            <a:pPr marL="457200" lvl="1" indent="0">
              <a:lnSpc>
                <a:spcPct val="150000"/>
              </a:lnSpc>
              <a:buNone/>
            </a:pPr>
            <a:r>
              <a:rPr lang="en-US" altLang="zh-CN" sz="2400" kern="0" dirty="0"/>
              <a:t>(b) </a:t>
            </a:r>
            <a:r>
              <a:rPr lang="en-US" altLang="zh-CN" sz="2400" kern="0" dirty="0">
                <a:sym typeface="Symbol" panose="05050102010706020507" pitchFamily="18" charset="2"/>
              </a:rPr>
              <a:t></a:t>
            </a:r>
            <a:r>
              <a:rPr lang="en-US" altLang="zh-CN" sz="2400" kern="0" dirty="0"/>
              <a:t>(</a:t>
            </a:r>
            <a:r>
              <a:rPr lang="en-US" altLang="zh-CN" sz="2400" i="1" kern="0" dirty="0"/>
              <a:t>x</a:t>
            </a:r>
            <a:r>
              <a:rPr lang="en-US" altLang="zh-CN" sz="2400" kern="0" dirty="0"/>
              <a:t>, </a:t>
            </a:r>
            <a:r>
              <a:rPr lang="en-US" altLang="zh-CN" sz="2400" i="1" kern="0" dirty="0"/>
              <a:t>y</a:t>
            </a:r>
            <a:r>
              <a:rPr lang="en-US" altLang="zh-CN" sz="2400" kern="0" dirty="0"/>
              <a:t>)</a:t>
            </a:r>
            <a:r>
              <a:rPr lang="en-US" altLang="zh-CN" sz="2400" kern="0" dirty="0">
                <a:cs typeface="Arial" panose="020B0604020202020204" pitchFamily="34" charset="0"/>
              </a:rPr>
              <a:t>≥</a:t>
            </a:r>
            <a:r>
              <a:rPr lang="en-US" altLang="zh-CN" sz="2400" kern="0" dirty="0"/>
              <a:t>0</a:t>
            </a:r>
          </a:p>
          <a:p>
            <a:pPr marL="457200" lvl="1" indent="0">
              <a:lnSpc>
                <a:spcPct val="150000"/>
              </a:lnSpc>
              <a:buNone/>
            </a:pPr>
            <a:r>
              <a:rPr lang="en-US" altLang="zh-CN" sz="2400" kern="0" dirty="0"/>
              <a:t>(c) </a:t>
            </a:r>
            <a:r>
              <a:rPr lang="en-US" altLang="zh-CN" sz="2400" kern="0" dirty="0">
                <a:sym typeface="Symbol" panose="05050102010706020507" pitchFamily="18" charset="2"/>
              </a:rPr>
              <a:t></a:t>
            </a:r>
            <a:r>
              <a:rPr lang="en-US" altLang="zh-CN" sz="2400" kern="0" dirty="0"/>
              <a:t>(</a:t>
            </a:r>
            <a:r>
              <a:rPr lang="en-US" altLang="zh-CN" sz="2400" i="1" kern="0" dirty="0"/>
              <a:t>x</a:t>
            </a:r>
            <a:r>
              <a:rPr lang="en-US" altLang="zh-CN" sz="2400" kern="0" dirty="0"/>
              <a:t>, </a:t>
            </a:r>
            <a:r>
              <a:rPr lang="en-US" altLang="zh-CN" sz="2400" i="1" kern="0" dirty="0"/>
              <a:t>y</a:t>
            </a:r>
            <a:r>
              <a:rPr lang="en-US" altLang="zh-CN" sz="2400" kern="0" dirty="0"/>
              <a:t>) = 0 if and only if </a:t>
            </a:r>
            <a:r>
              <a:rPr lang="en-US" altLang="zh-CN" sz="2400" i="1" kern="0" dirty="0"/>
              <a:t>x</a:t>
            </a:r>
            <a:r>
              <a:rPr lang="en-US" altLang="zh-CN" sz="2400" kern="0" dirty="0"/>
              <a:t> = </a:t>
            </a:r>
            <a:r>
              <a:rPr lang="en-US" altLang="zh-CN" sz="2400" i="1" kern="0" dirty="0"/>
              <a:t>y</a:t>
            </a:r>
          </a:p>
          <a:p>
            <a:pPr marL="457200" lvl="1" indent="0">
              <a:lnSpc>
                <a:spcPct val="150000"/>
              </a:lnSpc>
              <a:buNone/>
            </a:pPr>
            <a:r>
              <a:rPr lang="en-US" altLang="zh-CN" sz="2400" kern="0" dirty="0"/>
              <a:t>(d) </a:t>
            </a:r>
            <a:r>
              <a:rPr lang="en-US" altLang="zh-CN" sz="2400" kern="0" dirty="0">
                <a:sym typeface="Symbol" panose="05050102010706020507" pitchFamily="18" charset="2"/>
              </a:rPr>
              <a:t></a:t>
            </a:r>
            <a:r>
              <a:rPr lang="en-US" altLang="zh-CN" sz="2400" kern="0" dirty="0"/>
              <a:t>(</a:t>
            </a:r>
            <a:r>
              <a:rPr lang="en-US" altLang="zh-CN" sz="2400" i="1" kern="0" dirty="0"/>
              <a:t>x</a:t>
            </a:r>
            <a:r>
              <a:rPr lang="en-US" altLang="zh-CN" sz="2400" kern="0" dirty="0"/>
              <a:t>, </a:t>
            </a:r>
            <a:r>
              <a:rPr lang="en-US" altLang="zh-CN" sz="2400" i="1" kern="0" dirty="0"/>
              <a:t>y</a:t>
            </a:r>
            <a:r>
              <a:rPr lang="en-US" altLang="zh-CN" sz="2400" kern="0" dirty="0"/>
              <a:t>) </a:t>
            </a:r>
            <a:r>
              <a:rPr lang="en-US" altLang="zh-CN" sz="2400" kern="0" dirty="0">
                <a:cs typeface="Arial" panose="020B0604020202020204" pitchFamily="34" charset="0"/>
              </a:rPr>
              <a:t>≤ </a:t>
            </a:r>
            <a:r>
              <a:rPr lang="en-US" altLang="zh-CN" sz="2400" kern="0" dirty="0">
                <a:sym typeface="Symbol" panose="05050102010706020507" pitchFamily="18" charset="2"/>
              </a:rPr>
              <a:t></a:t>
            </a:r>
            <a:r>
              <a:rPr lang="en-US" altLang="zh-CN" sz="2400" kern="0" dirty="0"/>
              <a:t>(</a:t>
            </a:r>
            <a:r>
              <a:rPr lang="en-US" altLang="zh-CN" sz="2400" i="1" kern="0" dirty="0"/>
              <a:t>x</a:t>
            </a:r>
            <a:r>
              <a:rPr lang="en-US" altLang="zh-CN" sz="2400" kern="0" dirty="0"/>
              <a:t>, </a:t>
            </a:r>
            <a:r>
              <a:rPr lang="en-US" altLang="zh-CN" sz="2400" i="1" kern="0" dirty="0"/>
              <a:t>z</a:t>
            </a:r>
            <a:r>
              <a:rPr lang="en-US" altLang="zh-CN" sz="2400" kern="0" dirty="0"/>
              <a:t>) + </a:t>
            </a:r>
            <a:r>
              <a:rPr lang="en-US" altLang="zh-CN" sz="2400" kern="0" dirty="0">
                <a:sym typeface="Symbol" panose="05050102010706020507" pitchFamily="18" charset="2"/>
              </a:rPr>
              <a:t></a:t>
            </a:r>
            <a:r>
              <a:rPr lang="en-US" altLang="zh-CN" sz="2400" kern="0" dirty="0"/>
              <a:t>(</a:t>
            </a:r>
            <a:r>
              <a:rPr lang="en-US" altLang="zh-CN" sz="2400" i="1" kern="0" dirty="0"/>
              <a:t>z</a:t>
            </a:r>
            <a:r>
              <a:rPr lang="en-US" altLang="zh-CN" sz="2400" kern="0" dirty="0"/>
              <a:t>, </a:t>
            </a:r>
            <a:r>
              <a:rPr lang="en-US" altLang="zh-CN" sz="2400" i="1" kern="0" dirty="0"/>
              <a:t>y</a:t>
            </a:r>
            <a:r>
              <a:rPr lang="en-US" altLang="zh-CN" sz="2400" kern="0" dirty="0"/>
              <a:t>) </a:t>
            </a:r>
          </a:p>
          <a:p>
            <a:pPr marL="0" indent="0">
              <a:lnSpc>
                <a:spcPct val="150000"/>
              </a:lnSpc>
              <a:buNone/>
            </a:pPr>
            <a:r>
              <a:rPr lang="en-US" altLang="zh-CN" sz="2800" kern="0" dirty="0"/>
              <a:t>Proof of (d)</a:t>
            </a:r>
          </a:p>
          <a:p>
            <a:pPr marL="0" indent="0">
              <a:lnSpc>
                <a:spcPct val="150000"/>
              </a:lnSpc>
              <a:buNone/>
            </a:pPr>
            <a:r>
              <a:rPr lang="en-US" altLang="zh-CN" sz="2800" kern="0" dirty="0">
                <a:sym typeface="Symbol" panose="05050102010706020507" pitchFamily="18" charset="2"/>
              </a:rPr>
              <a:t></a:t>
            </a:r>
            <a:r>
              <a:rPr lang="en-US" altLang="zh-CN" sz="2800" kern="0" dirty="0"/>
              <a:t>(</a:t>
            </a:r>
            <a:r>
              <a:rPr lang="en-US" altLang="zh-CN" sz="2800" i="1" kern="0" dirty="0"/>
              <a:t>x</a:t>
            </a:r>
            <a:r>
              <a:rPr lang="en-US" altLang="zh-CN" sz="2800" kern="0" dirty="0"/>
              <a:t>, </a:t>
            </a:r>
            <a:r>
              <a:rPr lang="en-US" altLang="zh-CN" sz="2800" i="1" kern="0" dirty="0"/>
              <a:t>y</a:t>
            </a:r>
            <a:r>
              <a:rPr lang="en-US" altLang="zh-CN" sz="2800" kern="0" dirty="0"/>
              <a:t>) = | </a:t>
            </a:r>
            <a:r>
              <a:rPr lang="en-US" altLang="zh-CN" sz="2800" i="1" kern="0" dirty="0"/>
              <a:t>x</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y</a:t>
            </a:r>
            <a:r>
              <a:rPr lang="en-US" altLang="zh-CN" sz="2800" kern="0" dirty="0"/>
              <a:t> | = | </a:t>
            </a:r>
            <a:r>
              <a:rPr lang="en-US" altLang="zh-CN" sz="2800" i="1" kern="0" dirty="0"/>
              <a:t>x</a:t>
            </a:r>
            <a:r>
              <a:rPr lang="en-US" altLang="zh-CN" sz="2800" kern="0" dirty="0"/>
              <a:t> </a:t>
            </a:r>
            <a:r>
              <a:rPr lang="en-US" altLang="zh-CN" sz="2800" kern="0" dirty="0">
                <a:sym typeface="Symbol" panose="05050102010706020507" pitchFamily="18" charset="2"/>
              </a:rPr>
              <a:t> 0</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y</a:t>
            </a:r>
            <a:r>
              <a:rPr lang="en-US" altLang="zh-CN" sz="2800" kern="0" dirty="0"/>
              <a:t> | </a:t>
            </a:r>
          </a:p>
          <a:p>
            <a:pPr marL="0" indent="0">
              <a:lnSpc>
                <a:spcPct val="150000"/>
              </a:lnSpc>
              <a:buNone/>
            </a:pPr>
            <a:r>
              <a:rPr lang="en-US" altLang="zh-CN" sz="2800" kern="0" dirty="0"/>
              <a:t>	 	          = | </a:t>
            </a:r>
            <a:r>
              <a:rPr lang="en-US" altLang="zh-CN" sz="2800" i="1" kern="0" dirty="0"/>
              <a:t>x</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z </a:t>
            </a:r>
            <a:r>
              <a:rPr lang="en-US" altLang="zh-CN" sz="2800" kern="0" dirty="0">
                <a:sym typeface="Symbol" panose="05050102010706020507" pitchFamily="18" charset="2"/>
              </a:rPr>
              <a:t></a:t>
            </a:r>
            <a:r>
              <a:rPr lang="en-US" altLang="zh-CN" sz="2800" kern="0" dirty="0"/>
              <a:t> </a:t>
            </a:r>
            <a:r>
              <a:rPr lang="en-US" altLang="zh-CN" sz="2800" i="1" kern="0" dirty="0"/>
              <a:t>z </a:t>
            </a:r>
            <a:r>
              <a:rPr lang="en-US" altLang="zh-CN" sz="2800" kern="0" dirty="0">
                <a:sym typeface="Symbol" panose="05050102010706020507" pitchFamily="18" charset="2"/>
              </a:rPr>
              <a:t></a:t>
            </a:r>
            <a:r>
              <a:rPr lang="en-US" altLang="zh-CN" sz="2800" kern="0" dirty="0"/>
              <a:t> </a:t>
            </a:r>
            <a:r>
              <a:rPr lang="en-US" altLang="zh-CN" sz="2800" i="1" kern="0" dirty="0"/>
              <a:t>y</a:t>
            </a:r>
            <a:r>
              <a:rPr lang="en-US" altLang="zh-CN" sz="2800" kern="0" dirty="0"/>
              <a:t> | </a:t>
            </a:r>
            <a:r>
              <a:rPr lang="en-US" altLang="zh-CN" sz="2800" kern="0" dirty="0">
                <a:cs typeface="Arial" panose="020B0604020202020204" pitchFamily="34" charset="0"/>
              </a:rPr>
              <a:t>≤ </a:t>
            </a:r>
            <a:r>
              <a:rPr lang="en-US" altLang="zh-CN" sz="2800" kern="0" dirty="0"/>
              <a:t>| </a:t>
            </a:r>
            <a:r>
              <a:rPr lang="en-US" altLang="zh-CN" sz="2800" i="1" kern="0" dirty="0"/>
              <a:t>x</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z |+|</a:t>
            </a:r>
            <a:r>
              <a:rPr lang="en-US" altLang="zh-CN" sz="2800" kern="0" dirty="0"/>
              <a:t> </a:t>
            </a:r>
            <a:r>
              <a:rPr lang="en-US" altLang="zh-CN" sz="2800" i="1" kern="0" dirty="0"/>
              <a:t>z </a:t>
            </a:r>
            <a:r>
              <a:rPr lang="en-US" altLang="zh-CN" sz="2800" kern="0" dirty="0">
                <a:sym typeface="Symbol" panose="05050102010706020507" pitchFamily="18" charset="2"/>
              </a:rPr>
              <a:t></a:t>
            </a:r>
            <a:r>
              <a:rPr lang="en-US" altLang="zh-CN" sz="2800" kern="0" dirty="0"/>
              <a:t> </a:t>
            </a:r>
            <a:r>
              <a:rPr lang="en-US" altLang="zh-CN" sz="2800" i="1" kern="0" dirty="0"/>
              <a:t>y</a:t>
            </a:r>
            <a:r>
              <a:rPr lang="en-US" altLang="zh-CN" sz="2800" kern="0" dirty="0"/>
              <a:t> | = </a:t>
            </a:r>
            <a:r>
              <a:rPr lang="en-US" altLang="zh-CN" sz="2800" kern="0" dirty="0">
                <a:sym typeface="Symbol" panose="05050102010706020507" pitchFamily="18" charset="2"/>
              </a:rPr>
              <a:t></a:t>
            </a:r>
            <a:r>
              <a:rPr lang="en-US" altLang="zh-CN" sz="2800" kern="0" dirty="0"/>
              <a:t>(</a:t>
            </a:r>
            <a:r>
              <a:rPr lang="en-US" altLang="zh-CN" sz="2800" i="1" kern="0" dirty="0"/>
              <a:t>x</a:t>
            </a:r>
            <a:r>
              <a:rPr lang="en-US" altLang="zh-CN" sz="2800" kern="0" dirty="0"/>
              <a:t>, </a:t>
            </a:r>
            <a:r>
              <a:rPr lang="en-US" altLang="zh-CN" sz="2800" i="1" kern="0" dirty="0"/>
              <a:t>z</a:t>
            </a:r>
            <a:r>
              <a:rPr lang="en-US" altLang="zh-CN" sz="2800" kern="0" dirty="0"/>
              <a:t>) + </a:t>
            </a:r>
            <a:r>
              <a:rPr lang="en-US" altLang="zh-CN" sz="2800" kern="0" dirty="0">
                <a:sym typeface="Symbol" panose="05050102010706020507" pitchFamily="18" charset="2"/>
              </a:rPr>
              <a:t></a:t>
            </a:r>
            <a:r>
              <a:rPr lang="en-US" altLang="zh-CN" sz="2800" kern="0" dirty="0"/>
              <a:t>(</a:t>
            </a:r>
            <a:r>
              <a:rPr lang="en-US" altLang="zh-CN" sz="2800" i="1" kern="0" dirty="0"/>
              <a:t>z</a:t>
            </a:r>
            <a:r>
              <a:rPr lang="en-US" altLang="zh-CN" sz="2800" kern="0" dirty="0"/>
              <a:t>, </a:t>
            </a:r>
            <a:r>
              <a:rPr lang="en-US" altLang="zh-CN" sz="2800" i="1" kern="0" dirty="0"/>
              <a:t>y</a:t>
            </a:r>
            <a:r>
              <a:rPr lang="en-US" altLang="zh-CN" sz="2800" kern="0" dirty="0"/>
              <a:t>) </a:t>
            </a:r>
          </a:p>
        </p:txBody>
      </p:sp>
      <p:sp>
        <p:nvSpPr>
          <p:cNvPr id="7" name="文本框 6">
            <a:extLst>
              <a:ext uri="{FF2B5EF4-FFF2-40B4-BE49-F238E27FC236}">
                <a16:creationId xmlns:a16="http://schemas.microsoft.com/office/drawing/2014/main" id="{2802B64B-7A2A-4D36-8C2C-C4A959FABDE0}"/>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Theorem 1</a:t>
            </a:r>
            <a:endParaRPr lang="zh-CN" altLang="en-US" dirty="0"/>
          </a:p>
        </p:txBody>
      </p:sp>
    </p:spTree>
    <p:extLst>
      <p:ext uri="{BB962C8B-B14F-4D97-AF65-F5344CB8AC3E}">
        <p14:creationId xmlns:p14="http://schemas.microsoft.com/office/powerpoint/2010/main" val="89575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7" name="文本框 6">
            <a:extLst>
              <a:ext uri="{FF2B5EF4-FFF2-40B4-BE49-F238E27FC236}">
                <a16:creationId xmlns:a16="http://schemas.microsoft.com/office/drawing/2014/main" id="{2802B64B-7A2A-4D36-8C2C-C4A959FABDE0}"/>
              </a:ext>
            </a:extLst>
          </p:cNvPr>
          <p:cNvSpPr txBox="1"/>
          <p:nvPr/>
        </p:nvSpPr>
        <p:spPr>
          <a:xfrm>
            <a:off x="567765" y="839677"/>
            <a:ext cx="11056470" cy="769441"/>
          </a:xfrm>
          <a:prstGeom prst="rect">
            <a:avLst/>
          </a:prstGeom>
          <a:noFill/>
        </p:spPr>
        <p:txBody>
          <a:bodyPr wrap="square">
            <a:spAutoFit/>
          </a:bodyPr>
          <a:lstStyle/>
          <a:p>
            <a:pPr algn="ctr"/>
            <a:r>
              <a:rPr lang="en-US" altLang="zh-CN" sz="4400" kern="0" dirty="0">
                <a:solidFill>
                  <a:srgbClr val="000000"/>
                </a:solidFill>
                <a:cs typeface="+mj-cs"/>
              </a:rPr>
              <a:t>Minimum distance - </a:t>
            </a:r>
            <a:r>
              <a:rPr lang="zh-CN" altLang="en-US" sz="4400" kern="0" dirty="0">
                <a:solidFill>
                  <a:srgbClr val="000000"/>
                </a:solidFill>
                <a:cs typeface="+mj-cs"/>
              </a:rPr>
              <a:t>最小距离</a:t>
            </a:r>
            <a:endParaRPr lang="zh-CN" altLang="en-US" dirty="0"/>
          </a:p>
        </p:txBody>
      </p:sp>
      <p:sp>
        <p:nvSpPr>
          <p:cNvPr id="6" name="Rectangle 3">
            <a:extLst>
              <a:ext uri="{FF2B5EF4-FFF2-40B4-BE49-F238E27FC236}">
                <a16:creationId xmlns:a16="http://schemas.microsoft.com/office/drawing/2014/main" id="{981C527F-AA5F-40C0-AF03-EBFBD0A8EE25}"/>
              </a:ext>
            </a:extLst>
          </p:cNvPr>
          <p:cNvSpPr txBox="1">
            <a:spLocks noChangeArrowheads="1"/>
          </p:cNvSpPr>
          <p:nvPr/>
        </p:nvSpPr>
        <p:spPr>
          <a:xfrm>
            <a:off x="457200" y="1600200"/>
            <a:ext cx="11297478" cy="4654826"/>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kern="0" dirty="0"/>
              <a:t>The </a:t>
            </a:r>
            <a:r>
              <a:rPr lang="en-US" altLang="zh-CN" kern="0" dirty="0">
                <a:solidFill>
                  <a:srgbClr val="FF0000"/>
                </a:solidFill>
              </a:rPr>
              <a:t>minimum distance </a:t>
            </a:r>
            <a:r>
              <a:rPr lang="en-US" altLang="zh-CN" kern="0" dirty="0"/>
              <a:t>of an encoding function </a:t>
            </a:r>
            <a:r>
              <a:rPr lang="en-US" altLang="zh-CN" i="1" kern="0" dirty="0"/>
              <a:t>e</a:t>
            </a:r>
            <a:r>
              <a:rPr lang="en-US" altLang="zh-CN" kern="0" dirty="0"/>
              <a:t>: </a:t>
            </a:r>
          </a:p>
          <a:p>
            <a:pPr marL="0" indent="0">
              <a:lnSpc>
                <a:spcPct val="150000"/>
              </a:lnSpc>
              <a:buNone/>
            </a:pPr>
            <a:r>
              <a:rPr lang="en-US" altLang="zh-CN" i="1" kern="0" dirty="0"/>
              <a:t>B</a:t>
            </a:r>
            <a:r>
              <a:rPr lang="en-US" altLang="zh-CN" i="1" kern="0" baseline="30000" dirty="0"/>
              <a:t>m</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n</a:t>
            </a:r>
            <a:r>
              <a:rPr lang="en-US" altLang="zh-CN" kern="0" dirty="0"/>
              <a:t> is the minimum of the distances between all distinct pairs of code words; that is,</a:t>
            </a:r>
          </a:p>
          <a:p>
            <a:pPr marL="0" indent="0">
              <a:lnSpc>
                <a:spcPct val="150000"/>
              </a:lnSpc>
              <a:buNone/>
            </a:pPr>
            <a:r>
              <a:rPr lang="en-US" altLang="zh-CN" kern="0" dirty="0">
                <a:sym typeface="Symbol" panose="05050102010706020507" pitchFamily="18" charset="2"/>
              </a:rPr>
              <a:t>			min{</a:t>
            </a:r>
            <a:r>
              <a:rPr lang="en-US" altLang="zh-CN" kern="0" dirty="0"/>
              <a:t>(</a:t>
            </a:r>
            <a:r>
              <a:rPr lang="en-US" altLang="zh-CN" i="1" kern="0" dirty="0"/>
              <a:t>e</a:t>
            </a:r>
            <a:r>
              <a:rPr lang="en-US" altLang="zh-CN" kern="0" dirty="0"/>
              <a:t>(</a:t>
            </a:r>
            <a:r>
              <a:rPr lang="en-US" altLang="zh-CN" i="1" kern="0" dirty="0"/>
              <a:t>x</a:t>
            </a:r>
            <a:r>
              <a:rPr lang="en-US" altLang="zh-CN" kern="0" dirty="0"/>
              <a:t>), </a:t>
            </a:r>
            <a:r>
              <a:rPr lang="en-US" altLang="zh-CN" i="1" kern="0" dirty="0"/>
              <a:t>e</a:t>
            </a:r>
            <a:r>
              <a:rPr lang="en-US" altLang="zh-CN" kern="0" dirty="0"/>
              <a:t>(</a:t>
            </a:r>
            <a:r>
              <a:rPr lang="en-US" altLang="zh-CN" i="1" kern="0" dirty="0"/>
              <a:t>y</a:t>
            </a:r>
            <a:r>
              <a:rPr lang="en-US" altLang="zh-CN" kern="0" dirty="0"/>
              <a:t>)) | </a:t>
            </a:r>
            <a:r>
              <a:rPr lang="en-US" altLang="zh-CN" i="1" kern="0" dirty="0"/>
              <a:t>x, y</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m</a:t>
            </a:r>
            <a:r>
              <a:rPr lang="en-US" altLang="zh-CN" kern="0" dirty="0"/>
              <a:t>}</a:t>
            </a:r>
            <a:endParaRPr lang="en-US" altLang="zh-CN" kern="0" baseline="30000" dirty="0"/>
          </a:p>
        </p:txBody>
      </p:sp>
    </p:spTree>
    <p:extLst>
      <p:ext uri="{BB962C8B-B14F-4D97-AF65-F5344CB8AC3E}">
        <p14:creationId xmlns:p14="http://schemas.microsoft.com/office/powerpoint/2010/main" val="194736680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5:</a:t>
            </a:r>
          </a:p>
          <a:p>
            <a:pPr marL="400050" lvl="1" indent="0">
              <a:lnSpc>
                <a:spcPct val="150000"/>
              </a:lnSpc>
              <a:buNone/>
            </a:pPr>
            <a:r>
              <a:rPr lang="en-US" altLang="zh-CN" sz="2400" dirty="0"/>
              <a:t>Consider the following (2, 5) encoding function e:</a:t>
            </a:r>
          </a:p>
          <a:p>
            <a:pPr marL="400050" lvl="1" indent="0">
              <a:lnSpc>
                <a:spcPct val="150000"/>
              </a:lnSpc>
              <a:buNone/>
            </a:pPr>
            <a:endParaRPr lang="en-US" altLang="zh-CN" sz="2400" dirty="0"/>
          </a:p>
          <a:p>
            <a:pPr marL="400050" lvl="1" indent="0">
              <a:lnSpc>
                <a:spcPct val="150000"/>
              </a:lnSpc>
              <a:buNone/>
            </a:pPr>
            <a:endParaRPr lang="en-US" altLang="zh-CN" sz="2400" dirty="0"/>
          </a:p>
          <a:p>
            <a:pPr eaLnBrk="1" hangingPunct="1">
              <a:lnSpc>
                <a:spcPct val="150000"/>
              </a:lnSpc>
              <a:buFont typeface="Wingdings" panose="05000000000000000000" pitchFamily="2" charset="2"/>
              <a:buChar char="l"/>
            </a:pPr>
            <a:r>
              <a:rPr lang="en-US" altLang="zh-CN" dirty="0"/>
              <a:t>Solution:</a:t>
            </a:r>
          </a:p>
          <a:p>
            <a:pPr marL="857250" lvl="2" indent="0">
              <a:lnSpc>
                <a:spcPct val="150000"/>
              </a:lnSpc>
              <a:buNone/>
            </a:pPr>
            <a:r>
              <a:rPr lang="en-US" altLang="zh-CN" dirty="0"/>
              <a:t>The minimum distance is 2, as can be checked by computing the minimum of the distances between all six distinct pairs of code words.</a:t>
            </a:r>
          </a:p>
        </p:txBody>
      </p:sp>
      <p:pic>
        <p:nvPicPr>
          <p:cNvPr id="3" name="图片 2">
            <a:extLst>
              <a:ext uri="{FF2B5EF4-FFF2-40B4-BE49-F238E27FC236}">
                <a16:creationId xmlns:a16="http://schemas.microsoft.com/office/drawing/2014/main" id="{E0D63FFF-FBD0-4932-8DD1-D8AAADF19061}"/>
              </a:ext>
            </a:extLst>
          </p:cNvPr>
          <p:cNvPicPr>
            <a:picLocks noChangeAspect="1"/>
          </p:cNvPicPr>
          <p:nvPr/>
        </p:nvPicPr>
        <p:blipFill>
          <a:blip r:embed="rId3"/>
          <a:stretch>
            <a:fillRect/>
          </a:stretch>
        </p:blipFill>
        <p:spPr>
          <a:xfrm>
            <a:off x="4268559" y="2266121"/>
            <a:ext cx="3864432" cy="1398106"/>
          </a:xfrm>
          <a:prstGeom prst="rect">
            <a:avLst/>
          </a:prstGeom>
        </p:spPr>
      </p:pic>
    </p:spTree>
    <p:extLst>
      <p:ext uri="{BB962C8B-B14F-4D97-AF65-F5344CB8AC3E}">
        <p14:creationId xmlns:p14="http://schemas.microsoft.com/office/powerpoint/2010/main" val="310070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714646"/>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sz="2800" kern="0" dirty="0"/>
              <a:t>An (</a:t>
            </a:r>
            <a:r>
              <a:rPr lang="en-US" altLang="zh-CN" sz="2800" i="1" kern="0" dirty="0"/>
              <a:t>m, n</a:t>
            </a:r>
            <a:r>
              <a:rPr lang="en-US" altLang="zh-CN" sz="2800" kern="0" dirty="0"/>
              <a:t>) encoding function </a:t>
            </a:r>
            <a:r>
              <a:rPr lang="en-US" altLang="zh-CN" sz="2800" i="1" kern="0" dirty="0"/>
              <a:t>e</a:t>
            </a:r>
            <a:r>
              <a:rPr lang="en-US" altLang="zh-CN" sz="2800" kern="0" dirty="0"/>
              <a:t>: </a:t>
            </a:r>
            <a:r>
              <a:rPr lang="en-US" altLang="zh-CN" sz="2800" i="1" kern="0" dirty="0"/>
              <a:t>B</a:t>
            </a:r>
            <a:r>
              <a:rPr lang="en-US" altLang="zh-CN" sz="2800" i="1" kern="0" baseline="30000" dirty="0"/>
              <a:t>m</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B</a:t>
            </a:r>
            <a:r>
              <a:rPr lang="en-US" altLang="zh-CN" sz="2800" i="1" kern="0" baseline="30000" dirty="0"/>
              <a:t>n</a:t>
            </a:r>
            <a:r>
              <a:rPr lang="en-US" altLang="zh-CN" sz="2800" kern="0" dirty="0"/>
              <a:t> can detect </a:t>
            </a:r>
            <a:r>
              <a:rPr lang="en-US" altLang="zh-CN" sz="2800" i="1" kern="0" dirty="0"/>
              <a:t>k</a:t>
            </a:r>
            <a:r>
              <a:rPr lang="en-US" altLang="zh-CN" sz="2800" kern="0" dirty="0"/>
              <a:t> or fewer errors if and only if its minimum distance is at least </a:t>
            </a:r>
            <a:r>
              <a:rPr lang="en-US" altLang="zh-CN" sz="2800" i="1" kern="0" dirty="0"/>
              <a:t>k</a:t>
            </a:r>
            <a:r>
              <a:rPr lang="en-US" altLang="zh-CN" sz="2800" kern="0" dirty="0"/>
              <a:t> + 1.</a:t>
            </a:r>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Theorem 2</a:t>
            </a:r>
            <a:endParaRPr lang="zh-CN" altLang="en-US" dirty="0"/>
          </a:p>
        </p:txBody>
      </p:sp>
    </p:spTree>
    <p:extLst>
      <p:ext uri="{BB962C8B-B14F-4D97-AF65-F5344CB8AC3E}">
        <p14:creationId xmlns:p14="http://schemas.microsoft.com/office/powerpoint/2010/main" val="413343793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6" y="1600200"/>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800" kern="0"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1261884"/>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Proof</a:t>
            </a:r>
          </a:p>
          <a:p>
            <a:pPr algn="ctr"/>
            <a:r>
              <a:rPr lang="en-US" altLang="zh-CN" sz="3200" dirty="0">
                <a:sym typeface="Symbol" panose="05050102010706020507" pitchFamily="18" charset="2"/>
              </a:rPr>
              <a:t> </a:t>
            </a:r>
            <a:r>
              <a:rPr lang="en-US" altLang="zh-CN" sz="3200" dirty="0"/>
              <a:t>the minimum distance is at least </a:t>
            </a:r>
            <a:r>
              <a:rPr lang="en-US" altLang="zh-CN" sz="3200" i="1" dirty="0"/>
              <a:t>k</a:t>
            </a:r>
            <a:r>
              <a:rPr lang="en-US" altLang="zh-CN" sz="3200" dirty="0"/>
              <a:t> + 1</a:t>
            </a:r>
            <a:endParaRPr lang="zh-CN" altLang="en-US" sz="3200" dirty="0"/>
          </a:p>
        </p:txBody>
      </p:sp>
      <p:sp>
        <p:nvSpPr>
          <p:cNvPr id="5" name="Rectangle 3">
            <a:extLst>
              <a:ext uri="{FF2B5EF4-FFF2-40B4-BE49-F238E27FC236}">
                <a16:creationId xmlns:a16="http://schemas.microsoft.com/office/drawing/2014/main" id="{80CEAE94-1642-4123-8208-46AF761E9D21}"/>
              </a:ext>
            </a:extLst>
          </p:cNvPr>
          <p:cNvSpPr txBox="1">
            <a:spLocks noChangeArrowheads="1"/>
          </p:cNvSpPr>
          <p:nvPr/>
        </p:nvSpPr>
        <p:spPr>
          <a:xfrm>
            <a:off x="313497" y="2276295"/>
            <a:ext cx="11774556" cy="4137757"/>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sz="2800" kern="0" dirty="0"/>
              <a:t>Let </a:t>
            </a:r>
            <a:r>
              <a:rPr lang="en-US" altLang="zh-CN" sz="2800" i="1" kern="0" dirty="0"/>
              <a:t>b</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B</a:t>
            </a:r>
            <a:r>
              <a:rPr lang="en-US" altLang="zh-CN" sz="2800" i="1" kern="0" baseline="30000" dirty="0"/>
              <a:t>m</a:t>
            </a:r>
            <a:r>
              <a:rPr lang="en-US" altLang="zh-CN" sz="2800" kern="0" dirty="0"/>
              <a:t> , and let </a:t>
            </a:r>
            <a:r>
              <a:rPr lang="en-US" altLang="zh-CN" sz="2800" i="1" kern="0" dirty="0"/>
              <a:t>x</a:t>
            </a:r>
            <a:r>
              <a:rPr lang="en-US" altLang="zh-CN" sz="2800" kern="0" dirty="0"/>
              <a:t> = </a:t>
            </a:r>
            <a:r>
              <a:rPr lang="en-US" altLang="zh-CN" sz="2800" i="1" kern="0" dirty="0"/>
              <a:t>e</a:t>
            </a:r>
            <a:r>
              <a:rPr lang="en-US" altLang="zh-CN" sz="2800" kern="0" dirty="0"/>
              <a:t>(</a:t>
            </a:r>
            <a:r>
              <a:rPr lang="en-US" altLang="zh-CN" sz="2800" i="1" kern="0" dirty="0"/>
              <a:t>b</a:t>
            </a:r>
            <a:r>
              <a:rPr lang="en-US" altLang="zh-CN" sz="2800" kern="0" dirty="0"/>
              <a:t>) </a:t>
            </a:r>
            <a:r>
              <a:rPr lang="en-US" altLang="zh-CN" sz="2800" kern="0" dirty="0">
                <a:sym typeface="Symbol" panose="05050102010706020507" pitchFamily="18" charset="2"/>
              </a:rPr>
              <a:t></a:t>
            </a:r>
            <a:r>
              <a:rPr lang="en-US" altLang="zh-CN" sz="2800" kern="0" dirty="0"/>
              <a:t> </a:t>
            </a:r>
            <a:r>
              <a:rPr lang="en-US" altLang="zh-CN" sz="2800" i="1" kern="0" dirty="0"/>
              <a:t>B</a:t>
            </a:r>
            <a:r>
              <a:rPr lang="en-US" altLang="zh-CN" sz="2800" i="1" kern="0" baseline="30000" dirty="0"/>
              <a:t>n</a:t>
            </a:r>
            <a:r>
              <a:rPr lang="en-US" altLang="zh-CN" sz="2800" kern="0" dirty="0"/>
              <a:t> be the code word representing </a:t>
            </a:r>
            <a:r>
              <a:rPr lang="en-US" altLang="zh-CN" sz="2800" i="1" kern="0" dirty="0"/>
              <a:t>b</a:t>
            </a:r>
            <a:r>
              <a:rPr lang="en-US" altLang="zh-CN" sz="2800" kern="0" dirty="0"/>
              <a:t>. </a:t>
            </a:r>
          </a:p>
          <a:p>
            <a:pPr lvl="1">
              <a:lnSpc>
                <a:spcPct val="150000"/>
              </a:lnSpc>
              <a:buClr>
                <a:schemeClr val="tx1"/>
              </a:buClr>
              <a:buFont typeface="Wingdings" panose="05000000000000000000" pitchFamily="2" charset="2"/>
              <a:buChar char="l"/>
            </a:pPr>
            <a:r>
              <a:rPr lang="en-US" altLang="zh-CN" i="1" kern="0" dirty="0"/>
              <a:t>x</a:t>
            </a:r>
            <a:r>
              <a:rPr lang="en-US" altLang="zh-CN" kern="0" dirty="0"/>
              <a:t> is transmitted and is received as </a:t>
            </a:r>
            <a:r>
              <a:rPr lang="en-US" altLang="zh-CN" i="1" kern="0" dirty="0"/>
              <a:t>x</a:t>
            </a:r>
            <a:r>
              <a:rPr lang="en-US" altLang="zh-CN" i="1" kern="0" baseline="-25000" dirty="0"/>
              <a:t>t</a:t>
            </a:r>
            <a:r>
              <a:rPr lang="en-US" altLang="zh-CN" i="1" kern="0" dirty="0"/>
              <a:t> </a:t>
            </a:r>
            <a:r>
              <a:rPr lang="en-US" altLang="zh-CN" kern="0" dirty="0"/>
              <a:t>If </a:t>
            </a:r>
            <a:r>
              <a:rPr lang="en-US" altLang="zh-CN" i="1" kern="0" dirty="0"/>
              <a:t>x</a:t>
            </a:r>
            <a:r>
              <a:rPr lang="en-US" altLang="zh-CN" i="1" kern="0" baseline="-25000" dirty="0"/>
              <a:t>t</a:t>
            </a:r>
            <a:r>
              <a:rPr lang="en-US" altLang="zh-CN" kern="0" dirty="0"/>
              <a:t> were a code word different from </a:t>
            </a:r>
            <a:r>
              <a:rPr lang="en-US" altLang="zh-CN" i="1" kern="0" dirty="0"/>
              <a:t>x</a:t>
            </a:r>
            <a:r>
              <a:rPr lang="en-US" altLang="zh-CN" kern="0" dirty="0"/>
              <a:t>, then </a:t>
            </a:r>
            <a:r>
              <a:rPr lang="en-US" altLang="zh-CN" kern="0" dirty="0">
                <a:sym typeface="Symbol" panose="05050102010706020507" pitchFamily="18" charset="2"/>
              </a:rPr>
              <a:t></a:t>
            </a:r>
            <a:r>
              <a:rPr lang="en-US" altLang="zh-CN" kern="0" dirty="0"/>
              <a:t>(</a:t>
            </a:r>
            <a:r>
              <a:rPr lang="en-US" altLang="zh-CN" i="1" kern="0" dirty="0"/>
              <a:t>x</a:t>
            </a:r>
            <a:r>
              <a:rPr lang="en-US" altLang="zh-CN" kern="0" dirty="0"/>
              <a:t>, </a:t>
            </a:r>
            <a:r>
              <a:rPr lang="en-US" altLang="zh-CN" i="1" kern="0" dirty="0"/>
              <a:t>x</a:t>
            </a:r>
            <a:r>
              <a:rPr lang="en-US" altLang="zh-CN" i="1" kern="0" baseline="-25000" dirty="0"/>
              <a:t>t</a:t>
            </a:r>
            <a:r>
              <a:rPr lang="en-US" altLang="zh-CN" kern="0" dirty="0"/>
              <a:t>) </a:t>
            </a:r>
            <a:r>
              <a:rPr lang="en-US" altLang="zh-CN" kern="0" dirty="0">
                <a:cs typeface="Arial" panose="020B0604020202020204" pitchFamily="34" charset="0"/>
                <a:sym typeface="Euclid Math Two" panose="02050601010101010101" pitchFamily="18" charset="2"/>
              </a:rPr>
              <a:t>≥</a:t>
            </a:r>
            <a:r>
              <a:rPr lang="en-US" altLang="zh-CN" kern="0" dirty="0"/>
              <a:t> </a:t>
            </a:r>
            <a:r>
              <a:rPr lang="en-US" altLang="zh-CN" i="1" kern="0" dirty="0"/>
              <a:t>k</a:t>
            </a:r>
            <a:r>
              <a:rPr lang="en-US" altLang="zh-CN" kern="0" dirty="0"/>
              <a:t>+1, so </a:t>
            </a:r>
            <a:r>
              <a:rPr lang="en-US" altLang="zh-CN" i="1" kern="0" dirty="0"/>
              <a:t>x</a:t>
            </a:r>
            <a:r>
              <a:rPr lang="en-US" altLang="zh-CN" kern="0" dirty="0"/>
              <a:t> would be transmitted with </a:t>
            </a:r>
            <a:r>
              <a:rPr lang="en-US" altLang="zh-CN" i="1" kern="0" dirty="0"/>
              <a:t>k</a:t>
            </a:r>
            <a:r>
              <a:rPr lang="en-US" altLang="zh-CN" kern="0" dirty="0"/>
              <a:t> + l or more errors. Thus, if </a:t>
            </a:r>
            <a:r>
              <a:rPr lang="en-US" altLang="zh-CN" i="1" kern="0" dirty="0"/>
              <a:t>x</a:t>
            </a:r>
            <a:r>
              <a:rPr lang="en-US" altLang="zh-CN" kern="0" dirty="0"/>
              <a:t> is transmitted with </a:t>
            </a:r>
            <a:r>
              <a:rPr lang="en-US" altLang="zh-CN" i="1" kern="0" dirty="0"/>
              <a:t>k</a:t>
            </a:r>
            <a:r>
              <a:rPr lang="en-US" altLang="zh-CN" kern="0" dirty="0"/>
              <a:t> or fewer errors, then </a:t>
            </a:r>
            <a:r>
              <a:rPr lang="en-US" altLang="zh-CN" i="1" kern="0" dirty="0"/>
              <a:t>x</a:t>
            </a:r>
            <a:r>
              <a:rPr lang="en-US" altLang="zh-CN" i="1" kern="0" baseline="-25000" dirty="0"/>
              <a:t>t</a:t>
            </a:r>
            <a:r>
              <a:rPr lang="en-US" altLang="zh-CN" kern="0" dirty="0"/>
              <a:t> cannot be a code word. This means that </a:t>
            </a:r>
            <a:r>
              <a:rPr lang="en-US" altLang="zh-CN" i="1" kern="0" dirty="0"/>
              <a:t>e</a:t>
            </a:r>
            <a:r>
              <a:rPr lang="en-US" altLang="zh-CN" kern="0" dirty="0"/>
              <a:t> can detect </a:t>
            </a:r>
            <a:r>
              <a:rPr lang="en-US" altLang="zh-CN" i="1" kern="0" dirty="0"/>
              <a:t>k</a:t>
            </a:r>
            <a:r>
              <a:rPr lang="en-US" altLang="zh-CN" kern="0" dirty="0"/>
              <a:t> or fewer errors.</a:t>
            </a:r>
          </a:p>
        </p:txBody>
      </p:sp>
    </p:spTree>
    <p:extLst>
      <p:ext uri="{BB962C8B-B14F-4D97-AF65-F5344CB8AC3E}">
        <p14:creationId xmlns:p14="http://schemas.microsoft.com/office/powerpoint/2010/main" val="264993124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6" y="1600200"/>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800" kern="0"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1261884"/>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Proof</a:t>
            </a:r>
          </a:p>
          <a:p>
            <a:pPr algn="ctr"/>
            <a:r>
              <a:rPr lang="en-US" altLang="zh-CN" sz="3200" dirty="0">
                <a:sym typeface="Symbol" panose="05050102010706020507" pitchFamily="18" charset="2"/>
              </a:rPr>
              <a:t>e can detect k or fewer errors  </a:t>
            </a:r>
            <a:endParaRPr lang="zh-CN" altLang="en-US" sz="3200" dirty="0"/>
          </a:p>
        </p:txBody>
      </p:sp>
      <p:sp>
        <p:nvSpPr>
          <p:cNvPr id="8" name="Rectangle 3">
            <a:extLst>
              <a:ext uri="{FF2B5EF4-FFF2-40B4-BE49-F238E27FC236}">
                <a16:creationId xmlns:a16="http://schemas.microsoft.com/office/drawing/2014/main" id="{FE5B5543-C828-48A7-AEA4-5DD72DE13BE4}"/>
              </a:ext>
            </a:extLst>
          </p:cNvPr>
          <p:cNvSpPr txBox="1">
            <a:spLocks noChangeArrowheads="1"/>
          </p:cNvSpPr>
          <p:nvPr/>
        </p:nvSpPr>
        <p:spPr>
          <a:xfrm>
            <a:off x="210046" y="2201484"/>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kern="0" dirty="0"/>
              <a:t>Suppose that the minimum distance between code words is </a:t>
            </a:r>
            <a:r>
              <a:rPr lang="en-US" altLang="zh-CN" sz="2800" i="1" kern="0" dirty="0"/>
              <a:t>r</a:t>
            </a:r>
            <a:r>
              <a:rPr lang="en-US" altLang="zh-CN" sz="2800" kern="0" dirty="0"/>
              <a:t> </a:t>
            </a:r>
            <a:r>
              <a:rPr lang="en-US" altLang="zh-CN" sz="2800" kern="0" dirty="0">
                <a:cs typeface="Arial" panose="020B0604020202020204" pitchFamily="34" charset="0"/>
                <a:sym typeface="Euclid Math Two" panose="02050601010101010101" pitchFamily="18" charset="2"/>
              </a:rPr>
              <a:t>≤</a:t>
            </a:r>
            <a:r>
              <a:rPr lang="en-US" altLang="zh-CN" sz="2800" kern="0" dirty="0"/>
              <a:t> </a:t>
            </a:r>
            <a:r>
              <a:rPr lang="en-US" altLang="zh-CN" sz="2800" i="1" kern="0" dirty="0"/>
              <a:t>k</a:t>
            </a:r>
            <a:endParaRPr lang="en-US" altLang="zh-CN" sz="2800" kern="0" dirty="0"/>
          </a:p>
          <a:p>
            <a:pPr marL="400050" lvl="1" indent="0">
              <a:lnSpc>
                <a:spcPct val="150000"/>
              </a:lnSpc>
              <a:buNone/>
            </a:pPr>
            <a:r>
              <a:rPr lang="en-US" altLang="zh-CN" kern="0" dirty="0"/>
              <a:t>Let </a:t>
            </a:r>
            <a:r>
              <a:rPr lang="en-US" altLang="zh-CN" i="1" kern="0" dirty="0"/>
              <a:t>x</a:t>
            </a:r>
            <a:r>
              <a:rPr lang="en-US" altLang="zh-CN" kern="0" dirty="0"/>
              <a:t> and </a:t>
            </a:r>
            <a:r>
              <a:rPr lang="en-US" altLang="zh-CN" i="1" kern="0" dirty="0"/>
              <a:t>y</a:t>
            </a:r>
            <a:r>
              <a:rPr lang="en-US" altLang="zh-CN" kern="0" dirty="0"/>
              <a:t> be code words with </a:t>
            </a:r>
            <a:r>
              <a:rPr lang="en-US" altLang="zh-CN" kern="0" dirty="0">
                <a:sym typeface="Symbol" panose="05050102010706020507" pitchFamily="18" charset="2"/>
              </a:rPr>
              <a:t></a:t>
            </a:r>
            <a:r>
              <a:rPr lang="en-US" altLang="zh-CN" kern="0" dirty="0"/>
              <a:t> (</a:t>
            </a:r>
            <a:r>
              <a:rPr lang="en-US" altLang="zh-CN" i="1" kern="0" dirty="0"/>
              <a:t>x</a:t>
            </a:r>
            <a:r>
              <a:rPr lang="en-US" altLang="zh-CN" kern="0" dirty="0"/>
              <a:t>, </a:t>
            </a:r>
            <a:r>
              <a:rPr lang="en-US" altLang="zh-CN" i="1" kern="0" dirty="0"/>
              <a:t>y</a:t>
            </a:r>
            <a:r>
              <a:rPr lang="en-US" altLang="zh-CN" kern="0" dirty="0"/>
              <a:t>) = </a:t>
            </a:r>
            <a:r>
              <a:rPr lang="en-US" altLang="zh-CN" i="1" kern="0" dirty="0"/>
              <a:t>r</a:t>
            </a:r>
            <a:r>
              <a:rPr lang="en-US" altLang="zh-CN" kern="0" dirty="0"/>
              <a:t>.</a:t>
            </a:r>
          </a:p>
          <a:p>
            <a:pPr marL="857250" lvl="2" indent="0">
              <a:lnSpc>
                <a:spcPct val="150000"/>
              </a:lnSpc>
              <a:buNone/>
            </a:pPr>
            <a:r>
              <a:rPr lang="en-US" altLang="zh-CN" kern="0" dirty="0"/>
              <a:t>If </a:t>
            </a:r>
            <a:r>
              <a:rPr lang="en-US" altLang="zh-CN" i="1" kern="0" dirty="0"/>
              <a:t>x</a:t>
            </a:r>
            <a:r>
              <a:rPr lang="en-US" altLang="zh-CN" kern="0" dirty="0"/>
              <a:t> = </a:t>
            </a:r>
            <a:r>
              <a:rPr lang="en-US" altLang="zh-CN" i="1" kern="0" dirty="0"/>
              <a:t>y</a:t>
            </a:r>
            <a:r>
              <a:rPr lang="en-US" altLang="zh-CN" kern="0" dirty="0"/>
              <a:t>, that is, if </a:t>
            </a:r>
            <a:r>
              <a:rPr lang="en-US" altLang="zh-CN" i="1" kern="0" dirty="0"/>
              <a:t>x</a:t>
            </a:r>
            <a:r>
              <a:rPr lang="en-US" altLang="zh-CN" kern="0" dirty="0"/>
              <a:t> is transmitted and is mistakenly received as y, then </a:t>
            </a:r>
            <a:r>
              <a:rPr lang="en-US" altLang="zh-CN" i="1" kern="0" dirty="0"/>
              <a:t>r </a:t>
            </a:r>
            <a:r>
              <a:rPr lang="en-US" altLang="zh-CN" kern="0" dirty="0">
                <a:cs typeface="Arial" panose="020B0604020202020204" pitchFamily="34" charset="0"/>
              </a:rPr>
              <a:t>≤ </a:t>
            </a:r>
            <a:r>
              <a:rPr lang="en-US" altLang="zh-CN" i="1" kern="0" dirty="0"/>
              <a:t>k</a:t>
            </a:r>
            <a:r>
              <a:rPr lang="en-US" altLang="zh-CN" kern="0" dirty="0"/>
              <a:t> errors have been committed and have not been detected. </a:t>
            </a:r>
          </a:p>
          <a:p>
            <a:pPr marL="400050" lvl="1" indent="0">
              <a:lnSpc>
                <a:spcPct val="150000"/>
              </a:lnSpc>
              <a:buNone/>
            </a:pPr>
            <a:r>
              <a:rPr lang="en-US" altLang="zh-CN" kern="0" dirty="0"/>
              <a:t>Thus it contradict with </a:t>
            </a:r>
            <a:r>
              <a:rPr lang="en-US" altLang="zh-CN" i="1" kern="0" dirty="0"/>
              <a:t>e</a:t>
            </a:r>
            <a:r>
              <a:rPr lang="en-US" altLang="zh-CN" kern="0" dirty="0"/>
              <a:t> can detect </a:t>
            </a:r>
            <a:r>
              <a:rPr lang="en-US" altLang="zh-CN" i="1" kern="0" dirty="0"/>
              <a:t>k</a:t>
            </a:r>
            <a:r>
              <a:rPr lang="en-US" altLang="zh-CN" kern="0" dirty="0"/>
              <a:t> or fewer errors. </a:t>
            </a:r>
          </a:p>
        </p:txBody>
      </p:sp>
    </p:spTree>
    <p:extLst>
      <p:ext uri="{BB962C8B-B14F-4D97-AF65-F5344CB8AC3E}">
        <p14:creationId xmlns:p14="http://schemas.microsoft.com/office/powerpoint/2010/main" val="248298078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6:</a:t>
            </a:r>
          </a:p>
          <a:p>
            <a:pPr marL="400050" lvl="1" indent="0">
              <a:lnSpc>
                <a:spcPct val="150000"/>
              </a:lnSpc>
              <a:buNone/>
            </a:pPr>
            <a:r>
              <a:rPr lang="en-US" altLang="zh-CN" sz="2400" dirty="0"/>
              <a:t>Consider the (3, 8) encoding function e: </a:t>
            </a:r>
            <a:r>
              <a:rPr lang="en-US" altLang="zh-CN" sz="2400" i="1" dirty="0"/>
              <a:t>B</a:t>
            </a:r>
            <a:r>
              <a:rPr lang="en-US" altLang="zh-CN" sz="2400" i="1" baseline="30000" dirty="0"/>
              <a:t>3</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B</a:t>
            </a:r>
            <a:r>
              <a:rPr lang="en-US" altLang="zh-CN" sz="2400" i="1" baseline="30000" dirty="0"/>
              <a:t>8  </a:t>
            </a:r>
            <a:r>
              <a:rPr lang="en-US" altLang="zh-CN" sz="2400" dirty="0"/>
              <a:t>defined by</a:t>
            </a:r>
          </a:p>
          <a:p>
            <a:pPr marL="400050" lvl="1" indent="0">
              <a:lnSpc>
                <a:spcPct val="150000"/>
              </a:lnSpc>
              <a:buNone/>
            </a:pPr>
            <a:endParaRPr lang="en-US" altLang="zh-CN" sz="2400" dirty="0"/>
          </a:p>
          <a:p>
            <a:pPr marL="400050" lvl="1" indent="0">
              <a:lnSpc>
                <a:spcPct val="150000"/>
              </a:lnSpc>
              <a:buNone/>
            </a:pPr>
            <a:endParaRPr lang="en-US" altLang="zh-CN" sz="2400" dirty="0"/>
          </a:p>
          <a:p>
            <a:pPr marL="400050" lvl="1" indent="0">
              <a:lnSpc>
                <a:spcPct val="150000"/>
              </a:lnSpc>
              <a:buNone/>
            </a:pPr>
            <a:endParaRPr lang="en-US" altLang="zh-CN" sz="2400" dirty="0"/>
          </a:p>
          <a:p>
            <a:pPr marL="400050" lvl="1" indent="0">
              <a:lnSpc>
                <a:spcPct val="150000"/>
              </a:lnSpc>
              <a:buNone/>
            </a:pPr>
            <a:endParaRPr lang="en-US" altLang="zh-CN" sz="2400" dirty="0"/>
          </a:p>
          <a:p>
            <a:pPr marL="400050" lvl="1" indent="0">
              <a:lnSpc>
                <a:spcPct val="150000"/>
              </a:lnSpc>
              <a:buNone/>
            </a:pPr>
            <a:r>
              <a:rPr lang="en-US" altLang="zh-CN" sz="2400" dirty="0"/>
              <a:t>How many errors will e detect?</a:t>
            </a:r>
          </a:p>
        </p:txBody>
      </p:sp>
      <p:pic>
        <p:nvPicPr>
          <p:cNvPr id="5" name="图片 4">
            <a:extLst>
              <a:ext uri="{FF2B5EF4-FFF2-40B4-BE49-F238E27FC236}">
                <a16:creationId xmlns:a16="http://schemas.microsoft.com/office/drawing/2014/main" id="{A04AD848-5529-4A08-A0AB-2C37413F7470}"/>
              </a:ext>
            </a:extLst>
          </p:cNvPr>
          <p:cNvPicPr>
            <a:picLocks noChangeAspect="1"/>
          </p:cNvPicPr>
          <p:nvPr/>
        </p:nvPicPr>
        <p:blipFill>
          <a:blip r:embed="rId3"/>
          <a:stretch>
            <a:fillRect/>
          </a:stretch>
        </p:blipFill>
        <p:spPr>
          <a:xfrm>
            <a:off x="4220972" y="2330226"/>
            <a:ext cx="3959606" cy="2409580"/>
          </a:xfrm>
          <a:prstGeom prst="rect">
            <a:avLst/>
          </a:prstGeom>
        </p:spPr>
      </p:pic>
    </p:spTree>
    <p:extLst>
      <p:ext uri="{BB962C8B-B14F-4D97-AF65-F5344CB8AC3E}">
        <p14:creationId xmlns:p14="http://schemas.microsoft.com/office/powerpoint/2010/main" val="144726214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buFont typeface="Wingdings" panose="05000000000000000000" pitchFamily="2" charset="2"/>
              <a:buChar char="l"/>
            </a:pPr>
            <a:r>
              <a:rPr lang="en-US" altLang="zh-CN" dirty="0"/>
              <a:t>Solution:</a:t>
            </a:r>
          </a:p>
          <a:p>
            <a:pPr marL="800100" lvl="2" indent="0">
              <a:lnSpc>
                <a:spcPct val="150000"/>
              </a:lnSpc>
              <a:buNone/>
            </a:pPr>
            <a:r>
              <a:rPr lang="en-US" altLang="zh-CN" dirty="0"/>
              <a:t>The minimum distance of e is 3, as can be checked by computing the minimum of the distances between all 28 distinct pairs of code words. By Theorem 2, the code will detect k or fewer errors if and only if its minimum distance is at least k + 1. Since the minimum distance is 3, we have 3 ≥ k+1or k &lt; 2. Thus the code will detect two or fewer errors.</a:t>
            </a:r>
            <a:endParaRPr lang="zh-CN" altLang="en-US" dirty="0"/>
          </a:p>
        </p:txBody>
      </p:sp>
    </p:spTree>
    <p:extLst>
      <p:ext uri="{BB962C8B-B14F-4D97-AF65-F5344CB8AC3E}">
        <p14:creationId xmlns:p14="http://schemas.microsoft.com/office/powerpoint/2010/main" val="3945771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5" name="Rectangle 3">
            <a:extLst>
              <a:ext uri="{FF2B5EF4-FFF2-40B4-BE49-F238E27FC236}">
                <a16:creationId xmlns:a16="http://schemas.microsoft.com/office/drawing/2014/main" id="{4B026FA2-9274-4083-9BAB-CA455E66B5CF}"/>
              </a:ext>
            </a:extLst>
          </p:cNvPr>
          <p:cNvSpPr txBox="1">
            <a:spLocks noChangeArrowheads="1"/>
          </p:cNvSpPr>
          <p:nvPr/>
        </p:nvSpPr>
        <p:spPr>
          <a:xfrm>
            <a:off x="440635" y="1727898"/>
            <a:ext cx="1131073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kern="0" dirty="0"/>
              <a:t>An (</a:t>
            </a:r>
            <a:r>
              <a:rPr lang="en-US" altLang="zh-CN" i="1" kern="0" dirty="0"/>
              <a:t>m, n</a:t>
            </a:r>
            <a:r>
              <a:rPr lang="en-US" altLang="zh-CN" kern="0" dirty="0"/>
              <a:t>) encoding function </a:t>
            </a:r>
            <a:r>
              <a:rPr lang="en-US" altLang="zh-CN" i="1" kern="0" dirty="0"/>
              <a:t>e</a:t>
            </a:r>
            <a:r>
              <a:rPr lang="en-US" altLang="zh-CN" kern="0" dirty="0"/>
              <a:t>: </a:t>
            </a:r>
            <a:r>
              <a:rPr lang="en-US" altLang="zh-CN" i="1" kern="0" dirty="0"/>
              <a:t>B</a:t>
            </a:r>
            <a:r>
              <a:rPr lang="en-US" altLang="zh-CN" i="1" kern="0" baseline="30000" dirty="0"/>
              <a:t>m</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n</a:t>
            </a:r>
            <a:r>
              <a:rPr lang="en-US" altLang="zh-CN" kern="0" dirty="0"/>
              <a:t> is called a </a:t>
            </a:r>
            <a:r>
              <a:rPr lang="en-US" altLang="zh-CN" kern="0" dirty="0">
                <a:solidFill>
                  <a:srgbClr val="FF0000"/>
                </a:solidFill>
              </a:rPr>
              <a:t>group code </a:t>
            </a:r>
            <a:r>
              <a:rPr lang="en-US" altLang="zh-CN" kern="0" dirty="0"/>
              <a:t>if</a:t>
            </a:r>
          </a:p>
          <a:p>
            <a:pPr marL="457200" lvl="1" indent="0" algn="ctr">
              <a:lnSpc>
                <a:spcPct val="150000"/>
              </a:lnSpc>
              <a:buNone/>
            </a:pPr>
            <a:r>
              <a:rPr lang="en-US" altLang="zh-CN" i="1" kern="0" dirty="0"/>
              <a:t>e</a:t>
            </a:r>
            <a:r>
              <a:rPr lang="en-US" altLang="zh-CN" kern="0" dirty="0"/>
              <a:t>(</a:t>
            </a:r>
            <a:r>
              <a:rPr lang="en-US" altLang="zh-CN" i="1" kern="0" dirty="0"/>
              <a:t>B</a:t>
            </a:r>
            <a:r>
              <a:rPr lang="en-US" altLang="zh-CN" i="1" kern="0" baseline="30000" dirty="0"/>
              <a:t>m</a:t>
            </a:r>
            <a:r>
              <a:rPr lang="en-US" altLang="zh-CN" kern="0" dirty="0"/>
              <a:t>) = {</a:t>
            </a:r>
            <a:r>
              <a:rPr lang="en-US" altLang="zh-CN" i="1" kern="0" dirty="0"/>
              <a:t>e</a:t>
            </a:r>
            <a:r>
              <a:rPr lang="en-US" altLang="zh-CN" kern="0" dirty="0"/>
              <a:t>(</a:t>
            </a:r>
            <a:r>
              <a:rPr lang="en-US" altLang="zh-CN" i="1" kern="0" dirty="0"/>
              <a:t>b</a:t>
            </a:r>
            <a:r>
              <a:rPr lang="en-US" altLang="zh-CN" kern="0" dirty="0"/>
              <a:t>) | </a:t>
            </a:r>
            <a:r>
              <a:rPr lang="en-US" altLang="zh-CN" i="1" kern="0" dirty="0"/>
              <a:t>e</a:t>
            </a:r>
            <a:r>
              <a:rPr lang="en-US" altLang="zh-CN" kern="0" dirty="0"/>
              <a:t>(</a:t>
            </a:r>
            <a:r>
              <a:rPr lang="en-US" altLang="zh-CN" i="1" kern="0" dirty="0"/>
              <a:t>b</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n</a:t>
            </a:r>
            <a:r>
              <a:rPr lang="en-US" altLang="zh-CN" kern="0" dirty="0"/>
              <a:t> } = Ran(</a:t>
            </a:r>
            <a:r>
              <a:rPr lang="en-US" altLang="zh-CN" i="1" kern="0" dirty="0"/>
              <a:t>e</a:t>
            </a:r>
            <a:r>
              <a:rPr lang="en-US" altLang="zh-CN" kern="0" dirty="0"/>
              <a:t>)</a:t>
            </a:r>
          </a:p>
          <a:p>
            <a:pPr marL="0" indent="0">
              <a:lnSpc>
                <a:spcPct val="150000"/>
              </a:lnSpc>
              <a:buNone/>
            </a:pPr>
            <a:r>
              <a:rPr lang="en-US" altLang="zh-CN" kern="0" dirty="0"/>
              <a:t>is a subgroup of </a:t>
            </a:r>
            <a:r>
              <a:rPr lang="en-US" altLang="zh-CN" i="1" kern="0" dirty="0"/>
              <a:t>B</a:t>
            </a:r>
            <a:r>
              <a:rPr lang="en-US" altLang="zh-CN" i="1" kern="0" baseline="30000" dirty="0"/>
              <a:t>n</a:t>
            </a:r>
          </a:p>
        </p:txBody>
      </p:sp>
      <p:sp>
        <p:nvSpPr>
          <p:cNvPr id="6" name="文本框 5">
            <a:extLst>
              <a:ext uri="{FF2B5EF4-FFF2-40B4-BE49-F238E27FC236}">
                <a16:creationId xmlns:a16="http://schemas.microsoft.com/office/drawing/2014/main" id="{EC84ED96-5EBE-49F8-AEBB-8C8ED826CDD6}"/>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Group Codes - </a:t>
            </a:r>
            <a:r>
              <a:rPr kumimoji="0" lang="zh-CN" altLang="en-US" sz="4400" b="0" i="0" u="none" strike="noStrike" kern="0" cap="none" spc="0" normalizeH="0" baseline="0" noProof="0" dirty="0">
                <a:ln>
                  <a:noFill/>
                </a:ln>
                <a:solidFill>
                  <a:srgbClr val="000000"/>
                </a:solidFill>
                <a:effectLst/>
                <a:uLnTx/>
                <a:uFillTx/>
                <a:latin typeface="Arial"/>
                <a:ea typeface="宋体"/>
                <a:cs typeface="+mj-cs"/>
              </a:rPr>
              <a:t>群码</a:t>
            </a:r>
            <a:endParaRPr kumimoji="0" lang="en-US" altLang="zh-CN" sz="4400" b="0" i="0" u="none" strike="noStrike" kern="0" cap="none" spc="0" normalizeH="0" baseline="0" noProof="0" dirty="0">
              <a:ln>
                <a:noFill/>
              </a:ln>
              <a:solidFill>
                <a:srgbClr val="000000"/>
              </a:solidFill>
              <a:effectLst/>
              <a:uLnTx/>
              <a:uFillTx/>
              <a:latin typeface="Arial"/>
              <a:ea typeface="宋体"/>
              <a:cs typeface="+mj-cs"/>
            </a:endParaRPr>
          </a:p>
        </p:txBody>
      </p:sp>
    </p:spTree>
    <p:extLst>
      <p:ext uri="{BB962C8B-B14F-4D97-AF65-F5344CB8AC3E}">
        <p14:creationId xmlns:p14="http://schemas.microsoft.com/office/powerpoint/2010/main" val="14102428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1:</a:t>
                </a:r>
              </a:p>
              <a:p>
                <a:pPr lvl="1">
                  <a:lnSpc>
                    <a:spcPct val="150000"/>
                  </a:lnSpc>
                  <a:buClrTx/>
                  <a:buFont typeface="Wingdings" panose="05000000000000000000" pitchFamily="2" charset="2"/>
                  <a:buChar char="l"/>
                </a:pPr>
                <a:r>
                  <a:rPr lang="en-US" altLang="zh-CN" sz="2400"/>
                  <a:t>Let G</a:t>
                </a:r>
                <a:r>
                  <a:rPr lang="en-US" altLang="zh-CN" sz="2400" baseline="-25000"/>
                  <a:t>1</a:t>
                </a:r>
                <a:r>
                  <a:rPr lang="en-US" altLang="zh-CN" sz="2400"/>
                  <a:t> and G</a:t>
                </a:r>
                <a:r>
                  <a:rPr lang="en-US" altLang="zh-CN" sz="2400" baseline="-25000"/>
                  <a:t>2</a:t>
                </a:r>
                <a:r>
                  <a:rPr lang="en-US" altLang="zh-CN" sz="2400"/>
                  <a:t> be the group Z</a:t>
                </a:r>
                <a:r>
                  <a:rPr lang="en-US" altLang="zh-CN" sz="2400" baseline="-25000"/>
                  <a:t>2</a:t>
                </a:r>
                <a:r>
                  <a:rPr lang="en-US" altLang="zh-CN" sz="2400"/>
                  <a:t>. For simplicity of notation, we shall write the elements of Z</a:t>
                </a:r>
                <a:r>
                  <a:rPr lang="en-US" altLang="zh-CN" sz="2400" baseline="-25000"/>
                  <a:t>2</a:t>
                </a:r>
                <a:r>
                  <a:rPr lang="en-US" altLang="zh-CN" sz="2400"/>
                  <a:t> as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𝟎</m:t>
                        </m:r>
                      </m:e>
                    </m:acc>
                  </m:oMath>
                </a14:m>
                <a:r>
                  <a:rPr lang="en-US" altLang="zh-CN" sz="2400"/>
                  <a:t> and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1" smtClean="0">
                            <a:latin typeface="Cambria Math" panose="02040503050406030204" pitchFamily="18" charset="0"/>
                          </a:rPr>
                          <m:t>𝟏</m:t>
                        </m:r>
                      </m:e>
                    </m:acc>
                  </m:oMath>
                </a14:m>
                <a:r>
                  <a:rPr lang="en-US" altLang="zh-CN" sz="2400"/>
                  <a:t> , respectively, instead of [0] and [1]. Then the multiplication table of G = G</a:t>
                </a:r>
                <a:r>
                  <a:rPr lang="en-US" altLang="zh-CN" sz="2400" baseline="-25000"/>
                  <a:t>1</a:t>
                </a:r>
                <a:r>
                  <a:rPr lang="en-US" altLang="zh-CN" sz="2400"/>
                  <a:t> x G</a:t>
                </a:r>
                <a:r>
                  <a:rPr lang="en-US" altLang="zh-CN" sz="2400" baseline="-25000"/>
                  <a:t>2</a:t>
                </a:r>
                <a:r>
                  <a:rPr lang="en-US" altLang="zh-CN" sz="2400"/>
                  <a:t> is given in Table 9.10.</a:t>
                </a:r>
              </a:p>
              <a:p>
                <a:pPr lvl="1">
                  <a:lnSpc>
                    <a:spcPct val="150000"/>
                  </a:lnSpc>
                  <a:buClrTx/>
                  <a:buFont typeface="Wingdings" panose="05000000000000000000" pitchFamily="2" charset="2"/>
                  <a:buChar char="l"/>
                </a:pPr>
                <a:r>
                  <a:rPr lang="en-US" altLang="zh-CN" sz="2400"/>
                  <a:t>Since G is a group of order 4, it must be isomorphic to V or to Z</a:t>
                </a:r>
                <a:r>
                  <a:rPr lang="en-US" altLang="zh-CN" sz="2400" baseline="-25000"/>
                  <a:t>4</a:t>
                </a:r>
                <a:r>
                  <a:rPr lang="en-US" altLang="zh-CN" sz="2400"/>
                  <a:t> (see Section9.4), the only groups of order 4. By looking at the multiplication tables, we see that the functon f: V → Z</a:t>
                </a:r>
                <a:r>
                  <a:rPr lang="en-US" altLang="zh-CN" sz="2400" baseline="-25000"/>
                  <a:t>2 </a:t>
                </a:r>
                <a:r>
                  <a:rPr lang="en-US" altLang="zh-CN" sz="2400"/>
                  <a:t>x Z</a:t>
                </a:r>
                <a:r>
                  <a:rPr lang="en-US" altLang="zh-CN" sz="2400" baseline="-25000"/>
                  <a:t>2</a:t>
                </a:r>
                <a:r>
                  <a:rPr lang="en-US" altLang="zh-CN" sz="2400"/>
                  <a:t> defined by f(e) =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𝟎</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a:t>), f(a) =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𝟏</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a:t>), f(b)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a:t>), and f(c)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a:t>) is an isomorphism.</a:t>
                </a: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210046" y="918110"/>
                <a:ext cx="11605436" cy="6612243"/>
              </a:xfrm>
              <a:prstGeom prst="rect">
                <a:avLst/>
              </a:prstGeom>
              <a:blipFill>
                <a:blip r:embed="rId3"/>
                <a:stretch>
                  <a:fillRect l="-893" t="-369" r="-3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56851231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文本框 5">
            <a:extLst>
              <a:ext uri="{FF2B5EF4-FFF2-40B4-BE49-F238E27FC236}">
                <a16:creationId xmlns:a16="http://schemas.microsoft.com/office/drawing/2014/main" id="{EC84ED96-5EBE-49F8-AEBB-8C8ED826CDD6}"/>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Group</a:t>
            </a:r>
          </a:p>
        </p:txBody>
      </p:sp>
      <p:sp>
        <p:nvSpPr>
          <p:cNvPr id="7" name="Rectangle 3">
            <a:extLst>
              <a:ext uri="{FF2B5EF4-FFF2-40B4-BE49-F238E27FC236}">
                <a16:creationId xmlns:a16="http://schemas.microsoft.com/office/drawing/2014/main" id="{3638E117-9102-4A22-A619-3CE81C0AF21F}"/>
              </a:ext>
            </a:extLst>
          </p:cNvPr>
          <p:cNvSpPr txBox="1">
            <a:spLocks noChangeArrowheads="1"/>
          </p:cNvSpPr>
          <p:nvPr/>
        </p:nvSpPr>
        <p:spPr>
          <a:xfrm>
            <a:off x="567765" y="1709041"/>
            <a:ext cx="1153147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kern="0" dirty="0"/>
              <a:t>Recall from the definition of subgroup give in Section 9.4 that </a:t>
            </a:r>
            <a:r>
              <a:rPr lang="en-US" altLang="zh-CN" i="1" kern="0" dirty="0"/>
              <a:t>N</a:t>
            </a:r>
            <a:r>
              <a:rPr lang="en-US" altLang="zh-CN" kern="0" dirty="0"/>
              <a:t> is a subgroup of </a:t>
            </a:r>
            <a:r>
              <a:rPr lang="en-US" altLang="zh-CN" i="1" kern="0" dirty="0"/>
              <a:t>B</a:t>
            </a:r>
            <a:r>
              <a:rPr lang="en-US" altLang="zh-CN" i="1" kern="0" baseline="30000" dirty="0"/>
              <a:t>n</a:t>
            </a:r>
            <a:r>
              <a:rPr lang="en-US" altLang="zh-CN" kern="0" dirty="0"/>
              <a:t> if </a:t>
            </a:r>
          </a:p>
          <a:p>
            <a:pPr marL="457200" lvl="1" indent="0">
              <a:lnSpc>
                <a:spcPct val="150000"/>
              </a:lnSpc>
              <a:buNone/>
            </a:pPr>
            <a:r>
              <a:rPr lang="en-US" altLang="zh-CN" kern="0" dirty="0"/>
              <a:t>(a) the identity of </a:t>
            </a:r>
            <a:r>
              <a:rPr lang="en-US" altLang="zh-CN" i="1" kern="0" dirty="0"/>
              <a:t>B</a:t>
            </a:r>
            <a:r>
              <a:rPr lang="en-US" altLang="zh-CN" i="1" kern="0" baseline="30000" dirty="0"/>
              <a:t>n</a:t>
            </a:r>
            <a:r>
              <a:rPr lang="en-US" altLang="zh-CN" kern="0" dirty="0"/>
              <a:t> is in </a:t>
            </a:r>
            <a:r>
              <a:rPr lang="en-US" altLang="zh-CN" i="1" kern="0" dirty="0"/>
              <a:t>N</a:t>
            </a:r>
            <a:r>
              <a:rPr lang="en-US" altLang="zh-CN" kern="0" dirty="0"/>
              <a:t>, </a:t>
            </a:r>
          </a:p>
          <a:p>
            <a:pPr marL="457200" lvl="1" indent="0">
              <a:lnSpc>
                <a:spcPct val="150000"/>
              </a:lnSpc>
              <a:buNone/>
            </a:pPr>
            <a:r>
              <a:rPr lang="en-US" altLang="zh-CN" kern="0" dirty="0"/>
              <a:t>(b) if </a:t>
            </a:r>
            <a:r>
              <a:rPr lang="en-US" altLang="zh-CN" i="1" kern="0" dirty="0"/>
              <a:t>x</a:t>
            </a:r>
            <a:r>
              <a:rPr lang="en-US" altLang="zh-CN" kern="0" dirty="0"/>
              <a:t> and </a:t>
            </a:r>
            <a:r>
              <a:rPr lang="en-US" altLang="zh-CN" i="1" kern="0" dirty="0"/>
              <a:t>y</a:t>
            </a:r>
            <a:r>
              <a:rPr lang="en-US" altLang="zh-CN" kern="0" dirty="0"/>
              <a:t> belong to </a:t>
            </a:r>
            <a:r>
              <a:rPr lang="en-US" altLang="zh-CN" i="1" kern="0" dirty="0"/>
              <a:t>N</a:t>
            </a:r>
            <a:r>
              <a:rPr lang="en-US" altLang="zh-CN" kern="0" dirty="0"/>
              <a:t>, then </a:t>
            </a:r>
            <a:r>
              <a:rPr lang="en-US" altLang="zh-CN" i="1" kern="0" dirty="0"/>
              <a:t>x</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y</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N</a:t>
            </a:r>
            <a:r>
              <a:rPr lang="en-US" altLang="zh-CN" kern="0" dirty="0"/>
              <a:t>, and </a:t>
            </a:r>
          </a:p>
          <a:p>
            <a:pPr marL="457200" lvl="1" indent="0">
              <a:lnSpc>
                <a:spcPct val="150000"/>
              </a:lnSpc>
              <a:buNone/>
            </a:pPr>
            <a:r>
              <a:rPr lang="en-US" altLang="zh-CN" kern="0" dirty="0"/>
              <a:t>(c) if </a:t>
            </a:r>
            <a:r>
              <a:rPr lang="en-US" altLang="zh-CN" i="1" kern="0" dirty="0"/>
              <a:t>x</a:t>
            </a:r>
            <a:r>
              <a:rPr lang="en-US" altLang="zh-CN" kern="0" dirty="0"/>
              <a:t> is in </a:t>
            </a:r>
            <a:r>
              <a:rPr lang="en-US" altLang="zh-CN" i="1" kern="0" dirty="0"/>
              <a:t>N</a:t>
            </a:r>
            <a:r>
              <a:rPr lang="en-US" altLang="zh-CN" kern="0" dirty="0"/>
              <a:t>, then its inverse is in </a:t>
            </a:r>
            <a:r>
              <a:rPr lang="en-US" altLang="zh-CN" i="1" kern="0" dirty="0"/>
              <a:t>N</a:t>
            </a:r>
            <a:r>
              <a:rPr lang="en-US" altLang="zh-CN" kern="0" dirty="0"/>
              <a:t>.</a:t>
            </a:r>
          </a:p>
        </p:txBody>
      </p:sp>
    </p:spTree>
    <p:extLst>
      <p:ext uri="{BB962C8B-B14F-4D97-AF65-F5344CB8AC3E}">
        <p14:creationId xmlns:p14="http://schemas.microsoft.com/office/powerpoint/2010/main" val="209292360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7:</a:t>
            </a:r>
          </a:p>
          <a:p>
            <a:pPr marL="400050" lvl="1" indent="0">
              <a:buNone/>
            </a:pPr>
            <a:r>
              <a:rPr lang="en-US" altLang="zh-CN" sz="2400" dirty="0"/>
              <a:t>Consider the (3, 6) encoding function </a:t>
            </a:r>
            <a:r>
              <a:rPr lang="en-US" altLang="zh-CN" sz="2400" i="1" dirty="0"/>
              <a:t>e</a:t>
            </a:r>
            <a:r>
              <a:rPr lang="en-US" altLang="zh-CN" sz="2400" dirty="0"/>
              <a:t>: </a:t>
            </a:r>
            <a:r>
              <a:rPr lang="en-US" altLang="zh-CN" sz="2400" i="1" dirty="0"/>
              <a:t>B</a:t>
            </a:r>
            <a:r>
              <a:rPr lang="en-US" altLang="zh-CN" sz="2400" i="1" baseline="30000" dirty="0"/>
              <a:t>3</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B</a:t>
            </a:r>
            <a:r>
              <a:rPr lang="en-US" altLang="zh-CN" sz="2400" i="1" baseline="30000" dirty="0"/>
              <a:t>6</a:t>
            </a:r>
            <a:r>
              <a:rPr lang="en-US" altLang="zh-CN" sz="2400" dirty="0"/>
              <a:t> defined by</a:t>
            </a:r>
          </a:p>
          <a:p>
            <a:pPr marL="400050" lvl="1" indent="0">
              <a:lnSpc>
                <a:spcPct val="150000"/>
              </a:lnSpc>
              <a:buNone/>
            </a:pPr>
            <a:endParaRPr lang="en-US" altLang="zh-CN" sz="2400" dirty="0"/>
          </a:p>
          <a:p>
            <a:pPr marL="400050" lvl="1" indent="0">
              <a:lnSpc>
                <a:spcPct val="150000"/>
              </a:lnSpc>
              <a:buNone/>
            </a:pPr>
            <a:endParaRPr lang="en-US" altLang="zh-CN" sz="2400" dirty="0"/>
          </a:p>
          <a:p>
            <a:pPr marL="400050" lvl="1" indent="0">
              <a:lnSpc>
                <a:spcPct val="150000"/>
              </a:lnSpc>
              <a:buNone/>
            </a:pPr>
            <a:endParaRPr lang="en-US" altLang="zh-CN" sz="2400" dirty="0"/>
          </a:p>
          <a:p>
            <a:pPr marL="400050" lvl="1" indent="0">
              <a:lnSpc>
                <a:spcPct val="150000"/>
              </a:lnSpc>
              <a:buNone/>
            </a:pPr>
            <a:endParaRPr lang="en-US" altLang="zh-CN" sz="2400" dirty="0"/>
          </a:p>
          <a:p>
            <a:pPr marL="400050" lvl="1" indent="0">
              <a:lnSpc>
                <a:spcPct val="150000"/>
              </a:lnSpc>
              <a:buNone/>
            </a:pPr>
            <a:endParaRPr lang="en-US" altLang="zh-CN" sz="2400" dirty="0"/>
          </a:p>
          <a:p>
            <a:pPr marL="400050" lvl="1" indent="0">
              <a:lnSpc>
                <a:spcPct val="150000"/>
              </a:lnSpc>
              <a:buNone/>
            </a:pPr>
            <a:r>
              <a:rPr lang="en-US" altLang="zh-CN" sz="2400" dirty="0"/>
              <a:t>Show that this encoding function is a group code.</a:t>
            </a:r>
          </a:p>
        </p:txBody>
      </p:sp>
      <p:pic>
        <p:nvPicPr>
          <p:cNvPr id="3" name="图片 2">
            <a:extLst>
              <a:ext uri="{FF2B5EF4-FFF2-40B4-BE49-F238E27FC236}">
                <a16:creationId xmlns:a16="http://schemas.microsoft.com/office/drawing/2014/main" id="{3713F90F-A6E3-407A-84FA-8E482518DC2B}"/>
              </a:ext>
            </a:extLst>
          </p:cNvPr>
          <p:cNvPicPr>
            <a:picLocks noChangeAspect="1"/>
          </p:cNvPicPr>
          <p:nvPr/>
        </p:nvPicPr>
        <p:blipFill>
          <a:blip r:embed="rId3"/>
          <a:stretch>
            <a:fillRect/>
          </a:stretch>
        </p:blipFill>
        <p:spPr>
          <a:xfrm>
            <a:off x="4153255" y="2464230"/>
            <a:ext cx="3885490" cy="2452438"/>
          </a:xfrm>
          <a:prstGeom prst="rect">
            <a:avLst/>
          </a:prstGeom>
        </p:spPr>
      </p:pic>
    </p:spTree>
    <p:extLst>
      <p:ext uri="{BB962C8B-B14F-4D97-AF65-F5344CB8AC3E}">
        <p14:creationId xmlns:p14="http://schemas.microsoft.com/office/powerpoint/2010/main" val="62156197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p>
          <a:p>
            <a:pPr marL="800100" lvl="2" indent="0">
              <a:lnSpc>
                <a:spcPct val="150000"/>
              </a:lnSpc>
              <a:buNone/>
            </a:pPr>
            <a:r>
              <a:rPr lang="en-US" altLang="zh-CN" dirty="0"/>
              <a:t>We must show that the set of all code words</a:t>
            </a:r>
          </a:p>
          <a:p>
            <a:pPr marL="1314450" lvl="3" indent="0">
              <a:lnSpc>
                <a:spcPct val="150000"/>
              </a:lnSpc>
              <a:buNone/>
            </a:pPr>
            <a:r>
              <a:rPr lang="en-US" altLang="zh-CN" i="1" dirty="0"/>
              <a:t>N </a:t>
            </a:r>
            <a:r>
              <a:rPr lang="en-US" altLang="zh-CN" dirty="0"/>
              <a:t>= {000000, 001100, 010011, 011111, 100101, 101001, 110110, 111010}</a:t>
            </a:r>
          </a:p>
          <a:p>
            <a:pPr marL="800100" lvl="2" indent="0">
              <a:lnSpc>
                <a:spcPct val="150000"/>
              </a:lnSpc>
              <a:buNone/>
            </a:pPr>
            <a:r>
              <a:rPr lang="en-US" altLang="zh-CN" dirty="0"/>
              <a:t>is a subgroup of </a:t>
            </a:r>
            <a:r>
              <a:rPr lang="en-US" altLang="zh-CN" i="1" dirty="0"/>
              <a:t>B</a:t>
            </a:r>
            <a:r>
              <a:rPr lang="en-US" altLang="zh-CN" i="1" baseline="30000" dirty="0"/>
              <a:t>6</a:t>
            </a:r>
            <a:r>
              <a:rPr lang="en-US" altLang="zh-CN" dirty="0"/>
              <a:t>. This is done by first noting that the identity of </a:t>
            </a:r>
            <a:r>
              <a:rPr lang="en-US" altLang="zh-CN" i="1" dirty="0"/>
              <a:t>B</a:t>
            </a:r>
            <a:r>
              <a:rPr lang="en-US" altLang="zh-CN" i="1" baseline="30000" dirty="0"/>
              <a:t>6 </a:t>
            </a:r>
            <a:r>
              <a:rPr lang="en-US" altLang="zh-CN" dirty="0"/>
              <a:t>belongs to N. Next we verify</a:t>
            </a:r>
            <a:r>
              <a:rPr lang="zh-CN" altLang="en-US" dirty="0"/>
              <a:t>，</a:t>
            </a:r>
            <a:r>
              <a:rPr lang="en-US" altLang="zh-CN" dirty="0"/>
              <a:t>by trying all possibilities</a:t>
            </a:r>
            <a:r>
              <a:rPr lang="zh-CN" altLang="en-US" dirty="0"/>
              <a:t>，</a:t>
            </a:r>
            <a:r>
              <a:rPr lang="en-US" altLang="zh-CN" dirty="0"/>
              <a:t>that if x and y are elements in N</a:t>
            </a:r>
            <a:r>
              <a:rPr lang="zh-CN" altLang="en-US" dirty="0"/>
              <a:t>，</a:t>
            </a:r>
            <a:r>
              <a:rPr lang="en-US" altLang="zh-CN" dirty="0"/>
              <a:t>then x y is in N. Hence N is a subgroup </a:t>
            </a:r>
            <a:r>
              <a:rPr lang="en-US" altLang="zh-CN"/>
              <a:t>of B6</a:t>
            </a:r>
            <a:r>
              <a:rPr lang="zh-CN" altLang="en-US"/>
              <a:t>，</a:t>
            </a:r>
            <a:r>
              <a:rPr lang="en-US" altLang="zh-CN" dirty="0"/>
              <a:t>and the given encoding function is a group code.</a:t>
            </a:r>
          </a:p>
        </p:txBody>
      </p:sp>
    </p:spTree>
    <p:extLst>
      <p:ext uri="{BB962C8B-B14F-4D97-AF65-F5344CB8AC3E}">
        <p14:creationId xmlns:p14="http://schemas.microsoft.com/office/powerpoint/2010/main" val="46901476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714646"/>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eaLnBrk="1" hangingPunct="1">
              <a:lnSpc>
                <a:spcPct val="150000"/>
              </a:lnSpc>
              <a:buNone/>
            </a:pPr>
            <a:r>
              <a:rPr lang="en-US" altLang="zh-CN" sz="2800" dirty="0"/>
              <a:t>Let </a:t>
            </a:r>
            <a:r>
              <a:rPr lang="en-US" altLang="zh-CN" sz="2800" i="1" dirty="0"/>
              <a:t>e</a:t>
            </a:r>
            <a:r>
              <a:rPr lang="en-US" altLang="zh-CN" sz="2800" dirty="0"/>
              <a:t>: </a:t>
            </a:r>
            <a:r>
              <a:rPr lang="en-US" altLang="zh-CN" sz="2800" i="1" dirty="0"/>
              <a:t>B</a:t>
            </a:r>
            <a:r>
              <a:rPr lang="en-US" altLang="zh-CN" sz="2800" i="1" baseline="30000" dirty="0"/>
              <a:t>m</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B</a:t>
            </a:r>
            <a:r>
              <a:rPr lang="en-US" altLang="zh-CN" sz="2800" i="1" baseline="30000" dirty="0"/>
              <a:t>n</a:t>
            </a:r>
            <a:r>
              <a:rPr lang="en-US" altLang="zh-CN" sz="2800" dirty="0"/>
              <a:t> be a group code. The minimum distance of </a:t>
            </a:r>
            <a:r>
              <a:rPr lang="en-US" altLang="zh-CN" sz="2800" i="1" dirty="0"/>
              <a:t>e</a:t>
            </a:r>
            <a:r>
              <a:rPr lang="en-US" altLang="zh-CN" sz="2800" dirty="0"/>
              <a:t> is the minimum weight of a nonzero code word.</a:t>
            </a:r>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Theorem 3</a:t>
            </a:r>
            <a:endParaRPr lang="zh-CN" altLang="en-US" dirty="0"/>
          </a:p>
        </p:txBody>
      </p:sp>
    </p:spTree>
    <p:extLst>
      <p:ext uri="{BB962C8B-B14F-4D97-AF65-F5344CB8AC3E}">
        <p14:creationId xmlns:p14="http://schemas.microsoft.com/office/powerpoint/2010/main" val="80499734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714646"/>
            <a:ext cx="116771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eaLnBrk="1" hangingPunct="1">
              <a:lnSpc>
                <a:spcPct val="150000"/>
              </a:lnSpc>
              <a:buNone/>
            </a:pPr>
            <a:r>
              <a:rPr lang="en-US" altLang="zh-CN" sz="2800" dirty="0"/>
              <a:t>Let </a:t>
            </a:r>
            <a:r>
              <a:rPr lang="en-US" altLang="zh-CN" sz="2800" dirty="0">
                <a:sym typeface="Symbol" panose="05050102010706020507" pitchFamily="18" charset="2"/>
              </a:rPr>
              <a:t></a:t>
            </a:r>
            <a:r>
              <a:rPr lang="en-US" altLang="zh-CN" sz="2800" dirty="0"/>
              <a:t> be the minimum distance of the group code, and suppose that </a:t>
            </a:r>
            <a:r>
              <a:rPr lang="en-US" altLang="zh-CN" sz="2800" dirty="0">
                <a:sym typeface="Symbol" panose="05050102010706020507" pitchFamily="18" charset="2"/>
              </a:rPr>
              <a:t></a:t>
            </a:r>
            <a:r>
              <a:rPr lang="en-US" altLang="zh-CN" sz="2800" dirty="0"/>
              <a:t> = </a:t>
            </a:r>
            <a:r>
              <a:rPr lang="en-US" altLang="zh-CN" sz="2800" dirty="0">
                <a:sym typeface="Symbol" panose="05050102010706020507" pitchFamily="18" charset="2"/>
              </a:rPr>
              <a:t></a:t>
            </a:r>
            <a:r>
              <a:rPr lang="en-US" altLang="zh-CN" sz="2800" dirty="0"/>
              <a:t>(</a:t>
            </a:r>
            <a:r>
              <a:rPr lang="en-US" altLang="zh-CN" sz="2800" i="1" dirty="0"/>
              <a:t>x</a:t>
            </a:r>
            <a:r>
              <a:rPr lang="en-US" altLang="zh-CN" sz="2800" dirty="0"/>
              <a:t>, </a:t>
            </a:r>
            <a:r>
              <a:rPr lang="en-US" altLang="zh-CN" sz="2800" i="1" dirty="0"/>
              <a:t>y</a:t>
            </a:r>
            <a:r>
              <a:rPr lang="en-US" altLang="zh-CN" sz="2800" dirty="0"/>
              <a:t>), where </a:t>
            </a:r>
            <a:r>
              <a:rPr lang="en-US" altLang="zh-CN" sz="2800" i="1" dirty="0"/>
              <a:t>x</a:t>
            </a:r>
            <a:r>
              <a:rPr lang="en-US" altLang="zh-CN" sz="2800" dirty="0"/>
              <a:t> and </a:t>
            </a:r>
            <a:r>
              <a:rPr lang="en-US" altLang="zh-CN" sz="2800" i="1" dirty="0"/>
              <a:t>y</a:t>
            </a:r>
            <a:r>
              <a:rPr lang="en-US" altLang="zh-CN" sz="2800" dirty="0"/>
              <a:t> are distinct code words. </a:t>
            </a:r>
          </a:p>
          <a:p>
            <a:pPr marL="0" indent="0" eaLnBrk="1" hangingPunct="1">
              <a:lnSpc>
                <a:spcPct val="150000"/>
              </a:lnSpc>
              <a:buNone/>
            </a:pPr>
            <a:r>
              <a:rPr lang="en-US" altLang="zh-CN" sz="2800" dirty="0"/>
              <a:t>Also, let </a:t>
            </a:r>
            <a:r>
              <a:rPr lang="en-US" altLang="zh-CN" sz="2800" i="1" dirty="0">
                <a:sym typeface="Symbol" panose="05050102010706020507" pitchFamily="18" charset="2"/>
              </a:rPr>
              <a:t></a:t>
            </a:r>
            <a:r>
              <a:rPr lang="en-US" altLang="zh-CN" sz="2800" dirty="0"/>
              <a:t> be the minimum weight of a nonzero code word and suppose that </a:t>
            </a:r>
            <a:r>
              <a:rPr lang="en-US" altLang="zh-CN" sz="2800" i="1" dirty="0">
                <a:sym typeface="Symbol" panose="05050102010706020507" pitchFamily="18" charset="2"/>
              </a:rPr>
              <a:t></a:t>
            </a:r>
            <a:r>
              <a:rPr lang="en-US" altLang="zh-CN" sz="2800" dirty="0"/>
              <a:t> = |</a:t>
            </a:r>
            <a:r>
              <a:rPr lang="en-US" altLang="zh-CN" sz="2800" i="1" dirty="0"/>
              <a:t>z</a:t>
            </a:r>
            <a:r>
              <a:rPr lang="en-US" altLang="zh-CN" sz="2800" dirty="0"/>
              <a:t>| for a code word </a:t>
            </a:r>
            <a:r>
              <a:rPr lang="en-US" altLang="zh-CN" sz="2800" i="1" dirty="0"/>
              <a:t>z</a:t>
            </a:r>
            <a:r>
              <a:rPr lang="en-US" altLang="zh-CN" sz="2800" dirty="0"/>
              <a:t>. </a:t>
            </a:r>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Proof</a:t>
            </a:r>
          </a:p>
        </p:txBody>
      </p:sp>
    </p:spTree>
    <p:extLst>
      <p:ext uri="{BB962C8B-B14F-4D97-AF65-F5344CB8AC3E}">
        <p14:creationId xmlns:p14="http://schemas.microsoft.com/office/powerpoint/2010/main" val="381671182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714646"/>
            <a:ext cx="116771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eaLnBrk="1" hangingPunct="1">
              <a:lnSpc>
                <a:spcPct val="150000"/>
              </a:lnSpc>
              <a:buNone/>
            </a:pPr>
            <a:r>
              <a:rPr lang="en-US" altLang="zh-CN" dirty="0"/>
              <a:t>Since </a:t>
            </a:r>
            <a:r>
              <a:rPr lang="en-US" altLang="zh-CN" i="1" dirty="0"/>
              <a:t>e</a:t>
            </a:r>
            <a:r>
              <a:rPr lang="en-US" altLang="zh-CN" dirty="0"/>
              <a:t> is a group code,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y</a:t>
            </a:r>
            <a:r>
              <a:rPr lang="en-US" altLang="zh-CN" dirty="0"/>
              <a:t> is a nonzero code word. Thus</a:t>
            </a:r>
          </a:p>
          <a:p>
            <a:pPr marL="457200" lvl="1" indent="0" algn="ctr" eaLnBrk="1" hangingPunct="1">
              <a:lnSpc>
                <a:spcPct val="150000"/>
              </a:lnSpc>
              <a:buClr>
                <a:schemeClr val="tx1"/>
              </a:buClr>
              <a:buNone/>
            </a:pPr>
            <a:r>
              <a:rPr lang="en-US" altLang="zh-CN" dirty="0">
                <a:sym typeface="Symbol" panose="05050102010706020507" pitchFamily="18" charset="2"/>
              </a:rPr>
              <a:t></a:t>
            </a:r>
            <a:r>
              <a:rPr lang="en-US" altLang="zh-CN" dirty="0"/>
              <a:t> = </a:t>
            </a:r>
            <a:r>
              <a:rPr lang="en-US" altLang="zh-CN" dirty="0">
                <a:sym typeface="Symbol" panose="05050102010706020507" pitchFamily="18" charset="2"/>
              </a:rPr>
              <a:t></a:t>
            </a:r>
            <a:r>
              <a:rPr lang="en-US" altLang="zh-CN" dirty="0"/>
              <a:t>(</a:t>
            </a:r>
            <a:r>
              <a:rPr lang="en-US" altLang="zh-CN" i="1" dirty="0"/>
              <a:t>x</a:t>
            </a:r>
            <a:r>
              <a:rPr lang="en-US" altLang="zh-CN" dirty="0"/>
              <a:t>, </a:t>
            </a:r>
            <a:r>
              <a:rPr lang="en-US" altLang="zh-CN" i="1" dirty="0"/>
              <a:t>y</a:t>
            </a:r>
            <a:r>
              <a:rPr lang="en-US" altLang="zh-CN" dirty="0"/>
              <a:t>) =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y</a:t>
            </a:r>
            <a:r>
              <a:rPr lang="en-US" altLang="zh-CN" dirty="0"/>
              <a:t>| </a:t>
            </a:r>
            <a:r>
              <a:rPr lang="en-US" altLang="zh-CN" dirty="0">
                <a:cs typeface="Arial" panose="020B0604020202020204" pitchFamily="34" charset="0"/>
                <a:sym typeface="Euclid Math Two" panose="02050601010101010101" pitchFamily="18" charset="2"/>
              </a:rPr>
              <a:t>≥</a:t>
            </a:r>
            <a:r>
              <a:rPr lang="en-US" altLang="zh-CN" dirty="0"/>
              <a:t> </a:t>
            </a:r>
            <a:r>
              <a:rPr lang="en-US" altLang="zh-CN" dirty="0">
                <a:sym typeface="Symbol" panose="05050102010706020507" pitchFamily="18" charset="2"/>
              </a:rPr>
              <a:t></a:t>
            </a:r>
            <a:r>
              <a:rPr lang="en-US" altLang="zh-CN" dirty="0"/>
              <a:t>.</a:t>
            </a:r>
          </a:p>
          <a:p>
            <a:pPr marL="0" indent="0" eaLnBrk="1" hangingPunct="1">
              <a:lnSpc>
                <a:spcPct val="150000"/>
              </a:lnSpc>
              <a:buNone/>
            </a:pPr>
            <a:r>
              <a:rPr lang="en-US" altLang="zh-CN" dirty="0"/>
              <a:t>On the other hand, since </a:t>
            </a:r>
            <a:r>
              <a:rPr lang="en-US" altLang="zh-CN" b="1" dirty="0"/>
              <a:t>0</a:t>
            </a:r>
            <a:r>
              <a:rPr lang="en-US" altLang="zh-CN" dirty="0"/>
              <a:t> and </a:t>
            </a:r>
            <a:r>
              <a:rPr lang="en-US" altLang="zh-CN" i="1" dirty="0"/>
              <a:t>z</a:t>
            </a:r>
            <a:r>
              <a:rPr lang="en-US" altLang="zh-CN" dirty="0"/>
              <a:t> are distinct code words,</a:t>
            </a:r>
          </a:p>
          <a:p>
            <a:pPr marL="457200" lvl="1" indent="0" algn="ctr" eaLnBrk="1" hangingPunct="1">
              <a:lnSpc>
                <a:spcPct val="150000"/>
              </a:lnSpc>
              <a:buNone/>
            </a:pPr>
            <a:r>
              <a:rPr lang="en-US" altLang="zh-CN" dirty="0">
                <a:sym typeface="Symbol" panose="05050102010706020507" pitchFamily="18" charset="2"/>
              </a:rPr>
              <a:t></a:t>
            </a:r>
            <a:r>
              <a:rPr lang="en-US" altLang="zh-CN" dirty="0"/>
              <a:t> = |</a:t>
            </a:r>
            <a:r>
              <a:rPr lang="en-US" altLang="zh-CN" i="1" dirty="0"/>
              <a:t>z</a:t>
            </a:r>
            <a:r>
              <a:rPr lang="en-US" altLang="zh-CN" dirty="0"/>
              <a:t>| = |</a:t>
            </a:r>
            <a:r>
              <a:rPr lang="en-US" altLang="zh-CN" i="1" dirty="0"/>
              <a:t>z</a:t>
            </a:r>
            <a:r>
              <a:rPr lang="en-US" altLang="zh-CN" dirty="0"/>
              <a:t> </a:t>
            </a:r>
            <a:r>
              <a:rPr lang="en-US" altLang="zh-CN" dirty="0">
                <a:sym typeface="Symbol" panose="05050102010706020507" pitchFamily="18" charset="2"/>
              </a:rPr>
              <a:t></a:t>
            </a:r>
            <a:r>
              <a:rPr lang="en-US" altLang="zh-CN" dirty="0"/>
              <a:t> </a:t>
            </a:r>
            <a:r>
              <a:rPr lang="en-US" altLang="zh-CN" b="1" dirty="0"/>
              <a:t>0</a:t>
            </a:r>
            <a:r>
              <a:rPr lang="en-US" altLang="zh-CN" dirty="0"/>
              <a:t> | = </a:t>
            </a:r>
            <a:r>
              <a:rPr lang="en-US" altLang="zh-CN" dirty="0">
                <a:sym typeface="Symbol" panose="05050102010706020507" pitchFamily="18" charset="2"/>
              </a:rPr>
              <a:t></a:t>
            </a:r>
            <a:r>
              <a:rPr lang="en-US" altLang="zh-CN" dirty="0"/>
              <a:t>(</a:t>
            </a:r>
            <a:r>
              <a:rPr lang="en-US" altLang="zh-CN" i="1" dirty="0"/>
              <a:t>z</a:t>
            </a:r>
            <a:r>
              <a:rPr lang="en-US" altLang="zh-CN" dirty="0"/>
              <a:t>, </a:t>
            </a:r>
            <a:r>
              <a:rPr lang="en-US" altLang="zh-CN" b="1" dirty="0"/>
              <a:t>0</a:t>
            </a:r>
            <a:r>
              <a:rPr lang="en-US" altLang="zh-CN" dirty="0"/>
              <a:t>) </a:t>
            </a:r>
            <a:r>
              <a:rPr lang="en-US" altLang="zh-CN" dirty="0">
                <a:cs typeface="Arial" panose="020B0604020202020204" pitchFamily="34" charset="0"/>
                <a:sym typeface="Euclid Math Two" panose="02050601010101010101" pitchFamily="18" charset="2"/>
              </a:rPr>
              <a:t>≥</a:t>
            </a:r>
            <a:r>
              <a:rPr lang="en-US" altLang="zh-CN" dirty="0"/>
              <a:t> </a:t>
            </a:r>
            <a:r>
              <a:rPr lang="en-US" altLang="zh-CN" dirty="0">
                <a:sym typeface="Symbol" panose="05050102010706020507" pitchFamily="18" charset="2"/>
              </a:rPr>
              <a:t></a:t>
            </a:r>
            <a:endParaRPr lang="en-US" altLang="zh-CN" dirty="0"/>
          </a:p>
          <a:p>
            <a:pPr marL="0" indent="0" eaLnBrk="1" hangingPunct="1">
              <a:lnSpc>
                <a:spcPct val="150000"/>
              </a:lnSpc>
              <a:buNone/>
            </a:pPr>
            <a:r>
              <a:rPr lang="en-US" altLang="zh-CN" dirty="0"/>
              <a:t>Hence </a:t>
            </a:r>
            <a:r>
              <a:rPr lang="en-US" altLang="zh-CN" i="1" dirty="0">
                <a:sym typeface="Symbol" panose="05050102010706020507" pitchFamily="18" charset="2"/>
              </a:rPr>
              <a:t></a:t>
            </a:r>
            <a:r>
              <a:rPr lang="en-US" altLang="zh-CN" dirty="0"/>
              <a:t> = </a:t>
            </a:r>
            <a:r>
              <a:rPr lang="en-US" altLang="zh-CN" dirty="0">
                <a:sym typeface="Symbol" panose="05050102010706020507" pitchFamily="18" charset="2"/>
              </a:rPr>
              <a:t></a:t>
            </a:r>
            <a:r>
              <a:rPr lang="en-US" altLang="zh-CN" dirty="0"/>
              <a:t>.</a:t>
            </a:r>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Proof</a:t>
            </a:r>
          </a:p>
        </p:txBody>
      </p:sp>
    </p:spTree>
    <p:extLst>
      <p:ext uri="{BB962C8B-B14F-4D97-AF65-F5344CB8AC3E}">
        <p14:creationId xmlns:p14="http://schemas.microsoft.com/office/powerpoint/2010/main" val="392458253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8:</a:t>
            </a:r>
          </a:p>
          <a:p>
            <a:pPr marL="400050" lvl="1" indent="0">
              <a:lnSpc>
                <a:spcPct val="150000"/>
              </a:lnSpc>
              <a:buNone/>
            </a:pPr>
            <a:r>
              <a:rPr lang="en-US" altLang="zh-CN" sz="2400" dirty="0"/>
              <a:t>The minimum distance of the group code in Example 7 is 2, since by Theorem 3: this distance is equal to the smallest number of 1's in any of the seven nonzero code words. To check this directly would require 28 different calculations.</a:t>
            </a:r>
          </a:p>
        </p:txBody>
      </p:sp>
      <p:pic>
        <p:nvPicPr>
          <p:cNvPr id="5" name="图片 4">
            <a:extLst>
              <a:ext uri="{FF2B5EF4-FFF2-40B4-BE49-F238E27FC236}">
                <a16:creationId xmlns:a16="http://schemas.microsoft.com/office/drawing/2014/main" id="{6F47B5E4-05FD-401A-BD3A-BD4C27980F27}"/>
              </a:ext>
            </a:extLst>
          </p:cNvPr>
          <p:cNvPicPr>
            <a:picLocks noChangeAspect="1"/>
          </p:cNvPicPr>
          <p:nvPr/>
        </p:nvPicPr>
        <p:blipFill>
          <a:blip r:embed="rId3"/>
          <a:stretch>
            <a:fillRect/>
          </a:stretch>
        </p:blipFill>
        <p:spPr>
          <a:xfrm>
            <a:off x="4981107" y="3967566"/>
            <a:ext cx="3934600" cy="2483436"/>
          </a:xfrm>
          <a:prstGeom prst="rect">
            <a:avLst/>
          </a:prstGeom>
        </p:spPr>
      </p:pic>
    </p:spTree>
    <p:extLst>
      <p:ext uri="{BB962C8B-B14F-4D97-AF65-F5344CB8AC3E}">
        <p14:creationId xmlns:p14="http://schemas.microsoft.com/office/powerpoint/2010/main" val="275902385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endParaRPr lang="en-US" altLang="zh-CN" sz="2400"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234CE12-1177-47D6-8018-58283D055D97}"/>
                  </a:ext>
                </a:extLst>
              </p:cNvPr>
              <p:cNvSpPr txBox="1"/>
              <p:nvPr/>
            </p:nvSpPr>
            <p:spPr>
              <a:xfrm>
                <a:off x="262972" y="1262112"/>
                <a:ext cx="11929028" cy="3816429"/>
              </a:xfrm>
              <a:prstGeom prst="rect">
                <a:avLst/>
              </a:prstGeom>
              <a:noFill/>
            </p:spPr>
            <p:txBody>
              <a:bodyPr wrap="square">
                <a:spAutoFit/>
              </a:bodyPr>
              <a:lstStyle/>
              <a:p>
                <a:pPr algn="just">
                  <a:lnSpc>
                    <a:spcPct val="150000"/>
                  </a:lnSpc>
                </a:pPr>
                <a:r>
                  <a:rPr lang="en-US" altLang="zh-CN" sz="2800" b="1" dirty="0"/>
                  <a:t>We shall now take a brief look at a procedure for generating group codes</a:t>
                </a:r>
                <a:r>
                  <a:rPr lang="zh-CN" altLang="en-US" sz="2800" b="1" dirty="0"/>
                  <a:t>．</a:t>
                </a:r>
                <a:r>
                  <a:rPr lang="en-US" altLang="zh-CN" sz="2800" b="1" dirty="0"/>
                  <a:t>First, we need several additional results on Boolean matrices. Consider the set B with operation + defined in Table 1. Now let D = [d</a:t>
                </a:r>
                <a:r>
                  <a:rPr lang="en-US" altLang="zh-CN" sz="2800" b="1" baseline="-25000" dirty="0"/>
                  <a:t>ij</a:t>
                </a:r>
                <a:r>
                  <a:rPr lang="en-US" altLang="zh-CN" sz="2800" b="1" dirty="0"/>
                  <a:t> ] and E = [e</a:t>
                </a:r>
                <a:r>
                  <a:rPr lang="en-US" altLang="zh-CN" sz="2800" b="1" baseline="-25000" dirty="0"/>
                  <a:t>ij</a:t>
                </a:r>
                <a:r>
                  <a:rPr lang="en-US" altLang="zh-CN" sz="2800" b="1" dirty="0"/>
                  <a:t>] be m × n Boolean matrices. We define the </a:t>
                </a:r>
                <a:r>
                  <a:rPr lang="en-US" altLang="zh-CN" sz="2800" b="1" dirty="0">
                    <a:solidFill>
                      <a:srgbClr val="FF0000"/>
                    </a:solidFill>
                  </a:rPr>
                  <a:t>mod-2 sum D</a:t>
                </a:r>
                <a:r>
                  <a:rPr lang="en-US" altLang="zh-CN" sz="2800" kern="0" dirty="0">
                    <a:sym typeface="Symbol" panose="05050102010706020507" pitchFamily="18" charset="2"/>
                  </a:rPr>
                  <a:t> </a:t>
                </a:r>
                <a:r>
                  <a:rPr lang="en-US" altLang="zh-CN" sz="2800" kern="0" dirty="0">
                    <a:solidFill>
                      <a:srgbClr val="FF0000"/>
                    </a:solidFill>
                    <a:sym typeface="Symbol" panose="05050102010706020507" pitchFamily="18" charset="2"/>
                  </a:rPr>
                  <a:t></a:t>
                </a:r>
                <a:r>
                  <a:rPr lang="en-US" altLang="zh-CN" sz="2800" b="1" dirty="0">
                    <a:solidFill>
                      <a:srgbClr val="FF0000"/>
                    </a:solidFill>
                  </a:rPr>
                  <a:t> E</a:t>
                </a:r>
                <a:r>
                  <a:rPr lang="en-US" altLang="zh-CN" sz="2800" b="1" dirty="0"/>
                  <a:t> as the m × n Boolean matrix F = [f</a:t>
                </a:r>
                <a:r>
                  <a:rPr lang="en-US" altLang="zh-CN" sz="2800" b="1" baseline="-25000" dirty="0"/>
                  <a:t>ij</a:t>
                </a:r>
                <a:r>
                  <a:rPr lang="en-US" altLang="zh-CN" sz="2800" b="1" dirty="0"/>
                  <a:t>], where</a:t>
                </a:r>
              </a:p>
              <a:p>
                <a:pPr algn="ctr"/>
                <a14:m>
                  <m:oMath xmlns:m="http://schemas.openxmlformats.org/officeDocument/2006/math">
                    <m:r>
                      <a:rPr lang="en-US" altLang="zh-CN" sz="2800" b="1" i="1" smtClean="0">
                        <a:latin typeface="Cambria Math" panose="02040503050406030204" pitchFamily="18" charset="0"/>
                      </a:rPr>
                      <m:t>𝒇</m:t>
                    </m:r>
                    <m:r>
                      <a:rPr lang="en-US" altLang="zh-CN" sz="2800" b="1" i="1" baseline="-25000" smtClean="0">
                        <a:latin typeface="Cambria Math" panose="02040503050406030204" pitchFamily="18" charset="0"/>
                      </a:rPr>
                      <m:t>𝒊𝒋</m:t>
                    </m:r>
                    <m:r>
                      <a:rPr lang="en-US" altLang="zh-CN" sz="2800" b="1" i="1" smtClean="0">
                        <a:latin typeface="Cambria Math" panose="02040503050406030204" pitchFamily="18" charset="0"/>
                      </a:rPr>
                      <m:t>=</m:t>
                    </m:r>
                    <m:r>
                      <a:rPr lang="en-US" altLang="zh-CN" sz="2800" b="1" i="0" smtClean="0">
                        <a:latin typeface="Cambria Math" panose="02040503050406030204" pitchFamily="18" charset="0"/>
                      </a:rPr>
                      <m:t>𝐝</m:t>
                    </m:r>
                    <m:r>
                      <a:rPr lang="en-US" altLang="zh-CN" sz="2800" b="1" i="0" baseline="-25000" smtClean="0">
                        <a:latin typeface="Cambria Math" panose="02040503050406030204" pitchFamily="18" charset="0"/>
                      </a:rPr>
                      <m:t>𝐢𝐣</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𝐞𝐢</m:t>
                    </m:r>
                    <m:r>
                      <a:rPr lang="en-US" altLang="zh-CN" sz="2800" b="1" i="0" baseline="-25000" smtClean="0">
                        <a:latin typeface="Cambria Math" panose="02040503050406030204" pitchFamily="18" charset="0"/>
                      </a:rPr>
                      <m:t>𝐣</m:t>
                    </m:r>
                    <m:r>
                      <a:rPr lang="en-US" altLang="zh-CN" sz="2800" b="1" i="0" smtClean="0">
                        <a:latin typeface="Cambria Math" panose="02040503050406030204" pitchFamily="18" charset="0"/>
                      </a:rPr>
                      <m:t>,</m:t>
                    </m:r>
                    <m:r>
                      <a:rPr lang="en-US" altLang="zh-CN" sz="2800" b="1" i="0"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𝒊</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𝒎</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𝒋</m:t>
                    </m:r>
                    <m:r>
                      <a:rPr lang="en-US" altLang="zh-CN" sz="2800" b="1" i="1" smtClean="0">
                        <a:latin typeface="Cambria Math" panose="02040503050406030204" pitchFamily="18" charset="0"/>
                      </a:rPr>
                      <m:t>≤</m:t>
                    </m:r>
                  </m:oMath>
                </a14:m>
                <a:r>
                  <a:rPr lang="en-US" altLang="zh-CN" sz="2800" b="1" dirty="0"/>
                  <a:t>n   (Here + is addition in B. )</a:t>
                </a:r>
                <a:endParaRPr lang="zh-CN" altLang="en-US" sz="2800" b="1" dirty="0"/>
              </a:p>
            </p:txBody>
          </p:sp>
        </mc:Choice>
        <mc:Fallback>
          <p:sp>
            <p:nvSpPr>
              <p:cNvPr id="6" name="文本框 5">
                <a:extLst>
                  <a:ext uri="{FF2B5EF4-FFF2-40B4-BE49-F238E27FC236}">
                    <a16:creationId xmlns:a16="http://schemas.microsoft.com/office/drawing/2014/main" id="{B234CE12-1177-47D6-8018-58283D055D97}"/>
                  </a:ext>
                </a:extLst>
              </p:cNvPr>
              <p:cNvSpPr txBox="1">
                <a:spLocks noRot="1" noChangeAspect="1" noMove="1" noResize="1" noEditPoints="1" noAdjustHandles="1" noChangeArrowheads="1" noChangeShapeType="1" noTextEdit="1"/>
              </p:cNvSpPr>
              <p:nvPr/>
            </p:nvSpPr>
            <p:spPr>
              <a:xfrm>
                <a:off x="262972" y="1262112"/>
                <a:ext cx="11929028" cy="3816429"/>
              </a:xfrm>
              <a:prstGeom prst="rect">
                <a:avLst/>
              </a:prstGeom>
              <a:blipFill>
                <a:blip r:embed="rId3"/>
                <a:stretch>
                  <a:fillRect l="-1022" r="-1891" b="-191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C3F23CC-D49B-421D-AB90-3BBE71674DE1}"/>
              </a:ext>
            </a:extLst>
          </p:cNvPr>
          <p:cNvPicPr>
            <a:picLocks noChangeAspect="1"/>
          </p:cNvPicPr>
          <p:nvPr/>
        </p:nvPicPr>
        <p:blipFill>
          <a:blip r:embed="rId4"/>
          <a:stretch>
            <a:fillRect/>
          </a:stretch>
        </p:blipFill>
        <p:spPr>
          <a:xfrm>
            <a:off x="5048621" y="5222350"/>
            <a:ext cx="2672106" cy="1635650"/>
          </a:xfrm>
          <a:prstGeom prst="rect">
            <a:avLst/>
          </a:prstGeom>
        </p:spPr>
      </p:pic>
      <p:sp>
        <p:nvSpPr>
          <p:cNvPr id="8" name="文本框 7">
            <a:extLst>
              <a:ext uri="{FF2B5EF4-FFF2-40B4-BE49-F238E27FC236}">
                <a16:creationId xmlns:a16="http://schemas.microsoft.com/office/drawing/2014/main" id="{2ED98283-6086-4AB2-9C57-125C9AF71B65}"/>
              </a:ext>
            </a:extLst>
          </p:cNvPr>
          <p:cNvSpPr txBox="1"/>
          <p:nvPr/>
        </p:nvSpPr>
        <p:spPr>
          <a:xfrm>
            <a:off x="5789942" y="4922218"/>
            <a:ext cx="1596325" cy="400110"/>
          </a:xfrm>
          <a:prstGeom prst="rect">
            <a:avLst/>
          </a:prstGeom>
          <a:noFill/>
        </p:spPr>
        <p:txBody>
          <a:bodyPr wrap="square" rtlCol="0">
            <a:spAutoFit/>
          </a:bodyPr>
          <a:lstStyle/>
          <a:p>
            <a:r>
              <a:rPr lang="en-US" altLang="zh-CN" sz="2000" b="1" dirty="0"/>
              <a:t>Table 1</a:t>
            </a:r>
            <a:endParaRPr lang="zh-CN" altLang="en-US" sz="2000" b="1" dirty="0"/>
          </a:p>
        </p:txBody>
      </p:sp>
    </p:spTree>
    <p:extLst>
      <p:ext uri="{BB962C8B-B14F-4D97-AF65-F5344CB8AC3E}">
        <p14:creationId xmlns:p14="http://schemas.microsoft.com/office/powerpoint/2010/main" val="387992060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9:</a:t>
            </a:r>
          </a:p>
          <a:p>
            <a:pPr marL="400050" lvl="1" indent="0">
              <a:lnSpc>
                <a:spcPct val="150000"/>
              </a:lnSpc>
              <a:buNone/>
            </a:pPr>
            <a:r>
              <a:rPr lang="en-US" altLang="zh-CN" sz="2400" dirty="0"/>
              <a:t>We have</a:t>
            </a:r>
          </a:p>
        </p:txBody>
      </p:sp>
      <p:pic>
        <p:nvPicPr>
          <p:cNvPr id="3" name="图片 2">
            <a:extLst>
              <a:ext uri="{FF2B5EF4-FFF2-40B4-BE49-F238E27FC236}">
                <a16:creationId xmlns:a16="http://schemas.microsoft.com/office/drawing/2014/main" id="{4A7A96D6-DD0D-466E-B18A-1EFF33D1C251}"/>
              </a:ext>
            </a:extLst>
          </p:cNvPr>
          <p:cNvPicPr>
            <a:picLocks noChangeAspect="1"/>
          </p:cNvPicPr>
          <p:nvPr/>
        </p:nvPicPr>
        <p:blipFill>
          <a:blip r:embed="rId3"/>
          <a:stretch>
            <a:fillRect/>
          </a:stretch>
        </p:blipFill>
        <p:spPr>
          <a:xfrm>
            <a:off x="1955051" y="2478899"/>
            <a:ext cx="8281898" cy="2208506"/>
          </a:xfrm>
          <a:prstGeom prst="rect">
            <a:avLst/>
          </a:prstGeom>
        </p:spPr>
      </p:pic>
      <p:sp>
        <p:nvSpPr>
          <p:cNvPr id="8" name="文本框 7">
            <a:extLst>
              <a:ext uri="{FF2B5EF4-FFF2-40B4-BE49-F238E27FC236}">
                <a16:creationId xmlns:a16="http://schemas.microsoft.com/office/drawing/2014/main" id="{270AB721-A0EE-4C98-9B50-96F73C9E060D}"/>
              </a:ext>
            </a:extLst>
          </p:cNvPr>
          <p:cNvSpPr txBox="1"/>
          <p:nvPr/>
        </p:nvSpPr>
        <p:spPr>
          <a:xfrm>
            <a:off x="718088" y="4966773"/>
            <a:ext cx="10755824" cy="830997"/>
          </a:xfrm>
          <a:prstGeom prst="rect">
            <a:avLst/>
          </a:prstGeom>
          <a:noFill/>
        </p:spPr>
        <p:txBody>
          <a:bodyPr wrap="square">
            <a:spAutoFit/>
          </a:bodyPr>
          <a:lstStyle/>
          <a:p>
            <a:r>
              <a:rPr lang="en-US" altLang="zh-CN" sz="2400" b="1" dirty="0"/>
              <a:t>Observe that if F = D </a:t>
            </a:r>
            <a:r>
              <a:rPr lang="en-US" altLang="zh-CN" sz="2400" kern="0" dirty="0">
                <a:sym typeface="Symbol" panose="05050102010706020507" pitchFamily="18" charset="2"/>
              </a:rPr>
              <a:t></a:t>
            </a:r>
            <a:r>
              <a:rPr lang="en-US" altLang="zh-CN" sz="2400" kern="0" dirty="0">
                <a:solidFill>
                  <a:srgbClr val="FF0000"/>
                </a:solidFill>
                <a:sym typeface="Symbol" panose="05050102010706020507" pitchFamily="18" charset="2"/>
              </a:rPr>
              <a:t> </a:t>
            </a:r>
            <a:r>
              <a:rPr lang="en-US" altLang="zh-CN" sz="2400" b="1" dirty="0"/>
              <a:t>E, then f</a:t>
            </a:r>
            <a:r>
              <a:rPr lang="en-US" altLang="zh-CN" sz="2400" b="1" baseline="-25000" dirty="0"/>
              <a:t>ij</a:t>
            </a:r>
            <a:r>
              <a:rPr lang="en-US" altLang="zh-CN" sz="2400" b="1" dirty="0"/>
              <a:t>, is zero when both d</a:t>
            </a:r>
            <a:r>
              <a:rPr lang="en-US" altLang="zh-CN" sz="2400" b="1" baseline="-25000" dirty="0"/>
              <a:t>ij</a:t>
            </a:r>
            <a:r>
              <a:rPr lang="en-US" altLang="zh-CN" sz="2400" b="1" dirty="0"/>
              <a:t> and e</a:t>
            </a:r>
            <a:r>
              <a:rPr lang="en-US" altLang="zh-CN" sz="2400" b="1" baseline="-25000" dirty="0"/>
              <a:t>ij</a:t>
            </a:r>
            <a:r>
              <a:rPr lang="en-US" altLang="zh-CN" sz="2400" b="1" dirty="0"/>
              <a:t> are zero or both are one.</a:t>
            </a:r>
            <a:endParaRPr lang="zh-CN" altLang="en-US" sz="2400" b="1" dirty="0"/>
          </a:p>
        </p:txBody>
      </p:sp>
    </p:spTree>
    <p:extLst>
      <p:ext uri="{BB962C8B-B14F-4D97-AF65-F5344CB8AC3E}">
        <p14:creationId xmlns:p14="http://schemas.microsoft.com/office/powerpoint/2010/main" val="287692771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mc:AlternateContent xmlns:mc="http://schemas.openxmlformats.org/markup-compatibility/2006">
        <mc:Choice xmlns:a14="http://schemas.microsoft.com/office/drawing/2010/main" Requires="a14">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929027" cy="5970316"/>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00050" lvl="1" indent="0">
                  <a:lnSpc>
                    <a:spcPct val="150000"/>
                  </a:lnSpc>
                  <a:buNone/>
                </a:pPr>
                <a:r>
                  <a:rPr lang="en-US" altLang="zh-CN" sz="2400" dirty="0"/>
                  <a:t>Next, consider the set B = {0, 1} with the binary operation given in Table 2. This operation has been seen earlier in a different setting and with a different symbol. In Chapter 6 it was shown that B is the unique Boolean algebra with two elements. In particular, B is a lattice with partial order ≤ defined by 0 ≤ 0,0 ≤ 1,1 ≤ 1. Then the reader may easily check that if a and b are any two elements of B, </a:t>
                </a:r>
              </a:p>
              <a:p>
                <a:pPr marL="400050" lvl="1" indent="0" algn="ctr">
                  <a:lnSpc>
                    <a:spcPct val="150000"/>
                  </a:lnSpc>
                  <a:buNone/>
                </a:pPr>
                <a:r>
                  <a:rPr lang="en-US" altLang="zh-CN" sz="2400" dirty="0"/>
                  <a:t>a · b = a </a:t>
                </a:r>
                <a14:m>
                  <m:oMath xmlns:m="http://schemas.openxmlformats.org/officeDocument/2006/math">
                    <m:r>
                      <a:rPr lang="en-US" altLang="zh-CN" sz="2400" i="1" dirty="0" smtClean="0">
                        <a:latin typeface="Cambria Math" panose="02040503050406030204" pitchFamily="18" charset="0"/>
                      </a:rPr>
                      <m:t>^</m:t>
                    </m:r>
                  </m:oMath>
                </a14:m>
                <a:r>
                  <a:rPr lang="en-US" altLang="zh-CN" sz="2400" dirty="0"/>
                  <a:t> b (the greatest lower bound of a and b).</a:t>
                </a:r>
              </a:p>
              <a:p>
                <a:pPr marL="400050" lvl="1" indent="0">
                  <a:lnSpc>
                    <a:spcPct val="150000"/>
                  </a:lnSpc>
                  <a:buNone/>
                </a:pPr>
                <a:r>
                  <a:rPr lang="en-US" altLang="zh-CN" sz="2400" dirty="0"/>
                  <a:t>Thus Table 2 for ·  is just a copy of the table for </a:t>
                </a:r>
                <a14:m>
                  <m:oMath xmlns:m="http://schemas.openxmlformats.org/officeDocument/2006/math">
                    <m:r>
                      <a:rPr lang="en-US" altLang="zh-CN" sz="2400" i="1" dirty="0" smtClean="0">
                        <a:latin typeface="Cambria Math" panose="02040503050406030204" pitchFamily="18" charset="0"/>
                      </a:rPr>
                      <m:t>^</m:t>
                    </m:r>
                  </m:oMath>
                </a14:m>
                <a:r>
                  <a:rPr lang="en-US" altLang="zh-CN" sz="2400" dirty="0"/>
                  <a:t> .</a:t>
                </a:r>
              </a:p>
            </p:txBody>
          </p:sp>
        </mc:Choice>
        <mc:Fallback>
          <p:sp>
            <p:nvSpPr>
              <p:cNvPr id="9" name="Rectangle 3">
                <a:extLst>
                  <a:ext uri="{FF2B5EF4-FFF2-40B4-BE49-F238E27FC236}">
                    <a16:creationId xmlns:a16="http://schemas.microsoft.com/office/drawing/2014/main" id="{D34A0B28-7990-448C-95D7-6B81D3053AB1}"/>
                  </a:ext>
                </a:extLst>
              </p:cNvPr>
              <p:cNvSpPr txBox="1">
                <a:spLocks noRot="1" noChangeAspect="1" noMove="1" noResize="1" noEditPoints="1" noAdjustHandles="1" noChangeArrowheads="1" noChangeShapeType="1" noTextEdit="1"/>
              </p:cNvSpPr>
              <p:nvPr/>
            </p:nvSpPr>
            <p:spPr>
              <a:xfrm>
                <a:off x="262973" y="887684"/>
                <a:ext cx="11929027" cy="5970316"/>
              </a:xfrm>
              <a:prstGeom prst="rect">
                <a:avLst/>
              </a:prstGeom>
              <a:blipFill>
                <a:blip r:embed="rId3"/>
                <a:stretch>
                  <a:fillRect r="-25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FB15D25-1185-481F-878C-A1BAA8D4CCAD}"/>
              </a:ext>
            </a:extLst>
          </p:cNvPr>
          <p:cNvPicPr>
            <a:picLocks noChangeAspect="1"/>
          </p:cNvPicPr>
          <p:nvPr/>
        </p:nvPicPr>
        <p:blipFill>
          <a:blip r:embed="rId4"/>
          <a:stretch>
            <a:fillRect/>
          </a:stretch>
        </p:blipFill>
        <p:spPr>
          <a:xfrm>
            <a:off x="10024872" y="5486400"/>
            <a:ext cx="2167128" cy="1371600"/>
          </a:xfrm>
          <a:prstGeom prst="rect">
            <a:avLst/>
          </a:prstGeom>
        </p:spPr>
      </p:pic>
      <p:sp>
        <p:nvSpPr>
          <p:cNvPr id="6" name="文本框 5">
            <a:extLst>
              <a:ext uri="{FF2B5EF4-FFF2-40B4-BE49-F238E27FC236}">
                <a16:creationId xmlns:a16="http://schemas.microsoft.com/office/drawing/2014/main" id="{5C22582A-4ECA-49F9-9C0B-4E1B27FCA293}"/>
              </a:ext>
            </a:extLst>
          </p:cNvPr>
          <p:cNvSpPr txBox="1"/>
          <p:nvPr/>
        </p:nvSpPr>
        <p:spPr>
          <a:xfrm>
            <a:off x="10631085" y="5138415"/>
            <a:ext cx="1270861" cy="400110"/>
          </a:xfrm>
          <a:prstGeom prst="rect">
            <a:avLst/>
          </a:prstGeom>
          <a:noFill/>
        </p:spPr>
        <p:txBody>
          <a:bodyPr wrap="square" rtlCol="0">
            <a:spAutoFit/>
          </a:bodyPr>
          <a:lstStyle/>
          <a:p>
            <a:r>
              <a:rPr lang="en-US" altLang="zh-CN" sz="2000" b="1" dirty="0"/>
              <a:t>Table 2</a:t>
            </a:r>
            <a:endParaRPr lang="zh-CN" altLang="en-US" sz="2000" b="1" dirty="0"/>
          </a:p>
        </p:txBody>
      </p:sp>
    </p:spTree>
    <p:extLst>
      <p:ext uri="{BB962C8B-B14F-4D97-AF65-F5344CB8AC3E}">
        <p14:creationId xmlns:p14="http://schemas.microsoft.com/office/powerpoint/2010/main" val="42810064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1:</a:t>
            </a:r>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4" name="图片 3">
            <a:extLst>
              <a:ext uri="{FF2B5EF4-FFF2-40B4-BE49-F238E27FC236}">
                <a16:creationId xmlns:a16="http://schemas.microsoft.com/office/drawing/2014/main" id="{DA7C7881-3807-4127-8575-C8FC6EDF79AE}"/>
              </a:ext>
            </a:extLst>
          </p:cNvPr>
          <p:cNvPicPr>
            <a:picLocks noChangeAspect="1"/>
          </p:cNvPicPr>
          <p:nvPr/>
        </p:nvPicPr>
        <p:blipFill>
          <a:blip r:embed="rId3"/>
          <a:stretch>
            <a:fillRect/>
          </a:stretch>
        </p:blipFill>
        <p:spPr>
          <a:xfrm>
            <a:off x="2687450" y="1724725"/>
            <a:ext cx="6817099" cy="3408550"/>
          </a:xfrm>
          <a:prstGeom prst="rect">
            <a:avLst/>
          </a:prstGeom>
        </p:spPr>
      </p:pic>
    </p:spTree>
    <p:extLst>
      <p:ext uri="{BB962C8B-B14F-4D97-AF65-F5344CB8AC3E}">
        <p14:creationId xmlns:p14="http://schemas.microsoft.com/office/powerpoint/2010/main" val="202851554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929027" cy="5970316"/>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00050" lvl="1" indent="0">
              <a:lnSpc>
                <a:spcPct val="150000"/>
              </a:lnSpc>
              <a:buNone/>
            </a:pPr>
            <a:endParaRPr lang="en-US" altLang="zh-CN" sz="2400" dirty="0"/>
          </a:p>
        </p:txBody>
      </p:sp>
      <p:sp>
        <p:nvSpPr>
          <p:cNvPr id="6" name="文本框 5">
            <a:extLst>
              <a:ext uri="{FF2B5EF4-FFF2-40B4-BE49-F238E27FC236}">
                <a16:creationId xmlns:a16="http://schemas.microsoft.com/office/drawing/2014/main" id="{5C22582A-4ECA-49F9-9C0B-4E1B27FCA293}"/>
              </a:ext>
            </a:extLst>
          </p:cNvPr>
          <p:cNvSpPr txBox="1"/>
          <p:nvPr/>
        </p:nvSpPr>
        <p:spPr>
          <a:xfrm>
            <a:off x="8352835" y="1698761"/>
            <a:ext cx="1270861" cy="400110"/>
          </a:xfrm>
          <a:prstGeom prst="rect">
            <a:avLst/>
          </a:prstGeom>
          <a:noFill/>
        </p:spPr>
        <p:txBody>
          <a:bodyPr wrap="square" rtlCol="0">
            <a:spAutoFit/>
          </a:bodyPr>
          <a:lstStyle/>
          <a:p>
            <a:r>
              <a:rPr lang="en-US" altLang="zh-CN" sz="2000" b="1" dirty="0"/>
              <a:t>Figure 1</a:t>
            </a:r>
            <a:endParaRPr lang="zh-CN" altLang="en-US" sz="2000" b="1"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CEE3B3B-53D9-42A3-BE63-C231F43163FC}"/>
                  </a:ext>
                </a:extLst>
              </p:cNvPr>
              <p:cNvSpPr txBox="1"/>
              <p:nvPr/>
            </p:nvSpPr>
            <p:spPr>
              <a:xfrm>
                <a:off x="262973" y="873687"/>
                <a:ext cx="4807499" cy="5551071"/>
              </a:xfrm>
              <a:prstGeom prst="rect">
                <a:avLst/>
              </a:prstGeom>
              <a:noFill/>
            </p:spPr>
            <p:txBody>
              <a:bodyPr wrap="square">
                <a:spAutoFit/>
              </a:bodyPr>
              <a:lstStyle/>
              <a:p>
                <a:pPr algn="just">
                  <a:lnSpc>
                    <a:spcPct val="150000"/>
                  </a:lnSpc>
                </a:pPr>
                <a:r>
                  <a:rPr lang="en-US" altLang="zh-CN" sz="2400" b="1" dirty="0"/>
                  <a:t>Let D =[ d</a:t>
                </a:r>
                <a:r>
                  <a:rPr lang="en-US" altLang="zh-CN" sz="2400" b="1" baseline="-25000" dirty="0"/>
                  <a:t>ij</a:t>
                </a:r>
                <a:r>
                  <a:rPr lang="en-US" altLang="zh-CN" sz="2400" b="1" dirty="0"/>
                  <a:t> ] be an m × p Boolean matrix, and let E =[ e</a:t>
                </a:r>
                <a:r>
                  <a:rPr lang="en-US" altLang="zh-CN" sz="2400" b="1" baseline="-25000" dirty="0"/>
                  <a:t>ij</a:t>
                </a:r>
                <a:r>
                  <a:rPr lang="en-US" altLang="zh-CN" sz="2400" b="1" dirty="0"/>
                  <a:t> ] be a p × n Boolean matrix. We define the </a:t>
                </a:r>
                <a:r>
                  <a:rPr lang="en-US" altLang="zh-CN" sz="2400" b="1" dirty="0">
                    <a:solidFill>
                      <a:srgbClr val="FF0000"/>
                    </a:solidFill>
                  </a:rPr>
                  <a:t>mod-2 Boolean product D * E(</a:t>
                </a:r>
                <a:r>
                  <a:rPr lang="zh-CN" altLang="en-US" sz="2400" b="1" dirty="0">
                    <a:solidFill>
                      <a:srgbClr val="FF0000"/>
                    </a:solidFill>
                  </a:rPr>
                  <a:t>布尔乘积</a:t>
                </a:r>
                <a:r>
                  <a:rPr lang="en-US" altLang="zh-CN" sz="2400" b="1" dirty="0">
                    <a:solidFill>
                      <a:srgbClr val="FF0000"/>
                    </a:solidFill>
                  </a:rPr>
                  <a:t>) </a:t>
                </a:r>
                <a:r>
                  <a:rPr lang="en-US" altLang="zh-CN" sz="2400" b="1" dirty="0"/>
                  <a:t>as the m x n matrix F=[ f</a:t>
                </a:r>
                <a:r>
                  <a:rPr lang="en-US" altLang="zh-CN" sz="2400" b="1" baseline="-25000" dirty="0"/>
                  <a:t>ij</a:t>
                </a:r>
                <a:r>
                  <a:rPr lang="en-US" altLang="zh-CN" sz="2400" b="1" dirty="0"/>
                  <a:t> ], where </a:t>
                </a:r>
              </a:p>
              <a:p>
                <a:pPr algn="ctr">
                  <a:lnSpc>
                    <a:spcPct val="150000"/>
                  </a:lnSpc>
                </a:pPr>
                <a14:m>
                  <m:oMath xmlns:m="http://schemas.openxmlformats.org/officeDocument/2006/math">
                    <m:r>
                      <a:rPr lang="en-US" altLang="zh-CN" sz="2400" b="1" i="1" smtClean="0">
                        <a:latin typeface="Cambria Math" panose="02040503050406030204" pitchFamily="18" charset="0"/>
                      </a:rPr>
                      <m:t>𝒇</m:t>
                    </m:r>
                    <m:r>
                      <a:rPr lang="en-US" altLang="zh-CN" sz="2400" b="1" i="1" baseline="-25000" smtClean="0">
                        <a:latin typeface="Cambria Math" panose="02040503050406030204" pitchFamily="18" charset="0"/>
                      </a:rPr>
                      <m:t>𝒊𝒋</m:t>
                    </m:r>
                    <m:r>
                      <a:rPr lang="en-US" altLang="zh-CN" sz="2400" b="1" i="1" smtClean="0">
                        <a:latin typeface="Cambria Math" panose="02040503050406030204" pitchFamily="18" charset="0"/>
                      </a:rPr>
                      <m:t>=</m:t>
                    </m:r>
                    <m:r>
                      <a:rPr lang="en-US" altLang="zh-CN" sz="2400" b="1" i="0" smtClean="0">
                        <a:latin typeface="Cambria Math" panose="02040503050406030204" pitchFamily="18" charset="0"/>
                      </a:rPr>
                      <m:t>𝐝</m:t>
                    </m:r>
                    <m:r>
                      <a:rPr lang="en-US" altLang="zh-CN" sz="2400" b="1" i="0" baseline="-25000" smtClean="0">
                        <a:latin typeface="Cambria Math" panose="02040503050406030204" pitchFamily="18" charset="0"/>
                      </a:rPr>
                      <m:t>𝐢𝟏</m:t>
                    </m:r>
                    <m:r>
                      <a:rPr lang="en-US" altLang="zh-CN" sz="2400" b="1"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1" i="0" baseline="-25000" smtClean="0">
                        <a:latin typeface="Cambria Math" panose="02040503050406030204" pitchFamily="18" charset="0"/>
                      </a:rPr>
                      <m:t>𝟏</m:t>
                    </m:r>
                    <m:r>
                      <a:rPr lang="en-US" altLang="zh-CN" sz="2400" b="1" i="0" baseline="-25000" smtClean="0">
                        <a:latin typeface="Cambria Math" panose="02040503050406030204" pitchFamily="18" charset="0"/>
                      </a:rPr>
                      <m:t>𝐣</m:t>
                    </m:r>
                    <m:r>
                      <a:rPr lang="en-US" altLang="zh-CN" sz="2400" b="1">
                        <a:latin typeface="Cambria Math" panose="02040503050406030204" pitchFamily="18" charset="0"/>
                      </a:rPr>
                      <m:t>+</m:t>
                    </m:r>
                    <m:r>
                      <a:rPr lang="en-US" altLang="zh-CN" sz="2400" b="1">
                        <a:latin typeface="Cambria Math" panose="02040503050406030204" pitchFamily="18" charset="0"/>
                      </a:rPr>
                      <m:t>𝐝𝐢</m:t>
                    </m:r>
                    <m:r>
                      <a:rPr lang="en-US" altLang="zh-CN" sz="2400" b="1" i="0" baseline="-25000" smtClean="0">
                        <a:latin typeface="Cambria Math" panose="02040503050406030204" pitchFamily="18" charset="0"/>
                      </a:rPr>
                      <m:t>𝟐</m:t>
                    </m:r>
                    <m:r>
                      <a:rPr lang="en-US" altLang="zh-CN" sz="2400" b="1" i="1">
                        <a:latin typeface="Cambria Math" panose="02040503050406030204" pitchFamily="18" charset="0"/>
                      </a:rPr>
                      <m:t>·</m:t>
                    </m:r>
                    <m:r>
                      <a:rPr lang="en-US" altLang="zh-CN" sz="2400" b="1">
                        <a:latin typeface="Cambria Math" panose="02040503050406030204" pitchFamily="18" charset="0"/>
                      </a:rPr>
                      <m:t>𝐞</m:t>
                    </m:r>
                    <m:r>
                      <a:rPr lang="en-US" altLang="zh-CN" sz="2400" b="1" i="0" baseline="-25000" smtClean="0">
                        <a:latin typeface="Cambria Math" panose="02040503050406030204" pitchFamily="18" charset="0"/>
                      </a:rPr>
                      <m:t>𝟐</m:t>
                    </m:r>
                    <m:r>
                      <a:rPr lang="en-US" altLang="zh-CN" sz="2400" b="1" baseline="-25000">
                        <a:latin typeface="Cambria Math" panose="02040503050406030204" pitchFamily="18" charset="0"/>
                      </a:rPr>
                      <m:t>𝐣</m:t>
                    </m:r>
                    <m:r>
                      <a:rPr lang="en-US" altLang="zh-CN" sz="2400" b="1" i="0" smtClean="0">
                        <a:latin typeface="Cambria Math" panose="02040503050406030204" pitchFamily="18" charset="0"/>
                      </a:rPr>
                      <m:t>+…+</m:t>
                    </m:r>
                    <m:r>
                      <a:rPr lang="en-US" altLang="zh-CN" sz="2400" b="1">
                        <a:latin typeface="Cambria Math" panose="02040503050406030204" pitchFamily="18" charset="0"/>
                      </a:rPr>
                      <m:t>𝐝</m:t>
                    </m:r>
                    <m:r>
                      <a:rPr lang="en-US" altLang="zh-CN" sz="2400" b="1" baseline="-25000">
                        <a:latin typeface="Cambria Math" panose="02040503050406030204" pitchFamily="18" charset="0"/>
                      </a:rPr>
                      <m:t>𝐢</m:t>
                    </m:r>
                    <m:r>
                      <a:rPr lang="en-US" altLang="zh-CN" sz="2400" b="1" i="0" baseline="-25000" smtClean="0">
                        <a:latin typeface="Cambria Math" panose="02040503050406030204" pitchFamily="18" charset="0"/>
                      </a:rPr>
                      <m:t>𝐩</m:t>
                    </m:r>
                    <m:r>
                      <a:rPr lang="en-US" altLang="zh-CN" sz="2400" b="1" i="1">
                        <a:latin typeface="Cambria Math" panose="02040503050406030204" pitchFamily="18" charset="0"/>
                      </a:rPr>
                      <m:t>·</m:t>
                    </m:r>
                    <m:r>
                      <a:rPr lang="en-US" altLang="zh-CN" sz="2400" b="1">
                        <a:latin typeface="Cambria Math" panose="02040503050406030204" pitchFamily="18" charset="0"/>
                      </a:rPr>
                      <m:t>𝐞</m:t>
                    </m:r>
                    <m:r>
                      <a:rPr lang="en-US" altLang="zh-CN" sz="2400" b="1" i="0" baseline="-25000" smtClean="0">
                        <a:latin typeface="Cambria Math" panose="02040503050406030204" pitchFamily="18" charset="0"/>
                      </a:rPr>
                      <m:t>𝐩</m:t>
                    </m:r>
                    <m:r>
                      <a:rPr lang="en-US" altLang="zh-CN" sz="2400" b="1" baseline="-25000">
                        <a:latin typeface="Cambria Math" panose="02040503050406030204" pitchFamily="18" charset="0"/>
                      </a:rPr>
                      <m:t>𝐣</m:t>
                    </m:r>
                    <m:r>
                      <a:rPr lang="en-US" altLang="zh-CN" sz="2400" b="1">
                        <a:latin typeface="Cambria Math" panose="02040503050406030204" pitchFamily="18" charset="0"/>
                      </a:rPr>
                      <m:t>,</m:t>
                    </m:r>
                    <m:r>
                      <a:rPr lang="en-US" altLang="zh-CN" sz="2400" b="1">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oMath>
                </a14:m>
                <a:r>
                  <a:rPr lang="en-US" altLang="zh-CN" sz="2400" b="1" dirty="0"/>
                  <a:t>n </a:t>
                </a:r>
              </a:p>
              <a:p>
                <a:pPr algn="just">
                  <a:lnSpc>
                    <a:spcPct val="150000"/>
                  </a:lnSpc>
                </a:pPr>
                <a:r>
                  <a:rPr lang="en-US" altLang="zh-CN" sz="2400" b="1" dirty="0"/>
                  <a:t>This type of multiplication is illustrated in Figure 1. </a:t>
                </a:r>
                <a:endParaRPr lang="zh-CN" altLang="en-US" sz="2400" b="1" dirty="0"/>
              </a:p>
            </p:txBody>
          </p:sp>
        </mc:Choice>
        <mc:Fallback>
          <p:sp>
            <p:nvSpPr>
              <p:cNvPr id="7" name="文本框 6">
                <a:extLst>
                  <a:ext uri="{FF2B5EF4-FFF2-40B4-BE49-F238E27FC236}">
                    <a16:creationId xmlns:a16="http://schemas.microsoft.com/office/drawing/2014/main" id="{DCEE3B3B-53D9-42A3-BE63-C231F43163FC}"/>
                  </a:ext>
                </a:extLst>
              </p:cNvPr>
              <p:cNvSpPr txBox="1">
                <a:spLocks noRot="1" noChangeAspect="1" noMove="1" noResize="1" noEditPoints="1" noAdjustHandles="1" noChangeArrowheads="1" noChangeShapeType="1" noTextEdit="1"/>
              </p:cNvSpPr>
              <p:nvPr/>
            </p:nvSpPr>
            <p:spPr>
              <a:xfrm>
                <a:off x="262973" y="873687"/>
                <a:ext cx="4807499" cy="5551071"/>
              </a:xfrm>
              <a:prstGeom prst="rect">
                <a:avLst/>
              </a:prstGeom>
              <a:blipFill>
                <a:blip r:embed="rId3"/>
                <a:stretch>
                  <a:fillRect l="-1901" r="-2028" b="-153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27D79783-58E5-4EE9-AC8C-4F7995E81060}"/>
              </a:ext>
            </a:extLst>
          </p:cNvPr>
          <p:cNvPicPr>
            <a:picLocks noChangeAspect="1"/>
          </p:cNvPicPr>
          <p:nvPr/>
        </p:nvPicPr>
        <p:blipFill>
          <a:blip r:embed="rId4"/>
          <a:stretch>
            <a:fillRect/>
          </a:stretch>
        </p:blipFill>
        <p:spPr>
          <a:xfrm>
            <a:off x="5070472" y="2198058"/>
            <a:ext cx="7121528" cy="3564708"/>
          </a:xfrm>
          <a:prstGeom prst="rect">
            <a:avLst/>
          </a:prstGeom>
        </p:spPr>
      </p:pic>
    </p:spTree>
    <p:extLst>
      <p:ext uri="{BB962C8B-B14F-4D97-AF65-F5344CB8AC3E}">
        <p14:creationId xmlns:p14="http://schemas.microsoft.com/office/powerpoint/2010/main" val="231900843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endParaRPr lang="en-US" altLang="zh-CN" sz="2400" dirty="0"/>
          </a:p>
        </p:txBody>
      </p:sp>
      <p:sp>
        <p:nvSpPr>
          <p:cNvPr id="6" name="文本框 5">
            <a:extLst>
              <a:ext uri="{FF2B5EF4-FFF2-40B4-BE49-F238E27FC236}">
                <a16:creationId xmlns:a16="http://schemas.microsoft.com/office/drawing/2014/main" id="{B234CE12-1177-47D6-8018-58283D055D97}"/>
              </a:ext>
            </a:extLst>
          </p:cNvPr>
          <p:cNvSpPr txBox="1"/>
          <p:nvPr/>
        </p:nvSpPr>
        <p:spPr>
          <a:xfrm>
            <a:off x="262973" y="1048137"/>
            <a:ext cx="11929028" cy="1859163"/>
          </a:xfrm>
          <a:prstGeom prst="rect">
            <a:avLst/>
          </a:prstGeom>
          <a:noFill/>
        </p:spPr>
        <p:txBody>
          <a:bodyPr wrap="square">
            <a:spAutoFit/>
          </a:bodyPr>
          <a:lstStyle/>
          <a:p>
            <a:pPr marL="457200" indent="-457200" algn="just">
              <a:lnSpc>
                <a:spcPct val="150000"/>
              </a:lnSpc>
              <a:buFont typeface="Wingdings" panose="05000000000000000000" pitchFamily="2" charset="2"/>
              <a:buChar char="l"/>
            </a:pPr>
            <a:r>
              <a:rPr lang="en-US" altLang="zh-CN" sz="2800" b="1" dirty="0"/>
              <a:t>Example 10:</a:t>
            </a:r>
          </a:p>
          <a:p>
            <a:pPr lvl="1" algn="just">
              <a:lnSpc>
                <a:spcPct val="150000"/>
              </a:lnSpc>
            </a:pPr>
            <a:r>
              <a:rPr lang="en-US" altLang="zh-CN" sz="2400" b="1" dirty="0"/>
              <a:t>We have</a:t>
            </a:r>
          </a:p>
          <a:p>
            <a:pPr algn="just">
              <a:lnSpc>
                <a:spcPct val="150000"/>
              </a:lnSpc>
            </a:pPr>
            <a:endParaRPr lang="zh-CN" altLang="en-US" sz="2800" b="1" dirty="0"/>
          </a:p>
        </p:txBody>
      </p:sp>
      <p:pic>
        <p:nvPicPr>
          <p:cNvPr id="3" name="图片 2">
            <a:extLst>
              <a:ext uri="{FF2B5EF4-FFF2-40B4-BE49-F238E27FC236}">
                <a16:creationId xmlns:a16="http://schemas.microsoft.com/office/drawing/2014/main" id="{4E40B695-9A38-43D2-80DC-BA352C056D7A}"/>
              </a:ext>
            </a:extLst>
          </p:cNvPr>
          <p:cNvPicPr>
            <a:picLocks noChangeAspect="1"/>
          </p:cNvPicPr>
          <p:nvPr/>
        </p:nvPicPr>
        <p:blipFill>
          <a:blip r:embed="rId3"/>
          <a:stretch>
            <a:fillRect/>
          </a:stretch>
        </p:blipFill>
        <p:spPr>
          <a:xfrm>
            <a:off x="1437371" y="2619214"/>
            <a:ext cx="9317258" cy="2235024"/>
          </a:xfrm>
          <a:prstGeom prst="rect">
            <a:avLst/>
          </a:prstGeom>
        </p:spPr>
      </p:pic>
      <p:sp>
        <p:nvSpPr>
          <p:cNvPr id="8" name="文本框 7">
            <a:extLst>
              <a:ext uri="{FF2B5EF4-FFF2-40B4-BE49-F238E27FC236}">
                <a16:creationId xmlns:a16="http://schemas.microsoft.com/office/drawing/2014/main" id="{7346B2DF-7BDF-41BF-BA1A-F39BCC8F2F74}"/>
              </a:ext>
            </a:extLst>
          </p:cNvPr>
          <p:cNvSpPr txBox="1"/>
          <p:nvPr/>
        </p:nvSpPr>
        <p:spPr>
          <a:xfrm>
            <a:off x="798162" y="4926917"/>
            <a:ext cx="8883610" cy="461665"/>
          </a:xfrm>
          <a:prstGeom prst="rect">
            <a:avLst/>
          </a:prstGeom>
          <a:noFill/>
        </p:spPr>
        <p:txBody>
          <a:bodyPr wrap="square">
            <a:spAutoFit/>
          </a:bodyPr>
          <a:lstStyle/>
          <a:p>
            <a:pPr algn="just"/>
            <a:r>
              <a:rPr lang="en-US" altLang="zh-CN" sz="2400" b="1" dirty="0"/>
              <a:t>The proof of the following theorem is left as an exercise.</a:t>
            </a:r>
            <a:endParaRPr lang="zh-CN" altLang="en-US" sz="2400" b="1" dirty="0"/>
          </a:p>
        </p:txBody>
      </p:sp>
    </p:spTree>
    <p:extLst>
      <p:ext uri="{BB962C8B-B14F-4D97-AF65-F5344CB8AC3E}">
        <p14:creationId xmlns:p14="http://schemas.microsoft.com/office/powerpoint/2010/main" val="1929828220"/>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9" name="Rectangle 3">
            <a:extLst>
              <a:ext uri="{FF2B5EF4-FFF2-40B4-BE49-F238E27FC236}">
                <a16:creationId xmlns:a16="http://schemas.microsoft.com/office/drawing/2014/main" id="{D34A0B28-7990-448C-95D7-6B81D3053AB1}"/>
              </a:ext>
            </a:extLst>
          </p:cNvPr>
          <p:cNvSpPr txBox="1">
            <a:spLocks noChangeArrowheads="1"/>
          </p:cNvSpPr>
          <p:nvPr/>
        </p:nvSpPr>
        <p:spPr>
          <a:xfrm>
            <a:off x="262973" y="887684"/>
            <a:ext cx="11343861" cy="5082631"/>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endParaRPr lang="en-US" altLang="zh-CN" sz="2400" dirty="0"/>
          </a:p>
        </p:txBody>
      </p:sp>
      <p:sp>
        <p:nvSpPr>
          <p:cNvPr id="6" name="文本框 5">
            <a:extLst>
              <a:ext uri="{FF2B5EF4-FFF2-40B4-BE49-F238E27FC236}">
                <a16:creationId xmlns:a16="http://schemas.microsoft.com/office/drawing/2014/main" id="{B234CE12-1177-47D6-8018-58283D055D97}"/>
              </a:ext>
            </a:extLst>
          </p:cNvPr>
          <p:cNvSpPr txBox="1"/>
          <p:nvPr/>
        </p:nvSpPr>
        <p:spPr>
          <a:xfrm>
            <a:off x="262973" y="1048137"/>
            <a:ext cx="11929028" cy="1859163"/>
          </a:xfrm>
          <a:prstGeom prst="rect">
            <a:avLst/>
          </a:prstGeom>
          <a:noFill/>
        </p:spPr>
        <p:txBody>
          <a:bodyPr wrap="square">
            <a:spAutoFit/>
          </a:bodyPr>
          <a:lstStyle/>
          <a:p>
            <a:pPr marL="457200" indent="-457200" algn="just">
              <a:lnSpc>
                <a:spcPct val="150000"/>
              </a:lnSpc>
              <a:buFont typeface="Wingdings" panose="05000000000000000000" pitchFamily="2" charset="2"/>
              <a:buChar char="l"/>
            </a:pPr>
            <a:r>
              <a:rPr lang="en-US" altLang="zh-CN" sz="2800" b="1" dirty="0"/>
              <a:t>Example 10:</a:t>
            </a:r>
          </a:p>
          <a:p>
            <a:pPr lvl="1" algn="just">
              <a:lnSpc>
                <a:spcPct val="150000"/>
              </a:lnSpc>
            </a:pPr>
            <a:r>
              <a:rPr lang="en-US" altLang="zh-CN" sz="2400" b="1" dirty="0"/>
              <a:t>We have</a:t>
            </a:r>
          </a:p>
          <a:p>
            <a:pPr algn="just">
              <a:lnSpc>
                <a:spcPct val="150000"/>
              </a:lnSpc>
            </a:pPr>
            <a:endParaRPr lang="zh-CN" altLang="en-US" sz="2800" b="1" dirty="0"/>
          </a:p>
        </p:txBody>
      </p:sp>
      <p:pic>
        <p:nvPicPr>
          <p:cNvPr id="3" name="图片 2">
            <a:extLst>
              <a:ext uri="{FF2B5EF4-FFF2-40B4-BE49-F238E27FC236}">
                <a16:creationId xmlns:a16="http://schemas.microsoft.com/office/drawing/2014/main" id="{4E40B695-9A38-43D2-80DC-BA352C056D7A}"/>
              </a:ext>
            </a:extLst>
          </p:cNvPr>
          <p:cNvPicPr>
            <a:picLocks noChangeAspect="1"/>
          </p:cNvPicPr>
          <p:nvPr/>
        </p:nvPicPr>
        <p:blipFill>
          <a:blip r:embed="rId3"/>
          <a:stretch>
            <a:fillRect/>
          </a:stretch>
        </p:blipFill>
        <p:spPr>
          <a:xfrm>
            <a:off x="1437371" y="2619214"/>
            <a:ext cx="9317258" cy="2235024"/>
          </a:xfrm>
          <a:prstGeom prst="rect">
            <a:avLst/>
          </a:prstGeom>
        </p:spPr>
      </p:pic>
      <p:sp>
        <p:nvSpPr>
          <p:cNvPr id="8" name="文本框 7">
            <a:extLst>
              <a:ext uri="{FF2B5EF4-FFF2-40B4-BE49-F238E27FC236}">
                <a16:creationId xmlns:a16="http://schemas.microsoft.com/office/drawing/2014/main" id="{7346B2DF-7BDF-41BF-BA1A-F39BCC8F2F74}"/>
              </a:ext>
            </a:extLst>
          </p:cNvPr>
          <p:cNvSpPr txBox="1"/>
          <p:nvPr/>
        </p:nvSpPr>
        <p:spPr>
          <a:xfrm>
            <a:off x="798162" y="4926917"/>
            <a:ext cx="8883610" cy="461665"/>
          </a:xfrm>
          <a:prstGeom prst="rect">
            <a:avLst/>
          </a:prstGeom>
          <a:noFill/>
        </p:spPr>
        <p:txBody>
          <a:bodyPr wrap="square">
            <a:spAutoFit/>
          </a:bodyPr>
          <a:lstStyle/>
          <a:p>
            <a:pPr algn="just"/>
            <a:r>
              <a:rPr lang="en-US" altLang="zh-CN" sz="2400" b="1" dirty="0"/>
              <a:t>The proof of the following theorem is left as an exercise.</a:t>
            </a:r>
            <a:endParaRPr lang="zh-CN" altLang="en-US" sz="2400" b="1" dirty="0"/>
          </a:p>
        </p:txBody>
      </p:sp>
    </p:spTree>
    <p:extLst>
      <p:ext uri="{BB962C8B-B14F-4D97-AF65-F5344CB8AC3E}">
        <p14:creationId xmlns:p14="http://schemas.microsoft.com/office/powerpoint/2010/main" val="254745017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eaLnBrk="1" hangingPunct="1">
                  <a:lnSpc>
                    <a:spcPct val="150000"/>
                  </a:lnSpc>
                  <a:buNone/>
                </a:pPr>
                <a:r>
                  <a:rPr lang="en-US" altLang="zh-CN" dirty="0"/>
                  <a:t>Let </a:t>
                </a:r>
                <a:r>
                  <a:rPr lang="en-US" altLang="zh-CN" i="1" dirty="0"/>
                  <a:t>m</a:t>
                </a:r>
                <a:r>
                  <a:rPr lang="en-US" altLang="zh-CN" dirty="0"/>
                  <a:t> and </a:t>
                </a:r>
                <a:r>
                  <a:rPr lang="en-US" altLang="zh-CN" i="1" dirty="0"/>
                  <a:t>n</a:t>
                </a:r>
                <a:r>
                  <a:rPr lang="en-US" altLang="zh-CN" dirty="0"/>
                  <a:t> be nonnegative integers with </a:t>
                </a:r>
                <a:r>
                  <a:rPr lang="en-US" altLang="zh-CN" i="1" dirty="0"/>
                  <a:t>m</a:t>
                </a:r>
                <a:r>
                  <a:rPr lang="en-US" altLang="zh-CN" dirty="0"/>
                  <a:t> &lt; </a:t>
                </a:r>
                <a:r>
                  <a:rPr lang="en-US" altLang="zh-CN" i="1" dirty="0"/>
                  <a:t>n</a:t>
                </a:r>
                <a:r>
                  <a:rPr lang="en-US" altLang="zh-CN" dirty="0"/>
                  <a:t>, </a:t>
                </a:r>
                <a:r>
                  <a:rPr lang="en-US" altLang="zh-CN" i="1" dirty="0"/>
                  <a:t>r</a:t>
                </a:r>
                <a:r>
                  <a:rPr lang="en-US" altLang="zh-CN" dirty="0"/>
                  <a:t> = </a:t>
                </a:r>
                <a:r>
                  <a:rPr lang="en-US" altLang="zh-CN" i="1" dirty="0"/>
                  <a:t>n</a:t>
                </a:r>
                <a:r>
                  <a:rPr lang="en-US" altLang="zh-CN" dirty="0"/>
                  <a:t> - </a:t>
                </a:r>
                <a:r>
                  <a:rPr lang="en-US" altLang="zh-CN" i="1" dirty="0"/>
                  <a:t>m</a:t>
                </a:r>
                <a:r>
                  <a:rPr lang="en-US" altLang="zh-CN" dirty="0"/>
                  <a:t>, and let </a:t>
                </a:r>
                <a:r>
                  <a:rPr lang="en-US" altLang="zh-CN" b="1" dirty="0"/>
                  <a:t>H</a:t>
                </a:r>
                <a:r>
                  <a:rPr lang="en-US" altLang="zh-CN" dirty="0"/>
                  <a:t> be an </a:t>
                </a:r>
                <a:r>
                  <a:rPr lang="en-US" altLang="zh-CN" i="1" dirty="0"/>
                  <a:t>n</a:t>
                </a:r>
                <a:r>
                  <a:rPr lang="en-US" altLang="zh-CN" dirty="0"/>
                  <a:t> </a:t>
                </a:r>
                <a:r>
                  <a:rPr lang="en-US" altLang="zh-CN" dirty="0">
                    <a:sym typeface="Symbol" panose="05050102010706020507" pitchFamily="18" charset="2"/>
                  </a:rPr>
                  <a:t></a:t>
                </a:r>
                <a:r>
                  <a:rPr lang="en-US" altLang="zh-CN" dirty="0"/>
                  <a:t> </a:t>
                </a:r>
                <a:r>
                  <a:rPr lang="en-US" altLang="zh-CN" i="1" dirty="0"/>
                  <a:t>r</a:t>
                </a:r>
                <a:r>
                  <a:rPr lang="en-US" altLang="zh-CN" dirty="0"/>
                  <a:t> Boolean matrix. </a:t>
                </a:r>
              </a:p>
              <a:p>
                <a:pPr marL="0" indent="0" eaLnBrk="1" hangingPunct="1">
                  <a:lnSpc>
                    <a:spcPct val="150000"/>
                  </a:lnSpc>
                  <a:buNone/>
                </a:pPr>
                <a:r>
                  <a:rPr lang="en-US" altLang="zh-CN" dirty="0"/>
                  <a:t>Then the function </a:t>
                </a:r>
                <a:r>
                  <a:rPr lang="en-US" altLang="zh-CN" i="1" dirty="0"/>
                  <a:t>f</a:t>
                </a:r>
                <a:r>
                  <a:rPr lang="en-US" altLang="zh-CN" i="1" baseline="-25000" dirty="0"/>
                  <a:t>H</a:t>
                </a:r>
                <a:r>
                  <a:rPr lang="en-US" altLang="zh-CN" dirty="0"/>
                  <a:t>: </a:t>
                </a:r>
                <a:r>
                  <a:rPr lang="en-US" altLang="zh-CN" i="1" dirty="0"/>
                  <a:t>B</a:t>
                </a:r>
                <a:r>
                  <a:rPr lang="en-US" altLang="zh-CN" i="1" baseline="30000" dirty="0"/>
                  <a:t>n</a:t>
                </a:r>
                <a:r>
                  <a:rPr lang="en-US" altLang="zh-CN" dirty="0"/>
                  <a:t> </a:t>
                </a:r>
                <a:r>
                  <a:rPr lang="en-US" altLang="zh-CN" dirty="0">
                    <a:sym typeface="Symbol" panose="05050102010706020507" pitchFamily="18" charset="2"/>
                  </a:rPr>
                  <a:t></a:t>
                </a:r>
                <a:r>
                  <a:rPr lang="en-US" altLang="zh-CN" dirty="0"/>
                  <a:t> </a:t>
                </a:r>
                <a:r>
                  <a:rPr lang="en-US" altLang="zh-CN" i="1" dirty="0"/>
                  <a:t>B</a:t>
                </a:r>
                <a:r>
                  <a:rPr lang="en-US" altLang="zh-CN" i="1" baseline="30000" dirty="0"/>
                  <a:t>r</a:t>
                </a:r>
                <a:r>
                  <a:rPr lang="en-US" altLang="zh-CN" dirty="0"/>
                  <a:t> defined by</a:t>
                </a:r>
              </a:p>
              <a:p>
                <a:pPr marL="457200" lvl="1" indent="0" algn="ctr" eaLnBrk="1" hangingPunct="1">
                  <a:lnSpc>
                    <a:spcPct val="150000"/>
                  </a:lnSpc>
                  <a:buNone/>
                </a:pPr>
                <a:r>
                  <a:rPr lang="en-US" altLang="zh-CN" i="1" dirty="0"/>
                  <a:t>f</a:t>
                </a:r>
                <a:r>
                  <a:rPr lang="en-US" altLang="zh-CN" i="1" baseline="-25000" dirty="0"/>
                  <a:t>H</a:t>
                </a:r>
                <a:r>
                  <a:rPr lang="en-US" altLang="zh-CN" dirty="0"/>
                  <a:t>(</a:t>
                </a:r>
                <a:r>
                  <a:rPr lang="en-US" altLang="zh-CN" i="1" dirty="0"/>
                  <a:t>x</a:t>
                </a:r>
                <a:r>
                  <a:rPr lang="en-US" altLang="zh-CN" dirty="0"/>
                  <a:t>) = </a:t>
                </a:r>
                <a:r>
                  <a:rPr lang="en-US" altLang="zh-CN" i="1" dirty="0"/>
                  <a:t>x</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 </m:t>
                    </m:r>
                  </m:oMath>
                </a14:m>
                <a:r>
                  <a:rPr lang="en-US" altLang="zh-CN" b="1" dirty="0"/>
                  <a:t>H</a:t>
                </a:r>
                <a:r>
                  <a:rPr lang="en-US" altLang="zh-CN" dirty="0"/>
                  <a:t>,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B</a:t>
                </a:r>
                <a:r>
                  <a:rPr lang="en-US" altLang="zh-CN" i="1" baseline="30000" dirty="0"/>
                  <a:t>n</a:t>
                </a:r>
                <a:r>
                  <a:rPr lang="en-US" altLang="zh-CN" dirty="0"/>
                  <a:t> ;</a:t>
                </a:r>
              </a:p>
              <a:p>
                <a:pPr marL="0" indent="0" eaLnBrk="1" hangingPunct="1">
                  <a:lnSpc>
                    <a:spcPct val="150000"/>
                  </a:lnSpc>
                  <a:buNone/>
                </a:pPr>
                <a:r>
                  <a:rPr lang="en-US" altLang="zh-CN" dirty="0"/>
                  <a:t>is a homomorphism from the group </a:t>
                </a:r>
                <a:r>
                  <a:rPr lang="en-US" altLang="zh-CN" i="1" dirty="0"/>
                  <a:t>B</a:t>
                </a:r>
                <a:r>
                  <a:rPr lang="en-US" altLang="zh-CN" i="1" baseline="30000" dirty="0"/>
                  <a:t>n</a:t>
                </a:r>
                <a:r>
                  <a:rPr lang="en-US" altLang="zh-CN" dirty="0"/>
                  <a:t> to the group  </a:t>
                </a:r>
                <a:r>
                  <a:rPr lang="en-US" altLang="zh-CN" i="1" dirty="0"/>
                  <a:t>B</a:t>
                </a:r>
                <a:r>
                  <a:rPr lang="en-US" altLang="zh-CN" i="1" baseline="30000" dirty="0"/>
                  <a:t>r</a:t>
                </a:r>
                <a:r>
                  <a:rPr lang="en-US" altLang="zh-CN" dirty="0"/>
                  <a:t>.</a:t>
                </a:r>
              </a:p>
            </p:txBody>
          </p:sp>
        </mc:Choice>
        <mc:Fallback>
          <p:sp>
            <p:nvSpPr>
              <p:cNvPr id="6" name="Rectangle 3">
                <a:extLst>
                  <a:ext uri="{FF2B5EF4-FFF2-40B4-BE49-F238E27FC236}">
                    <a16:creationId xmlns:a16="http://schemas.microsoft.com/office/drawing/2014/main" id="{0B65FDE1-77C3-47D9-B593-72934BA01B9E}"/>
                  </a:ext>
                </a:extLst>
              </p:cNvPr>
              <p:cNvSpPr txBox="1">
                <a:spLocks noRot="1" noChangeAspect="1" noMove="1" noResize="1" noEditPoints="1" noAdjustHandles="1" noChangeArrowheads="1" noChangeShapeType="1" noTextEdit="1"/>
              </p:cNvSpPr>
              <p:nvPr/>
            </p:nvSpPr>
            <p:spPr>
              <a:xfrm>
                <a:off x="210047" y="1609118"/>
                <a:ext cx="11981953" cy="4525963"/>
              </a:xfrm>
              <a:prstGeom prst="rect">
                <a:avLst/>
              </a:prstGeom>
              <a:blipFill>
                <a:blip r:embed="rId3"/>
                <a:stretch>
                  <a:fillRect l="-1272"/>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Theorem 5</a:t>
            </a:r>
            <a:endParaRPr lang="zh-CN" altLang="en-US" dirty="0"/>
          </a:p>
        </p:txBody>
      </p:sp>
    </p:spTree>
    <p:extLst>
      <p:ext uri="{BB962C8B-B14F-4D97-AF65-F5344CB8AC3E}">
        <p14:creationId xmlns:p14="http://schemas.microsoft.com/office/powerpoint/2010/main" val="139797523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eaLnBrk="1" hangingPunct="1">
                  <a:lnSpc>
                    <a:spcPct val="150000"/>
                  </a:lnSpc>
                  <a:buNone/>
                </a:pPr>
                <a:r>
                  <a:rPr lang="en-US" altLang="zh-CN" dirty="0"/>
                  <a:t>If </a:t>
                </a:r>
                <a:r>
                  <a:rPr lang="en-US" altLang="zh-CN" i="1" dirty="0"/>
                  <a:t>x</a:t>
                </a:r>
                <a:r>
                  <a:rPr lang="en-US" altLang="zh-CN" dirty="0"/>
                  <a:t> and </a:t>
                </a:r>
                <a:r>
                  <a:rPr lang="en-US" altLang="zh-CN" i="1" dirty="0"/>
                  <a:t>y</a:t>
                </a:r>
                <a:r>
                  <a:rPr lang="en-US" altLang="zh-CN" dirty="0"/>
                  <a:t> are elements in </a:t>
                </a:r>
                <a:r>
                  <a:rPr lang="en-US" altLang="zh-CN" i="1" dirty="0"/>
                  <a:t>B</a:t>
                </a:r>
                <a:r>
                  <a:rPr lang="en-US" altLang="zh-CN" i="1" baseline="30000" dirty="0"/>
                  <a:t>n</a:t>
                </a:r>
                <a:r>
                  <a:rPr lang="en-US" altLang="zh-CN" dirty="0"/>
                  <a:t>, then</a:t>
                </a:r>
              </a:p>
              <a:p>
                <a:pPr marL="0" indent="0" eaLnBrk="1" hangingPunct="1">
                  <a:lnSpc>
                    <a:spcPct val="150000"/>
                  </a:lnSpc>
                  <a:buNone/>
                </a:pPr>
                <a:r>
                  <a:rPr lang="en-US" altLang="zh-CN" i="1" dirty="0"/>
                  <a:t>		 f</a:t>
                </a:r>
                <a:r>
                  <a:rPr lang="en-US" altLang="zh-CN" i="1" baseline="-25000" dirty="0"/>
                  <a:t>H</a:t>
                </a:r>
                <a:r>
                  <a:rPr lang="en-US" altLang="zh-CN" dirty="0"/>
                  <a:t>(</a:t>
                </a:r>
                <a:r>
                  <a:rPr lang="en-US" altLang="zh-CN" i="1" dirty="0"/>
                  <a:t>x </a:t>
                </a:r>
                <a:r>
                  <a:rPr lang="en-US" altLang="zh-CN" dirty="0">
                    <a:sym typeface="Symbol" panose="05050102010706020507" pitchFamily="18" charset="2"/>
                  </a:rPr>
                  <a:t></a:t>
                </a:r>
                <a:r>
                  <a:rPr lang="en-US" altLang="zh-CN" i="1" dirty="0"/>
                  <a:t> y</a:t>
                </a:r>
                <a:r>
                  <a:rPr lang="en-US" altLang="zh-CN" dirty="0"/>
                  <a:t>) = (</a:t>
                </a:r>
                <a:r>
                  <a:rPr lang="en-US" altLang="zh-CN" i="1" dirty="0"/>
                  <a:t>x </a:t>
                </a:r>
                <a:r>
                  <a:rPr lang="en-US" altLang="zh-CN" dirty="0">
                    <a:sym typeface="Symbol" panose="05050102010706020507" pitchFamily="18" charset="2"/>
                  </a:rPr>
                  <a:t></a:t>
                </a:r>
                <a:r>
                  <a:rPr lang="en-US" altLang="zh-CN" i="1" dirty="0"/>
                  <a:t> y</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a:t>
                </a:r>
                <a:r>
                  <a:rPr lang="en-US" altLang="zh-CN" b="1" dirty="0"/>
                  <a:t>H</a:t>
                </a:r>
                <a:r>
                  <a:rPr lang="en-US" altLang="zh-CN" dirty="0"/>
                  <a:t> </a:t>
                </a:r>
              </a:p>
              <a:p>
                <a:pPr marL="0" indent="0" algn="ctr">
                  <a:lnSpc>
                    <a:spcPct val="150000"/>
                  </a:lnSpc>
                  <a:buNone/>
                </a:pPr>
                <a:r>
                  <a:rPr lang="en-US" altLang="zh-CN" dirty="0"/>
                  <a:t>		= (x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a:t>
                </a:r>
                <a:r>
                  <a:rPr lang="en-US" altLang="zh-CN" b="1" dirty="0"/>
                  <a:t>H</a:t>
                </a:r>
                <a:r>
                  <a:rPr lang="en-US" altLang="zh-CN" dirty="0"/>
                  <a:t>) </a:t>
                </a:r>
                <a:r>
                  <a:rPr lang="en-US" altLang="zh-CN" dirty="0">
                    <a:sym typeface="Symbol" panose="05050102010706020507" pitchFamily="18" charset="2"/>
                  </a:rPr>
                  <a:t></a:t>
                </a:r>
                <a:r>
                  <a:rPr lang="en-US" altLang="zh-CN" dirty="0"/>
                  <a:t> (y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 </a:t>
                </a:r>
                <a:r>
                  <a:rPr lang="en-US" altLang="zh-CN" b="1" dirty="0"/>
                  <a:t>H</a:t>
                </a:r>
                <a:r>
                  <a:rPr lang="en-US" altLang="zh-CN" dirty="0"/>
                  <a:t>)	by Theorem 4</a:t>
                </a:r>
              </a:p>
              <a:p>
                <a:pPr marL="0" indent="0" eaLnBrk="1" hangingPunct="1">
                  <a:lnSpc>
                    <a:spcPct val="150000"/>
                  </a:lnSpc>
                  <a:buNone/>
                </a:pPr>
                <a:r>
                  <a:rPr lang="en-US" altLang="zh-CN" dirty="0"/>
                  <a:t>				= </a:t>
                </a:r>
                <a:r>
                  <a:rPr lang="en-US" altLang="zh-CN" i="1" dirty="0"/>
                  <a:t>f</a:t>
                </a:r>
                <a:r>
                  <a:rPr lang="en-US" altLang="zh-CN" i="1" baseline="-25000" dirty="0"/>
                  <a:t>H</a:t>
                </a:r>
                <a:r>
                  <a:rPr lang="en-US" altLang="zh-CN" dirty="0"/>
                  <a:t>(</a:t>
                </a:r>
                <a:r>
                  <a:rPr lang="en-US" altLang="zh-CN" i="1" dirty="0"/>
                  <a:t>x </a:t>
                </a:r>
                <a:r>
                  <a:rPr lang="en-US" altLang="zh-CN" dirty="0"/>
                  <a:t>) </a:t>
                </a:r>
                <a:r>
                  <a:rPr lang="en-US" altLang="zh-CN" dirty="0">
                    <a:sym typeface="Symbol" panose="05050102010706020507" pitchFamily="18" charset="2"/>
                  </a:rPr>
                  <a:t></a:t>
                </a:r>
                <a:r>
                  <a:rPr lang="en-US" altLang="zh-CN" dirty="0"/>
                  <a:t> </a:t>
                </a:r>
                <a:r>
                  <a:rPr lang="en-US" altLang="zh-CN" i="1" dirty="0"/>
                  <a:t>f</a:t>
                </a:r>
                <a:r>
                  <a:rPr lang="en-US" altLang="zh-CN" i="1" baseline="-25000" dirty="0"/>
                  <a:t>H</a:t>
                </a:r>
                <a:r>
                  <a:rPr lang="en-US" altLang="zh-CN" dirty="0"/>
                  <a:t>(y).</a:t>
                </a:r>
              </a:p>
              <a:p>
                <a:pPr marL="0" indent="0" eaLnBrk="1" hangingPunct="1">
                  <a:lnSpc>
                    <a:spcPct val="150000"/>
                  </a:lnSpc>
                  <a:buNone/>
                </a:pPr>
                <a:r>
                  <a:rPr lang="en-US" altLang="zh-CN" dirty="0"/>
                  <a:t>Hence </a:t>
                </a:r>
                <a:r>
                  <a:rPr lang="en-US" altLang="zh-CN" i="1" dirty="0"/>
                  <a:t>f</a:t>
                </a:r>
                <a:r>
                  <a:rPr lang="en-US" altLang="zh-CN" i="1" baseline="-25000" dirty="0"/>
                  <a:t>H</a:t>
                </a:r>
                <a:r>
                  <a:rPr lang="en-US" altLang="zh-CN" dirty="0"/>
                  <a:t> is a homomorphism from </a:t>
                </a:r>
                <a:r>
                  <a:rPr lang="en-US" altLang="zh-CN" i="1" dirty="0"/>
                  <a:t>B</a:t>
                </a:r>
                <a:r>
                  <a:rPr lang="en-US" altLang="zh-CN" i="1" baseline="30000" dirty="0"/>
                  <a:t>n</a:t>
                </a:r>
                <a:r>
                  <a:rPr lang="en-US" altLang="zh-CN" dirty="0"/>
                  <a:t> to </a:t>
                </a:r>
                <a:r>
                  <a:rPr lang="en-US" altLang="zh-CN" i="1" dirty="0"/>
                  <a:t>B</a:t>
                </a:r>
                <a:r>
                  <a:rPr lang="en-US" altLang="zh-CN" i="1" baseline="30000" dirty="0"/>
                  <a:t>r</a:t>
                </a:r>
                <a:endParaRPr lang="en-US" altLang="zh-CN" i="1" dirty="0"/>
              </a:p>
              <a:p>
                <a:pPr marL="0" indent="0" eaLnBrk="1" hangingPunct="1">
                  <a:lnSpc>
                    <a:spcPct val="150000"/>
                  </a:lnSpc>
                  <a:buNone/>
                </a:pPr>
                <a:endParaRPr lang="en-US" altLang="zh-CN" dirty="0"/>
              </a:p>
            </p:txBody>
          </p:sp>
        </mc:Choice>
        <mc:Fallback>
          <p:sp>
            <p:nvSpPr>
              <p:cNvPr id="6" name="Rectangle 3">
                <a:extLst>
                  <a:ext uri="{FF2B5EF4-FFF2-40B4-BE49-F238E27FC236}">
                    <a16:creationId xmlns:a16="http://schemas.microsoft.com/office/drawing/2014/main" id="{0B65FDE1-77C3-47D9-B593-72934BA01B9E}"/>
                  </a:ext>
                </a:extLst>
              </p:cNvPr>
              <p:cNvSpPr txBox="1">
                <a:spLocks noRot="1" noChangeAspect="1" noMove="1" noResize="1" noEditPoints="1" noAdjustHandles="1" noChangeArrowheads="1" noChangeShapeType="1" noTextEdit="1"/>
              </p:cNvSpPr>
              <p:nvPr/>
            </p:nvSpPr>
            <p:spPr>
              <a:xfrm>
                <a:off x="210047" y="1609118"/>
                <a:ext cx="11981953" cy="4525963"/>
              </a:xfrm>
              <a:prstGeom prst="rect">
                <a:avLst/>
              </a:prstGeom>
              <a:blipFill>
                <a:blip r:embed="rId3"/>
                <a:stretch>
                  <a:fillRect l="-1272"/>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Proof</a:t>
            </a:r>
            <a:endParaRPr lang="zh-CN" altLang="en-US" dirty="0"/>
          </a:p>
        </p:txBody>
      </p:sp>
    </p:spTree>
    <p:extLst>
      <p:ext uri="{BB962C8B-B14F-4D97-AF65-F5344CB8AC3E}">
        <p14:creationId xmlns:p14="http://schemas.microsoft.com/office/powerpoint/2010/main" val="101929910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eaLnBrk="1" hangingPunct="1">
              <a:lnSpc>
                <a:spcPct val="150000"/>
              </a:lnSpc>
              <a:buNone/>
            </a:pPr>
            <a:r>
              <a:rPr lang="en-US" altLang="zh-CN" dirty="0"/>
              <a:t>Let </a:t>
            </a:r>
            <a:r>
              <a:rPr lang="en-US" altLang="zh-CN" i="1" dirty="0"/>
              <a:t>m, n, r</a:t>
            </a:r>
            <a:r>
              <a:rPr lang="en-US" altLang="zh-CN" dirty="0"/>
              <a:t>, </a:t>
            </a:r>
            <a:r>
              <a:rPr lang="en-US" altLang="zh-CN" b="1" dirty="0"/>
              <a:t>H</a:t>
            </a:r>
            <a:r>
              <a:rPr lang="en-US" altLang="zh-CN" dirty="0"/>
              <a:t>, and </a:t>
            </a:r>
            <a:r>
              <a:rPr lang="en-US" altLang="zh-CN" i="1" dirty="0"/>
              <a:t>f</a:t>
            </a:r>
            <a:r>
              <a:rPr lang="en-US" altLang="zh-CN" i="1" baseline="-25000" dirty="0"/>
              <a:t>H</a:t>
            </a:r>
            <a:r>
              <a:rPr lang="en-US" altLang="zh-CN" dirty="0"/>
              <a:t> be as in Theorem 5. Then</a:t>
            </a:r>
          </a:p>
          <a:p>
            <a:pPr marL="0" indent="0" algn="ctr" eaLnBrk="1" hangingPunct="1">
              <a:lnSpc>
                <a:spcPct val="150000"/>
              </a:lnSpc>
              <a:buNone/>
            </a:pPr>
            <a:r>
              <a:rPr lang="en-US" altLang="zh-CN" i="1" dirty="0"/>
              <a:t>N</a:t>
            </a:r>
            <a:r>
              <a:rPr lang="en-US" altLang="zh-CN" dirty="0"/>
              <a:t> = {</a:t>
            </a:r>
            <a:r>
              <a:rPr lang="en-US" altLang="zh-CN" i="1" dirty="0"/>
              <a:t>x</a:t>
            </a:r>
            <a:r>
              <a:rPr lang="en-US" altLang="zh-CN" dirty="0"/>
              <a:t> </a:t>
            </a:r>
            <a:r>
              <a:rPr lang="en-US" altLang="zh-CN" dirty="0">
                <a:sym typeface="Symbol" panose="05050102010706020507" pitchFamily="18" charset="2"/>
              </a:rPr>
              <a:t></a:t>
            </a:r>
            <a:r>
              <a:rPr lang="en-US" altLang="zh-CN" dirty="0"/>
              <a:t> </a:t>
            </a:r>
            <a:r>
              <a:rPr lang="en-US" altLang="zh-CN" i="1" dirty="0"/>
              <a:t>B</a:t>
            </a:r>
            <a:r>
              <a:rPr lang="en-US" altLang="zh-CN" i="1" baseline="30000" dirty="0"/>
              <a:t>n</a:t>
            </a:r>
            <a:r>
              <a:rPr lang="en-US" altLang="zh-CN" dirty="0"/>
              <a:t> | </a:t>
            </a:r>
            <a:r>
              <a:rPr lang="en-US" altLang="zh-CN" i="1" dirty="0"/>
              <a:t>x</a:t>
            </a:r>
            <a:r>
              <a:rPr lang="en-US" altLang="zh-CN" dirty="0"/>
              <a:t> * </a:t>
            </a:r>
            <a:r>
              <a:rPr lang="en-US" altLang="zh-CN" b="1" dirty="0"/>
              <a:t>H</a:t>
            </a:r>
            <a:r>
              <a:rPr lang="en-US" altLang="zh-CN" dirty="0"/>
              <a:t> = </a:t>
            </a:r>
            <a:r>
              <a:rPr lang="en-US" altLang="zh-CN" b="1" dirty="0"/>
              <a:t>0</a:t>
            </a:r>
            <a:r>
              <a:rPr lang="en-US" altLang="zh-CN" dirty="0"/>
              <a:t>}</a:t>
            </a:r>
          </a:p>
          <a:p>
            <a:pPr marL="0" indent="0" eaLnBrk="1" hangingPunct="1">
              <a:lnSpc>
                <a:spcPct val="150000"/>
              </a:lnSpc>
              <a:buNone/>
            </a:pPr>
            <a:r>
              <a:rPr lang="en-US" altLang="zh-CN" sz="3200" dirty="0"/>
              <a:t>is a normal subgroup of </a:t>
            </a:r>
            <a:r>
              <a:rPr lang="en-US" altLang="zh-CN" sz="3200" i="1" dirty="0"/>
              <a:t>B</a:t>
            </a:r>
            <a:r>
              <a:rPr lang="en-US" altLang="zh-CN" sz="3200" i="1" baseline="30000" dirty="0"/>
              <a:t>n</a:t>
            </a:r>
            <a:r>
              <a:rPr lang="en-US" altLang="zh-CN" sz="3200" dirty="0"/>
              <a:t>.</a:t>
            </a:r>
          </a:p>
          <a:p>
            <a:pPr marL="0" indent="0" eaLnBrk="1" hangingPunct="1">
              <a:lnSpc>
                <a:spcPct val="150000"/>
              </a:lnSpc>
              <a:buNone/>
            </a:pPr>
            <a:r>
              <a:rPr lang="en-US" altLang="zh-CN" dirty="0"/>
              <a:t>Proof: </a:t>
            </a:r>
          </a:p>
          <a:p>
            <a:pPr marL="457200" lvl="1" indent="0" eaLnBrk="1" hangingPunct="1">
              <a:lnSpc>
                <a:spcPct val="150000"/>
              </a:lnSpc>
              <a:buNone/>
            </a:pPr>
            <a:r>
              <a:rPr lang="en-US" altLang="zh-CN" i="1" dirty="0"/>
              <a:t>N</a:t>
            </a:r>
            <a:r>
              <a:rPr lang="en-US" altLang="zh-CN" dirty="0"/>
              <a:t> is the kernel of the homomorphism </a:t>
            </a:r>
            <a:r>
              <a:rPr lang="en-US" altLang="zh-CN" i="1" dirty="0"/>
              <a:t>f</a:t>
            </a:r>
            <a:r>
              <a:rPr lang="en-US" altLang="zh-CN" i="1" baseline="-25000" dirty="0"/>
              <a:t>H</a:t>
            </a:r>
            <a:r>
              <a:rPr lang="en-US" altLang="zh-CN" dirty="0"/>
              <a:t>, so it is a normal subgroup of </a:t>
            </a:r>
            <a:r>
              <a:rPr lang="en-US" altLang="zh-CN" i="1" dirty="0"/>
              <a:t>B</a:t>
            </a:r>
            <a:r>
              <a:rPr lang="en-US" altLang="zh-CN" i="1" baseline="30000" dirty="0"/>
              <a:t>n</a:t>
            </a:r>
            <a:r>
              <a:rPr lang="en-US" altLang="zh-CN" i="1" dirty="0"/>
              <a:t>.</a:t>
            </a:r>
          </a:p>
          <a:p>
            <a:pPr marL="0" indent="0" eaLnBrk="1" hangingPunct="1">
              <a:lnSpc>
                <a:spcPct val="150000"/>
              </a:lnSpc>
              <a:buNone/>
            </a:pPr>
            <a:endParaRPr lang="en-US" altLang="zh-CN"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Corollary 1</a:t>
            </a:r>
            <a:endParaRPr lang="zh-CN" altLang="en-US" dirty="0"/>
          </a:p>
        </p:txBody>
      </p:sp>
    </p:spTree>
    <p:extLst>
      <p:ext uri="{BB962C8B-B14F-4D97-AF65-F5344CB8AC3E}">
        <p14:creationId xmlns:p14="http://schemas.microsoft.com/office/powerpoint/2010/main" val="207861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52696" y="1709041"/>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None/>
            </a:pPr>
            <a:r>
              <a:rPr lang="pt-BR" altLang="zh-CN" dirty="0"/>
              <a:t>Let m &lt; n and r = n - m. </a:t>
            </a:r>
            <a:r>
              <a:rPr lang="en-US" altLang="zh-CN" dirty="0"/>
              <a:t>the following n </a:t>
            </a:r>
            <a:r>
              <a:rPr lang="en-US" altLang="zh-CN" dirty="0">
                <a:sym typeface="Symbol" panose="05050102010706020507" pitchFamily="18" charset="2"/>
              </a:rPr>
              <a:t> </a:t>
            </a:r>
            <a:r>
              <a:rPr lang="en-US" altLang="zh-CN" dirty="0"/>
              <a:t> r Boolean matrix is called a </a:t>
            </a:r>
            <a:r>
              <a:rPr lang="en-US" altLang="zh-CN" dirty="0">
                <a:solidFill>
                  <a:srgbClr val="FF0000"/>
                </a:solidFill>
              </a:rPr>
              <a:t>parity check matrix</a:t>
            </a:r>
            <a:r>
              <a:rPr lang="en-US" altLang="zh-CN" dirty="0"/>
              <a:t>.</a:t>
            </a:r>
            <a:endParaRPr lang="en-US" altLang="zh-CN" i="1" dirty="0"/>
          </a:p>
          <a:p>
            <a:pPr marL="0" indent="0" eaLnBrk="1" hangingPunct="1">
              <a:lnSpc>
                <a:spcPct val="150000"/>
              </a:lnSpc>
              <a:buNone/>
            </a:pPr>
            <a:endParaRPr lang="en-US" altLang="zh-CN"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lang="en-US" altLang="zh-CN" sz="4400" dirty="0"/>
              <a:t>Parity check matrix - </a:t>
            </a:r>
            <a:r>
              <a:rPr lang="zh-CN" altLang="en-US" sz="4400" dirty="0"/>
              <a:t>一致性检验矩阵</a:t>
            </a:r>
            <a:endParaRPr lang="zh-CN" altLang="en-US" dirty="0"/>
          </a:p>
        </p:txBody>
      </p:sp>
      <p:pic>
        <p:nvPicPr>
          <p:cNvPr id="3" name="图片 2">
            <a:extLst>
              <a:ext uri="{FF2B5EF4-FFF2-40B4-BE49-F238E27FC236}">
                <a16:creationId xmlns:a16="http://schemas.microsoft.com/office/drawing/2014/main" id="{28C7A837-D342-4D42-A5BA-E74711C6327D}"/>
              </a:ext>
            </a:extLst>
          </p:cNvPr>
          <p:cNvPicPr>
            <a:picLocks noChangeAspect="1"/>
          </p:cNvPicPr>
          <p:nvPr/>
        </p:nvPicPr>
        <p:blipFill>
          <a:blip r:embed="rId3"/>
          <a:stretch>
            <a:fillRect/>
          </a:stretch>
        </p:blipFill>
        <p:spPr>
          <a:xfrm>
            <a:off x="3343149" y="3053166"/>
            <a:ext cx="5505702" cy="3585388"/>
          </a:xfrm>
          <a:prstGeom prst="rect">
            <a:avLst/>
          </a:prstGeom>
        </p:spPr>
      </p:pic>
    </p:spTree>
    <p:extLst>
      <p:ext uri="{BB962C8B-B14F-4D97-AF65-F5344CB8AC3E}">
        <p14:creationId xmlns:p14="http://schemas.microsoft.com/office/powerpoint/2010/main" val="3064464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52696"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None/>
            </a:pPr>
            <a:r>
              <a:rPr lang="pt-BR" altLang="zh-CN" dirty="0"/>
              <a:t>Define an encoding function </a:t>
            </a:r>
            <a:r>
              <a:rPr lang="en-US" altLang="zh-CN" i="1" dirty="0"/>
              <a:t>e</a:t>
            </a:r>
            <a:r>
              <a:rPr lang="en-US" altLang="zh-CN" i="1" baseline="-25000" dirty="0"/>
              <a:t>H</a:t>
            </a:r>
            <a:r>
              <a:rPr lang="en-US" altLang="zh-CN" dirty="0"/>
              <a:t>: </a:t>
            </a:r>
            <a:r>
              <a:rPr lang="en-US" altLang="zh-CN" i="1" dirty="0"/>
              <a:t>B</a:t>
            </a:r>
            <a:r>
              <a:rPr lang="en-US" altLang="zh-CN" i="1" baseline="30000" dirty="0"/>
              <a:t>m</a:t>
            </a:r>
            <a:r>
              <a:rPr lang="en-US" altLang="zh-CN" dirty="0"/>
              <a:t> </a:t>
            </a:r>
            <a:r>
              <a:rPr lang="en-US" altLang="zh-CN" dirty="0">
                <a:sym typeface="Symbol" panose="05050102010706020507" pitchFamily="18" charset="2"/>
              </a:rPr>
              <a:t></a:t>
            </a:r>
            <a:r>
              <a:rPr lang="en-US" altLang="zh-CN" dirty="0"/>
              <a:t> </a:t>
            </a:r>
            <a:r>
              <a:rPr lang="en-US" altLang="zh-CN" i="1" dirty="0"/>
              <a:t>B</a:t>
            </a:r>
            <a:r>
              <a:rPr lang="en-US" altLang="zh-CN" i="1" baseline="30000" dirty="0"/>
              <a:t>n</a:t>
            </a:r>
            <a:endParaRPr lang="en-US" altLang="zh-CN" dirty="0"/>
          </a:p>
          <a:p>
            <a:pPr marL="457200" lvl="1" indent="0">
              <a:lnSpc>
                <a:spcPct val="150000"/>
              </a:lnSpc>
              <a:buNone/>
            </a:pPr>
            <a:r>
              <a:rPr lang="en-US" altLang="zh-CN" dirty="0"/>
              <a:t>If </a:t>
            </a:r>
            <a:r>
              <a:rPr lang="en-US" altLang="zh-CN" i="1" dirty="0"/>
              <a:t>b</a:t>
            </a:r>
            <a:r>
              <a:rPr lang="en-US" altLang="zh-CN" dirty="0"/>
              <a:t> = </a:t>
            </a:r>
            <a:r>
              <a:rPr lang="en-US" altLang="zh-CN" i="1" dirty="0"/>
              <a:t>b</a:t>
            </a:r>
            <a:r>
              <a:rPr lang="en-US" altLang="zh-CN" i="1" baseline="-25000" dirty="0"/>
              <a:t>1</a:t>
            </a:r>
            <a:r>
              <a:rPr lang="en-US" altLang="zh-CN" i="1" dirty="0"/>
              <a:t>b</a:t>
            </a:r>
            <a:r>
              <a:rPr lang="en-US" altLang="zh-CN" i="1" baseline="-25000" dirty="0"/>
              <a:t>2</a:t>
            </a:r>
            <a:r>
              <a:rPr lang="en-US" altLang="zh-CN" i="1" dirty="0"/>
              <a:t>…b</a:t>
            </a:r>
            <a:r>
              <a:rPr lang="en-US" altLang="zh-CN" i="1" baseline="-25000" dirty="0"/>
              <a:t>m</a:t>
            </a:r>
            <a:r>
              <a:rPr lang="en-US" altLang="zh-CN" dirty="0"/>
              <a:t>, let </a:t>
            </a:r>
            <a:r>
              <a:rPr lang="en-US" altLang="zh-CN" i="1" dirty="0"/>
              <a:t>x</a:t>
            </a:r>
            <a:r>
              <a:rPr lang="en-US" altLang="zh-CN" dirty="0"/>
              <a:t> = </a:t>
            </a:r>
            <a:r>
              <a:rPr lang="en-US" altLang="zh-CN" i="1" dirty="0"/>
              <a:t>e</a:t>
            </a:r>
            <a:r>
              <a:rPr lang="en-US" altLang="zh-CN" i="1" baseline="-25000" dirty="0"/>
              <a:t>H</a:t>
            </a:r>
            <a:r>
              <a:rPr lang="en-US" altLang="zh-CN" dirty="0"/>
              <a:t>(</a:t>
            </a:r>
            <a:r>
              <a:rPr lang="en-US" altLang="zh-CN" i="1" dirty="0"/>
              <a:t>b</a:t>
            </a:r>
            <a:r>
              <a:rPr lang="en-US" altLang="zh-CN" dirty="0"/>
              <a:t>) = </a:t>
            </a:r>
            <a:r>
              <a:rPr lang="en-US" altLang="zh-CN" i="1" dirty="0"/>
              <a:t>b</a:t>
            </a:r>
            <a:r>
              <a:rPr lang="en-US" altLang="zh-CN" i="1" baseline="-25000" dirty="0"/>
              <a:t>1</a:t>
            </a:r>
            <a:r>
              <a:rPr lang="en-US" altLang="zh-CN" i="1" dirty="0"/>
              <a:t>b</a:t>
            </a:r>
            <a:r>
              <a:rPr lang="en-US" altLang="zh-CN" i="1" baseline="-25000" dirty="0"/>
              <a:t>2</a:t>
            </a:r>
            <a:r>
              <a:rPr lang="en-US" altLang="zh-CN" i="1" dirty="0"/>
              <a:t>…b</a:t>
            </a:r>
            <a:r>
              <a:rPr lang="en-US" altLang="zh-CN" i="1" baseline="-25000" dirty="0"/>
              <a:t>m</a:t>
            </a:r>
            <a:r>
              <a:rPr lang="en-US" altLang="zh-CN" dirty="0"/>
              <a:t> </a:t>
            </a:r>
            <a:r>
              <a:rPr lang="en-US" altLang="zh-CN" i="1" dirty="0"/>
              <a:t>x</a:t>
            </a:r>
            <a:r>
              <a:rPr lang="en-US" altLang="zh-CN" i="1" baseline="-25000" dirty="0"/>
              <a:t>1</a:t>
            </a:r>
            <a:r>
              <a:rPr lang="en-US" altLang="zh-CN" i="1" dirty="0"/>
              <a:t>x</a:t>
            </a:r>
            <a:r>
              <a:rPr lang="en-US" altLang="zh-CN" i="1" baseline="-25000" dirty="0"/>
              <a:t>2</a:t>
            </a:r>
            <a:r>
              <a:rPr lang="en-US" altLang="zh-CN" i="1" dirty="0"/>
              <a:t>…x</a:t>
            </a:r>
            <a:r>
              <a:rPr lang="en-US" altLang="zh-CN" i="1" baseline="-25000" dirty="0"/>
              <a:t>r</a:t>
            </a:r>
            <a:r>
              <a:rPr lang="en-US" altLang="zh-CN" dirty="0"/>
              <a:t>, where</a:t>
            </a:r>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lang="en-US" altLang="zh-CN" sz="4400" dirty="0"/>
              <a:t>Parity check matrix - </a:t>
            </a:r>
            <a:r>
              <a:rPr lang="zh-CN" altLang="en-US" sz="4400" dirty="0"/>
              <a:t>一致性检验矩阵</a:t>
            </a:r>
            <a:endParaRPr lang="zh-CN" altLang="en-US" dirty="0"/>
          </a:p>
        </p:txBody>
      </p:sp>
      <p:pic>
        <p:nvPicPr>
          <p:cNvPr id="5" name="图片 4">
            <a:extLst>
              <a:ext uri="{FF2B5EF4-FFF2-40B4-BE49-F238E27FC236}">
                <a16:creationId xmlns:a16="http://schemas.microsoft.com/office/drawing/2014/main" id="{C830124A-15FF-4184-ABFB-1202B3EEA9CF}"/>
              </a:ext>
            </a:extLst>
          </p:cNvPr>
          <p:cNvPicPr>
            <a:picLocks noChangeAspect="1"/>
          </p:cNvPicPr>
          <p:nvPr/>
        </p:nvPicPr>
        <p:blipFill>
          <a:blip r:embed="rId3"/>
          <a:stretch>
            <a:fillRect/>
          </a:stretch>
        </p:blipFill>
        <p:spPr>
          <a:xfrm>
            <a:off x="2931466" y="3102366"/>
            <a:ext cx="6538618" cy="2146516"/>
          </a:xfrm>
          <a:prstGeom prst="rect">
            <a:avLst/>
          </a:prstGeom>
        </p:spPr>
      </p:pic>
    </p:spTree>
    <p:extLst>
      <p:ext uri="{BB962C8B-B14F-4D97-AF65-F5344CB8AC3E}">
        <p14:creationId xmlns:p14="http://schemas.microsoft.com/office/powerpoint/2010/main" val="4227818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52696"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None/>
            </a:pPr>
            <a:endParaRPr lang="en-US" altLang="zh-CN"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620276" y="839677"/>
            <a:ext cx="11056470" cy="769441"/>
          </a:xfrm>
          <a:prstGeom prst="rect">
            <a:avLst/>
          </a:prstGeom>
          <a:noFill/>
        </p:spPr>
        <p:txBody>
          <a:bodyPr wrap="square">
            <a:spAutoFit/>
          </a:bodyPr>
          <a:lstStyle/>
          <a:p>
            <a:pPr algn="ctr"/>
            <a:r>
              <a:rPr lang="en-US" altLang="zh-CN" sz="4400" dirty="0"/>
              <a:t>Theorem 6</a:t>
            </a:r>
          </a:p>
        </p:txBody>
      </p:sp>
      <p:sp>
        <p:nvSpPr>
          <p:cNvPr id="10" name="Rectangle 3">
            <a:extLst>
              <a:ext uri="{FF2B5EF4-FFF2-40B4-BE49-F238E27FC236}">
                <a16:creationId xmlns:a16="http://schemas.microsoft.com/office/drawing/2014/main" id="{F89572DB-F4C4-416E-9CE9-7C1634025F5E}"/>
              </a:ext>
            </a:extLst>
          </p:cNvPr>
          <p:cNvSpPr txBox="1">
            <a:spLocks noChangeArrowheads="1"/>
          </p:cNvSpPr>
          <p:nvPr/>
        </p:nvSpPr>
        <p:spPr>
          <a:xfrm>
            <a:off x="462743" y="1721834"/>
            <a:ext cx="11167035"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kern="0" dirty="0"/>
              <a:t>Let </a:t>
            </a:r>
            <a:r>
              <a:rPr lang="en-US" altLang="zh-CN" i="1" kern="0" dirty="0"/>
              <a:t>x</a:t>
            </a:r>
            <a:r>
              <a:rPr lang="en-US" altLang="zh-CN" kern="0" dirty="0"/>
              <a:t> = </a:t>
            </a:r>
            <a:r>
              <a:rPr lang="en-US" altLang="zh-CN" i="1" kern="0" dirty="0"/>
              <a:t>y</a:t>
            </a:r>
            <a:r>
              <a:rPr lang="en-US" altLang="zh-CN" i="1" kern="0" baseline="-25000" dirty="0"/>
              <a:t>1</a:t>
            </a:r>
            <a:r>
              <a:rPr lang="en-US" altLang="zh-CN" i="1" kern="0" dirty="0"/>
              <a:t>y</a:t>
            </a:r>
            <a:r>
              <a:rPr lang="en-US" altLang="zh-CN" i="1" kern="0" baseline="-25000" dirty="0"/>
              <a:t>2</a:t>
            </a:r>
            <a:r>
              <a:rPr lang="en-US" altLang="zh-CN" i="1" kern="0" dirty="0"/>
              <a:t>…y</a:t>
            </a:r>
            <a:r>
              <a:rPr lang="en-US" altLang="zh-CN" i="1" kern="0" baseline="-25000" dirty="0"/>
              <a:t>m</a:t>
            </a:r>
            <a:r>
              <a:rPr lang="en-US" altLang="zh-CN" i="1" kern="0" dirty="0"/>
              <a:t>x</a:t>
            </a:r>
            <a:r>
              <a:rPr lang="en-US" altLang="zh-CN" i="1" kern="0" baseline="-25000" dirty="0"/>
              <a:t>1</a:t>
            </a:r>
            <a:r>
              <a:rPr lang="en-US" altLang="zh-CN" i="1" kern="0" dirty="0"/>
              <a:t>… x</a:t>
            </a:r>
            <a:r>
              <a:rPr lang="en-US" altLang="zh-CN" i="1" kern="0" baseline="-25000" dirty="0"/>
              <a:t>r</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n</a:t>
            </a:r>
            <a:r>
              <a:rPr lang="en-US" altLang="zh-CN" kern="0" dirty="0"/>
              <a:t>. Then </a:t>
            </a:r>
          </a:p>
          <a:p>
            <a:pPr marL="457200" lvl="1" indent="0" algn="ctr">
              <a:lnSpc>
                <a:spcPct val="150000"/>
              </a:lnSpc>
              <a:buNone/>
            </a:pPr>
            <a:r>
              <a:rPr lang="en-US" altLang="zh-CN" i="1" kern="0" dirty="0"/>
              <a:t>x</a:t>
            </a:r>
            <a:r>
              <a:rPr lang="en-US" altLang="zh-CN" kern="0" dirty="0"/>
              <a:t> * H = 0 </a:t>
            </a:r>
          </a:p>
          <a:p>
            <a:pPr marL="0" indent="0">
              <a:lnSpc>
                <a:spcPct val="150000"/>
              </a:lnSpc>
              <a:buNone/>
            </a:pPr>
            <a:r>
              <a:rPr lang="en-US" altLang="zh-CN" kern="0" dirty="0"/>
              <a:t>if and only if </a:t>
            </a:r>
          </a:p>
          <a:p>
            <a:pPr marL="457200" lvl="1" indent="0" algn="ctr">
              <a:lnSpc>
                <a:spcPct val="150000"/>
              </a:lnSpc>
              <a:buNone/>
            </a:pPr>
            <a:r>
              <a:rPr lang="en-US" altLang="zh-CN" i="1" kern="0" dirty="0"/>
              <a:t>x</a:t>
            </a:r>
            <a:r>
              <a:rPr lang="en-US" altLang="zh-CN" kern="0" dirty="0"/>
              <a:t> = </a:t>
            </a:r>
            <a:r>
              <a:rPr lang="en-US" altLang="zh-CN" i="1" kern="0" dirty="0"/>
              <a:t>e</a:t>
            </a:r>
            <a:r>
              <a:rPr lang="en-US" altLang="zh-CN" i="1" kern="0" baseline="-25000" dirty="0"/>
              <a:t>H</a:t>
            </a:r>
            <a:r>
              <a:rPr lang="en-US" altLang="zh-CN" kern="0" dirty="0"/>
              <a:t>(</a:t>
            </a:r>
            <a:r>
              <a:rPr lang="en-US" altLang="zh-CN" i="1" kern="0" dirty="0"/>
              <a:t>b</a:t>
            </a:r>
            <a:r>
              <a:rPr lang="en-US" altLang="zh-CN" kern="0" dirty="0"/>
              <a:t>) for some </a:t>
            </a:r>
            <a:r>
              <a:rPr lang="en-US" altLang="zh-CN" i="1" kern="0" dirty="0"/>
              <a:t>b</a:t>
            </a:r>
            <a:r>
              <a:rPr lang="en-US" altLang="zh-CN" kern="0" dirty="0"/>
              <a:t> </a:t>
            </a:r>
            <a:r>
              <a:rPr lang="en-US" altLang="zh-CN" kern="0" dirty="0">
                <a:sym typeface="Symbol" panose="05050102010706020507" pitchFamily="18" charset="2"/>
              </a:rPr>
              <a:t></a:t>
            </a:r>
            <a:r>
              <a:rPr lang="en-US" altLang="zh-CN" kern="0" dirty="0"/>
              <a:t> </a:t>
            </a:r>
            <a:r>
              <a:rPr lang="en-US" altLang="zh-CN" i="1" kern="0" dirty="0"/>
              <a:t>B</a:t>
            </a:r>
            <a:r>
              <a:rPr lang="en-US" altLang="zh-CN" i="1" kern="0" baseline="30000" dirty="0"/>
              <a:t>m</a:t>
            </a:r>
            <a:r>
              <a:rPr lang="en-US" altLang="zh-CN" kern="0" dirty="0"/>
              <a:t>.</a:t>
            </a:r>
            <a:endParaRPr lang="en-US" altLang="zh-CN" sz="2400" i="1" kern="0" baseline="30000" dirty="0"/>
          </a:p>
        </p:txBody>
      </p:sp>
    </p:spTree>
    <p:extLst>
      <p:ext uri="{BB962C8B-B14F-4D97-AF65-F5344CB8AC3E}">
        <p14:creationId xmlns:p14="http://schemas.microsoft.com/office/powerpoint/2010/main" val="3685625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52696"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None/>
            </a:pPr>
            <a:endParaRPr lang="en-US" altLang="zh-CN"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620276" y="839677"/>
            <a:ext cx="11056470" cy="769441"/>
          </a:xfrm>
          <a:prstGeom prst="rect">
            <a:avLst/>
          </a:prstGeom>
          <a:noFill/>
        </p:spPr>
        <p:txBody>
          <a:bodyPr wrap="square">
            <a:spAutoFit/>
          </a:bodyPr>
          <a:lstStyle/>
          <a:p>
            <a:pPr algn="ctr"/>
            <a:r>
              <a:rPr lang="en-US" altLang="zh-CN" sz="4400" dirty="0"/>
              <a:t>Proof</a:t>
            </a:r>
          </a:p>
        </p:txBody>
      </p:sp>
      <p:sp>
        <p:nvSpPr>
          <p:cNvPr id="10" name="Rectangle 3">
            <a:extLst>
              <a:ext uri="{FF2B5EF4-FFF2-40B4-BE49-F238E27FC236}">
                <a16:creationId xmlns:a16="http://schemas.microsoft.com/office/drawing/2014/main" id="{F89572DB-F4C4-416E-9CE9-7C1634025F5E}"/>
              </a:ext>
            </a:extLst>
          </p:cNvPr>
          <p:cNvSpPr txBox="1">
            <a:spLocks noChangeArrowheads="1"/>
          </p:cNvSpPr>
          <p:nvPr/>
        </p:nvSpPr>
        <p:spPr>
          <a:xfrm>
            <a:off x="462743" y="1721834"/>
            <a:ext cx="11167035"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i="1" kern="0" baseline="30000" dirty="0"/>
          </a:p>
        </p:txBody>
      </p:sp>
      <p:sp>
        <p:nvSpPr>
          <p:cNvPr id="8" name="Rectangle 3">
            <a:extLst>
              <a:ext uri="{FF2B5EF4-FFF2-40B4-BE49-F238E27FC236}">
                <a16:creationId xmlns:a16="http://schemas.microsoft.com/office/drawing/2014/main" id="{B9C69CB2-3FB1-4433-AC10-0ECA9B7C3850}"/>
              </a:ext>
            </a:extLst>
          </p:cNvPr>
          <p:cNvSpPr txBox="1">
            <a:spLocks noChangeArrowheads="1"/>
          </p:cNvSpPr>
          <p:nvPr/>
        </p:nvSpPr>
        <p:spPr>
          <a:xfrm>
            <a:off x="363264" y="1721834"/>
            <a:ext cx="82296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buNone/>
            </a:pPr>
            <a:r>
              <a:rPr lang="en-US" altLang="zh-CN" kern="0" dirty="0"/>
              <a:t>Suppose that </a:t>
            </a:r>
            <a:r>
              <a:rPr lang="en-US" altLang="zh-CN" i="1" kern="0" dirty="0"/>
              <a:t>x</a:t>
            </a:r>
            <a:r>
              <a:rPr lang="en-US" altLang="zh-CN" kern="0" dirty="0"/>
              <a:t> * H = 0</a:t>
            </a:r>
          </a:p>
        </p:txBody>
      </p:sp>
      <p:pic>
        <p:nvPicPr>
          <p:cNvPr id="3" name="图片 2">
            <a:extLst>
              <a:ext uri="{FF2B5EF4-FFF2-40B4-BE49-F238E27FC236}">
                <a16:creationId xmlns:a16="http://schemas.microsoft.com/office/drawing/2014/main" id="{20AA2B64-5905-4DE9-ADF5-10E40C5CB14A}"/>
              </a:ext>
            </a:extLst>
          </p:cNvPr>
          <p:cNvPicPr>
            <a:picLocks noChangeAspect="1"/>
          </p:cNvPicPr>
          <p:nvPr/>
        </p:nvPicPr>
        <p:blipFill>
          <a:blip r:embed="rId3"/>
          <a:stretch>
            <a:fillRect/>
          </a:stretch>
        </p:blipFill>
        <p:spPr>
          <a:xfrm>
            <a:off x="2092270" y="2565616"/>
            <a:ext cx="8471199" cy="2387338"/>
          </a:xfrm>
          <a:prstGeom prst="rect">
            <a:avLst/>
          </a:prstGeom>
        </p:spPr>
      </p:pic>
    </p:spTree>
    <p:extLst>
      <p:ext uri="{BB962C8B-B14F-4D97-AF65-F5344CB8AC3E}">
        <p14:creationId xmlns:p14="http://schemas.microsoft.com/office/powerpoint/2010/main" val="3736149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If we repeat Example 1 with Z</a:t>
            </a:r>
            <a:r>
              <a:rPr lang="en-US" altLang="zh-CN" baseline="-25000"/>
              <a:t>2</a:t>
            </a:r>
            <a:r>
              <a:rPr lang="en-US" altLang="zh-CN"/>
              <a:t> and Z</a:t>
            </a:r>
            <a:r>
              <a:rPr lang="en-US" altLang="zh-CN" baseline="-25000"/>
              <a:t>3</a:t>
            </a:r>
            <a:r>
              <a:rPr lang="en-US" altLang="zh-CN"/>
              <a:t> we find that          Z</a:t>
            </a:r>
            <a:r>
              <a:rPr lang="en-US" altLang="zh-CN" baseline="-25000"/>
              <a:t>2</a:t>
            </a:r>
            <a:r>
              <a:rPr lang="en-US" altLang="zh-CN"/>
              <a:t> x Z</a:t>
            </a:r>
            <a:r>
              <a:rPr lang="en-US" altLang="zh-CN" baseline="-25000"/>
              <a:t>3 </a:t>
            </a:r>
            <a:r>
              <a:rPr lang="en-US" altLang="zh-CN">
                <a:latin typeface="Cambria Math" panose="02040503050406030204" pitchFamily="18" charset="0"/>
                <a:ea typeface="Cambria Math" panose="02040503050406030204" pitchFamily="18" charset="0"/>
              </a:rPr>
              <a:t>⋍ </a:t>
            </a:r>
            <a:r>
              <a:rPr lang="en-US" altLang="zh-CN"/>
              <a:t>Z</a:t>
            </a:r>
            <a:r>
              <a:rPr lang="en-US" altLang="zh-CN" baseline="-25000"/>
              <a:t>6. </a:t>
            </a:r>
            <a:r>
              <a:rPr lang="en-US" altLang="zh-CN"/>
              <a:t>It can be shown, in general, that Z</a:t>
            </a:r>
            <a:r>
              <a:rPr lang="en-US" altLang="zh-CN" baseline="-25000"/>
              <a:t>m</a:t>
            </a:r>
            <a:r>
              <a:rPr lang="en-US" altLang="zh-CN"/>
              <a:t> x Z</a:t>
            </a:r>
            <a:r>
              <a:rPr lang="en-US" altLang="zh-CN" baseline="-25000"/>
              <a:t>n </a:t>
            </a:r>
            <a:r>
              <a:rPr lang="en-US" altLang="zh-CN">
                <a:latin typeface="Cambria Math" panose="02040503050406030204" pitchFamily="18" charset="0"/>
                <a:ea typeface="Cambria Math" panose="02040503050406030204" pitchFamily="18" charset="0"/>
              </a:rPr>
              <a:t>⋍ </a:t>
            </a:r>
            <a:r>
              <a:rPr lang="en-US" altLang="zh-CN"/>
              <a:t>Z</a:t>
            </a:r>
            <a:r>
              <a:rPr lang="en-US" altLang="zh-CN" baseline="-25000"/>
              <a:t>mn </a:t>
            </a:r>
            <a:r>
              <a:rPr lang="en-US" altLang="zh-CN"/>
              <a:t>if and only if GCD(m,n) = 1, that is, if and only if m and n are relatively prime.</a:t>
            </a:r>
          </a:p>
          <a:p>
            <a:pPr eaLnBrk="1" hangingPunct="1">
              <a:lnSpc>
                <a:spcPct val="150000"/>
              </a:lnSpc>
            </a:pPr>
            <a:r>
              <a:rPr lang="en-US" altLang="zh-CN"/>
              <a:t>Theorem 1 can obviously be extended to show that if G</a:t>
            </a:r>
            <a:r>
              <a:rPr lang="en-US" altLang="zh-CN" baseline="-25000"/>
              <a:t>1</a:t>
            </a:r>
            <a:r>
              <a:rPr lang="en-US" altLang="zh-CN"/>
              <a:t>, G</a:t>
            </a:r>
            <a:r>
              <a:rPr lang="en-US" altLang="zh-CN" baseline="-25000"/>
              <a:t>2</a:t>
            </a:r>
            <a:r>
              <a:rPr lang="en-US" altLang="zh-CN"/>
              <a:t> ..., G</a:t>
            </a:r>
            <a:r>
              <a:rPr lang="en-US" altLang="zh-CN" baseline="-25000"/>
              <a:t>n</a:t>
            </a:r>
            <a:r>
              <a:rPr lang="en-US" altLang="zh-CN"/>
              <a:t> are groups, then G = G</a:t>
            </a:r>
            <a:r>
              <a:rPr lang="en-US" altLang="zh-CN" baseline="-25000"/>
              <a:t>1</a:t>
            </a:r>
            <a:r>
              <a:rPr lang="en-US" altLang="zh-CN"/>
              <a:t> x G</a:t>
            </a:r>
            <a:r>
              <a:rPr lang="en-US" altLang="zh-CN" baseline="-25000"/>
              <a:t>2 </a:t>
            </a:r>
            <a:r>
              <a:rPr lang="en-US" altLang="zh-CN"/>
              <a:t>x ... G</a:t>
            </a:r>
            <a:r>
              <a:rPr lang="en-US" altLang="zh-CN" baseline="-25000"/>
              <a:t>n</a:t>
            </a:r>
            <a:r>
              <a:rPr lang="en-US" altLang="zh-CN"/>
              <a:t> is also a group.</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977829698"/>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52696"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None/>
            </a:pPr>
            <a:endParaRPr lang="en-US" altLang="zh-CN"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620276" y="839677"/>
            <a:ext cx="11056470" cy="769441"/>
          </a:xfrm>
          <a:prstGeom prst="rect">
            <a:avLst/>
          </a:prstGeom>
          <a:noFill/>
        </p:spPr>
        <p:txBody>
          <a:bodyPr wrap="square">
            <a:spAutoFit/>
          </a:bodyPr>
          <a:lstStyle/>
          <a:p>
            <a:pPr algn="ctr"/>
            <a:r>
              <a:rPr lang="en-US" altLang="zh-CN" sz="4400" dirty="0"/>
              <a:t>Proof</a:t>
            </a:r>
          </a:p>
        </p:txBody>
      </p:sp>
      <p:sp>
        <p:nvSpPr>
          <p:cNvPr id="10" name="Rectangle 3">
            <a:extLst>
              <a:ext uri="{FF2B5EF4-FFF2-40B4-BE49-F238E27FC236}">
                <a16:creationId xmlns:a16="http://schemas.microsoft.com/office/drawing/2014/main" id="{F89572DB-F4C4-416E-9CE9-7C1634025F5E}"/>
              </a:ext>
            </a:extLst>
          </p:cNvPr>
          <p:cNvSpPr txBox="1">
            <a:spLocks noChangeArrowheads="1"/>
          </p:cNvSpPr>
          <p:nvPr/>
        </p:nvSpPr>
        <p:spPr>
          <a:xfrm>
            <a:off x="462743" y="1721834"/>
            <a:ext cx="11167035"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i="1" kern="0" baseline="30000" dirty="0"/>
          </a:p>
        </p:txBody>
      </p:sp>
      <p:sp>
        <p:nvSpPr>
          <p:cNvPr id="9" name="Rectangle 3">
            <a:extLst>
              <a:ext uri="{FF2B5EF4-FFF2-40B4-BE49-F238E27FC236}">
                <a16:creationId xmlns:a16="http://schemas.microsoft.com/office/drawing/2014/main" id="{6A9AD5FE-F277-480E-819D-1C6DF61CA841}"/>
              </a:ext>
            </a:extLst>
          </p:cNvPr>
          <p:cNvSpPr txBox="1">
            <a:spLocks noChangeArrowheads="1"/>
          </p:cNvSpPr>
          <p:nvPr/>
        </p:nvSpPr>
        <p:spPr>
          <a:xfrm>
            <a:off x="620276" y="1609118"/>
            <a:ext cx="1146099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buNone/>
            </a:pPr>
            <a:endParaRPr lang="en-US" altLang="zh-CN" kern="0" dirty="0"/>
          </a:p>
        </p:txBody>
      </p:sp>
      <p:sp>
        <p:nvSpPr>
          <p:cNvPr id="11" name="文本框 10">
            <a:extLst>
              <a:ext uri="{FF2B5EF4-FFF2-40B4-BE49-F238E27FC236}">
                <a16:creationId xmlns:a16="http://schemas.microsoft.com/office/drawing/2014/main" id="{49CDBDC4-BCBC-4680-A9AB-F14332225441}"/>
              </a:ext>
            </a:extLst>
          </p:cNvPr>
          <p:cNvSpPr txBox="1"/>
          <p:nvPr/>
        </p:nvSpPr>
        <p:spPr>
          <a:xfrm>
            <a:off x="620276" y="1741560"/>
            <a:ext cx="6238068" cy="461665"/>
          </a:xfrm>
          <a:prstGeom prst="rect">
            <a:avLst/>
          </a:prstGeom>
          <a:noFill/>
        </p:spPr>
        <p:txBody>
          <a:bodyPr wrap="square">
            <a:spAutoFit/>
          </a:bodyPr>
          <a:lstStyle/>
          <a:p>
            <a:r>
              <a:rPr lang="en-US" altLang="zh-CN" sz="2400" b="1" dirty="0"/>
              <a:t>The first equation is of the form</a:t>
            </a:r>
            <a:endParaRPr lang="zh-CN" altLang="en-US" sz="2400" b="1" dirty="0"/>
          </a:p>
        </p:txBody>
      </p:sp>
      <p:pic>
        <p:nvPicPr>
          <p:cNvPr id="5" name="图片 4">
            <a:extLst>
              <a:ext uri="{FF2B5EF4-FFF2-40B4-BE49-F238E27FC236}">
                <a16:creationId xmlns:a16="http://schemas.microsoft.com/office/drawing/2014/main" id="{8B04E9E5-353C-4241-8D36-A5E4A2145023}"/>
              </a:ext>
            </a:extLst>
          </p:cNvPr>
          <p:cNvPicPr>
            <a:picLocks noChangeAspect="1"/>
          </p:cNvPicPr>
          <p:nvPr/>
        </p:nvPicPr>
        <p:blipFill>
          <a:blip r:embed="rId3"/>
          <a:stretch>
            <a:fillRect/>
          </a:stretch>
        </p:blipFill>
        <p:spPr>
          <a:xfrm>
            <a:off x="1441342" y="2242019"/>
            <a:ext cx="9309316" cy="701706"/>
          </a:xfrm>
          <a:prstGeom prst="rect">
            <a:avLst/>
          </a:prstGeom>
        </p:spPr>
      </p:pic>
      <p:sp>
        <p:nvSpPr>
          <p:cNvPr id="13" name="文本框 12">
            <a:extLst>
              <a:ext uri="{FF2B5EF4-FFF2-40B4-BE49-F238E27FC236}">
                <a16:creationId xmlns:a16="http://schemas.microsoft.com/office/drawing/2014/main" id="{13C5DEC8-B8F1-40E5-9CA7-0574420E391B}"/>
              </a:ext>
            </a:extLst>
          </p:cNvPr>
          <p:cNvSpPr txBox="1"/>
          <p:nvPr/>
        </p:nvSpPr>
        <p:spPr>
          <a:xfrm>
            <a:off x="747792" y="3044867"/>
            <a:ext cx="6238068" cy="461665"/>
          </a:xfrm>
          <a:prstGeom prst="rect">
            <a:avLst/>
          </a:prstGeom>
          <a:noFill/>
        </p:spPr>
        <p:txBody>
          <a:bodyPr wrap="square">
            <a:spAutoFit/>
          </a:bodyPr>
          <a:lstStyle/>
          <a:p>
            <a:pPr algn="just"/>
            <a:r>
              <a:rPr lang="en-US" altLang="zh-CN" sz="2400" b="1" dirty="0"/>
              <a:t>Adding a to both sides, we obtain</a:t>
            </a:r>
            <a:endParaRPr lang="zh-CN" altLang="en-US" sz="2400" b="1" dirty="0"/>
          </a:p>
        </p:txBody>
      </p:sp>
      <p:pic>
        <p:nvPicPr>
          <p:cNvPr id="15" name="图片 14">
            <a:extLst>
              <a:ext uri="{FF2B5EF4-FFF2-40B4-BE49-F238E27FC236}">
                <a16:creationId xmlns:a16="http://schemas.microsoft.com/office/drawing/2014/main" id="{D0622795-8C89-400D-BE09-2575A12F949E}"/>
              </a:ext>
            </a:extLst>
          </p:cNvPr>
          <p:cNvPicPr>
            <a:picLocks noChangeAspect="1"/>
          </p:cNvPicPr>
          <p:nvPr/>
        </p:nvPicPr>
        <p:blipFill>
          <a:blip r:embed="rId4"/>
          <a:stretch>
            <a:fillRect/>
          </a:stretch>
        </p:blipFill>
        <p:spPr>
          <a:xfrm>
            <a:off x="3876846" y="3648780"/>
            <a:ext cx="4647858" cy="1697478"/>
          </a:xfrm>
          <a:prstGeom prst="rect">
            <a:avLst/>
          </a:prstGeom>
        </p:spPr>
      </p:pic>
      <p:sp>
        <p:nvSpPr>
          <p:cNvPr id="17" name="文本框 16">
            <a:extLst>
              <a:ext uri="{FF2B5EF4-FFF2-40B4-BE49-F238E27FC236}">
                <a16:creationId xmlns:a16="http://schemas.microsoft.com/office/drawing/2014/main" id="{C95BB986-8441-4116-8608-DC76ADE0115D}"/>
              </a:ext>
            </a:extLst>
          </p:cNvPr>
          <p:cNvSpPr txBox="1"/>
          <p:nvPr/>
        </p:nvSpPr>
        <p:spPr>
          <a:xfrm>
            <a:off x="747792" y="5346258"/>
            <a:ext cx="6238068" cy="461665"/>
          </a:xfrm>
          <a:prstGeom prst="rect">
            <a:avLst/>
          </a:prstGeom>
          <a:noFill/>
        </p:spPr>
        <p:txBody>
          <a:bodyPr wrap="square">
            <a:spAutoFit/>
          </a:bodyPr>
          <a:lstStyle/>
          <a:p>
            <a:r>
              <a:rPr lang="en-US" altLang="zh-CN" sz="2400" b="1" dirty="0"/>
              <a:t>This can be done for each row; therefore,</a:t>
            </a:r>
            <a:endParaRPr lang="zh-CN" altLang="en-US" sz="2400" b="1" dirty="0"/>
          </a:p>
        </p:txBody>
      </p:sp>
      <p:pic>
        <p:nvPicPr>
          <p:cNvPr id="19" name="图片 18">
            <a:extLst>
              <a:ext uri="{FF2B5EF4-FFF2-40B4-BE49-F238E27FC236}">
                <a16:creationId xmlns:a16="http://schemas.microsoft.com/office/drawing/2014/main" id="{1EC50DD0-DA0D-4DBA-BD5A-164A6C33CF24}"/>
              </a:ext>
            </a:extLst>
          </p:cNvPr>
          <p:cNvPicPr>
            <a:picLocks noChangeAspect="1"/>
          </p:cNvPicPr>
          <p:nvPr/>
        </p:nvPicPr>
        <p:blipFill>
          <a:blip r:embed="rId5"/>
          <a:stretch>
            <a:fillRect/>
          </a:stretch>
        </p:blipFill>
        <p:spPr>
          <a:xfrm>
            <a:off x="2712204" y="5856076"/>
            <a:ext cx="7659068" cy="700258"/>
          </a:xfrm>
          <a:prstGeom prst="rect">
            <a:avLst/>
          </a:prstGeom>
        </p:spPr>
      </p:pic>
    </p:spTree>
    <p:extLst>
      <p:ext uri="{BB962C8B-B14F-4D97-AF65-F5344CB8AC3E}">
        <p14:creationId xmlns:p14="http://schemas.microsoft.com/office/powerpoint/2010/main" val="3444123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52696"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None/>
            </a:pPr>
            <a:endParaRPr lang="en-US" altLang="zh-CN"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620276" y="839677"/>
            <a:ext cx="11056470" cy="769441"/>
          </a:xfrm>
          <a:prstGeom prst="rect">
            <a:avLst/>
          </a:prstGeom>
          <a:noFill/>
        </p:spPr>
        <p:txBody>
          <a:bodyPr wrap="square">
            <a:spAutoFit/>
          </a:bodyPr>
          <a:lstStyle/>
          <a:p>
            <a:pPr algn="ctr"/>
            <a:r>
              <a:rPr lang="en-US" altLang="zh-CN" sz="4400" dirty="0"/>
              <a:t>Proof</a:t>
            </a:r>
          </a:p>
        </p:txBody>
      </p:sp>
      <p:sp>
        <p:nvSpPr>
          <p:cNvPr id="10" name="Rectangle 3">
            <a:extLst>
              <a:ext uri="{FF2B5EF4-FFF2-40B4-BE49-F238E27FC236}">
                <a16:creationId xmlns:a16="http://schemas.microsoft.com/office/drawing/2014/main" id="{F89572DB-F4C4-416E-9CE9-7C1634025F5E}"/>
              </a:ext>
            </a:extLst>
          </p:cNvPr>
          <p:cNvSpPr txBox="1">
            <a:spLocks noChangeArrowheads="1"/>
          </p:cNvSpPr>
          <p:nvPr/>
        </p:nvSpPr>
        <p:spPr>
          <a:xfrm>
            <a:off x="462743" y="1721834"/>
            <a:ext cx="11167035"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endParaRPr lang="en-US" altLang="zh-CN" sz="2400" i="1" kern="0" baseline="30000" dirty="0"/>
          </a:p>
        </p:txBody>
      </p:sp>
      <p:sp>
        <p:nvSpPr>
          <p:cNvPr id="9" name="Rectangle 3">
            <a:extLst>
              <a:ext uri="{FF2B5EF4-FFF2-40B4-BE49-F238E27FC236}">
                <a16:creationId xmlns:a16="http://schemas.microsoft.com/office/drawing/2014/main" id="{6A9AD5FE-F277-480E-819D-1C6DF61CA841}"/>
              </a:ext>
            </a:extLst>
          </p:cNvPr>
          <p:cNvSpPr txBox="1">
            <a:spLocks noChangeArrowheads="1"/>
          </p:cNvSpPr>
          <p:nvPr/>
        </p:nvSpPr>
        <p:spPr>
          <a:xfrm>
            <a:off x="620276" y="1609118"/>
            <a:ext cx="1146099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buNone/>
            </a:pPr>
            <a:endParaRPr lang="en-US" altLang="zh-CN" kern="0" dirty="0"/>
          </a:p>
        </p:txBody>
      </p:sp>
      <p:sp>
        <p:nvSpPr>
          <p:cNvPr id="11" name="文本框 10">
            <a:extLst>
              <a:ext uri="{FF2B5EF4-FFF2-40B4-BE49-F238E27FC236}">
                <a16:creationId xmlns:a16="http://schemas.microsoft.com/office/drawing/2014/main" id="{49CDBDC4-BCBC-4680-A9AB-F14332225441}"/>
              </a:ext>
            </a:extLst>
          </p:cNvPr>
          <p:cNvSpPr txBox="1"/>
          <p:nvPr/>
        </p:nvSpPr>
        <p:spPr>
          <a:xfrm>
            <a:off x="315762" y="1727585"/>
            <a:ext cx="11460996" cy="2793842"/>
          </a:xfrm>
          <a:prstGeom prst="rect">
            <a:avLst/>
          </a:prstGeom>
          <a:noFill/>
        </p:spPr>
        <p:txBody>
          <a:bodyPr wrap="square">
            <a:spAutoFit/>
          </a:bodyPr>
          <a:lstStyle/>
          <a:p>
            <a:pPr eaLnBrk="1" hangingPunct="1">
              <a:lnSpc>
                <a:spcPct val="150000"/>
              </a:lnSpc>
            </a:pPr>
            <a:r>
              <a:rPr lang="en-US" altLang="zh-CN" sz="2400" b="1" dirty="0"/>
              <a:t>Letting </a:t>
            </a:r>
            <a:r>
              <a:rPr lang="en-US" altLang="zh-CN" sz="2400" b="1" i="1" dirty="0"/>
              <a:t>b</a:t>
            </a:r>
            <a:r>
              <a:rPr lang="en-US" altLang="zh-CN" sz="2400" b="1" i="1" baseline="-25000" dirty="0"/>
              <a:t>1</a:t>
            </a:r>
            <a:r>
              <a:rPr lang="en-US" altLang="zh-CN" sz="2400" b="1" dirty="0"/>
              <a:t> = </a:t>
            </a:r>
            <a:r>
              <a:rPr lang="en-US" altLang="zh-CN" sz="2400" b="1" i="1" dirty="0"/>
              <a:t>y</a:t>
            </a:r>
            <a:r>
              <a:rPr lang="en-US" altLang="zh-CN" sz="2400" b="1" i="1" baseline="-25000" dirty="0"/>
              <a:t>1</a:t>
            </a:r>
            <a:r>
              <a:rPr lang="en-US" altLang="zh-CN" sz="2400" b="1" dirty="0"/>
              <a:t>, </a:t>
            </a:r>
            <a:r>
              <a:rPr lang="en-US" altLang="zh-CN" sz="2400" b="1" i="1" dirty="0"/>
              <a:t>b</a:t>
            </a:r>
            <a:r>
              <a:rPr lang="en-US" altLang="zh-CN" sz="2400" b="1" i="1" baseline="-25000" dirty="0"/>
              <a:t>2</a:t>
            </a:r>
            <a:r>
              <a:rPr lang="en-US" altLang="zh-CN" sz="2400" b="1" dirty="0"/>
              <a:t> = </a:t>
            </a:r>
            <a:r>
              <a:rPr lang="en-US" altLang="zh-CN" sz="2400" b="1" i="1" dirty="0"/>
              <a:t>y</a:t>
            </a:r>
            <a:r>
              <a:rPr lang="en-US" altLang="zh-CN" sz="2400" b="1" i="1" baseline="-25000" dirty="0"/>
              <a:t>2</a:t>
            </a:r>
            <a:r>
              <a:rPr lang="en-US" altLang="zh-CN" sz="2400" b="1" dirty="0"/>
              <a:t>,..., </a:t>
            </a:r>
            <a:r>
              <a:rPr lang="en-US" altLang="zh-CN" sz="2400" b="1" i="1" dirty="0"/>
              <a:t>b</a:t>
            </a:r>
            <a:r>
              <a:rPr lang="en-US" altLang="zh-CN" sz="2400" b="1" i="1" baseline="-25000" dirty="0"/>
              <a:t>m</a:t>
            </a:r>
            <a:r>
              <a:rPr lang="en-US" altLang="zh-CN" sz="2400" b="1" dirty="0"/>
              <a:t> = </a:t>
            </a:r>
            <a:r>
              <a:rPr lang="en-US" altLang="zh-CN" sz="2400" b="1" i="1" dirty="0"/>
              <a:t>y</a:t>
            </a:r>
            <a:r>
              <a:rPr lang="en-US" altLang="zh-CN" sz="2400" b="1" i="1" baseline="-25000" dirty="0"/>
              <a:t>m</a:t>
            </a:r>
            <a:r>
              <a:rPr lang="en-US" altLang="zh-CN" sz="2400" b="1" dirty="0"/>
              <a:t>, we see that </a:t>
            </a:r>
            <a:r>
              <a:rPr lang="en-US" altLang="zh-CN" sz="2400" b="1" i="1" dirty="0"/>
              <a:t>x</a:t>
            </a:r>
            <a:r>
              <a:rPr lang="en-US" altLang="zh-CN" sz="2400" b="1" i="1" baseline="-25000" dirty="0"/>
              <a:t>1</a:t>
            </a:r>
            <a:r>
              <a:rPr lang="en-US" altLang="zh-CN" sz="2400" b="1" i="1" dirty="0"/>
              <a:t>, x</a:t>
            </a:r>
            <a:r>
              <a:rPr lang="en-US" altLang="zh-CN" sz="2400" b="1" i="1" baseline="-25000" dirty="0"/>
              <a:t>2</a:t>
            </a:r>
            <a:r>
              <a:rPr lang="en-US" altLang="zh-CN" sz="2400" b="1" i="1" dirty="0"/>
              <a:t>,..., x</a:t>
            </a:r>
            <a:r>
              <a:rPr lang="en-US" altLang="zh-CN" sz="2400" b="1" i="1" baseline="-25000" dirty="0"/>
              <a:t>r</a:t>
            </a:r>
            <a:r>
              <a:rPr lang="en-US" altLang="zh-CN" sz="2400" b="1" dirty="0"/>
              <a:t> satisfy the equations in (l). Thus </a:t>
            </a:r>
            <a:r>
              <a:rPr lang="en-US" altLang="zh-CN" sz="2400" b="1" i="1" dirty="0"/>
              <a:t>b</a:t>
            </a:r>
            <a:r>
              <a:rPr lang="en-US" altLang="zh-CN" sz="2400" b="1" dirty="0"/>
              <a:t> = </a:t>
            </a:r>
            <a:r>
              <a:rPr lang="en-US" altLang="zh-CN" sz="2400" b="1" i="1" dirty="0"/>
              <a:t>b</a:t>
            </a:r>
            <a:r>
              <a:rPr lang="en-US" altLang="zh-CN" sz="2400" b="1" i="1" baseline="-25000" dirty="0"/>
              <a:t>1</a:t>
            </a:r>
            <a:r>
              <a:rPr lang="en-US" altLang="zh-CN" sz="2400" b="1" i="1" dirty="0"/>
              <a:t>b</a:t>
            </a:r>
            <a:r>
              <a:rPr lang="en-US" altLang="zh-CN" sz="2400" b="1" i="1" baseline="-25000" dirty="0"/>
              <a:t>2</a:t>
            </a:r>
            <a:r>
              <a:rPr lang="en-US" altLang="zh-CN" sz="2400" b="1" i="1" dirty="0"/>
              <a:t>…b</a:t>
            </a:r>
            <a:r>
              <a:rPr lang="en-US" altLang="zh-CN" sz="2400" b="1" i="1" baseline="-25000" dirty="0"/>
              <a:t>m</a:t>
            </a:r>
            <a:r>
              <a:rPr lang="en-US" altLang="zh-CN" sz="2400" b="1" dirty="0"/>
              <a:t> </a:t>
            </a:r>
            <a:r>
              <a:rPr lang="en-US" altLang="zh-CN" sz="2400" b="1" dirty="0">
                <a:sym typeface="Symbol" panose="05050102010706020507" pitchFamily="18" charset="2"/>
              </a:rPr>
              <a:t></a:t>
            </a:r>
            <a:r>
              <a:rPr lang="en-US" altLang="zh-CN" sz="2400" b="1" dirty="0"/>
              <a:t> </a:t>
            </a:r>
            <a:r>
              <a:rPr lang="en-US" altLang="zh-CN" sz="2400" b="1" i="1" dirty="0"/>
              <a:t>B</a:t>
            </a:r>
            <a:r>
              <a:rPr lang="en-US" altLang="zh-CN" sz="2400" b="1" i="1" baseline="30000" dirty="0"/>
              <a:t>m</a:t>
            </a:r>
            <a:r>
              <a:rPr lang="en-US" altLang="zh-CN" sz="2400" b="1" dirty="0"/>
              <a:t> and </a:t>
            </a:r>
            <a:r>
              <a:rPr lang="en-US" altLang="zh-CN" sz="2400" b="1" i="1" dirty="0"/>
              <a:t>x</a:t>
            </a:r>
            <a:r>
              <a:rPr lang="en-US" altLang="zh-CN" sz="2400" b="1" dirty="0"/>
              <a:t> = </a:t>
            </a:r>
            <a:r>
              <a:rPr lang="en-US" altLang="zh-CN" sz="2400" b="1" i="1" dirty="0"/>
              <a:t>e</a:t>
            </a:r>
            <a:r>
              <a:rPr lang="en-US" altLang="zh-CN" sz="2400" b="1" i="1" baseline="-25000" dirty="0"/>
              <a:t>H</a:t>
            </a:r>
            <a:r>
              <a:rPr lang="en-US" altLang="zh-CN" sz="2400" b="1" dirty="0"/>
              <a:t>(</a:t>
            </a:r>
            <a:r>
              <a:rPr lang="en-US" altLang="zh-CN" sz="2400" b="1" i="1" dirty="0"/>
              <a:t>b</a:t>
            </a:r>
            <a:r>
              <a:rPr lang="en-US" altLang="zh-CN" sz="2400" b="1" dirty="0"/>
              <a:t>).</a:t>
            </a:r>
          </a:p>
          <a:p>
            <a:pPr eaLnBrk="1" hangingPunct="1">
              <a:lnSpc>
                <a:spcPct val="150000"/>
              </a:lnSpc>
            </a:pPr>
            <a:r>
              <a:rPr lang="en-US" altLang="zh-CN" sz="2400" b="1" dirty="0"/>
              <a:t>Conversely if x = e</a:t>
            </a:r>
            <a:r>
              <a:rPr lang="en-US" altLang="zh-CN" sz="2400" b="1" baseline="-25000" dirty="0"/>
              <a:t>H</a:t>
            </a:r>
            <a:r>
              <a:rPr lang="en-US" altLang="zh-CN" sz="2400" b="1" dirty="0"/>
              <a:t>(b), the equations in (1) can be rewritten by adding x</a:t>
            </a:r>
            <a:r>
              <a:rPr lang="en-US" altLang="zh-CN" sz="2400" b="1" baseline="-25000" dirty="0"/>
              <a:t>i</a:t>
            </a:r>
            <a:r>
              <a:rPr lang="en-US" altLang="zh-CN" sz="2400" b="1" dirty="0"/>
              <a:t> to both sides of the ith equation, i = l, 2,..., n, as</a:t>
            </a:r>
          </a:p>
          <a:p>
            <a:pPr eaLnBrk="1" hangingPunct="1">
              <a:lnSpc>
                <a:spcPct val="150000"/>
              </a:lnSpc>
            </a:pPr>
            <a:endParaRPr lang="en-US" altLang="zh-CN" sz="2400" b="1" dirty="0"/>
          </a:p>
        </p:txBody>
      </p:sp>
      <p:pic>
        <p:nvPicPr>
          <p:cNvPr id="3" name="图片 2">
            <a:extLst>
              <a:ext uri="{FF2B5EF4-FFF2-40B4-BE49-F238E27FC236}">
                <a16:creationId xmlns:a16="http://schemas.microsoft.com/office/drawing/2014/main" id="{821A97CC-42D2-4DB7-8B1E-36BD087A95A5}"/>
              </a:ext>
            </a:extLst>
          </p:cNvPr>
          <p:cNvPicPr>
            <a:picLocks noChangeAspect="1"/>
          </p:cNvPicPr>
          <p:nvPr/>
        </p:nvPicPr>
        <p:blipFill>
          <a:blip r:embed="rId3"/>
          <a:stretch>
            <a:fillRect/>
          </a:stretch>
        </p:blipFill>
        <p:spPr>
          <a:xfrm>
            <a:off x="2771429" y="3986227"/>
            <a:ext cx="7158690" cy="2166866"/>
          </a:xfrm>
          <a:prstGeom prst="rect">
            <a:avLst/>
          </a:prstGeom>
        </p:spPr>
      </p:pic>
      <p:sp>
        <p:nvSpPr>
          <p:cNvPr id="16" name="文本框 15">
            <a:extLst>
              <a:ext uri="{FF2B5EF4-FFF2-40B4-BE49-F238E27FC236}">
                <a16:creationId xmlns:a16="http://schemas.microsoft.com/office/drawing/2014/main" id="{68EDA59F-DAD0-4770-8345-310A164C6E5D}"/>
              </a:ext>
            </a:extLst>
          </p:cNvPr>
          <p:cNvSpPr txBox="1"/>
          <p:nvPr/>
        </p:nvSpPr>
        <p:spPr>
          <a:xfrm>
            <a:off x="462743" y="6236045"/>
            <a:ext cx="6238068" cy="461665"/>
          </a:xfrm>
          <a:prstGeom prst="rect">
            <a:avLst/>
          </a:prstGeom>
          <a:noFill/>
        </p:spPr>
        <p:txBody>
          <a:bodyPr wrap="square">
            <a:spAutoFit/>
          </a:bodyPr>
          <a:lstStyle/>
          <a:p>
            <a:r>
              <a:rPr lang="en-US" altLang="zh-CN" sz="2400" b="1" dirty="0"/>
              <a:t>which shows x * H = 0.</a:t>
            </a:r>
            <a:endParaRPr lang="zh-CN" altLang="en-US" sz="2400" b="1" dirty="0"/>
          </a:p>
        </p:txBody>
      </p:sp>
    </p:spTree>
    <p:extLst>
      <p:ext uri="{BB962C8B-B14F-4D97-AF65-F5344CB8AC3E}">
        <p14:creationId xmlns:p14="http://schemas.microsoft.com/office/powerpoint/2010/main" val="4080579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609118"/>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None/>
            </a:pPr>
            <a:r>
              <a:rPr lang="en-US" altLang="zh-CN" sz="3200" i="1" dirty="0"/>
              <a:t>e</a:t>
            </a:r>
            <a:r>
              <a:rPr lang="en-US" altLang="zh-CN" sz="3200" i="1" baseline="-25000" dirty="0"/>
              <a:t>H</a:t>
            </a:r>
            <a:r>
              <a:rPr lang="en-US" altLang="zh-CN" sz="3200" dirty="0"/>
              <a:t>(</a:t>
            </a:r>
            <a:r>
              <a:rPr lang="en-US" altLang="zh-CN" sz="3200" i="1" dirty="0"/>
              <a:t>B</a:t>
            </a:r>
            <a:r>
              <a:rPr lang="en-US" altLang="zh-CN" sz="3200" i="1" baseline="30000" dirty="0"/>
              <a:t>m</a:t>
            </a:r>
            <a:r>
              <a:rPr lang="en-US" altLang="zh-CN" sz="3200" dirty="0"/>
              <a:t> ) = {</a:t>
            </a:r>
            <a:r>
              <a:rPr lang="en-US" altLang="zh-CN" sz="3200" i="1" dirty="0"/>
              <a:t>e</a:t>
            </a:r>
            <a:r>
              <a:rPr lang="en-US" altLang="zh-CN" sz="3200" i="1" baseline="-25000" dirty="0"/>
              <a:t>H</a:t>
            </a:r>
            <a:r>
              <a:rPr lang="en-US" altLang="zh-CN" sz="3200" dirty="0"/>
              <a:t>(</a:t>
            </a:r>
            <a:r>
              <a:rPr lang="en-US" altLang="zh-CN" sz="3200" i="1" dirty="0"/>
              <a:t>b</a:t>
            </a:r>
            <a:r>
              <a:rPr lang="en-US" altLang="zh-CN" sz="3200" dirty="0"/>
              <a:t>) | b </a:t>
            </a:r>
            <a:r>
              <a:rPr lang="en-US" altLang="zh-CN" sz="3200" dirty="0">
                <a:sym typeface="Symbol" panose="05050102010706020507" pitchFamily="18" charset="2"/>
              </a:rPr>
              <a:t></a:t>
            </a:r>
            <a:r>
              <a:rPr lang="en-US" altLang="zh-CN" sz="3200" dirty="0"/>
              <a:t> </a:t>
            </a:r>
            <a:r>
              <a:rPr lang="en-US" altLang="zh-CN" sz="3200" i="1" dirty="0"/>
              <a:t>B</a:t>
            </a:r>
            <a:r>
              <a:rPr lang="en-US" altLang="zh-CN" sz="3200" i="1" baseline="30000" dirty="0"/>
              <a:t>m</a:t>
            </a:r>
            <a:r>
              <a:rPr lang="en-US" altLang="zh-CN" sz="3200" dirty="0"/>
              <a:t>} is a subgroup of </a:t>
            </a:r>
            <a:r>
              <a:rPr lang="en-US" altLang="zh-CN" sz="3200" i="1" dirty="0"/>
              <a:t>B</a:t>
            </a:r>
            <a:r>
              <a:rPr lang="en-US" altLang="zh-CN" sz="3200" i="1" baseline="30000" dirty="0"/>
              <a:t>n</a:t>
            </a:r>
            <a:r>
              <a:rPr lang="en-US" altLang="zh-CN" sz="3200" dirty="0"/>
              <a:t> </a:t>
            </a:r>
          </a:p>
          <a:p>
            <a:pPr marL="0" indent="0">
              <a:buNone/>
            </a:pPr>
            <a:r>
              <a:rPr lang="en-US" altLang="zh-CN" dirty="0"/>
              <a:t>Proof :</a:t>
            </a:r>
          </a:p>
          <a:p>
            <a:pPr marL="0" indent="0">
              <a:lnSpc>
                <a:spcPct val="150000"/>
              </a:lnSpc>
              <a:buNone/>
            </a:pPr>
            <a:r>
              <a:rPr lang="en-US" altLang="zh-CN" sz="2800" dirty="0"/>
              <a:t>The result follows from the observation that</a:t>
            </a:r>
          </a:p>
          <a:p>
            <a:pPr marL="0" indent="0" algn="ctr">
              <a:lnSpc>
                <a:spcPct val="150000"/>
              </a:lnSpc>
              <a:buNone/>
            </a:pPr>
            <a:r>
              <a:rPr lang="en-US" altLang="zh-CN" sz="2800" i="1" dirty="0"/>
              <a:t>e</a:t>
            </a:r>
            <a:r>
              <a:rPr lang="en-US" altLang="zh-CN" sz="2800" i="1" baseline="-25000" dirty="0"/>
              <a:t>H</a:t>
            </a:r>
            <a:r>
              <a:rPr lang="en-US" altLang="zh-CN" sz="2800" dirty="0"/>
              <a:t>(</a:t>
            </a:r>
            <a:r>
              <a:rPr lang="en-US" altLang="zh-CN" sz="2800" i="1" dirty="0"/>
              <a:t>B</a:t>
            </a:r>
            <a:r>
              <a:rPr lang="en-US" altLang="zh-CN" sz="2800" i="1" baseline="30000" dirty="0"/>
              <a:t>m</a:t>
            </a:r>
            <a:r>
              <a:rPr lang="en-US" altLang="zh-CN" sz="2800" dirty="0"/>
              <a:t> ) = ker(</a:t>
            </a:r>
            <a:r>
              <a:rPr lang="en-US" altLang="zh-CN" sz="2800" i="1" dirty="0"/>
              <a:t>f</a:t>
            </a:r>
            <a:r>
              <a:rPr lang="en-US" altLang="zh-CN" sz="2800" i="1" baseline="-25000" dirty="0"/>
              <a:t>H</a:t>
            </a:r>
            <a:r>
              <a:rPr lang="en-US" altLang="zh-CN" sz="2800" dirty="0"/>
              <a:t>)</a:t>
            </a:r>
          </a:p>
          <a:p>
            <a:pPr marL="0" indent="0">
              <a:lnSpc>
                <a:spcPct val="150000"/>
              </a:lnSpc>
              <a:buNone/>
            </a:pPr>
            <a:r>
              <a:rPr lang="en-US" altLang="zh-CN" sz="2800" dirty="0"/>
              <a:t>and from Corollary 1,Thus </a:t>
            </a:r>
            <a:r>
              <a:rPr lang="en-US" altLang="zh-CN" sz="2800" i="1" dirty="0"/>
              <a:t>e</a:t>
            </a:r>
            <a:r>
              <a:rPr lang="en-US" altLang="zh-CN" sz="2800" i="1" baseline="-25000" dirty="0"/>
              <a:t>H</a:t>
            </a:r>
            <a:r>
              <a:rPr lang="en-US" altLang="zh-CN" sz="2800" dirty="0"/>
              <a:t> is a group code.</a:t>
            </a:r>
          </a:p>
          <a:p>
            <a:pPr marL="0" indent="0" eaLnBrk="1" hangingPunct="1">
              <a:lnSpc>
                <a:spcPct val="150000"/>
              </a:lnSpc>
              <a:buNone/>
            </a:pPr>
            <a:endParaRPr lang="en-US" altLang="zh-CN"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Corollary 2</a:t>
            </a:r>
            <a:endParaRPr lang="zh-CN" altLang="en-US" dirty="0"/>
          </a:p>
        </p:txBody>
      </p:sp>
    </p:spTree>
    <p:extLst>
      <p:ext uri="{BB962C8B-B14F-4D97-AF65-F5344CB8AC3E}">
        <p14:creationId xmlns:p14="http://schemas.microsoft.com/office/powerpoint/2010/main" val="3333706296"/>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210047" y="1573867"/>
            <a:ext cx="11981953"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buFont typeface="Wingdings" panose="05000000000000000000" pitchFamily="2" charset="2"/>
              <a:buChar char="l"/>
            </a:pPr>
            <a:r>
              <a:rPr lang="en-US" altLang="zh-CN" sz="2800" dirty="0">
                <a:sym typeface="Symbol" panose="05050102010706020507" pitchFamily="18" charset="2"/>
              </a:rPr>
              <a:t>Example 11:</a:t>
            </a:r>
          </a:p>
          <a:p>
            <a:pPr marL="0" indent="0" eaLnBrk="1" hangingPunct="1">
              <a:lnSpc>
                <a:spcPct val="150000"/>
              </a:lnSpc>
              <a:buNone/>
            </a:pPr>
            <a:r>
              <a:rPr lang="en-US" altLang="zh-CN" sz="2400" dirty="0">
                <a:sym typeface="Symbol" panose="05050102010706020507" pitchFamily="18" charset="2"/>
              </a:rPr>
              <a:t>	Let </a:t>
            </a:r>
            <a:r>
              <a:rPr lang="en-US" altLang="zh-CN" sz="2400" i="1" dirty="0">
                <a:sym typeface="Symbol" panose="05050102010706020507" pitchFamily="18" charset="2"/>
              </a:rPr>
              <a:t>m</a:t>
            </a:r>
            <a:r>
              <a:rPr lang="en-US" altLang="zh-CN" sz="2400" dirty="0">
                <a:sym typeface="Symbol" panose="05050102010706020507" pitchFamily="18" charset="2"/>
              </a:rPr>
              <a:t> = 2, </a:t>
            </a:r>
            <a:r>
              <a:rPr lang="en-US" altLang="zh-CN" sz="2400" i="1" dirty="0">
                <a:sym typeface="Symbol" panose="05050102010706020507" pitchFamily="18" charset="2"/>
              </a:rPr>
              <a:t>n</a:t>
            </a:r>
            <a:r>
              <a:rPr lang="en-US" altLang="zh-CN" sz="2400" dirty="0">
                <a:sym typeface="Symbol" panose="05050102010706020507" pitchFamily="18" charset="2"/>
              </a:rPr>
              <a:t> = 5, and</a:t>
            </a:r>
          </a:p>
          <a:p>
            <a:pPr marL="0" indent="0" eaLnBrk="1" hangingPunct="1">
              <a:lnSpc>
                <a:spcPct val="150000"/>
              </a:lnSpc>
              <a:buNone/>
            </a:pPr>
            <a:endParaRPr lang="en-US" altLang="zh-CN" sz="3600" dirty="0">
              <a:sym typeface="Symbol" panose="05050102010706020507" pitchFamily="18" charset="2"/>
            </a:endParaRPr>
          </a:p>
          <a:p>
            <a:pPr marL="0" indent="0" eaLnBrk="1" hangingPunct="1">
              <a:lnSpc>
                <a:spcPct val="150000"/>
              </a:lnSpc>
              <a:buNone/>
            </a:pPr>
            <a:endParaRPr lang="en-US" altLang="zh-CN" sz="3600" dirty="0">
              <a:sym typeface="Symbol" panose="05050102010706020507" pitchFamily="18" charset="2"/>
            </a:endParaRPr>
          </a:p>
          <a:p>
            <a:pPr marL="0" indent="0" eaLnBrk="1" hangingPunct="1">
              <a:lnSpc>
                <a:spcPct val="150000"/>
              </a:lnSpc>
              <a:buNone/>
            </a:pPr>
            <a:r>
              <a:rPr lang="en-US" altLang="zh-CN" sz="2400" dirty="0">
                <a:sym typeface="Symbol" panose="05050102010706020507" pitchFamily="18" charset="2"/>
              </a:rPr>
              <a:t>	Determine the group code </a:t>
            </a:r>
            <a:r>
              <a:rPr lang="en-US" altLang="zh-CN" sz="2400" i="1" dirty="0">
                <a:sym typeface="Symbol" panose="05050102010706020507" pitchFamily="18" charset="2"/>
              </a:rPr>
              <a:t>e</a:t>
            </a:r>
            <a:r>
              <a:rPr lang="en-US" altLang="zh-CN" sz="2400" i="1" baseline="-25000" dirty="0">
                <a:sym typeface="Symbol" panose="05050102010706020507" pitchFamily="18" charset="2"/>
              </a:rPr>
              <a:t>H</a:t>
            </a:r>
            <a:r>
              <a:rPr lang="en-US" altLang="zh-CN" sz="2400" dirty="0">
                <a:sym typeface="Symbol" panose="05050102010706020507" pitchFamily="18" charset="2"/>
              </a:rPr>
              <a:t>: </a:t>
            </a:r>
            <a:r>
              <a:rPr lang="en-US" altLang="zh-CN" sz="2400" i="1" dirty="0">
                <a:sym typeface="Symbol" panose="05050102010706020507" pitchFamily="18" charset="2"/>
              </a:rPr>
              <a:t>B</a:t>
            </a:r>
            <a:r>
              <a:rPr lang="en-US" altLang="zh-CN" sz="2400" i="1" baseline="30000" dirty="0">
                <a:sym typeface="Symbol" panose="05050102010706020507" pitchFamily="18" charset="2"/>
              </a:rPr>
              <a:t>2</a:t>
            </a:r>
            <a:r>
              <a:rPr lang="en-US" altLang="zh-CN" sz="2400" dirty="0">
                <a:sym typeface="Symbol" panose="05050102010706020507" pitchFamily="18" charset="2"/>
              </a:rPr>
              <a:t> </a:t>
            </a:r>
            <a:r>
              <a:rPr lang="en-US" altLang="zh-CN" sz="2400" i="1" dirty="0">
                <a:sym typeface="Symbol" panose="05050102010706020507" pitchFamily="18" charset="2"/>
              </a:rPr>
              <a:t>B</a:t>
            </a:r>
            <a:r>
              <a:rPr lang="en-US" altLang="zh-CN" sz="2400" i="1" baseline="30000" dirty="0">
                <a:sym typeface="Symbol" panose="05050102010706020507" pitchFamily="18" charset="2"/>
              </a:rPr>
              <a:t>5</a:t>
            </a:r>
            <a:r>
              <a:rPr lang="en-US" altLang="zh-CN" sz="2400" dirty="0">
                <a:sym typeface="Symbol" panose="05050102010706020507" pitchFamily="18" charset="2"/>
              </a:rPr>
              <a:t>.</a:t>
            </a:r>
          </a:p>
          <a:p>
            <a:pPr lvl="1">
              <a:lnSpc>
                <a:spcPct val="150000"/>
              </a:lnSpc>
              <a:buClr>
                <a:schemeClr val="tx1"/>
              </a:buClr>
              <a:buFont typeface="Wingdings" panose="05000000000000000000" pitchFamily="2" charset="2"/>
              <a:buChar char="l"/>
            </a:pPr>
            <a:endParaRPr lang="en-US" altLang="zh-CN" sz="3200" b="1"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Corollary 2</a:t>
            </a:r>
            <a:endParaRPr lang="zh-CN" altLang="en-US" dirty="0"/>
          </a:p>
        </p:txBody>
      </p:sp>
      <p:pic>
        <p:nvPicPr>
          <p:cNvPr id="3" name="图片 2">
            <a:extLst>
              <a:ext uri="{FF2B5EF4-FFF2-40B4-BE49-F238E27FC236}">
                <a16:creationId xmlns:a16="http://schemas.microsoft.com/office/drawing/2014/main" id="{704728B3-A503-48C4-89DD-52A4459CBF4D}"/>
              </a:ext>
            </a:extLst>
          </p:cNvPr>
          <p:cNvPicPr>
            <a:picLocks noChangeAspect="1"/>
          </p:cNvPicPr>
          <p:nvPr/>
        </p:nvPicPr>
        <p:blipFill>
          <a:blip r:embed="rId3"/>
          <a:stretch>
            <a:fillRect/>
          </a:stretch>
        </p:blipFill>
        <p:spPr>
          <a:xfrm>
            <a:off x="3905573" y="2742931"/>
            <a:ext cx="2645044" cy="1934010"/>
          </a:xfrm>
          <a:prstGeom prst="rect">
            <a:avLst/>
          </a:prstGeom>
        </p:spPr>
      </p:pic>
    </p:spTree>
    <p:extLst>
      <p:ext uri="{BB962C8B-B14F-4D97-AF65-F5344CB8AC3E}">
        <p14:creationId xmlns:p14="http://schemas.microsoft.com/office/powerpoint/2010/main" val="2283269463"/>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458021" y="1224397"/>
            <a:ext cx="11981953" cy="5940015"/>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buFont typeface="Wingdings" panose="05000000000000000000" pitchFamily="2" charset="2"/>
              <a:buChar char="l"/>
            </a:pPr>
            <a:r>
              <a:rPr lang="en-US" altLang="zh-CN" sz="2800" dirty="0">
                <a:sym typeface="Symbol" panose="05050102010706020507" pitchFamily="18" charset="2"/>
              </a:rPr>
              <a:t>Solution:</a:t>
            </a:r>
          </a:p>
          <a:p>
            <a:pPr marL="0" indent="0" algn="just">
              <a:lnSpc>
                <a:spcPct val="150000"/>
              </a:lnSpc>
              <a:buNone/>
            </a:pPr>
            <a:r>
              <a:rPr lang="en-US" altLang="zh-CN" sz="2400" dirty="0">
                <a:latin typeface="Times New Roman" panose="02020603050405020304" pitchFamily="18" charset="0"/>
              </a:rPr>
              <a:t>We have B2=(00, 10, 01, 11). Then</a:t>
            </a:r>
          </a:p>
          <a:p>
            <a:pPr marL="0" indent="0" algn="ctr">
              <a:lnSpc>
                <a:spcPct val="150000"/>
              </a:lnSpc>
              <a:buNone/>
            </a:pPr>
            <a:r>
              <a:rPr lang="en-US" altLang="zh-CN" sz="2400" dirty="0">
                <a:latin typeface="Times New Roman" panose="02020603050405020304" pitchFamily="18" charset="0"/>
              </a:rPr>
              <a:t>e(00) = 00x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a:p>
            <a:pPr marL="0" indent="0" algn="just">
              <a:lnSpc>
                <a:spcPct val="150000"/>
              </a:lnSpc>
              <a:buNone/>
            </a:pPr>
            <a:r>
              <a:rPr lang="en-US" altLang="zh-CN" sz="2400" dirty="0">
                <a:latin typeface="Times New Roman" panose="02020603050405020304" pitchFamily="18" charset="0"/>
              </a:rPr>
              <a:t>where 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and x</a:t>
            </a:r>
            <a:r>
              <a:rPr lang="en-US" altLang="zh-CN" sz="2400" baseline="-25000" dirty="0">
                <a:latin typeface="Times New Roman" panose="02020603050405020304" pitchFamily="18" charset="0"/>
              </a:rPr>
              <a:t>3 </a:t>
            </a:r>
            <a:r>
              <a:rPr lang="en-US" altLang="zh-CN" sz="2400" dirty="0">
                <a:latin typeface="Times New Roman" panose="02020603050405020304" pitchFamily="18" charset="0"/>
              </a:rPr>
              <a:t>are determined by the equations in (1). Thus</a:t>
            </a:r>
            <a:endParaRPr lang="zh-CN" altLang="en-US" sz="2400" dirty="0">
              <a:latin typeface="Times New Roman" panose="02020603050405020304" pitchFamily="18" charset="0"/>
            </a:endParaRPr>
          </a:p>
          <a:p>
            <a:pPr marL="0" indent="0" algn="ctr">
              <a:lnSpc>
                <a:spcPct val="150000"/>
              </a:lnSpc>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2 </a:t>
            </a: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3 </a:t>
            </a:r>
            <a:r>
              <a:rPr lang="en-US" altLang="zh-CN" sz="2400" dirty="0">
                <a:latin typeface="Times New Roman" panose="02020603050405020304" pitchFamily="18" charset="0"/>
              </a:rPr>
              <a:t>= 0</a:t>
            </a:r>
            <a:endParaRPr lang="zh-CN" altLang="en-US" sz="2400" dirty="0">
              <a:latin typeface="Times New Roman" panose="02020603050405020304" pitchFamily="18" charset="0"/>
            </a:endParaRPr>
          </a:p>
          <a:p>
            <a:pPr marL="0" indent="0" algn="just">
              <a:lnSpc>
                <a:spcPct val="150000"/>
              </a:lnSpc>
              <a:buNone/>
            </a:pPr>
            <a:r>
              <a:rPr lang="en-US" altLang="zh-CN" sz="2400" dirty="0">
                <a:latin typeface="Times New Roman" panose="02020603050405020304" pitchFamily="18" charset="0"/>
              </a:rPr>
              <a:t>And					      </a:t>
            </a:r>
          </a:p>
          <a:p>
            <a:pPr marL="0" indent="0" algn="ctr">
              <a:lnSpc>
                <a:spcPct val="130000"/>
              </a:lnSpc>
              <a:buNone/>
            </a:pPr>
            <a:r>
              <a:rPr lang="en-US" altLang="zh-CN" sz="2400" dirty="0">
                <a:latin typeface="Times New Roman" panose="02020603050405020304" pitchFamily="18" charset="0"/>
              </a:rPr>
              <a:t>e(00) = 00000.</a:t>
            </a:r>
            <a:endParaRPr lang="zh-CN" altLang="en-US" sz="2400" dirty="0">
              <a:latin typeface="Times New Roman" panose="02020603050405020304" pitchFamily="18" charset="0"/>
            </a:endParaRPr>
          </a:p>
          <a:p>
            <a:pPr marL="0" indent="0" algn="just">
              <a:lnSpc>
                <a:spcPct val="150000"/>
              </a:lnSpc>
              <a:buNone/>
            </a:pPr>
            <a:r>
              <a:rPr lang="en-US" altLang="zh-CN" sz="2400" dirty="0">
                <a:latin typeface="Times New Roman" panose="02020603050405020304" pitchFamily="18" charset="0"/>
              </a:rPr>
              <a:t>Next 					      </a:t>
            </a:r>
          </a:p>
          <a:p>
            <a:pPr marL="0" indent="0" algn="ctr">
              <a:lnSpc>
                <a:spcPct val="150000"/>
              </a:lnSpc>
              <a:buNone/>
            </a:pPr>
            <a:r>
              <a:rPr lang="en-US" altLang="zh-CN" sz="2400" dirty="0">
                <a:latin typeface="Times New Roman" panose="02020603050405020304" pitchFamily="18" charset="0"/>
              </a:rPr>
              <a:t>   e(10) = 10x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a:p>
            <a:pPr lvl="1">
              <a:lnSpc>
                <a:spcPct val="150000"/>
              </a:lnSpc>
              <a:buClr>
                <a:schemeClr val="tx1"/>
              </a:buClr>
              <a:buFont typeface="Wingdings" panose="05000000000000000000" pitchFamily="2" charset="2"/>
              <a:buChar char="l"/>
            </a:pPr>
            <a:endParaRPr lang="en-US" altLang="zh-CN" sz="3200" b="1"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Corollary 2</a:t>
            </a:r>
            <a:endParaRPr lang="zh-CN" altLang="en-US" dirty="0"/>
          </a:p>
        </p:txBody>
      </p:sp>
    </p:spTree>
    <p:extLst>
      <p:ext uri="{BB962C8B-B14F-4D97-AF65-F5344CB8AC3E}">
        <p14:creationId xmlns:p14="http://schemas.microsoft.com/office/powerpoint/2010/main" val="1930458176"/>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a:t>
            </a:r>
            <a:r>
              <a:rPr lang="zh-CN" altLang="en-US" sz="3200" dirty="0"/>
              <a:t>补</a:t>
            </a:r>
            <a:r>
              <a:rPr lang="en-US" altLang="zh-CN" sz="3200" dirty="0"/>
              <a:t>) Groups and Coding</a:t>
            </a:r>
          </a:p>
        </p:txBody>
      </p:sp>
      <p:sp>
        <p:nvSpPr>
          <p:cNvPr id="6" name="Rectangle 3">
            <a:extLst>
              <a:ext uri="{FF2B5EF4-FFF2-40B4-BE49-F238E27FC236}">
                <a16:creationId xmlns:a16="http://schemas.microsoft.com/office/drawing/2014/main" id="{0B65FDE1-77C3-47D9-B593-72934BA01B9E}"/>
              </a:ext>
            </a:extLst>
          </p:cNvPr>
          <p:cNvSpPr txBox="1">
            <a:spLocks noChangeArrowheads="1"/>
          </p:cNvSpPr>
          <p:nvPr/>
        </p:nvSpPr>
        <p:spPr>
          <a:xfrm>
            <a:off x="458021" y="1425875"/>
            <a:ext cx="11981953" cy="5940015"/>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just">
              <a:lnSpc>
                <a:spcPct val="150000"/>
              </a:lnSpc>
              <a:buNone/>
            </a:pPr>
            <a:r>
              <a:rPr lang="en-US" altLang="zh-CN" sz="2400" dirty="0">
                <a:latin typeface="Times New Roman" panose="02020603050405020304" pitchFamily="18" charset="0"/>
              </a:rPr>
              <a:t>Using the equations in (1) with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1 and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0, we obtain </a:t>
            </a:r>
            <a:endParaRPr lang="zh-CN" altLang="en-US" sz="2400" dirty="0">
              <a:latin typeface="Times New Roman" panose="02020603050405020304" pitchFamily="18" charset="0"/>
            </a:endParaRPr>
          </a:p>
          <a:p>
            <a:pPr marL="0" indent="0" algn="ctr">
              <a:lnSpc>
                <a:spcPct val="150000"/>
              </a:lnSpc>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1·1 + 0·0 = 1</a:t>
            </a:r>
          </a:p>
          <a:p>
            <a:pPr marL="0" indent="0" algn="ctr">
              <a:lnSpc>
                <a:spcPct val="150000"/>
              </a:lnSpc>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  </a:t>
            </a:r>
            <a:r>
              <a:rPr lang="en-US" altLang="zh-CN" sz="2400" dirty="0">
                <a:latin typeface="Times New Roman" panose="02020603050405020304" pitchFamily="18" charset="0"/>
              </a:rPr>
              <a:t>= 1·1 + 0·1 = 1</a:t>
            </a:r>
            <a:endParaRPr lang="zh-CN" altLang="en-US" sz="2400" dirty="0">
              <a:latin typeface="Times New Roman" panose="02020603050405020304" pitchFamily="18" charset="0"/>
            </a:endParaRPr>
          </a:p>
          <a:p>
            <a:pPr marL="0" indent="0" algn="ctr">
              <a:lnSpc>
                <a:spcPct val="150000"/>
              </a:lnSpc>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 </a:t>
            </a:r>
            <a:r>
              <a:rPr lang="en-US" altLang="zh-CN" sz="2400" dirty="0">
                <a:latin typeface="Times New Roman" panose="02020603050405020304" pitchFamily="18" charset="0"/>
              </a:rPr>
              <a:t>= 1·0 + 0·1 = 0.</a:t>
            </a:r>
            <a:endParaRPr lang="zh-CN" altLang="en-US" sz="2400" dirty="0">
              <a:latin typeface="Times New Roman" panose="02020603050405020304" pitchFamily="18" charset="0"/>
            </a:endParaRPr>
          </a:p>
          <a:p>
            <a:pPr marL="0" indent="0" algn="just">
              <a:lnSpc>
                <a:spcPct val="150000"/>
              </a:lnSpc>
              <a:buNone/>
            </a:pPr>
            <a:r>
              <a:rPr lang="en-US" altLang="zh-CN" sz="2400" dirty="0">
                <a:latin typeface="Times New Roman" panose="02020603050405020304" pitchFamily="18" charset="0"/>
              </a:rPr>
              <a:t>Thus x</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1, 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1, and x</a:t>
            </a:r>
            <a:r>
              <a:rPr lang="en-US" altLang="zh-CN" sz="2400" baseline="-25000" dirty="0">
                <a:latin typeface="Times New Roman" panose="02020603050405020304" pitchFamily="18" charset="0"/>
              </a:rPr>
              <a:t>3 </a:t>
            </a:r>
            <a:r>
              <a:rPr lang="en-US" altLang="zh-CN" sz="2400" dirty="0">
                <a:latin typeface="Times New Roman" panose="02020603050405020304" pitchFamily="18" charset="0"/>
              </a:rPr>
              <a:t>= 0, so 	      </a:t>
            </a:r>
          </a:p>
          <a:p>
            <a:pPr marL="0" indent="0" algn="ctr">
              <a:lnSpc>
                <a:spcPct val="150000"/>
              </a:lnSpc>
              <a:buNone/>
            </a:pPr>
            <a:r>
              <a:rPr lang="en-US" altLang="zh-CN" sz="2400" dirty="0">
                <a:latin typeface="Times New Roman" panose="02020603050405020304" pitchFamily="18" charset="0"/>
              </a:rPr>
              <a:t>e(10) = 10110.</a:t>
            </a:r>
            <a:endParaRPr lang="zh-CN" altLang="en-US" sz="2400" dirty="0">
              <a:latin typeface="Times New Roman" panose="02020603050405020304" pitchFamily="18" charset="0"/>
            </a:endParaRPr>
          </a:p>
          <a:p>
            <a:pPr marL="0" indent="0" algn="just">
              <a:lnSpc>
                <a:spcPct val="150000"/>
              </a:lnSpc>
              <a:buNone/>
            </a:pPr>
            <a:r>
              <a:rPr lang="en-US" altLang="zh-CN" sz="2400" dirty="0">
                <a:latin typeface="Times New Roman" panose="02020603050405020304" pitchFamily="18" charset="0"/>
              </a:rPr>
              <a:t>Similarly (verify), 		         </a:t>
            </a:r>
          </a:p>
          <a:p>
            <a:pPr marL="0" indent="0" algn="ctr">
              <a:lnSpc>
                <a:spcPct val="130000"/>
              </a:lnSpc>
              <a:buNone/>
            </a:pPr>
            <a:r>
              <a:rPr lang="en-US" altLang="zh-CN" sz="2400" dirty="0">
                <a:latin typeface="Times New Roman" panose="02020603050405020304" pitchFamily="18" charset="0"/>
              </a:rPr>
              <a:t>e(01) = 01011</a:t>
            </a:r>
          </a:p>
          <a:p>
            <a:pPr marL="0" indent="0" algn="ctr">
              <a:lnSpc>
                <a:spcPct val="130000"/>
              </a:lnSpc>
              <a:buNone/>
            </a:pPr>
            <a:r>
              <a:rPr lang="en-US" altLang="zh-CN" sz="2400" dirty="0">
                <a:latin typeface="Times New Roman" panose="02020603050405020304" pitchFamily="18" charset="0"/>
              </a:rPr>
              <a:t> e(11) = 11101.</a:t>
            </a:r>
            <a:endParaRPr lang="en-US" altLang="zh-CN" sz="2400" dirty="0">
              <a:sym typeface="Symbol" panose="05050102010706020507" pitchFamily="18" charset="2"/>
            </a:endParaRPr>
          </a:p>
          <a:p>
            <a:pPr lvl="1">
              <a:lnSpc>
                <a:spcPct val="150000"/>
              </a:lnSpc>
              <a:buClr>
                <a:schemeClr val="tx1"/>
              </a:buClr>
              <a:buFont typeface="Wingdings" panose="05000000000000000000" pitchFamily="2" charset="2"/>
              <a:buChar char="l"/>
            </a:pPr>
            <a:endParaRPr lang="en-US" altLang="zh-CN" sz="3200" b="1" dirty="0"/>
          </a:p>
        </p:txBody>
      </p:sp>
      <p:sp>
        <p:nvSpPr>
          <p:cNvPr id="7" name="文本框 6">
            <a:extLst>
              <a:ext uri="{FF2B5EF4-FFF2-40B4-BE49-F238E27FC236}">
                <a16:creationId xmlns:a16="http://schemas.microsoft.com/office/drawing/2014/main" id="{96050DE3-1E62-4A39-9C5D-A9518DA9EE5F}"/>
              </a:ext>
            </a:extLst>
          </p:cNvPr>
          <p:cNvSpPr txBox="1"/>
          <p:nvPr/>
        </p:nvSpPr>
        <p:spPr>
          <a:xfrm>
            <a:off x="567765" y="839677"/>
            <a:ext cx="11056470" cy="769441"/>
          </a:xfrm>
          <a:prstGeom prst="rect">
            <a:avLst/>
          </a:prstGeom>
          <a:noFill/>
        </p:spPr>
        <p:txBody>
          <a:bodyPr wrap="square">
            <a:spAutoFit/>
          </a:bodyPr>
          <a:lstStyle/>
          <a:p>
            <a:pPr algn="ctr"/>
            <a:r>
              <a:rPr kumimoji="0" lang="en-US" altLang="zh-CN" sz="4400" b="0" i="0" u="none" strike="noStrike" kern="0" cap="none" spc="0" normalizeH="0" baseline="0" noProof="0" dirty="0">
                <a:ln>
                  <a:noFill/>
                </a:ln>
                <a:solidFill>
                  <a:srgbClr val="000000"/>
                </a:solidFill>
                <a:effectLst/>
                <a:uLnTx/>
                <a:uFillTx/>
                <a:latin typeface="Arial"/>
                <a:ea typeface="宋体"/>
                <a:cs typeface="+mj-cs"/>
              </a:rPr>
              <a:t>Corollary 2</a:t>
            </a:r>
            <a:endParaRPr lang="zh-CN" altLang="en-US" dirty="0"/>
          </a:p>
        </p:txBody>
      </p:sp>
    </p:spTree>
    <p:extLst>
      <p:ext uri="{BB962C8B-B14F-4D97-AF65-F5344CB8AC3E}">
        <p14:creationId xmlns:p14="http://schemas.microsoft.com/office/powerpoint/2010/main" val="956629021"/>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9.5(</a:t>
            </a:r>
            <a:r>
              <a:rPr lang="zh-CN" altLang="en-US" sz="3200" dirty="0"/>
              <a:t>补</a:t>
            </a:r>
            <a:r>
              <a:rPr lang="en-US" altLang="zh-CN" sz="3200" dirty="0"/>
              <a:t>) Products and Quotients of Groups</a:t>
            </a:r>
          </a:p>
        </p:txBody>
      </p:sp>
      <p:sp>
        <p:nvSpPr>
          <p:cNvPr id="6" name="文本框 5">
            <a:extLst>
              <a:ext uri="{FF2B5EF4-FFF2-40B4-BE49-F238E27FC236}">
                <a16:creationId xmlns:a16="http://schemas.microsoft.com/office/drawing/2014/main" id="{4612CE0F-AFF5-44B6-8894-F3B9CB3A4F89}"/>
              </a:ext>
            </a:extLst>
          </p:cNvPr>
          <p:cNvSpPr txBox="1"/>
          <p:nvPr/>
        </p:nvSpPr>
        <p:spPr>
          <a:xfrm>
            <a:off x="4661806" y="99504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a:ea typeface="宋体"/>
                <a:cs typeface="+mj-cs"/>
              </a:rPr>
              <a:t>Homework</a:t>
            </a:r>
            <a:endParaRPr lang="zh-CN" altLang="en-US" dirty="0"/>
          </a:p>
        </p:txBody>
      </p:sp>
      <p:sp>
        <p:nvSpPr>
          <p:cNvPr id="9" name="Rectangle 3">
            <a:extLst>
              <a:ext uri="{FF2B5EF4-FFF2-40B4-BE49-F238E27FC236}">
                <a16:creationId xmlns:a16="http://schemas.microsoft.com/office/drawing/2014/main" id="{A309A1EB-B4EC-48DD-B0BD-295BB190DDB3}"/>
              </a:ext>
            </a:extLst>
          </p:cNvPr>
          <p:cNvSpPr txBox="1">
            <a:spLocks noChangeArrowheads="1"/>
          </p:cNvSpPr>
          <p:nvPr/>
        </p:nvSpPr>
        <p:spPr bwMode="auto">
          <a:xfrm>
            <a:off x="324194" y="1847127"/>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sz="3600" dirty="0"/>
              <a:t>11.1(</a:t>
            </a:r>
            <a:r>
              <a:rPr lang="zh-CN" altLang="en-US" sz="3600" dirty="0"/>
              <a:t>补</a:t>
            </a:r>
            <a:r>
              <a:rPr lang="en-US" altLang="zh-CN" sz="3600" dirty="0"/>
              <a:t>) </a:t>
            </a:r>
          </a:p>
          <a:p>
            <a:pPr lvl="1">
              <a:lnSpc>
                <a:spcPct val="150000"/>
              </a:lnSpc>
              <a:defRPr/>
            </a:pPr>
            <a:r>
              <a:rPr lang="en-US" altLang="zh-CN" sz="3200" dirty="0"/>
              <a:t>19,23,25,27 		P412</a:t>
            </a:r>
          </a:p>
        </p:txBody>
      </p:sp>
    </p:spTree>
    <p:extLst>
      <p:ext uri="{BB962C8B-B14F-4D97-AF65-F5344CB8AC3E}">
        <p14:creationId xmlns:p14="http://schemas.microsoft.com/office/powerpoint/2010/main" val="357362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2:</a:t>
            </a:r>
          </a:p>
          <a:p>
            <a:pPr lvl="1">
              <a:lnSpc>
                <a:spcPct val="150000"/>
              </a:lnSpc>
              <a:buClrTx/>
              <a:buFont typeface="Wingdings" panose="05000000000000000000" pitchFamily="2" charset="2"/>
              <a:buChar char="l"/>
            </a:pPr>
            <a:r>
              <a:rPr lang="en-US" altLang="zh-CN" sz="2400" dirty="0"/>
              <a:t> Let B = {0, 1} be the group defined in Example 5 of Section 9.4, where + is defined as follows:</a:t>
            </a:r>
          </a:p>
          <a:p>
            <a:pPr lvl="1">
              <a:lnSpc>
                <a:spcPct val="150000"/>
              </a:lnSpc>
              <a:buClrTx/>
              <a:buFont typeface="Wingdings" panose="05000000000000000000" pitchFamily="2" charset="2"/>
              <a:buChar char="l"/>
            </a:pPr>
            <a:endParaRPr lang="en-US" altLang="zh-CN" sz="2400" dirty="0"/>
          </a:p>
          <a:p>
            <a:pPr lvl="1">
              <a:lnSpc>
                <a:spcPct val="150000"/>
              </a:lnSpc>
              <a:buClrTx/>
              <a:buFont typeface="Wingdings" panose="05000000000000000000" pitchFamily="2" charset="2"/>
              <a:buChar char="l"/>
            </a:pPr>
            <a:r>
              <a:rPr lang="en-US" altLang="zh-CN" sz="2400" dirty="0"/>
              <a:t>Then B</a:t>
            </a:r>
            <a:r>
              <a:rPr lang="en-US" altLang="zh-CN" sz="2400" baseline="30000" dirty="0"/>
              <a:t>n</a:t>
            </a:r>
            <a:r>
              <a:rPr lang="en-US" altLang="zh-CN" sz="2400" dirty="0"/>
              <a:t> = B x B x ... x B (n factors) is a group with operation </a:t>
            </a:r>
            <a:r>
              <a:rPr lang="en-US" altLang="zh-CN" sz="2400" dirty="0">
                <a:latin typeface="Cambria Math" panose="02040503050406030204" pitchFamily="18" charset="0"/>
                <a:ea typeface="Cambria Math" panose="02040503050406030204" pitchFamily="18" charset="0"/>
              </a:rPr>
              <a:t>⊕ </a:t>
            </a:r>
            <a:r>
              <a:rPr lang="en-US" altLang="zh-CN" sz="2400" dirty="0"/>
              <a:t>defined by</a:t>
            </a:r>
          </a:p>
          <a:p>
            <a:pPr lvl="2" algn="ctr">
              <a:lnSpc>
                <a:spcPct val="150000"/>
              </a:lnSpc>
              <a:buClrTx/>
              <a:buFont typeface="Wingdings" panose="05000000000000000000" pitchFamily="2" charset="2"/>
              <a:buChar char="l"/>
            </a:pPr>
            <a:r>
              <a:rPr lang="en-US" altLang="zh-CN" sz="2000" dirty="0"/>
              <a:t>(x</a:t>
            </a:r>
            <a:r>
              <a:rPr lang="en-US" altLang="zh-CN" sz="2000" baseline="-25000" dirty="0"/>
              <a:t>1</a:t>
            </a:r>
            <a:r>
              <a:rPr lang="en-US" altLang="zh-CN" sz="2000" dirty="0"/>
              <a:t>, x</a:t>
            </a:r>
            <a:r>
              <a:rPr lang="en-US" altLang="zh-CN" sz="2000" baseline="-25000" dirty="0"/>
              <a:t>2</a:t>
            </a:r>
            <a:r>
              <a:rPr lang="en-US" altLang="zh-CN" sz="2000" dirty="0"/>
              <a:t>, ..., </a:t>
            </a:r>
            <a:r>
              <a:rPr lang="en-US" altLang="zh-CN" sz="2000" dirty="0" err="1"/>
              <a:t>x</a:t>
            </a:r>
            <a:r>
              <a:rPr lang="en-US" altLang="zh-CN" sz="2000" baseline="-25000" dirty="0" err="1"/>
              <a:t>n</a:t>
            </a:r>
            <a:r>
              <a:rPr lang="en-US" altLang="zh-CN" sz="2000" dirty="0"/>
              <a:t>)</a:t>
            </a:r>
            <a:r>
              <a:rPr lang="en-US" altLang="zh-CN" sz="2000" dirty="0">
                <a:latin typeface="Cambria Math" panose="02040503050406030204" pitchFamily="18" charset="0"/>
                <a:ea typeface="Cambria Math" panose="02040503050406030204" pitchFamily="18" charset="0"/>
              </a:rPr>
              <a:t> ⊕ </a:t>
            </a:r>
            <a:r>
              <a:rPr lang="en-US" altLang="zh-CN" sz="2000" dirty="0"/>
              <a:t>(y</a:t>
            </a:r>
            <a:r>
              <a:rPr lang="en-US" altLang="zh-CN" sz="2000" baseline="-25000" dirty="0"/>
              <a:t>1</a:t>
            </a:r>
            <a:r>
              <a:rPr lang="en-US" altLang="zh-CN" sz="2000" dirty="0"/>
              <a:t>, y</a:t>
            </a:r>
            <a:r>
              <a:rPr lang="en-US" altLang="zh-CN" sz="2000" baseline="-25000" dirty="0"/>
              <a:t>2</a:t>
            </a:r>
            <a:r>
              <a:rPr lang="en-US" altLang="zh-CN" sz="2000" dirty="0"/>
              <a:t>, ..., </a:t>
            </a:r>
            <a:r>
              <a:rPr lang="en-US" altLang="zh-CN" sz="2000" dirty="0" err="1"/>
              <a:t>y</a:t>
            </a:r>
            <a:r>
              <a:rPr lang="en-US" altLang="zh-CN" sz="2000" baseline="-25000" dirty="0" err="1"/>
              <a:t>n</a:t>
            </a:r>
            <a:r>
              <a:rPr lang="en-US" altLang="zh-CN" sz="2000" dirty="0"/>
              <a:t>) = (x</a:t>
            </a:r>
            <a:r>
              <a:rPr lang="en-US" altLang="zh-CN" sz="2000" baseline="-25000" dirty="0"/>
              <a:t>1 </a:t>
            </a:r>
            <a:r>
              <a:rPr lang="en-US" altLang="zh-CN" sz="2000" dirty="0"/>
              <a:t>+ y</a:t>
            </a:r>
            <a:r>
              <a:rPr lang="en-US" altLang="zh-CN" sz="2000" baseline="-25000" dirty="0"/>
              <a:t>1,</a:t>
            </a:r>
            <a:r>
              <a:rPr lang="en-US" altLang="zh-CN" sz="2000" dirty="0"/>
              <a:t> x</a:t>
            </a:r>
            <a:r>
              <a:rPr lang="en-US" altLang="zh-CN" sz="2000" baseline="-25000" dirty="0"/>
              <a:t>2 </a:t>
            </a:r>
            <a:r>
              <a:rPr lang="en-US" altLang="zh-CN" sz="2000" dirty="0"/>
              <a:t>+ y</a:t>
            </a:r>
            <a:r>
              <a:rPr lang="en-US" altLang="zh-CN" sz="2000" baseline="-25000" dirty="0"/>
              <a:t>2</a:t>
            </a:r>
            <a:r>
              <a:rPr lang="en-US" altLang="zh-CN" sz="2000" dirty="0"/>
              <a:t>, ..., </a:t>
            </a:r>
            <a:r>
              <a:rPr lang="en-US" altLang="zh-CN" sz="2000" dirty="0" err="1"/>
              <a:t>x</a:t>
            </a:r>
            <a:r>
              <a:rPr lang="en-US" altLang="zh-CN" sz="2000" baseline="-25000" dirty="0" err="1"/>
              <a:t>n</a:t>
            </a:r>
            <a:r>
              <a:rPr lang="en-US" altLang="zh-CN" sz="2000" baseline="-25000" dirty="0"/>
              <a:t> </a:t>
            </a:r>
            <a:r>
              <a:rPr lang="en-US" altLang="zh-CN" sz="2000" dirty="0"/>
              <a:t>+ </a:t>
            </a:r>
            <a:r>
              <a:rPr lang="en-US" altLang="zh-CN" sz="2000" dirty="0" err="1"/>
              <a:t>y</a:t>
            </a:r>
            <a:r>
              <a:rPr lang="en-US" altLang="zh-CN" sz="2000" baseline="-25000" dirty="0" err="1"/>
              <a:t>n</a:t>
            </a:r>
            <a:r>
              <a:rPr lang="en-US" altLang="zh-CN" sz="2000" dirty="0"/>
              <a:t>)</a:t>
            </a:r>
          </a:p>
          <a:p>
            <a:pPr lvl="1">
              <a:lnSpc>
                <a:spcPct val="150000"/>
              </a:lnSpc>
              <a:buClrTx/>
              <a:buFont typeface="Wingdings" panose="05000000000000000000" pitchFamily="2" charset="2"/>
              <a:buChar char="l"/>
            </a:pPr>
            <a:r>
              <a:rPr lang="en-US" altLang="zh-CN" sz="2400" dirty="0"/>
              <a:t>The identity of B</a:t>
            </a:r>
            <a:r>
              <a:rPr lang="en-US" altLang="zh-CN" sz="2400" baseline="30000" dirty="0"/>
              <a:t>n  </a:t>
            </a:r>
            <a:r>
              <a:rPr lang="en-US" altLang="zh-CN" sz="2400" dirty="0"/>
              <a:t>is (0,0,....0), and every element is its own inverse. This group is essentially the same as the Boolean algebra Bn, defined in Section 6.4, but the binary operation is very different from </a:t>
            </a:r>
            <a:r>
              <a:rPr lang="en-US" altLang="zh-CN" sz="2400" dirty="0">
                <a:latin typeface="Cambria Math" panose="02040503050406030204" pitchFamily="18" charset="0"/>
                <a:ea typeface="Cambria Math" panose="02040503050406030204" pitchFamily="18" charset="0"/>
              </a:rPr>
              <a:t>⋀</a:t>
            </a:r>
            <a:r>
              <a:rPr lang="en-US" altLang="zh-CN" sz="2400" dirty="0"/>
              <a:t> and </a:t>
            </a:r>
            <a:r>
              <a:rPr lang="en-US" altLang="zh-CN" sz="2400" dirty="0">
                <a:latin typeface="Cambria Math" panose="02040503050406030204" pitchFamily="18" charset="0"/>
                <a:ea typeface="Cambria Math" panose="02040503050406030204" pitchFamily="18" charset="0"/>
              </a:rPr>
              <a:t>⋁</a:t>
            </a:r>
            <a:r>
              <a:rPr lang="en-US" altLang="zh-CN" sz="2400" dirty="0"/>
              <a:t>.</a:t>
            </a:r>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21951079"/>
      </p:ext>
    </p:extLst>
  </p:cSld>
  <p:clrMapOvr>
    <a:masterClrMapping/>
  </p:clrMapOvr>
  <p:transition>
    <p:fade/>
  </p:transition>
</p:sld>
</file>

<file path=ppt/theme/theme1.xml><?xml version="1.0" encoding="utf-8"?>
<a:theme xmlns:a="http://schemas.openxmlformats.org/drawingml/2006/main" name="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嘉迪</Template>
  <TotalTime>1024</TotalTime>
  <Words>6500</Words>
  <Application>Microsoft Office PowerPoint</Application>
  <PresentationFormat>宽屏</PresentationFormat>
  <Paragraphs>426</Paragraphs>
  <Slides>86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86</vt:i4>
      </vt:variant>
    </vt:vector>
  </HeadingPairs>
  <TitlesOfParts>
    <vt:vector size="94" baseType="lpstr">
      <vt:lpstr>Microsoft JhengHei</vt:lpstr>
      <vt:lpstr>Arial</vt:lpstr>
      <vt:lpstr>Calibri</vt:lpstr>
      <vt:lpstr>Cambria Math</vt:lpstr>
      <vt:lpstr>Times New Roman</vt:lpstr>
      <vt:lpstr>Wingdings</vt:lpstr>
      <vt:lpstr>Wingdings 2</vt:lpstr>
      <vt:lpstr>嘉迪</vt:lpstr>
      <vt:lpstr>离散数据及其应用 Discrete Mathematics and Its Applications （Eighth  Edition/Kenneth H.Rosen）  郭少勇 (syguo@bupt.edu.cn) 北京邮电大学 2021.10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metarnet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跨界数据创新</dc:title>
  <dc:creator>张龙</dc:creator>
  <cp:lastModifiedBy>刘 雅熙</cp:lastModifiedBy>
  <cp:revision>2199</cp:revision>
  <dcterms:created xsi:type="dcterms:W3CDTF">2014-06-11T06:47:00Z</dcterms:created>
  <dcterms:modified xsi:type="dcterms:W3CDTF">2021-10-27T08:34:00Z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CEE855D6EC0646A5AC487CE6141A24AE</vt:lpwstr>
  </property>
  <property fmtid="{D5CDD505-2E9C-101B-9397-08002B2CF9AE}" pid="3" name="KSOProductBuildVer">
    <vt:lpwstr>2052-11.1.0.10700</vt:lpwstr>
  </property>
</Properties>
</file>