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66" r:id="rId2"/>
    <p:sldId id="698" r:id="rId3"/>
    <p:sldId id="821" r:id="rId4"/>
    <p:sldId id="822" r:id="rId5"/>
    <p:sldId id="701" r:id="rId6"/>
    <p:sldId id="825" r:id="rId7"/>
    <p:sldId id="824" r:id="rId8"/>
    <p:sldId id="823" r:id="rId9"/>
    <p:sldId id="826" r:id="rId10"/>
    <p:sldId id="827" r:id="rId11"/>
    <p:sldId id="699" r:id="rId12"/>
    <p:sldId id="828" r:id="rId13"/>
    <p:sldId id="829" r:id="rId14"/>
    <p:sldId id="830" r:id="rId15"/>
    <p:sldId id="831" r:id="rId16"/>
    <p:sldId id="832" r:id="rId17"/>
    <p:sldId id="833" r:id="rId18"/>
    <p:sldId id="834" r:id="rId19"/>
    <p:sldId id="835" r:id="rId20"/>
    <p:sldId id="836" r:id="rId21"/>
    <p:sldId id="837" r:id="rId22"/>
    <p:sldId id="838" r:id="rId23"/>
    <p:sldId id="839" r:id="rId24"/>
    <p:sldId id="840" r:id="rId25"/>
    <p:sldId id="841" r:id="rId26"/>
    <p:sldId id="844" r:id="rId27"/>
    <p:sldId id="368" r:id="rId28"/>
    <p:sldId id="845" r:id="rId29"/>
    <p:sldId id="847" r:id="rId30"/>
    <p:sldId id="848" r:id="rId31"/>
    <p:sldId id="849" r:id="rId32"/>
    <p:sldId id="850" r:id="rId33"/>
    <p:sldId id="851" r:id="rId34"/>
    <p:sldId id="852" r:id="rId35"/>
    <p:sldId id="853" r:id="rId36"/>
    <p:sldId id="854" r:id="rId37"/>
    <p:sldId id="855" r:id="rId38"/>
    <p:sldId id="857" r:id="rId39"/>
    <p:sldId id="819" r:id="rId40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BB4FAAA-8E59-40C0-B1AA-50162B12F497}">
          <p14:sldIdLst>
            <p14:sldId id="266"/>
            <p14:sldId id="698"/>
            <p14:sldId id="821"/>
            <p14:sldId id="822"/>
            <p14:sldId id="701"/>
            <p14:sldId id="825"/>
            <p14:sldId id="824"/>
            <p14:sldId id="823"/>
            <p14:sldId id="826"/>
            <p14:sldId id="827"/>
            <p14:sldId id="699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默认节" id="{90247483-1311-46DC-91FA-2416517ED1AB}">
          <p14:sldIdLst>
            <p14:sldId id="844"/>
            <p14:sldId id="368"/>
            <p14:sldId id="845"/>
            <p14:sldId id="847"/>
            <p14:sldId id="848"/>
            <p14:sldId id="849"/>
            <p14:sldId id="850"/>
          </p14:sldIdLst>
        </p14:section>
        <p14:section name="无标题节" id="{DE65093B-45A1-4209-B0AF-6F84FBEE0840}">
          <p14:sldIdLst>
            <p14:sldId id="851"/>
            <p14:sldId id="852"/>
            <p14:sldId id="853"/>
            <p14:sldId id="854"/>
            <p14:sldId id="855"/>
            <p14:sldId id="857"/>
            <p14:sldId id="819"/>
          </p14:sldIdLst>
        </p14:section>
        <p14:section name="无标题节" id="{C8741928-B9EF-491C-B995-74A00C9523D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8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33CC"/>
    <a:srgbClr val="00FF00"/>
    <a:srgbClr val="008080"/>
    <a:srgbClr val="FFFF99"/>
    <a:srgbClr val="FF99FF"/>
    <a:srgbClr val="00FFCC"/>
    <a:srgbClr val="00737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5" autoAdjust="0"/>
    <p:restoredTop sz="86347" autoAdjust="0"/>
  </p:normalViewPr>
  <p:slideViewPr>
    <p:cSldViewPr snapToGrid="0">
      <p:cViewPr varScale="1">
        <p:scale>
          <a:sx n="74" d="100"/>
          <a:sy n="74" d="100"/>
        </p:scale>
        <p:origin x="984" y="-67"/>
      </p:cViewPr>
      <p:guideLst>
        <p:guide orient="horz" pos="2160"/>
        <p:guide pos="3922"/>
      </p:guideLst>
    </p:cSldViewPr>
  </p:slideViewPr>
  <p:outlineViewPr>
    <p:cViewPr>
      <p:scale>
        <a:sx n="33" d="100"/>
        <a:sy n="33" d="100"/>
      </p:scale>
      <p:origin x="0" y="-201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760" y="-78"/>
      </p:cViewPr>
      <p:guideLst>
        <p:guide orient="horz" pos="3223"/>
        <p:guide pos="228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9E6C644-74FC-4D44-AB81-2709554C9147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048ACB8-82BB-45CD-9FE9-610CE3440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556F344-34FD-4E14-B679-9401DE38C7AF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F81660A-873B-4A21-B820-86EACE2D5F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3860"/>
            <a:fld id="{DFF13921-433A-452C-8781-0C688C459168}" type="slidenum">
              <a:rPr lang="en-US" altLang="zh-CN">
                <a:latin typeface="Times New Roman" panose="02020603050405020304" pitchFamily="18" charset="0"/>
              </a:rPr>
              <a:t>1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4017769" y="9722503"/>
            <a:ext cx="3077059" cy="507551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24815" algn="l"/>
                <a:tab pos="851535" algn="l"/>
                <a:tab pos="1278255" algn="l"/>
                <a:tab pos="1704975" algn="l"/>
                <a:tab pos="2131060" algn="l"/>
                <a:tab pos="2557780" algn="l"/>
                <a:tab pos="2984500" algn="l"/>
                <a:tab pos="3411220" algn="l"/>
                <a:tab pos="3837940" algn="l"/>
                <a:tab pos="4264660" algn="l"/>
                <a:tab pos="4691380" algn="l"/>
                <a:tab pos="5118100" algn="l"/>
                <a:tab pos="5544185" algn="l"/>
                <a:tab pos="5970905" algn="l"/>
                <a:tab pos="6397625" algn="l"/>
                <a:tab pos="6824345" algn="l"/>
                <a:tab pos="7251065" algn="l"/>
                <a:tab pos="7677785" algn="l"/>
                <a:tab pos="8104505" algn="l"/>
                <a:tab pos="8531225" algn="l"/>
              </a:tabLst>
            </a:pPr>
            <a:fld id="{71E9B9DE-4EE6-446A-B153-879FB46C5256}" type="slidenum">
              <a:rPr lang="en-US" altLang="zh-CN" sz="13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fld>
            <a:endParaRPr lang="en-US" altLang="zh-CN" sz="13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32" y="4861252"/>
            <a:ext cx="5680036" cy="4605955"/>
          </a:xfrm>
          <a:noFill/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432C8-69A7-458B-9684-2BFA64B31948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057FC-95B6-4D89-AFDA-ABA33EE921E5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4549AC-EB31-477F-92A9-B1988E232878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 userDrawn="1"/>
        </p:nvCxnSpPr>
        <p:spPr bwMode="auto">
          <a:xfrm>
            <a:off x="-12293" y="707306"/>
            <a:ext cx="1220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11" name="TextBox 10"/>
          <p:cNvSpPr txBox="1"/>
          <p:nvPr userDrawn="1"/>
        </p:nvSpPr>
        <p:spPr>
          <a:xfrm>
            <a:off x="11612880" y="6492240"/>
            <a:ext cx="57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15E2C-4410-4FF6-BE00-35D2EB204A6F}" type="slidenum">
              <a:rPr lang="zh-CN" altLang="en-US" sz="1600" smtClean="0"/>
              <a:t>‹#›</a:t>
            </a:fld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5696" y="82730"/>
            <a:ext cx="2572490" cy="5291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E0BD98EA-90B5-4CC6-89A6-2E9085E50F5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logo-2.png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75299" y="31523"/>
            <a:ext cx="7080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dministrator\Desktop\u=75086232,1868931616&amp;fm=26&amp;gp=0.jpg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97424" y="31523"/>
            <a:ext cx="68421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65309" y="757647"/>
            <a:ext cx="120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33D019-A32C-4EAD-B8E6-DBDA699692FD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EBA98F-560C-4997-81C4-81D4D9187EAB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0972B2-CA5C-437D-87D0-8081271A9E4B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CD4847-11EF-4466-A8AD-85CDB7B49118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8457A-3AB9-4880-8A0C-9F8524491207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10454185" y="5841242"/>
            <a:ext cx="1555845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E976D3-5B7F-4300-ABED-C91F1B2AE209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C1E59-17DD-41CE-97CA-624A472382D4}" type="datetime2">
              <a:rPr lang="en-US" smtClean="0"/>
              <a:t>Monday, November 1, 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80" y="274638"/>
            <a:ext cx="1097264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80" y="1600201"/>
            <a:ext cx="109726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 第四级</a:t>
            </a:r>
          </a:p>
          <a:p>
            <a:pPr lvl="4"/>
            <a:r>
              <a:rPr lang="zh-CN" altLang="en-US"/>
              <a:t> 第五级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8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80CB818-7379-467D-8E76-EF9D9074A26C}" type="datetime2">
              <a:rPr lang="en-US" smtClean="0"/>
              <a:t>Monday, November 1, 2021</a:t>
            </a:fld>
            <a:endParaRPr lang="en-US" dirty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43" y="6245225"/>
            <a:ext cx="385971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15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1907"/>
        </a:buClr>
        <a:buFont typeface="Wingdings" panose="05000000000000000000" pitchFamily="2" charset="2"/>
        <a:buChar char="r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038F"/>
        </a:buClr>
        <a:buFont typeface="Wingdings" panose="05000000000000000000" pitchFamily="2" charset="2"/>
        <a:buChar char="¦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CB22C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909501"/>
            <a:ext cx="10972800" cy="5445125"/>
          </a:xfrm>
        </p:spPr>
        <p:txBody>
          <a:bodyPr tIns="36948"/>
          <a:lstStyle/>
          <a:p>
            <a:pPr>
              <a:lnSpc>
                <a:spcPct val="150000"/>
              </a:lnSpc>
              <a:tabLst>
                <a:tab pos="0" algn="l"/>
                <a:tab pos="423545" algn="l"/>
                <a:tab pos="850900" algn="l"/>
                <a:tab pos="1277620" algn="l"/>
                <a:tab pos="1704975" algn="l"/>
                <a:tab pos="2131695" algn="l"/>
                <a:tab pos="2559050" algn="l"/>
                <a:tab pos="2985770" algn="l"/>
                <a:tab pos="3413125" algn="l"/>
                <a:tab pos="3839845" algn="l"/>
                <a:tab pos="4267200" algn="l"/>
                <a:tab pos="4693920" algn="l"/>
                <a:tab pos="5121275" algn="l"/>
                <a:tab pos="5547995" algn="l"/>
                <a:tab pos="5975350" algn="l"/>
                <a:tab pos="6402070" algn="l"/>
                <a:tab pos="6829425" algn="l"/>
                <a:tab pos="7254875" algn="l"/>
                <a:tab pos="7681595" algn="l"/>
                <a:tab pos="8108950" algn="l"/>
                <a:tab pos="8535670" algn="l"/>
              </a:tabLst>
            </a:pPr>
            <a:r>
              <a:rPr lang="zh-CN" altLang="en-US" sz="3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离散数据及其应用</a:t>
            </a:r>
            <a:br>
              <a:rPr lang="en-US" altLang="zh-CN" sz="3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CN" sz="3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Discrete Mathematics and Its Applications</a:t>
            </a:r>
            <a:br>
              <a:rPr lang="en-US" altLang="zh-CN" sz="3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CN" altLang="en-US" sz="3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altLang="zh-CN" sz="3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Eighth  Edition/Kenneth </a:t>
            </a:r>
            <a:r>
              <a:rPr lang="en-US" altLang="zh-CN" sz="3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H.Rosen</a:t>
            </a:r>
            <a:r>
              <a:rPr lang="zh-CN" altLang="en-US" sz="3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br>
              <a:rPr lang="en-US" altLang="zh-CN" sz="3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br>
              <a:rPr lang="en-US" altLang="zh-CN" sz="2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CN" altLang="en-US" sz="2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郭少勇 </a:t>
            </a:r>
            <a:r>
              <a:rPr lang="en-US" altLang="zh-CN" sz="2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(syguo@bupt.edu.cn)</a:t>
            </a:r>
            <a:br>
              <a:rPr lang="en-US" altLang="zh-CN" sz="2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CN" altLang="en-US" sz="2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北京邮电大学</a:t>
            </a:r>
            <a:br>
              <a:rPr lang="en-US" altLang="zh-CN" sz="2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CN" sz="2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2021.10</a:t>
            </a:r>
            <a:endParaRPr lang="en-US" altLang="zh-CN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739754"/>
            <a:ext cx="11940020" cy="704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Observe that d depends on the particular order in which the code words in e(B</a:t>
            </a:r>
            <a:r>
              <a:rPr lang="en-US" altLang="zh-CN" baseline="30000"/>
              <a:t>n</a:t>
            </a:r>
            <a:r>
              <a:rPr lang="en-US" altLang="zh-CN"/>
              <a:t>) are listed. If the code words are listed in a different order, we may obtain a different maximum likelihood decoding function d associated with e.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11.2(</a:t>
            </a:r>
            <a:r>
              <a:rPr lang="zh-CN" altLang="en-US" sz="3200"/>
              <a:t>补</a:t>
            </a:r>
            <a:r>
              <a:rPr lang="en-US" altLang="zh-CN" sz="3200"/>
              <a:t>) Decoding and Error Correction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298154" y="1461118"/>
            <a:ext cx="11595688" cy="539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Suppose that e is an (m, n) encoding function and d is a maximum likelihood decoding function associated with e. Then (e, d) can correct k or fewer errors if and only if the minimum distance of e is at least 2k + 1.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66146" y="721364"/>
            <a:ext cx="4459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/>
              <a:t>Theorem 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11.2(</a:t>
            </a:r>
            <a:r>
              <a:rPr lang="zh-CN" altLang="en-US" sz="3200"/>
              <a:t>补</a:t>
            </a:r>
            <a:r>
              <a:rPr lang="en-US" altLang="zh-CN" sz="3200"/>
              <a:t>) Decoding and Error Correction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298154" y="1461118"/>
            <a:ext cx="11638032" cy="539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5000"/>
              </a:lnSpc>
            </a:pPr>
            <a:r>
              <a:rPr lang="en-US" altLang="zh-CN"/>
              <a:t>Assume that the minimum distance of e is at least 2k + 1. Let b</a:t>
            </a:r>
            <a:r>
              <a:rPr lang="zh-CN" altLang="en-US"/>
              <a:t>∈</a:t>
            </a:r>
            <a:r>
              <a:rPr lang="en-US" altLang="zh-CN"/>
              <a:t>B</a:t>
            </a:r>
            <a:r>
              <a:rPr lang="en-US" altLang="zh-CN" baseline="30000"/>
              <a:t>m</a:t>
            </a:r>
            <a:r>
              <a:rPr lang="en-US" altLang="zh-CN"/>
              <a:t> and x = e(b)</a:t>
            </a:r>
            <a:r>
              <a:rPr lang="zh-CN" altLang="en-US"/>
              <a:t>∈</a:t>
            </a:r>
            <a:r>
              <a:rPr lang="en-US" altLang="zh-CN"/>
              <a:t>B</a:t>
            </a:r>
            <a:r>
              <a:rPr lang="en-US" altLang="zh-CN" baseline="30000"/>
              <a:t>n</a:t>
            </a:r>
            <a:r>
              <a:rPr lang="en-US" altLang="zh-CN"/>
              <a:t>. Suppose that x is transmitted with k or fewer errors, and x</a:t>
            </a:r>
            <a:r>
              <a:rPr lang="en-US" altLang="zh-CN" baseline="-25000"/>
              <a:t>t</a:t>
            </a:r>
            <a:r>
              <a:rPr lang="en-US" altLang="zh-CN"/>
              <a:t> is received. This means that  </a:t>
            </a:r>
            <a:r>
              <a:rPr lang="el-GR" altLang="zh-CN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altLang="zh-CN"/>
              <a:t>(x, x</a:t>
            </a:r>
            <a:r>
              <a:rPr lang="en-US" altLang="zh-CN" baseline="-25000"/>
              <a:t>t</a:t>
            </a:r>
            <a:r>
              <a:rPr lang="en-US" altLang="zh-CN"/>
              <a:t>)≤ k. If z is any other code word, then</a:t>
            </a:r>
          </a:p>
          <a:p>
            <a:pPr lvl="1" algn="ctr">
              <a:lnSpc>
                <a:spcPts val="5000"/>
              </a:lnSpc>
            </a:pPr>
            <a:r>
              <a:rPr lang="en-US" altLang="zh-CN"/>
              <a:t>2k+1 ≤ </a:t>
            </a:r>
            <a:r>
              <a:rPr lang="el-GR" altLang="zh-CN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altLang="zh-CN"/>
              <a:t>(x, z) ≤ </a:t>
            </a:r>
            <a:r>
              <a:rPr lang="el-GR" altLang="zh-CN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altLang="zh-CN"/>
              <a:t>(x, x</a:t>
            </a:r>
            <a:r>
              <a:rPr lang="en-US" altLang="zh-CN" baseline="-25000"/>
              <a:t>t</a:t>
            </a:r>
            <a:r>
              <a:rPr lang="en-US" altLang="zh-CN"/>
              <a:t>) +</a:t>
            </a:r>
            <a:r>
              <a:rPr lang="el-GR" altLang="zh-CN">
                <a:latin typeface="Cambria Math" panose="02040503050406030204" pitchFamily="18" charset="0"/>
                <a:ea typeface="Cambria Math" panose="02040503050406030204" pitchFamily="18" charset="0"/>
              </a:rPr>
              <a:t> δ</a:t>
            </a:r>
            <a:r>
              <a:rPr lang="en-US" altLang="zh-CN"/>
              <a:t>(x</a:t>
            </a:r>
            <a:r>
              <a:rPr lang="en-US" altLang="zh-CN" baseline="-25000"/>
              <a:t>t</a:t>
            </a:r>
            <a:r>
              <a:rPr lang="en-US" altLang="zh-CN"/>
              <a:t>, z) ≤ k + d(x</a:t>
            </a:r>
            <a:r>
              <a:rPr lang="en-US" altLang="zh-CN" baseline="-25000"/>
              <a:t>t</a:t>
            </a:r>
            <a:r>
              <a:rPr lang="en-US" altLang="zh-CN"/>
              <a:t>, z).</a:t>
            </a:r>
          </a:p>
          <a:p>
            <a:pPr eaLnBrk="1" hangingPunct="1">
              <a:lnSpc>
                <a:spcPts val="5000"/>
              </a:lnSpc>
            </a:pPr>
            <a:r>
              <a:rPr lang="en-US" altLang="zh-CN"/>
              <a:t>Thus </a:t>
            </a:r>
            <a:r>
              <a:rPr lang="el-GR" altLang="zh-CN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altLang="zh-CN"/>
              <a:t>(x</a:t>
            </a:r>
            <a:r>
              <a:rPr lang="en-US" altLang="zh-CN" baseline="-25000"/>
              <a:t>t</a:t>
            </a:r>
            <a:r>
              <a:rPr lang="en-US" altLang="zh-CN"/>
              <a:t>, z) ≥ 2k+1-k = k+1.This means that x is the unique code word that is closest to x</a:t>
            </a:r>
            <a:r>
              <a:rPr lang="en-US" altLang="zh-CN" baseline="-25000"/>
              <a:t>t</a:t>
            </a:r>
            <a:r>
              <a:rPr lang="en-US" altLang="zh-CN"/>
              <a:t>, so d(x</a:t>
            </a:r>
            <a:r>
              <a:rPr lang="en-US" altLang="zh-CN" baseline="-25000"/>
              <a:t>t</a:t>
            </a:r>
            <a:r>
              <a:rPr lang="en-US" altLang="zh-CN"/>
              <a:t>) = b. Hence (e, d) corrects k or fewer errors.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66146" y="721364"/>
            <a:ext cx="4459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/>
              <a:t>Proof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11.2(</a:t>
            </a:r>
            <a:r>
              <a:rPr lang="zh-CN" altLang="en-US" sz="3200"/>
              <a:t>补</a:t>
            </a:r>
            <a:r>
              <a:rPr lang="en-US" altLang="zh-CN" sz="3200"/>
              <a:t>) Decoding and Error Correction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298154" y="1461118"/>
            <a:ext cx="11595688" cy="539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5000"/>
              </a:lnSpc>
            </a:pPr>
            <a:r>
              <a:rPr lang="en-US" altLang="zh-CN"/>
              <a:t>Conversely, assume that the minimum distance between code words is r </a:t>
            </a:r>
            <a:r>
              <a:rPr lang="zh-CN" altLang="en-US"/>
              <a:t>≤</a:t>
            </a:r>
            <a:r>
              <a:rPr lang="en-US" altLang="zh-CN"/>
              <a:t> 2k, and let x = e(b) and x’ = e(b’) be code words with </a:t>
            </a:r>
            <a:r>
              <a:rPr lang="el-GR" altLang="zh-CN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altLang="zh-CN"/>
              <a:t>(x, x’) = r. Suppose that x’ precedes x in the list of code words used to define d. Write x = b</a:t>
            </a:r>
            <a:r>
              <a:rPr lang="en-US" altLang="zh-CN" baseline="-25000"/>
              <a:t>1</a:t>
            </a:r>
            <a:r>
              <a:rPr lang="en-US" altLang="zh-CN"/>
              <a:t>b</a:t>
            </a:r>
            <a:r>
              <a:rPr lang="en-US" altLang="zh-CN" baseline="-25000"/>
              <a:t>2</a:t>
            </a:r>
            <a:r>
              <a:rPr lang="en-US" altLang="zh-CN"/>
              <a:t>...b</a:t>
            </a:r>
            <a:r>
              <a:rPr lang="en-US" altLang="zh-CN" baseline="-25000"/>
              <a:t>n</a:t>
            </a:r>
            <a:r>
              <a:rPr lang="en-US" altLang="zh-CN"/>
              <a:t>, x’ = b’</a:t>
            </a:r>
            <a:r>
              <a:rPr lang="en-US" altLang="zh-CN" baseline="-25000"/>
              <a:t>1 </a:t>
            </a:r>
            <a:r>
              <a:rPr lang="en-US" altLang="zh-CN"/>
              <a:t>b’</a:t>
            </a:r>
            <a:r>
              <a:rPr lang="en-US" altLang="zh-CN" baseline="-25000"/>
              <a:t>2 </a:t>
            </a:r>
            <a:r>
              <a:rPr lang="en-US" altLang="zh-CN"/>
              <a:t>... b’</a:t>
            </a:r>
            <a:r>
              <a:rPr lang="en-US" altLang="zh-CN" baseline="-25000"/>
              <a:t>n</a:t>
            </a:r>
            <a:r>
              <a:rPr lang="en-US" altLang="zh-CN"/>
              <a:t>. Then b</a:t>
            </a:r>
            <a:r>
              <a:rPr lang="en-US" altLang="zh-CN" baseline="-25000"/>
              <a:t>t</a:t>
            </a:r>
            <a:r>
              <a:rPr lang="en-US" altLang="zh-CN"/>
              <a:t> </a:t>
            </a:r>
            <a:r>
              <a:rPr lang="zh-CN" altLang="en-US"/>
              <a:t>≠</a:t>
            </a:r>
            <a:r>
              <a:rPr lang="en-US" altLang="zh-CN"/>
              <a:t> b’</a:t>
            </a:r>
            <a:r>
              <a:rPr lang="en-US" altLang="zh-CN" baseline="-25000"/>
              <a:t>t</a:t>
            </a:r>
            <a:r>
              <a:rPr lang="en-US" altLang="zh-CN"/>
              <a:t> for exactly r integers i between 1 and n. Assume, for simplicity, that b</a:t>
            </a:r>
            <a:r>
              <a:rPr lang="en-US" altLang="zh-CN" baseline="-25000"/>
              <a:t>1 </a:t>
            </a:r>
            <a:r>
              <a:rPr lang="zh-CN" altLang="en-US"/>
              <a:t>≠</a:t>
            </a:r>
            <a:r>
              <a:rPr lang="en-US" altLang="zh-CN"/>
              <a:t> b’</a:t>
            </a:r>
            <a:r>
              <a:rPr lang="en-US" altLang="zh-CN" baseline="-25000"/>
              <a:t>1</a:t>
            </a:r>
            <a:r>
              <a:rPr lang="en-US" altLang="zh-CN"/>
              <a:t>, b</a:t>
            </a:r>
            <a:r>
              <a:rPr lang="en-US" altLang="zh-CN" baseline="-25000"/>
              <a:t>2</a:t>
            </a:r>
            <a:r>
              <a:rPr lang="zh-CN" altLang="en-US"/>
              <a:t> ≠ </a:t>
            </a:r>
            <a:r>
              <a:rPr lang="en-US" altLang="zh-CN"/>
              <a:t>b’</a:t>
            </a:r>
            <a:r>
              <a:rPr lang="en-US" altLang="zh-CN" baseline="-25000"/>
              <a:t>2</a:t>
            </a:r>
            <a:r>
              <a:rPr lang="en-US" altLang="zh-CN"/>
              <a:t>, ..., b</a:t>
            </a:r>
            <a:r>
              <a:rPr lang="en-US" altLang="zh-CN" baseline="-25000"/>
              <a:t>r </a:t>
            </a:r>
            <a:r>
              <a:rPr lang="en-US" altLang="zh-CN"/>
              <a:t>≠ b’</a:t>
            </a:r>
            <a:r>
              <a:rPr lang="en-US" altLang="zh-CN" baseline="-25000"/>
              <a:t>r</a:t>
            </a:r>
            <a:r>
              <a:rPr lang="en-US" altLang="zh-CN"/>
              <a:t>, but b</a:t>
            </a:r>
            <a:r>
              <a:rPr lang="en-US" altLang="zh-CN" baseline="-25000"/>
              <a:t>t</a:t>
            </a:r>
            <a:r>
              <a:rPr lang="en-US" altLang="zh-CN"/>
              <a:t> </a:t>
            </a:r>
            <a:r>
              <a:rPr lang="zh-CN" altLang="en-US"/>
              <a:t>≠</a:t>
            </a:r>
            <a:r>
              <a:rPr lang="en-US" altLang="zh-CN"/>
              <a:t> b’</a:t>
            </a:r>
            <a:r>
              <a:rPr lang="en-US" altLang="zh-CN" baseline="-25000"/>
              <a:t>t</a:t>
            </a:r>
            <a:r>
              <a:rPr lang="en-US" altLang="zh-CN"/>
              <a:t> , when i &gt; r. Any other case is handled in the same way.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66146" y="721364"/>
            <a:ext cx="4459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/>
              <a:t>Proof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11.2(</a:t>
            </a:r>
            <a:r>
              <a:rPr lang="zh-CN" altLang="en-US" sz="3200"/>
              <a:t>补</a:t>
            </a:r>
            <a:r>
              <a:rPr lang="en-US" altLang="zh-CN" sz="3200"/>
              <a:t>) Decoding and Error Correction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298154" y="1461118"/>
            <a:ext cx="11595688" cy="539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4500"/>
              </a:lnSpc>
            </a:pPr>
            <a:r>
              <a:rPr lang="en-US" altLang="zh-CN"/>
              <a:t>(a)Suppose that r</a:t>
            </a:r>
            <a:r>
              <a:rPr lang="zh-CN" altLang="en-US"/>
              <a:t> ≤ </a:t>
            </a:r>
            <a:r>
              <a:rPr lang="en-US" altLang="zh-CN"/>
              <a:t>k. lf x is transmitted as x</a:t>
            </a:r>
            <a:r>
              <a:rPr lang="en-US" altLang="zh-CN" baseline="-25000"/>
              <a:t>t  </a:t>
            </a:r>
            <a:r>
              <a:rPr lang="en-US" altLang="zh-CN"/>
              <a:t>= x’, then r</a:t>
            </a:r>
            <a:r>
              <a:rPr lang="zh-CN" altLang="en-US"/>
              <a:t>≤</a:t>
            </a:r>
            <a:r>
              <a:rPr lang="en-US" altLang="zh-CN"/>
              <a:t>k errors have been committed, but d(x</a:t>
            </a:r>
            <a:r>
              <a:rPr lang="en-US" altLang="zh-CN" baseline="-25000"/>
              <a:t>t</a:t>
            </a:r>
            <a:r>
              <a:rPr lang="en-US" altLang="zh-CN"/>
              <a:t>) = b’; so (e, d) has not corrected the r errors.</a:t>
            </a:r>
          </a:p>
          <a:p>
            <a:pPr eaLnBrk="1" hangingPunct="1">
              <a:lnSpc>
                <a:spcPts val="4500"/>
              </a:lnSpc>
            </a:pPr>
            <a:r>
              <a:rPr lang="en-US" altLang="zh-CN"/>
              <a:t>(b) Suppose that k +1 ≤ r ≤ 2k, and let</a:t>
            </a:r>
          </a:p>
          <a:p>
            <a:pPr lvl="1" algn="ctr">
              <a:lnSpc>
                <a:spcPts val="4500"/>
              </a:lnSpc>
            </a:pPr>
            <a:r>
              <a:rPr lang="en-US" altLang="zh-CN"/>
              <a:t>y = b’</a:t>
            </a:r>
            <a:r>
              <a:rPr lang="en-US" altLang="zh-CN" baseline="-25000"/>
              <a:t>1 </a:t>
            </a:r>
            <a:r>
              <a:rPr lang="en-US" altLang="zh-CN"/>
              <a:t>b’</a:t>
            </a:r>
            <a:r>
              <a:rPr lang="en-US" altLang="zh-CN" baseline="-25000"/>
              <a:t>2 </a:t>
            </a:r>
            <a:r>
              <a:rPr lang="en-US" altLang="zh-CN"/>
              <a:t>... b’</a:t>
            </a:r>
            <a:r>
              <a:rPr lang="en-US" altLang="zh-CN" baseline="-25000"/>
              <a:t>k</a:t>
            </a:r>
            <a:r>
              <a:rPr lang="en-US" altLang="zh-CN"/>
              <a:t> b</a:t>
            </a:r>
            <a:r>
              <a:rPr lang="en-US" altLang="zh-CN" baseline="-25000"/>
              <a:t>k+1 </a:t>
            </a:r>
            <a:r>
              <a:rPr lang="en-US" altLang="zh-CN"/>
              <a:t>... b</a:t>
            </a:r>
            <a:r>
              <a:rPr lang="en-US" altLang="zh-CN" baseline="-25000"/>
              <a:t>n</a:t>
            </a:r>
            <a:r>
              <a:rPr lang="en-US" altLang="zh-CN"/>
              <a:t>.</a:t>
            </a:r>
          </a:p>
          <a:p>
            <a:pPr eaLnBrk="1" hangingPunct="1">
              <a:lnSpc>
                <a:spcPts val="4500"/>
              </a:lnSpc>
            </a:pPr>
            <a:r>
              <a:rPr lang="en-US" altLang="zh-CN"/>
              <a:t>If x is transmitted as x</a:t>
            </a:r>
            <a:r>
              <a:rPr lang="en-US" altLang="zh-CN" baseline="-25000"/>
              <a:t>t</a:t>
            </a:r>
            <a:r>
              <a:rPr lang="en-US" altLang="zh-CN"/>
              <a:t> = y, then </a:t>
            </a:r>
            <a:r>
              <a:rPr lang="el-GR" altLang="zh-CN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altLang="zh-CN"/>
              <a:t>(x</a:t>
            </a:r>
            <a:r>
              <a:rPr lang="en-US" altLang="zh-CN" baseline="-25000"/>
              <a:t>t</a:t>
            </a:r>
            <a:r>
              <a:rPr lang="en-US" altLang="zh-CN"/>
              <a:t>, x’) = r-k</a:t>
            </a:r>
            <a:r>
              <a:rPr lang="zh-CN" altLang="en-US"/>
              <a:t> ≤ </a:t>
            </a:r>
            <a:r>
              <a:rPr lang="en-US" altLang="zh-CN"/>
              <a:t>k and </a:t>
            </a:r>
            <a:r>
              <a:rPr lang="el-GR" altLang="zh-CN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altLang="zh-CN"/>
              <a:t>(x</a:t>
            </a:r>
            <a:r>
              <a:rPr lang="en-US" altLang="zh-CN" baseline="-25000"/>
              <a:t>t</a:t>
            </a:r>
            <a:r>
              <a:rPr lang="en-US" altLang="zh-CN"/>
              <a:t>, x) &gt; k. Thus x' is at least as close to x</a:t>
            </a:r>
            <a:r>
              <a:rPr lang="en-US" altLang="zh-CN" baseline="-25000"/>
              <a:t>t</a:t>
            </a:r>
            <a:r>
              <a:rPr lang="en-US" altLang="zh-CN"/>
              <a:t> as x is, and x' precedes x in the list of code words; so d(x</a:t>
            </a:r>
            <a:r>
              <a:rPr lang="en-US" altLang="zh-CN" baseline="-25000"/>
              <a:t>t</a:t>
            </a:r>
            <a:r>
              <a:rPr lang="en-US" altLang="zh-CN"/>
              <a:t>) ≠ b.Then we have committed k errors, which (e,d) has not corrected.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66146" y="721364"/>
            <a:ext cx="4459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/>
              <a:t>Proof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11.2(</a:t>
            </a:r>
            <a:r>
              <a:rPr lang="zh-CN" altLang="en-US" sz="3200"/>
              <a:t>补</a:t>
            </a:r>
            <a:r>
              <a:rPr lang="en-US" altLang="zh-CN" sz="3200"/>
              <a:t>) Decoding and Error Correction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10046" y="918110"/>
            <a:ext cx="11605436" cy="661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1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Example 3: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/>
              <a:t>Let e be the (3, 8) encoding function defined in Example 6 of Section 11.1, and let d be an (8,3) maximum likelihood decoding function associated with e. How many errors can (e,d) correct?</a:t>
            </a:r>
          </a:p>
          <a:p>
            <a:pPr>
              <a:lnSpc>
                <a:spcPts val="41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Solution: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/>
              <a:t> Since the minimum distance ofe is 3, we have 3 </a:t>
            </a:r>
            <a:r>
              <a:rPr lang="zh-CN" altLang="en-US" sz="2400"/>
              <a:t>≥</a:t>
            </a:r>
            <a:r>
              <a:rPr lang="en-US" altLang="zh-CN" sz="2400"/>
              <a:t> 2k +1, so k ≤1. Thus (e,d) can correct one error.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11.2(</a:t>
            </a:r>
            <a:r>
              <a:rPr lang="zh-CN" altLang="en-US" sz="3200"/>
              <a:t>补</a:t>
            </a:r>
            <a:r>
              <a:rPr lang="en-US" altLang="zh-CN" sz="3200"/>
              <a:t>) Decoding and Error Correction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739754"/>
            <a:ext cx="11940020" cy="704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We now discuss a simple and effective technique for determining a maximum likelihood decoding function associated with a given group code. First, we prove the following result.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11.2(</a:t>
            </a:r>
            <a:r>
              <a:rPr lang="zh-CN" altLang="en-US" sz="3200"/>
              <a:t>补</a:t>
            </a:r>
            <a:r>
              <a:rPr lang="en-US" altLang="zh-CN" sz="3200"/>
              <a:t>) Decoding and Error Correction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298154" y="1461118"/>
            <a:ext cx="11595688" cy="539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If </a:t>
            </a:r>
            <a:r>
              <a:rPr lang="en-US" altLang="zh-CN" i="1"/>
              <a:t>K</a:t>
            </a:r>
            <a:r>
              <a:rPr lang="en-US" altLang="zh-CN"/>
              <a:t> is a finite subgroup of a group </a:t>
            </a:r>
            <a:r>
              <a:rPr lang="en-US" altLang="zh-CN" i="1"/>
              <a:t>G</a:t>
            </a:r>
            <a:r>
              <a:rPr lang="en-US" altLang="zh-CN"/>
              <a:t>, then every left coset of </a:t>
            </a:r>
            <a:r>
              <a:rPr lang="en-US" altLang="zh-CN" i="1"/>
              <a:t>K</a:t>
            </a:r>
            <a:r>
              <a:rPr lang="en-US" altLang="zh-CN"/>
              <a:t> in </a:t>
            </a:r>
            <a:r>
              <a:rPr lang="en-US" altLang="zh-CN" i="1"/>
              <a:t>G</a:t>
            </a:r>
            <a:r>
              <a:rPr lang="en-US" altLang="zh-CN"/>
              <a:t> has exactly as many elements as </a:t>
            </a:r>
            <a:r>
              <a:rPr lang="en-US" altLang="zh-CN" i="1"/>
              <a:t>K</a:t>
            </a:r>
            <a:r>
              <a:rPr lang="en-US" altLang="zh-CN"/>
              <a:t>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66146" y="721364"/>
            <a:ext cx="4459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/>
              <a:t>Theorem 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11.2(</a:t>
            </a:r>
            <a:r>
              <a:rPr lang="zh-CN" altLang="en-US" sz="3200"/>
              <a:t>补</a:t>
            </a:r>
            <a:r>
              <a:rPr lang="en-US" altLang="zh-CN" sz="3200"/>
              <a:t>) Decoding and Error Correction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298154" y="1461118"/>
            <a:ext cx="11638032" cy="539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Let aK be a left coset of K in G, where a</a:t>
            </a:r>
            <a:r>
              <a:rPr lang="zh-CN" altLang="en-US"/>
              <a:t>∈</a:t>
            </a:r>
            <a:r>
              <a:rPr lang="en-US" altLang="zh-CN"/>
              <a:t>G. Consider the function f: K</a:t>
            </a:r>
            <a:r>
              <a:rPr lang="zh-CN" altLang="en-US"/>
              <a:t>→</a:t>
            </a:r>
            <a:r>
              <a:rPr lang="en-US" altLang="zh-CN"/>
              <a:t>aK defined by</a:t>
            </a:r>
          </a:p>
          <a:p>
            <a:pPr lvl="1" algn="ctr">
              <a:lnSpc>
                <a:spcPct val="150000"/>
              </a:lnSpc>
            </a:pPr>
            <a:r>
              <a:rPr lang="en-US" altLang="zh-CN"/>
              <a:t>f(k) = ak, for k</a:t>
            </a:r>
            <a:r>
              <a:rPr lang="zh-CN" altLang="en-US"/>
              <a:t>∈</a:t>
            </a:r>
            <a:r>
              <a:rPr lang="en-US" altLang="zh-CN"/>
              <a:t>K.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We show that f is one to one and onto.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To show that f is one to one, we assume that</a:t>
            </a:r>
          </a:p>
          <a:p>
            <a:pPr lvl="1" algn="ctr">
              <a:lnSpc>
                <a:spcPct val="150000"/>
              </a:lnSpc>
            </a:pPr>
            <a:r>
              <a:rPr lang="en-US" altLang="zh-CN"/>
              <a:t>f(k</a:t>
            </a:r>
            <a:r>
              <a:rPr lang="en-US" altLang="zh-CN" baseline="-25000"/>
              <a:t>1</a:t>
            </a:r>
            <a:r>
              <a:rPr lang="en-US" altLang="zh-CN"/>
              <a:t>) = f(k</a:t>
            </a:r>
            <a:r>
              <a:rPr lang="en-US" altLang="zh-CN" baseline="-25000"/>
              <a:t>2</a:t>
            </a:r>
            <a:r>
              <a:rPr lang="en-US" altLang="zh-CN"/>
              <a:t>),  k</a:t>
            </a:r>
            <a:r>
              <a:rPr lang="en-US" altLang="zh-CN" baseline="-25000"/>
              <a:t>1</a:t>
            </a:r>
            <a:r>
              <a:rPr lang="en-US" altLang="zh-CN"/>
              <a:t>, k</a:t>
            </a:r>
            <a:r>
              <a:rPr lang="en-US" altLang="zh-CN" baseline="-25000"/>
              <a:t>2</a:t>
            </a:r>
            <a:r>
              <a:rPr lang="zh-CN" altLang="en-US"/>
              <a:t>∈</a:t>
            </a:r>
            <a:r>
              <a:rPr lang="en-US" altLang="zh-CN"/>
              <a:t>K.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66146" y="721364"/>
            <a:ext cx="4459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/>
              <a:t>Proof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11.2(</a:t>
            </a:r>
            <a:r>
              <a:rPr lang="zh-CN" altLang="en-US" sz="3200"/>
              <a:t>补</a:t>
            </a:r>
            <a:r>
              <a:rPr lang="en-US" altLang="zh-CN" sz="3200"/>
              <a:t>) Decoding and Error Correction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298154" y="1461118"/>
            <a:ext cx="11893846" cy="539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4500"/>
              </a:lnSpc>
            </a:pPr>
            <a:r>
              <a:rPr lang="en-US" altLang="zh-CN"/>
              <a:t>Then </a:t>
            </a:r>
          </a:p>
          <a:p>
            <a:pPr lvl="1" algn="ctr">
              <a:lnSpc>
                <a:spcPts val="4500"/>
              </a:lnSpc>
            </a:pPr>
            <a:r>
              <a:rPr lang="en-US" altLang="zh-CN"/>
              <a:t>ak</a:t>
            </a:r>
            <a:r>
              <a:rPr lang="en-US" altLang="zh-CN" baseline="-25000"/>
              <a:t>1</a:t>
            </a:r>
            <a:r>
              <a:rPr lang="en-US" altLang="zh-CN"/>
              <a:t> = ak</a:t>
            </a:r>
            <a:r>
              <a:rPr lang="en-US" altLang="zh-CN" baseline="-25000"/>
              <a:t>2</a:t>
            </a:r>
          </a:p>
          <a:p>
            <a:pPr eaLnBrk="1" hangingPunct="1">
              <a:lnSpc>
                <a:spcPts val="4500"/>
              </a:lnSpc>
            </a:pPr>
            <a:r>
              <a:rPr lang="en-US" altLang="zh-CN"/>
              <a:t>By Theorem 2 of Section 9.4,</a:t>
            </a:r>
            <a:r>
              <a:rPr lang="zh-CN" altLang="en-US"/>
              <a:t> </a:t>
            </a:r>
            <a:r>
              <a:rPr lang="en-US" altLang="zh-CN"/>
              <a:t>k</a:t>
            </a:r>
            <a:r>
              <a:rPr lang="en-US" altLang="zh-CN" baseline="-25000"/>
              <a:t>1</a:t>
            </a:r>
            <a:r>
              <a:rPr lang="en-US" altLang="zh-CN"/>
              <a:t> = k</a:t>
            </a:r>
            <a:r>
              <a:rPr lang="en-US" altLang="zh-CN" baseline="-25000"/>
              <a:t>2</a:t>
            </a:r>
            <a:r>
              <a:rPr lang="en-US" altLang="zh-CN"/>
              <a:t>. Hence f is one to one.</a:t>
            </a:r>
          </a:p>
          <a:p>
            <a:pPr eaLnBrk="1" hangingPunct="1">
              <a:lnSpc>
                <a:spcPts val="4500"/>
              </a:lnSpc>
            </a:pPr>
            <a:r>
              <a:rPr lang="en-US" altLang="zh-CN"/>
              <a:t>To show that f is onto, let b be an arbitrary element in aK. Then b = ak for some k</a:t>
            </a:r>
            <a:r>
              <a:rPr lang="zh-CN" altLang="en-US"/>
              <a:t>∈</a:t>
            </a:r>
            <a:r>
              <a:rPr lang="en-US" altLang="zh-CN"/>
              <a:t>K. We now have</a:t>
            </a:r>
          </a:p>
          <a:p>
            <a:pPr lvl="1" algn="ctr">
              <a:lnSpc>
                <a:spcPts val="4500"/>
              </a:lnSpc>
            </a:pPr>
            <a:r>
              <a:rPr lang="en-US" altLang="zh-CN"/>
              <a:t>f(k) = ak = b</a:t>
            </a:r>
          </a:p>
          <a:p>
            <a:pPr eaLnBrk="1" hangingPunct="1">
              <a:lnSpc>
                <a:spcPts val="4500"/>
              </a:lnSpc>
            </a:pPr>
            <a:r>
              <a:rPr lang="en-US" altLang="zh-CN"/>
              <a:t>so f is onto. Since f is one to one and onto, K and aK have the same number of elements.</a:t>
            </a:r>
          </a:p>
          <a:p>
            <a:pPr eaLnBrk="1" hangingPunct="1">
              <a:lnSpc>
                <a:spcPts val="4500"/>
              </a:lnSpc>
            </a:pP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866146" y="721364"/>
            <a:ext cx="4459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/>
              <a:t>Proof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11.2(</a:t>
            </a:r>
            <a:r>
              <a:rPr lang="zh-CN" altLang="en-US" sz="3200"/>
              <a:t>补</a:t>
            </a:r>
            <a:r>
              <a:rPr lang="en-US" altLang="zh-CN" sz="3200"/>
              <a:t>) Decoding and Error Correction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739754"/>
            <a:ext cx="11940020" cy="704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Consider an (m, n) encoding function e: B</a:t>
            </a:r>
            <a:r>
              <a:rPr lang="en-US" altLang="zh-CN" baseline="30000"/>
              <a:t>m</a:t>
            </a:r>
            <a:r>
              <a:rPr lang="zh-CN" altLang="en-US"/>
              <a:t>→</a:t>
            </a:r>
            <a:r>
              <a:rPr lang="en-US" altLang="zh-CN"/>
              <a:t>B</a:t>
            </a:r>
            <a:r>
              <a:rPr lang="en-US" altLang="zh-CN" baseline="30000"/>
              <a:t>n</a:t>
            </a:r>
            <a:r>
              <a:rPr lang="en-US" altLang="zh-CN"/>
              <a:t>. Once the encoded word x = e(b)</a:t>
            </a:r>
            <a:r>
              <a:rPr lang="zh-CN" altLang="en-US"/>
              <a:t>∈</a:t>
            </a:r>
            <a:r>
              <a:rPr lang="en-US" altLang="zh-CN"/>
              <a:t>B</a:t>
            </a:r>
            <a:r>
              <a:rPr lang="en-US" altLang="zh-CN" baseline="30000"/>
              <a:t>n</a:t>
            </a:r>
            <a:r>
              <a:rPr lang="en-US" altLang="zh-CN"/>
              <a:t>, for b</a:t>
            </a:r>
            <a:r>
              <a:rPr lang="zh-CN" altLang="en-US"/>
              <a:t>∈</a:t>
            </a:r>
            <a:r>
              <a:rPr lang="en-US" altLang="zh-CN"/>
              <a:t>B</a:t>
            </a:r>
            <a:r>
              <a:rPr lang="en-US" altLang="zh-CN" baseline="30000"/>
              <a:t>m</a:t>
            </a:r>
            <a:r>
              <a:rPr lang="en-US" altLang="zh-CN"/>
              <a:t>, is received as the word x</a:t>
            </a:r>
            <a:r>
              <a:rPr lang="en-US" altLang="zh-CN" baseline="-25000"/>
              <a:t>t</a:t>
            </a:r>
            <a:r>
              <a:rPr lang="en-US" altLang="zh-CN"/>
              <a:t>, we are faced with the problem of identifying the word b that was the original message.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11.2(</a:t>
            </a:r>
            <a:r>
              <a:rPr lang="zh-CN" altLang="en-US" sz="3200"/>
              <a:t>补</a:t>
            </a:r>
            <a:r>
              <a:rPr lang="en-US" altLang="zh-CN" sz="3200"/>
              <a:t>) Decoding and Error Correction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739754"/>
            <a:ext cx="11820277" cy="704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Let e: B</a:t>
            </a:r>
            <a:r>
              <a:rPr lang="en-US" altLang="zh-CN" baseline="30000"/>
              <a:t>m</a:t>
            </a:r>
            <a:r>
              <a:rPr lang="zh-CN" altLang="en-US"/>
              <a:t>→</a:t>
            </a:r>
            <a:r>
              <a:rPr lang="en-US" altLang="zh-CN"/>
              <a:t>B</a:t>
            </a:r>
            <a:r>
              <a:rPr lang="en-US" altLang="zh-CN" baseline="30000"/>
              <a:t>n</a:t>
            </a:r>
            <a:r>
              <a:rPr lang="en-US" altLang="zh-CN"/>
              <a:t> be an (m, n) encoding function that is a group code. Thus the set N of code words in Bn is a subgroup of B</a:t>
            </a:r>
            <a:r>
              <a:rPr lang="en-US" altLang="zh-CN" baseline="30000"/>
              <a:t>n</a:t>
            </a:r>
            <a:r>
              <a:rPr lang="en-US" altLang="zh-CN"/>
              <a:t> whose order is 2</a:t>
            </a:r>
            <a:r>
              <a:rPr lang="en-US" altLang="zh-CN" baseline="30000"/>
              <a:t>m</a:t>
            </a:r>
            <a:r>
              <a:rPr lang="en-US" altLang="zh-CN"/>
              <a:t>, say N = {x</a:t>
            </a:r>
            <a:r>
              <a:rPr lang="en-US" altLang="zh-CN" baseline="30000"/>
              <a:t>(1)</a:t>
            </a:r>
            <a:r>
              <a:rPr lang="en-US" altLang="zh-CN"/>
              <a:t>, x</a:t>
            </a:r>
            <a:r>
              <a:rPr lang="en-US" altLang="zh-CN" baseline="30000"/>
              <a:t>(2)</a:t>
            </a:r>
            <a:r>
              <a:rPr lang="en-US" altLang="zh-CN"/>
              <a:t>, ..., x</a:t>
            </a:r>
            <a:r>
              <a:rPr lang="en-US" altLang="zh-CN" baseline="30000"/>
              <a:t>(2</a:t>
            </a:r>
            <a:r>
              <a:rPr lang="en-US" altLang="zh-CN" baseline="50000"/>
              <a:t>m</a:t>
            </a:r>
            <a:r>
              <a:rPr lang="en-US" altLang="zh-CN" baseline="30000"/>
              <a:t>) </a:t>
            </a:r>
            <a:r>
              <a:rPr lang="en-US" altLang="zh-CN"/>
              <a:t>}.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Suppose that the code word x = e(b) is transmitted and that the word x</a:t>
            </a:r>
            <a:r>
              <a:rPr lang="en-US" altLang="zh-CN" baseline="-25000"/>
              <a:t>t</a:t>
            </a:r>
            <a:r>
              <a:rPr lang="en-US" altLang="zh-CN"/>
              <a:t> is received. The left coset of x</a:t>
            </a:r>
            <a:r>
              <a:rPr lang="en-US" altLang="zh-CN" baseline="-25000"/>
              <a:t>t  </a:t>
            </a:r>
            <a:r>
              <a:rPr lang="en-US" altLang="zh-CN"/>
              <a:t>is</a:t>
            </a:r>
          </a:p>
          <a:p>
            <a:pPr lvl="1" algn="ctr">
              <a:lnSpc>
                <a:spcPct val="150000"/>
              </a:lnSpc>
            </a:pPr>
            <a:r>
              <a:rPr lang="en-US" altLang="zh-CN"/>
              <a:t>x</a:t>
            </a:r>
            <a:r>
              <a:rPr lang="en-US" altLang="zh-CN" baseline="-25000"/>
              <a:t>t 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⨁ </a:t>
            </a:r>
            <a:r>
              <a:rPr lang="en-US" altLang="zh-CN"/>
              <a:t>N = {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ɛ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ɛ</a:t>
            </a:r>
            <a:r>
              <a:rPr lang="en-US" altLang="zh-CN" baseline="-25000"/>
              <a:t>2</a:t>
            </a:r>
            <a:r>
              <a:rPr lang="en-US" altLang="zh-CN"/>
              <a:t>,..., 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ɛ</a:t>
            </a:r>
            <a:r>
              <a:rPr lang="en-US" altLang="zh-CN" baseline="-25000"/>
              <a:t>2</a:t>
            </a:r>
            <a:r>
              <a:rPr lang="en-US" altLang="zh-CN" baseline="-15000"/>
              <a:t>m</a:t>
            </a:r>
            <a:r>
              <a:rPr lang="en-US" altLang="zh-CN"/>
              <a:t>}   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where 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ɛ</a:t>
            </a:r>
            <a:r>
              <a:rPr lang="en-US" altLang="zh-CN" baseline="-25000"/>
              <a:t>i </a:t>
            </a:r>
            <a:r>
              <a:rPr lang="en-US" altLang="zh-CN"/>
              <a:t>= x</a:t>
            </a:r>
            <a:r>
              <a:rPr lang="en-US" altLang="zh-CN" baseline="-25000"/>
              <a:t>t 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⨁ </a:t>
            </a:r>
            <a:r>
              <a:rPr lang="en-US" altLang="zh-CN"/>
              <a:t>x</a:t>
            </a:r>
            <a:r>
              <a:rPr lang="en-US" altLang="zh-CN" baseline="30000"/>
              <a:t>(i)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11.2(</a:t>
            </a:r>
            <a:r>
              <a:rPr lang="zh-CN" altLang="en-US" sz="3200"/>
              <a:t>补</a:t>
            </a:r>
            <a:r>
              <a:rPr lang="en-US" altLang="zh-CN" sz="3200"/>
              <a:t>) Decoding and Error Correction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739754"/>
            <a:ext cx="11820277" cy="704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/>
              <a:t>The distance from x</a:t>
            </a:r>
            <a:r>
              <a:rPr lang="en-US" altLang="zh-CN" baseline="-25000"/>
              <a:t>t</a:t>
            </a:r>
            <a:r>
              <a:rPr lang="en-US" altLang="zh-CN"/>
              <a:t> to code word x</a:t>
            </a:r>
            <a:r>
              <a:rPr lang="en-US" altLang="zh-CN" baseline="30000"/>
              <a:t>(i)</a:t>
            </a:r>
            <a:r>
              <a:rPr lang="en-US" altLang="zh-CN"/>
              <a:t> is just |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ɛ</a:t>
            </a:r>
            <a:r>
              <a:rPr lang="en-US" altLang="zh-CN" baseline="-25000"/>
              <a:t>i</a:t>
            </a:r>
            <a:r>
              <a:rPr lang="en-US" altLang="zh-CN"/>
              <a:t>|, the weight  of 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ɛ</a:t>
            </a:r>
            <a:r>
              <a:rPr lang="en-US" altLang="zh-CN" baseline="-25000"/>
              <a:t>i</a:t>
            </a:r>
            <a:r>
              <a:rPr lang="en-US" altLang="zh-CN"/>
              <a:t>.Thus, if 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ɛ</a:t>
            </a:r>
            <a:r>
              <a:rPr lang="en-US" altLang="zh-CN" baseline="-25000"/>
              <a:t>j</a:t>
            </a:r>
            <a:r>
              <a:rPr lang="en-US" altLang="zh-CN"/>
              <a:t> is a coset member with smallest weight, then x</a:t>
            </a:r>
            <a:r>
              <a:rPr lang="en-US" altLang="zh-CN" baseline="30000"/>
              <a:t>(j)</a:t>
            </a:r>
            <a:r>
              <a:rPr lang="en-US" altLang="zh-CN"/>
              <a:t> must be a code word that is closest to x</a:t>
            </a:r>
            <a:r>
              <a:rPr lang="en-US" altLang="zh-CN" baseline="-25000"/>
              <a:t>t</a:t>
            </a:r>
            <a:r>
              <a:rPr lang="en-US" altLang="zh-CN"/>
              <a:t>. In this case, x</a:t>
            </a:r>
            <a:r>
              <a:rPr lang="en-US" altLang="zh-CN" baseline="30000"/>
              <a:t>(j) </a:t>
            </a:r>
            <a:r>
              <a:rPr lang="en-US" altLang="zh-CN"/>
              <a:t>= 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Ō ⨁ </a:t>
            </a:r>
            <a:r>
              <a:rPr lang="en-US" altLang="zh-CN"/>
              <a:t>x</a:t>
            </a:r>
            <a:r>
              <a:rPr lang="en-US" altLang="zh-CN" baseline="30000"/>
              <a:t>(j)</a:t>
            </a:r>
            <a:r>
              <a:rPr lang="en-US" altLang="zh-CN"/>
              <a:t> = x</a:t>
            </a:r>
            <a:r>
              <a:rPr lang="en-US" altLang="zh-CN" baseline="-25000"/>
              <a:t>t 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⨁ </a:t>
            </a:r>
            <a:r>
              <a:rPr lang="en-US" altLang="zh-CN"/>
              <a:t>x</a:t>
            </a:r>
            <a:r>
              <a:rPr lang="en-US" altLang="zh-CN" baseline="-25000"/>
              <a:t>t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 ⨁ </a:t>
            </a:r>
            <a:r>
              <a:rPr lang="en-US" altLang="zh-CN"/>
              <a:t>x</a:t>
            </a:r>
            <a:r>
              <a:rPr lang="en-US" altLang="zh-CN" baseline="30000"/>
              <a:t>(j)</a:t>
            </a:r>
            <a:r>
              <a:rPr lang="en-US" altLang="zh-CN"/>
              <a:t> =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/>
              <a:t>x</a:t>
            </a:r>
            <a:r>
              <a:rPr lang="en-US" altLang="zh-CN" baseline="-25000"/>
              <a:t>t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 ⨁ ɛ</a:t>
            </a:r>
            <a:r>
              <a:rPr lang="en-US" altLang="zh-CN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j.</a:t>
            </a:r>
            <a:r>
              <a:rPr lang="en-US" altLang="zh-CN"/>
              <a:t> An element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 ɛ</a:t>
            </a:r>
            <a:r>
              <a:rPr lang="en-US" altLang="zh-CN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zh-CN"/>
              <a:t>, having smallest weight, is called a </a:t>
            </a:r>
            <a:r>
              <a:rPr lang="en-US" altLang="zh-CN">
                <a:solidFill>
                  <a:srgbClr val="FF0000"/>
                </a:solidFill>
              </a:rPr>
              <a:t>coset leader(</a:t>
            </a:r>
            <a:r>
              <a:rPr lang="zh-CN" altLang="en-US">
                <a:solidFill>
                  <a:srgbClr val="FF0000"/>
                </a:solidFill>
              </a:rPr>
              <a:t>陪集首部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en-US" altLang="zh-CN"/>
              <a:t>. Note that a coset leader need not be unique.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11.2(</a:t>
            </a:r>
            <a:r>
              <a:rPr lang="zh-CN" altLang="en-US" sz="3200"/>
              <a:t>补</a:t>
            </a:r>
            <a:r>
              <a:rPr lang="en-US" altLang="zh-CN" sz="3200"/>
              <a:t>) Decoding and Error Correction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739754"/>
            <a:ext cx="11820277" cy="704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/>
              <a:t>If e:B</a:t>
            </a:r>
            <a:r>
              <a:rPr lang="en-US" altLang="zh-CN" baseline="30000"/>
              <a:t>m</a:t>
            </a:r>
            <a:r>
              <a:rPr lang="zh-CN" altLang="en-US"/>
              <a:t>→</a:t>
            </a:r>
            <a:r>
              <a:rPr lang="en-US" altLang="zh-CN"/>
              <a:t>B</a:t>
            </a:r>
            <a:r>
              <a:rPr lang="en-US" altLang="zh-CN" baseline="30000"/>
              <a:t>n </a:t>
            </a:r>
            <a:r>
              <a:rPr lang="en-US" altLang="zh-CN"/>
              <a:t>is a group code, we now state the following procedure for obtaining a maximum likelihood decoding function associated with e.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11.2(</a:t>
            </a:r>
            <a:r>
              <a:rPr lang="zh-CN" altLang="en-US" sz="3200"/>
              <a:t>补</a:t>
            </a:r>
            <a:r>
              <a:rPr lang="en-US" altLang="zh-CN" sz="3200"/>
              <a:t>) Decoding and Error Correction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739754"/>
            <a:ext cx="11820277" cy="704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/>
              <a:t>Step 1: Determine all the left cosets of N = e(B</a:t>
            </a:r>
            <a:r>
              <a:rPr lang="en-US" altLang="zh-CN" baseline="30000"/>
              <a:t>m</a:t>
            </a:r>
            <a:r>
              <a:rPr lang="en-US" altLang="zh-CN"/>
              <a:t>) in B</a:t>
            </a:r>
            <a:r>
              <a:rPr lang="en-US" altLang="zh-CN" baseline="30000"/>
              <a:t>n</a:t>
            </a:r>
          </a:p>
          <a:p>
            <a:pPr>
              <a:lnSpc>
                <a:spcPct val="150000"/>
              </a:lnSpc>
            </a:pPr>
            <a:r>
              <a:rPr lang="en-US" altLang="zh-CN"/>
              <a:t>Step 2: For each coset, find a coset leader (a word of least weight).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Step 3: If the word x</a:t>
            </a:r>
            <a:r>
              <a:rPr lang="en-US" altLang="zh-CN" baseline="-25000"/>
              <a:t>t</a:t>
            </a:r>
            <a:r>
              <a:rPr lang="en-US" altLang="zh-CN"/>
              <a:t> is received, determine the coset of N to which x</a:t>
            </a:r>
            <a:r>
              <a:rPr lang="en-US" altLang="zh-CN" baseline="-25000"/>
              <a:t>t </a:t>
            </a:r>
            <a:r>
              <a:rPr lang="en-US" altLang="zh-CN"/>
              <a:t>belongs.</a:t>
            </a:r>
          </a:p>
          <a:p>
            <a:pPr>
              <a:lnSpc>
                <a:spcPct val="150000"/>
              </a:lnSpc>
            </a:pPr>
            <a:r>
              <a:rPr lang="en-US" altLang="zh-CN"/>
              <a:t>Step 4: Let 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ɛ</a:t>
            </a:r>
            <a:r>
              <a:rPr lang="en-US" altLang="zh-CN"/>
              <a:t> be a coset leader for the coset determined in Step 3. Compute x = x</a:t>
            </a:r>
            <a:r>
              <a:rPr lang="en-US" altLang="zh-CN" baseline="-25000"/>
              <a:t>t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 ⨁</a:t>
            </a:r>
            <a:r>
              <a:rPr lang="en-US" altLang="zh-CN" baseline="-25000"/>
              <a:t> 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ɛ</a:t>
            </a:r>
            <a:r>
              <a:rPr lang="en-US" altLang="zh-CN"/>
              <a:t>. If x = e(b), we let d(x</a:t>
            </a:r>
            <a:r>
              <a:rPr lang="en-US" altLang="zh-CN" baseline="-25000"/>
              <a:t>t</a:t>
            </a:r>
            <a:r>
              <a:rPr lang="en-US" altLang="zh-CN"/>
              <a:t>) = b. That is, we decode x</a:t>
            </a:r>
            <a:r>
              <a:rPr lang="en-US" altLang="zh-CN" baseline="-25000"/>
              <a:t>t  </a:t>
            </a:r>
            <a:r>
              <a:rPr lang="en-US" altLang="zh-CN"/>
              <a:t>as b.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11.2(</a:t>
            </a:r>
            <a:r>
              <a:rPr lang="zh-CN" altLang="en-US" sz="3200"/>
              <a:t>补</a:t>
            </a:r>
            <a:r>
              <a:rPr lang="en-US" altLang="zh-CN" sz="3200"/>
              <a:t>) Decoding and Error Correction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298154" y="1461118"/>
            <a:ext cx="11595688" cy="539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Constructing a decoding table, each row is a left coset of N with the first element </a:t>
            </a:r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</a:rPr>
              <a:t>ɛ</a:t>
            </a:r>
            <a:r>
              <a:rPr lang="en-US" altLang="zh-CN" baseline="30000"/>
              <a:t>(i) </a:t>
            </a:r>
            <a:r>
              <a:rPr lang="en-US" altLang="zh-CN"/>
              <a:t>the coset leader.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66146" y="721364"/>
            <a:ext cx="562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/>
              <a:t>Decoding table(</a:t>
            </a:r>
            <a:r>
              <a:rPr lang="zh-CN" altLang="en-US" sz="4000" b="1"/>
              <a:t>译码表</a:t>
            </a:r>
            <a:r>
              <a:rPr lang="en-US" altLang="zh-CN" sz="4000" b="1"/>
              <a:t>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11.2(</a:t>
            </a:r>
            <a:r>
              <a:rPr lang="zh-CN" altLang="en-US" sz="3200"/>
              <a:t>补</a:t>
            </a:r>
            <a:r>
              <a:rPr lang="en-US" altLang="zh-CN" sz="3200"/>
              <a:t>) Decoding and Error Correction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801" y="3282044"/>
            <a:ext cx="9568393" cy="25437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298154" y="1461118"/>
            <a:ext cx="11595688" cy="539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If we receive the word x</a:t>
            </a:r>
            <a:r>
              <a:rPr lang="en-US" altLang="zh-CN" baseline="-25000"/>
              <a:t>t</a:t>
            </a:r>
            <a:r>
              <a:rPr lang="en-US" altLang="zh-CN"/>
              <a:t>, we locate it in the table. If x is the element of N that is at the top of the column containing x</a:t>
            </a:r>
            <a:r>
              <a:rPr lang="en-US" altLang="zh-CN" baseline="-25000"/>
              <a:t>t</a:t>
            </a:r>
            <a:r>
              <a:rPr lang="en-US" altLang="zh-CN"/>
              <a:t>, then x is the code word closest to x</a:t>
            </a:r>
            <a:r>
              <a:rPr lang="en-US" altLang="zh-CN" baseline="-25000"/>
              <a:t>t</a:t>
            </a:r>
            <a:r>
              <a:rPr lang="en-US" altLang="zh-CN"/>
              <a:t>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if x = e(b), then d(x</a:t>
            </a:r>
            <a:r>
              <a:rPr lang="en-US" altLang="zh-CN" baseline="-25000"/>
              <a:t>t</a:t>
            </a:r>
            <a:r>
              <a:rPr lang="en-US" altLang="zh-CN"/>
              <a:t>) = b.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11.2(</a:t>
            </a:r>
            <a:r>
              <a:rPr lang="zh-CN" altLang="en-US" sz="3200"/>
              <a:t>补</a:t>
            </a:r>
            <a:r>
              <a:rPr lang="en-US" altLang="zh-CN" sz="3200"/>
              <a:t>) Decoding and Error Correction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775881" y="4528458"/>
          <a:ext cx="7924800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4" imgW="6534150" imgH="1733550" progId="Paint.Picture">
                  <p:embed/>
                </p:oleObj>
              </mc:Choice>
              <mc:Fallback>
                <p:oleObj name="Bitmap Image" r:id="rId4" imgW="6534150" imgH="173355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881" y="4528458"/>
                        <a:ext cx="7924800" cy="210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866146" y="721364"/>
            <a:ext cx="5620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/>
              <a:t>Decoding table(</a:t>
            </a:r>
            <a:r>
              <a:rPr lang="zh-CN" altLang="en-US" sz="4000" b="1"/>
              <a:t>译码表</a:t>
            </a:r>
            <a:r>
              <a:rPr lang="en-US" altLang="zh-CN" sz="4000" b="1"/>
              <a:t>)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428625" y="1632585"/>
            <a:ext cx="8229600" cy="4525963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Consider the (3, 6) group code </a:t>
            </a:r>
          </a:p>
          <a:p>
            <a:pPr marL="457200" lvl="1" indent="0" eaLnBrk="1" hangingPunct="1">
              <a:buNone/>
            </a:pPr>
            <a:r>
              <a:rPr lang="en-US" altLang="zh-CN" i="1" dirty="0"/>
              <a:t>N </a:t>
            </a:r>
            <a:r>
              <a:rPr lang="en-US" altLang="zh-CN" dirty="0"/>
              <a:t>= {000000, 001100, 010011, 011111, 100101, 101001, 110110, 111010}</a:t>
            </a:r>
          </a:p>
          <a:p>
            <a:pPr marL="457200" lvl="1" indent="0" eaLnBrk="1" hangingPunct="1">
              <a:buNone/>
            </a:pPr>
            <a:r>
              <a:rPr lang="en-US" altLang="zh-CN" dirty="0"/>
              <a:t>= {</a:t>
            </a:r>
            <a:r>
              <a:rPr lang="en-US" altLang="zh-CN" i="1" dirty="0"/>
              <a:t>x</a:t>
            </a:r>
            <a:r>
              <a:rPr lang="en-US" altLang="zh-CN" baseline="30000" dirty="0"/>
              <a:t>(1)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30000" dirty="0"/>
              <a:t>(2)</a:t>
            </a:r>
            <a:r>
              <a:rPr lang="en-US" altLang="zh-CN" dirty="0"/>
              <a:t>,..., </a:t>
            </a:r>
            <a:r>
              <a:rPr lang="en-US" altLang="zh-CN" i="1" dirty="0"/>
              <a:t>x</a:t>
            </a:r>
            <a:r>
              <a:rPr lang="en-US" altLang="zh-CN" baseline="30000" dirty="0"/>
              <a:t>(8)</a:t>
            </a:r>
            <a:r>
              <a:rPr lang="en-US" altLang="zh-CN" dirty="0"/>
              <a:t>}.</a:t>
            </a:r>
          </a:p>
        </p:txBody>
      </p:sp>
      <p:sp>
        <p:nvSpPr>
          <p:cNvPr id="3" name="文本框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3826" y="4043670"/>
            <a:ext cx="2160240" cy="2059025"/>
          </a:xfrm>
          <a:prstGeom prst="rect">
            <a:avLst/>
          </a:prstGeom>
          <a:blipFill>
            <a:blip r:embed="rId2"/>
            <a:stretch>
              <a:fillRect l="-8757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文本框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88042" y="3757769"/>
            <a:ext cx="7416823" cy="278063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11.2(</a:t>
            </a:r>
            <a:r>
              <a:rPr lang="zh-CN" altLang="en-US" sz="3200"/>
              <a:t>补</a:t>
            </a:r>
            <a:r>
              <a:rPr lang="en-US" altLang="zh-CN" sz="3200"/>
              <a:t>) Decoding and Error Correction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41533" y="926465"/>
            <a:ext cx="219392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eaLnBrk="1" hangingPunct="1"/>
            <a:r>
              <a:rPr lang="en-US" altLang="zh-CN" sz="3200" b="1" kern="0" dirty="0">
                <a:cs typeface="+mn-ea"/>
                <a:sym typeface="+mn-ea"/>
              </a:rPr>
              <a:t>Example 4</a:t>
            </a:r>
            <a:endParaRPr lang="en-US" altLang="zh-CN" sz="3200" b="1" kern="0" dirty="0">
              <a:cs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046" y="0"/>
            <a:ext cx="11056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3200">
                <a:sym typeface="+mn-ea"/>
              </a:rPr>
              <a:t>11.2(</a:t>
            </a:r>
            <a:r>
              <a:rPr lang="zh-CN" altLang="en-US" sz="3200">
                <a:sym typeface="+mn-ea"/>
              </a:rPr>
              <a:t>补</a:t>
            </a:r>
            <a:r>
              <a:rPr lang="en-US" altLang="zh-CN" sz="3200">
                <a:sym typeface="+mn-ea"/>
              </a:rPr>
              <a:t>) Decoding and Error Correction</a:t>
            </a:r>
            <a:endParaRPr lang="en-US" altLang="zh-CN" sz="3200" dirty="0"/>
          </a:p>
        </p:txBody>
      </p:sp>
      <p:sp>
        <p:nvSpPr>
          <p:cNvPr id="89091" name="Rectangle 3"/>
          <p:cNvSpPr>
            <a:spLocks noGrp="1"/>
          </p:cNvSpPr>
          <p:nvPr>
            <p:ph idx="1"/>
          </p:nvPr>
        </p:nvSpPr>
        <p:spPr>
          <a:xfrm>
            <a:off x="1194435" y="1758950"/>
            <a:ext cx="10072370" cy="41148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==============================================================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000000  001100  010011  011111  100101  101001  110110  111010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--------------------------------------------------------------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000001  001101  010010  111110  100100  101000  110111  111011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000010  001110  010001  011101  100111  101011  110100  111000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000100  001000  010111  011011  100001  101101  110010  111110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010000  011100  000011  001111  110101  111001  100110  101010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100000  101100  110011  111111  </a:t>
            </a:r>
            <a:r>
              <a:rPr lang="en-US" altLang="zh-CN" sz="1800" b="1" u="sng" dirty="0">
                <a:solidFill>
                  <a:schemeClr val="hlink"/>
                </a:solidFill>
                <a:latin typeface="Courier New" panose="02070309020205020404" pitchFamily="49" charset="0"/>
              </a:rPr>
              <a:t>000101</a:t>
            </a:r>
            <a:r>
              <a:rPr lang="en-US" altLang="zh-CN" sz="1800" b="1" dirty="0">
                <a:latin typeface="Courier New" panose="02070309020205020404" pitchFamily="49" charset="0"/>
              </a:rPr>
              <a:t>  001001  010110  011010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000110  001010  </a:t>
            </a:r>
            <a:r>
              <a:rPr lang="en-US" altLang="zh-CN" sz="1800" b="1" u="sng" dirty="0">
                <a:latin typeface="Courier New" panose="02070309020205020404" pitchFamily="49" charset="0"/>
              </a:rPr>
              <a:t>010101</a:t>
            </a:r>
            <a:r>
              <a:rPr lang="en-US" altLang="zh-CN" sz="1800" b="1" dirty="0">
                <a:latin typeface="Courier New" panose="02070309020205020404" pitchFamily="49" charset="0"/>
              </a:rPr>
              <a:t>  011001  100011  101111  110000  111100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010100  011000  000111  001011  110001  111101  100010  101110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==============================================================</a:t>
            </a:r>
          </a:p>
          <a:p>
            <a:pPr marL="0" indent="0" eaLnBrk="1" hangingPunct="1"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001010  000110  011001  </a:t>
            </a:r>
            <a:r>
              <a:rPr lang="en-US" altLang="zh-CN" sz="1800" b="1" u="sng" dirty="0">
                <a:latin typeface="Courier New" panose="02070309020205020404" pitchFamily="49" charset="0"/>
              </a:rPr>
              <a:t>010101</a:t>
            </a:r>
            <a:r>
              <a:rPr lang="en-US" altLang="zh-CN" sz="1800" b="1" dirty="0">
                <a:latin typeface="Courier New" panose="02070309020205020404" pitchFamily="49" charset="0"/>
              </a:rPr>
              <a:t>  101111  100011  111100  110000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58570" y="1175385"/>
            <a:ext cx="51193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1" hangingPunct="1"/>
            <a:r>
              <a:rPr lang="en-US" altLang="zh-CN" sz="2800" b="1" kern="0" dirty="0">
                <a:cs typeface="+mn-ea"/>
                <a:sym typeface="+mn-ea"/>
              </a:rPr>
              <a:t>Constructing decoding table:</a:t>
            </a:r>
            <a:endParaRPr lang="en-US" altLang="zh-CN" sz="2800" b="1" kern="0" dirty="0">
              <a:cs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046" y="0"/>
            <a:ext cx="11056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3200">
                <a:sym typeface="+mn-ea"/>
              </a:rPr>
              <a:t>11.2(</a:t>
            </a:r>
            <a:r>
              <a:rPr lang="zh-CN" altLang="en-US" sz="3200">
                <a:sym typeface="+mn-ea"/>
              </a:rPr>
              <a:t>补</a:t>
            </a:r>
            <a:r>
              <a:rPr lang="en-US" altLang="zh-CN" sz="3200">
                <a:sym typeface="+mn-ea"/>
              </a:rPr>
              <a:t>) Decoding and Error Correction</a:t>
            </a:r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391160" y="1496695"/>
            <a:ext cx="95230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1" hangingPunct="1"/>
            <a:r>
              <a:rPr lang="en-US" altLang="zh-CN" dirty="0">
                <a:sym typeface="+mn-ea"/>
              </a:rPr>
              <a:t>Suppose that the (</a:t>
            </a:r>
            <a:r>
              <a:rPr lang="en-US" altLang="zh-CN" i="1" dirty="0">
                <a:sym typeface="+mn-ea"/>
              </a:rPr>
              <a:t>m, n</a:t>
            </a:r>
            <a:r>
              <a:rPr lang="en-US" altLang="zh-CN" dirty="0">
                <a:sym typeface="+mn-ea"/>
              </a:rPr>
              <a:t>)  group code is </a:t>
            </a:r>
            <a:r>
              <a:rPr lang="en-US" altLang="zh-CN" i="1" dirty="0">
                <a:sym typeface="+mn-ea"/>
              </a:rPr>
              <a:t>e</a:t>
            </a:r>
            <a:r>
              <a:rPr lang="en-US" altLang="zh-CN" i="1" baseline="-25000" dirty="0">
                <a:sym typeface="+mn-ea"/>
              </a:rPr>
              <a:t>H</a:t>
            </a:r>
            <a:r>
              <a:rPr lang="en-US" altLang="zh-CN" dirty="0">
                <a:sym typeface="+mn-ea"/>
              </a:rPr>
              <a:t>: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i="1" baseline="30000" dirty="0">
                <a:sym typeface="+mn-ea"/>
              </a:rPr>
              <a:t>m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i="1" baseline="30000" dirty="0">
                <a:sym typeface="+mn-ea"/>
              </a:rPr>
              <a:t>n</a:t>
            </a:r>
            <a:r>
              <a:rPr lang="en-US" altLang="zh-CN" i="1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, where </a:t>
            </a:r>
            <a:r>
              <a:rPr lang="en-US" altLang="zh-CN" b="1" dirty="0">
                <a:sym typeface="+mn-ea"/>
              </a:rPr>
              <a:t>H</a:t>
            </a:r>
            <a:r>
              <a:rPr lang="en-US" altLang="zh-CN" dirty="0">
                <a:sym typeface="+mn-ea"/>
              </a:rPr>
              <a:t> is a given parity check matrix. </a:t>
            </a:r>
            <a:endParaRPr lang="zh-CN" altLang="en-US"/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499110" y="1985010"/>
          <a:ext cx="4071938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3" imgW="2171700" imgH="1828800" progId="Equation.DSMT4">
                  <p:embed/>
                </p:oleObj>
              </mc:Choice>
              <mc:Fallback>
                <p:oleObj r:id="rId3" imgW="2171700" imgH="1828800" progId="Equation.DSMT4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110" y="1985010"/>
                        <a:ext cx="4071938" cy="342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642870" y="624840"/>
            <a:ext cx="619061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eaLnBrk="1" hangingPunct="1">
              <a:lnSpc>
                <a:spcPct val="150000"/>
              </a:lnSpc>
              <a:buClrTx/>
              <a:buSzTx/>
              <a:buFontTx/>
            </a:pPr>
            <a:r>
              <a:rPr lang="en-US" altLang="zh-CN" sz="3200" b="1" kern="0" dirty="0">
                <a:cs typeface="+mn-ea"/>
                <a:sym typeface="+mn-ea"/>
              </a:rPr>
              <a:t>Simplified decoding technique </a:t>
            </a:r>
            <a:endParaRPr lang="en-US" altLang="zh-CN" sz="3200" b="1" kern="0" dirty="0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110" y="5702300"/>
            <a:ext cx="92811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1" hangingPunct="1"/>
            <a:r>
              <a:rPr lang="en-US" altLang="zh-CN" dirty="0">
                <a:sym typeface="+mn-ea"/>
              </a:rPr>
              <a:t>Then the function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i="1" baseline="-25000" dirty="0">
                <a:sym typeface="+mn-ea"/>
              </a:rPr>
              <a:t>H</a:t>
            </a:r>
            <a:r>
              <a:rPr lang="en-US" altLang="zh-CN" dirty="0">
                <a:sym typeface="+mn-ea"/>
              </a:rPr>
              <a:t>: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i="1" baseline="30000" dirty="0">
                <a:sym typeface="+mn-ea"/>
              </a:rPr>
              <a:t>n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i="1" baseline="30000" dirty="0">
                <a:sym typeface="+mn-ea"/>
              </a:rPr>
              <a:t>r</a:t>
            </a:r>
            <a:r>
              <a:rPr lang="en-US" altLang="zh-CN" dirty="0">
                <a:sym typeface="+mn-ea"/>
              </a:rPr>
              <a:t> defined  by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i="1" baseline="-25000" dirty="0">
                <a:sym typeface="+mn-ea"/>
              </a:rPr>
              <a:t>H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dirty="0">
                <a:sym typeface="+mn-ea"/>
              </a:rPr>
              <a:t>) = 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dirty="0">
                <a:sym typeface="+mn-ea"/>
              </a:rPr>
              <a:t>*H,  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i="1" baseline="30000" dirty="0">
                <a:sym typeface="+mn-ea"/>
              </a:rPr>
              <a:t>n  </a:t>
            </a:r>
            <a:r>
              <a:rPr lang="en-US" altLang="zh-CN" dirty="0">
                <a:sym typeface="+mn-ea"/>
              </a:rPr>
              <a:t>is a homomorphism from the </a:t>
            </a:r>
          </a:p>
          <a:p>
            <a:pPr eaLnBrk="1" hangingPunct="1"/>
            <a:r>
              <a:rPr lang="en-US" altLang="zh-CN" dirty="0">
                <a:sym typeface="+mn-ea"/>
              </a:rPr>
              <a:t>group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i="1" baseline="30000" dirty="0">
                <a:sym typeface="+mn-ea"/>
              </a:rPr>
              <a:t>n</a:t>
            </a:r>
            <a:r>
              <a:rPr lang="en-US" altLang="zh-CN" dirty="0">
                <a:sym typeface="+mn-ea"/>
              </a:rPr>
              <a:t> to the group 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i="1" baseline="30000" dirty="0">
                <a:sym typeface="+mn-ea"/>
              </a:rPr>
              <a:t>r</a:t>
            </a:r>
            <a:r>
              <a:rPr lang="en-US" altLang="zh-CN" dirty="0">
                <a:sym typeface="+mn-ea"/>
              </a:rPr>
              <a:t>.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046" y="0"/>
            <a:ext cx="11056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3200">
                <a:sym typeface="+mn-ea"/>
              </a:rPr>
              <a:t>11.2(</a:t>
            </a:r>
            <a:r>
              <a:rPr lang="zh-CN" altLang="en-US" sz="3200">
                <a:sym typeface="+mn-ea"/>
              </a:rPr>
              <a:t>补</a:t>
            </a:r>
            <a:r>
              <a:rPr lang="en-US" altLang="zh-CN" sz="3200">
                <a:sym typeface="+mn-ea"/>
              </a:rPr>
              <a:t>) Decoding and Error Correction</a:t>
            </a:r>
            <a:endParaRPr lang="en-US" altLang="zh-CN" sz="3200" dirty="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450850" y="1600200"/>
            <a:ext cx="8229600" cy="452596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sym typeface="+mn-ea"/>
              </a:rPr>
              <a:t>If </a:t>
            </a:r>
            <a:r>
              <a:rPr lang="en-US" altLang="zh-CN" sz="3200" i="1" dirty="0">
                <a:sym typeface="+mn-ea"/>
              </a:rPr>
              <a:t>m, n, r</a:t>
            </a:r>
            <a:r>
              <a:rPr lang="en-US" altLang="zh-CN" sz="3200" dirty="0">
                <a:sym typeface="+mn-ea"/>
              </a:rPr>
              <a:t>, H, and </a:t>
            </a:r>
            <a:r>
              <a:rPr lang="en-US" altLang="zh-CN" sz="3200" i="1" dirty="0">
                <a:sym typeface="+mn-ea"/>
              </a:rPr>
              <a:t>f</a:t>
            </a:r>
            <a:r>
              <a:rPr lang="en-US" altLang="zh-CN" sz="3200" i="1" baseline="-25000" dirty="0">
                <a:sym typeface="+mn-ea"/>
              </a:rPr>
              <a:t>H</a:t>
            </a:r>
            <a:r>
              <a:rPr lang="en-US" altLang="zh-CN" sz="3200" dirty="0">
                <a:sym typeface="+mn-ea"/>
              </a:rPr>
              <a:t> are as defined, then</a:t>
            </a:r>
            <a:endParaRPr lang="en-US" altLang="zh-CN" sz="32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3200" i="1" dirty="0">
                <a:sym typeface="+mn-ea"/>
              </a:rPr>
              <a:t>f</a:t>
            </a:r>
            <a:r>
              <a:rPr lang="en-US" altLang="zh-CN" sz="3200" i="1" baseline="-25000" dirty="0">
                <a:sym typeface="+mn-ea"/>
              </a:rPr>
              <a:t>H</a:t>
            </a:r>
            <a:r>
              <a:rPr lang="en-US" altLang="zh-CN" sz="3200" dirty="0">
                <a:sym typeface="+mn-ea"/>
              </a:rPr>
              <a:t> is onto.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sym typeface="+mn-ea"/>
              </a:rPr>
              <a:t>Proof </a:t>
            </a:r>
            <a:endParaRPr lang="en-US" altLang="zh-CN" sz="32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3200" dirty="0">
                <a:sym typeface="+mn-ea"/>
              </a:rPr>
              <a:t>Let </a:t>
            </a:r>
            <a:r>
              <a:rPr lang="en-US" altLang="zh-CN" sz="3200" i="1" dirty="0">
                <a:sym typeface="+mn-ea"/>
              </a:rPr>
              <a:t>b</a:t>
            </a:r>
            <a:r>
              <a:rPr lang="en-US" altLang="zh-CN" sz="3200" dirty="0">
                <a:sym typeface="+mn-ea"/>
              </a:rPr>
              <a:t> = </a:t>
            </a:r>
            <a:r>
              <a:rPr lang="en-US" altLang="zh-CN" sz="3200" i="1" dirty="0">
                <a:sym typeface="+mn-ea"/>
              </a:rPr>
              <a:t>b</a:t>
            </a:r>
            <a:r>
              <a:rPr lang="en-US" altLang="zh-CN" sz="3200" i="1" baseline="-25000" dirty="0">
                <a:sym typeface="+mn-ea"/>
              </a:rPr>
              <a:t>1</a:t>
            </a:r>
            <a:r>
              <a:rPr lang="en-US" altLang="zh-CN" sz="3200" i="1" dirty="0">
                <a:sym typeface="+mn-ea"/>
              </a:rPr>
              <a:t>b</a:t>
            </a:r>
            <a:r>
              <a:rPr lang="en-US" altLang="zh-CN" sz="3200" i="1" baseline="-25000" dirty="0">
                <a:sym typeface="+mn-ea"/>
              </a:rPr>
              <a:t>2</a:t>
            </a:r>
            <a:r>
              <a:rPr lang="en-US" altLang="zh-CN" sz="3200" i="1" dirty="0">
                <a:sym typeface="+mn-ea"/>
              </a:rPr>
              <a:t>…b</a:t>
            </a:r>
            <a:r>
              <a:rPr lang="en-US" altLang="zh-CN" sz="3200" i="1" baseline="-25000" dirty="0">
                <a:sym typeface="+mn-ea"/>
              </a:rPr>
              <a:t>r</a:t>
            </a:r>
            <a:r>
              <a:rPr lang="en-US" altLang="zh-CN" sz="3200" dirty="0">
                <a:sym typeface="+mn-ea"/>
              </a:rPr>
              <a:t> be any element in </a:t>
            </a:r>
            <a:r>
              <a:rPr lang="en-US" altLang="zh-CN" sz="3200" i="1" dirty="0">
                <a:sym typeface="+mn-ea"/>
              </a:rPr>
              <a:t>B</a:t>
            </a:r>
            <a:r>
              <a:rPr lang="en-US" altLang="zh-CN" sz="3200" i="1" baseline="30000" dirty="0">
                <a:sym typeface="+mn-ea"/>
              </a:rPr>
              <a:t>r</a:t>
            </a:r>
            <a:r>
              <a:rPr lang="en-US" altLang="zh-CN" sz="3200" dirty="0">
                <a:sym typeface="+mn-ea"/>
              </a:rPr>
              <a:t>. </a:t>
            </a:r>
            <a:endParaRPr lang="en-US" altLang="zh-CN" sz="32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3200" dirty="0">
                <a:sym typeface="+mn-ea"/>
              </a:rPr>
              <a:t>Letting </a:t>
            </a:r>
            <a:r>
              <a:rPr lang="en-US" altLang="zh-CN" sz="3200" i="1" dirty="0">
                <a:sym typeface="+mn-ea"/>
              </a:rPr>
              <a:t>x</a:t>
            </a:r>
            <a:r>
              <a:rPr lang="en-US" altLang="zh-CN" sz="3200" dirty="0">
                <a:sym typeface="+mn-ea"/>
              </a:rPr>
              <a:t> = 0</a:t>
            </a:r>
            <a:r>
              <a:rPr lang="en-US" altLang="zh-CN" sz="3200" baseline="-25000" dirty="0">
                <a:sym typeface="+mn-ea"/>
              </a:rPr>
              <a:t>1</a:t>
            </a:r>
            <a:r>
              <a:rPr lang="en-US" altLang="zh-CN" sz="3200" dirty="0">
                <a:sym typeface="+mn-ea"/>
              </a:rPr>
              <a:t>…0</a:t>
            </a:r>
            <a:r>
              <a:rPr lang="en-US" altLang="zh-CN" sz="3200" i="1" baseline="-25000" dirty="0">
                <a:sym typeface="+mn-ea"/>
              </a:rPr>
              <a:t>m</a:t>
            </a:r>
            <a:r>
              <a:rPr lang="en-US" altLang="zh-CN" sz="3200" i="1" dirty="0">
                <a:sym typeface="+mn-ea"/>
              </a:rPr>
              <a:t>b</a:t>
            </a:r>
            <a:r>
              <a:rPr lang="en-US" altLang="zh-CN" sz="3200" i="1" baseline="-25000" dirty="0">
                <a:sym typeface="+mn-ea"/>
              </a:rPr>
              <a:t>1</a:t>
            </a:r>
            <a:r>
              <a:rPr lang="en-US" altLang="zh-CN" sz="3200" i="1" dirty="0">
                <a:sym typeface="+mn-ea"/>
              </a:rPr>
              <a:t>b</a:t>
            </a:r>
            <a:r>
              <a:rPr lang="en-US" altLang="zh-CN" sz="3200" i="1" baseline="-25000" dirty="0">
                <a:sym typeface="+mn-ea"/>
              </a:rPr>
              <a:t>2</a:t>
            </a:r>
            <a:r>
              <a:rPr lang="en-US" altLang="zh-CN" sz="3200" i="1" dirty="0">
                <a:sym typeface="+mn-ea"/>
              </a:rPr>
              <a:t>…b</a:t>
            </a:r>
            <a:r>
              <a:rPr lang="en-US" altLang="zh-CN" sz="3200" i="1" baseline="-25000" dirty="0">
                <a:sym typeface="+mn-ea"/>
              </a:rPr>
              <a:t>r</a:t>
            </a:r>
            <a:r>
              <a:rPr lang="en-US" altLang="zh-CN" sz="3200" dirty="0">
                <a:sym typeface="+mn-ea"/>
              </a:rPr>
              <a:t> </a:t>
            </a:r>
            <a:endParaRPr lang="en-US" altLang="zh-CN" sz="32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3200" dirty="0">
                <a:sym typeface="+mn-ea"/>
              </a:rPr>
              <a:t>Then </a:t>
            </a:r>
            <a:r>
              <a:rPr lang="en-US" altLang="zh-CN" sz="3200" i="1" dirty="0">
                <a:sym typeface="+mn-ea"/>
              </a:rPr>
              <a:t>x</a:t>
            </a:r>
            <a:r>
              <a:rPr lang="en-US" altLang="zh-CN" sz="3200" dirty="0">
                <a:sym typeface="+mn-ea"/>
              </a:rPr>
              <a:t>*H = </a:t>
            </a:r>
            <a:r>
              <a:rPr lang="en-US" altLang="zh-CN" sz="3200" i="1" dirty="0">
                <a:sym typeface="+mn-ea"/>
              </a:rPr>
              <a:t>b</a:t>
            </a:r>
            <a:r>
              <a:rPr lang="en-US" altLang="zh-CN" sz="3200" dirty="0">
                <a:sym typeface="+mn-ea"/>
              </a:rPr>
              <a:t>.</a:t>
            </a:r>
            <a:endParaRPr lang="en-US" altLang="zh-CN" sz="32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3200" dirty="0">
                <a:sym typeface="+mn-ea"/>
              </a:rPr>
              <a:t>Thus </a:t>
            </a:r>
            <a:r>
              <a:rPr lang="en-US" altLang="zh-CN" sz="3200" i="1" dirty="0">
                <a:sym typeface="+mn-ea"/>
              </a:rPr>
              <a:t>f</a:t>
            </a:r>
            <a:r>
              <a:rPr lang="en-US" altLang="zh-CN" sz="3200" i="1" baseline="-25000" dirty="0">
                <a:sym typeface="+mn-ea"/>
              </a:rPr>
              <a:t>H</a:t>
            </a:r>
            <a:r>
              <a:rPr lang="en-US" altLang="zh-CN" sz="3200" dirty="0">
                <a:sym typeface="+mn-ea"/>
              </a:rPr>
              <a:t>(x) = </a:t>
            </a:r>
            <a:r>
              <a:rPr lang="en-US" altLang="zh-CN" sz="3200" i="1" dirty="0">
                <a:sym typeface="+mn-ea"/>
              </a:rPr>
              <a:t>b</a:t>
            </a:r>
            <a:r>
              <a:rPr lang="en-US" altLang="zh-CN" sz="3200" dirty="0">
                <a:sym typeface="+mn-ea"/>
              </a:rPr>
              <a:t>, so </a:t>
            </a:r>
            <a:r>
              <a:rPr lang="en-US" altLang="zh-CN" sz="3200" i="1" dirty="0">
                <a:sym typeface="+mn-ea"/>
              </a:rPr>
              <a:t>f</a:t>
            </a:r>
            <a:r>
              <a:rPr lang="en-US" altLang="zh-CN" sz="3200" i="1" baseline="-25000" dirty="0">
                <a:sym typeface="+mn-ea"/>
              </a:rPr>
              <a:t>H</a:t>
            </a:r>
            <a:r>
              <a:rPr lang="en-US" altLang="zh-CN" sz="3200" dirty="0">
                <a:sym typeface="+mn-ea"/>
              </a:rPr>
              <a:t> is onto.</a:t>
            </a:r>
            <a:endParaRPr lang="en-US" altLang="zh-CN" sz="3200" dirty="0"/>
          </a:p>
          <a:p>
            <a:pPr marL="3657600" lvl="8" indent="0" algn="r" eaLnBrk="1" hangingPunct="1">
              <a:lnSpc>
                <a:spcPct val="90000"/>
              </a:lnSpc>
              <a:buNone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967480" y="812800"/>
            <a:ext cx="27520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b="1" kern="0" dirty="0">
                <a:cs typeface="+mn-ea"/>
                <a:sym typeface="+mn-ea"/>
              </a:rPr>
              <a:t>Theorem 3</a:t>
            </a:r>
            <a:endParaRPr lang="en-US" altLang="zh-CN" sz="320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739754"/>
            <a:ext cx="11940020" cy="704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An onto function d: B</a:t>
            </a:r>
            <a:r>
              <a:rPr lang="en-US" altLang="zh-CN" baseline="30000"/>
              <a:t>n</a:t>
            </a:r>
            <a:r>
              <a:rPr lang="zh-CN" altLang="en-US"/>
              <a:t>→</a:t>
            </a:r>
            <a:r>
              <a:rPr lang="en-US" altLang="zh-CN"/>
              <a:t>B</a:t>
            </a:r>
            <a:r>
              <a:rPr lang="en-US" altLang="zh-CN" baseline="30000"/>
              <a:t>m</a:t>
            </a:r>
            <a:r>
              <a:rPr lang="en-US" altLang="zh-CN"/>
              <a:t> is called an (n, m) </a:t>
            </a:r>
            <a:r>
              <a:rPr lang="en-US" altLang="zh-CN">
                <a:solidFill>
                  <a:srgbClr val="FF0000"/>
                </a:solidFill>
              </a:rPr>
              <a:t>decoding function associated with e(</a:t>
            </a:r>
            <a:r>
              <a:rPr lang="zh-CN" altLang="en-US">
                <a:solidFill>
                  <a:srgbClr val="FF0000"/>
                </a:solidFill>
              </a:rPr>
              <a:t>与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zh-CN" altLang="en-US">
                <a:solidFill>
                  <a:srgbClr val="FF0000"/>
                </a:solidFill>
              </a:rPr>
              <a:t>关联的译码函数</a:t>
            </a:r>
            <a:r>
              <a:rPr lang="en-US" altLang="zh-CN">
                <a:solidFill>
                  <a:srgbClr val="FF0000"/>
                </a:solidFill>
              </a:rPr>
              <a:t>) </a:t>
            </a:r>
            <a:r>
              <a:rPr lang="en-US" altLang="zh-CN"/>
              <a:t>if d(x</a:t>
            </a:r>
            <a:r>
              <a:rPr lang="en-US" altLang="zh-CN" baseline="-25000"/>
              <a:t>t</a:t>
            </a:r>
            <a:r>
              <a:rPr lang="en-US" altLang="zh-CN"/>
              <a:t>) = b' </a:t>
            </a:r>
            <a:r>
              <a:rPr lang="zh-CN" altLang="en-US"/>
              <a:t>∈</a:t>
            </a:r>
            <a:r>
              <a:rPr lang="en-US" altLang="zh-CN"/>
              <a:t> B</a:t>
            </a:r>
            <a:r>
              <a:rPr lang="en-US" altLang="zh-CN" baseline="30000"/>
              <a:t>m</a:t>
            </a:r>
            <a:r>
              <a:rPr lang="en-US" altLang="zh-CN"/>
              <a:t> is such that when the transmission channel has no noise, then b' = b, that is, </a:t>
            </a:r>
          </a:p>
          <a:p>
            <a:pPr lvl="1" algn="ctr">
              <a:lnSpc>
                <a:spcPct val="150000"/>
              </a:lnSpc>
            </a:pPr>
            <a:r>
              <a:rPr lang="en-US" altLang="zh-CN"/>
              <a:t>d o e = 1</a:t>
            </a:r>
            <a:r>
              <a:rPr lang="en-US" altLang="zh-CN" baseline="-25000"/>
              <a:t>B</a:t>
            </a:r>
            <a:r>
              <a:rPr lang="en-US" altLang="zh-CN" baseline="-15000"/>
              <a:t>m</a:t>
            </a:r>
          </a:p>
          <a:p>
            <a:pPr>
              <a:lnSpc>
                <a:spcPct val="150000"/>
              </a:lnSpc>
            </a:pPr>
            <a:r>
              <a:rPr lang="en-US" altLang="zh-CN"/>
              <a:t>Where 1</a:t>
            </a:r>
            <a:r>
              <a:rPr lang="en-US" altLang="zh-CN" baseline="-25000"/>
              <a:t>B</a:t>
            </a:r>
            <a:r>
              <a:rPr lang="en-US" altLang="zh-CN" baseline="-15000"/>
              <a:t>m </a:t>
            </a:r>
            <a:r>
              <a:rPr lang="en-US" altLang="zh-CN"/>
              <a:t> is the identity function on B</a:t>
            </a:r>
            <a:r>
              <a:rPr lang="en-US" altLang="zh-CN" baseline="30000"/>
              <a:t>m</a:t>
            </a:r>
            <a:endParaRPr lang="en-US" altLang="zh-CN"/>
          </a:p>
          <a:p>
            <a:pPr lvl="1" algn="ctr">
              <a:lnSpc>
                <a:spcPct val="150000"/>
              </a:lnSpc>
            </a:pPr>
            <a:endParaRPr lang="en-US" altLang="zh-CN" baseline="-15000"/>
          </a:p>
          <a:p>
            <a:pPr lvl="1" algn="ctr">
              <a:lnSpc>
                <a:spcPct val="150000"/>
              </a:lnSpc>
            </a:pP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11.2(</a:t>
            </a:r>
            <a:r>
              <a:rPr lang="zh-CN" altLang="en-US" sz="3200"/>
              <a:t>补</a:t>
            </a:r>
            <a:r>
              <a:rPr lang="en-US" altLang="zh-CN" sz="3200"/>
              <a:t>) Decoding and Error Correction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046" y="0"/>
            <a:ext cx="11056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3200">
                <a:sym typeface="+mn-ea"/>
              </a:rPr>
              <a:t>11.2(</a:t>
            </a:r>
            <a:r>
              <a:rPr lang="zh-CN" altLang="en-US" sz="3200">
                <a:sym typeface="+mn-ea"/>
              </a:rPr>
              <a:t>补</a:t>
            </a:r>
            <a:r>
              <a:rPr lang="en-US" altLang="zh-CN" sz="3200">
                <a:sym typeface="+mn-ea"/>
              </a:rPr>
              <a:t>) Decoding and Error Correction</a:t>
            </a:r>
            <a:endParaRPr lang="en-US" altLang="zh-CN" sz="3200" dirty="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441325" y="1402080"/>
            <a:ext cx="9190355" cy="452628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sym typeface="+mn-ea"/>
              </a:rPr>
              <a:t>It follows from Corollary l of Section 9.5 that </a:t>
            </a:r>
            <a:r>
              <a:rPr lang="en-US" altLang="zh-CN" sz="3200" i="1" dirty="0">
                <a:sym typeface="+mn-ea"/>
              </a:rPr>
              <a:t>B</a:t>
            </a:r>
            <a:r>
              <a:rPr lang="en-US" altLang="zh-CN" sz="3200" i="1" baseline="30000" dirty="0">
                <a:sym typeface="+mn-ea"/>
              </a:rPr>
              <a:t>r</a:t>
            </a:r>
            <a:r>
              <a:rPr lang="en-US" altLang="zh-CN" sz="3200" dirty="0">
                <a:sym typeface="+mn-ea"/>
              </a:rPr>
              <a:t> and </a:t>
            </a:r>
            <a:r>
              <a:rPr lang="en-US" altLang="zh-CN" sz="3200" i="1" dirty="0">
                <a:sym typeface="+mn-ea"/>
              </a:rPr>
              <a:t>B</a:t>
            </a:r>
            <a:r>
              <a:rPr lang="en-US" altLang="zh-CN" sz="3200" i="1" baseline="30000" dirty="0">
                <a:sym typeface="+mn-ea"/>
              </a:rPr>
              <a:t>n</a:t>
            </a:r>
            <a:r>
              <a:rPr lang="en-US" altLang="zh-CN" sz="3200" dirty="0">
                <a:sym typeface="+mn-ea"/>
              </a:rPr>
              <a:t>/</a:t>
            </a:r>
            <a:r>
              <a:rPr lang="en-US" altLang="zh-CN" sz="3200" i="1" dirty="0">
                <a:sym typeface="+mn-ea"/>
              </a:rPr>
              <a:t>N</a:t>
            </a:r>
            <a:r>
              <a:rPr lang="en-US" altLang="zh-CN" sz="3200" dirty="0">
                <a:sym typeface="+mn-ea"/>
              </a:rPr>
              <a:t> are isomorphic, where </a:t>
            </a:r>
            <a:endParaRPr lang="en-US" altLang="zh-CN" sz="32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3200" i="1" dirty="0">
                <a:sym typeface="+mn-ea"/>
              </a:rPr>
              <a:t>N</a:t>
            </a:r>
            <a:r>
              <a:rPr lang="en-US" altLang="zh-CN" sz="3200" dirty="0">
                <a:sym typeface="+mn-ea"/>
              </a:rPr>
              <a:t> = {</a:t>
            </a:r>
            <a:r>
              <a:rPr lang="en-US" altLang="zh-CN" sz="3200" i="1" dirty="0">
                <a:sym typeface="+mn-ea"/>
              </a:rPr>
              <a:t>x</a:t>
            </a:r>
            <a:r>
              <a:rPr lang="en-US" altLang="zh-CN" sz="3200" dirty="0">
                <a:sym typeface="+mn-ea"/>
              </a:rPr>
              <a:t> </a:t>
            </a:r>
            <a:r>
              <a:rPr lang="en-US" altLang="zh-CN" sz="3200" dirty="0">
                <a:sym typeface="Symbol" panose="05050102010706020507" pitchFamily="18" charset="2"/>
              </a:rPr>
              <a:t></a:t>
            </a:r>
            <a:r>
              <a:rPr lang="en-US" altLang="zh-CN" sz="3200" dirty="0">
                <a:sym typeface="+mn-ea"/>
              </a:rPr>
              <a:t> </a:t>
            </a:r>
            <a:r>
              <a:rPr lang="en-US" altLang="zh-CN" sz="3200" i="1" dirty="0">
                <a:sym typeface="+mn-ea"/>
              </a:rPr>
              <a:t>B</a:t>
            </a:r>
            <a:r>
              <a:rPr lang="en-US" altLang="zh-CN" sz="3200" i="1" baseline="30000" dirty="0">
                <a:sym typeface="+mn-ea"/>
              </a:rPr>
              <a:t>n</a:t>
            </a:r>
            <a:r>
              <a:rPr lang="en-US" altLang="zh-CN" sz="3200" dirty="0">
                <a:sym typeface="+mn-ea"/>
              </a:rPr>
              <a:t> | </a:t>
            </a:r>
            <a:r>
              <a:rPr lang="en-US" altLang="zh-CN" sz="3200" i="1" dirty="0">
                <a:sym typeface="+mn-ea"/>
              </a:rPr>
              <a:t>x</a:t>
            </a:r>
            <a:r>
              <a:rPr lang="en-US" altLang="zh-CN" sz="3200" dirty="0">
                <a:sym typeface="+mn-ea"/>
              </a:rPr>
              <a:t>*H = 0} = ker(</a:t>
            </a:r>
            <a:r>
              <a:rPr lang="en-US" altLang="zh-CN" sz="3200" i="1" dirty="0">
                <a:sym typeface="+mn-ea"/>
              </a:rPr>
              <a:t>f</a:t>
            </a:r>
            <a:r>
              <a:rPr lang="en-US" altLang="zh-CN" sz="3200" i="1" baseline="-25000" dirty="0">
                <a:sym typeface="+mn-ea"/>
              </a:rPr>
              <a:t>H</a:t>
            </a:r>
            <a:r>
              <a:rPr lang="en-US" altLang="zh-CN" sz="3200" dirty="0">
                <a:sym typeface="+mn-ea"/>
              </a:rPr>
              <a:t>) = </a:t>
            </a:r>
            <a:r>
              <a:rPr lang="en-US" altLang="zh-CN" sz="3200" i="1" dirty="0">
                <a:sym typeface="+mn-ea"/>
              </a:rPr>
              <a:t>e</a:t>
            </a:r>
            <a:r>
              <a:rPr lang="en-US" altLang="zh-CN" sz="3200" i="1" baseline="-25000" dirty="0">
                <a:sym typeface="+mn-ea"/>
              </a:rPr>
              <a:t>H</a:t>
            </a:r>
            <a:r>
              <a:rPr lang="en-US" altLang="zh-CN" sz="3200" dirty="0">
                <a:sym typeface="+mn-ea"/>
              </a:rPr>
              <a:t>(</a:t>
            </a:r>
            <a:r>
              <a:rPr lang="en-US" altLang="zh-CN" sz="3200" i="1" dirty="0">
                <a:sym typeface="+mn-ea"/>
              </a:rPr>
              <a:t>B</a:t>
            </a:r>
            <a:r>
              <a:rPr lang="en-US" altLang="zh-CN" sz="3200" i="1" baseline="30000" dirty="0">
                <a:sym typeface="+mn-ea"/>
              </a:rPr>
              <a:t>m</a:t>
            </a:r>
            <a:r>
              <a:rPr lang="en-US" altLang="zh-CN" sz="3200" dirty="0">
                <a:sym typeface="+mn-ea"/>
              </a:rPr>
              <a:t> ) </a:t>
            </a:r>
            <a:endParaRPr lang="en-US" altLang="zh-CN" sz="3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3200" dirty="0">
                <a:sym typeface="+mn-ea"/>
              </a:rPr>
              <a:t>   under the isomorphism g: </a:t>
            </a:r>
            <a:r>
              <a:rPr lang="en-US" altLang="zh-CN" sz="3200" i="1" dirty="0">
                <a:sym typeface="+mn-ea"/>
              </a:rPr>
              <a:t>B</a:t>
            </a:r>
            <a:r>
              <a:rPr lang="en-US" altLang="zh-CN" sz="3200" i="1" baseline="30000" dirty="0">
                <a:sym typeface="+mn-ea"/>
              </a:rPr>
              <a:t>n</a:t>
            </a:r>
            <a:r>
              <a:rPr lang="en-US" altLang="zh-CN" sz="3200" dirty="0">
                <a:sym typeface="+mn-ea"/>
              </a:rPr>
              <a:t>/</a:t>
            </a:r>
            <a:r>
              <a:rPr lang="en-US" altLang="zh-CN" sz="3200" i="1" dirty="0">
                <a:sym typeface="+mn-ea"/>
              </a:rPr>
              <a:t>N</a:t>
            </a:r>
            <a:r>
              <a:rPr lang="en-US" altLang="zh-CN" sz="3200" dirty="0">
                <a:sym typeface="+mn-ea"/>
              </a:rPr>
              <a:t> </a:t>
            </a:r>
            <a:r>
              <a:rPr lang="en-US" altLang="zh-CN" sz="3200" dirty="0">
                <a:sym typeface="Symbol" panose="05050102010706020507" pitchFamily="18" charset="2"/>
              </a:rPr>
              <a:t></a:t>
            </a:r>
            <a:r>
              <a:rPr lang="en-US" altLang="zh-CN" sz="3200" dirty="0">
                <a:sym typeface="+mn-ea"/>
              </a:rPr>
              <a:t> </a:t>
            </a:r>
            <a:r>
              <a:rPr lang="en-US" altLang="zh-CN" sz="3200" i="1" dirty="0">
                <a:sym typeface="+mn-ea"/>
              </a:rPr>
              <a:t>B</a:t>
            </a:r>
            <a:r>
              <a:rPr lang="en-US" altLang="zh-CN" sz="3200" i="1" baseline="30000" dirty="0">
                <a:sym typeface="+mn-ea"/>
              </a:rPr>
              <a:t>r </a:t>
            </a:r>
            <a:r>
              <a:rPr lang="en-US" altLang="zh-CN" sz="3200" dirty="0">
                <a:sym typeface="+mn-ea"/>
              </a:rPr>
              <a:t>defined       by </a:t>
            </a:r>
            <a:r>
              <a:rPr lang="en-US" altLang="zh-CN" sz="3200" i="1" dirty="0">
                <a:sym typeface="+mn-ea"/>
              </a:rPr>
              <a:t>g</a:t>
            </a:r>
            <a:r>
              <a:rPr lang="en-US" altLang="zh-CN" sz="3200" dirty="0">
                <a:sym typeface="+mn-ea"/>
              </a:rPr>
              <a:t>(</a:t>
            </a:r>
            <a:r>
              <a:rPr lang="en-US" altLang="zh-CN" sz="3200" i="1" dirty="0">
                <a:sym typeface="+mn-ea"/>
              </a:rPr>
              <a:t>xN</a:t>
            </a:r>
            <a:r>
              <a:rPr lang="en-US" altLang="zh-CN" sz="3200" dirty="0">
                <a:sym typeface="+mn-ea"/>
              </a:rPr>
              <a:t>) = </a:t>
            </a:r>
            <a:r>
              <a:rPr lang="en-US" altLang="zh-CN" sz="3200" i="1" dirty="0">
                <a:sym typeface="+mn-ea"/>
              </a:rPr>
              <a:t>f</a:t>
            </a:r>
            <a:r>
              <a:rPr lang="en-US" altLang="zh-CN" sz="3200" i="1" baseline="-25000" dirty="0">
                <a:sym typeface="+mn-ea"/>
              </a:rPr>
              <a:t>H</a:t>
            </a:r>
            <a:r>
              <a:rPr lang="en-US" altLang="zh-CN" sz="3200" dirty="0">
                <a:sym typeface="+mn-ea"/>
              </a:rPr>
              <a:t>(</a:t>
            </a:r>
            <a:r>
              <a:rPr lang="en-US" altLang="zh-CN" sz="3200" i="1" dirty="0">
                <a:sym typeface="+mn-ea"/>
              </a:rPr>
              <a:t>x</a:t>
            </a:r>
            <a:r>
              <a:rPr lang="en-US" altLang="zh-CN" sz="3200" dirty="0">
                <a:sym typeface="+mn-ea"/>
              </a:rPr>
              <a:t>) = </a:t>
            </a:r>
            <a:r>
              <a:rPr lang="en-US" altLang="zh-CN" sz="3200" i="1" dirty="0">
                <a:sym typeface="+mn-ea"/>
              </a:rPr>
              <a:t>x</a:t>
            </a:r>
            <a:r>
              <a:rPr lang="en-US" altLang="zh-CN" sz="3200" dirty="0">
                <a:sym typeface="+mn-ea"/>
              </a:rPr>
              <a:t>*H</a:t>
            </a:r>
            <a:endParaRPr lang="en-US" altLang="zh-CN" sz="3200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3200" dirty="0">
                <a:sym typeface="+mn-ea"/>
              </a:rPr>
              <a:t>  The element </a:t>
            </a:r>
            <a:r>
              <a:rPr lang="en-US" altLang="zh-CN" sz="3200" i="1" dirty="0">
                <a:sym typeface="+mn-ea"/>
              </a:rPr>
              <a:t>x</a:t>
            </a:r>
            <a:r>
              <a:rPr lang="en-US" altLang="zh-CN" sz="3200" dirty="0">
                <a:sym typeface="+mn-ea"/>
              </a:rPr>
              <a:t>*H is called the </a:t>
            </a:r>
            <a:r>
              <a:rPr lang="en-US" altLang="zh-CN" sz="3200" i="1" dirty="0">
                <a:solidFill>
                  <a:schemeClr val="hlink"/>
                </a:solidFill>
                <a:sym typeface="+mn-ea"/>
              </a:rPr>
              <a:t>syndrome</a:t>
            </a:r>
            <a:r>
              <a:rPr lang="en-US" altLang="zh-CN" sz="3200" dirty="0">
                <a:sym typeface="+mn-ea"/>
              </a:rPr>
              <a:t> of </a:t>
            </a:r>
            <a:r>
              <a:rPr lang="en-US" altLang="zh-CN" sz="3200" i="1" dirty="0">
                <a:sym typeface="+mn-ea"/>
              </a:rPr>
              <a:t>x</a:t>
            </a:r>
            <a:endParaRPr lang="en-US" altLang="zh-CN" sz="3200" i="1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046" y="0"/>
            <a:ext cx="11056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3200">
                <a:sym typeface="+mn-ea"/>
              </a:rPr>
              <a:t>11.2(</a:t>
            </a:r>
            <a:r>
              <a:rPr lang="zh-CN" altLang="en-US" sz="3200">
                <a:sym typeface="+mn-ea"/>
              </a:rPr>
              <a:t>补</a:t>
            </a:r>
            <a:r>
              <a:rPr lang="en-US" altLang="zh-CN" sz="3200">
                <a:sym typeface="+mn-ea"/>
              </a:rPr>
              <a:t>) Decoding and Error Correction</a:t>
            </a:r>
            <a:endParaRPr lang="en-US" altLang="zh-CN" sz="3200" dirty="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469900" y="1638935"/>
            <a:ext cx="9478010" cy="452628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3200" dirty="0">
                <a:sym typeface="+mn-ea"/>
              </a:rPr>
              <a:t>Let </a:t>
            </a:r>
            <a:r>
              <a:rPr lang="en-US" altLang="zh-CN" sz="3200" i="1" dirty="0">
                <a:sym typeface="+mn-ea"/>
              </a:rPr>
              <a:t>x</a:t>
            </a:r>
            <a:r>
              <a:rPr lang="en-US" altLang="zh-CN" sz="3200" dirty="0">
                <a:sym typeface="+mn-ea"/>
              </a:rPr>
              <a:t> and </a:t>
            </a:r>
            <a:r>
              <a:rPr lang="en-US" altLang="zh-CN" sz="3200" i="1" dirty="0">
                <a:sym typeface="+mn-ea"/>
              </a:rPr>
              <a:t>y</a:t>
            </a:r>
            <a:r>
              <a:rPr lang="en-US" altLang="zh-CN" sz="3200" dirty="0">
                <a:sym typeface="+mn-ea"/>
              </a:rPr>
              <a:t> be elements in </a:t>
            </a:r>
            <a:r>
              <a:rPr lang="en-US" altLang="zh-CN" sz="3200" i="1" dirty="0">
                <a:sym typeface="+mn-ea"/>
              </a:rPr>
              <a:t>B</a:t>
            </a:r>
            <a:r>
              <a:rPr lang="en-US" altLang="zh-CN" sz="3200" i="1" baseline="30000" dirty="0">
                <a:sym typeface="+mn-ea"/>
              </a:rPr>
              <a:t>n</a:t>
            </a:r>
            <a:r>
              <a:rPr lang="en-US" altLang="zh-CN" sz="3200" dirty="0">
                <a:sym typeface="+mn-ea"/>
              </a:rPr>
              <a:t>. Then </a:t>
            </a:r>
            <a:r>
              <a:rPr lang="en-US" altLang="zh-CN" sz="3200" i="1" dirty="0">
                <a:sym typeface="+mn-ea"/>
              </a:rPr>
              <a:t>x</a:t>
            </a:r>
            <a:r>
              <a:rPr lang="en-US" altLang="zh-CN" sz="3200" dirty="0">
                <a:sym typeface="+mn-ea"/>
              </a:rPr>
              <a:t> and </a:t>
            </a:r>
            <a:r>
              <a:rPr lang="en-US" altLang="zh-CN" sz="3200" i="1" dirty="0">
                <a:sym typeface="+mn-ea"/>
              </a:rPr>
              <a:t>y</a:t>
            </a:r>
            <a:r>
              <a:rPr lang="en-US" altLang="zh-CN" sz="3200" dirty="0">
                <a:sym typeface="+mn-ea"/>
              </a:rPr>
              <a:t> lie in the same left coset of </a:t>
            </a:r>
            <a:r>
              <a:rPr lang="en-US" altLang="zh-CN" sz="3200" i="1" dirty="0">
                <a:sym typeface="+mn-ea"/>
              </a:rPr>
              <a:t>N</a:t>
            </a:r>
            <a:r>
              <a:rPr lang="en-US" altLang="zh-CN" sz="3200" dirty="0">
                <a:sym typeface="+mn-ea"/>
              </a:rPr>
              <a:t> in </a:t>
            </a:r>
            <a:r>
              <a:rPr lang="en-US" altLang="zh-CN" sz="3200" i="1" dirty="0">
                <a:sym typeface="+mn-ea"/>
              </a:rPr>
              <a:t>B</a:t>
            </a:r>
            <a:r>
              <a:rPr lang="en-US" altLang="zh-CN" sz="3200" i="1" baseline="30000" dirty="0">
                <a:sym typeface="+mn-ea"/>
              </a:rPr>
              <a:t>n</a:t>
            </a:r>
            <a:r>
              <a:rPr lang="en-US" altLang="zh-CN" sz="3200" dirty="0">
                <a:sym typeface="+mn-ea"/>
              </a:rPr>
              <a:t>  if and only if </a:t>
            </a:r>
            <a:r>
              <a:rPr lang="en-US" altLang="zh-CN" sz="3200" i="1" dirty="0">
                <a:sym typeface="+mn-ea"/>
              </a:rPr>
              <a:t>f</a:t>
            </a:r>
            <a:r>
              <a:rPr lang="en-US" altLang="zh-CN" sz="3200" i="1" baseline="-25000" dirty="0">
                <a:sym typeface="+mn-ea"/>
              </a:rPr>
              <a:t>H</a:t>
            </a:r>
            <a:r>
              <a:rPr lang="en-US" altLang="zh-CN" sz="3200" dirty="0">
                <a:sym typeface="+mn-ea"/>
              </a:rPr>
              <a:t>(</a:t>
            </a:r>
            <a:r>
              <a:rPr lang="en-US" altLang="zh-CN" sz="3200" i="1" dirty="0">
                <a:sym typeface="+mn-ea"/>
              </a:rPr>
              <a:t>x</a:t>
            </a:r>
            <a:r>
              <a:rPr lang="en-US" altLang="zh-CN" sz="3200" dirty="0">
                <a:sym typeface="+mn-ea"/>
              </a:rPr>
              <a:t>) = </a:t>
            </a:r>
            <a:r>
              <a:rPr lang="en-US" altLang="zh-CN" sz="3200" i="1" dirty="0">
                <a:sym typeface="+mn-ea"/>
              </a:rPr>
              <a:t>f</a:t>
            </a:r>
            <a:r>
              <a:rPr lang="en-US" altLang="zh-CN" sz="3200" i="1" baseline="-25000" dirty="0">
                <a:sym typeface="+mn-ea"/>
              </a:rPr>
              <a:t>H</a:t>
            </a:r>
            <a:r>
              <a:rPr lang="en-US" altLang="zh-CN" sz="3200" dirty="0">
                <a:sym typeface="+mn-ea"/>
              </a:rPr>
              <a:t>(</a:t>
            </a:r>
            <a:r>
              <a:rPr lang="en-US" altLang="zh-CN" sz="3200" i="1" dirty="0">
                <a:sym typeface="+mn-ea"/>
              </a:rPr>
              <a:t>y</a:t>
            </a:r>
            <a:r>
              <a:rPr lang="en-US" altLang="zh-CN" sz="3200" dirty="0">
                <a:sym typeface="+mn-ea"/>
              </a:rPr>
              <a:t>) </a:t>
            </a:r>
            <a:endParaRPr lang="en-US" altLang="zh-CN" sz="3200" dirty="0"/>
          </a:p>
          <a:p>
            <a:pPr marL="0" indent="0" eaLnBrk="1" hangingPunct="1">
              <a:buNone/>
            </a:pPr>
            <a:r>
              <a:rPr lang="en-US" altLang="zh-CN" sz="3200" dirty="0">
                <a:sym typeface="+mn-ea"/>
              </a:rPr>
              <a:t>    if and only if they have the same syndrome.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938905" y="742950"/>
            <a:ext cx="27520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b="1" kern="0" dirty="0">
                <a:cs typeface="+mn-ea"/>
                <a:sym typeface="+mn-ea"/>
              </a:rPr>
              <a:t>Theorem 4</a:t>
            </a:r>
            <a:endParaRPr lang="en-US" altLang="zh-CN" sz="3200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046" y="0"/>
            <a:ext cx="11056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3200">
                <a:sym typeface="+mn-ea"/>
              </a:rPr>
              <a:t>11.2(</a:t>
            </a:r>
            <a:r>
              <a:rPr lang="zh-CN" altLang="en-US" sz="3200">
                <a:sym typeface="+mn-ea"/>
              </a:rPr>
              <a:t>补</a:t>
            </a:r>
            <a:r>
              <a:rPr lang="en-US" altLang="zh-CN" sz="3200">
                <a:sym typeface="+mn-ea"/>
              </a:rPr>
              <a:t>) Decoding and Error Correction</a:t>
            </a:r>
            <a:endParaRPr lang="en-US" altLang="zh-CN" sz="3200" dirty="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380365" y="1705610"/>
            <a:ext cx="8229600" cy="4525963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3200" dirty="0">
                <a:sym typeface="+mn-ea"/>
              </a:rPr>
              <a:t>It follows from Theorem 4 of Section 9.5 that </a:t>
            </a:r>
            <a:r>
              <a:rPr lang="en-US" altLang="zh-CN" sz="3200" i="1" dirty="0">
                <a:sym typeface="+mn-ea"/>
              </a:rPr>
              <a:t>x</a:t>
            </a:r>
            <a:r>
              <a:rPr lang="en-US" altLang="zh-CN" sz="3200" dirty="0">
                <a:sym typeface="+mn-ea"/>
              </a:rPr>
              <a:t> and </a:t>
            </a:r>
            <a:r>
              <a:rPr lang="en-US" altLang="zh-CN" sz="3200" i="1" dirty="0">
                <a:sym typeface="+mn-ea"/>
              </a:rPr>
              <a:t>y</a:t>
            </a:r>
            <a:r>
              <a:rPr lang="en-US" altLang="zh-CN" sz="3200" dirty="0">
                <a:sym typeface="+mn-ea"/>
              </a:rPr>
              <a:t> lie in the same left coset of </a:t>
            </a:r>
            <a:r>
              <a:rPr lang="en-US" altLang="zh-CN" sz="3200" i="1" dirty="0">
                <a:sym typeface="+mn-ea"/>
              </a:rPr>
              <a:t>N</a:t>
            </a:r>
            <a:r>
              <a:rPr lang="en-US" altLang="zh-CN" sz="3200" dirty="0">
                <a:sym typeface="+mn-ea"/>
              </a:rPr>
              <a:t> in </a:t>
            </a:r>
            <a:r>
              <a:rPr lang="en-US" altLang="zh-CN" sz="3200" i="1" dirty="0">
                <a:sym typeface="+mn-ea"/>
              </a:rPr>
              <a:t>B</a:t>
            </a:r>
            <a:r>
              <a:rPr lang="en-US" altLang="zh-CN" sz="3200" i="1" baseline="30000" dirty="0">
                <a:sym typeface="+mn-ea"/>
              </a:rPr>
              <a:t>n</a:t>
            </a:r>
            <a:r>
              <a:rPr lang="en-US" altLang="zh-CN" sz="3200" dirty="0">
                <a:sym typeface="+mn-ea"/>
              </a:rPr>
              <a:t> if and only if </a:t>
            </a:r>
            <a:r>
              <a:rPr lang="en-US" altLang="zh-CN" sz="3200" i="1" dirty="0">
                <a:sym typeface="+mn-ea"/>
              </a:rPr>
              <a:t>x </a:t>
            </a:r>
            <a:r>
              <a:rPr lang="en-US" altLang="zh-CN" sz="3200" dirty="0">
                <a:sym typeface="Symbol" panose="05050102010706020507" pitchFamily="18" charset="2"/>
              </a:rPr>
              <a:t></a:t>
            </a:r>
            <a:r>
              <a:rPr lang="en-US" altLang="zh-CN" sz="3200" i="1" dirty="0">
                <a:sym typeface="+mn-ea"/>
              </a:rPr>
              <a:t> y</a:t>
            </a:r>
            <a:r>
              <a:rPr lang="en-US" altLang="zh-CN" sz="3200" dirty="0">
                <a:sym typeface="+mn-ea"/>
              </a:rPr>
              <a:t> = (-</a:t>
            </a:r>
            <a:r>
              <a:rPr lang="en-US" altLang="zh-CN" sz="3200" i="1" dirty="0">
                <a:sym typeface="+mn-ea"/>
              </a:rPr>
              <a:t>x</a:t>
            </a:r>
            <a:r>
              <a:rPr lang="en-US" altLang="zh-CN" sz="3200" dirty="0">
                <a:sym typeface="+mn-ea"/>
              </a:rPr>
              <a:t>) </a:t>
            </a:r>
            <a:r>
              <a:rPr lang="en-US" altLang="zh-CN" sz="3200" dirty="0">
                <a:sym typeface="Symbol" panose="05050102010706020507" pitchFamily="18" charset="2"/>
              </a:rPr>
              <a:t></a:t>
            </a:r>
            <a:r>
              <a:rPr lang="en-US" altLang="zh-CN" sz="3200" dirty="0">
                <a:sym typeface="+mn-ea"/>
              </a:rPr>
              <a:t> y </a:t>
            </a:r>
            <a:r>
              <a:rPr lang="en-US" altLang="zh-CN" sz="3200" dirty="0">
                <a:sym typeface="Symbol" panose="05050102010706020507" pitchFamily="18" charset="2"/>
              </a:rPr>
              <a:t></a:t>
            </a:r>
            <a:r>
              <a:rPr lang="en-US" altLang="zh-CN" sz="3200" dirty="0">
                <a:sym typeface="+mn-ea"/>
              </a:rPr>
              <a:t> </a:t>
            </a:r>
            <a:r>
              <a:rPr lang="en-US" altLang="zh-CN" sz="3200" i="1" dirty="0">
                <a:sym typeface="+mn-ea"/>
              </a:rPr>
              <a:t>N</a:t>
            </a:r>
            <a:r>
              <a:rPr lang="en-US" altLang="zh-CN" sz="3200" dirty="0">
                <a:sym typeface="+mn-ea"/>
              </a:rPr>
              <a:t>. </a:t>
            </a:r>
            <a:endParaRPr lang="en-US" altLang="zh-CN" sz="32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3200" dirty="0">
                <a:sym typeface="+mn-ea"/>
              </a:rPr>
              <a:t>Since </a:t>
            </a:r>
            <a:r>
              <a:rPr lang="en-US" altLang="zh-CN" sz="3200" i="1" dirty="0">
                <a:sym typeface="+mn-ea"/>
              </a:rPr>
              <a:t>N</a:t>
            </a:r>
            <a:r>
              <a:rPr lang="en-US" altLang="zh-CN" sz="3200" dirty="0">
                <a:sym typeface="+mn-ea"/>
              </a:rPr>
              <a:t> = ker(</a:t>
            </a:r>
            <a:r>
              <a:rPr lang="en-US" altLang="zh-CN" sz="3200" i="1" dirty="0">
                <a:sym typeface="+mn-ea"/>
              </a:rPr>
              <a:t>f</a:t>
            </a:r>
            <a:r>
              <a:rPr lang="en-US" altLang="zh-CN" sz="3200" i="1" baseline="-25000" dirty="0">
                <a:sym typeface="+mn-ea"/>
              </a:rPr>
              <a:t>H</a:t>
            </a:r>
            <a:r>
              <a:rPr lang="en-US" altLang="zh-CN" sz="3200" dirty="0">
                <a:sym typeface="+mn-ea"/>
              </a:rPr>
              <a:t>), </a:t>
            </a:r>
            <a:r>
              <a:rPr lang="en-US" altLang="zh-CN" sz="3200" i="1" dirty="0">
                <a:sym typeface="+mn-ea"/>
              </a:rPr>
              <a:t>x </a:t>
            </a:r>
            <a:r>
              <a:rPr lang="en-US" altLang="zh-CN" sz="3200" dirty="0">
                <a:sym typeface="Symbol" panose="05050102010706020507" pitchFamily="18" charset="2"/>
              </a:rPr>
              <a:t></a:t>
            </a:r>
            <a:r>
              <a:rPr lang="en-US" altLang="zh-CN" sz="3200" i="1" dirty="0">
                <a:sym typeface="+mn-ea"/>
              </a:rPr>
              <a:t> y</a:t>
            </a:r>
            <a:r>
              <a:rPr lang="en-US" altLang="zh-CN" sz="3200" dirty="0">
                <a:sym typeface="+mn-ea"/>
              </a:rPr>
              <a:t> </a:t>
            </a:r>
            <a:r>
              <a:rPr lang="en-US" altLang="zh-CN" sz="3200" dirty="0">
                <a:sym typeface="Symbol" panose="05050102010706020507" pitchFamily="18" charset="2"/>
              </a:rPr>
              <a:t></a:t>
            </a:r>
            <a:r>
              <a:rPr lang="en-US" altLang="zh-CN" sz="3200" dirty="0">
                <a:sym typeface="+mn-ea"/>
              </a:rPr>
              <a:t> N if and only if</a:t>
            </a:r>
            <a:endParaRPr lang="en-US" altLang="zh-CN" sz="32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3200" i="1" dirty="0">
                <a:sym typeface="+mn-ea"/>
              </a:rPr>
              <a:t>f</a:t>
            </a:r>
            <a:r>
              <a:rPr lang="en-US" altLang="zh-CN" sz="3200" i="1" baseline="-25000" dirty="0">
                <a:sym typeface="+mn-ea"/>
              </a:rPr>
              <a:t>H</a:t>
            </a:r>
            <a:r>
              <a:rPr lang="en-US" altLang="zh-CN" sz="3200" dirty="0">
                <a:sym typeface="+mn-ea"/>
              </a:rPr>
              <a:t>(</a:t>
            </a:r>
            <a:r>
              <a:rPr lang="en-US" altLang="zh-CN" sz="3200" i="1" dirty="0">
                <a:sym typeface="+mn-ea"/>
              </a:rPr>
              <a:t>x </a:t>
            </a:r>
            <a:r>
              <a:rPr lang="en-US" altLang="zh-CN" sz="3200" dirty="0">
                <a:sym typeface="Symbol" panose="05050102010706020507" pitchFamily="18" charset="2"/>
              </a:rPr>
              <a:t></a:t>
            </a:r>
            <a:r>
              <a:rPr lang="en-US" altLang="zh-CN" sz="3200" i="1" dirty="0">
                <a:sym typeface="+mn-ea"/>
              </a:rPr>
              <a:t> y</a:t>
            </a:r>
            <a:r>
              <a:rPr lang="en-US" altLang="zh-CN" sz="3200" dirty="0">
                <a:sym typeface="+mn-ea"/>
              </a:rPr>
              <a:t>) = 0</a:t>
            </a:r>
            <a:r>
              <a:rPr lang="en-US" altLang="zh-CN" sz="3200" i="1" baseline="-25000" dirty="0">
                <a:sym typeface="+mn-ea"/>
              </a:rPr>
              <a:t>B</a:t>
            </a:r>
            <a:r>
              <a:rPr lang="en-US" altLang="zh-CN" sz="3200" i="1" baseline="-10000" dirty="0">
                <a:sym typeface="+mn-ea"/>
              </a:rPr>
              <a:t>r</a:t>
            </a:r>
            <a:endParaRPr lang="en-US" altLang="zh-CN" sz="3200" i="1" baseline="-100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3200" i="1" dirty="0">
                <a:sym typeface="+mn-ea"/>
              </a:rPr>
              <a:t>f</a:t>
            </a:r>
            <a:r>
              <a:rPr lang="en-US" altLang="zh-CN" sz="3200" i="1" baseline="-25000" dirty="0">
                <a:sym typeface="+mn-ea"/>
              </a:rPr>
              <a:t>H</a:t>
            </a:r>
            <a:r>
              <a:rPr lang="en-US" altLang="zh-CN" sz="3200" dirty="0">
                <a:sym typeface="+mn-ea"/>
              </a:rPr>
              <a:t>(</a:t>
            </a:r>
            <a:r>
              <a:rPr lang="en-US" altLang="zh-CN" sz="3200" i="1" dirty="0">
                <a:sym typeface="+mn-ea"/>
              </a:rPr>
              <a:t>x</a:t>
            </a:r>
            <a:r>
              <a:rPr lang="en-US" altLang="zh-CN" sz="3200" dirty="0">
                <a:sym typeface="+mn-ea"/>
              </a:rPr>
              <a:t>) </a:t>
            </a:r>
            <a:r>
              <a:rPr lang="en-US" altLang="zh-CN" sz="3200" dirty="0">
                <a:sym typeface="Symbol" panose="05050102010706020507" pitchFamily="18" charset="2"/>
              </a:rPr>
              <a:t></a:t>
            </a:r>
            <a:r>
              <a:rPr lang="en-US" altLang="zh-CN" sz="3200" dirty="0">
                <a:sym typeface="+mn-ea"/>
              </a:rPr>
              <a:t> </a:t>
            </a:r>
            <a:r>
              <a:rPr lang="en-US" altLang="zh-CN" sz="3200" i="1" dirty="0">
                <a:sym typeface="+mn-ea"/>
              </a:rPr>
              <a:t>f</a:t>
            </a:r>
            <a:r>
              <a:rPr lang="en-US" altLang="zh-CN" sz="3200" i="1" baseline="-25000" dirty="0">
                <a:sym typeface="+mn-ea"/>
              </a:rPr>
              <a:t>H</a:t>
            </a:r>
            <a:r>
              <a:rPr lang="en-US" altLang="zh-CN" sz="3200" dirty="0">
                <a:sym typeface="+mn-ea"/>
              </a:rPr>
              <a:t>(y) = 0</a:t>
            </a:r>
            <a:r>
              <a:rPr lang="en-US" altLang="zh-CN" sz="3200" i="1" baseline="-25000" dirty="0">
                <a:sym typeface="+mn-ea"/>
              </a:rPr>
              <a:t>B</a:t>
            </a:r>
            <a:r>
              <a:rPr lang="en-US" altLang="zh-CN" sz="3200" i="1" baseline="-10000" dirty="0">
                <a:sym typeface="+mn-ea"/>
              </a:rPr>
              <a:t>r</a:t>
            </a:r>
            <a:endParaRPr lang="en-US" altLang="zh-CN" sz="3200" i="1" baseline="-100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3200" i="1" dirty="0">
                <a:sym typeface="+mn-ea"/>
              </a:rPr>
              <a:t>f</a:t>
            </a:r>
            <a:r>
              <a:rPr lang="en-US" altLang="zh-CN" sz="3200" i="1" baseline="-25000" dirty="0">
                <a:sym typeface="+mn-ea"/>
              </a:rPr>
              <a:t>H</a:t>
            </a:r>
            <a:r>
              <a:rPr lang="en-US" altLang="zh-CN" sz="3200" dirty="0">
                <a:sym typeface="+mn-ea"/>
              </a:rPr>
              <a:t>(</a:t>
            </a:r>
            <a:r>
              <a:rPr lang="en-US" altLang="zh-CN" sz="3200" i="1" dirty="0">
                <a:sym typeface="+mn-ea"/>
              </a:rPr>
              <a:t>x</a:t>
            </a:r>
            <a:r>
              <a:rPr lang="en-US" altLang="zh-CN" sz="3200" dirty="0">
                <a:sym typeface="+mn-ea"/>
              </a:rPr>
              <a:t>) = </a:t>
            </a:r>
            <a:r>
              <a:rPr lang="en-US" altLang="zh-CN" sz="3200" i="1" dirty="0">
                <a:sym typeface="+mn-ea"/>
              </a:rPr>
              <a:t>f</a:t>
            </a:r>
            <a:r>
              <a:rPr lang="en-US" altLang="zh-CN" sz="3200" i="1" baseline="-25000" dirty="0">
                <a:sym typeface="+mn-ea"/>
              </a:rPr>
              <a:t>H</a:t>
            </a:r>
            <a:r>
              <a:rPr lang="en-US" altLang="zh-CN" sz="3200" dirty="0">
                <a:sym typeface="+mn-ea"/>
              </a:rPr>
              <a:t>(y)</a:t>
            </a:r>
            <a:endParaRPr lang="en-US" altLang="zh-CN" sz="3200" dirty="0"/>
          </a:p>
          <a:p>
            <a:pPr marL="914400" lvl="2" indent="0" algn="r" eaLnBrk="1" hangingPunct="1">
              <a:lnSpc>
                <a:spcPct val="90000"/>
              </a:lnSpc>
              <a:buNone/>
            </a:pPr>
            <a:endParaRPr lang="en-US" altLang="zh-CN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002280" y="3716655"/>
            <a:ext cx="182880" cy="571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3589655" y="4255135"/>
            <a:ext cx="182880" cy="571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905885" y="842645"/>
            <a:ext cx="124396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 eaLnBrk="1" hangingPunct="1"/>
            <a:r>
              <a:rPr lang="en-US" altLang="zh-CN" sz="3200" b="1" kern="0" dirty="0">
                <a:cs typeface="+mn-ea"/>
                <a:sym typeface="+mn-ea"/>
              </a:rPr>
              <a:t>Proof</a:t>
            </a:r>
            <a:endParaRPr lang="en-US" altLang="zh-CN" sz="320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361" y="158750"/>
            <a:ext cx="11056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3200">
                <a:sym typeface="+mn-ea"/>
              </a:rPr>
              <a:t>11.2(</a:t>
            </a:r>
            <a:r>
              <a:rPr lang="zh-CN" altLang="en-US" sz="3200">
                <a:sym typeface="+mn-ea"/>
              </a:rPr>
              <a:t>补</a:t>
            </a:r>
            <a:r>
              <a:rPr lang="en-US" altLang="zh-CN" sz="3200">
                <a:sym typeface="+mn-ea"/>
              </a:rPr>
              <a:t>) Decoding and Error Correction</a:t>
            </a:r>
            <a:endParaRPr lang="en-US" altLang="zh-CN" sz="3200" dirty="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450850" y="1600200"/>
            <a:ext cx="10509885" cy="452628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>
                <a:sym typeface="+mn-ea"/>
              </a:rPr>
              <a:t>Suppose that we compute the syndrome of each coset leader. If the word 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i="1" baseline="-25000" dirty="0">
                <a:sym typeface="+mn-ea"/>
              </a:rPr>
              <a:t>t</a:t>
            </a:r>
            <a:r>
              <a:rPr lang="en-US" altLang="zh-CN" dirty="0">
                <a:sym typeface="+mn-ea"/>
              </a:rPr>
              <a:t> is received, we also compute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i="1" baseline="-25000" dirty="0">
                <a:sym typeface="+mn-ea"/>
              </a:rPr>
              <a:t>H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i="1" baseline="-25000" dirty="0">
                <a:sym typeface="+mn-ea"/>
              </a:rPr>
              <a:t>t</a:t>
            </a:r>
            <a:r>
              <a:rPr lang="en-US" altLang="zh-CN" dirty="0">
                <a:sym typeface="+mn-ea"/>
              </a:rPr>
              <a:t>), the syndrome of 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i="1" baseline="-25000" dirty="0">
                <a:sym typeface="+mn-ea"/>
              </a:rPr>
              <a:t>t</a:t>
            </a:r>
            <a:r>
              <a:rPr lang="en-US" altLang="zh-CN" dirty="0">
                <a:sym typeface="+mn-ea"/>
              </a:rPr>
              <a:t>. By comparing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i="1" baseline="-25000" dirty="0">
                <a:sym typeface="+mn-ea"/>
              </a:rPr>
              <a:t>H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i="1" baseline="-25000" dirty="0">
                <a:sym typeface="+mn-ea"/>
              </a:rPr>
              <a:t>t</a:t>
            </a:r>
            <a:r>
              <a:rPr lang="en-US" altLang="zh-CN" dirty="0">
                <a:sym typeface="+mn-ea"/>
              </a:rPr>
              <a:t>) and the syndromes of the coset leaders, we find the coset in which 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i="1" baseline="-25000" dirty="0">
                <a:sym typeface="+mn-ea"/>
              </a:rPr>
              <a:t>t</a:t>
            </a:r>
            <a:r>
              <a:rPr lang="en-US" altLang="zh-CN" dirty="0">
                <a:sym typeface="+mn-ea"/>
              </a:rPr>
              <a:t> lies. Suppose that a coset leader of this coset is </a:t>
            </a:r>
            <a:r>
              <a:rPr lang="en-US" altLang="zh-CN" i="1" dirty="0">
                <a:sym typeface="Symbol" panose="05050102010706020507" pitchFamily="18" charset="2"/>
              </a:rPr>
              <a:t></a:t>
            </a:r>
            <a:r>
              <a:rPr lang="en-US" altLang="zh-CN" dirty="0">
                <a:sym typeface="+mn-ea"/>
              </a:rPr>
              <a:t>. We now compute 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i="1" baseline="-25000" dirty="0">
                <a:sym typeface="+mn-ea"/>
              </a:rPr>
              <a:t>t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</a:t>
            </a:r>
            <a:r>
              <a:rPr lang="en-US" altLang="zh-CN" dirty="0">
                <a:sym typeface="+mn-ea"/>
              </a:rPr>
              <a:t>. If 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i="1" dirty="0">
                <a:sym typeface="+mn-ea"/>
              </a:rPr>
              <a:t>e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), we then decode 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i="1" baseline="-25000" dirty="0">
                <a:sym typeface="+mn-ea"/>
              </a:rPr>
              <a:t>t</a:t>
            </a:r>
            <a:r>
              <a:rPr lang="en-US" altLang="zh-CN" dirty="0">
                <a:sym typeface="+mn-ea"/>
              </a:rPr>
              <a:t> as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637915" y="855345"/>
            <a:ext cx="4135120" cy="6324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cs typeface="+mn-ea"/>
                <a:sym typeface="+mn-ea"/>
              </a:rPr>
              <a:t>Decoding procedure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361" y="158750"/>
            <a:ext cx="11056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3200">
                <a:sym typeface="+mn-ea"/>
              </a:rPr>
              <a:t>11.2(</a:t>
            </a:r>
            <a:r>
              <a:rPr lang="zh-CN" altLang="en-US" sz="3200">
                <a:sym typeface="+mn-ea"/>
              </a:rPr>
              <a:t>补</a:t>
            </a:r>
            <a:r>
              <a:rPr lang="en-US" altLang="zh-CN" sz="3200">
                <a:sym typeface="+mn-ea"/>
              </a:rPr>
              <a:t>) Decoding and Error Correction</a:t>
            </a:r>
            <a:endParaRPr lang="en-US" altLang="zh-CN" sz="3200" dirty="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463550" y="1772920"/>
            <a:ext cx="10509885" cy="452628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sym typeface="+mn-ea"/>
              </a:rPr>
              <a:t>Step 1</a:t>
            </a:r>
            <a:r>
              <a:rPr lang="en-US" altLang="zh-CN" dirty="0">
                <a:sym typeface="+mn-ea"/>
              </a:rPr>
              <a:t>: Determine all left cosets of </a:t>
            </a:r>
            <a:r>
              <a:rPr lang="en-US" altLang="zh-CN" i="1" dirty="0">
                <a:sym typeface="+mn-ea"/>
              </a:rPr>
              <a:t>N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i="1" dirty="0">
                <a:sym typeface="+mn-ea"/>
              </a:rPr>
              <a:t>e</a:t>
            </a:r>
            <a:r>
              <a:rPr lang="en-US" altLang="zh-CN" i="1" baseline="-25000" dirty="0">
                <a:sym typeface="+mn-ea"/>
              </a:rPr>
              <a:t>H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i="1" baseline="30000" dirty="0">
                <a:sym typeface="+mn-ea"/>
              </a:rPr>
              <a:t>m</a:t>
            </a:r>
            <a:r>
              <a:rPr lang="en-US" altLang="zh-CN" dirty="0">
                <a:sym typeface="+mn-ea"/>
              </a:rPr>
              <a:t> ) in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i="1" baseline="30000" dirty="0">
                <a:sym typeface="+mn-ea"/>
              </a:rPr>
              <a:t>n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sym typeface="+mn-ea"/>
              </a:rPr>
              <a:t>Step 2</a:t>
            </a:r>
            <a:r>
              <a:rPr lang="en-US" altLang="zh-CN" dirty="0">
                <a:sym typeface="+mn-ea"/>
              </a:rPr>
              <a:t>: For each coset, find a coset leader, and compute the syndrome of each leader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sym typeface="+mn-ea"/>
              </a:rPr>
              <a:t>Step 3</a:t>
            </a:r>
            <a:r>
              <a:rPr lang="en-US" altLang="zh-CN" dirty="0">
                <a:sym typeface="+mn-ea"/>
              </a:rPr>
              <a:t>: If 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i="1" baseline="-25000" dirty="0">
                <a:sym typeface="+mn-ea"/>
              </a:rPr>
              <a:t>t</a:t>
            </a:r>
            <a:r>
              <a:rPr lang="en-US" altLang="zh-CN" dirty="0">
                <a:sym typeface="+mn-ea"/>
              </a:rPr>
              <a:t> is received, compute the syndrome of 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i="1" baseline="-25000" dirty="0">
                <a:sym typeface="+mn-ea"/>
              </a:rPr>
              <a:t>t</a:t>
            </a:r>
            <a:r>
              <a:rPr lang="en-US" altLang="zh-CN" dirty="0">
                <a:sym typeface="+mn-ea"/>
              </a:rPr>
              <a:t> and find the coset leader </a:t>
            </a:r>
            <a:r>
              <a:rPr lang="en-US" altLang="zh-CN" i="1" dirty="0">
                <a:sym typeface="Symbol" panose="05050102010706020507" pitchFamily="18" charset="2"/>
              </a:rPr>
              <a:t></a:t>
            </a:r>
            <a:r>
              <a:rPr lang="en-US" altLang="zh-CN" dirty="0">
                <a:sym typeface="+mn-ea"/>
              </a:rPr>
              <a:t> having the same syndrome. Then 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i="1" baseline="-25000" dirty="0">
                <a:sym typeface="+mn-ea"/>
              </a:rPr>
              <a:t>t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</a:t>
            </a:r>
            <a:r>
              <a:rPr lang="en-US" altLang="zh-CN" dirty="0">
                <a:sym typeface="+mn-ea"/>
              </a:rPr>
              <a:t>  = 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dirty="0">
                <a:sym typeface="+mn-ea"/>
              </a:rPr>
              <a:t> is a code word </a:t>
            </a:r>
            <a:r>
              <a:rPr lang="en-US" altLang="zh-CN" i="1" dirty="0">
                <a:sym typeface="+mn-ea"/>
              </a:rPr>
              <a:t>e</a:t>
            </a:r>
            <a:r>
              <a:rPr lang="en-US" altLang="zh-CN" i="1" baseline="-25000" dirty="0">
                <a:sym typeface="+mn-ea"/>
              </a:rPr>
              <a:t>H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), and </a:t>
            </a:r>
            <a:r>
              <a:rPr lang="en-US" altLang="zh-CN" i="1" dirty="0">
                <a:sym typeface="+mn-ea"/>
              </a:rPr>
              <a:t>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i="1" baseline="-25000" dirty="0">
                <a:sym typeface="+mn-ea"/>
              </a:rPr>
              <a:t>t</a:t>
            </a:r>
            <a:r>
              <a:rPr lang="en-US" altLang="zh-CN" dirty="0">
                <a:sym typeface="+mn-ea"/>
              </a:rPr>
              <a:t>) =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536440" y="930910"/>
            <a:ext cx="311912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1" hangingPunct="1"/>
            <a:r>
              <a:rPr lang="en-US" altLang="zh-CN" sz="3200" b="1" kern="0" dirty="0">
                <a:cs typeface="+mn-ea"/>
                <a:sym typeface="+mn-ea"/>
              </a:rPr>
              <a:t>New procedure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361" y="158750"/>
            <a:ext cx="11056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3200">
                <a:sym typeface="+mn-ea"/>
              </a:rPr>
              <a:t>11.2(</a:t>
            </a:r>
            <a:r>
              <a:rPr lang="zh-CN" altLang="en-US" sz="3200">
                <a:sym typeface="+mn-ea"/>
              </a:rPr>
              <a:t>补</a:t>
            </a:r>
            <a:r>
              <a:rPr lang="en-US" altLang="zh-CN" sz="3200">
                <a:sym typeface="+mn-ea"/>
              </a:rPr>
              <a:t>) Decoding and Error Correction</a:t>
            </a:r>
            <a:endParaRPr lang="en-US" altLang="zh-CN" sz="3200" dirty="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450850" y="1600200"/>
            <a:ext cx="10509885" cy="452628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ym typeface="+mn-ea"/>
              </a:rPr>
              <a:t>Consider the parity check matrix and the (3, 6) group code </a:t>
            </a:r>
            <a:r>
              <a:rPr lang="en-US" altLang="zh-CN" i="1" dirty="0">
                <a:sym typeface="+mn-ea"/>
              </a:rPr>
              <a:t>e</a:t>
            </a:r>
            <a:r>
              <a:rPr lang="en-US" altLang="zh-CN" i="1" baseline="-25000" dirty="0">
                <a:sym typeface="+mn-ea"/>
              </a:rPr>
              <a:t>H</a:t>
            </a:r>
            <a:r>
              <a:rPr lang="en-US" altLang="zh-CN" dirty="0">
                <a:sym typeface="+mn-ea"/>
              </a:rPr>
              <a:t>: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i="1" baseline="30000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i="1" baseline="30000" dirty="0">
                <a:sym typeface="+mn-ea"/>
              </a:rPr>
              <a:t>6</a:t>
            </a:r>
            <a:r>
              <a:rPr lang="en-US" altLang="zh-CN" dirty="0">
                <a:sym typeface="+mn-ea"/>
              </a:rPr>
              <a:t>.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691640" y="2709387"/>
          <a:ext cx="6324600" cy="3462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3" imgW="3340100" imgH="1828800" progId="Equation.DSMT4">
                  <p:embed/>
                </p:oleObj>
              </mc:Choice>
              <mc:Fallback>
                <p:oleObj r:id="rId3" imgW="3340100" imgH="1828800" progId="Equation.DSMT4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40" y="2709387"/>
                        <a:ext cx="6324600" cy="3462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905885" y="842645"/>
            <a:ext cx="219392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1" hangingPunct="1"/>
            <a:r>
              <a:rPr lang="en-US" altLang="zh-CN" sz="3200" b="1" kern="0" dirty="0">
                <a:cs typeface="+mn-ea"/>
                <a:sym typeface="+mn-ea"/>
              </a:rPr>
              <a:t>Example 5</a:t>
            </a:r>
            <a:endParaRPr lang="en-US" altLang="zh-CN" sz="3200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361" y="158750"/>
            <a:ext cx="11056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3200">
                <a:sym typeface="+mn-ea"/>
              </a:rPr>
              <a:t>11.2(</a:t>
            </a:r>
            <a:r>
              <a:rPr lang="zh-CN" altLang="en-US" sz="3200">
                <a:sym typeface="+mn-ea"/>
              </a:rPr>
              <a:t>补</a:t>
            </a:r>
            <a:r>
              <a:rPr lang="en-US" altLang="zh-CN" sz="3200">
                <a:sym typeface="+mn-ea"/>
              </a:rPr>
              <a:t>) Decoding and Error Correction</a:t>
            </a:r>
            <a:endParaRPr lang="en-US" altLang="zh-CN" sz="3200" dirty="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450850" y="1600200"/>
            <a:ext cx="11551285" cy="4526280"/>
          </a:xfrm>
        </p:spPr>
        <p:txBody>
          <a:bodyPr vert="horz" wrap="square" lIns="91440" tIns="45720" rIns="91440" bIns="45720" anchor="t" anchorCtr="0"/>
          <a:lstStyle/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000" i="1" dirty="0">
                <a:sym typeface="+mn-ea"/>
              </a:rPr>
              <a:t>N </a:t>
            </a:r>
            <a:r>
              <a:rPr lang="en-US" altLang="zh-CN" sz="2000" dirty="0">
                <a:sym typeface="+mn-ea"/>
              </a:rPr>
              <a:t>= {000000, 001011, 010101, 011110, 100110, 101101, 110011, 111000}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endParaRPr lang="en-US" altLang="zh-CN" sz="20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sym typeface="+mn-ea"/>
              </a:rPr>
              <a:t>Syndrome of Coset Leader	|	Coset leader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sym typeface="+mn-ea"/>
              </a:rPr>
              <a:t>--------------------------+-------------------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sym typeface="+mn-ea"/>
              </a:rPr>
              <a:t>			000		|	000000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sym typeface="+mn-ea"/>
              </a:rPr>
              <a:t>			001		|	000001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sym typeface="+mn-ea"/>
              </a:rPr>
              <a:t>			010		|	000010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sym typeface="+mn-ea"/>
              </a:rPr>
              <a:t>			011		|	001000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sym typeface="+mn-ea"/>
              </a:rPr>
              <a:t>			100		|	000100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sym typeface="+mn-ea"/>
              </a:rPr>
              <a:t>			101		|	010000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sym typeface="+mn-ea"/>
              </a:rPr>
              <a:t>			110		|	100000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sym typeface="+mn-ea"/>
              </a:rPr>
              <a:t>			111		|	001100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sym typeface="+mn-ea"/>
              </a:rPr>
              <a:t>--------------------------+-------------------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3905885" y="842645"/>
            <a:ext cx="219392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1" hangingPunct="1"/>
            <a:r>
              <a:rPr lang="en-US" altLang="zh-CN" sz="3200" b="1" kern="0" dirty="0">
                <a:cs typeface="+mn-ea"/>
                <a:sym typeface="+mn-ea"/>
              </a:rPr>
              <a:t>Example 5</a:t>
            </a:r>
            <a:endParaRPr lang="en-US" altLang="zh-CN" sz="3200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361" y="148590"/>
            <a:ext cx="110564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3200">
                <a:sym typeface="+mn-ea"/>
              </a:rPr>
              <a:t>11.2(</a:t>
            </a:r>
            <a:r>
              <a:rPr lang="zh-CN" altLang="en-US" sz="3200">
                <a:sym typeface="+mn-ea"/>
              </a:rPr>
              <a:t>补</a:t>
            </a:r>
            <a:r>
              <a:rPr lang="en-US" altLang="zh-CN" sz="3200">
                <a:sym typeface="+mn-ea"/>
              </a:rPr>
              <a:t>) Decoding and Error Correction</a:t>
            </a:r>
            <a:r>
              <a:rPr lang="zh-CN" altLang="en-US" sz="3200" dirty="0"/>
              <a:t> </a:t>
            </a:r>
          </a:p>
          <a:p>
            <a:pPr eaLnBrk="1" hangingPunct="1"/>
            <a:endParaRPr lang="en-US" altLang="zh-CN" sz="320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450850" y="1600200"/>
            <a:ext cx="11551285" cy="4526280"/>
          </a:xfrm>
        </p:spPr>
        <p:txBody>
          <a:bodyPr vert="horz" wrap="square" lIns="91440" tIns="45720" rIns="91440" bIns="45720" anchor="t" anchorCtr="0"/>
          <a:lstStyle/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sym typeface="+mn-ea"/>
              </a:rPr>
              <a:t>If </a:t>
            </a:r>
            <a:r>
              <a:rPr lang="en-US" altLang="zh-CN" sz="2000" i="1" dirty="0">
                <a:sym typeface="+mn-ea"/>
              </a:rPr>
              <a:t>x</a:t>
            </a:r>
            <a:r>
              <a:rPr lang="en-US" altLang="zh-CN" sz="2000" i="1" baseline="-25000" dirty="0">
                <a:sym typeface="+mn-ea"/>
              </a:rPr>
              <a:t>t</a:t>
            </a:r>
            <a:r>
              <a:rPr lang="en-US" altLang="zh-CN" sz="2000" i="1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= 001110, then </a:t>
            </a:r>
            <a:r>
              <a:rPr lang="en-US" altLang="zh-CN" sz="2000" i="1" dirty="0">
                <a:sym typeface="+mn-ea"/>
              </a:rPr>
              <a:t>f</a:t>
            </a:r>
            <a:r>
              <a:rPr lang="en-US" altLang="zh-CN" sz="2000" i="1" baseline="-25000" dirty="0">
                <a:sym typeface="+mn-ea"/>
              </a:rPr>
              <a:t>H</a:t>
            </a:r>
            <a:r>
              <a:rPr lang="en-US" altLang="zh-CN" sz="2000" dirty="0">
                <a:sym typeface="+mn-ea"/>
              </a:rPr>
              <a:t>(</a:t>
            </a:r>
            <a:r>
              <a:rPr lang="en-US" altLang="zh-CN" sz="2000" i="1" dirty="0">
                <a:sym typeface="+mn-ea"/>
              </a:rPr>
              <a:t>x</a:t>
            </a:r>
            <a:r>
              <a:rPr lang="en-US" altLang="zh-CN" sz="2000" i="1" baseline="-25000" dirty="0">
                <a:sym typeface="+mn-ea"/>
              </a:rPr>
              <a:t>t</a:t>
            </a:r>
            <a:r>
              <a:rPr lang="en-US" altLang="zh-CN" sz="2000" dirty="0">
                <a:sym typeface="+mn-ea"/>
              </a:rPr>
              <a:t>) = </a:t>
            </a:r>
            <a:r>
              <a:rPr lang="en-US" altLang="zh-CN" sz="2000" i="1" dirty="0">
                <a:sym typeface="+mn-ea"/>
              </a:rPr>
              <a:t>x</a:t>
            </a:r>
            <a:r>
              <a:rPr lang="en-US" altLang="zh-CN" sz="2000" i="1" baseline="-25000" dirty="0">
                <a:sym typeface="+mn-ea"/>
              </a:rPr>
              <a:t>t</a:t>
            </a:r>
            <a:r>
              <a:rPr lang="en-US" altLang="zh-CN" sz="2000" dirty="0">
                <a:sym typeface="+mn-ea"/>
              </a:rPr>
              <a:t> * H = 101, same as </a:t>
            </a:r>
            <a:r>
              <a:rPr lang="en-US" altLang="zh-CN" sz="2000" i="1" dirty="0">
                <a:sym typeface="Symbol" panose="05050102010706020507" pitchFamily="18" charset="2"/>
              </a:rPr>
              <a:t></a:t>
            </a:r>
            <a:r>
              <a:rPr lang="en-US" altLang="zh-CN" sz="2000" dirty="0">
                <a:sym typeface="+mn-ea"/>
              </a:rPr>
              <a:t>=010000. </a:t>
            </a:r>
            <a:endParaRPr lang="en-US" altLang="zh-CN" sz="3200" b="0" kern="1200">
              <a:cs typeface="+mn-cs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000" i="1" dirty="0">
                <a:sym typeface="+mn-ea"/>
              </a:rPr>
              <a:t>x</a:t>
            </a:r>
            <a:r>
              <a:rPr lang="en-US" altLang="zh-CN" sz="2000" dirty="0">
                <a:sym typeface="+mn-ea"/>
              </a:rPr>
              <a:t> = </a:t>
            </a:r>
            <a:r>
              <a:rPr lang="en-US" altLang="zh-CN" sz="2000" i="1" dirty="0">
                <a:sym typeface="+mn-ea"/>
              </a:rPr>
              <a:t>x</a:t>
            </a:r>
            <a:r>
              <a:rPr lang="en-US" altLang="zh-CN" sz="2000" i="1" baseline="-25000" dirty="0">
                <a:sym typeface="+mn-ea"/>
              </a:rPr>
              <a:t>t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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</a:t>
            </a:r>
            <a:r>
              <a:rPr lang="en-US" altLang="zh-CN" sz="2000" dirty="0">
                <a:sym typeface="+mn-ea"/>
              </a:rPr>
              <a:t> = 001110 </a:t>
            </a:r>
            <a:r>
              <a:rPr lang="en-US" altLang="zh-CN" sz="2000" dirty="0">
                <a:sym typeface="Symbol" panose="05050102010706020507" pitchFamily="18" charset="2"/>
              </a:rPr>
              <a:t></a:t>
            </a:r>
            <a:r>
              <a:rPr lang="en-US" altLang="zh-CN" sz="2000" dirty="0">
                <a:sym typeface="+mn-ea"/>
              </a:rPr>
              <a:t> 01000 = 011110 = </a:t>
            </a:r>
            <a:r>
              <a:rPr lang="en-US" altLang="zh-CN" sz="2000" i="1" dirty="0">
                <a:sym typeface="+mn-ea"/>
              </a:rPr>
              <a:t>e</a:t>
            </a:r>
            <a:r>
              <a:rPr lang="en-US" altLang="zh-CN" sz="2000" dirty="0">
                <a:sym typeface="+mn-ea"/>
              </a:rPr>
              <a:t>(011), so decode 001110 as 011.</a:t>
            </a:r>
            <a:endParaRPr lang="en-US" altLang="zh-CN" sz="20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sym typeface="+mn-ea"/>
              </a:rPr>
              <a:t>Syndrome of Coset Leader	|	Coset leader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sym typeface="+mn-ea"/>
              </a:rPr>
              <a:t>--------------------------+-------------------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sym typeface="+mn-ea"/>
              </a:rPr>
              <a:t>			000		|	000000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sym typeface="+mn-ea"/>
              </a:rPr>
              <a:t>			001		|	000001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sym typeface="+mn-ea"/>
              </a:rPr>
              <a:t>			010		|	000010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sym typeface="+mn-ea"/>
              </a:rPr>
              <a:t>			011		|	001000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sym typeface="+mn-ea"/>
              </a:rPr>
              <a:t>			100		|	000100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sym typeface="+mn-ea"/>
              </a:rPr>
              <a:t>			101		|	010000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sym typeface="+mn-ea"/>
              </a:rPr>
              <a:t>			110		|	100000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sym typeface="+mn-ea"/>
              </a:rPr>
              <a:t>			111		|	001100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sym typeface="+mn-ea"/>
              </a:rPr>
              <a:t>--------------------------+-------------------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3905885" y="835660"/>
            <a:ext cx="219392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1" hangingPunct="1"/>
            <a:r>
              <a:rPr lang="en-US" altLang="zh-CN" sz="3200" b="1" kern="0" dirty="0">
                <a:cs typeface="+mn-ea"/>
                <a:sym typeface="+mn-ea"/>
              </a:rPr>
              <a:t>Example 5</a:t>
            </a:r>
            <a:endParaRPr lang="en-US" altLang="zh-CN" sz="3200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361" y="148590"/>
            <a:ext cx="11056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3200">
                <a:sym typeface="+mn-ea"/>
              </a:rPr>
              <a:t>11.2(</a:t>
            </a:r>
            <a:r>
              <a:rPr lang="zh-CN" altLang="en-US" sz="3200">
                <a:sym typeface="+mn-ea"/>
              </a:rPr>
              <a:t>补</a:t>
            </a:r>
            <a:r>
              <a:rPr lang="en-US" altLang="zh-CN" sz="3200">
                <a:sym typeface="+mn-ea"/>
              </a:rPr>
              <a:t>) Decoding and Error Correction</a:t>
            </a:r>
            <a:endParaRPr lang="en-US" altLang="zh-CN" sz="3200" dirty="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127635" y="1537335"/>
            <a:ext cx="11551285" cy="452628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ym typeface="+mn-ea"/>
              </a:rPr>
              <a:t>Message, word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ym typeface="+mn-ea"/>
              </a:rPr>
              <a:t>(</a:t>
            </a:r>
            <a:r>
              <a:rPr lang="en-US" altLang="zh-CN" sz="2800" i="1" dirty="0">
                <a:sym typeface="+mn-ea"/>
              </a:rPr>
              <a:t>m, n</a:t>
            </a:r>
            <a:r>
              <a:rPr lang="en-US" altLang="zh-CN" sz="2800" dirty="0">
                <a:sym typeface="+mn-ea"/>
              </a:rPr>
              <a:t>) encoding function, one-to-one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i="1" dirty="0">
                <a:sym typeface="+mn-ea"/>
              </a:rPr>
              <a:t>Code word, parity check code</a:t>
            </a:r>
            <a:endParaRPr lang="en-US" altLang="zh-CN" sz="2800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i="1" dirty="0">
                <a:sym typeface="+mn-ea"/>
              </a:rPr>
              <a:t>Detect, correct, k or fewer errors</a:t>
            </a:r>
            <a:endParaRPr lang="en-US" altLang="zh-CN" sz="2800" i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ym typeface="+mn-ea"/>
              </a:rPr>
              <a:t>Hamming distance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i="1" dirty="0">
                <a:sym typeface="+mn-ea"/>
              </a:rPr>
              <a:t>Properties of distance</a:t>
            </a:r>
            <a:endParaRPr lang="en-US" altLang="zh-CN" sz="2800" i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ym typeface="+mn-ea"/>
              </a:rPr>
              <a:t>Group code and parity check matrix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i="1" dirty="0">
                <a:sym typeface="+mn-ea"/>
              </a:rPr>
              <a:t>Minimum distance of a group code</a:t>
            </a:r>
            <a:endParaRPr lang="en-US" altLang="zh-CN" sz="2800" i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ym typeface="+mn-ea"/>
              </a:rPr>
              <a:t>Maximum likelihood technique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i="1" dirty="0">
                <a:sym typeface="+mn-ea"/>
              </a:rPr>
              <a:t>Maximum likelihood decoding function</a:t>
            </a:r>
            <a:endParaRPr lang="en-US" altLang="zh-CN" sz="2800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i="1" dirty="0">
                <a:sym typeface="+mn-ea"/>
              </a:rPr>
              <a:t>Syndrome and decoding procedure for group code</a:t>
            </a:r>
            <a:endParaRPr lang="en-US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3474720" y="843280"/>
            <a:ext cx="43935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b="1" kern="0" dirty="0">
                <a:cs typeface="+mn-ea"/>
                <a:sym typeface="+mn-ea"/>
              </a:rPr>
              <a:t>Key ideas for review</a:t>
            </a:r>
            <a:endParaRPr lang="en-US" altLang="zh-CN" sz="320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61806" y="995044"/>
            <a:ext cx="61232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j-cs"/>
              </a:rPr>
              <a:t>Homework</a:t>
            </a:r>
            <a:endParaRPr lang="zh-CN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24194" y="1847127"/>
            <a:ext cx="11543612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3600"/>
              <a:t>11.2(</a:t>
            </a:r>
            <a:r>
              <a:rPr lang="zh-CN" altLang="en-US" sz="3600" dirty="0"/>
              <a:t>补</a:t>
            </a:r>
            <a:r>
              <a:rPr lang="en-US" altLang="zh-CN" sz="3600" dirty="0"/>
              <a:t>)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3200"/>
              <a:t>14, 18, 22 P421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3200"/>
              <a:t>24 P422</a:t>
            </a:r>
            <a:endParaRPr lang="en-US" altLang="zh-CN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11.2(</a:t>
            </a:r>
            <a:r>
              <a:rPr lang="zh-CN" altLang="en-US" sz="3200"/>
              <a:t>补</a:t>
            </a:r>
            <a:r>
              <a:rPr lang="en-US" altLang="zh-CN" sz="3200"/>
              <a:t>) Decoding and Error Correction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739754"/>
            <a:ext cx="11940020" cy="704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The decoding function d is required to be onto so that every received word can be decoded to give a word in Bm. It decodes properly received words correctly, but the decoding of improperly received words may or may not be correct.</a:t>
            </a:r>
          </a:p>
          <a:p>
            <a:pPr lvl="1" algn="ctr">
              <a:lnSpc>
                <a:spcPct val="150000"/>
              </a:lnSpc>
            </a:pPr>
            <a:endParaRPr lang="en-US" altLang="zh-CN" baseline="-15000"/>
          </a:p>
          <a:p>
            <a:pPr lvl="1" algn="ctr">
              <a:lnSpc>
                <a:spcPct val="150000"/>
              </a:lnSpc>
            </a:pP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11.2(</a:t>
            </a:r>
            <a:r>
              <a:rPr lang="zh-CN" altLang="en-US" sz="3200"/>
              <a:t>补</a:t>
            </a:r>
            <a:r>
              <a:rPr lang="en-US" altLang="zh-CN" sz="3200"/>
              <a:t>) Decoding and Error Correction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10046" y="918110"/>
            <a:ext cx="11605436" cy="661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1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Example 1: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/>
              <a:t>Consider the parity check code that is defined in Example 2 of Section 11.1. We now define the decoding function d: B</a:t>
            </a:r>
            <a:r>
              <a:rPr lang="en-US" altLang="zh-CN" sz="2400" baseline="30000"/>
              <a:t>m+1</a:t>
            </a:r>
            <a:r>
              <a:rPr lang="zh-CN" altLang="en-US" sz="2400"/>
              <a:t>→</a:t>
            </a:r>
            <a:r>
              <a:rPr lang="en-US" altLang="zh-CN" sz="2400"/>
              <a:t>B</a:t>
            </a:r>
            <a:r>
              <a:rPr lang="en-US" altLang="zh-CN" sz="2400" baseline="30000"/>
              <a:t>m</a:t>
            </a:r>
            <a:r>
              <a:rPr lang="en-US" altLang="zh-CN" sz="2400"/>
              <a:t>. If y = y</a:t>
            </a:r>
            <a:r>
              <a:rPr lang="en-US" altLang="zh-CN" sz="2400" baseline="-25000"/>
              <a:t>1</a:t>
            </a:r>
            <a:r>
              <a:rPr lang="en-US" altLang="zh-CN" sz="2400"/>
              <a:t> y</a:t>
            </a:r>
            <a:r>
              <a:rPr lang="en-US" altLang="zh-CN" sz="2400" baseline="-25000"/>
              <a:t>2</a:t>
            </a:r>
            <a:r>
              <a:rPr lang="en-US" altLang="zh-CN" sz="2400"/>
              <a:t> … y</a:t>
            </a:r>
            <a:r>
              <a:rPr lang="en-US" altLang="zh-CN" sz="2400" baseline="-25000"/>
              <a:t>m</a:t>
            </a:r>
            <a:r>
              <a:rPr lang="en-US" altLang="zh-CN" sz="2400"/>
              <a:t> y</a:t>
            </a:r>
            <a:r>
              <a:rPr lang="en-US" altLang="zh-CN" sz="2400" baseline="-25000"/>
              <a:t>m+1</a:t>
            </a:r>
            <a:r>
              <a:rPr lang="zh-CN" altLang="en-US" sz="2400"/>
              <a:t>∈</a:t>
            </a:r>
            <a:r>
              <a:rPr lang="en-US" altLang="zh-CN" sz="2400"/>
              <a:t> B</a:t>
            </a:r>
            <a:r>
              <a:rPr lang="en-US" altLang="zh-CN" sz="2400" baseline="30000"/>
              <a:t>m+1</a:t>
            </a:r>
            <a:r>
              <a:rPr lang="en-US" altLang="zh-CN" sz="2400"/>
              <a:t>, then </a:t>
            </a:r>
          </a:p>
          <a:p>
            <a:pPr lvl="2" algn="ctr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/>
              <a:t>d(y) = y</a:t>
            </a:r>
            <a:r>
              <a:rPr lang="en-US" altLang="zh-CN" sz="2000" baseline="-25000"/>
              <a:t>1</a:t>
            </a:r>
            <a:r>
              <a:rPr lang="en-US" altLang="zh-CN" sz="2000"/>
              <a:t> y</a:t>
            </a:r>
            <a:r>
              <a:rPr lang="en-US" altLang="zh-CN" sz="2000" baseline="-25000"/>
              <a:t>2</a:t>
            </a:r>
            <a:r>
              <a:rPr lang="en-US" altLang="zh-CN" sz="2000"/>
              <a:t> … y</a:t>
            </a:r>
            <a:r>
              <a:rPr lang="en-US" altLang="zh-CN" sz="2000" baseline="-25000"/>
              <a:t>m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/>
              <a:t>Observe that if b = b</a:t>
            </a:r>
            <a:r>
              <a:rPr lang="en-US" altLang="zh-CN" sz="2400" baseline="-25000"/>
              <a:t>1</a:t>
            </a:r>
            <a:r>
              <a:rPr lang="en-US" altLang="zh-CN" sz="2400"/>
              <a:t> b</a:t>
            </a:r>
            <a:r>
              <a:rPr lang="en-US" altLang="zh-CN" sz="2400" baseline="-25000"/>
              <a:t>2 </a:t>
            </a:r>
            <a:r>
              <a:rPr lang="en-US" altLang="zh-CN" sz="2400"/>
              <a:t>… b</a:t>
            </a:r>
            <a:r>
              <a:rPr lang="en-US" altLang="zh-CN" sz="2400" baseline="-25000"/>
              <a:t>m</a:t>
            </a:r>
            <a:r>
              <a:rPr lang="zh-CN" altLang="en-US" sz="2400"/>
              <a:t>∈</a:t>
            </a:r>
            <a:r>
              <a:rPr lang="en-US" altLang="zh-CN" sz="2400"/>
              <a:t> B</a:t>
            </a:r>
            <a:r>
              <a:rPr lang="en-US" altLang="zh-CN" sz="2400" baseline="30000"/>
              <a:t>m</a:t>
            </a:r>
            <a:r>
              <a:rPr lang="en-US" altLang="zh-CN" sz="2400"/>
              <a:t>, then</a:t>
            </a:r>
          </a:p>
          <a:p>
            <a:pPr lvl="2" algn="ctr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/>
              <a:t>(d o e)(b) = d(e(b)) = b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/>
              <a:t>so d o e = 1</a:t>
            </a:r>
            <a:r>
              <a:rPr lang="en-US" altLang="zh-CN" sz="2400" baseline="-25000"/>
              <a:t>B</a:t>
            </a:r>
            <a:r>
              <a:rPr lang="en-US" altLang="zh-CN" sz="2400" baseline="-15000"/>
              <a:t>m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/>
              <a:t>For a concrete example, let m = 4. Then d(10010) = 1001 and d(11001) = 1100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11.2(</a:t>
            </a:r>
            <a:r>
              <a:rPr lang="zh-CN" altLang="en-US" sz="3200"/>
              <a:t>补</a:t>
            </a:r>
            <a:r>
              <a:rPr lang="en-US" altLang="zh-CN" sz="3200"/>
              <a:t>) Decoding and Error Correction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739754"/>
            <a:ext cx="11940020" cy="704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Let e be an (m, n) encoding function and let d be an (n, m) decoding function associated with e. We say that the pair (e, d) corrects k or fewer errors if whenever x = e(b) is transmitted correctly or with k or fewer errors and x</a:t>
            </a:r>
            <a:r>
              <a:rPr lang="en-US" altLang="zh-CN" baseline="-25000"/>
              <a:t>t</a:t>
            </a:r>
            <a:r>
              <a:rPr lang="en-US" altLang="zh-CN"/>
              <a:t> is received, then d(x</a:t>
            </a:r>
            <a:r>
              <a:rPr lang="en-US" altLang="zh-CN" baseline="-25000"/>
              <a:t>t</a:t>
            </a:r>
            <a:r>
              <a:rPr lang="en-US" altLang="zh-CN"/>
              <a:t>) = b. Thus x</a:t>
            </a:r>
            <a:r>
              <a:rPr lang="en-US" altLang="zh-CN" baseline="-25000"/>
              <a:t>t  </a:t>
            </a:r>
            <a:r>
              <a:rPr lang="en-US" altLang="zh-CN"/>
              <a:t>is decoded as the correct message b.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11.2(</a:t>
            </a:r>
            <a:r>
              <a:rPr lang="zh-CN" altLang="en-US" sz="3200"/>
              <a:t>补</a:t>
            </a:r>
            <a:r>
              <a:rPr lang="en-US" altLang="zh-CN" sz="3200"/>
              <a:t>) Decoding and Error Correction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10046" y="918110"/>
            <a:ext cx="11605436" cy="661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41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Example 2: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/>
              <a:t>Consider the (m, 3m) encoding function defined in Example 3 of Section 11.1. Define the decoding function d: B</a:t>
            </a:r>
            <a:r>
              <a:rPr lang="en-US" altLang="zh-CN" sz="2400" baseline="-25000"/>
              <a:t>m</a:t>
            </a:r>
            <a:r>
              <a:rPr lang="zh-CN" altLang="en-US" sz="2400"/>
              <a:t>→</a:t>
            </a:r>
            <a:r>
              <a:rPr lang="en-US" altLang="zh-CN" sz="2400"/>
              <a:t>B</a:t>
            </a:r>
            <a:r>
              <a:rPr lang="en-US" altLang="zh-CN" sz="2400" baseline="-25000"/>
              <a:t>3m</a:t>
            </a:r>
            <a:r>
              <a:rPr lang="en-US" altLang="zh-CN" sz="2400"/>
              <a:t>.Let </a:t>
            </a:r>
          </a:p>
          <a:p>
            <a:pPr lvl="2" algn="ctr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/>
              <a:t>y = y</a:t>
            </a:r>
            <a:r>
              <a:rPr lang="en-US" altLang="zh-CN" sz="2000" baseline="-25000"/>
              <a:t>1 </a:t>
            </a:r>
            <a:r>
              <a:rPr lang="en-US" altLang="zh-CN" sz="2000"/>
              <a:t>y</a:t>
            </a:r>
            <a:r>
              <a:rPr lang="en-US" altLang="zh-CN" sz="2000" baseline="-25000"/>
              <a:t>2</a:t>
            </a:r>
            <a:r>
              <a:rPr lang="en-US" altLang="zh-CN" sz="2000"/>
              <a:t> … y</a:t>
            </a:r>
            <a:r>
              <a:rPr lang="en-US" altLang="zh-CN" sz="2000" baseline="-25000"/>
              <a:t>m </a:t>
            </a:r>
            <a:r>
              <a:rPr lang="en-US" altLang="zh-CN" sz="2000"/>
              <a:t>y</a:t>
            </a:r>
            <a:r>
              <a:rPr lang="en-US" altLang="zh-CN" sz="2000" baseline="-25000"/>
              <a:t>m+1 </a:t>
            </a:r>
            <a:r>
              <a:rPr lang="en-US" altLang="zh-CN" sz="2000"/>
              <a:t>…  y</a:t>
            </a:r>
            <a:r>
              <a:rPr lang="en-US" altLang="zh-CN" sz="2000" baseline="-25000"/>
              <a:t>2m</a:t>
            </a:r>
            <a:r>
              <a:rPr lang="en-US" altLang="zh-CN" sz="2000"/>
              <a:t> y</a:t>
            </a:r>
            <a:r>
              <a:rPr lang="en-US" altLang="zh-CN" sz="2000" baseline="-25000"/>
              <a:t>2m+1 </a:t>
            </a:r>
            <a:r>
              <a:rPr lang="en-US" altLang="zh-CN" sz="2000"/>
              <a:t>… y</a:t>
            </a:r>
            <a:r>
              <a:rPr lang="en-US" altLang="zh-CN" sz="2000" baseline="-25000"/>
              <a:t>3m</a:t>
            </a:r>
            <a:r>
              <a:rPr lang="en-US" altLang="zh-CN" sz="2000"/>
              <a:t>,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/>
              <a:t>Then</a:t>
            </a:r>
          </a:p>
          <a:p>
            <a:pPr lvl="2" algn="ctr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/>
              <a:t>d(y) =  z</a:t>
            </a:r>
            <a:r>
              <a:rPr lang="en-US" altLang="zh-CN" sz="2000" baseline="-25000"/>
              <a:t>1</a:t>
            </a:r>
            <a:r>
              <a:rPr lang="en-US" altLang="zh-CN" sz="2000"/>
              <a:t> z</a:t>
            </a:r>
            <a:r>
              <a:rPr lang="en-US" altLang="zh-CN" sz="2000" baseline="-25000"/>
              <a:t>2</a:t>
            </a:r>
            <a:r>
              <a:rPr lang="en-US" altLang="zh-CN" sz="2000"/>
              <a:t> … z</a:t>
            </a:r>
            <a:r>
              <a:rPr lang="en-US" altLang="zh-CN" sz="2000" baseline="-25000"/>
              <a:t>m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/>
              <a:t>where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endParaRPr lang="en-US" altLang="zh-CN" sz="2400"/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endParaRPr lang="en-US" altLang="zh-CN" sz="2400"/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/>
              <a:t>E.g. x</a:t>
            </a:r>
            <a:r>
              <a:rPr lang="en-US" altLang="zh-CN" sz="2400" baseline="-25000"/>
              <a:t>t </a:t>
            </a:r>
            <a:r>
              <a:rPr lang="en-US" altLang="zh-CN" sz="2400"/>
              <a:t>= 011011111, then d(x</a:t>
            </a:r>
            <a:r>
              <a:rPr lang="en-US" altLang="zh-CN" sz="2400" baseline="-25000"/>
              <a:t>t</a:t>
            </a:r>
            <a:r>
              <a:rPr lang="en-US" altLang="zh-CN" sz="2400"/>
              <a:t>) = 011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11.2(</a:t>
            </a:r>
            <a:r>
              <a:rPr lang="zh-CN" altLang="en-US" sz="3200"/>
              <a:t>补</a:t>
            </a:r>
            <a:r>
              <a:rPr lang="en-US" altLang="zh-CN" sz="3200"/>
              <a:t>) Decoding and Error Correction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527" y="4947557"/>
            <a:ext cx="5798946" cy="99233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739754"/>
            <a:ext cx="11940020" cy="704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Given an (m,n) encoding function e: B</a:t>
            </a:r>
            <a:r>
              <a:rPr lang="en-US" altLang="zh-CN" baseline="30000"/>
              <a:t>m</a:t>
            </a:r>
            <a:r>
              <a:rPr lang="zh-CN" altLang="en-US"/>
              <a:t>→</a:t>
            </a:r>
            <a:r>
              <a:rPr lang="en-US" altLang="zh-CN"/>
              <a:t>B</a:t>
            </a:r>
            <a:r>
              <a:rPr lang="en-US" altLang="zh-CN" baseline="30000"/>
              <a:t>n</a:t>
            </a:r>
            <a:r>
              <a:rPr lang="en-US" altLang="zh-CN"/>
              <a:t>, we often need to determine an (n,m) decoding function d: B</a:t>
            </a:r>
            <a:r>
              <a:rPr lang="en-US" altLang="zh-CN" baseline="30000"/>
              <a:t>n</a:t>
            </a:r>
            <a:r>
              <a:rPr lang="zh-CN" altLang="en-US"/>
              <a:t>→</a:t>
            </a:r>
            <a:r>
              <a:rPr lang="en-US" altLang="zh-CN"/>
              <a:t>B</a:t>
            </a:r>
            <a:r>
              <a:rPr lang="en-US" altLang="zh-CN" baseline="30000"/>
              <a:t>m</a:t>
            </a:r>
            <a:r>
              <a:rPr lang="en-US" altLang="zh-CN"/>
              <a:t> associated with e. We now discuss a method, called the </a:t>
            </a:r>
            <a:r>
              <a:rPr lang="en-US" altLang="zh-CN">
                <a:solidFill>
                  <a:srgbClr val="FF0000"/>
                </a:solidFill>
              </a:rPr>
              <a:t>maximum likelihood technique(</a:t>
            </a:r>
            <a:r>
              <a:rPr lang="zh-CN" altLang="en-US">
                <a:solidFill>
                  <a:srgbClr val="FF0000"/>
                </a:solidFill>
              </a:rPr>
              <a:t>极大似然方法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en-US" altLang="zh-CN"/>
              <a:t>, for determining a decoding function d for a given 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Since B</a:t>
            </a:r>
            <a:r>
              <a:rPr lang="en-US" altLang="zh-CN" baseline="30000"/>
              <a:t>m </a:t>
            </a:r>
            <a:r>
              <a:rPr lang="en-US" altLang="zh-CN"/>
              <a:t>has 2</a:t>
            </a:r>
            <a:r>
              <a:rPr lang="en-US" altLang="zh-CN" baseline="30000"/>
              <a:t>m</a:t>
            </a:r>
            <a:r>
              <a:rPr lang="en-US" altLang="zh-CN"/>
              <a:t> elements, there are 2</a:t>
            </a:r>
            <a:r>
              <a:rPr lang="en-US" altLang="zh-CN" baseline="30000"/>
              <a:t>m</a:t>
            </a:r>
            <a:r>
              <a:rPr lang="en-US" altLang="zh-CN"/>
              <a:t> code words in B</a:t>
            </a:r>
            <a:r>
              <a:rPr lang="en-US" altLang="zh-CN" baseline="30000"/>
              <a:t>n</a:t>
            </a:r>
            <a:r>
              <a:rPr lang="en-US" altLang="zh-CN"/>
              <a:t>. We first list the code words in a fixed order:</a:t>
            </a:r>
          </a:p>
          <a:p>
            <a:pPr lvl="1" algn="ctr">
              <a:lnSpc>
                <a:spcPct val="150000"/>
              </a:lnSpc>
            </a:pPr>
            <a:r>
              <a:rPr lang="en-US" altLang="zh-CN"/>
              <a:t>x</a:t>
            </a:r>
            <a:r>
              <a:rPr lang="en-US" altLang="zh-CN" baseline="30000"/>
              <a:t>(1)</a:t>
            </a:r>
            <a:r>
              <a:rPr lang="en-US" altLang="zh-CN"/>
              <a:t>, x</a:t>
            </a:r>
            <a:r>
              <a:rPr lang="en-US" altLang="zh-CN" baseline="30000"/>
              <a:t>(2)</a:t>
            </a:r>
            <a:r>
              <a:rPr lang="en-US" altLang="zh-CN"/>
              <a:t>, ..., x</a:t>
            </a:r>
            <a:r>
              <a:rPr lang="en-US" altLang="zh-CN" baseline="30000"/>
              <a:t>(2</a:t>
            </a:r>
            <a:r>
              <a:rPr lang="en-US" altLang="zh-CN" baseline="50000"/>
              <a:t>m</a:t>
            </a:r>
            <a:r>
              <a:rPr lang="en-US" altLang="zh-CN" baseline="30000"/>
              <a:t>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11.2(</a:t>
            </a:r>
            <a:r>
              <a:rPr lang="zh-CN" altLang="en-US" sz="3200"/>
              <a:t>补</a:t>
            </a:r>
            <a:r>
              <a:rPr lang="en-US" altLang="zh-CN" sz="3200"/>
              <a:t>) Decoding and Error Correction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739754"/>
            <a:ext cx="11820277" cy="704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If the received word is x</a:t>
            </a:r>
            <a:r>
              <a:rPr lang="en-US" altLang="zh-CN" baseline="-25000"/>
              <a:t>t</a:t>
            </a:r>
            <a:r>
              <a:rPr lang="en-US" altLang="zh-CN"/>
              <a:t>, we compute </a:t>
            </a:r>
            <a:r>
              <a:rPr lang="el-GR" altLang="zh-CN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US" altLang="zh-CN"/>
              <a:t>(x</a:t>
            </a:r>
            <a:r>
              <a:rPr lang="en-US" altLang="zh-CN" baseline="30000"/>
              <a:t>(i)</a:t>
            </a:r>
            <a:r>
              <a:rPr lang="en-US" altLang="zh-CN"/>
              <a:t>, x</a:t>
            </a:r>
            <a:r>
              <a:rPr lang="en-US" altLang="zh-CN" baseline="-25000"/>
              <a:t>t</a:t>
            </a:r>
            <a:r>
              <a:rPr lang="en-US" altLang="zh-CN"/>
              <a:t>) for 1 </a:t>
            </a:r>
            <a:r>
              <a:rPr lang="zh-CN" altLang="en-US"/>
              <a:t>≤</a:t>
            </a:r>
            <a:r>
              <a:rPr lang="en-US" altLang="zh-CN"/>
              <a:t> i </a:t>
            </a:r>
            <a:r>
              <a:rPr lang="zh-CN" altLang="en-US"/>
              <a:t>≤</a:t>
            </a:r>
            <a:r>
              <a:rPr lang="en-US" altLang="zh-CN"/>
              <a:t> 2</a:t>
            </a:r>
            <a:r>
              <a:rPr lang="en-US" altLang="zh-CN" baseline="30000"/>
              <a:t>m</a:t>
            </a:r>
            <a:r>
              <a:rPr lang="en-US" altLang="zh-CN"/>
              <a:t> and choose the first code word, say it is x</a:t>
            </a:r>
            <a:r>
              <a:rPr lang="en-US" altLang="zh-CN" baseline="30000"/>
              <a:t>(s)</a:t>
            </a:r>
            <a:r>
              <a:rPr lang="en-US" altLang="zh-CN"/>
              <a:t>, such that</a:t>
            </a:r>
          </a:p>
          <a:p>
            <a:pPr eaLnBrk="1" hangingPunct="1">
              <a:lnSpc>
                <a:spcPct val="150000"/>
              </a:lnSpc>
            </a:pPr>
            <a:endParaRPr lang="en-US" altLang="zh-CN"/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That is, x</a:t>
            </a:r>
            <a:r>
              <a:rPr lang="en-US" altLang="zh-CN" baseline="30000"/>
              <a:t>(s)</a:t>
            </a:r>
            <a:r>
              <a:rPr lang="en-US" altLang="zh-CN"/>
              <a:t> is a code word that is closest to x</a:t>
            </a:r>
            <a:r>
              <a:rPr lang="en-US" altLang="zh-CN" baseline="-25000"/>
              <a:t>t</a:t>
            </a:r>
            <a:r>
              <a:rPr lang="en-US" altLang="zh-CN"/>
              <a:t> and the first in the list. If x</a:t>
            </a:r>
            <a:r>
              <a:rPr lang="en-US" altLang="zh-CN" baseline="30000"/>
              <a:t>(s) </a:t>
            </a:r>
            <a:r>
              <a:rPr lang="en-US" altLang="zh-CN"/>
              <a:t>= e(b), we define the </a:t>
            </a:r>
            <a:r>
              <a:rPr lang="en-US" altLang="zh-CN">
                <a:solidFill>
                  <a:srgbClr val="FF0000"/>
                </a:solidFill>
              </a:rPr>
              <a:t>maximum likelihood decoding function(</a:t>
            </a:r>
            <a:r>
              <a:rPr lang="zh-CN" altLang="en-US">
                <a:solidFill>
                  <a:srgbClr val="FF0000"/>
                </a:solidFill>
              </a:rPr>
              <a:t>最大似然译码函数</a:t>
            </a:r>
            <a:r>
              <a:rPr lang="en-US" altLang="zh-CN">
                <a:solidFill>
                  <a:srgbClr val="FF0000"/>
                </a:solidFill>
              </a:rPr>
              <a:t>) </a:t>
            </a:r>
            <a:r>
              <a:rPr lang="en-US" altLang="zh-CN"/>
              <a:t>d associated with e by</a:t>
            </a:r>
          </a:p>
          <a:p>
            <a:pPr lvl="1" algn="ctr">
              <a:lnSpc>
                <a:spcPct val="150000"/>
              </a:lnSpc>
            </a:pPr>
            <a:r>
              <a:rPr lang="en-US" altLang="zh-CN"/>
              <a:t>d(x</a:t>
            </a:r>
            <a:r>
              <a:rPr lang="en-US" altLang="zh-CN" baseline="-25000"/>
              <a:t>t</a:t>
            </a:r>
            <a:r>
              <a:rPr lang="en-US" altLang="zh-CN"/>
              <a:t>)=b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11.2(</a:t>
            </a:r>
            <a:r>
              <a:rPr lang="zh-CN" altLang="en-US" sz="3200"/>
              <a:t>补</a:t>
            </a:r>
            <a:r>
              <a:rPr lang="en-US" altLang="zh-CN" sz="3200"/>
              <a:t>) Decoding and Error Correction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074" y="2281433"/>
            <a:ext cx="5457220" cy="93347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嘉迪">
  <a:themeElements>
    <a:clrScheme name="我的培训模板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我的培训模板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>
    <a:extraClrScheme>
      <a:clrScheme name="我的培训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嘉迪</Template>
  <TotalTime>0</TotalTime>
  <Words>3223</Words>
  <Application>Microsoft Office PowerPoint</Application>
  <PresentationFormat>宽屏</PresentationFormat>
  <Paragraphs>215</Paragraphs>
  <Slides>39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Microsoft JhengHei</vt:lpstr>
      <vt:lpstr>Arial</vt:lpstr>
      <vt:lpstr>Calibri</vt:lpstr>
      <vt:lpstr>Cambria Math</vt:lpstr>
      <vt:lpstr>Courier New</vt:lpstr>
      <vt:lpstr>Times New Roman</vt:lpstr>
      <vt:lpstr>Wingdings</vt:lpstr>
      <vt:lpstr>Wingdings 2</vt:lpstr>
      <vt:lpstr>嘉迪</vt:lpstr>
      <vt:lpstr>Bitmap Image</vt:lpstr>
      <vt:lpstr>Equation.DSMT4</vt:lpstr>
      <vt:lpstr>离散数据及其应用 Discrete Mathematics and Its Applications （Eighth  Edition/Kenneth H.Rosen）  郭少勇 (syguo@bupt.edu.cn) 北京邮电大学 2021.10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metarnet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跨界数据创新</dc:title>
  <dc:creator>张龙</dc:creator>
  <cp:lastModifiedBy>邱</cp:lastModifiedBy>
  <cp:revision>2211</cp:revision>
  <dcterms:created xsi:type="dcterms:W3CDTF">2014-06-11T06:47:00Z</dcterms:created>
  <dcterms:modified xsi:type="dcterms:W3CDTF">2021-11-01T14:39:20Z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CEE855D6EC0646A5AC487CE6141A24AE</vt:lpwstr>
  </property>
  <property fmtid="{D5CDD505-2E9C-101B-9397-08002B2CF9AE}" pid="3" name="KSOProductBuildVer">
    <vt:lpwstr>2052-11.1.0.11045</vt:lpwstr>
  </property>
</Properties>
</file>