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F6449-5C6F-B7DD-E910-D0E2CE378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2C29E2-3654-4DF1-A7C3-B26234AFC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0DBB0C-6CDF-0491-D640-807C2358E2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06449" y="6356349"/>
            <a:ext cx="1526707" cy="365125"/>
          </a:xfrm>
        </p:spPr>
        <p:txBody>
          <a:bodyPr/>
          <a:lstStyle/>
          <a:p>
            <a:fld id="{3EE41B5C-282F-4157-B878-2468548414DA}" type="datetimeFigureOut">
              <a:rPr lang="pt-BR" smtClean="0"/>
              <a:t>20/10/2024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38A9C-1867-41C9-37FC-D6C79907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76BFC6-7FA4-3407-DABA-0E3F70BE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3181-0C4A-41ED-B984-D8514722C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52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5E69D-DB4E-0745-70A0-1F18C9AF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9BEC0B-966B-CC04-8242-D7D7C50F2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B50949-4928-391C-E219-5040AB229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1B5C-282F-4157-B878-2468548414DA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9D8397-0C95-2901-FF3E-69296F27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569DD2-763C-5DBD-0E31-FFEC8782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3181-0C4A-41ED-B984-D8514722C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07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DCBA4E-CDB5-E152-F2E4-F172EEDDD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0E1C56-CF5F-E33D-95DB-2E566CED9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392984-2F3E-B241-5C58-5727442E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1B5C-282F-4157-B878-2468548414DA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CB007B-34FF-23D2-D0E6-7CCEFA47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D2A305-7BA8-4B61-CEF2-4524C42A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3181-0C4A-41ED-B984-D8514722C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073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77001-BF9B-B9BB-48A7-845B63C25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C6499D-BA02-D526-2634-894022298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830D1E-78AC-9473-9528-6E05C5A9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47C1-50FD-4506-A5D5-4CEFCC384BFB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FBF4FC-63E7-B47B-56A8-736D328B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B4E03E-3600-458D-C942-2C5E4B81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7233-AB7C-40A9-A288-DAAFE1A45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915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D9DEA-3581-CF06-B69C-467570AC7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91FF13-8EF6-493A-447B-3FFE735D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122B01-905D-7F2A-C253-190A2666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47C1-50FD-4506-A5D5-4CEFCC384BFB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9F2FDA-CD54-7371-07D9-2367391C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706416-225F-1112-332F-61D2520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7233-AB7C-40A9-A288-DAAFE1A45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35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6593E-42E8-204C-A9E4-16DE75A6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6C5C58-7DF4-4D20-C2A3-E8D82B524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E18A18-705C-FD16-E422-9EF96032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47C1-50FD-4506-A5D5-4CEFCC384BFB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9DA2A9-F1DA-2B3D-8D47-FEC15778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621B0D-B5D7-8BA2-422E-1CB10332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7233-AB7C-40A9-A288-DAAFE1A45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861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57F9E-0A0F-0453-54C2-8E4BB603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3925B5-EE51-1920-F98B-0B993B392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85F722-D102-6D23-5008-42546BAA1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585174-6F52-4550-D79A-13721C73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47C1-50FD-4506-A5D5-4CEFCC384BFB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20F2CB-D73E-3804-0669-1458278B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15D594-8DDB-3ADE-6CF6-4AD05CD3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7233-AB7C-40A9-A288-DAAFE1A45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436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6A6A9-055B-A361-EAC5-C148915B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7EC51C-FC76-84FE-3408-D07F2A13A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064AA6-3F9E-99B2-3D0C-243E839E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52348B-087A-6CAA-D30B-C5349A71F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8DE3EE-1FDD-C6FE-B15C-95F61786C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69B7B6-E5B5-31FF-DA59-7A8F93A0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47C1-50FD-4506-A5D5-4CEFCC384BFB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C75582-B3B1-149D-F867-8DF44D95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CB3BC9E-D360-0148-2609-D38C9160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7233-AB7C-40A9-A288-DAAFE1A45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554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D4B7C-CC3B-FC6F-44E1-B318F61C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9CD2E06-C0FE-6C96-FC57-69156DE9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47C1-50FD-4506-A5D5-4CEFCC384BFB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92BC8E-1EBB-71D0-6CA5-16DE5531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B6BCD7-BE72-013A-2CC7-0822A311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7233-AB7C-40A9-A288-DAAFE1A45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185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E2AEE23-9AD7-10A2-FDDB-330D300D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47C1-50FD-4506-A5D5-4CEFCC384BFB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60646F-D182-5594-28D7-2CC118DE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C1DEEA-AC02-A49B-86C1-7E31257B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7233-AB7C-40A9-A288-DAAFE1A45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575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2B70A-9D60-6858-2DE8-6959D91F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2ED409-0876-31C1-2A42-457955835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151AC3-4DC7-8B84-9C41-DED67364D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FFC8B6-4240-6197-20ED-492C652B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47C1-50FD-4506-A5D5-4CEFCC384BFB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68F265-85A5-4BB4-029C-7AB42915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2E2B34-F3DC-8908-94B0-EA695353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7233-AB7C-40A9-A288-DAAFE1A45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76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95113-BDC0-A19F-F103-E4C2982A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ED1E75-B9D9-DC79-43D1-7AFBAFEF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096BD5-96ED-0128-DA58-9A425802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1B5C-282F-4157-B878-2468548414DA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C9635D-5E16-AE0D-B179-3980D4D8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CE8DB7-2CA3-3B70-6E40-29AB83A7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3181-0C4A-41ED-B984-D8514722C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6039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FD951-D577-AF71-D1CB-D16D9D89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0109C5D-1CBB-14CB-99A6-DB58EECF5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B63EB3-FBDB-90D9-ACB3-E28A3C8A2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8A0A4F-0FAE-8B13-01F4-0736680DD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47C1-50FD-4506-A5D5-4CEFCC384BFB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534E6B-53D1-3A94-75DC-DDBF9D79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66416C-8894-4EAC-94ED-7B52A56C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7233-AB7C-40A9-A288-DAAFE1A45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0338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E1238-B443-C57A-25E0-DDDB9688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5148E8-6A32-52EB-CBDD-81072238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AF478C-9094-F168-982F-572A50BD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47C1-50FD-4506-A5D5-4CEFCC384BFB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8C64F1-542E-7725-4A72-00F3C200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B5B091-4513-1E6A-ACF2-3EEB977E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7233-AB7C-40A9-A288-DAAFE1A45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159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45511D3-EFFB-D655-16AF-B55535A6B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510FA4-D4BB-5CF3-B4A0-C3726EB5B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AD181B-0A01-ACCB-7B97-842BE1AB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C47C1-50FD-4506-A5D5-4CEFCC384BFB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BC9D66-8B95-1824-08B1-292CCAE1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1639EC-A33D-3659-CDC0-92483EC7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17233-AB7C-40A9-A288-DAAFE1A45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59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D513C-2568-0FE7-2581-8E8E1DB8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D30A8C-9AD7-BE1A-0DAA-36F7D5B5D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8C4C61-8968-3960-68AE-39E3ACFE6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1B5C-282F-4157-B878-2468548414DA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9CCBFC-CBC7-82D5-34D4-763A0919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9946F7-494A-BF1D-5E1F-D436B2BE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3181-0C4A-41ED-B984-D8514722C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83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DABB8-9BB4-5890-04F7-7ECD54F7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D37D7-66DA-75B0-889B-5EDF358A0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7DD8C8-7B71-E2CD-5832-B04598C9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3B42AF1-F91F-2E23-1ACF-4663B361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1B5C-282F-4157-B878-2468548414DA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CB3A63-6A86-092C-799B-B3C30318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103E1E-1699-840D-B8E8-0101464E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3181-0C4A-41ED-B984-D8514722C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00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2F4FE-02D9-6934-CC63-5AFC7B71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7FD3EA-98BB-CF83-61C9-C3D1363D1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EDEBEA-8607-9539-2055-B8368CA3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BBA9FDB-B239-3103-863A-C16183E75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B06641-0F1C-C5A0-86BE-B7D75C8B2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C18CC9D-629B-90FC-127A-B72857B6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1B5C-282F-4157-B878-2468548414DA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1D964C-8FA7-7876-5900-4184130F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CDDCA2-5FCC-E9C9-247F-74B348E7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3181-0C4A-41ED-B984-D8514722C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06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03D7B-F565-C786-BE4D-D1FC28F7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9542AD7-B75D-4E36-F3B2-A461194C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1B5C-282F-4157-B878-2468548414DA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836C58-0D04-86DC-B3DC-49E8252C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CEF892-41E9-BCFC-06B3-C776AF36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3181-0C4A-41ED-B984-D8514722C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63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AB6D57D-0315-5718-CE5F-E5BD656B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1B5C-282F-4157-B878-2468548414DA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B8C746-2AE0-EC25-600B-876A1384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AAA37B-8F87-1C5B-FE02-5D8B21DD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3181-0C4A-41ED-B984-D8514722C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15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2D608-C65E-96ED-82D1-11D82ADC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17CB12-10DD-BDA4-DF73-9408694EB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6B3573-A674-9716-625C-CA8046945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24B199-EC80-DB42-4530-724A2F36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1B5C-282F-4157-B878-2468548414DA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6BD2ED-D143-6409-6621-47422652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15E7F2-0875-5DCD-A30D-24799BB5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3181-0C4A-41ED-B984-D8514722C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875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1DA889-EAD4-ACD0-A3B0-5EF9DBBC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5119AD6-AB3F-2DEE-D20A-F2C24AF6F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0595A3-1369-2CC2-96F9-BE92D847F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448D53-D038-D8B3-38EF-7A393BFA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41B5C-282F-4157-B878-2468548414DA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16C209-6304-83E3-FBFF-E62A493D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7E8D60-61EA-3E12-B7FE-67115BB1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3181-0C4A-41ED-B984-D8514722C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F918A2-3A80-919A-42F8-C855B0A3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17171C-AF3B-6A79-5BC5-9FF9C2FF5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EFF4BB-B115-3608-9A62-C0EEB52FE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44534" y="6345151"/>
            <a:ext cx="13314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41B5C-282F-4157-B878-2468548414DA}" type="datetimeFigureOut">
              <a:rPr lang="pt-BR" smtClean="0"/>
              <a:t>20/10/2024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634E40-F855-BB07-D4AE-2EB6064F0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BE48DD-31EE-0C54-6529-62DDECA72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13181-0C4A-41ED-B984-D8514722C31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 descr="Uma imagem contendo Ícone&#10;&#10;Descrição gerada automaticamente">
            <a:extLst>
              <a:ext uri="{FF2B5EF4-FFF2-40B4-BE49-F238E27FC236}">
                <a16:creationId xmlns:a16="http://schemas.microsoft.com/office/drawing/2014/main" id="{B690B85C-E271-092E-30BB-DA7FBE3BE3E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4" y="5941673"/>
            <a:ext cx="939871" cy="80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51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7E7494-5148-5E7D-74B0-F0975506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53A0D6-7505-B457-AB01-24B9A8328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C9CEC3-2873-2593-FADD-990BD33C3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C47C1-50FD-4506-A5D5-4CEFCC384BFB}" type="datetimeFigureOut">
              <a:rPr lang="pt-BR" smtClean="0"/>
              <a:t>20/10/2024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214193-62D8-C8BD-B29E-22A16D4C0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ED1F3-096E-8707-2DF3-FFF46A559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17233-AB7C-40A9-A288-DAAFE1A45F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40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f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hyperlink" Target="https://www.sciencedirect.com/science/article/pii/S1877050920310292" TargetMode="External"/><Relationship Id="rId3" Type="http://schemas.openxmlformats.org/officeDocument/2006/relationships/image" Target="../media/image28.png"/><Relationship Id="rId7" Type="http://schemas.openxmlformats.org/officeDocument/2006/relationships/hyperlink" Target="https://theses.gla.ac.uk/82318/" TargetMode="External"/><Relationship Id="rId12" Type="http://schemas.openxmlformats.org/officeDocument/2006/relationships/image" Target="../media/image33.png"/><Relationship Id="rId2" Type="http://schemas.openxmlformats.org/officeDocument/2006/relationships/hyperlink" Target="https://ieeexplore.ieee.org/document/8854776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hyperlink" Target="https://www.sciencedirect.com/science/article/abs/pii/S0967066121001593" TargetMode="External"/><Relationship Id="rId5" Type="http://schemas.openxmlformats.org/officeDocument/2006/relationships/hyperlink" Target="https://ieeexplore.ieee.org/document/8811451" TargetMode="Externa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hyperlink" Target="https://pt.scribd.com/document/679721829/0574461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attes.cnpq.br/7715420164654804" TargetMode="External"/><Relationship Id="rId2" Type="http://schemas.openxmlformats.org/officeDocument/2006/relationships/hyperlink" Target="http://lattes.cnpq.br/811030674566640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ttes.cnpq.br/8648052996681367" TargetMode="External"/><Relationship Id="rId4" Type="http://schemas.openxmlformats.org/officeDocument/2006/relationships/hyperlink" Target="http://lattes.cnpq.br/762198405323017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1989FAF-8926-9FB7-0397-9B0CD3EB14CF}"/>
              </a:ext>
            </a:extLst>
          </p:cNvPr>
          <p:cNvSpPr/>
          <p:nvPr/>
        </p:nvSpPr>
        <p:spPr>
          <a:xfrm>
            <a:off x="0" y="-19050"/>
            <a:ext cx="12192000" cy="3085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D1BC3CB-ABBB-F619-E7AC-A226983F64B4}"/>
              </a:ext>
            </a:extLst>
          </p:cNvPr>
          <p:cNvSpPr txBox="1"/>
          <p:nvPr/>
        </p:nvSpPr>
        <p:spPr>
          <a:xfrm>
            <a:off x="4049085" y="1074200"/>
            <a:ext cx="3976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PROPOSTA DE TCC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63B811E-6520-8D2A-9881-ADF76972FFB3}"/>
              </a:ext>
            </a:extLst>
          </p:cNvPr>
          <p:cNvSpPr txBox="1"/>
          <p:nvPr/>
        </p:nvSpPr>
        <p:spPr>
          <a:xfrm>
            <a:off x="99270" y="1954635"/>
            <a:ext cx="11993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CONTROLE PID DIGITAL APLICADO AO CONVERSOR DC DC BUCK BOOST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8B0E0BC-EC9D-A8F7-8DDA-97810FD7F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57" y="3476375"/>
            <a:ext cx="2953661" cy="157773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7E73A6-DCB0-DFA9-E640-35FBD2E0AB9A}"/>
              </a:ext>
            </a:extLst>
          </p:cNvPr>
          <p:cNvSpPr txBox="1"/>
          <p:nvPr/>
        </p:nvSpPr>
        <p:spPr>
          <a:xfrm>
            <a:off x="3573918" y="470764"/>
            <a:ext cx="513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BACHARELADO EM ENGENHARIA ELETRÔNICA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58D6376-F1B9-755F-5BD9-FEFCF8D57B47}"/>
              </a:ext>
            </a:extLst>
          </p:cNvPr>
          <p:cNvSpPr txBox="1"/>
          <p:nvPr/>
        </p:nvSpPr>
        <p:spPr>
          <a:xfrm>
            <a:off x="7734650" y="3893880"/>
            <a:ext cx="398477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ALUNOS: </a:t>
            </a:r>
          </a:p>
          <a:p>
            <a:endParaRPr lang="pt-BR" dirty="0"/>
          </a:p>
          <a:p>
            <a:r>
              <a:rPr lang="pt-BR" dirty="0"/>
              <a:t>VICTOR PEREIRA – SP3060608</a:t>
            </a:r>
          </a:p>
          <a:p>
            <a:r>
              <a:rPr lang="pt-BR" dirty="0"/>
              <a:t>WILLIAM SOUZA SANTOS – SP3061418</a:t>
            </a:r>
          </a:p>
          <a:p>
            <a:r>
              <a:rPr lang="pt-BR" sz="1100" dirty="0"/>
              <a:t>(</a:t>
            </a:r>
            <a:r>
              <a:rPr lang="pt-BR" sz="1100" dirty="0" err="1"/>
              <a:t>Obs</a:t>
            </a:r>
            <a:r>
              <a:rPr lang="pt-BR" sz="1100" dirty="0"/>
              <a:t>: possivelmente será acrescentado mais pessoas). </a:t>
            </a:r>
          </a:p>
        </p:txBody>
      </p:sp>
      <p:pic>
        <p:nvPicPr>
          <p:cNvPr id="18" name="Imagem 17" descr="Desenho de personagem de desenhos animados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04E08A42-57D7-5CEB-5A3D-6C53BFD15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653" y="3609739"/>
            <a:ext cx="3390525" cy="1311003"/>
          </a:xfrm>
          <a:prstGeom prst="rect">
            <a:avLst/>
          </a:prstGeom>
        </p:spPr>
      </p:pic>
      <p:pic>
        <p:nvPicPr>
          <p:cNvPr id="20" name="Imagem 19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3895DA65-D11C-1D23-0F4F-A301DE9E3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35" y="5010411"/>
            <a:ext cx="1799148" cy="1799148"/>
          </a:xfrm>
          <a:prstGeom prst="rect">
            <a:avLst/>
          </a:prstGeom>
        </p:spPr>
      </p:pic>
      <p:pic>
        <p:nvPicPr>
          <p:cNvPr id="24" name="Imagem 2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AABFE9AE-46DE-23FD-74C9-200932DE8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02" y="5228614"/>
            <a:ext cx="2892824" cy="14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0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DCFF974-2A8B-D97B-373D-50FDCAC19A91}"/>
              </a:ext>
            </a:extLst>
          </p:cNvPr>
          <p:cNvSpPr/>
          <p:nvPr/>
        </p:nvSpPr>
        <p:spPr>
          <a:xfrm>
            <a:off x="0" y="0"/>
            <a:ext cx="12192000" cy="1157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A416ED0-BC7A-FCAA-1DA4-EAA5B1F684C5}"/>
              </a:ext>
            </a:extLst>
          </p:cNvPr>
          <p:cNvSpPr txBox="1"/>
          <p:nvPr/>
        </p:nvSpPr>
        <p:spPr>
          <a:xfrm>
            <a:off x="243280" y="461286"/>
            <a:ext cx="1113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MOTIVAÇÃO : APLICAÇÃO EM INTERFACE ENTRE MÓDULOS ELETRÔNICOS AUTOMOTIVOS DE DIFERENTE TENSÕES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44E6DC3-2A58-9848-7B99-F5BA695AE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219" y="1244060"/>
            <a:ext cx="3531167" cy="149489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26075DB-450E-5D43-8CCD-B58A36239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667" y="5391974"/>
            <a:ext cx="3932552" cy="135838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D7CB51F-0374-9EE2-B38C-DD48D0AE3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21496"/>
            <a:ext cx="4593322" cy="72382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A25B2650-E884-BC39-0AB0-F50FB41E9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42480"/>
            <a:ext cx="4734136" cy="9925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293DC01-CD3F-6722-63B7-5FA28A44D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4136" y="2715938"/>
            <a:ext cx="3480709" cy="265617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412D6BD-55EC-874E-AB2B-3CBC757754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3627" y="1156618"/>
            <a:ext cx="4373592" cy="12590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E133053-9771-F5B1-79A6-45BEBEDD99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662301"/>
            <a:ext cx="4593322" cy="125121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6F8F979-B4D9-0014-D6A6-41BC38D1A4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5659" y="3064956"/>
            <a:ext cx="3492964" cy="15803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4B87552-28C6-78A5-C6E1-6D47AC30A3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149582"/>
            <a:ext cx="4163628" cy="116918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078FECB-9A3A-D8B1-1541-6A3A9EF5F4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0569" y="5022009"/>
            <a:ext cx="3727450" cy="10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3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2B54EC-D1AD-B2D4-5F96-42A8D6C247F0}"/>
              </a:ext>
            </a:extLst>
          </p:cNvPr>
          <p:cNvSpPr/>
          <p:nvPr/>
        </p:nvSpPr>
        <p:spPr>
          <a:xfrm>
            <a:off x="0" y="0"/>
            <a:ext cx="12192000" cy="1157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82C60D-C57F-5C0C-9600-68B99DA3F764}"/>
              </a:ext>
            </a:extLst>
          </p:cNvPr>
          <p:cNvSpPr txBox="1"/>
          <p:nvPr/>
        </p:nvSpPr>
        <p:spPr>
          <a:xfrm>
            <a:off x="243281" y="461286"/>
            <a:ext cx="6895750" cy="37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EMPRESAS QUE TEM PROJETOS SIMILARES</a:t>
            </a:r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7ACCE9DF-6847-67B8-C31C-F52DE63BF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8" y="1299223"/>
            <a:ext cx="2466975" cy="1847850"/>
          </a:xfrm>
          <a:prstGeom prst="rect">
            <a:avLst/>
          </a:prstGeom>
        </p:spPr>
      </p:pic>
      <p:pic>
        <p:nvPicPr>
          <p:cNvPr id="9" name="Imagem 8" descr="Logotipo, nome da empresa&#10;&#10;Descrição gerada automaticamente">
            <a:extLst>
              <a:ext uri="{FF2B5EF4-FFF2-40B4-BE49-F238E27FC236}">
                <a16:creationId xmlns:a16="http://schemas.microsoft.com/office/drawing/2014/main" id="{FE8827AE-A56B-BCB6-6516-58E6E6B8A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68" y="2529980"/>
            <a:ext cx="2133600" cy="2133600"/>
          </a:xfrm>
          <a:prstGeom prst="rect">
            <a:avLst/>
          </a:prstGeom>
        </p:spPr>
      </p:pic>
      <p:pic>
        <p:nvPicPr>
          <p:cNvPr id="11" name="Imagem 10" descr="Logotipo, nome da empresa&#10;&#10;Descrição gerada automaticamente">
            <a:extLst>
              <a:ext uri="{FF2B5EF4-FFF2-40B4-BE49-F238E27FC236}">
                <a16:creationId xmlns:a16="http://schemas.microsoft.com/office/drawing/2014/main" id="{F063BE25-2B4D-7B99-C302-9C6B1672A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48" y="4778476"/>
            <a:ext cx="2914082" cy="736669"/>
          </a:xfrm>
          <a:prstGeom prst="rect">
            <a:avLst/>
          </a:prstGeom>
        </p:spPr>
      </p:pic>
      <p:pic>
        <p:nvPicPr>
          <p:cNvPr id="13" name="Imagem 12" descr="Logotipo, nome da empresa&#10;&#10;Descrição gerada automaticamente">
            <a:extLst>
              <a:ext uri="{FF2B5EF4-FFF2-40B4-BE49-F238E27FC236}">
                <a16:creationId xmlns:a16="http://schemas.microsoft.com/office/drawing/2014/main" id="{ADD1AB37-3234-B053-8604-3569D6FCD9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727" y="1618967"/>
            <a:ext cx="2383304" cy="1339589"/>
          </a:xfrm>
          <a:prstGeom prst="rect">
            <a:avLst/>
          </a:prstGeom>
        </p:spPr>
      </p:pic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17A528AF-5EDC-CD80-3271-236258D8E5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838" y="3336096"/>
            <a:ext cx="873081" cy="1126698"/>
          </a:xfrm>
          <a:prstGeom prst="rect">
            <a:avLst/>
          </a:prstGeom>
        </p:spPr>
      </p:pic>
      <p:pic>
        <p:nvPicPr>
          <p:cNvPr id="17" name="Imagem 16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F3C961CE-8F43-949B-A854-D5DFCF9D80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26" y="5190374"/>
            <a:ext cx="2216748" cy="324771"/>
          </a:xfrm>
          <a:prstGeom prst="rect">
            <a:avLst/>
          </a:prstGeom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A7395CA7-922B-49DA-6089-3125EF5A2B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935" y="1316575"/>
            <a:ext cx="1754477" cy="1754477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1D533F6B-F9AA-24A6-8A4E-A7AD256C329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218" y="3136889"/>
            <a:ext cx="2495910" cy="130012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965CFF7-43EE-18A9-92EB-014FBB971A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739" y="4502846"/>
            <a:ext cx="2437390" cy="152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6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F13E364-0A7F-78DD-623B-D7066CD159DB}"/>
              </a:ext>
            </a:extLst>
          </p:cNvPr>
          <p:cNvSpPr/>
          <p:nvPr/>
        </p:nvSpPr>
        <p:spPr>
          <a:xfrm>
            <a:off x="0" y="0"/>
            <a:ext cx="12192000" cy="1157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DF3ABAD-FB8C-2FE9-837A-563A1687A6DA}"/>
              </a:ext>
            </a:extLst>
          </p:cNvPr>
          <p:cNvSpPr txBox="1"/>
          <p:nvPr/>
        </p:nvSpPr>
        <p:spPr>
          <a:xfrm>
            <a:off x="190015" y="376605"/>
            <a:ext cx="6895750" cy="37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EMPRESAS QUE TEM PROJETOS SIMILARES (PORTFÓLIO)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BF7808-ECDA-637D-D337-36B2E3B97467}"/>
              </a:ext>
            </a:extLst>
          </p:cNvPr>
          <p:cNvSpPr txBox="1"/>
          <p:nvPr/>
        </p:nvSpPr>
        <p:spPr>
          <a:xfrm>
            <a:off x="243281" y="1372869"/>
            <a:ext cx="3094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Portfólio das Empresas</a:t>
            </a:r>
          </a:p>
          <a:p>
            <a:endParaRPr lang="pt-BR" sz="1600" b="1" dirty="0"/>
          </a:p>
          <a:p>
            <a:endParaRPr lang="pt-BR" sz="1200" b="1" dirty="0"/>
          </a:p>
          <a:p>
            <a:endParaRPr lang="pt-BR" sz="1200" b="1" dirty="0"/>
          </a:p>
          <a:p>
            <a:r>
              <a:rPr lang="pt-BR" sz="1200" b="1" dirty="0"/>
              <a:t> </a:t>
            </a:r>
          </a:p>
          <a:p>
            <a:endParaRPr lang="pt-BR" sz="1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ECD9E67-3F3A-5CF6-A7EE-9A7AAD023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5021"/>
            <a:ext cx="3010320" cy="10764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8E3F4DB-917C-CD23-5BCD-E867E562D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11496"/>
            <a:ext cx="5717219" cy="233076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AACF5D6-1A7E-E0DF-B3A4-78D269DCF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7219" y="1615743"/>
            <a:ext cx="6410345" cy="394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7950C4E-0054-92AC-97C6-5347443DE723}"/>
              </a:ext>
            </a:extLst>
          </p:cNvPr>
          <p:cNvSpPr/>
          <p:nvPr/>
        </p:nvSpPr>
        <p:spPr>
          <a:xfrm>
            <a:off x="0" y="0"/>
            <a:ext cx="12192000" cy="1157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A909626-252D-8DA7-1ACC-B07B3611B56C}"/>
              </a:ext>
            </a:extLst>
          </p:cNvPr>
          <p:cNvSpPr txBox="1"/>
          <p:nvPr/>
        </p:nvSpPr>
        <p:spPr>
          <a:xfrm>
            <a:off x="218113" y="255674"/>
            <a:ext cx="11132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OBJETIVO : DESENVOLVIMENTO DE UM CONVERSOR DC DC BUCK BOOST COM COMPONENTES DISCRETOS MICROCONTROLADO UTILIZANDO UM PID DIGITAL 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851382-2D82-8279-73A4-C8CDCE219073}"/>
              </a:ext>
            </a:extLst>
          </p:cNvPr>
          <p:cNvSpPr txBox="1"/>
          <p:nvPr/>
        </p:nvSpPr>
        <p:spPr>
          <a:xfrm>
            <a:off x="327171" y="1603685"/>
            <a:ext cx="51947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HW (Hardware) Features: </a:t>
            </a:r>
          </a:p>
          <a:p>
            <a:endParaRPr lang="pt-BR" dirty="0"/>
          </a:p>
          <a:p>
            <a:pPr algn="just"/>
            <a:r>
              <a:rPr lang="pt-BR" sz="1200" b="1" dirty="0"/>
              <a:t>Microcontrolador</a:t>
            </a:r>
            <a:r>
              <a:rPr lang="pt-BR" sz="1200" dirty="0"/>
              <a:t>: Utilizar um microcontrolador com conversores ADC (</a:t>
            </a:r>
            <a:r>
              <a:rPr lang="pt-BR" sz="1200" dirty="0" err="1"/>
              <a:t>Analog</a:t>
            </a:r>
            <a:r>
              <a:rPr lang="pt-BR" sz="1200" dirty="0"/>
              <a:t>-to-Digital Converter) e DAC (Digital-to-</a:t>
            </a:r>
            <a:r>
              <a:rPr lang="pt-BR" sz="1200" dirty="0" err="1"/>
              <a:t>Analog</a:t>
            </a:r>
            <a:r>
              <a:rPr lang="pt-BR" sz="1200" dirty="0"/>
              <a:t> Converter) integrados. </a:t>
            </a:r>
          </a:p>
          <a:p>
            <a:pPr algn="just"/>
            <a:endParaRPr lang="pt-BR" sz="1200" dirty="0"/>
          </a:p>
          <a:p>
            <a:pPr algn="just"/>
            <a:r>
              <a:rPr lang="pt-BR" sz="1200" b="1" dirty="0"/>
              <a:t>Conversor Buck-</a:t>
            </a:r>
            <a:r>
              <a:rPr lang="pt-BR" sz="1200" b="1" dirty="0" err="1"/>
              <a:t>Boost</a:t>
            </a:r>
            <a:r>
              <a:rPr lang="pt-BR" sz="1200" dirty="0"/>
              <a:t>: Implementação de um conversor Buck-</a:t>
            </a:r>
            <a:r>
              <a:rPr lang="pt-BR" sz="1200" dirty="0" err="1"/>
              <a:t>Boost</a:t>
            </a:r>
            <a:r>
              <a:rPr lang="pt-BR" sz="1200" dirty="0"/>
              <a:t> com indutor, capacitor, </a:t>
            </a:r>
            <a:r>
              <a:rPr lang="pt-BR" sz="1200" dirty="0" err="1"/>
              <a:t>MOSFETs</a:t>
            </a:r>
            <a:r>
              <a:rPr lang="pt-BR" sz="1200" dirty="0"/>
              <a:t> e diodos</a:t>
            </a:r>
          </a:p>
          <a:p>
            <a:pPr algn="just"/>
            <a:endParaRPr lang="pt-BR" sz="1200" dirty="0"/>
          </a:p>
          <a:p>
            <a:pPr algn="just"/>
            <a:r>
              <a:rPr lang="pt-BR" sz="1200" b="1" dirty="0"/>
              <a:t>Sensores de tensão e corrente</a:t>
            </a:r>
            <a:r>
              <a:rPr lang="pt-BR" sz="1200" dirty="0"/>
              <a:t>: Sensores como resistores de shunt para medir a corrente e divisores de tensão para a leitura da tensão de entrada e saída</a:t>
            </a:r>
          </a:p>
          <a:p>
            <a:pPr algn="just"/>
            <a:endParaRPr lang="pt-BR" sz="1200" dirty="0"/>
          </a:p>
          <a:p>
            <a:pPr algn="just"/>
            <a:r>
              <a:rPr lang="pt-BR" sz="1200" b="1" dirty="0"/>
              <a:t>Proteções</a:t>
            </a:r>
            <a:r>
              <a:rPr lang="pt-BR" sz="1200" dirty="0"/>
              <a:t>: Implementar proteções como limitadores de corrente, proteção contra sobretensão e </a:t>
            </a:r>
            <a:r>
              <a:rPr lang="pt-BR" sz="1200" dirty="0" err="1"/>
              <a:t>sobretemperatura</a:t>
            </a:r>
            <a:r>
              <a:rPr lang="pt-BR" sz="1200" dirty="0"/>
              <a:t>.</a:t>
            </a:r>
          </a:p>
          <a:p>
            <a:pPr algn="just"/>
            <a:endParaRPr lang="pt-BR" sz="1200" dirty="0"/>
          </a:p>
          <a:p>
            <a:pPr algn="just"/>
            <a:r>
              <a:rPr lang="pt-BR" sz="1200" b="1" dirty="0"/>
              <a:t>Sistema de comunicação</a:t>
            </a:r>
            <a:r>
              <a:rPr lang="pt-BR" sz="1200" dirty="0"/>
              <a:t>: Implementação de comunicação serial (I2C, SPI, UART) para monitoramento remoto ou integração com sistemas maiores.</a:t>
            </a:r>
          </a:p>
          <a:p>
            <a:pPr algn="just"/>
            <a:endParaRPr lang="pt-BR" sz="1200" dirty="0"/>
          </a:p>
          <a:p>
            <a:pPr algn="just"/>
            <a:r>
              <a:rPr lang="pt-BR" b="1" dirty="0"/>
              <a:t>*</a:t>
            </a:r>
            <a:r>
              <a:rPr lang="pt-BR" sz="1200" b="1" dirty="0"/>
              <a:t>Operação Bidirecional</a:t>
            </a:r>
            <a:r>
              <a:rPr lang="pt-BR" sz="1200" dirty="0"/>
              <a:t>: </a:t>
            </a:r>
            <a:r>
              <a:rPr lang="pt-BR" sz="1200" b="1" dirty="0"/>
              <a:t>Capacidade de operar em ambos os sentidos de potência</a:t>
            </a:r>
            <a:r>
              <a:rPr lang="pt-BR" sz="1200" dirty="0"/>
              <a:t>: O conversor pode transferir energia da entrada para a saída ou vice-versa (por exemplo, para sistemas de armazenamento de energia como baterias).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5BDF7A4-5A41-7B3D-0C32-975B346E1555}"/>
              </a:ext>
            </a:extLst>
          </p:cNvPr>
          <p:cNvSpPr txBox="1"/>
          <p:nvPr/>
        </p:nvSpPr>
        <p:spPr>
          <a:xfrm>
            <a:off x="6113606" y="1603685"/>
            <a:ext cx="570387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SW (Software) Features: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sz="1200" b="1" dirty="0"/>
              <a:t>Ajuste automático dos parâmetros PID</a:t>
            </a:r>
            <a:r>
              <a:rPr lang="pt-BR" sz="1200" dirty="0"/>
              <a:t>: Implementar métodos de </a:t>
            </a:r>
            <a:r>
              <a:rPr lang="pt-BR" sz="1200" dirty="0" err="1"/>
              <a:t>auto-ajuste</a:t>
            </a:r>
            <a:r>
              <a:rPr lang="pt-BR" sz="1200" dirty="0"/>
              <a:t> ou calibração automática dos parâmetros PID.</a:t>
            </a:r>
          </a:p>
          <a:p>
            <a:endParaRPr lang="pt-BR" sz="1200" dirty="0"/>
          </a:p>
          <a:p>
            <a:r>
              <a:rPr lang="pt-BR" sz="1200" b="1" dirty="0"/>
              <a:t>Filtros digitais</a:t>
            </a:r>
            <a:r>
              <a:rPr lang="pt-BR" sz="1200" dirty="0"/>
              <a:t>: Uso de filtros digitais (</a:t>
            </a:r>
            <a:r>
              <a:rPr lang="pt-BR" sz="1200" dirty="0" err="1"/>
              <a:t>ex</a:t>
            </a:r>
            <a:r>
              <a:rPr lang="pt-BR" sz="1200" dirty="0"/>
              <a:t>: filtro de média móvel ou filtro passa-baixa) para suavizar leituras de sensores.</a:t>
            </a:r>
          </a:p>
          <a:p>
            <a:endParaRPr lang="pt-BR" sz="1200" dirty="0"/>
          </a:p>
          <a:p>
            <a:r>
              <a:rPr lang="pt-BR" sz="1200" b="1" dirty="0"/>
              <a:t>Interface gráfica (GUI)</a:t>
            </a:r>
            <a:r>
              <a:rPr lang="pt-BR" sz="1200" dirty="0"/>
              <a:t>: Desenvolvimento de uma interface gráfica simples para ajuste remoto de parâmetros PID e monitoramento dos valores do sistema.</a:t>
            </a:r>
          </a:p>
          <a:p>
            <a:endParaRPr lang="pt-BR" sz="1200" dirty="0"/>
          </a:p>
          <a:p>
            <a:r>
              <a:rPr lang="pt-BR" sz="1200" b="1" dirty="0"/>
              <a:t>Log de dados</a:t>
            </a:r>
            <a:r>
              <a:rPr lang="pt-BR" sz="1200" dirty="0"/>
              <a:t>: Sistema de registro de dados para monitorar o comportamento do sistema ao longo do tempo e analisar o desempenho.</a:t>
            </a:r>
          </a:p>
          <a:p>
            <a:endParaRPr lang="pt-BR" sz="1200" dirty="0"/>
          </a:p>
          <a:p>
            <a:r>
              <a:rPr lang="pt-BR" sz="1200" b="1" dirty="0"/>
              <a:t>*Sistema de Telemetria: </a:t>
            </a:r>
            <a:r>
              <a:rPr lang="pt-BR" sz="1200" dirty="0"/>
              <a:t>Monitoramento em Tempo Real</a:t>
            </a:r>
            <a:r>
              <a:rPr lang="pt-BR" sz="1200" b="1" dirty="0"/>
              <a:t>,</a:t>
            </a:r>
            <a:r>
              <a:rPr lang="pt-BR" sz="1200" dirty="0"/>
              <a:t> Ajustes Remotos</a:t>
            </a:r>
            <a:r>
              <a:rPr lang="pt-BR" sz="1200" b="1" dirty="0"/>
              <a:t>, </a:t>
            </a:r>
            <a:r>
              <a:rPr lang="pt-BR" sz="1200" dirty="0"/>
              <a:t>Registro e Análise de Dados</a:t>
            </a:r>
            <a:r>
              <a:rPr lang="pt-BR" sz="1200" b="1" dirty="0"/>
              <a:t>.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2B962E4-ED35-2A23-9ADF-F270A8747F13}"/>
              </a:ext>
            </a:extLst>
          </p:cNvPr>
          <p:cNvSpPr txBox="1"/>
          <p:nvPr/>
        </p:nvSpPr>
        <p:spPr>
          <a:xfrm>
            <a:off x="5108447" y="6232994"/>
            <a:ext cx="315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*</a:t>
            </a:r>
            <a:r>
              <a:rPr lang="pt-BR" sz="1400" b="1" dirty="0"/>
              <a:t>Feature avançada</a:t>
            </a:r>
          </a:p>
        </p:txBody>
      </p:sp>
    </p:spTree>
    <p:extLst>
      <p:ext uri="{BB962C8B-B14F-4D97-AF65-F5344CB8AC3E}">
        <p14:creationId xmlns:p14="http://schemas.microsoft.com/office/powerpoint/2010/main" val="41357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7C51BA1-4A1E-F517-825E-44CDAB7D9390}"/>
              </a:ext>
            </a:extLst>
          </p:cNvPr>
          <p:cNvSpPr/>
          <p:nvPr/>
        </p:nvSpPr>
        <p:spPr>
          <a:xfrm>
            <a:off x="0" y="0"/>
            <a:ext cx="12192000" cy="1157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22A802-E514-41DD-B375-71603B6A53B2}"/>
              </a:ext>
            </a:extLst>
          </p:cNvPr>
          <p:cNvSpPr txBox="1"/>
          <p:nvPr/>
        </p:nvSpPr>
        <p:spPr>
          <a:xfrm>
            <a:off x="235868" y="394174"/>
            <a:ext cx="1113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Fundamentação Científica (Alguns artigos que podem ser usados como consulta)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77FECA-836B-F8D5-447B-E757D546A7BE}"/>
              </a:ext>
            </a:extLst>
          </p:cNvPr>
          <p:cNvSpPr txBox="1"/>
          <p:nvPr/>
        </p:nvSpPr>
        <p:spPr>
          <a:xfrm>
            <a:off x="763114" y="2315361"/>
            <a:ext cx="4522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Link para o artigo: </a:t>
            </a:r>
            <a:r>
              <a:rPr lang="pt-BR" sz="1200" dirty="0">
                <a:hlinkClick r:id="rId2"/>
              </a:rPr>
              <a:t>https://ieeexplore.ieee.org/document/8854776</a:t>
            </a:r>
            <a:endParaRPr lang="pt-BR" sz="12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D862A56-2DC7-97FC-EB5D-42A708B8A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57680"/>
            <a:ext cx="6104579" cy="115768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F579983-C618-F439-FF30-2064E2BC5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76702"/>
            <a:ext cx="6104578" cy="1130478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AF0801-EDDA-1DC3-D491-6BE00567C2E3}"/>
              </a:ext>
            </a:extLst>
          </p:cNvPr>
          <p:cNvSpPr txBox="1"/>
          <p:nvPr/>
        </p:nvSpPr>
        <p:spPr>
          <a:xfrm>
            <a:off x="763114" y="3914171"/>
            <a:ext cx="4522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Link para o artigo: </a:t>
            </a:r>
            <a:r>
              <a:rPr lang="pt-BR" sz="1200" dirty="0">
                <a:hlinkClick r:id="rId5"/>
              </a:rPr>
              <a:t>https://ieeexplore.ieee.org/document/8811451</a:t>
            </a:r>
            <a:endParaRPr lang="pt-BR" sz="12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F1C8CAF-9BBD-F99D-543D-D7CDEFD7E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01" y="4196746"/>
            <a:ext cx="6073399" cy="134088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3C1E3B-D346-4335-C6D2-119BD23BA900}"/>
              </a:ext>
            </a:extLst>
          </p:cNvPr>
          <p:cNvSpPr txBox="1"/>
          <p:nvPr/>
        </p:nvSpPr>
        <p:spPr>
          <a:xfrm>
            <a:off x="763114" y="5441675"/>
            <a:ext cx="4522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Link para o artigo: https: </a:t>
            </a:r>
            <a:r>
              <a:rPr lang="pt-BR" sz="1200" dirty="0">
                <a:hlinkClick r:id="rId7"/>
              </a:rPr>
              <a:t>https://theses.gla.ac.uk/82318/</a:t>
            </a:r>
            <a:endParaRPr lang="pt-BR" sz="120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35B8535-2AA3-1F5D-4C51-7107AF4DB5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9577" y="1209066"/>
            <a:ext cx="5604769" cy="1244794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155060F-AFFD-A476-5D1C-99B184FA8E6E}"/>
              </a:ext>
            </a:extLst>
          </p:cNvPr>
          <p:cNvSpPr txBox="1"/>
          <p:nvPr/>
        </p:nvSpPr>
        <p:spPr>
          <a:xfrm>
            <a:off x="6569476" y="2453860"/>
            <a:ext cx="53177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Link para o artigo</a:t>
            </a:r>
            <a:r>
              <a:rPr lang="pt-BR" sz="1200" dirty="0">
                <a:hlinkClick r:id="rId9"/>
              </a:rPr>
              <a:t>: https://pt.scribd.com/document/679721829/05744616</a:t>
            </a:r>
            <a:endParaRPr lang="pt-BR" sz="1200" dirty="0"/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3A955A4-EDD5-D608-0034-B8DF68465B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88378" y="2705136"/>
            <a:ext cx="4091553" cy="143724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EF579048-1D89-CE62-10E8-5F618798D2E3}"/>
              </a:ext>
            </a:extLst>
          </p:cNvPr>
          <p:cNvSpPr txBox="1"/>
          <p:nvPr/>
        </p:nvSpPr>
        <p:spPr>
          <a:xfrm>
            <a:off x="6104578" y="4191170"/>
            <a:ext cx="642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Link para o artigo: </a:t>
            </a:r>
            <a:r>
              <a:rPr lang="pt-BR" sz="1200" dirty="0">
                <a:hlinkClick r:id="rId11"/>
              </a:rPr>
              <a:t>https://www.sciencedirect.com/science/article/abs/pii/S0967066121001593</a:t>
            </a:r>
            <a:endParaRPr lang="pt-BR" sz="1200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A7B21434-8942-32CA-D248-7B971B035B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35502" y="4483884"/>
            <a:ext cx="4742965" cy="1338293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D8057A17-D878-7F5B-70DD-A8992E6B4D1E}"/>
              </a:ext>
            </a:extLst>
          </p:cNvPr>
          <p:cNvSpPr txBox="1"/>
          <p:nvPr/>
        </p:nvSpPr>
        <p:spPr>
          <a:xfrm>
            <a:off x="6394210" y="5879687"/>
            <a:ext cx="642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Link para o artigo: </a:t>
            </a:r>
            <a:r>
              <a:rPr lang="pt-BR" sz="1200" dirty="0">
                <a:hlinkClick r:id="rId13"/>
              </a:rPr>
              <a:t>https://www.sciencedirect.com/science/article/pii/S1877050920310292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80464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242B374-D799-E293-6A90-ED66FECAF563}"/>
              </a:ext>
            </a:extLst>
          </p:cNvPr>
          <p:cNvSpPr/>
          <p:nvPr/>
        </p:nvSpPr>
        <p:spPr>
          <a:xfrm>
            <a:off x="0" y="0"/>
            <a:ext cx="12192000" cy="1157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817707-0F86-1BEA-A1A7-A9C10D0D4EAC}"/>
              </a:ext>
            </a:extLst>
          </p:cNvPr>
          <p:cNvSpPr txBox="1"/>
          <p:nvPr/>
        </p:nvSpPr>
        <p:spPr>
          <a:xfrm>
            <a:off x="235868" y="394174"/>
            <a:ext cx="1113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Possíveis Orientadores (Com base no currículo lattes)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23D093-DEEE-A54D-7083-3FCBAAFB7440}"/>
              </a:ext>
            </a:extLst>
          </p:cNvPr>
          <p:cNvSpPr txBox="1"/>
          <p:nvPr/>
        </p:nvSpPr>
        <p:spPr>
          <a:xfrm>
            <a:off x="327170" y="1603686"/>
            <a:ext cx="7955696" cy="3048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Possíveis Orientadores</a:t>
            </a:r>
          </a:p>
          <a:p>
            <a:endParaRPr lang="pt-BR" sz="1600" b="1" dirty="0"/>
          </a:p>
          <a:p>
            <a:r>
              <a:rPr lang="pt-BR" sz="1200" b="1" dirty="0"/>
              <a:t>DEL (Departamento de Engenharia Elétrica) – IFSP: </a:t>
            </a:r>
          </a:p>
          <a:p>
            <a:endParaRPr lang="pt-BR" sz="1200" b="1" dirty="0"/>
          </a:p>
          <a:p>
            <a:r>
              <a:rPr lang="pt-BR" sz="1200" b="0" i="0" dirty="0">
                <a:solidFill>
                  <a:srgbClr val="000000"/>
                </a:solidFill>
                <a:effectLst/>
                <a:latin typeface="open_sansregular"/>
              </a:rPr>
              <a:t>SARA DERESTE DOS SANTOS   Lattes: </a:t>
            </a:r>
            <a:r>
              <a:rPr lang="pt-BR" sz="1200" b="0" i="0" u="none" strike="noStrike" dirty="0">
                <a:solidFill>
                  <a:srgbClr val="005580"/>
                </a:solidFill>
                <a:effectLst/>
                <a:latin typeface="open_sansregular"/>
                <a:hlinkClick r:id="rId2"/>
              </a:rPr>
              <a:t>http://lattes.cnpq.br/8110306745666405</a:t>
            </a:r>
            <a:r>
              <a:rPr lang="pt-BR" sz="1200" b="0" i="0" u="none" strike="noStrike" dirty="0">
                <a:solidFill>
                  <a:srgbClr val="005580"/>
                </a:solidFill>
                <a:effectLst/>
                <a:latin typeface="open_sansregular"/>
              </a:rPr>
              <a:t>  </a:t>
            </a:r>
            <a:r>
              <a:rPr lang="pt-BR" sz="1200" b="1" i="0" u="none" strike="noStrike" dirty="0">
                <a:effectLst/>
                <a:latin typeface="open_sansregular"/>
              </a:rPr>
              <a:t>(Microeletrônica)</a:t>
            </a:r>
          </a:p>
          <a:p>
            <a:r>
              <a:rPr lang="pt-BR" sz="1200" b="0" i="0" dirty="0">
                <a:solidFill>
                  <a:srgbClr val="000000"/>
                </a:solidFill>
                <a:effectLst/>
                <a:latin typeface="open_sansregular"/>
              </a:rPr>
              <a:t>RAFAEL CUERDA MONZANI</a:t>
            </a:r>
            <a:r>
              <a:rPr lang="pt-BR" sz="1200" b="1" dirty="0">
                <a:solidFill>
                  <a:srgbClr val="000000"/>
                </a:solidFill>
                <a:latin typeface="open_sansregular"/>
              </a:rPr>
              <a:t>     </a:t>
            </a:r>
            <a:r>
              <a:rPr lang="pt-BR" sz="1200" b="0" i="0" dirty="0">
                <a:solidFill>
                  <a:srgbClr val="000000"/>
                </a:solidFill>
                <a:effectLst/>
                <a:latin typeface="open_sansregular"/>
              </a:rPr>
              <a:t>Lattes:</a:t>
            </a:r>
            <a:r>
              <a:rPr lang="pt-BR" sz="1200" b="0" i="0" u="none" strike="noStrike" dirty="0">
                <a:solidFill>
                  <a:srgbClr val="0088CC"/>
                </a:solidFill>
                <a:effectLst/>
                <a:latin typeface="open_sansregular"/>
                <a:hlinkClick r:id="rId3"/>
              </a:rPr>
              <a:t> http://lattes.cnpq.br/7715420164654804</a:t>
            </a:r>
            <a:r>
              <a:rPr lang="pt-BR" sz="1200" b="0" i="0" u="none" strike="noStrike" dirty="0">
                <a:solidFill>
                  <a:srgbClr val="0088CC"/>
                </a:solidFill>
                <a:effectLst/>
                <a:latin typeface="open_sansregular"/>
              </a:rPr>
              <a:t>  </a:t>
            </a:r>
            <a:r>
              <a:rPr lang="pt-BR" sz="1200" b="1" i="0" u="none" strike="noStrike" dirty="0">
                <a:effectLst/>
                <a:latin typeface="open_sansregular"/>
              </a:rPr>
              <a:t>(Power Eletronics)</a:t>
            </a:r>
          </a:p>
          <a:p>
            <a:r>
              <a:rPr lang="pt-BR" sz="1200" b="0" i="0" dirty="0">
                <a:solidFill>
                  <a:srgbClr val="000000"/>
                </a:solidFill>
                <a:effectLst/>
                <a:latin typeface="open_sansregular"/>
              </a:rPr>
              <a:t>RICARDO PIRES                          Lattes:</a:t>
            </a:r>
            <a:r>
              <a:rPr lang="pt-BR" sz="1200" b="0" i="0" u="none" strike="noStrike" dirty="0">
                <a:solidFill>
                  <a:srgbClr val="005580"/>
                </a:solidFill>
                <a:effectLst/>
                <a:latin typeface="open_sansregular"/>
                <a:hlinkClick r:id="rId4"/>
              </a:rPr>
              <a:t> http://lattes.cnpq.br/7621984053230170</a:t>
            </a:r>
            <a:r>
              <a:rPr lang="pt-BR" sz="1200" b="0" i="0" u="none" strike="noStrike" dirty="0">
                <a:solidFill>
                  <a:srgbClr val="005580"/>
                </a:solidFill>
                <a:effectLst/>
                <a:latin typeface="open_sansregular"/>
              </a:rPr>
              <a:t>  </a:t>
            </a:r>
            <a:r>
              <a:rPr lang="pt-BR" sz="1200" b="1" i="0" u="none" strike="noStrike" dirty="0">
                <a:effectLst/>
                <a:latin typeface="open_sansregular"/>
              </a:rPr>
              <a:t>(Sistemas Automáticos/Microeletrônicos)</a:t>
            </a:r>
          </a:p>
          <a:p>
            <a:r>
              <a:rPr lang="pt-BR" sz="1200" b="0" i="0" dirty="0">
                <a:solidFill>
                  <a:srgbClr val="000000"/>
                </a:solidFill>
                <a:effectLst/>
                <a:latin typeface="open_sansregular"/>
              </a:rPr>
              <a:t>RODRIGO RECH                         Lattes:</a:t>
            </a:r>
            <a:r>
              <a:rPr lang="pt-BR" sz="1200" b="0" i="0" u="none" strike="noStrike" dirty="0">
                <a:solidFill>
                  <a:srgbClr val="005580"/>
                </a:solidFill>
                <a:effectLst/>
                <a:latin typeface="open_sansregular"/>
                <a:hlinkClick r:id="rId5"/>
              </a:rPr>
              <a:t> http://lattes.cnpq.br/8648052996681367</a:t>
            </a:r>
            <a:r>
              <a:rPr lang="pt-BR" sz="1200" b="0" i="0" u="none" strike="noStrike" dirty="0">
                <a:solidFill>
                  <a:srgbClr val="005580"/>
                </a:solidFill>
                <a:effectLst/>
                <a:latin typeface="open_sansregular"/>
              </a:rPr>
              <a:t>  </a:t>
            </a:r>
            <a:r>
              <a:rPr lang="pt-BR" sz="1200" b="1" i="0" u="none" strike="noStrike" dirty="0">
                <a:effectLst/>
                <a:latin typeface="open_sansregular"/>
              </a:rPr>
              <a:t>(Sistemas Embarcados)</a:t>
            </a:r>
          </a:p>
          <a:p>
            <a:endParaRPr lang="pt-BR" sz="1200" b="1" i="0" u="none" strike="noStrike" dirty="0">
              <a:effectLst/>
              <a:latin typeface="open_sansregular"/>
            </a:endParaRPr>
          </a:p>
          <a:p>
            <a:endParaRPr lang="pt-BR" sz="1200" b="1" i="0" u="none" strike="noStrike" dirty="0">
              <a:effectLst/>
              <a:latin typeface="open_sansregular"/>
            </a:endParaRPr>
          </a:p>
          <a:p>
            <a:endParaRPr lang="pt-BR" sz="1200" b="1" dirty="0"/>
          </a:p>
          <a:p>
            <a:endParaRPr lang="pt-BR" sz="1200" b="1" dirty="0"/>
          </a:p>
          <a:p>
            <a:endParaRPr lang="pt-BR" sz="1200" b="1" dirty="0"/>
          </a:p>
          <a:p>
            <a:r>
              <a:rPr lang="pt-BR" sz="1200" b="1" dirty="0"/>
              <a:t> 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45419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564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open_sansregular</vt:lpstr>
      <vt:lpstr>Tema do Office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Santos, William</dc:creator>
  <cp:lastModifiedBy>William Souza</cp:lastModifiedBy>
  <cp:revision>66</cp:revision>
  <dcterms:created xsi:type="dcterms:W3CDTF">2024-10-15T23:48:39Z</dcterms:created>
  <dcterms:modified xsi:type="dcterms:W3CDTF">2024-10-20T18:18:53Z</dcterms:modified>
</cp:coreProperties>
</file>