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4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embeddedFontLst>
    <p:embeddedFont>
      <p:font typeface="Century Schoolbook" pitchFamily="18" charset="0"/>
      <p:regular r:id="rId28"/>
    </p:embeddedFont>
    <p:embeddedFont>
      <p:font typeface="Wingdings 2" pitchFamily="18" charset="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BADB0C-C282-4C6A-B430-431D7AFB50B3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2856F8-D8F4-4E95-953F-E365D586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&amp; Analysis of Algorithm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smtClean="0"/>
              <a:t>n-</a:t>
            </a:r>
            <a:r>
              <a:rPr lang="en-US" sz="2000" dirty="0" err="1" smtClean="0"/>
              <a:t>ary</a:t>
            </a:r>
            <a:r>
              <a:rPr lang="en-US" sz="2000" dirty="0" smtClean="0"/>
              <a:t> Tree &amp; Binary Tree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b="0" i="1" dirty="0" smtClean="0"/>
              <a:t>Informatics Department</a:t>
            </a:r>
          </a:p>
          <a:p>
            <a:r>
              <a:rPr lang="en-US" sz="1600" b="0" i="1" dirty="0" err="1" smtClean="0"/>
              <a:t>Parahyangan</a:t>
            </a:r>
            <a:r>
              <a:rPr lang="en-US" sz="1600" b="0" i="1" dirty="0" smtClean="0"/>
              <a:t> Catholic University</a:t>
            </a:r>
            <a:endParaRPr lang="en-US" sz="16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Tree Traversal ::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There are basically 3 variants of DFS</a:t>
            </a:r>
          </a:p>
          <a:p>
            <a:pPr lvl="1"/>
            <a:r>
              <a:rPr lang="en-US" sz="2000" dirty="0" smtClean="0"/>
              <a:t>Preorder</a:t>
            </a:r>
            <a:br>
              <a:rPr lang="en-US" sz="2000" dirty="0" smtClean="0"/>
            </a:br>
            <a:r>
              <a:rPr lang="en-US" sz="2000" dirty="0" smtClean="0"/>
              <a:t>visit </a:t>
            </a:r>
            <a:r>
              <a:rPr lang="en-US" sz="2000" dirty="0" smtClean="0">
                <a:solidFill>
                  <a:srgbClr val="C00000"/>
                </a:solidFill>
              </a:rPr>
              <a:t>the root</a:t>
            </a:r>
            <a:r>
              <a:rPr lang="en-US" sz="2000" dirty="0" smtClean="0"/>
              <a:t>, then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then the 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000" dirty="0" err="1" smtClean="0"/>
              <a:t>Inorder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visit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then </a:t>
            </a:r>
            <a:r>
              <a:rPr lang="en-US" sz="2000" dirty="0" smtClean="0">
                <a:solidFill>
                  <a:srgbClr val="C00000"/>
                </a:solidFill>
              </a:rPr>
              <a:t>the root</a:t>
            </a:r>
            <a:r>
              <a:rPr lang="en-US" sz="2000" dirty="0" smtClean="0"/>
              <a:t>, then the 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000" dirty="0" err="1" smtClean="0"/>
              <a:t>Postorder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visit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then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, then </a:t>
            </a:r>
            <a:r>
              <a:rPr lang="en-US" sz="2000" dirty="0" smtClean="0">
                <a:solidFill>
                  <a:srgbClr val="C00000"/>
                </a:solidFill>
              </a:rPr>
              <a:t>the root</a:t>
            </a: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Preorder,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, and </a:t>
            </a:r>
            <a:r>
              <a:rPr lang="en-US" sz="2000" dirty="0" err="1" smtClean="0"/>
              <a:t>postorder</a:t>
            </a:r>
            <a:r>
              <a:rPr lang="en-US" sz="2000" dirty="0" smtClean="0"/>
              <a:t> on n-</a:t>
            </a:r>
            <a:r>
              <a:rPr lang="en-US" sz="2000" dirty="0" err="1" smtClean="0"/>
              <a:t>ary</a:t>
            </a:r>
            <a:r>
              <a:rPr lang="en-US" sz="2000" dirty="0" smtClean="0"/>
              <a:t> tree</a:t>
            </a:r>
          </a:p>
          <a:p>
            <a:pPr lvl="1"/>
            <a:r>
              <a:rPr lang="en-US" sz="2000" dirty="0" smtClean="0"/>
              <a:t>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= </a:t>
            </a:r>
            <a:r>
              <a:rPr lang="en-US" sz="2000" dirty="0" err="1" smtClean="0"/>
              <a:t>firstChild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000" dirty="0" smtClean="0"/>
              <a:t>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= </a:t>
            </a:r>
            <a:r>
              <a:rPr lang="en-US" sz="2000" dirty="0" err="1" smtClean="0"/>
              <a:t>firstChild.nextSibling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3629561"/>
            <a:ext cx="2286000" cy="1628239"/>
            <a:chOff x="762000" y="4572000"/>
            <a:chExt cx="2286000" cy="1628239"/>
          </a:xfrm>
        </p:grpSpPr>
        <p:sp>
          <p:nvSpPr>
            <p:cNvPr id="4" name="TextBox 3"/>
            <p:cNvSpPr txBox="1"/>
            <p:nvPr/>
          </p:nvSpPr>
          <p:spPr>
            <a:xfrm>
              <a:off x="828162" y="4876800"/>
              <a:ext cx="2219838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DFS_PRE(x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if(x not NULL)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visit(</a:t>
              </a:r>
              <a:r>
                <a:rPr lang="en-US" sz="1600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x.left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x.right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4572000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3"/>
                  </a:solidFill>
                </a:rPr>
                <a:t>Preorder</a:t>
              </a:r>
              <a:endParaRPr lang="en-US" sz="1600" b="1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4200" y="3629561"/>
            <a:ext cx="2466819" cy="1628239"/>
            <a:chOff x="3124200" y="4572000"/>
            <a:chExt cx="2466819" cy="1628239"/>
          </a:xfrm>
        </p:grpSpPr>
        <p:sp>
          <p:nvSpPr>
            <p:cNvPr id="7" name="TextBox 6"/>
            <p:cNvSpPr txBox="1"/>
            <p:nvPr/>
          </p:nvSpPr>
          <p:spPr>
            <a:xfrm>
              <a:off x="3190362" y="4876800"/>
              <a:ext cx="2400657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DFS_IN(x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if(x not NULL)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x.left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visit(</a:t>
              </a:r>
              <a:r>
                <a:rPr lang="en-US" sz="1600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		</a:t>
              </a:r>
            </a:p>
            <a:p>
              <a:pPr defTabSz="274320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x.right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4572000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err="1" smtClean="0">
                  <a:solidFill>
                    <a:schemeClr val="accent3"/>
                  </a:solidFill>
                </a:rPr>
                <a:t>Inorder</a:t>
              </a:r>
              <a:endParaRPr lang="en-US" sz="1600" b="1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2733" y="3629561"/>
            <a:ext cx="2258267" cy="1628239"/>
            <a:chOff x="5742733" y="4572000"/>
            <a:chExt cx="2258267" cy="1628239"/>
          </a:xfrm>
        </p:grpSpPr>
        <p:sp>
          <p:nvSpPr>
            <p:cNvPr id="8" name="TextBox 7"/>
            <p:cNvSpPr txBox="1"/>
            <p:nvPr/>
          </p:nvSpPr>
          <p:spPr>
            <a:xfrm>
              <a:off x="5781162" y="4876800"/>
              <a:ext cx="2219838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DFS_POST(x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if(x not NULL)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x.left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	DFS(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x.right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defTabSz="274320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visit(</a:t>
              </a:r>
              <a:r>
                <a:rPr lang="en-US" sz="1600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16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2733" y="4572000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err="1" smtClean="0">
                  <a:solidFill>
                    <a:schemeClr val="accent3"/>
                  </a:solidFill>
                </a:rPr>
                <a:t>Postorder</a:t>
              </a:r>
              <a:endParaRPr lang="en-US" sz="1600" b="1" i="1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::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0318"/>
            <a:ext cx="7467600" cy="762000"/>
          </a:xfrm>
        </p:spPr>
        <p:txBody>
          <a:bodyPr/>
          <a:lstStyle/>
          <a:p>
            <a:r>
              <a:rPr lang="en-US" dirty="0" smtClean="0"/>
              <a:t>Similar to BFS traversal on a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03718"/>
            <a:ext cx="5552482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BFS()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not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74320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visit(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NULL)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NULL)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the number of 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Computing depth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579934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COUNT(x)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0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1 + COUNT(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+ COUNT(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267200"/>
            <a:ext cx="616963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DEPTH(x)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0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1 + MAX(DEPTH(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),DEPTH(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i="1" dirty="0" smtClean="0"/>
              <a:t>info</a:t>
            </a:r>
            <a:r>
              <a:rPr lang="en-US" dirty="0" smtClean="0"/>
              <a:t> in a tree rooted at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5137" y="2133600"/>
            <a:ext cx="4471737" cy="2800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SEARCH(x, 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NULL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(x.info == 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 = SEARCH(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if(s not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s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SEARCH(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info)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BST is a binary tree which has the property that for any node x in the tree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is a node in the left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subtree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of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then 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y.info </a:t>
            </a:r>
            <a:r>
              <a:rPr lang="en-US" i="1" dirty="0" smtClean="0">
                <a:solidFill>
                  <a:schemeClr val="accent1"/>
                </a:solidFill>
                <a:latin typeface="+mj-lt"/>
                <a:cs typeface="Courier New"/>
              </a:rPr>
              <a:t>&lt; x.info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  <a:t>If </a:t>
            </a:r>
            <a:r>
              <a:rPr lang="en-US" i="1" dirty="0" smtClean="0">
                <a:solidFill>
                  <a:schemeClr val="accent1"/>
                </a:solidFill>
                <a:latin typeface="+mj-lt"/>
                <a:cs typeface="Courier New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  <a:t> is a node in the right </a:t>
            </a:r>
            <a:r>
              <a:rPr lang="en-US" dirty="0" err="1" smtClean="0">
                <a:solidFill>
                  <a:schemeClr val="accent1"/>
                </a:solidFill>
                <a:latin typeface="+mj-lt"/>
                <a:cs typeface="Courier New"/>
              </a:rPr>
              <a:t>subtree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  <a:t> of </a:t>
            </a:r>
            <a:r>
              <a:rPr lang="en-US" i="1" dirty="0" smtClean="0">
                <a:solidFill>
                  <a:schemeClr val="accent1"/>
                </a:solidFill>
                <a:latin typeface="+mj-lt"/>
                <a:cs typeface="Courier New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  <a:t> then</a:t>
            </a:r>
            <a:b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  <a:cs typeface="Courier New"/>
              </a:rPr>
              <a:t>y.info ≥ x.info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Basic Methods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+mj-lt"/>
              </a:rPr>
              <a:t>Querying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+mj-lt"/>
              </a:rPr>
              <a:t>Searching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+mj-lt"/>
              </a:rPr>
              <a:t>Finding minimum / maximum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+mj-lt"/>
              </a:rPr>
              <a:t>Finding successor / predecessor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+mj-lt"/>
              </a:rPr>
              <a:t>Insertion &amp; Deletion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+mj-lt"/>
              </a:rPr>
              <a:t>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Binary Search on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286000"/>
            <a:ext cx="447173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SEARCH(x, 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NULL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(x.info == 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if(info &lt; x.info)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SEARCH(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info)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SEARCH(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info)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400" y="2133600"/>
            <a:ext cx="2743200" cy="2676293"/>
            <a:chOff x="5486400" y="2057400"/>
            <a:chExt cx="3124200" cy="3048000"/>
          </a:xfrm>
        </p:grpSpPr>
        <p:sp>
          <p:nvSpPr>
            <p:cNvPr id="5" name="Oval 4"/>
            <p:cNvSpPr/>
            <p:nvPr/>
          </p:nvSpPr>
          <p:spPr>
            <a:xfrm>
              <a:off x="6781800" y="2057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12" idx="0"/>
            </p:cNvCxnSpPr>
            <p:nvPr/>
          </p:nvCxnSpPr>
          <p:spPr>
            <a:xfrm flipH="1">
              <a:off x="6210300" y="2512685"/>
              <a:ext cx="649615" cy="687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5"/>
              <a:endCxn id="17" idx="0"/>
            </p:cNvCxnSpPr>
            <p:nvPr/>
          </p:nvCxnSpPr>
          <p:spPr>
            <a:xfrm>
              <a:off x="7237085" y="2512685"/>
              <a:ext cx="649615" cy="687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5486400" y="3200400"/>
              <a:ext cx="1447800" cy="1905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 x</a:t>
              </a:r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162800" y="3200400"/>
              <a:ext cx="1447800" cy="1905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  <a:cs typeface="Courier New"/>
                </a:rPr>
                <a:t>≥</a:t>
              </a:r>
              <a:r>
                <a:rPr lang="en-US" dirty="0" smtClean="0"/>
                <a:t> 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/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smallest element in a BST must be stored on the left most node, and similarly, the largest element is stored on the right most node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429000"/>
            <a:ext cx="3454151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MIN(x)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x.left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3577582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MAX(x)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(x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86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Successor</a:t>
            </a:r>
            <a:r>
              <a:rPr lang="en-US" dirty="0" smtClean="0"/>
              <a:t> = the smallest element among elements that is greater than </a:t>
            </a:r>
            <a:r>
              <a:rPr lang="en-US" i="1" dirty="0" smtClean="0"/>
              <a:t>x</a:t>
            </a:r>
          </a:p>
          <a:p>
            <a:endParaRPr lang="en-US" dirty="0" smtClean="0"/>
          </a:p>
          <a:p>
            <a:r>
              <a:rPr lang="en-US" dirty="0" smtClean="0"/>
              <a:t>Case 1 : </a:t>
            </a:r>
            <a:r>
              <a:rPr lang="en-US" i="1" dirty="0" smtClean="0"/>
              <a:t>x</a:t>
            </a:r>
            <a:r>
              <a:rPr lang="en-US" dirty="0" smtClean="0"/>
              <a:t> has a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Successor of </a:t>
            </a:r>
            <a:r>
              <a:rPr lang="en-US" i="1" dirty="0" smtClean="0"/>
              <a:t>x</a:t>
            </a:r>
            <a:r>
              <a:rPr lang="en-US" dirty="0" smtClean="0"/>
              <a:t> is the minimum of </a:t>
            </a:r>
            <a:r>
              <a:rPr lang="en-US" i="1" dirty="0" err="1" smtClean="0"/>
              <a:t>x</a:t>
            </a:r>
            <a:r>
              <a:rPr lang="en-US" dirty="0" err="1" smtClean="0"/>
              <a:t>’s</a:t>
            </a:r>
            <a:r>
              <a:rPr lang="en-US" dirty="0" smtClean="0"/>
              <a:t> right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371600" y="3733800"/>
            <a:ext cx="2743200" cy="2514600"/>
            <a:chOff x="1371600" y="3733800"/>
            <a:chExt cx="2743200" cy="2514600"/>
          </a:xfrm>
        </p:grpSpPr>
        <p:sp>
          <p:nvSpPr>
            <p:cNvPr id="5" name="Oval 4"/>
            <p:cNvSpPr/>
            <p:nvPr/>
          </p:nvSpPr>
          <p:spPr>
            <a:xfrm>
              <a:off x="2509024" y="4114800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2007220" y="4505044"/>
              <a:ext cx="570392" cy="38128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2908787" y="4505044"/>
              <a:ext cx="570394" cy="3812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>
              <a:off x="1371600" y="4886325"/>
              <a:ext cx="1271239" cy="1285875"/>
            </a:xfrm>
            <a:prstGeom prst="triangl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843561" y="4886325"/>
              <a:ext cx="1271239" cy="12858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endCxn id="5" idx="0"/>
            </p:cNvCxnSpPr>
            <p:nvPr/>
          </p:nvCxnSpPr>
          <p:spPr>
            <a:xfrm>
              <a:off x="2743200" y="3733800"/>
              <a:ext cx="0" cy="3810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19400" y="586740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2 : x doesn’t have a right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838200" y="2438400"/>
            <a:ext cx="1611351" cy="3036332"/>
            <a:chOff x="838200" y="2438400"/>
            <a:chExt cx="1611351" cy="3036332"/>
          </a:xfrm>
        </p:grpSpPr>
        <p:sp>
          <p:nvSpPr>
            <p:cNvPr id="17" name="Oval 16"/>
            <p:cNvSpPr/>
            <p:nvPr/>
          </p:nvSpPr>
          <p:spPr>
            <a:xfrm>
              <a:off x="1499839" y="3648074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 flipH="1">
              <a:off x="1066800" y="4038318"/>
              <a:ext cx="501627" cy="60988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17" idx="0"/>
            </p:cNvCxnSpPr>
            <p:nvPr/>
          </p:nvCxnSpPr>
          <p:spPr>
            <a:xfrm flipH="1">
              <a:off x="1734015" y="3285844"/>
              <a:ext cx="315773" cy="36223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1200" y="2895600"/>
              <a:ext cx="468351" cy="457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endCxn id="15" idx="0"/>
            </p:cNvCxnSpPr>
            <p:nvPr/>
          </p:nvCxnSpPr>
          <p:spPr>
            <a:xfrm>
              <a:off x="2209800" y="2438400"/>
              <a:ext cx="5576" cy="4572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66800" y="51054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x </a:t>
              </a:r>
              <a:r>
                <a:rPr lang="en-US" dirty="0" smtClean="0">
                  <a:solidFill>
                    <a:srgbClr val="FF0000"/>
                  </a:solidFill>
                </a:rPr>
                <a:t>&lt; z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38200" y="3581400"/>
              <a:ext cx="1447800" cy="1447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43200" y="2286000"/>
            <a:ext cx="1676400" cy="3874532"/>
            <a:chOff x="2590800" y="2286000"/>
            <a:chExt cx="1676400" cy="3874532"/>
          </a:xfrm>
        </p:grpSpPr>
        <p:sp>
          <p:nvSpPr>
            <p:cNvPr id="55" name="Oval 54"/>
            <p:cNvSpPr/>
            <p:nvPr/>
          </p:nvSpPr>
          <p:spPr>
            <a:xfrm>
              <a:off x="3481039" y="4486274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5" idx="3"/>
            </p:cNvCxnSpPr>
            <p:nvPr/>
          </p:nvCxnSpPr>
          <p:spPr>
            <a:xfrm flipH="1">
              <a:off x="3048000" y="4876518"/>
              <a:ext cx="501627" cy="60988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1" idx="4"/>
              <a:endCxn id="55" idx="0"/>
            </p:cNvCxnSpPr>
            <p:nvPr/>
          </p:nvCxnSpPr>
          <p:spPr>
            <a:xfrm>
              <a:off x="3358376" y="4038599"/>
              <a:ext cx="356839" cy="4476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733800" y="2743200"/>
              <a:ext cx="468351" cy="457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59" name="Straight Connector 58"/>
            <p:cNvCxnSpPr>
              <a:endCxn id="58" idx="0"/>
            </p:cNvCxnSpPr>
            <p:nvPr/>
          </p:nvCxnSpPr>
          <p:spPr>
            <a:xfrm>
              <a:off x="3962400" y="2286000"/>
              <a:ext cx="5576" cy="4572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895600" y="5791200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</a:t>
              </a:r>
              <a:r>
                <a:rPr lang="en-US" dirty="0" smtClean="0">
                  <a:solidFill>
                    <a:schemeClr val="accent1"/>
                  </a:solidFill>
                </a:rPr>
                <a:t>y&lt;x</a:t>
              </a:r>
              <a:r>
                <a:rPr lang="en-US" dirty="0" smtClean="0">
                  <a:solidFill>
                    <a:srgbClr val="FF0000"/>
                  </a:solidFill>
                </a:rPr>
                <a:t>) &lt; z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124200" y="3581400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62" name="Straight Connector 61"/>
            <p:cNvCxnSpPr>
              <a:stCxn id="58" idx="3"/>
              <a:endCxn id="61" idx="0"/>
            </p:cNvCxnSpPr>
            <p:nvPr/>
          </p:nvCxnSpPr>
          <p:spPr>
            <a:xfrm flipH="1">
              <a:off x="3358376" y="3133444"/>
              <a:ext cx="444012" cy="447956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590800" y="3505200"/>
              <a:ext cx="1676400" cy="2209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53000" y="2209800"/>
            <a:ext cx="2590800" cy="3950732"/>
            <a:chOff x="4953000" y="2209800"/>
            <a:chExt cx="2590800" cy="3950732"/>
          </a:xfrm>
        </p:grpSpPr>
        <p:sp>
          <p:nvSpPr>
            <p:cNvPr id="29" name="Oval 28"/>
            <p:cNvSpPr/>
            <p:nvPr/>
          </p:nvSpPr>
          <p:spPr>
            <a:xfrm>
              <a:off x="6753371" y="5019675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6396532" y="5409919"/>
              <a:ext cx="425427" cy="38128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5"/>
              <a:endCxn id="29" idx="0"/>
            </p:cNvCxnSpPr>
            <p:nvPr/>
          </p:nvCxnSpPr>
          <p:spPr>
            <a:xfrm>
              <a:off x="6612059" y="4657445"/>
              <a:ext cx="375488" cy="3622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091733" y="4267201"/>
              <a:ext cx="609600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y</a:t>
              </a:r>
              <a:r>
                <a:rPr lang="en-US" baseline="-25000" dirty="0" err="1" smtClean="0"/>
                <a:t>n</a:t>
              </a:r>
              <a:endParaRPr lang="en-US" baseline="-25000" dirty="0"/>
            </a:p>
          </p:txBody>
        </p:sp>
        <p:cxnSp>
          <p:nvCxnSpPr>
            <p:cNvPr id="33" name="Straight Connector 32"/>
            <p:cNvCxnSpPr>
              <a:stCxn id="39" idx="5"/>
              <a:endCxn id="32" idx="0"/>
            </p:cNvCxnSpPr>
            <p:nvPr/>
          </p:nvCxnSpPr>
          <p:spPr>
            <a:xfrm>
              <a:off x="6154858" y="3971644"/>
              <a:ext cx="241675" cy="29555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634532" y="3581400"/>
              <a:ext cx="609600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47" name="Straight Connector 46"/>
            <p:cNvCxnSpPr>
              <a:stCxn id="50" idx="3"/>
              <a:endCxn id="39" idx="0"/>
            </p:cNvCxnSpPr>
            <p:nvPr/>
          </p:nvCxnSpPr>
          <p:spPr>
            <a:xfrm flipH="1">
              <a:off x="5939332" y="3133444"/>
              <a:ext cx="525788" cy="447956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532" y="2743200"/>
              <a:ext cx="468351" cy="457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57800" y="5791200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</a:t>
              </a:r>
              <a:r>
                <a:rPr lang="en-US" dirty="0" smtClean="0">
                  <a:solidFill>
                    <a:schemeClr val="accent1"/>
                  </a:solidFill>
                </a:rPr>
                <a:t>y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1</a:t>
              </a:r>
              <a:r>
                <a:rPr lang="en-US" dirty="0" smtClean="0">
                  <a:solidFill>
                    <a:schemeClr val="accent1"/>
                  </a:solidFill>
                </a:rPr>
                <a:t>&lt;…&lt;</a:t>
              </a:r>
              <a:r>
                <a:rPr lang="en-US" dirty="0" err="1" smtClean="0">
                  <a:solidFill>
                    <a:schemeClr val="accent1"/>
                  </a:solidFill>
                </a:rPr>
                <a:t>y</a:t>
              </a:r>
              <a:r>
                <a:rPr lang="en-US" baseline="-25000" dirty="0" err="1" smtClean="0">
                  <a:solidFill>
                    <a:schemeClr val="accent1"/>
                  </a:solidFill>
                </a:rPr>
                <a:t>n</a:t>
              </a:r>
              <a:r>
                <a:rPr lang="en-US" dirty="0" smtClean="0">
                  <a:solidFill>
                    <a:schemeClr val="accent1"/>
                  </a:solidFill>
                </a:rPr>
                <a:t>&lt;x</a:t>
              </a:r>
              <a:r>
                <a:rPr lang="en-US" dirty="0" smtClean="0">
                  <a:solidFill>
                    <a:srgbClr val="FF0000"/>
                  </a:solidFill>
                </a:rPr>
                <a:t>) &lt; z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Connector 65"/>
            <p:cNvCxnSpPr>
              <a:endCxn id="50" idx="0"/>
            </p:cNvCxnSpPr>
            <p:nvPr/>
          </p:nvCxnSpPr>
          <p:spPr>
            <a:xfrm>
              <a:off x="6629400" y="2209800"/>
              <a:ext cx="1308" cy="5334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953000" y="3505200"/>
              <a:ext cx="2590800" cy="228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3 : x doesn’t have a right </a:t>
            </a:r>
            <a:r>
              <a:rPr lang="en-US" dirty="0" err="1" smtClean="0"/>
              <a:t>subtree</a:t>
            </a:r>
            <a:r>
              <a:rPr lang="en-US" dirty="0" smtClean="0"/>
              <a:t>, and x is the right most element of the tree</a:t>
            </a:r>
          </a:p>
          <a:p>
            <a:pPr lvl="1"/>
            <a:r>
              <a:rPr lang="en-US" dirty="0" smtClean="0"/>
              <a:t>X doesn’t have a successor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38200" y="3048000"/>
            <a:ext cx="1891990" cy="2590800"/>
            <a:chOff x="2057400" y="4038600"/>
            <a:chExt cx="1891990" cy="2590800"/>
          </a:xfrm>
        </p:grpSpPr>
        <p:sp>
          <p:nvSpPr>
            <p:cNvPr id="17" name="Oval 16"/>
            <p:cNvSpPr/>
            <p:nvPr/>
          </p:nvSpPr>
          <p:spPr>
            <a:xfrm>
              <a:off x="3481039" y="5857875"/>
              <a:ext cx="468351" cy="45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 flipH="1">
              <a:off x="2979235" y="6248119"/>
              <a:ext cx="570392" cy="38128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6" idx="4"/>
              <a:endCxn id="17" idx="0"/>
            </p:cNvCxnSpPr>
            <p:nvPr/>
          </p:nvCxnSpPr>
          <p:spPr>
            <a:xfrm>
              <a:off x="3328639" y="5324475"/>
              <a:ext cx="386576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>
              <a:off x="2057400" y="4038600"/>
              <a:ext cx="1271239" cy="12858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048000"/>
            <a:ext cx="505875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SUCCESSOR(x)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not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MIN(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x.parent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while(y not NULL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x 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x = y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y.parent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y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5334000" y="5638800"/>
            <a:ext cx="2514600" cy="765048"/>
          </a:xfrm>
          <a:prstGeom prst="wedgeRectCallout">
            <a:avLst>
              <a:gd name="adj1" fmla="val -48365"/>
              <a:gd name="adj2" fmla="val -740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predecessor is very similar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dirty="0" smtClean="0"/>
              <a:t>How do we store a tree in a computer software ?</a:t>
            </a:r>
          </a:p>
          <a:p>
            <a:endParaRPr lang="en-US" dirty="0" smtClean="0"/>
          </a:p>
          <a:p>
            <a:r>
              <a:rPr lang="en-US" dirty="0" smtClean="0"/>
              <a:t>Store as a graph ?</a:t>
            </a:r>
          </a:p>
          <a:p>
            <a:pPr lvl="1"/>
            <a:r>
              <a:rPr lang="en-US" dirty="0" smtClean="0"/>
              <a:t>Hard to tell the parent-child relationship between its vertices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Store in an array of parents ?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C00000"/>
                </a:solidFill>
              </a:rPr>
              <a:t>(just like a DFS/BFS traversal tree)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Only able to tell which vertex is the parent of a given vertex</a:t>
            </a:r>
          </a:p>
          <a:p>
            <a:pPr lvl="1"/>
            <a:r>
              <a:rPr lang="en-US" dirty="0" smtClean="0"/>
              <a:t>But we often need to know which is/are the child/children of a given vertex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BST 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3607719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TREE_INSERT(T, info)</a:t>
            </a:r>
          </a:p>
          <a:p>
            <a:pPr defTabSz="27432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Node(info)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(T is an empty tree)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T.root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INSERT(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T.root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x)</a:t>
            </a:r>
          </a:p>
          <a:p>
            <a:pPr defTabSz="274320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if(x.info &lt; curr.info)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x.parent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INSERT(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curr.left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x.parent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defTabSz="27432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INSERT(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curr.right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has three basic cases</a:t>
            </a:r>
          </a:p>
          <a:p>
            <a:pPr lvl="1"/>
            <a:r>
              <a:rPr lang="en-US" dirty="0" smtClean="0"/>
              <a:t>If the node to be deleted has no children, then just remove it</a:t>
            </a:r>
          </a:p>
          <a:p>
            <a:pPr lvl="1"/>
            <a:r>
              <a:rPr lang="en-US" dirty="0" smtClean="0"/>
              <a:t>If the node to be deleted has one child, then replace the node with its only child</a:t>
            </a:r>
          </a:p>
          <a:p>
            <a:pPr lvl="1"/>
            <a:r>
              <a:rPr lang="en-US" dirty="0" smtClean="0"/>
              <a:t>If the node to be deleted has two children, then replace with its successor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914400" y="4648200"/>
            <a:ext cx="2743200" cy="1219200"/>
          </a:xfrm>
          <a:prstGeom prst="wedgeRectCallout">
            <a:avLst>
              <a:gd name="adj1" fmla="val 39730"/>
              <a:gd name="adj2" fmla="val -773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Pseudocode</a:t>
            </a:r>
            <a:r>
              <a:rPr lang="en-US" dirty="0" smtClean="0"/>
              <a:t> is left as an exercise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list of data L =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Successively insert the data into BST</a:t>
            </a:r>
          </a:p>
          <a:p>
            <a:r>
              <a:rPr lang="en-US" dirty="0" smtClean="0"/>
              <a:t>To view the sorted list just use DFS (</a:t>
            </a:r>
            <a:r>
              <a:rPr lang="en-US" dirty="0" err="1" smtClean="0"/>
              <a:t>inorder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 tree with </a:t>
            </a:r>
            <a:r>
              <a:rPr lang="en-US" i="1" dirty="0" smtClean="0"/>
              <a:t>n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Traversal </a:t>
            </a:r>
            <a:r>
              <a:rPr lang="en-US" dirty="0" smtClean="0"/>
              <a:t>visits every node, so it takes </a:t>
            </a:r>
            <a:r>
              <a:rPr lang="en-US" i="1" dirty="0" smtClean="0">
                <a:solidFill>
                  <a:srgbClr val="FF0000"/>
                </a:solidFill>
              </a:rPr>
              <a:t>O(n) </a:t>
            </a:r>
            <a:r>
              <a:rPr lang="en-US" dirty="0" smtClean="0"/>
              <a:t>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Insertion can insert on the bottom most location of the tree, so it is proportional to the tree’s depth/height. Suppose the tree’s height is </a:t>
            </a:r>
            <a:r>
              <a:rPr lang="en-US" i="1" dirty="0" smtClean="0"/>
              <a:t>h</a:t>
            </a:r>
            <a:r>
              <a:rPr lang="en-US" dirty="0" smtClean="0"/>
              <a:t>, then Insertion takes </a:t>
            </a:r>
            <a:r>
              <a:rPr lang="en-US" i="1" dirty="0" smtClean="0">
                <a:solidFill>
                  <a:srgbClr val="FF0000"/>
                </a:solidFill>
              </a:rPr>
              <a:t>O(h)</a:t>
            </a:r>
            <a:r>
              <a:rPr lang="en-US" dirty="0" smtClean="0"/>
              <a:t>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Searching, finding Maximum / Minimum, finding Successor / Predecessor are also </a:t>
            </a:r>
            <a:r>
              <a:rPr lang="en-US" i="1" dirty="0" smtClean="0">
                <a:solidFill>
                  <a:srgbClr val="FF0000"/>
                </a:solidFill>
              </a:rPr>
              <a:t>O(h)</a:t>
            </a:r>
          </a:p>
          <a:p>
            <a:pPr lvl="1"/>
            <a:r>
              <a:rPr lang="en-US" dirty="0" smtClean="0"/>
              <a:t>Deletion might call successor, so it also </a:t>
            </a:r>
            <a:r>
              <a:rPr lang="en-US" i="1" dirty="0" smtClean="0">
                <a:solidFill>
                  <a:srgbClr val="FF0000"/>
                </a:solidFill>
              </a:rPr>
              <a:t>O(h)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list of data L =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Successively insert the data into BST</a:t>
            </a:r>
          </a:p>
          <a:p>
            <a:r>
              <a:rPr lang="en-US" dirty="0" smtClean="0"/>
              <a:t>To view the sorted list just use DFS (</a:t>
            </a:r>
            <a:r>
              <a:rPr lang="en-US" dirty="0" err="1" smtClean="0"/>
              <a:t>inorder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62000" y="3200400"/>
            <a:ext cx="2743200" cy="1219200"/>
          </a:xfrm>
          <a:prstGeom prst="wedgeRectCallout">
            <a:avLst>
              <a:gd name="adj1" fmla="val 39730"/>
              <a:gd name="adj2" fmla="val -773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</a:t>
            </a:r>
            <a:r>
              <a:rPr lang="en-US" dirty="0" err="1" smtClean="0"/>
              <a:t>complexty</a:t>
            </a:r>
            <a:r>
              <a:rPr lang="en-US" dirty="0" smtClean="0"/>
              <a:t> of Sorting 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4572000"/>
            <a:ext cx="4953000" cy="1295400"/>
          </a:xfrm>
          <a:prstGeom prst="wedgeRectCallout">
            <a:avLst>
              <a:gd name="adj1" fmla="val -7215"/>
              <a:gd name="adj2" fmla="val -7731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Inserting </a:t>
            </a:r>
            <a:r>
              <a:rPr lang="en-US" i="1" dirty="0" smtClean="0"/>
              <a:t>n</a:t>
            </a:r>
            <a:r>
              <a:rPr lang="en-US" dirty="0" smtClean="0"/>
              <a:t> elements is </a:t>
            </a:r>
            <a:r>
              <a:rPr lang="en-US" i="1" dirty="0" smtClean="0"/>
              <a:t>O(</a:t>
            </a:r>
            <a:r>
              <a:rPr lang="en-US" i="1" dirty="0" err="1" smtClean="0"/>
              <a:t>n.h</a:t>
            </a:r>
            <a:r>
              <a:rPr lang="en-US" i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Traversal takes </a:t>
            </a:r>
            <a:r>
              <a:rPr lang="en-US" i="1" dirty="0" smtClean="0"/>
              <a:t>O(n)</a:t>
            </a:r>
          </a:p>
          <a:p>
            <a:pPr algn="ctr"/>
            <a:r>
              <a:rPr lang="en-US" b="1" dirty="0" smtClean="0"/>
              <a:t>So sorting takes </a:t>
            </a:r>
            <a:r>
              <a:rPr lang="en-US" b="1" i="1" dirty="0" smtClean="0"/>
              <a:t>O(</a:t>
            </a:r>
            <a:r>
              <a:rPr lang="en-US" b="1" i="1" dirty="0" err="1" smtClean="0"/>
              <a:t>n.h</a:t>
            </a:r>
            <a:r>
              <a:rPr lang="en-US" b="1" i="1" dirty="0" smtClean="0"/>
              <a:t> + n) = O(</a:t>
            </a:r>
            <a:r>
              <a:rPr lang="en-US" b="1" i="1" dirty="0" err="1" smtClean="0"/>
              <a:t>n.h</a:t>
            </a:r>
            <a:r>
              <a:rPr lang="en-US" b="1" i="1" dirty="0" smtClean="0"/>
              <a:t>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Tree’s Height /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38200"/>
          </a:xfrm>
        </p:spPr>
        <p:txBody>
          <a:bodyPr/>
          <a:lstStyle/>
          <a:p>
            <a:r>
              <a:rPr lang="en-US" dirty="0" smtClean="0"/>
              <a:t>The tree’s height determine the efficiency of BST’s operations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33400" y="2665085"/>
            <a:ext cx="5334000" cy="3278515"/>
            <a:chOff x="381000" y="2514600"/>
            <a:chExt cx="5334000" cy="3278515"/>
          </a:xfrm>
        </p:grpSpPr>
        <p:grpSp>
          <p:nvGrpSpPr>
            <p:cNvPr id="47" name="Group 46"/>
            <p:cNvGrpSpPr/>
            <p:nvPr/>
          </p:nvGrpSpPr>
          <p:grpSpPr>
            <a:xfrm>
              <a:off x="381000" y="2667000"/>
              <a:ext cx="5334000" cy="3126115"/>
              <a:chOff x="-152400" y="2667000"/>
              <a:chExt cx="5334000" cy="31261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86000" y="26670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6" name="Straight Connector 5"/>
              <p:cNvCxnSpPr>
                <a:stCxn id="4" idx="3"/>
                <a:endCxn id="9" idx="0"/>
              </p:cNvCxnSpPr>
              <p:nvPr/>
            </p:nvCxnSpPr>
            <p:spPr>
              <a:xfrm flipH="1">
                <a:off x="1181100" y="3122285"/>
                <a:ext cx="1183015" cy="3829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14400" y="3505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4</a:t>
                </a:r>
                <a:endParaRPr lang="en-US" sz="1200" dirty="0"/>
              </a:p>
            </p:txBody>
          </p:sp>
          <p:cxnSp>
            <p:nvCxnSpPr>
              <p:cNvPr id="12" name="Straight Connector 11"/>
              <p:cNvCxnSpPr>
                <a:stCxn id="4" idx="5"/>
                <a:endCxn id="13" idx="0"/>
              </p:cNvCxnSpPr>
              <p:nvPr/>
            </p:nvCxnSpPr>
            <p:spPr>
              <a:xfrm>
                <a:off x="2741285" y="3122285"/>
                <a:ext cx="1030615" cy="3848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505200" y="350711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15" name="Straight Connector 14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419100" y="3960485"/>
                <a:ext cx="573415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52400" y="43414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en-US" sz="1200" dirty="0"/>
              </a:p>
            </p:txBody>
          </p:sp>
          <p:cxnSp>
            <p:nvCxnSpPr>
              <p:cNvPr id="17" name="Straight Connector 16"/>
              <p:cNvCxnSpPr>
                <a:stCxn id="9" idx="5"/>
                <a:endCxn id="18" idx="0"/>
              </p:cNvCxnSpPr>
              <p:nvPr/>
            </p:nvCxnSpPr>
            <p:spPr>
              <a:xfrm>
                <a:off x="1369685" y="3960485"/>
                <a:ext cx="344815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1447800" y="43414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6</a:t>
                </a:r>
                <a:endParaRPr lang="en-US" sz="1200" dirty="0"/>
              </a:p>
            </p:txBody>
          </p:sp>
          <p:cxnSp>
            <p:nvCxnSpPr>
              <p:cNvPr id="21" name="Straight Connector 20"/>
              <p:cNvCxnSpPr>
                <a:stCxn id="13" idx="3"/>
                <a:endCxn id="22" idx="0"/>
              </p:cNvCxnSpPr>
              <p:nvPr/>
            </p:nvCxnSpPr>
            <p:spPr>
              <a:xfrm flipH="1">
                <a:off x="3086100" y="3962400"/>
                <a:ext cx="497215" cy="37908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2819400" y="43414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23" name="Straight Connector 22"/>
              <p:cNvCxnSpPr>
                <a:stCxn id="13" idx="5"/>
                <a:endCxn id="24" idx="0"/>
              </p:cNvCxnSpPr>
              <p:nvPr/>
            </p:nvCxnSpPr>
            <p:spPr>
              <a:xfrm>
                <a:off x="3960485" y="3962400"/>
                <a:ext cx="573415" cy="37908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267200" y="43414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27" name="Straight Connector 26"/>
              <p:cNvCxnSpPr>
                <a:stCxn id="16" idx="3"/>
                <a:endCxn id="28" idx="0"/>
              </p:cNvCxnSpPr>
              <p:nvPr/>
            </p:nvCxnSpPr>
            <p:spPr>
              <a:xfrm flipH="1">
                <a:off x="114300" y="4796770"/>
                <a:ext cx="116215" cy="3867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-152400" y="518351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cxnSp>
            <p:nvCxnSpPr>
              <p:cNvPr id="29" name="Straight Connector 28"/>
              <p:cNvCxnSpPr>
                <a:stCxn id="16" idx="5"/>
                <a:endCxn id="30" idx="0"/>
              </p:cNvCxnSpPr>
              <p:nvPr/>
            </p:nvCxnSpPr>
            <p:spPr>
              <a:xfrm>
                <a:off x="607685" y="4796770"/>
                <a:ext cx="116215" cy="3886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457200" y="518543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 flipH="1">
                <a:off x="1409700" y="4798685"/>
                <a:ext cx="116215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143000" y="52558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cxnSp>
            <p:nvCxnSpPr>
              <p:cNvPr id="35" name="Straight Connector 34"/>
              <p:cNvCxnSpPr>
                <a:endCxn id="36" idx="0"/>
              </p:cNvCxnSpPr>
              <p:nvPr/>
            </p:nvCxnSpPr>
            <p:spPr>
              <a:xfrm>
                <a:off x="1903085" y="4798685"/>
                <a:ext cx="192415" cy="4591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8288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7</a:t>
                </a:r>
                <a:endParaRPr lang="en-US" sz="1200" dirty="0"/>
              </a:p>
            </p:txBody>
          </p:sp>
          <p:cxnSp>
            <p:nvCxnSpPr>
              <p:cNvPr id="39" name="Straight Connector 38"/>
              <p:cNvCxnSpPr>
                <a:endCxn id="40" idx="0"/>
              </p:cNvCxnSpPr>
              <p:nvPr/>
            </p:nvCxnSpPr>
            <p:spPr>
              <a:xfrm flipH="1">
                <a:off x="2781300" y="4800600"/>
                <a:ext cx="116216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5146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9</a:t>
                </a:r>
                <a:endParaRPr lang="en-US" sz="1200" dirty="0"/>
              </a:p>
            </p:txBody>
          </p:sp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3274685" y="4800600"/>
                <a:ext cx="192415" cy="4591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3200400" y="525971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3" name="Straight Connector 42"/>
              <p:cNvCxnSpPr>
                <a:endCxn id="44" idx="0"/>
              </p:cNvCxnSpPr>
              <p:nvPr/>
            </p:nvCxnSpPr>
            <p:spPr>
              <a:xfrm flipH="1">
                <a:off x="4229100" y="4798685"/>
                <a:ext cx="116215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962400" y="5255885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45" name="Straight Connector 44"/>
              <p:cNvCxnSpPr>
                <a:endCxn id="46" idx="0"/>
              </p:cNvCxnSpPr>
              <p:nvPr/>
            </p:nvCxnSpPr>
            <p:spPr>
              <a:xfrm>
                <a:off x="4722485" y="4798685"/>
                <a:ext cx="192415" cy="4591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46482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57200" y="2514600"/>
              <a:ext cx="1508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Best case: </a:t>
              </a:r>
            </a:p>
            <a:p>
              <a:r>
                <a:rPr lang="en-US" b="1" i="1" dirty="0" smtClean="0">
                  <a:solidFill>
                    <a:schemeClr val="accent1"/>
                  </a:solidFill>
                </a:rPr>
                <a:t>h = </a:t>
              </a:r>
              <a:r>
                <a:rPr lang="en-US" b="1" i="1" dirty="0" err="1" smtClean="0">
                  <a:solidFill>
                    <a:schemeClr val="accent1"/>
                  </a:solidFill>
                </a:rPr>
                <a:t>lg</a:t>
              </a:r>
              <a:r>
                <a:rPr lang="en-US" b="1" i="1" dirty="0" smtClean="0">
                  <a:solidFill>
                    <a:schemeClr val="accent1"/>
                  </a:solidFill>
                </a:rPr>
                <a:t>(n)</a:t>
              </a:r>
              <a:endParaRPr lang="en-US" b="1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172200" y="2362200"/>
            <a:ext cx="2438400" cy="4343400"/>
            <a:chOff x="5943600" y="2209800"/>
            <a:chExt cx="2438400" cy="4343400"/>
          </a:xfrm>
        </p:grpSpPr>
        <p:cxnSp>
          <p:nvCxnSpPr>
            <p:cNvPr id="48" name="Straight Connector 47"/>
            <p:cNvCxnSpPr>
              <a:stCxn id="51" idx="3"/>
              <a:endCxn id="49" idx="0"/>
            </p:cNvCxnSpPr>
            <p:nvPr/>
          </p:nvCxnSpPr>
          <p:spPr>
            <a:xfrm flipH="1">
              <a:off x="6362700" y="5636885"/>
              <a:ext cx="192415" cy="382915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096000" y="6019800"/>
              <a:ext cx="5334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cxnSp>
          <p:nvCxnSpPr>
            <p:cNvPr id="50" name="Straight Connector 49"/>
            <p:cNvCxnSpPr>
              <a:stCxn id="54" idx="3"/>
              <a:endCxn id="51" idx="0"/>
            </p:cNvCxnSpPr>
            <p:nvPr/>
          </p:nvCxnSpPr>
          <p:spPr>
            <a:xfrm flipH="1">
              <a:off x="6743700" y="4798685"/>
              <a:ext cx="192415" cy="382915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477000" y="5181600"/>
              <a:ext cx="5334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cxnSp>
          <p:nvCxnSpPr>
            <p:cNvPr id="53" name="Straight Connector 52"/>
            <p:cNvCxnSpPr>
              <a:endCxn id="54" idx="0"/>
            </p:cNvCxnSpPr>
            <p:nvPr/>
          </p:nvCxnSpPr>
          <p:spPr>
            <a:xfrm flipH="1">
              <a:off x="7124700" y="3962400"/>
              <a:ext cx="190500" cy="3810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858000" y="4343400"/>
              <a:ext cx="5334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cxnSp>
          <p:nvCxnSpPr>
            <p:cNvPr id="57" name="Straight Connector 56"/>
            <p:cNvCxnSpPr>
              <a:stCxn id="60" idx="3"/>
              <a:endCxn id="58" idx="0"/>
            </p:cNvCxnSpPr>
            <p:nvPr/>
          </p:nvCxnSpPr>
          <p:spPr>
            <a:xfrm flipH="1">
              <a:off x="7734300" y="2665085"/>
              <a:ext cx="192415" cy="382915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467600" y="3048000"/>
              <a:ext cx="5334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>
            <a:xfrm flipH="1">
              <a:off x="7391400" y="3503285"/>
              <a:ext cx="154315" cy="30671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848600" y="2209800"/>
              <a:ext cx="5334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3600" y="2209800"/>
              <a:ext cx="1611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Worst case:</a:t>
              </a:r>
            </a:p>
            <a:p>
              <a:r>
                <a:rPr lang="en-US" b="1" i="1" dirty="0" smtClean="0">
                  <a:solidFill>
                    <a:srgbClr val="C00000"/>
                  </a:solidFill>
                </a:rPr>
                <a:t>h = n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clear that a more balanced tree gives a better performance than the unbalanced one</a:t>
            </a:r>
          </a:p>
          <a:p>
            <a:endParaRPr lang="en-US" dirty="0" smtClean="0"/>
          </a:p>
          <a:p>
            <a:r>
              <a:rPr lang="en-US" dirty="0" smtClean="0"/>
              <a:t>There are various attempts to build a balanced tree data structure, such as:</a:t>
            </a:r>
          </a:p>
          <a:p>
            <a:pPr lvl="1"/>
            <a:r>
              <a:rPr lang="en-US" dirty="0" smtClean="0"/>
              <a:t>Red-Black tree</a:t>
            </a:r>
          </a:p>
          <a:p>
            <a:pPr lvl="1"/>
            <a:r>
              <a:rPr lang="en-US" dirty="0" smtClean="0"/>
              <a:t>Self Balancing BST</a:t>
            </a:r>
          </a:p>
          <a:p>
            <a:pPr lvl="1"/>
            <a:r>
              <a:rPr lang="en-US" dirty="0" smtClean="0"/>
              <a:t>B-Tree</a:t>
            </a:r>
          </a:p>
          <a:p>
            <a:pPr lvl="1"/>
            <a:r>
              <a:rPr lang="en-US" dirty="0" err="1" smtClean="0"/>
              <a:t>Treap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[Recursive definition]</a:t>
            </a:r>
            <a:r>
              <a:rPr lang="en-US" dirty="0" smtClean="0"/>
              <a:t> A tree is either :</a:t>
            </a:r>
          </a:p>
          <a:p>
            <a:pPr lvl="1"/>
            <a:r>
              <a:rPr lang="en-US" dirty="0" smtClean="0"/>
              <a:t>An empty tree (has no vertex)</a:t>
            </a:r>
          </a:p>
          <a:p>
            <a:pPr lvl="1"/>
            <a:r>
              <a:rPr lang="en-US" dirty="0" smtClean="0"/>
              <a:t>A root with zero or more tree children</a:t>
            </a:r>
          </a:p>
          <a:p>
            <a:pPr lvl="1"/>
            <a:endParaRPr lang="en-US" dirty="0" smtClean="0"/>
          </a:p>
          <a:p>
            <a:r>
              <a:rPr lang="en-US" sz="2000" i="1" dirty="0" smtClean="0">
                <a:solidFill>
                  <a:srgbClr val="C00000"/>
                </a:solidFill>
              </a:rPr>
              <a:t>[Recursive tree representation]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dirty="0" smtClean="0"/>
              <a:t>A node (vertex) of a tree can have:</a:t>
            </a:r>
          </a:p>
          <a:p>
            <a:pPr lvl="1"/>
            <a:r>
              <a:rPr lang="en-US" dirty="0" smtClean="0"/>
              <a:t>A parent</a:t>
            </a:r>
          </a:p>
          <a:p>
            <a:pPr lvl="1"/>
            <a:r>
              <a:rPr lang="en-US" dirty="0" smtClean="0"/>
              <a:t>Zero or more node(s) as its children</a:t>
            </a:r>
          </a:p>
          <a:p>
            <a:r>
              <a:rPr lang="en-US" dirty="0" smtClean="0"/>
              <a:t>A Tree has either</a:t>
            </a:r>
          </a:p>
          <a:p>
            <a:pPr lvl="1"/>
            <a:r>
              <a:rPr lang="en-US" dirty="0" smtClean="0"/>
              <a:t>Null root, means it’s an empty tree </a:t>
            </a:r>
            <a:r>
              <a:rPr lang="en-US" dirty="0" smtClean="0">
                <a:solidFill>
                  <a:srgbClr val="C00000"/>
                </a:solidFill>
              </a:rPr>
              <a:t>(0 vertex)</a:t>
            </a:r>
          </a:p>
          <a:p>
            <a:pPr lvl="1"/>
            <a:r>
              <a:rPr lang="en-US" dirty="0" smtClean="0"/>
              <a:t>One root, mean it’s not an empty tree</a:t>
            </a:r>
            <a:r>
              <a:rPr lang="en-US" dirty="0" smtClean="0">
                <a:solidFill>
                  <a:srgbClr val="C00000"/>
                </a:solidFill>
              </a:rPr>
              <a:t> (&gt;0 vertex)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6677"/>
            <a:ext cx="469231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Node{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 parent;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&lt;Node&gt; children;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Tree{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Node root;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&amp;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tree is called </a:t>
            </a:r>
            <a:r>
              <a:rPr lang="en-US" sz="2000" i="1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>
                <a:solidFill>
                  <a:srgbClr val="C00000"/>
                </a:solidFill>
              </a:rPr>
              <a:t>-</a:t>
            </a:r>
            <a:r>
              <a:rPr lang="en-US" sz="2000" dirty="0" err="1" smtClean="0">
                <a:solidFill>
                  <a:srgbClr val="C00000"/>
                </a:solidFill>
              </a:rPr>
              <a:t>ary</a:t>
            </a:r>
            <a:r>
              <a:rPr lang="en-US" sz="2000" dirty="0" smtClean="0">
                <a:solidFill>
                  <a:srgbClr val="C00000"/>
                </a:solidFill>
              </a:rPr>
              <a:t> tree</a:t>
            </a:r>
            <a:r>
              <a:rPr lang="en-US" sz="2000" dirty="0" smtClean="0"/>
              <a:t> if every node may have no more than </a:t>
            </a:r>
            <a:r>
              <a:rPr lang="en-US" sz="2000" i="1" dirty="0" smtClean="0"/>
              <a:t>n</a:t>
            </a:r>
            <a:r>
              <a:rPr lang="en-US" sz="2000" dirty="0" smtClean="0"/>
              <a:t> children. 2-ary tree is called </a:t>
            </a:r>
            <a:r>
              <a:rPr lang="en-US" sz="2000" dirty="0" smtClean="0">
                <a:solidFill>
                  <a:srgbClr val="C00000"/>
                </a:solidFill>
              </a:rPr>
              <a:t>binary tree</a:t>
            </a:r>
          </a:p>
          <a:p>
            <a:endParaRPr lang="en-US" sz="2000" dirty="0" smtClean="0"/>
          </a:p>
          <a:p>
            <a:r>
              <a:rPr lang="en-US" sz="2000" dirty="0" smtClean="0"/>
              <a:t>Why is </a:t>
            </a:r>
            <a:r>
              <a:rPr lang="en-US" sz="2000" i="1" dirty="0" smtClean="0"/>
              <a:t>n</a:t>
            </a:r>
            <a:r>
              <a:rPr lang="en-US" sz="2000" dirty="0" smtClean="0"/>
              <a:t> important ?</a:t>
            </a:r>
          </a:p>
          <a:p>
            <a:endParaRPr lang="en-US" sz="2000" dirty="0" smtClean="0"/>
          </a:p>
          <a:p>
            <a:r>
              <a:rPr lang="en-US" sz="2000" dirty="0" smtClean="0"/>
              <a:t>By limiting the number of children, the tree data structure is easier to implement</a:t>
            </a:r>
          </a:p>
          <a:p>
            <a:pPr lvl="1"/>
            <a:r>
              <a:rPr lang="en-US" sz="2000" dirty="0" smtClean="0"/>
              <a:t>Instead of a linked list of children, we can use a static array</a:t>
            </a:r>
          </a:p>
          <a:p>
            <a:pPr lvl="1"/>
            <a:r>
              <a:rPr lang="en-US" sz="2000" dirty="0" smtClean="0"/>
              <a:t>Instead of traversing through a linked list, we can directly access the </a:t>
            </a:r>
            <a:r>
              <a:rPr lang="en-US" sz="2000" i="1" dirty="0" smtClean="0"/>
              <a:t>k-</a:t>
            </a:r>
            <a:r>
              <a:rPr lang="en-US" sz="2000" i="1" dirty="0" err="1" smtClean="0"/>
              <a:t>th</a:t>
            </a:r>
            <a:r>
              <a:rPr lang="en-US" sz="2000" dirty="0" smtClean="0"/>
              <a:t> children by using the array’s index</a:t>
            </a:r>
          </a:p>
          <a:p>
            <a:pPr lvl="1"/>
            <a:r>
              <a:rPr lang="en-US" sz="2000" dirty="0" smtClean="0"/>
              <a:t>etc.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binary trees special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/>
          <a:lstStyle/>
          <a:p>
            <a:r>
              <a:rPr lang="en-US" dirty="0" smtClean="0"/>
              <a:t>Binary representation of computer data</a:t>
            </a:r>
          </a:p>
          <a:p>
            <a:endParaRPr lang="en-US" dirty="0" smtClean="0"/>
          </a:p>
          <a:p>
            <a:r>
              <a:rPr lang="en-US" dirty="0" smtClean="0"/>
              <a:t>Every other trees can be represented as binary tree, which is more efficient if the average number of children is &lt;&lt; 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7677"/>
            <a:ext cx="345158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Node{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 parent;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left, 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Tree{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Node root;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4872" y="2362200"/>
            <a:ext cx="3313728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Node{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 parent;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children[];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Tree{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Node root;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Binary tree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4872" y="1981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N-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ary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tree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to Binary Tree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3400" y="1346548"/>
            <a:ext cx="4419600" cy="2539652"/>
            <a:chOff x="381000" y="1981200"/>
            <a:chExt cx="5562600" cy="3124200"/>
          </a:xfrm>
        </p:grpSpPr>
        <p:sp>
          <p:nvSpPr>
            <p:cNvPr id="4" name="Oval 3"/>
            <p:cNvSpPr/>
            <p:nvPr/>
          </p:nvSpPr>
          <p:spPr>
            <a:xfrm>
              <a:off x="2819400" y="1981200"/>
              <a:ext cx="533400" cy="533400"/>
            </a:xfrm>
            <a:prstGeom prst="ellipse">
              <a:avLst/>
            </a:prstGeom>
            <a:solidFill>
              <a:schemeClr val="accent2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00200" y="32766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4" idx="3"/>
              <a:endCxn id="5" idx="0"/>
            </p:cNvCxnSpPr>
            <p:nvPr/>
          </p:nvCxnSpPr>
          <p:spPr>
            <a:xfrm flipH="1">
              <a:off x="1866900" y="2436485"/>
              <a:ext cx="1030615" cy="84011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590800" y="32766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4"/>
              <a:endCxn id="8" idx="0"/>
            </p:cNvCxnSpPr>
            <p:nvPr/>
          </p:nvCxnSpPr>
          <p:spPr>
            <a:xfrm flipH="1">
              <a:off x="2857500" y="2514600"/>
              <a:ext cx="2286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810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5" idx="3"/>
              <a:endCxn id="12" idx="0"/>
            </p:cNvCxnSpPr>
            <p:nvPr/>
          </p:nvCxnSpPr>
          <p:spPr>
            <a:xfrm flipH="1">
              <a:off x="647700" y="3731885"/>
              <a:ext cx="1030615" cy="84011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716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5" idx="4"/>
              <a:endCxn id="14" idx="0"/>
            </p:cNvCxnSpPr>
            <p:nvPr/>
          </p:nvCxnSpPr>
          <p:spPr>
            <a:xfrm flipH="1">
              <a:off x="1638300" y="3810000"/>
              <a:ext cx="2286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038600" y="327851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4" idx="5"/>
              <a:endCxn id="16" idx="0"/>
            </p:cNvCxnSpPr>
            <p:nvPr/>
          </p:nvCxnSpPr>
          <p:spPr>
            <a:xfrm>
              <a:off x="3274685" y="2436485"/>
              <a:ext cx="1030615" cy="8420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4384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8" idx="4"/>
              <a:endCxn id="20" idx="0"/>
            </p:cNvCxnSpPr>
            <p:nvPr/>
          </p:nvCxnSpPr>
          <p:spPr>
            <a:xfrm flipH="1">
              <a:off x="2705100" y="3810000"/>
              <a:ext cx="1524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52800" y="457008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6" idx="3"/>
              <a:endCxn id="23" idx="0"/>
            </p:cNvCxnSpPr>
            <p:nvPr/>
          </p:nvCxnSpPr>
          <p:spPr>
            <a:xfrm flipH="1">
              <a:off x="3619500" y="3733800"/>
              <a:ext cx="497215" cy="8362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343400" y="457008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16" idx="4"/>
              <a:endCxn id="25" idx="0"/>
            </p:cNvCxnSpPr>
            <p:nvPr/>
          </p:nvCxnSpPr>
          <p:spPr>
            <a:xfrm>
              <a:off x="4305300" y="3811915"/>
              <a:ext cx="304800" cy="75817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4102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16" idx="5"/>
              <a:endCxn id="27" idx="0"/>
            </p:cNvCxnSpPr>
            <p:nvPr/>
          </p:nvCxnSpPr>
          <p:spPr>
            <a:xfrm>
              <a:off x="4493885" y="3733800"/>
              <a:ext cx="1183015" cy="8382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33400" y="4013548"/>
            <a:ext cx="4419600" cy="2539652"/>
            <a:chOff x="5029200" y="2133600"/>
            <a:chExt cx="4114800" cy="2311052"/>
          </a:xfrm>
        </p:grpSpPr>
        <p:sp>
          <p:nvSpPr>
            <p:cNvPr id="38" name="Oval 37"/>
            <p:cNvSpPr/>
            <p:nvPr/>
          </p:nvSpPr>
          <p:spPr>
            <a:xfrm>
              <a:off x="6832948" y="2133600"/>
              <a:ext cx="394570" cy="394570"/>
            </a:xfrm>
            <a:prstGeom prst="ellipse">
              <a:avLst/>
            </a:prstGeom>
            <a:solidFill>
              <a:schemeClr val="accent2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31074" y="3091841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8" idx="3"/>
              <a:endCxn id="39" idx="0"/>
            </p:cNvCxnSpPr>
            <p:nvPr/>
          </p:nvCxnSpPr>
          <p:spPr>
            <a:xfrm flipH="1">
              <a:off x="6128359" y="2470386"/>
              <a:ext cx="762373" cy="62145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63847" y="3091841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9" idx="6"/>
              <a:endCxn id="41" idx="2"/>
            </p:cNvCxnSpPr>
            <p:nvPr/>
          </p:nvCxnSpPr>
          <p:spPr>
            <a:xfrm>
              <a:off x="6325644" y="3289126"/>
              <a:ext cx="33820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29200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39" idx="3"/>
              <a:endCxn id="43" idx="0"/>
            </p:cNvCxnSpPr>
            <p:nvPr/>
          </p:nvCxnSpPr>
          <p:spPr>
            <a:xfrm flipH="1">
              <a:off x="5226485" y="3428627"/>
              <a:ext cx="762373" cy="62145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761973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stCxn id="43" idx="6"/>
              <a:endCxn id="45" idx="2"/>
            </p:cNvCxnSpPr>
            <p:nvPr/>
          </p:nvCxnSpPr>
          <p:spPr>
            <a:xfrm>
              <a:off x="5423770" y="4247367"/>
              <a:ext cx="33820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734822" y="3093258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8" name="Straight Connector 47"/>
            <p:cNvCxnSpPr>
              <a:stCxn id="41" idx="6"/>
              <a:endCxn id="47" idx="2"/>
            </p:cNvCxnSpPr>
            <p:nvPr/>
          </p:nvCxnSpPr>
          <p:spPr>
            <a:xfrm>
              <a:off x="7058417" y="3289126"/>
              <a:ext cx="676405" cy="141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551112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1" idx="4"/>
              <a:endCxn id="49" idx="0"/>
            </p:cNvCxnSpPr>
            <p:nvPr/>
          </p:nvCxnSpPr>
          <p:spPr>
            <a:xfrm flipH="1">
              <a:off x="6748397" y="3486411"/>
              <a:ext cx="112734" cy="5636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227518" y="4048666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52" name="Straight Connector 51"/>
            <p:cNvCxnSpPr>
              <a:stCxn id="47" idx="3"/>
              <a:endCxn id="51" idx="0"/>
            </p:cNvCxnSpPr>
            <p:nvPr/>
          </p:nvCxnSpPr>
          <p:spPr>
            <a:xfrm flipH="1">
              <a:off x="7424803" y="3430044"/>
              <a:ext cx="367803" cy="6186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960290" y="4048666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51" idx="6"/>
              <a:endCxn id="53" idx="2"/>
            </p:cNvCxnSpPr>
            <p:nvPr/>
          </p:nvCxnSpPr>
          <p:spPr>
            <a:xfrm>
              <a:off x="7622088" y="4245951"/>
              <a:ext cx="33820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749430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3" idx="6"/>
              <a:endCxn id="55" idx="2"/>
            </p:cNvCxnSpPr>
            <p:nvPr/>
          </p:nvCxnSpPr>
          <p:spPr>
            <a:xfrm>
              <a:off x="8354860" y="4245951"/>
              <a:ext cx="394570" cy="141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332538" y="4907340"/>
            <a:ext cx="2744662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Node{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Info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Node parent;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7200"/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0" y="1724561"/>
            <a:ext cx="262123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Node{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Info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Node parent;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children[];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Line Callout 1 (Border and Accent Bar) 69"/>
          <p:cNvSpPr/>
          <p:nvPr/>
        </p:nvSpPr>
        <p:spPr>
          <a:xfrm>
            <a:off x="5334000" y="4038600"/>
            <a:ext cx="2514600" cy="612648"/>
          </a:xfrm>
          <a:prstGeom prst="accentBorderCallout1">
            <a:avLst>
              <a:gd name="adj1" fmla="val 18750"/>
              <a:gd name="adj2" fmla="val -8333"/>
              <a:gd name="adj3" fmla="val 33609"/>
              <a:gd name="adj4" fmla="val -928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root has a null sibling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Tree Traversal ::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298448"/>
            <a:ext cx="3886200" cy="10637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000" dirty="0" smtClean="0"/>
              <a:t>Visit first child and all its descendant first, then visit the second sibling, etc.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19200"/>
            <a:ext cx="4419600" cy="2539652"/>
            <a:chOff x="381000" y="1981200"/>
            <a:chExt cx="5562600" cy="3124200"/>
          </a:xfrm>
        </p:grpSpPr>
        <p:sp>
          <p:nvSpPr>
            <p:cNvPr id="5" name="Oval 4"/>
            <p:cNvSpPr/>
            <p:nvPr/>
          </p:nvSpPr>
          <p:spPr>
            <a:xfrm>
              <a:off x="2819400" y="1981200"/>
              <a:ext cx="533400" cy="533400"/>
            </a:xfrm>
            <a:prstGeom prst="ellipse">
              <a:avLst/>
            </a:prstGeom>
            <a:solidFill>
              <a:schemeClr val="accent2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32766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6" idx="0"/>
            </p:cNvCxnSpPr>
            <p:nvPr/>
          </p:nvCxnSpPr>
          <p:spPr>
            <a:xfrm flipH="1">
              <a:off x="1866900" y="2436485"/>
              <a:ext cx="1030615" cy="84011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590800" y="32766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4"/>
              <a:endCxn id="8" idx="0"/>
            </p:cNvCxnSpPr>
            <p:nvPr/>
          </p:nvCxnSpPr>
          <p:spPr>
            <a:xfrm flipH="1">
              <a:off x="2857500" y="2514600"/>
              <a:ext cx="2286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6" idx="3"/>
              <a:endCxn id="10" idx="0"/>
            </p:cNvCxnSpPr>
            <p:nvPr/>
          </p:nvCxnSpPr>
          <p:spPr>
            <a:xfrm flipH="1">
              <a:off x="647700" y="3731885"/>
              <a:ext cx="1030615" cy="84011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716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6" idx="4"/>
              <a:endCxn id="12" idx="0"/>
            </p:cNvCxnSpPr>
            <p:nvPr/>
          </p:nvCxnSpPr>
          <p:spPr>
            <a:xfrm flipH="1">
              <a:off x="1638300" y="3810000"/>
              <a:ext cx="2286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38600" y="327851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5" idx="5"/>
              <a:endCxn id="14" idx="0"/>
            </p:cNvCxnSpPr>
            <p:nvPr/>
          </p:nvCxnSpPr>
          <p:spPr>
            <a:xfrm>
              <a:off x="3274685" y="2436485"/>
              <a:ext cx="1030615" cy="8420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4384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8" idx="4"/>
              <a:endCxn id="16" idx="0"/>
            </p:cNvCxnSpPr>
            <p:nvPr/>
          </p:nvCxnSpPr>
          <p:spPr>
            <a:xfrm flipH="1">
              <a:off x="2705100" y="3810000"/>
              <a:ext cx="152400" cy="762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52800" y="457008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4" idx="3"/>
              <a:endCxn id="18" idx="0"/>
            </p:cNvCxnSpPr>
            <p:nvPr/>
          </p:nvCxnSpPr>
          <p:spPr>
            <a:xfrm flipH="1">
              <a:off x="3619500" y="3733800"/>
              <a:ext cx="497215" cy="83628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343400" y="4570085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14" idx="4"/>
              <a:endCxn id="20" idx="0"/>
            </p:cNvCxnSpPr>
            <p:nvPr/>
          </p:nvCxnSpPr>
          <p:spPr>
            <a:xfrm>
              <a:off x="4305300" y="3811915"/>
              <a:ext cx="304800" cy="75817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410200" y="4572000"/>
              <a:ext cx="533400" cy="53340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14" idx="5"/>
              <a:endCxn id="22" idx="0"/>
            </p:cNvCxnSpPr>
            <p:nvPr/>
          </p:nvCxnSpPr>
          <p:spPr>
            <a:xfrm>
              <a:off x="4493885" y="3733800"/>
              <a:ext cx="1183015" cy="8382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7200" y="4013548"/>
            <a:ext cx="4419600" cy="2539652"/>
            <a:chOff x="5029200" y="2133600"/>
            <a:chExt cx="4114800" cy="2311052"/>
          </a:xfrm>
        </p:grpSpPr>
        <p:sp>
          <p:nvSpPr>
            <p:cNvPr id="25" name="Oval 24"/>
            <p:cNvSpPr/>
            <p:nvPr/>
          </p:nvSpPr>
          <p:spPr>
            <a:xfrm>
              <a:off x="6832948" y="2133600"/>
              <a:ext cx="394570" cy="394570"/>
            </a:xfrm>
            <a:prstGeom prst="ellipse">
              <a:avLst/>
            </a:prstGeom>
            <a:solidFill>
              <a:schemeClr val="accent2"/>
            </a:solidFill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31074" y="3091841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5" idx="3"/>
              <a:endCxn id="26" idx="0"/>
            </p:cNvCxnSpPr>
            <p:nvPr/>
          </p:nvCxnSpPr>
          <p:spPr>
            <a:xfrm flipH="1">
              <a:off x="6128359" y="2470386"/>
              <a:ext cx="762373" cy="62145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663847" y="3091841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6" idx="6"/>
              <a:endCxn id="28" idx="2"/>
            </p:cNvCxnSpPr>
            <p:nvPr/>
          </p:nvCxnSpPr>
          <p:spPr>
            <a:xfrm>
              <a:off x="6325644" y="3289126"/>
              <a:ext cx="33820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029200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31" name="Straight Connector 30"/>
            <p:cNvCxnSpPr>
              <a:stCxn id="26" idx="3"/>
              <a:endCxn id="30" idx="0"/>
            </p:cNvCxnSpPr>
            <p:nvPr/>
          </p:nvCxnSpPr>
          <p:spPr>
            <a:xfrm flipH="1">
              <a:off x="5226485" y="3428627"/>
              <a:ext cx="762373" cy="62145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61973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30" idx="6"/>
              <a:endCxn id="32" idx="2"/>
            </p:cNvCxnSpPr>
            <p:nvPr/>
          </p:nvCxnSpPr>
          <p:spPr>
            <a:xfrm>
              <a:off x="5423770" y="4247367"/>
              <a:ext cx="33820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734822" y="3093258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28" idx="6"/>
              <a:endCxn id="34" idx="2"/>
            </p:cNvCxnSpPr>
            <p:nvPr/>
          </p:nvCxnSpPr>
          <p:spPr>
            <a:xfrm>
              <a:off x="7058417" y="3289126"/>
              <a:ext cx="676405" cy="141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551112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28" idx="4"/>
              <a:endCxn id="36" idx="0"/>
            </p:cNvCxnSpPr>
            <p:nvPr/>
          </p:nvCxnSpPr>
          <p:spPr>
            <a:xfrm flipH="1">
              <a:off x="6748397" y="3486411"/>
              <a:ext cx="112734" cy="5636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227518" y="4048666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34" idx="3"/>
              <a:endCxn id="38" idx="0"/>
            </p:cNvCxnSpPr>
            <p:nvPr/>
          </p:nvCxnSpPr>
          <p:spPr>
            <a:xfrm flipH="1">
              <a:off x="7424803" y="3430044"/>
              <a:ext cx="367803" cy="6186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960290" y="4048666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8" idx="6"/>
              <a:endCxn id="40" idx="2"/>
            </p:cNvCxnSpPr>
            <p:nvPr/>
          </p:nvCxnSpPr>
          <p:spPr>
            <a:xfrm>
              <a:off x="7622088" y="4245951"/>
              <a:ext cx="33820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749430" y="4050082"/>
              <a:ext cx="394570" cy="394570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stCxn id="40" idx="6"/>
              <a:endCxn id="42" idx="2"/>
            </p:cNvCxnSpPr>
            <p:nvPr/>
          </p:nvCxnSpPr>
          <p:spPr>
            <a:xfrm>
              <a:off x="8354860" y="4245951"/>
              <a:ext cx="394570" cy="141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105400" y="2438400"/>
            <a:ext cx="3238387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DFS(x)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visit(x)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child of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DFS(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4340352"/>
            <a:ext cx="332975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DFS(x)</a:t>
            </a:r>
          </a:p>
          <a:p>
            <a:pPr defTabSz="457200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if(x not NULL)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visit(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DFS(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x.firstChild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72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DFS(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x.nextSibling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5638800" y="5867400"/>
            <a:ext cx="2438400" cy="688848"/>
          </a:xfrm>
          <a:prstGeom prst="wedgeRoundRectCallout">
            <a:avLst>
              <a:gd name="adj1" fmla="val -48155"/>
              <a:gd name="adj2" fmla="val -911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Same as DFS on a binary tree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8EDB76BEDF9438502ACFF844C5BC6" ma:contentTypeVersion="2" ma:contentTypeDescription="Create a new document." ma:contentTypeScope="" ma:versionID="05a0c62d9647826dbcbe264a898218a2">
  <xsd:schema xmlns:xsd="http://www.w3.org/2001/XMLSchema" xmlns:xs="http://www.w3.org/2001/XMLSchema" xmlns:p="http://schemas.microsoft.com/office/2006/metadata/properties" xmlns:ns2="49294f2b-1ef2-4c50-8178-4955d014c048" targetNamespace="http://schemas.microsoft.com/office/2006/metadata/properties" ma:root="true" ma:fieldsID="2dc417288c7f59ebe3e2ff2ee8cc16bd" ns2:_="">
    <xsd:import namespace="49294f2b-1ef2-4c50-8178-4955d014c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94f2b-1ef2-4c50-8178-4955d014c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8B10C-7BEC-4D3C-900E-9AD34E7D08AB}"/>
</file>

<file path=customXml/itemProps2.xml><?xml version="1.0" encoding="utf-8"?>
<ds:datastoreItem xmlns:ds="http://schemas.openxmlformats.org/officeDocument/2006/customXml" ds:itemID="{AEF64933-1506-4B00-B910-E0C24E211742}"/>
</file>

<file path=customXml/itemProps3.xml><?xml version="1.0" encoding="utf-8"?>
<ds:datastoreItem xmlns:ds="http://schemas.openxmlformats.org/officeDocument/2006/customXml" ds:itemID="{9A6927D7-3F86-4F2C-9B6B-07C3D46764A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1189</TotalTime>
  <Words>858</Words>
  <Application>Microsoft Office PowerPoint</Application>
  <PresentationFormat>On-screen Show (4:3)</PresentationFormat>
  <Paragraphs>357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Schoolbook</vt:lpstr>
      <vt:lpstr>Wingdings</vt:lpstr>
      <vt:lpstr>Wingdings 2</vt:lpstr>
      <vt:lpstr>Courier New</vt:lpstr>
      <vt:lpstr>Oriel</vt:lpstr>
      <vt:lpstr>Design &amp; Analysis of Algorithm n-ary Tree &amp; Binary Tree</vt:lpstr>
      <vt:lpstr>Tree Representation</vt:lpstr>
      <vt:lpstr>Tree Representation</vt:lpstr>
      <vt:lpstr>Example in Java</vt:lpstr>
      <vt:lpstr>N-Ary &amp; Binary Tree</vt:lpstr>
      <vt:lpstr>Why are binary trees special ?</vt:lpstr>
      <vt:lpstr>Example in Java</vt:lpstr>
      <vt:lpstr>N-ary to Binary Tree</vt:lpstr>
      <vt:lpstr>Tree Traversal :: DFS</vt:lpstr>
      <vt:lpstr>Tree Traversal :: DFS</vt:lpstr>
      <vt:lpstr>Tree Traversal :: BFS</vt:lpstr>
      <vt:lpstr>Some Basic Methods</vt:lpstr>
      <vt:lpstr>Some Basic Methods</vt:lpstr>
      <vt:lpstr>Binary Search Tree</vt:lpstr>
      <vt:lpstr>Searching</vt:lpstr>
      <vt:lpstr>Minimum / Maximum</vt:lpstr>
      <vt:lpstr>Finding Successor</vt:lpstr>
      <vt:lpstr>Finding Successor</vt:lpstr>
      <vt:lpstr>Finding Successor</vt:lpstr>
      <vt:lpstr>BST Insertion</vt:lpstr>
      <vt:lpstr>BST Deletion</vt:lpstr>
      <vt:lpstr>Sorting</vt:lpstr>
      <vt:lpstr>Time Complexity</vt:lpstr>
      <vt:lpstr>Sorting</vt:lpstr>
      <vt:lpstr>Tree’s Height / Depth</vt:lpstr>
      <vt:lpstr>Balanced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Algorithm 05 – n-ary Tree &amp; Binary Tree</dc:title>
  <dc:creator>Joanna</dc:creator>
  <cp:lastModifiedBy>Joanna</cp:lastModifiedBy>
  <cp:revision>47</cp:revision>
  <dcterms:created xsi:type="dcterms:W3CDTF">2013-09-14T07:04:50Z</dcterms:created>
  <dcterms:modified xsi:type="dcterms:W3CDTF">2020-02-02T13:22:30Z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0x0101008FC8EDB76BEDF9438502ACFF844C5BC6</vt:lpwstr>
  </property>
</Properties>
</file>