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3" r:id="rId26"/>
    <p:sldId id="281" r:id="rId27"/>
    <p:sldId id="278" r:id="rId28"/>
    <p:sldId id="273" r:id="rId29"/>
    <p:sldId id="286" r:id="rId30"/>
    <p:sldId id="284" r:id="rId31"/>
    <p:sldId id="285" r:id="rId32"/>
    <p:sldId id="287" r:id="rId33"/>
    <p:sldId id="288" r:id="rId34"/>
    <p:sldId id="290" r:id="rId35"/>
    <p:sldId id="291" r:id="rId36"/>
    <p:sldId id="289" r:id="rId37"/>
  </p:sldIdLst>
  <p:sldSz cx="9144000" cy="6858000" type="screen4x3"/>
  <p:notesSz cx="6858000" cy="9144000"/>
  <p:embeddedFontLst>
    <p:embeddedFont>
      <p:font typeface="Century Schoolbook" panose="020B0604020202020204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2007" autoAdjust="0"/>
  </p:normalViewPr>
  <p:slideViewPr>
    <p:cSldViewPr>
      <p:cViewPr varScale="1">
        <p:scale>
          <a:sx n="75" d="100"/>
          <a:sy n="75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B2EE-A983-4740-94E5-C2D519DAD50B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01DF9-E9D6-47ED-917D-256EBB1FDD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01DF9-E9D6-47ED-917D-256EBB1FDD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01DF9-E9D6-47ED-917D-256EBB1FDD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01DF9-E9D6-47ED-917D-256EBB1FDD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01DF9-E9D6-47ED-917D-256EBB1FDD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01DF9-E9D6-47ED-917D-256EBB1FDD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01DF9-E9D6-47ED-917D-256EBB1FDD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BD4DD1-C864-437B-8C7D-3243768D6685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C83C43-CC90-4F5F-9CD9-855722B31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&amp; Analysis of Algorithm</a:t>
            </a:r>
            <a:br>
              <a:rPr lang="en-US" sz="2800" dirty="0" smtClean="0"/>
            </a:br>
            <a:r>
              <a:rPr lang="en-US" sz="2000" dirty="0" smtClean="0"/>
              <a:t>Graph </a:t>
            </a:r>
            <a:r>
              <a:rPr lang="en-US" sz="2000" dirty="0" smtClean="0"/>
              <a:t>Algorithms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b="0" i="1" dirty="0" smtClean="0"/>
              <a:t>Informatics Department</a:t>
            </a:r>
          </a:p>
          <a:p>
            <a:r>
              <a:rPr lang="en-US" sz="1600" b="0" i="1" dirty="0" err="1" smtClean="0"/>
              <a:t>Parahyangan</a:t>
            </a:r>
            <a:r>
              <a:rPr lang="en-US" sz="1600" b="0" i="1" dirty="0" smtClean="0"/>
              <a:t> Catholic University</a:t>
            </a:r>
            <a:endParaRPr lang="en-US" sz="16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414" y="2395478"/>
            <a:ext cx="620618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6576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DFS(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[1..n]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false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DFS_RECURSIVE(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process(x)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adjacent to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28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Simple DFS Algorithm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8737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Sometimes we need to know the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order</a:t>
            </a:r>
            <a:r>
              <a:rPr lang="en-US" sz="2200" dirty="0" smtClean="0"/>
              <a:t> of vertex visited</a:t>
            </a:r>
          </a:p>
          <a:p>
            <a:pPr lvl="1"/>
            <a:r>
              <a:rPr lang="en-US" sz="2000" dirty="0" smtClean="0"/>
              <a:t>Use an array of </a:t>
            </a:r>
            <a:r>
              <a:rPr lang="en-US" sz="2000" i="1" dirty="0" smtClean="0"/>
              <a:t>n</a:t>
            </a:r>
            <a:r>
              <a:rPr lang="en-US" sz="2000" dirty="0" smtClean="0"/>
              <a:t> integer to store the order of vertex visited, instead of array of Boolean </a:t>
            </a:r>
            <a:r>
              <a:rPr lang="en-US" sz="2000" i="1" dirty="0" err="1" smtClean="0"/>
              <a:t>isVisited</a:t>
            </a:r>
            <a:r>
              <a:rPr lang="en-US" sz="2000" dirty="0" smtClean="0"/>
              <a:t>. The array is initially set to 0 (unvisited).</a:t>
            </a:r>
          </a:p>
          <a:p>
            <a:endParaRPr lang="en-US" sz="2000" dirty="0" smtClean="0"/>
          </a:p>
          <a:p>
            <a:r>
              <a:rPr lang="en-US" sz="2200" dirty="0" smtClean="0"/>
              <a:t>Sometimes we also need to store the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traversal tree</a:t>
            </a:r>
          </a:p>
          <a:p>
            <a:pPr lvl="1"/>
            <a:r>
              <a:rPr lang="en-US" sz="2000" dirty="0" smtClean="0"/>
              <a:t>Use an array of </a:t>
            </a:r>
            <a:r>
              <a:rPr lang="en-US" sz="2000" i="1" dirty="0" smtClean="0"/>
              <a:t>n</a:t>
            </a:r>
            <a:r>
              <a:rPr lang="en-US" sz="2000" dirty="0" smtClean="0"/>
              <a:t> integer to store the parent’s index of each vertex (remember, each vertex of a tree has exactly one parent, except the root).</a:t>
            </a:r>
          </a:p>
          <a:p>
            <a:pPr lvl="1"/>
            <a:r>
              <a:rPr lang="en-US" sz="2000" dirty="0" smtClean="0"/>
              <a:t>The array is initially set to 0. The vertex (or vertices) which parent remains 0 is the root of the traversal tree (or forest if the graph is disconnected).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414" y="2090678"/>
            <a:ext cx="6206186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global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defTabSz="36576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DFS(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[0..n]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0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initialize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parent[0..n]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0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DFS_RECURSIVE(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[x]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= ctr+1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process(x)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adjacent to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365760"/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parent[v] = x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518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DFS Algorithm with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ord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parent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array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94154" y="2302057"/>
            <a:ext cx="3858846" cy="3124200"/>
            <a:chOff x="609600" y="2286000"/>
            <a:chExt cx="3858846" cy="3124200"/>
          </a:xfrm>
        </p:grpSpPr>
        <p:sp>
          <p:nvSpPr>
            <p:cNvPr id="5" name="Oval 4"/>
            <p:cNvSpPr/>
            <p:nvPr/>
          </p:nvSpPr>
          <p:spPr>
            <a:xfrm>
              <a:off x="1322754" y="3075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322754" y="4407877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313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426677" y="3655646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4"/>
              <a:endCxn id="6" idx="0"/>
            </p:cNvCxnSpPr>
            <p:nvPr/>
          </p:nvCxnSpPr>
          <p:spPr>
            <a:xfrm>
              <a:off x="1537677" y="3505200"/>
              <a:ext cx="0" cy="902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3"/>
              <a:endCxn id="6" idx="6"/>
            </p:cNvCxnSpPr>
            <p:nvPr/>
          </p:nvCxnSpPr>
          <p:spPr>
            <a:xfrm flipH="1">
              <a:off x="1752600" y="4022543"/>
              <a:ext cx="737027" cy="600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0"/>
              <a:endCxn id="7" idx="4"/>
            </p:cNvCxnSpPr>
            <p:nvPr/>
          </p:nvCxnSpPr>
          <p:spPr>
            <a:xfrm flipV="1">
              <a:off x="2641600" y="2743200"/>
              <a:ext cx="11723" cy="9124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38600" y="36849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8" idx="6"/>
              <a:endCxn id="12" idx="2"/>
            </p:cNvCxnSpPr>
            <p:nvPr/>
          </p:nvCxnSpPr>
          <p:spPr>
            <a:xfrm>
              <a:off x="2856523" y="3870569"/>
              <a:ext cx="1182077" cy="293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38600" y="2313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7" idx="6"/>
              <a:endCxn id="14" idx="2"/>
            </p:cNvCxnSpPr>
            <p:nvPr/>
          </p:nvCxnSpPr>
          <p:spPr>
            <a:xfrm>
              <a:off x="2868246" y="2528277"/>
              <a:ext cx="11703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657600" y="4980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8" idx="5"/>
              <a:endCxn id="16" idx="1"/>
            </p:cNvCxnSpPr>
            <p:nvPr/>
          </p:nvCxnSpPr>
          <p:spPr>
            <a:xfrm>
              <a:off x="2793573" y="4022543"/>
              <a:ext cx="926977" cy="1020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5"/>
              <a:endCxn id="12" idx="0"/>
            </p:cNvCxnSpPr>
            <p:nvPr/>
          </p:nvCxnSpPr>
          <p:spPr>
            <a:xfrm>
              <a:off x="2805296" y="2680251"/>
              <a:ext cx="1448227" cy="1004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0" idx="6"/>
              <a:endCxn id="7" idx="2"/>
            </p:cNvCxnSpPr>
            <p:nvPr/>
          </p:nvCxnSpPr>
          <p:spPr>
            <a:xfrm>
              <a:off x="1066800" y="2500923"/>
              <a:ext cx="1371600" cy="27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36954" y="2286000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09600" y="4980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 flipH="1">
              <a:off x="824523" y="2715846"/>
              <a:ext cx="27354" cy="22645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2"/>
              <a:endCxn id="21" idx="6"/>
            </p:cNvCxnSpPr>
            <p:nvPr/>
          </p:nvCxnSpPr>
          <p:spPr>
            <a:xfrm flipH="1">
              <a:off x="1039446" y="5195277"/>
              <a:ext cx="26181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0"/>
              <a:endCxn id="14" idx="4"/>
            </p:cNvCxnSpPr>
            <p:nvPr/>
          </p:nvCxnSpPr>
          <p:spPr>
            <a:xfrm flipV="1">
              <a:off x="4253523" y="2743200"/>
              <a:ext cx="0" cy="941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807308" y="3091411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807308" y="442393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922954" y="2329411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911231" y="3671703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9" name="Straight Connector 28"/>
          <p:cNvCxnSpPr>
            <a:stCxn id="25" idx="4"/>
            <a:endCxn id="26" idx="0"/>
          </p:cNvCxnSpPr>
          <p:nvPr/>
        </p:nvCxnSpPr>
        <p:spPr>
          <a:xfrm>
            <a:off x="2022231" y="3521257"/>
            <a:ext cx="0" cy="90267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stCxn id="28" idx="3"/>
            <a:endCxn id="26" idx="6"/>
          </p:cNvCxnSpPr>
          <p:nvPr/>
        </p:nvCxnSpPr>
        <p:spPr>
          <a:xfrm flipH="1">
            <a:off x="2237154" y="4038600"/>
            <a:ext cx="737027" cy="6002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8" idx="0"/>
            <a:endCxn id="27" idx="4"/>
          </p:cNvCxnSpPr>
          <p:nvPr/>
        </p:nvCxnSpPr>
        <p:spPr>
          <a:xfrm flipV="1">
            <a:off x="3126154" y="2759257"/>
            <a:ext cx="11723" cy="9124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Oval 31"/>
          <p:cNvSpPr/>
          <p:nvPr/>
        </p:nvSpPr>
        <p:spPr>
          <a:xfrm>
            <a:off x="4523154" y="3701011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523154" y="2329411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27" idx="6"/>
            <a:endCxn id="33" idx="2"/>
          </p:cNvCxnSpPr>
          <p:nvPr/>
        </p:nvCxnSpPr>
        <p:spPr>
          <a:xfrm>
            <a:off x="3352800" y="2544334"/>
            <a:ext cx="117035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4142154" y="4996411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36" name="Straight Connector 35"/>
          <p:cNvCxnSpPr>
            <a:stCxn id="28" idx="5"/>
            <a:endCxn id="35" idx="1"/>
          </p:cNvCxnSpPr>
          <p:nvPr/>
        </p:nvCxnSpPr>
        <p:spPr>
          <a:xfrm>
            <a:off x="3278127" y="4038600"/>
            <a:ext cx="926977" cy="10207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7" name="Oval 36"/>
          <p:cNvSpPr/>
          <p:nvPr/>
        </p:nvSpPr>
        <p:spPr>
          <a:xfrm>
            <a:off x="1121508" y="2302057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94154" y="4996411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>
          <a:xfrm flipH="1">
            <a:off x="1309077" y="2731903"/>
            <a:ext cx="27354" cy="22645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5" idx="2"/>
            <a:endCxn id="38" idx="6"/>
          </p:cNvCxnSpPr>
          <p:nvPr/>
        </p:nvCxnSpPr>
        <p:spPr>
          <a:xfrm flipH="1">
            <a:off x="1524000" y="5211334"/>
            <a:ext cx="261815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32" idx="0"/>
            <a:endCxn id="33" idx="4"/>
          </p:cNvCxnSpPr>
          <p:nvPr/>
        </p:nvCxnSpPr>
        <p:spPr>
          <a:xfrm flipV="1">
            <a:off x="4738077" y="2759257"/>
            <a:ext cx="0" cy="94175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42" name="Group 41"/>
          <p:cNvGrpSpPr/>
          <p:nvPr/>
        </p:nvGrpSpPr>
        <p:grpSpPr>
          <a:xfrm>
            <a:off x="5486400" y="2057400"/>
            <a:ext cx="2286000" cy="4426368"/>
            <a:chOff x="5718384" y="907632"/>
            <a:chExt cx="2286000" cy="4426368"/>
          </a:xfrm>
        </p:grpSpPr>
        <p:grpSp>
          <p:nvGrpSpPr>
            <p:cNvPr id="43" name="Group 157"/>
            <p:cNvGrpSpPr/>
            <p:nvPr/>
          </p:nvGrpSpPr>
          <p:grpSpPr>
            <a:xfrm>
              <a:off x="6473614" y="907632"/>
              <a:ext cx="1530770" cy="4426368"/>
              <a:chOff x="6442394" y="90440"/>
              <a:chExt cx="1711818" cy="494988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724366" y="3758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720579" y="2991443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442394" y="2991443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042665" y="230974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5" idx="0"/>
                <a:endCxn id="46" idx="4"/>
              </p:cNvCxnSpPr>
              <p:nvPr/>
            </p:nvCxnSpPr>
            <p:spPr>
              <a:xfrm flipH="1" flipV="1">
                <a:off x="7935503" y="3421289"/>
                <a:ext cx="3786" cy="337065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49"/>
              <p:cNvCxnSpPr>
                <a:stCxn id="48" idx="5"/>
                <a:endCxn id="46" idx="0"/>
              </p:cNvCxnSpPr>
              <p:nvPr/>
            </p:nvCxnSpPr>
            <p:spPr>
              <a:xfrm>
                <a:off x="7409561" y="2676640"/>
                <a:ext cx="525941" cy="31480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7" idx="0"/>
              </p:cNvCxnSpPr>
              <p:nvPr/>
            </p:nvCxnSpPr>
            <p:spPr>
              <a:xfrm flipH="1">
                <a:off x="6657317" y="2676640"/>
                <a:ext cx="448298" cy="31480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6442396" y="4610477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442394" y="3758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>
                <a:stCxn id="47" idx="4"/>
                <a:endCxn id="53" idx="0"/>
              </p:cNvCxnSpPr>
              <p:nvPr/>
            </p:nvCxnSpPr>
            <p:spPr>
              <a:xfrm>
                <a:off x="6657317" y="3421289"/>
                <a:ext cx="0" cy="33706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7037754" y="1624262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cxnSp>
            <p:nvCxnSpPr>
              <p:cNvPr id="56" name="Straight Connector 55"/>
              <p:cNvCxnSpPr>
                <a:stCxn id="48" idx="0"/>
                <a:endCxn id="55" idx="4"/>
              </p:cNvCxnSpPr>
              <p:nvPr/>
            </p:nvCxnSpPr>
            <p:spPr>
              <a:xfrm flipH="1" flipV="1">
                <a:off x="7252677" y="2054108"/>
                <a:ext cx="4910" cy="25563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037754" y="90440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037754" y="857351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7" idx="4"/>
                <a:endCxn id="58" idx="0"/>
              </p:cNvCxnSpPr>
              <p:nvPr/>
            </p:nvCxnSpPr>
            <p:spPr>
              <a:xfrm>
                <a:off x="7252677" y="520286"/>
                <a:ext cx="0" cy="33706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/>
              <p:cNvCxnSpPr>
                <a:stCxn id="55" idx="0"/>
                <a:endCxn id="58" idx="4"/>
              </p:cNvCxnSpPr>
              <p:nvPr/>
            </p:nvCxnSpPr>
            <p:spPr>
              <a:xfrm flipV="1">
                <a:off x="7252677" y="1287197"/>
                <a:ext cx="0" cy="337065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/>
              <p:cNvCxnSpPr>
                <a:stCxn id="52" idx="0"/>
                <a:endCxn id="53" idx="4"/>
              </p:cNvCxnSpPr>
              <p:nvPr/>
            </p:nvCxnSpPr>
            <p:spPr>
              <a:xfrm flipH="1" flipV="1">
                <a:off x="6657317" y="4188200"/>
                <a:ext cx="2" cy="42227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718384" y="953462"/>
              <a:ext cx="1145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4"/>
                  </a:solidFill>
                </a:rPr>
                <a:t>DFS Tree</a:t>
              </a:r>
              <a:endParaRPr lang="en-US" sz="1600" b="1" i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Recall…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DFS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During DFS traversal on vertex </a:t>
            </a:r>
            <a:r>
              <a:rPr lang="en-US" i="1" dirty="0" smtClean="0"/>
              <a:t>v</a:t>
            </a:r>
            <a:r>
              <a:rPr lang="en-US" dirty="0" smtClean="0"/>
              <a:t>, we know a vertex </a:t>
            </a:r>
            <a:r>
              <a:rPr lang="en-US" i="1" dirty="0" smtClean="0"/>
              <a:t>u</a:t>
            </a:r>
            <a:r>
              <a:rPr lang="en-US" dirty="0" smtClean="0"/>
              <a:t> adjacent to </a:t>
            </a:r>
            <a:r>
              <a:rPr lang="en-US" i="1" dirty="0" smtClean="0"/>
              <a:t>v</a:t>
            </a:r>
            <a:r>
              <a:rPr lang="en-US" dirty="0" smtClean="0"/>
              <a:t> is already visited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err="1" smtClean="0"/>
              <a:t>ord</a:t>
            </a:r>
            <a:r>
              <a:rPr lang="en-US" i="1" dirty="0" smtClean="0"/>
              <a:t>[u]</a:t>
            </a:r>
            <a:r>
              <a:rPr lang="en-US" dirty="0" smtClean="0"/>
              <a:t> is not 0. </a:t>
            </a:r>
          </a:p>
          <a:p>
            <a:endParaRPr lang="en-US" dirty="0" smtClean="0"/>
          </a:p>
          <a:p>
            <a:r>
              <a:rPr lang="en-US" dirty="0" smtClean="0"/>
              <a:t>In fact, we can further examine 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ord</a:t>
            </a:r>
            <a:r>
              <a:rPr lang="en-US" dirty="0" smtClean="0"/>
              <a:t>[u] &lt; </a:t>
            </a:r>
            <a:r>
              <a:rPr lang="en-US" dirty="0" err="1" smtClean="0"/>
              <a:t>ord</a:t>
            </a:r>
            <a:r>
              <a:rPr lang="en-US" dirty="0" smtClean="0"/>
              <a:t>[v], 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/>
              <a:t>u</a:t>
            </a:r>
            <a:r>
              <a:rPr lang="en-US" dirty="0" smtClean="0"/>
              <a:t> is </a:t>
            </a:r>
            <a:r>
              <a:rPr lang="en-US" i="1" dirty="0"/>
              <a:t>v</a:t>
            </a:r>
            <a:r>
              <a:rPr lang="en-US" dirty="0" smtClean="0"/>
              <a:t>’s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ancestor</a:t>
            </a:r>
            <a:r>
              <a:rPr lang="en-US" dirty="0" smtClean="0"/>
              <a:t>, because </a:t>
            </a:r>
            <a:r>
              <a:rPr lang="en-US" i="1" dirty="0"/>
              <a:t>u</a:t>
            </a:r>
            <a:r>
              <a:rPr lang="en-US" dirty="0" smtClean="0"/>
              <a:t> is visited before </a:t>
            </a:r>
            <a:r>
              <a:rPr lang="en-US" i="1" dirty="0"/>
              <a:t>v</a:t>
            </a:r>
            <a:endParaRPr lang="en-US" i="1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ord</a:t>
            </a:r>
            <a:r>
              <a:rPr lang="en-US" dirty="0" smtClean="0"/>
              <a:t>[u] &gt; </a:t>
            </a:r>
            <a:r>
              <a:rPr lang="en-US" dirty="0" err="1" smtClean="0"/>
              <a:t>ord</a:t>
            </a:r>
            <a:r>
              <a:rPr lang="en-US" dirty="0" smtClean="0"/>
              <a:t>[v],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/>
              <a:t>u</a:t>
            </a:r>
            <a:r>
              <a:rPr lang="en-US" dirty="0" smtClean="0"/>
              <a:t> is </a:t>
            </a:r>
            <a:r>
              <a:rPr lang="en-US" i="1" dirty="0"/>
              <a:t>v</a:t>
            </a:r>
            <a:r>
              <a:rPr lang="en-US" dirty="0" smtClean="0"/>
              <a:t>’s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descendant</a:t>
            </a:r>
            <a:r>
              <a:rPr lang="en-US" dirty="0" smtClean="0"/>
              <a:t>, because </a:t>
            </a:r>
            <a:r>
              <a:rPr lang="en-US" i="1" dirty="0"/>
              <a:t>u</a:t>
            </a:r>
            <a:r>
              <a:rPr lang="en-US" dirty="0" smtClean="0"/>
              <a:t> is visited after </a:t>
            </a:r>
            <a:r>
              <a:rPr lang="en-US" i="1" dirty="0"/>
              <a:t>v</a:t>
            </a:r>
            <a:endParaRPr lang="en-US" i="1" dirty="0" smtClean="0"/>
          </a:p>
          <a:p>
            <a:pPr lvl="1"/>
            <a:r>
              <a:rPr lang="en-US" dirty="0" smtClean="0"/>
              <a:t>If parent[u] is v,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 smtClean="0"/>
              <a:t>v</a:t>
            </a:r>
            <a:r>
              <a:rPr lang="en-US" dirty="0" smtClean="0"/>
              <a:t> is </a:t>
            </a:r>
            <a:r>
              <a:rPr lang="en-US" i="1" dirty="0" err="1" smtClean="0"/>
              <a:t>u</a:t>
            </a:r>
            <a:r>
              <a:rPr lang="en-US" dirty="0" err="1" smtClean="0"/>
              <a:t>’s</a:t>
            </a:r>
            <a:r>
              <a:rPr lang="en-US" dirty="0" smtClean="0"/>
              <a:t> ancestor and also 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 parent</a:t>
            </a:r>
            <a:r>
              <a:rPr lang="en-US" dirty="0" smtClean="0"/>
              <a:t> of </a:t>
            </a:r>
            <a:r>
              <a:rPr lang="en-US" i="1" dirty="0" smtClean="0"/>
              <a:t>u</a:t>
            </a:r>
          </a:p>
          <a:p>
            <a:endParaRPr lang="en-US" dirty="0" smtClean="0"/>
          </a:p>
          <a:p>
            <a:r>
              <a:rPr lang="en-US" dirty="0" smtClean="0"/>
              <a:t>Based on these observation, we can “upgrade” our DFS Tree to show more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DFS Tree</a:t>
            </a:r>
            <a:endParaRPr lang="en-US" dirty="0"/>
          </a:p>
        </p:txBody>
      </p:sp>
      <p:grpSp>
        <p:nvGrpSpPr>
          <p:cNvPr id="222" name="Group 221"/>
          <p:cNvGrpSpPr/>
          <p:nvPr/>
        </p:nvGrpSpPr>
        <p:grpSpPr>
          <a:xfrm>
            <a:off x="457200" y="1676400"/>
            <a:ext cx="3858846" cy="3124200"/>
            <a:chOff x="457200" y="1981200"/>
            <a:chExt cx="3858846" cy="3124200"/>
          </a:xfrm>
        </p:grpSpPr>
        <p:grpSp>
          <p:nvGrpSpPr>
            <p:cNvPr id="62" name="Group 61"/>
            <p:cNvGrpSpPr/>
            <p:nvPr/>
          </p:nvGrpSpPr>
          <p:grpSpPr>
            <a:xfrm>
              <a:off x="457200" y="1981200"/>
              <a:ext cx="3858846" cy="3124200"/>
              <a:chOff x="609600" y="2286000"/>
              <a:chExt cx="3858846" cy="31242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322754" y="3075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322754" y="4407877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438400" y="2313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426677" y="3655646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67" name="Straight Connector 66"/>
              <p:cNvCxnSpPr>
                <a:stCxn id="63" idx="4"/>
                <a:endCxn id="64" idx="0"/>
              </p:cNvCxnSpPr>
              <p:nvPr/>
            </p:nvCxnSpPr>
            <p:spPr>
              <a:xfrm>
                <a:off x="1537677" y="3505200"/>
                <a:ext cx="0" cy="90267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6" idx="3"/>
                <a:endCxn id="64" idx="6"/>
              </p:cNvCxnSpPr>
              <p:nvPr/>
            </p:nvCxnSpPr>
            <p:spPr>
              <a:xfrm flipH="1">
                <a:off x="1752600" y="4022543"/>
                <a:ext cx="737027" cy="600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6" idx="0"/>
                <a:endCxn id="65" idx="4"/>
              </p:cNvCxnSpPr>
              <p:nvPr/>
            </p:nvCxnSpPr>
            <p:spPr>
              <a:xfrm flipV="1">
                <a:off x="2641600" y="2743200"/>
                <a:ext cx="11723" cy="9124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4038600" y="36849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>
                <a:stCxn id="66" idx="6"/>
                <a:endCxn id="70" idx="2"/>
              </p:cNvCxnSpPr>
              <p:nvPr/>
            </p:nvCxnSpPr>
            <p:spPr>
              <a:xfrm>
                <a:off x="2856523" y="3870569"/>
                <a:ext cx="1182077" cy="293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4038600" y="2313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>
                <a:stCxn id="65" idx="6"/>
                <a:endCxn id="72" idx="2"/>
              </p:cNvCxnSpPr>
              <p:nvPr/>
            </p:nvCxnSpPr>
            <p:spPr>
              <a:xfrm>
                <a:off x="2868246" y="2528277"/>
                <a:ext cx="11703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3657600" y="4980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>
                <a:stCxn id="66" idx="5"/>
                <a:endCxn id="74" idx="1"/>
              </p:cNvCxnSpPr>
              <p:nvPr/>
            </p:nvCxnSpPr>
            <p:spPr>
              <a:xfrm>
                <a:off x="2793573" y="4022543"/>
                <a:ext cx="926977" cy="10207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5"/>
                <a:endCxn id="70" idx="0"/>
              </p:cNvCxnSpPr>
              <p:nvPr/>
            </p:nvCxnSpPr>
            <p:spPr>
              <a:xfrm>
                <a:off x="2805296" y="2680251"/>
                <a:ext cx="1448227" cy="10047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8" idx="6"/>
                <a:endCxn id="65" idx="2"/>
              </p:cNvCxnSpPr>
              <p:nvPr/>
            </p:nvCxnSpPr>
            <p:spPr>
              <a:xfrm>
                <a:off x="1066800" y="2500923"/>
                <a:ext cx="1371600" cy="273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6954" y="2286000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09600" y="4980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cxnSp>
            <p:nvCxnSpPr>
              <p:cNvPr id="80" name="Straight Connector 79"/>
              <p:cNvCxnSpPr>
                <a:stCxn id="78" idx="4"/>
                <a:endCxn id="79" idx="0"/>
              </p:cNvCxnSpPr>
              <p:nvPr/>
            </p:nvCxnSpPr>
            <p:spPr>
              <a:xfrm flipH="1">
                <a:off x="824523" y="2715846"/>
                <a:ext cx="27354" cy="2264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2"/>
                <a:endCxn id="79" idx="6"/>
              </p:cNvCxnSpPr>
              <p:nvPr/>
            </p:nvCxnSpPr>
            <p:spPr>
              <a:xfrm flipH="1">
                <a:off x="1039446" y="5195277"/>
                <a:ext cx="26181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0" idx="0"/>
                <a:endCxn id="72" idx="4"/>
              </p:cNvCxnSpPr>
              <p:nvPr/>
            </p:nvCxnSpPr>
            <p:spPr>
              <a:xfrm flipV="1">
                <a:off x="4253523" y="2743200"/>
                <a:ext cx="0" cy="9417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/>
            <p:cNvSpPr/>
            <p:nvPr/>
          </p:nvSpPr>
          <p:spPr>
            <a:xfrm>
              <a:off x="1170354" y="2770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170354" y="4103077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2286000" y="2008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274277" y="3350846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3" idx="4"/>
              <a:endCxn id="84" idx="0"/>
            </p:cNvCxnSpPr>
            <p:nvPr/>
          </p:nvCxnSpPr>
          <p:spPr>
            <a:xfrm>
              <a:off x="1385277" y="3200400"/>
              <a:ext cx="0" cy="90267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>
              <a:stCxn id="86" idx="3"/>
              <a:endCxn id="84" idx="6"/>
            </p:cNvCxnSpPr>
            <p:nvPr/>
          </p:nvCxnSpPr>
          <p:spPr>
            <a:xfrm flipH="1">
              <a:off x="1600200" y="3717743"/>
              <a:ext cx="737027" cy="60025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>
              <a:stCxn id="86" idx="0"/>
              <a:endCxn id="85" idx="4"/>
            </p:cNvCxnSpPr>
            <p:nvPr/>
          </p:nvCxnSpPr>
          <p:spPr>
            <a:xfrm flipV="1">
              <a:off x="2489200" y="2438400"/>
              <a:ext cx="11723" cy="9124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886200" y="33801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886200" y="2008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92" name="Straight Connector 91"/>
            <p:cNvCxnSpPr>
              <a:stCxn id="85" idx="6"/>
              <a:endCxn id="91" idx="2"/>
            </p:cNvCxnSpPr>
            <p:nvPr/>
          </p:nvCxnSpPr>
          <p:spPr>
            <a:xfrm>
              <a:off x="2715846" y="2223477"/>
              <a:ext cx="11703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505200" y="4675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94" name="Straight Connector 93"/>
            <p:cNvCxnSpPr>
              <a:stCxn id="86" idx="5"/>
              <a:endCxn id="93" idx="1"/>
            </p:cNvCxnSpPr>
            <p:nvPr/>
          </p:nvCxnSpPr>
          <p:spPr>
            <a:xfrm>
              <a:off x="2641173" y="3717743"/>
              <a:ext cx="926977" cy="102076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484554" y="1981200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00" y="4675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97" name="Straight Connector 96"/>
            <p:cNvCxnSpPr>
              <a:stCxn id="95" idx="4"/>
              <a:endCxn id="96" idx="0"/>
            </p:cNvCxnSpPr>
            <p:nvPr/>
          </p:nvCxnSpPr>
          <p:spPr>
            <a:xfrm flipH="1">
              <a:off x="672123" y="2411046"/>
              <a:ext cx="27354" cy="226450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>
              <a:stCxn id="93" idx="2"/>
              <a:endCxn id="96" idx="6"/>
            </p:cNvCxnSpPr>
            <p:nvPr/>
          </p:nvCxnSpPr>
          <p:spPr>
            <a:xfrm flipH="1">
              <a:off x="887046" y="4890477"/>
              <a:ext cx="26181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9" name="Straight Connector 98"/>
            <p:cNvCxnSpPr>
              <a:stCxn id="90" idx="0"/>
              <a:endCxn id="91" idx="4"/>
            </p:cNvCxnSpPr>
            <p:nvPr/>
          </p:nvCxnSpPr>
          <p:spPr>
            <a:xfrm flipV="1">
              <a:off x="4101123" y="2438400"/>
              <a:ext cx="0" cy="94175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5033922" y="46380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4" name="Oval 103"/>
          <p:cNvSpPr/>
          <p:nvPr/>
        </p:nvSpPr>
        <p:spPr>
          <a:xfrm>
            <a:off x="5335336" y="3869280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105" name="Oval 104"/>
          <p:cNvSpPr/>
          <p:nvPr/>
        </p:nvSpPr>
        <p:spPr>
          <a:xfrm>
            <a:off x="6408906" y="3872664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06" name="Oval 105"/>
          <p:cNvSpPr/>
          <p:nvPr/>
        </p:nvSpPr>
        <p:spPr>
          <a:xfrm>
            <a:off x="6786526" y="3041232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endParaRPr lang="en-US" sz="1400" dirty="0"/>
          </a:p>
        </p:txBody>
      </p:sp>
      <p:cxnSp>
        <p:nvCxnSpPr>
          <p:cNvPr id="107" name="Straight Connector 106"/>
          <p:cNvCxnSpPr>
            <a:stCxn id="103" idx="0"/>
            <a:endCxn id="104" idx="4"/>
          </p:cNvCxnSpPr>
          <p:nvPr/>
        </p:nvCxnSpPr>
        <p:spPr>
          <a:xfrm flipV="1">
            <a:off x="5226114" y="4253664"/>
            <a:ext cx="301414" cy="3843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106" idx="3"/>
            <a:endCxn id="104" idx="0"/>
          </p:cNvCxnSpPr>
          <p:nvPr/>
        </p:nvCxnSpPr>
        <p:spPr>
          <a:xfrm flipH="1">
            <a:off x="5527528" y="3369324"/>
            <a:ext cx="1315290" cy="4999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106" idx="4"/>
            <a:endCxn id="105" idx="0"/>
          </p:cNvCxnSpPr>
          <p:nvPr/>
        </p:nvCxnSpPr>
        <p:spPr>
          <a:xfrm flipH="1">
            <a:off x="6601098" y="3425616"/>
            <a:ext cx="377620" cy="44704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Oval 109"/>
          <p:cNvSpPr/>
          <p:nvPr/>
        </p:nvSpPr>
        <p:spPr>
          <a:xfrm>
            <a:off x="6104108" y="54000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6104106" y="46380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cxnSp>
        <p:nvCxnSpPr>
          <p:cNvPr id="112" name="Straight Connector 111"/>
          <p:cNvCxnSpPr>
            <a:stCxn id="105" idx="4"/>
            <a:endCxn id="111" idx="0"/>
          </p:cNvCxnSpPr>
          <p:nvPr/>
        </p:nvCxnSpPr>
        <p:spPr>
          <a:xfrm flipH="1">
            <a:off x="6296298" y="4257048"/>
            <a:ext cx="304800" cy="381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3" name="Oval 112"/>
          <p:cNvSpPr/>
          <p:nvPr/>
        </p:nvSpPr>
        <p:spPr>
          <a:xfrm>
            <a:off x="6782134" y="24282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cxnSp>
        <p:nvCxnSpPr>
          <p:cNvPr id="114" name="Straight Connector 113"/>
          <p:cNvCxnSpPr>
            <a:stCxn id="106" idx="0"/>
            <a:endCxn id="113" idx="4"/>
          </p:cNvCxnSpPr>
          <p:nvPr/>
        </p:nvCxnSpPr>
        <p:spPr>
          <a:xfrm flipH="1" flipV="1">
            <a:off x="6974326" y="2812632"/>
            <a:ext cx="4391" cy="228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5" name="Oval 114"/>
          <p:cNvSpPr/>
          <p:nvPr/>
        </p:nvSpPr>
        <p:spPr>
          <a:xfrm>
            <a:off x="7311816" y="10566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16" name="Oval 115"/>
          <p:cNvSpPr/>
          <p:nvPr/>
        </p:nvSpPr>
        <p:spPr>
          <a:xfrm>
            <a:off x="6782134" y="17424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</a:t>
            </a:r>
            <a:endParaRPr lang="en-US" sz="1400" dirty="0"/>
          </a:p>
        </p:txBody>
      </p:sp>
      <p:cxnSp>
        <p:nvCxnSpPr>
          <p:cNvPr id="117" name="Straight Connector 116"/>
          <p:cNvCxnSpPr>
            <a:stCxn id="115" idx="4"/>
            <a:endCxn id="116" idx="0"/>
          </p:cNvCxnSpPr>
          <p:nvPr/>
        </p:nvCxnSpPr>
        <p:spPr>
          <a:xfrm flipH="1">
            <a:off x="6974326" y="1441032"/>
            <a:ext cx="529682" cy="30141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8" name="Straight Connector 117"/>
          <p:cNvCxnSpPr>
            <a:stCxn id="113" idx="0"/>
            <a:endCxn id="116" idx="4"/>
          </p:cNvCxnSpPr>
          <p:nvPr/>
        </p:nvCxnSpPr>
        <p:spPr>
          <a:xfrm flipV="1">
            <a:off x="6974326" y="2126832"/>
            <a:ext cx="0" cy="3014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9" name="Straight Connector 118"/>
          <p:cNvCxnSpPr>
            <a:stCxn id="110" idx="0"/>
            <a:endCxn id="111" idx="4"/>
          </p:cNvCxnSpPr>
          <p:nvPr/>
        </p:nvCxnSpPr>
        <p:spPr>
          <a:xfrm flipH="1" flipV="1">
            <a:off x="6296297" y="5022432"/>
            <a:ext cx="2" cy="3776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6855237" y="599448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4"/>
                </a:solidFill>
              </a:rPr>
              <a:t>DFS Tree</a:t>
            </a:r>
            <a:endParaRPr lang="en-US" sz="1600" b="1" i="1" dirty="0">
              <a:solidFill>
                <a:schemeClr val="accent4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73537" y="111566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548061" y="178163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553200" y="245437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51022" y="307703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076495" y="388911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800600" y="468049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6601098" y="4257048"/>
            <a:ext cx="493608" cy="762000"/>
            <a:chOff x="6829698" y="4336632"/>
            <a:chExt cx="493608" cy="762000"/>
          </a:xfrm>
        </p:grpSpPr>
        <p:sp>
          <p:nvSpPr>
            <p:cNvPr id="126" name="Rectangle 125"/>
            <p:cNvSpPr/>
            <p:nvPr/>
          </p:nvSpPr>
          <p:spPr>
            <a:xfrm>
              <a:off x="6942306" y="4717632"/>
              <a:ext cx="3810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66" name="Straight Connector 165"/>
            <p:cNvCxnSpPr>
              <a:stCxn id="105" idx="4"/>
              <a:endCxn id="126" idx="0"/>
            </p:cNvCxnSpPr>
            <p:nvPr/>
          </p:nvCxnSpPr>
          <p:spPr>
            <a:xfrm>
              <a:off x="6829698" y="4336632"/>
              <a:ext cx="303108" cy="38100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6739832" y="391849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00800" y="46380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408906" y="544249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7504008" y="1441032"/>
            <a:ext cx="877992" cy="689184"/>
            <a:chOff x="7732608" y="1520616"/>
            <a:chExt cx="877992" cy="689184"/>
          </a:xfrm>
        </p:grpSpPr>
        <p:cxnSp>
          <p:nvCxnSpPr>
            <p:cNvPr id="135" name="Straight Connector 134"/>
            <p:cNvCxnSpPr>
              <a:stCxn id="195" idx="0"/>
              <a:endCxn id="115" idx="4"/>
            </p:cNvCxnSpPr>
            <p:nvPr/>
          </p:nvCxnSpPr>
          <p:spPr>
            <a:xfrm flipH="1" flipV="1">
              <a:off x="7732608" y="1520616"/>
              <a:ext cx="687492" cy="3081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8229600" y="18288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340016" y="2070540"/>
            <a:ext cx="3432384" cy="4482660"/>
            <a:chOff x="4495800" y="2150124"/>
            <a:chExt cx="3432384" cy="4482660"/>
          </a:xfrm>
        </p:grpSpPr>
        <p:sp>
          <p:nvSpPr>
            <p:cNvPr id="127" name="Oval 126"/>
            <p:cNvSpPr/>
            <p:nvPr/>
          </p:nvSpPr>
          <p:spPr>
            <a:xfrm>
              <a:off x="6408906" y="2507832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28" name="Straight Connector 127"/>
            <p:cNvCxnSpPr>
              <a:stCxn id="127" idx="0"/>
              <a:endCxn id="116" idx="3"/>
            </p:cNvCxnSpPr>
            <p:nvPr/>
          </p:nvCxnSpPr>
          <p:spPr>
            <a:xfrm flipV="1">
              <a:off x="6601098" y="2150124"/>
              <a:ext cx="389728" cy="35770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6256506" y="3117432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cxnSp>
          <p:nvCxnSpPr>
            <p:cNvPr id="132" name="Straight Connector 131"/>
            <p:cNvCxnSpPr>
              <a:stCxn id="131" idx="7"/>
              <a:endCxn id="113" idx="3"/>
            </p:cNvCxnSpPr>
            <p:nvPr/>
          </p:nvCxnSpPr>
          <p:spPr>
            <a:xfrm flipV="1">
              <a:off x="6584598" y="2835924"/>
              <a:ext cx="406228" cy="3378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8" name="Straight Connector 137"/>
            <p:cNvCxnSpPr>
              <a:stCxn id="190" idx="0"/>
              <a:endCxn id="106" idx="4"/>
            </p:cNvCxnSpPr>
            <p:nvPr/>
          </p:nvCxnSpPr>
          <p:spPr>
            <a:xfrm flipH="1" flipV="1">
              <a:off x="7131118" y="3505200"/>
              <a:ext cx="604874" cy="4572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7" name="Straight Connector 156"/>
            <p:cNvCxnSpPr>
              <a:stCxn id="160" idx="0"/>
              <a:endCxn id="104" idx="3"/>
            </p:cNvCxnSpPr>
            <p:nvPr/>
          </p:nvCxnSpPr>
          <p:spPr>
            <a:xfrm flipV="1">
              <a:off x="4687992" y="4276956"/>
              <a:ext cx="856036" cy="4372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4495800" y="4714248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5265906" y="5635416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163" name="Straight Connector 162"/>
            <p:cNvCxnSpPr>
              <a:stCxn id="162" idx="0"/>
              <a:endCxn id="103" idx="4"/>
            </p:cNvCxnSpPr>
            <p:nvPr/>
          </p:nvCxnSpPr>
          <p:spPr>
            <a:xfrm flipH="1" flipV="1">
              <a:off x="5378514" y="5102016"/>
              <a:ext cx="79584" cy="5334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9" name="Straight Connector 168"/>
            <p:cNvCxnSpPr>
              <a:stCxn id="105" idx="3"/>
              <a:endCxn id="172" idx="0"/>
            </p:cNvCxnSpPr>
            <p:nvPr/>
          </p:nvCxnSpPr>
          <p:spPr>
            <a:xfrm flipH="1">
              <a:off x="6067698" y="4280340"/>
              <a:ext cx="549900" cy="43729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5875506" y="4717632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43800" y="39624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</a:t>
              </a:r>
              <a:endParaRPr lang="en-US" sz="1400" dirty="0"/>
            </a:p>
          </p:txBody>
        </p:sp>
        <p:cxnSp>
          <p:nvCxnSpPr>
            <p:cNvPr id="197" name="Straight Connector 196"/>
            <p:cNvCxnSpPr>
              <a:stCxn id="213" idx="0"/>
              <a:endCxn id="110" idx="3"/>
            </p:cNvCxnSpPr>
            <p:nvPr/>
          </p:nvCxnSpPr>
          <p:spPr>
            <a:xfrm flipV="1">
              <a:off x="5983392" y="5807724"/>
              <a:ext cx="329408" cy="4406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08" name="Straight Connector 207"/>
            <p:cNvCxnSpPr>
              <a:stCxn id="211" idx="1"/>
              <a:endCxn id="111" idx="5"/>
            </p:cNvCxnSpPr>
            <p:nvPr/>
          </p:nvCxnSpPr>
          <p:spPr>
            <a:xfrm flipH="1" flipV="1">
              <a:off x="6584598" y="5045724"/>
              <a:ext cx="482094" cy="49696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7010400" y="54864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791200" y="62484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6096000" y="3369324"/>
            <a:ext cx="2286000" cy="3180492"/>
            <a:chOff x="6096000" y="3369324"/>
            <a:chExt cx="2286000" cy="3180492"/>
          </a:xfrm>
        </p:grpSpPr>
        <p:cxnSp>
          <p:nvCxnSpPr>
            <p:cNvPr id="148" name="Straight Connector 147"/>
            <p:cNvCxnSpPr>
              <a:stCxn id="192" idx="0"/>
              <a:endCxn id="106" idx="5"/>
            </p:cNvCxnSpPr>
            <p:nvPr/>
          </p:nvCxnSpPr>
          <p:spPr>
            <a:xfrm flipH="1" flipV="1">
              <a:off x="7114618" y="3369324"/>
              <a:ext cx="1076882" cy="5896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74" name="Straight Connector 173"/>
            <p:cNvCxnSpPr>
              <a:stCxn id="105" idx="5"/>
              <a:endCxn id="185" idx="0"/>
            </p:cNvCxnSpPr>
            <p:nvPr/>
          </p:nvCxnSpPr>
          <p:spPr>
            <a:xfrm>
              <a:off x="6736998" y="4200756"/>
              <a:ext cx="700608" cy="43729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7247106" y="4638048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001000" y="3959016"/>
              <a:ext cx="3810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cxnSp>
          <p:nvCxnSpPr>
            <p:cNvPr id="200" name="Straight Connector 199"/>
            <p:cNvCxnSpPr>
              <a:stCxn id="215" idx="0"/>
              <a:endCxn id="110" idx="4"/>
            </p:cNvCxnSpPr>
            <p:nvPr/>
          </p:nvCxnSpPr>
          <p:spPr>
            <a:xfrm flipV="1">
              <a:off x="6286500" y="5784432"/>
              <a:ext cx="9800" cy="3843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03" name="Straight Connector 202"/>
            <p:cNvCxnSpPr>
              <a:stCxn id="217" idx="0"/>
              <a:endCxn id="110" idx="5"/>
            </p:cNvCxnSpPr>
            <p:nvPr/>
          </p:nvCxnSpPr>
          <p:spPr>
            <a:xfrm flipH="1" flipV="1">
              <a:off x="6432200" y="5728140"/>
              <a:ext cx="387700" cy="4406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6096000" y="6168816"/>
              <a:ext cx="381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629400" y="6168816"/>
              <a:ext cx="381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588317" y="5029200"/>
            <a:ext cx="1640537" cy="384384"/>
            <a:chOff x="673917" y="5181600"/>
            <a:chExt cx="1640537" cy="384384"/>
          </a:xfrm>
        </p:grpSpPr>
        <p:sp>
          <p:nvSpPr>
            <p:cNvPr id="221" name="Oval 220"/>
            <p:cNvSpPr/>
            <p:nvPr/>
          </p:nvSpPr>
          <p:spPr>
            <a:xfrm>
              <a:off x="673917" y="51816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131117" y="5181600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parent</a:t>
              </a:r>
              <a:endParaRPr lang="en-US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588317" y="5562600"/>
            <a:ext cx="2145483" cy="381000"/>
            <a:chOff x="673917" y="5715000"/>
            <a:chExt cx="2145483" cy="381000"/>
          </a:xfrm>
        </p:grpSpPr>
        <p:sp>
          <p:nvSpPr>
            <p:cNvPr id="225" name="Rectangle 224"/>
            <p:cNvSpPr/>
            <p:nvPr/>
          </p:nvSpPr>
          <p:spPr>
            <a:xfrm>
              <a:off x="673917" y="57150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131117" y="5715000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down edge</a:t>
              </a:r>
              <a:endParaRPr lang="en-US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6781801" y="1514085"/>
            <a:ext cx="1295400" cy="2444931"/>
            <a:chOff x="7010401" y="1593669"/>
            <a:chExt cx="1295400" cy="2444931"/>
          </a:xfrm>
        </p:grpSpPr>
        <p:sp>
          <p:nvSpPr>
            <p:cNvPr id="227" name="Freeform 226"/>
            <p:cNvSpPr/>
            <p:nvPr/>
          </p:nvSpPr>
          <p:spPr>
            <a:xfrm>
              <a:off x="7010401" y="1593669"/>
              <a:ext cx="1295400" cy="2444931"/>
            </a:xfrm>
            <a:custGeom>
              <a:avLst/>
              <a:gdLst>
                <a:gd name="connsiteX0" fmla="*/ 783771 w 1110342"/>
                <a:gd name="connsiteY0" fmla="*/ 0 h 2403565"/>
                <a:gd name="connsiteX1" fmla="*/ 979714 w 1110342"/>
                <a:gd name="connsiteY1" fmla="*/ 1554480 h 2403565"/>
                <a:gd name="connsiteX2" fmla="*/ 0 w 1110342"/>
                <a:gd name="connsiteY2" fmla="*/ 2403565 h 2403565"/>
                <a:gd name="connsiteX0" fmla="*/ 783771 w 1296489"/>
                <a:gd name="connsiteY0" fmla="*/ 0 h 2403565"/>
                <a:gd name="connsiteX1" fmla="*/ 1165861 w 1296489"/>
                <a:gd name="connsiteY1" fmla="*/ 1429725 h 2403565"/>
                <a:gd name="connsiteX2" fmla="*/ 0 w 1296489"/>
                <a:gd name="connsiteY2" fmla="*/ 2403565 h 2403565"/>
                <a:gd name="connsiteX0" fmla="*/ 783771 w 1360171"/>
                <a:gd name="connsiteY0" fmla="*/ 0 h 2403565"/>
                <a:gd name="connsiteX1" fmla="*/ 1165860 w 1360171"/>
                <a:gd name="connsiteY1" fmla="*/ 530796 h 2403565"/>
                <a:gd name="connsiteX2" fmla="*/ 1165861 w 1360171"/>
                <a:gd name="connsiteY2" fmla="*/ 1429725 h 2403565"/>
                <a:gd name="connsiteX3" fmla="*/ 0 w 1360171"/>
                <a:gd name="connsiteY3" fmla="*/ 2403565 h 2403565"/>
                <a:gd name="connsiteX0" fmla="*/ 783771 w 1360171"/>
                <a:gd name="connsiteY0" fmla="*/ 0 h 2403565"/>
                <a:gd name="connsiteX1" fmla="*/ 1165860 w 1360171"/>
                <a:gd name="connsiteY1" fmla="*/ 530796 h 2403565"/>
                <a:gd name="connsiteX2" fmla="*/ 1165861 w 1360171"/>
                <a:gd name="connsiteY2" fmla="*/ 1429725 h 2403565"/>
                <a:gd name="connsiteX3" fmla="*/ 0 w 1360171"/>
                <a:gd name="connsiteY3" fmla="*/ 2403565 h 2403565"/>
                <a:gd name="connsiteX0" fmla="*/ 783771 w 1386079"/>
                <a:gd name="connsiteY0" fmla="*/ 0 h 2403565"/>
                <a:gd name="connsiteX1" fmla="*/ 1321308 w 1386079"/>
                <a:gd name="connsiteY1" fmla="*/ 755528 h 2403565"/>
                <a:gd name="connsiteX2" fmla="*/ 1165861 w 1386079"/>
                <a:gd name="connsiteY2" fmla="*/ 1429725 h 2403565"/>
                <a:gd name="connsiteX3" fmla="*/ 0 w 1386079"/>
                <a:gd name="connsiteY3" fmla="*/ 2403565 h 240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079" h="2403565">
                  <a:moveTo>
                    <a:pt x="783771" y="0"/>
                  </a:moveTo>
                  <a:cubicBezTo>
                    <a:pt x="1257909" y="284661"/>
                    <a:pt x="1257626" y="517240"/>
                    <a:pt x="1321308" y="755528"/>
                  </a:cubicBezTo>
                  <a:cubicBezTo>
                    <a:pt x="1384990" y="993816"/>
                    <a:pt x="1386079" y="1155052"/>
                    <a:pt x="1165861" y="1429725"/>
                  </a:cubicBezTo>
                  <a:cubicBezTo>
                    <a:pt x="945643" y="1704398"/>
                    <a:pt x="424543" y="2179319"/>
                    <a:pt x="0" y="2403565"/>
                  </a:cubicBezTo>
                </a:path>
              </a:pathLst>
            </a:cu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 rot="16200000">
              <a:off x="7676174" y="2458426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</a:rPr>
                <a:t>DOWN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0200" y="6096000"/>
            <a:ext cx="2039023" cy="381000"/>
            <a:chOff x="685800" y="6248400"/>
            <a:chExt cx="2039023" cy="381000"/>
          </a:xfrm>
        </p:grpSpPr>
        <p:sp>
          <p:nvSpPr>
            <p:cNvPr id="230" name="Rectangle 229"/>
            <p:cNvSpPr/>
            <p:nvPr/>
          </p:nvSpPr>
          <p:spPr>
            <a:xfrm>
              <a:off x="685800" y="6248400"/>
              <a:ext cx="3810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31117" y="6260068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back edge</a:t>
              </a:r>
              <a:endParaRPr lang="en-US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6858000" y="1252827"/>
            <a:ext cx="1868788" cy="2872186"/>
            <a:chOff x="6858000" y="1252827"/>
            <a:chExt cx="1868788" cy="2872186"/>
          </a:xfrm>
        </p:grpSpPr>
        <p:sp>
          <p:nvSpPr>
            <p:cNvPr id="236" name="Freeform 235"/>
            <p:cNvSpPr/>
            <p:nvPr/>
          </p:nvSpPr>
          <p:spPr>
            <a:xfrm>
              <a:off x="6858000" y="1252827"/>
              <a:ext cx="1669868" cy="2872186"/>
            </a:xfrm>
            <a:custGeom>
              <a:avLst/>
              <a:gdLst>
                <a:gd name="connsiteX0" fmla="*/ 0 w 1793965"/>
                <a:gd name="connsiteY0" fmla="*/ 2886892 h 2886892"/>
                <a:gd name="connsiteX1" fmla="*/ 1345474 w 1793965"/>
                <a:gd name="connsiteY1" fmla="*/ 2037806 h 2886892"/>
                <a:gd name="connsiteX2" fmla="*/ 1750422 w 1793965"/>
                <a:gd name="connsiteY2" fmla="*/ 901338 h 2886892"/>
                <a:gd name="connsiteX3" fmla="*/ 1606731 w 1793965"/>
                <a:gd name="connsiteY3" fmla="*/ 313509 h 2886892"/>
                <a:gd name="connsiteX4" fmla="*/ 1005840 w 1793965"/>
                <a:gd name="connsiteY4" fmla="*/ 0 h 2886892"/>
                <a:gd name="connsiteX5" fmla="*/ 1005840 w 1793965"/>
                <a:gd name="connsiteY5" fmla="*/ 0 h 2886892"/>
                <a:gd name="connsiteX0" fmla="*/ 176349 w 1970314"/>
                <a:gd name="connsiteY0" fmla="*/ 2886892 h 3000103"/>
                <a:gd name="connsiteX1" fmla="*/ 224246 w 1970314"/>
                <a:gd name="connsiteY1" fmla="*/ 2858589 h 3000103"/>
                <a:gd name="connsiteX2" fmla="*/ 1521823 w 1970314"/>
                <a:gd name="connsiteY2" fmla="*/ 2037806 h 3000103"/>
                <a:gd name="connsiteX3" fmla="*/ 1926771 w 1970314"/>
                <a:gd name="connsiteY3" fmla="*/ 901338 h 3000103"/>
                <a:gd name="connsiteX4" fmla="*/ 1783080 w 1970314"/>
                <a:gd name="connsiteY4" fmla="*/ 313509 h 3000103"/>
                <a:gd name="connsiteX5" fmla="*/ 1182189 w 1970314"/>
                <a:gd name="connsiteY5" fmla="*/ 0 h 3000103"/>
                <a:gd name="connsiteX6" fmla="*/ 1182189 w 1970314"/>
                <a:gd name="connsiteY6" fmla="*/ 0 h 3000103"/>
                <a:gd name="connsiteX0" fmla="*/ 100149 w 1894114"/>
                <a:gd name="connsiteY0" fmla="*/ 2886892 h 3000103"/>
                <a:gd name="connsiteX1" fmla="*/ 224246 w 1894114"/>
                <a:gd name="connsiteY1" fmla="*/ 2858589 h 3000103"/>
                <a:gd name="connsiteX2" fmla="*/ 1445623 w 1894114"/>
                <a:gd name="connsiteY2" fmla="*/ 2037806 h 3000103"/>
                <a:gd name="connsiteX3" fmla="*/ 1850571 w 1894114"/>
                <a:gd name="connsiteY3" fmla="*/ 901338 h 3000103"/>
                <a:gd name="connsiteX4" fmla="*/ 1706880 w 1894114"/>
                <a:gd name="connsiteY4" fmla="*/ 313509 h 3000103"/>
                <a:gd name="connsiteX5" fmla="*/ 1105989 w 1894114"/>
                <a:gd name="connsiteY5" fmla="*/ 0 h 3000103"/>
                <a:gd name="connsiteX6" fmla="*/ 1105989 w 1894114"/>
                <a:gd name="connsiteY6" fmla="*/ 0 h 3000103"/>
                <a:gd name="connsiteX0" fmla="*/ 0 w 1669868"/>
                <a:gd name="connsiteY0" fmla="*/ 2858589 h 2858589"/>
                <a:gd name="connsiteX1" fmla="*/ 1221377 w 1669868"/>
                <a:gd name="connsiteY1" fmla="*/ 2037806 h 2858589"/>
                <a:gd name="connsiteX2" fmla="*/ 1626325 w 1669868"/>
                <a:gd name="connsiteY2" fmla="*/ 901338 h 2858589"/>
                <a:gd name="connsiteX3" fmla="*/ 1482634 w 1669868"/>
                <a:gd name="connsiteY3" fmla="*/ 313509 h 2858589"/>
                <a:gd name="connsiteX4" fmla="*/ 881743 w 1669868"/>
                <a:gd name="connsiteY4" fmla="*/ 0 h 2858589"/>
                <a:gd name="connsiteX5" fmla="*/ 881743 w 1669868"/>
                <a:gd name="connsiteY5" fmla="*/ 0 h 285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9868" h="2858589">
                  <a:moveTo>
                    <a:pt x="0" y="2858589"/>
                  </a:moveTo>
                  <a:cubicBezTo>
                    <a:pt x="224246" y="2717075"/>
                    <a:pt x="950323" y="2364014"/>
                    <a:pt x="1221377" y="2037806"/>
                  </a:cubicBezTo>
                  <a:cubicBezTo>
                    <a:pt x="1492431" y="1711598"/>
                    <a:pt x="1582782" y="1188721"/>
                    <a:pt x="1626325" y="901338"/>
                  </a:cubicBezTo>
                  <a:cubicBezTo>
                    <a:pt x="1669868" y="613955"/>
                    <a:pt x="1606731" y="463732"/>
                    <a:pt x="1482634" y="313509"/>
                  </a:cubicBezTo>
                  <a:cubicBezTo>
                    <a:pt x="1358537" y="163286"/>
                    <a:pt x="881743" y="0"/>
                    <a:pt x="881743" y="0"/>
                  </a:cubicBezTo>
                  <a:lnTo>
                    <a:pt x="881743" y="0"/>
                  </a:lnTo>
                </a:path>
              </a:pathLst>
            </a:cu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 rot="17054673">
              <a:off x="8220079" y="2468105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BACK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1524000" y="1524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DFS Tree</a:t>
            </a:r>
            <a:endParaRPr lang="en-US" dirty="0"/>
          </a:p>
        </p:txBody>
      </p:sp>
      <p:grpSp>
        <p:nvGrpSpPr>
          <p:cNvPr id="3" name="Group 221"/>
          <p:cNvGrpSpPr/>
          <p:nvPr/>
        </p:nvGrpSpPr>
        <p:grpSpPr>
          <a:xfrm>
            <a:off x="457200" y="1676400"/>
            <a:ext cx="3858846" cy="3124200"/>
            <a:chOff x="457200" y="1981200"/>
            <a:chExt cx="3858846" cy="3124200"/>
          </a:xfrm>
        </p:grpSpPr>
        <p:grpSp>
          <p:nvGrpSpPr>
            <p:cNvPr id="4" name="Group 61"/>
            <p:cNvGrpSpPr/>
            <p:nvPr/>
          </p:nvGrpSpPr>
          <p:grpSpPr>
            <a:xfrm>
              <a:off x="457200" y="1981200"/>
              <a:ext cx="3858846" cy="3124200"/>
              <a:chOff x="609600" y="2286000"/>
              <a:chExt cx="3858846" cy="31242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322754" y="3075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322754" y="4407877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438400" y="2313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426677" y="3655646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67" name="Straight Connector 66"/>
              <p:cNvCxnSpPr>
                <a:stCxn id="63" idx="4"/>
                <a:endCxn id="64" idx="0"/>
              </p:cNvCxnSpPr>
              <p:nvPr/>
            </p:nvCxnSpPr>
            <p:spPr>
              <a:xfrm>
                <a:off x="1537677" y="3505200"/>
                <a:ext cx="0" cy="90267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6" idx="3"/>
                <a:endCxn id="64" idx="6"/>
              </p:cNvCxnSpPr>
              <p:nvPr/>
            </p:nvCxnSpPr>
            <p:spPr>
              <a:xfrm flipH="1">
                <a:off x="1752600" y="4022543"/>
                <a:ext cx="737027" cy="600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6" idx="0"/>
                <a:endCxn id="65" idx="4"/>
              </p:cNvCxnSpPr>
              <p:nvPr/>
            </p:nvCxnSpPr>
            <p:spPr>
              <a:xfrm flipV="1">
                <a:off x="2641600" y="2743200"/>
                <a:ext cx="11723" cy="9124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4038600" y="36849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>
                <a:stCxn id="66" idx="6"/>
                <a:endCxn id="70" idx="2"/>
              </p:cNvCxnSpPr>
              <p:nvPr/>
            </p:nvCxnSpPr>
            <p:spPr>
              <a:xfrm>
                <a:off x="2856523" y="3870569"/>
                <a:ext cx="1182077" cy="293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4038600" y="2313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>
                <a:stCxn id="65" idx="6"/>
                <a:endCxn id="72" idx="2"/>
              </p:cNvCxnSpPr>
              <p:nvPr/>
            </p:nvCxnSpPr>
            <p:spPr>
              <a:xfrm>
                <a:off x="2868246" y="2528277"/>
                <a:ext cx="11703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3657600" y="4980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>
                <a:stCxn id="66" idx="5"/>
                <a:endCxn id="74" idx="1"/>
              </p:cNvCxnSpPr>
              <p:nvPr/>
            </p:nvCxnSpPr>
            <p:spPr>
              <a:xfrm>
                <a:off x="2793573" y="4022543"/>
                <a:ext cx="926977" cy="10207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5"/>
                <a:endCxn id="70" idx="0"/>
              </p:cNvCxnSpPr>
              <p:nvPr/>
            </p:nvCxnSpPr>
            <p:spPr>
              <a:xfrm>
                <a:off x="2805296" y="2680251"/>
                <a:ext cx="1448227" cy="10047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8" idx="6"/>
                <a:endCxn id="65" idx="2"/>
              </p:cNvCxnSpPr>
              <p:nvPr/>
            </p:nvCxnSpPr>
            <p:spPr>
              <a:xfrm>
                <a:off x="1066800" y="2500923"/>
                <a:ext cx="1371600" cy="273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6954" y="2286000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09600" y="4980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cxnSp>
            <p:nvCxnSpPr>
              <p:cNvPr id="80" name="Straight Connector 79"/>
              <p:cNvCxnSpPr>
                <a:stCxn id="78" idx="4"/>
                <a:endCxn id="79" idx="0"/>
              </p:cNvCxnSpPr>
              <p:nvPr/>
            </p:nvCxnSpPr>
            <p:spPr>
              <a:xfrm flipH="1">
                <a:off x="824523" y="2715846"/>
                <a:ext cx="27354" cy="2264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2"/>
                <a:endCxn id="79" idx="6"/>
              </p:cNvCxnSpPr>
              <p:nvPr/>
            </p:nvCxnSpPr>
            <p:spPr>
              <a:xfrm flipH="1">
                <a:off x="1039446" y="5195277"/>
                <a:ext cx="26181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0" idx="0"/>
                <a:endCxn id="72" idx="4"/>
              </p:cNvCxnSpPr>
              <p:nvPr/>
            </p:nvCxnSpPr>
            <p:spPr>
              <a:xfrm flipV="1">
                <a:off x="4253523" y="2743200"/>
                <a:ext cx="0" cy="9417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/>
            <p:cNvSpPr/>
            <p:nvPr/>
          </p:nvSpPr>
          <p:spPr>
            <a:xfrm>
              <a:off x="1170354" y="2770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170354" y="4103077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2286000" y="2008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274277" y="3350846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3" idx="4"/>
              <a:endCxn id="84" idx="0"/>
            </p:cNvCxnSpPr>
            <p:nvPr/>
          </p:nvCxnSpPr>
          <p:spPr>
            <a:xfrm>
              <a:off x="1385277" y="3200400"/>
              <a:ext cx="0" cy="90267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>
              <a:stCxn id="86" idx="3"/>
              <a:endCxn id="84" idx="6"/>
            </p:cNvCxnSpPr>
            <p:nvPr/>
          </p:nvCxnSpPr>
          <p:spPr>
            <a:xfrm flipH="1">
              <a:off x="1600200" y="3717743"/>
              <a:ext cx="737027" cy="60025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>
              <a:stCxn id="86" idx="0"/>
              <a:endCxn id="85" idx="4"/>
            </p:cNvCxnSpPr>
            <p:nvPr/>
          </p:nvCxnSpPr>
          <p:spPr>
            <a:xfrm flipV="1">
              <a:off x="2489200" y="2438400"/>
              <a:ext cx="11723" cy="9124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886200" y="33801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886200" y="2008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92" name="Straight Connector 91"/>
            <p:cNvCxnSpPr>
              <a:stCxn id="85" idx="6"/>
              <a:endCxn id="91" idx="2"/>
            </p:cNvCxnSpPr>
            <p:nvPr/>
          </p:nvCxnSpPr>
          <p:spPr>
            <a:xfrm>
              <a:off x="2715846" y="2223477"/>
              <a:ext cx="11703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505200" y="4675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94" name="Straight Connector 93"/>
            <p:cNvCxnSpPr>
              <a:stCxn id="86" idx="5"/>
              <a:endCxn id="93" idx="1"/>
            </p:cNvCxnSpPr>
            <p:nvPr/>
          </p:nvCxnSpPr>
          <p:spPr>
            <a:xfrm>
              <a:off x="2641173" y="3717743"/>
              <a:ext cx="926977" cy="102076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484554" y="1981200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00" y="4675554"/>
              <a:ext cx="429846" cy="4298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97" name="Straight Connector 96"/>
            <p:cNvCxnSpPr>
              <a:stCxn id="95" idx="4"/>
              <a:endCxn id="96" idx="0"/>
            </p:cNvCxnSpPr>
            <p:nvPr/>
          </p:nvCxnSpPr>
          <p:spPr>
            <a:xfrm flipH="1">
              <a:off x="672123" y="2411046"/>
              <a:ext cx="27354" cy="226450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>
              <a:stCxn id="93" idx="2"/>
              <a:endCxn id="96" idx="6"/>
            </p:cNvCxnSpPr>
            <p:nvPr/>
          </p:nvCxnSpPr>
          <p:spPr>
            <a:xfrm flipH="1">
              <a:off x="887046" y="4890477"/>
              <a:ext cx="26181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9" name="Straight Connector 98"/>
            <p:cNvCxnSpPr>
              <a:stCxn id="90" idx="0"/>
              <a:endCxn id="91" idx="4"/>
            </p:cNvCxnSpPr>
            <p:nvPr/>
          </p:nvCxnSpPr>
          <p:spPr>
            <a:xfrm flipV="1">
              <a:off x="4101123" y="2438400"/>
              <a:ext cx="0" cy="94175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90154"/>
              </p:ext>
            </p:extLst>
          </p:nvPr>
        </p:nvGraphicFramePr>
        <p:xfrm>
          <a:off x="457200" y="5334000"/>
          <a:ext cx="420624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13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parent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ord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Oval 129"/>
          <p:cNvSpPr/>
          <p:nvPr/>
        </p:nvSpPr>
        <p:spPr>
          <a:xfrm>
            <a:off x="5033922" y="46380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33" name="Oval 132"/>
          <p:cNvSpPr/>
          <p:nvPr/>
        </p:nvSpPr>
        <p:spPr>
          <a:xfrm>
            <a:off x="5335336" y="3869280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134" name="Oval 133"/>
          <p:cNvSpPr/>
          <p:nvPr/>
        </p:nvSpPr>
        <p:spPr>
          <a:xfrm>
            <a:off x="6408906" y="3872664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36" name="Oval 135"/>
          <p:cNvSpPr/>
          <p:nvPr/>
        </p:nvSpPr>
        <p:spPr>
          <a:xfrm>
            <a:off x="6786526" y="3041232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endParaRPr lang="en-US" sz="1400" dirty="0"/>
          </a:p>
        </p:txBody>
      </p:sp>
      <p:cxnSp>
        <p:nvCxnSpPr>
          <p:cNvPr id="137" name="Straight Connector 136"/>
          <p:cNvCxnSpPr>
            <a:stCxn id="130" idx="0"/>
            <a:endCxn id="133" idx="4"/>
          </p:cNvCxnSpPr>
          <p:nvPr/>
        </p:nvCxnSpPr>
        <p:spPr>
          <a:xfrm flipV="1">
            <a:off x="5226114" y="4253664"/>
            <a:ext cx="301414" cy="3843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9" name="Straight Connector 138"/>
          <p:cNvCxnSpPr>
            <a:stCxn id="136" idx="3"/>
            <a:endCxn id="133" idx="0"/>
          </p:cNvCxnSpPr>
          <p:nvPr/>
        </p:nvCxnSpPr>
        <p:spPr>
          <a:xfrm flipH="1">
            <a:off x="5527528" y="3369324"/>
            <a:ext cx="1315290" cy="49995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40" name="Straight Connector 139"/>
          <p:cNvCxnSpPr>
            <a:stCxn id="136" idx="4"/>
            <a:endCxn id="134" idx="0"/>
          </p:cNvCxnSpPr>
          <p:nvPr/>
        </p:nvCxnSpPr>
        <p:spPr>
          <a:xfrm flipH="1">
            <a:off x="6601098" y="3425616"/>
            <a:ext cx="377620" cy="44704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1" name="Oval 140"/>
          <p:cNvSpPr/>
          <p:nvPr/>
        </p:nvSpPr>
        <p:spPr>
          <a:xfrm>
            <a:off x="6104108" y="54000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142" name="Oval 141"/>
          <p:cNvSpPr/>
          <p:nvPr/>
        </p:nvSpPr>
        <p:spPr>
          <a:xfrm>
            <a:off x="6104106" y="46380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cxnSp>
        <p:nvCxnSpPr>
          <p:cNvPr id="143" name="Straight Connector 142"/>
          <p:cNvCxnSpPr>
            <a:stCxn id="134" idx="4"/>
            <a:endCxn id="142" idx="0"/>
          </p:cNvCxnSpPr>
          <p:nvPr/>
        </p:nvCxnSpPr>
        <p:spPr>
          <a:xfrm flipH="1">
            <a:off x="6296298" y="4257048"/>
            <a:ext cx="304800" cy="381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4" name="Oval 143"/>
          <p:cNvSpPr/>
          <p:nvPr/>
        </p:nvSpPr>
        <p:spPr>
          <a:xfrm>
            <a:off x="6782134" y="24282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cxnSp>
        <p:nvCxnSpPr>
          <p:cNvPr id="145" name="Straight Connector 144"/>
          <p:cNvCxnSpPr>
            <a:stCxn id="136" idx="0"/>
            <a:endCxn id="144" idx="4"/>
          </p:cNvCxnSpPr>
          <p:nvPr/>
        </p:nvCxnSpPr>
        <p:spPr>
          <a:xfrm flipH="1" flipV="1">
            <a:off x="6974326" y="2812632"/>
            <a:ext cx="4391" cy="228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6" name="Oval 145"/>
          <p:cNvSpPr/>
          <p:nvPr/>
        </p:nvSpPr>
        <p:spPr>
          <a:xfrm>
            <a:off x="7311816" y="10566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47" name="Oval 146"/>
          <p:cNvSpPr/>
          <p:nvPr/>
        </p:nvSpPr>
        <p:spPr>
          <a:xfrm>
            <a:off x="6782134" y="1742448"/>
            <a:ext cx="384384" cy="3843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</a:t>
            </a:r>
            <a:endParaRPr lang="en-US" sz="1400" dirty="0"/>
          </a:p>
        </p:txBody>
      </p:sp>
      <p:cxnSp>
        <p:nvCxnSpPr>
          <p:cNvPr id="149" name="Straight Connector 148"/>
          <p:cNvCxnSpPr>
            <a:stCxn id="146" idx="4"/>
            <a:endCxn id="147" idx="0"/>
          </p:cNvCxnSpPr>
          <p:nvPr/>
        </p:nvCxnSpPr>
        <p:spPr>
          <a:xfrm flipH="1">
            <a:off x="6974326" y="1441032"/>
            <a:ext cx="529682" cy="30141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44" idx="0"/>
            <a:endCxn id="147" idx="4"/>
          </p:cNvCxnSpPr>
          <p:nvPr/>
        </p:nvCxnSpPr>
        <p:spPr>
          <a:xfrm flipV="1">
            <a:off x="6974326" y="2126832"/>
            <a:ext cx="0" cy="3014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>
            <a:stCxn id="141" idx="0"/>
            <a:endCxn id="142" idx="4"/>
          </p:cNvCxnSpPr>
          <p:nvPr/>
        </p:nvCxnSpPr>
        <p:spPr>
          <a:xfrm flipH="1" flipV="1">
            <a:off x="6296297" y="5022432"/>
            <a:ext cx="2" cy="3776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2" name="TextBox 151"/>
          <p:cNvSpPr txBox="1"/>
          <p:nvPr/>
        </p:nvSpPr>
        <p:spPr>
          <a:xfrm>
            <a:off x="6855237" y="599448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4"/>
                </a:solidFill>
              </a:rPr>
              <a:t>DFS Tree</a:t>
            </a:r>
            <a:endParaRPr lang="en-US" sz="1600" b="1" i="1" dirty="0">
              <a:solidFill>
                <a:schemeClr val="accent4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6601098" y="4257048"/>
            <a:ext cx="493608" cy="762000"/>
            <a:chOff x="6829698" y="4336632"/>
            <a:chExt cx="493608" cy="762000"/>
          </a:xfrm>
        </p:grpSpPr>
        <p:sp>
          <p:nvSpPr>
            <p:cNvPr id="164" name="Rectangle 163"/>
            <p:cNvSpPr/>
            <p:nvPr/>
          </p:nvSpPr>
          <p:spPr>
            <a:xfrm>
              <a:off x="6942306" y="4717632"/>
              <a:ext cx="3810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65" name="Straight Connector 164"/>
            <p:cNvCxnSpPr>
              <a:stCxn id="134" idx="4"/>
              <a:endCxn id="164" idx="0"/>
            </p:cNvCxnSpPr>
            <p:nvPr/>
          </p:nvCxnSpPr>
          <p:spPr>
            <a:xfrm>
              <a:off x="6829698" y="4336632"/>
              <a:ext cx="303108" cy="38100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4800600" y="1115668"/>
            <a:ext cx="2569813" cy="4634603"/>
            <a:chOff x="4800600" y="1115668"/>
            <a:chExt cx="2569813" cy="4634603"/>
          </a:xfrm>
        </p:grpSpPr>
        <p:sp>
          <p:nvSpPr>
            <p:cNvPr id="153" name="TextBox 152"/>
            <p:cNvSpPr txBox="1"/>
            <p:nvPr/>
          </p:nvSpPr>
          <p:spPr>
            <a:xfrm>
              <a:off x="7073537" y="111566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548061" y="17816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553200" y="245437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551022" y="30770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076495" y="388911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800600" y="468049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739832" y="391849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400800" y="463804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408906" y="544249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504008" y="1441032"/>
            <a:ext cx="877992" cy="689184"/>
            <a:chOff x="7732608" y="1520616"/>
            <a:chExt cx="877992" cy="689184"/>
          </a:xfrm>
        </p:grpSpPr>
        <p:cxnSp>
          <p:nvCxnSpPr>
            <p:cNvPr id="173" name="Straight Connector 172"/>
            <p:cNvCxnSpPr>
              <a:stCxn id="175" idx="0"/>
              <a:endCxn id="146" idx="4"/>
            </p:cNvCxnSpPr>
            <p:nvPr/>
          </p:nvCxnSpPr>
          <p:spPr>
            <a:xfrm flipH="1" flipV="1">
              <a:off x="7732608" y="1520616"/>
              <a:ext cx="687492" cy="3081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8229600" y="1828800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340016" y="2070540"/>
            <a:ext cx="3432384" cy="4482660"/>
            <a:chOff x="4495800" y="2150124"/>
            <a:chExt cx="3432384" cy="4482660"/>
          </a:xfrm>
        </p:grpSpPr>
        <p:sp>
          <p:nvSpPr>
            <p:cNvPr id="177" name="Oval 176"/>
            <p:cNvSpPr/>
            <p:nvPr/>
          </p:nvSpPr>
          <p:spPr>
            <a:xfrm>
              <a:off x="6408906" y="2507832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78" name="Straight Connector 177"/>
            <p:cNvCxnSpPr>
              <a:stCxn id="177" idx="0"/>
              <a:endCxn id="147" idx="3"/>
            </p:cNvCxnSpPr>
            <p:nvPr/>
          </p:nvCxnSpPr>
          <p:spPr>
            <a:xfrm flipV="1">
              <a:off x="6601098" y="2150124"/>
              <a:ext cx="389728" cy="35770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6256506" y="3117432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cxnSp>
          <p:nvCxnSpPr>
            <p:cNvPr id="180" name="Straight Connector 179"/>
            <p:cNvCxnSpPr>
              <a:stCxn id="179" idx="7"/>
              <a:endCxn id="144" idx="3"/>
            </p:cNvCxnSpPr>
            <p:nvPr/>
          </p:nvCxnSpPr>
          <p:spPr>
            <a:xfrm flipV="1">
              <a:off x="6584598" y="2835924"/>
              <a:ext cx="406228" cy="3378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81" name="Straight Connector 180"/>
            <p:cNvCxnSpPr>
              <a:stCxn id="194" idx="0"/>
              <a:endCxn id="136" idx="4"/>
            </p:cNvCxnSpPr>
            <p:nvPr/>
          </p:nvCxnSpPr>
          <p:spPr>
            <a:xfrm flipH="1" flipV="1">
              <a:off x="7131118" y="3505200"/>
              <a:ext cx="604874" cy="4572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82" name="Straight Connector 181"/>
            <p:cNvCxnSpPr>
              <a:stCxn id="183" idx="0"/>
              <a:endCxn id="133" idx="3"/>
            </p:cNvCxnSpPr>
            <p:nvPr/>
          </p:nvCxnSpPr>
          <p:spPr>
            <a:xfrm flipV="1">
              <a:off x="4687992" y="4276956"/>
              <a:ext cx="856036" cy="4372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4495800" y="4714248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5265906" y="5635416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186" name="Straight Connector 185"/>
            <p:cNvCxnSpPr>
              <a:stCxn id="184" idx="0"/>
              <a:endCxn id="130" idx="4"/>
            </p:cNvCxnSpPr>
            <p:nvPr/>
          </p:nvCxnSpPr>
          <p:spPr>
            <a:xfrm flipH="1" flipV="1">
              <a:off x="5378514" y="5102016"/>
              <a:ext cx="79584" cy="5334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91" name="Straight Connector 190"/>
            <p:cNvCxnSpPr>
              <a:stCxn id="134" idx="3"/>
              <a:endCxn id="193" idx="0"/>
            </p:cNvCxnSpPr>
            <p:nvPr/>
          </p:nvCxnSpPr>
          <p:spPr>
            <a:xfrm flipH="1">
              <a:off x="6067698" y="4280340"/>
              <a:ext cx="549900" cy="43729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5875506" y="4717632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7543800" y="39624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</a:t>
              </a:r>
              <a:endParaRPr lang="en-US" sz="1400" dirty="0"/>
            </a:p>
          </p:txBody>
        </p:sp>
        <p:cxnSp>
          <p:nvCxnSpPr>
            <p:cNvPr id="196" name="Straight Connector 195"/>
            <p:cNvCxnSpPr>
              <a:stCxn id="201" idx="0"/>
              <a:endCxn id="141" idx="3"/>
            </p:cNvCxnSpPr>
            <p:nvPr/>
          </p:nvCxnSpPr>
          <p:spPr>
            <a:xfrm flipV="1">
              <a:off x="5983392" y="5807724"/>
              <a:ext cx="329408" cy="4406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98" name="Straight Connector 197"/>
            <p:cNvCxnSpPr>
              <a:stCxn id="199" idx="1"/>
              <a:endCxn id="142" idx="5"/>
            </p:cNvCxnSpPr>
            <p:nvPr/>
          </p:nvCxnSpPr>
          <p:spPr>
            <a:xfrm flipH="1" flipV="1">
              <a:off x="6584598" y="5045724"/>
              <a:ext cx="482094" cy="49696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010400" y="54864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5791200" y="6248400"/>
              <a:ext cx="384384" cy="3843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96000" y="3369324"/>
            <a:ext cx="2286000" cy="3180492"/>
            <a:chOff x="6096000" y="3369324"/>
            <a:chExt cx="2286000" cy="3180492"/>
          </a:xfrm>
        </p:grpSpPr>
        <p:cxnSp>
          <p:nvCxnSpPr>
            <p:cNvPr id="204" name="Straight Connector 203"/>
            <p:cNvCxnSpPr>
              <a:stCxn id="207" idx="0"/>
              <a:endCxn id="136" idx="5"/>
            </p:cNvCxnSpPr>
            <p:nvPr/>
          </p:nvCxnSpPr>
          <p:spPr>
            <a:xfrm flipH="1" flipV="1">
              <a:off x="7114618" y="3369324"/>
              <a:ext cx="1076882" cy="5896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05" name="Straight Connector 204"/>
            <p:cNvCxnSpPr>
              <a:stCxn id="134" idx="5"/>
              <a:endCxn id="206" idx="0"/>
            </p:cNvCxnSpPr>
            <p:nvPr/>
          </p:nvCxnSpPr>
          <p:spPr>
            <a:xfrm>
              <a:off x="6736998" y="4200756"/>
              <a:ext cx="700608" cy="43729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7247106" y="4638048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8001000" y="3959016"/>
              <a:ext cx="381000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cxnSp>
          <p:nvCxnSpPr>
            <p:cNvPr id="209" name="Straight Connector 208"/>
            <p:cNvCxnSpPr>
              <a:stCxn id="212" idx="0"/>
              <a:endCxn id="141" idx="4"/>
            </p:cNvCxnSpPr>
            <p:nvPr/>
          </p:nvCxnSpPr>
          <p:spPr>
            <a:xfrm flipV="1">
              <a:off x="6286500" y="5784432"/>
              <a:ext cx="9800" cy="3843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10" name="Straight Connector 209"/>
            <p:cNvCxnSpPr>
              <a:stCxn id="214" idx="0"/>
              <a:endCxn id="141" idx="5"/>
            </p:cNvCxnSpPr>
            <p:nvPr/>
          </p:nvCxnSpPr>
          <p:spPr>
            <a:xfrm flipH="1" flipV="1">
              <a:off x="6432200" y="5728140"/>
              <a:ext cx="387700" cy="4406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6096000" y="6168816"/>
              <a:ext cx="381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629400" y="6168816"/>
              <a:ext cx="381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</a:t>
              </a:r>
            </a:p>
          </p:txBody>
        </p:sp>
      </p:grpSp>
      <p:sp>
        <p:nvSpPr>
          <p:cNvPr id="229" name="Flowchart: Process 228"/>
          <p:cNvSpPr/>
          <p:nvPr/>
        </p:nvSpPr>
        <p:spPr>
          <a:xfrm>
            <a:off x="381000" y="6082937"/>
            <a:ext cx="4495800" cy="609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ular Callout 232"/>
          <p:cNvSpPr/>
          <p:nvPr/>
        </p:nvSpPr>
        <p:spPr>
          <a:xfrm>
            <a:off x="3962400" y="304800"/>
            <a:ext cx="2743200" cy="1219200"/>
          </a:xfrm>
          <a:prstGeom prst="wedgeRoundRectCallout">
            <a:avLst>
              <a:gd name="adj1" fmla="val 43593"/>
              <a:gd name="adj2" fmla="val 8136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#back edge </a:t>
            </a:r>
            <a:br>
              <a:rPr lang="en-US" sz="1600" dirty="0" smtClean="0"/>
            </a:br>
            <a:r>
              <a:rPr lang="en-US" sz="1600" dirty="0" smtClean="0"/>
              <a:t>= #down edge </a:t>
            </a:r>
            <a:br>
              <a:rPr lang="en-US" sz="1600" dirty="0" smtClean="0"/>
            </a:br>
            <a:r>
              <a:rPr lang="en-US" sz="1600" dirty="0" smtClean="0"/>
              <a:t>= #chord</a:t>
            </a:r>
          </a:p>
          <a:p>
            <a:r>
              <a:rPr lang="en-US" sz="1400" i="1" dirty="0" smtClean="0"/>
              <a:t>= #edges that form circuits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14400"/>
          </a:xfrm>
        </p:spPr>
        <p:txBody>
          <a:bodyPr/>
          <a:lstStyle/>
          <a:p>
            <a:r>
              <a:rPr lang="en-US" dirty="0" smtClean="0"/>
              <a:t>Draw the DFS traversal tree and fill the </a:t>
            </a:r>
            <a:r>
              <a:rPr lang="en-US" dirty="0" err="1" smtClean="0"/>
              <a:t>ord</a:t>
            </a:r>
            <a:r>
              <a:rPr lang="en-US" dirty="0" smtClean="0"/>
              <a:t> &amp; parent array for this graph !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008554" y="4800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51554" y="56388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23154" y="31242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46954" y="4419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7" name="Straight Connector 26"/>
          <p:cNvCxnSpPr>
            <a:stCxn id="23" idx="5"/>
            <a:endCxn id="24" idx="2"/>
          </p:cNvCxnSpPr>
          <p:nvPr/>
        </p:nvCxnSpPr>
        <p:spPr>
          <a:xfrm>
            <a:off x="2375450" y="5167497"/>
            <a:ext cx="776104" cy="686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66154" y="32004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151554" y="41910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742354" y="46482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35" name="Straight Connector 34"/>
          <p:cNvCxnSpPr>
            <a:stCxn id="96" idx="7"/>
            <a:endCxn id="34" idx="3"/>
          </p:cNvCxnSpPr>
          <p:nvPr/>
        </p:nvCxnSpPr>
        <p:spPr>
          <a:xfrm flipV="1">
            <a:off x="5042450" y="5015097"/>
            <a:ext cx="762854" cy="458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56154" y="34290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94354" y="30480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5"/>
            <a:endCxn id="32" idx="1"/>
          </p:cNvCxnSpPr>
          <p:nvPr/>
        </p:nvCxnSpPr>
        <p:spPr>
          <a:xfrm>
            <a:off x="2223050" y="3795897"/>
            <a:ext cx="991454" cy="458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894754" y="57150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9" name="Straight Connector 58"/>
          <p:cNvCxnSpPr>
            <a:stCxn id="23" idx="6"/>
            <a:endCxn id="32" idx="3"/>
          </p:cNvCxnSpPr>
          <p:nvPr/>
        </p:nvCxnSpPr>
        <p:spPr>
          <a:xfrm flipV="1">
            <a:off x="2438400" y="4557897"/>
            <a:ext cx="776104" cy="457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4" idx="0"/>
            <a:endCxn id="32" idx="4"/>
          </p:cNvCxnSpPr>
          <p:nvPr/>
        </p:nvCxnSpPr>
        <p:spPr>
          <a:xfrm flipV="1">
            <a:off x="3366477" y="4620846"/>
            <a:ext cx="0" cy="101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6"/>
            <a:endCxn id="25" idx="2"/>
          </p:cNvCxnSpPr>
          <p:nvPr/>
        </p:nvCxnSpPr>
        <p:spPr>
          <a:xfrm>
            <a:off x="3124200" y="3262923"/>
            <a:ext cx="1398954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0" idx="2"/>
            <a:endCxn id="25" idx="6"/>
          </p:cNvCxnSpPr>
          <p:nvPr/>
        </p:nvCxnSpPr>
        <p:spPr>
          <a:xfrm flipH="1" flipV="1">
            <a:off x="4953000" y="3339123"/>
            <a:ext cx="713154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6" idx="0"/>
            <a:endCxn id="25" idx="4"/>
          </p:cNvCxnSpPr>
          <p:nvPr/>
        </p:nvCxnSpPr>
        <p:spPr>
          <a:xfrm flipV="1">
            <a:off x="4661877" y="3554046"/>
            <a:ext cx="76200" cy="865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6" idx="7"/>
            <a:endCxn id="30" idx="4"/>
          </p:cNvCxnSpPr>
          <p:nvPr/>
        </p:nvCxnSpPr>
        <p:spPr>
          <a:xfrm flipV="1">
            <a:off x="4813850" y="3630246"/>
            <a:ext cx="1067227" cy="852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3" idx="0"/>
            <a:endCxn id="34" idx="4"/>
          </p:cNvCxnSpPr>
          <p:nvPr/>
        </p:nvCxnSpPr>
        <p:spPr>
          <a:xfrm flipH="1" flipV="1">
            <a:off x="5957277" y="5078046"/>
            <a:ext cx="152400" cy="636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75554" y="54102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to implement using recursive</a:t>
            </a:r>
          </a:p>
          <a:p>
            <a:endParaRPr lang="en-US" dirty="0" smtClean="0"/>
          </a:p>
          <a:p>
            <a:r>
              <a:rPr lang="en-US" dirty="0" smtClean="0"/>
              <a:t>The base of many useful algorithm, such as</a:t>
            </a:r>
          </a:p>
          <a:p>
            <a:pPr lvl="1"/>
            <a:r>
              <a:rPr lang="en-US" dirty="0" smtClean="0"/>
              <a:t>Counting component(s) in a graph</a:t>
            </a:r>
          </a:p>
          <a:p>
            <a:pPr lvl="1"/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Flood-fill</a:t>
            </a:r>
          </a:p>
          <a:p>
            <a:pPr lvl="1"/>
            <a:r>
              <a:rPr lang="en-US" dirty="0" smtClean="0"/>
              <a:t>Topological sort</a:t>
            </a:r>
          </a:p>
          <a:p>
            <a:pPr lvl="1"/>
            <a:r>
              <a:rPr lang="en-US" dirty="0" smtClean="0"/>
              <a:t>Finding bridge</a:t>
            </a:r>
          </a:p>
          <a:p>
            <a:pPr lvl="1"/>
            <a:r>
              <a:rPr lang="en-US" dirty="0" smtClean="0"/>
              <a:t>Finding articulation point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Counting component(s)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75" y="2751712"/>
            <a:ext cx="496546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6576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CountComponent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pPr defTabSz="36576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component = 0</a:t>
            </a:r>
          </a:p>
          <a:p>
            <a:pPr defTabSz="36576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 = component + 1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component</a:t>
            </a:r>
          </a:p>
          <a:p>
            <a:pPr defTabSz="365760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/>
          <a:lstStyle/>
          <a:p>
            <a:r>
              <a:rPr lang="en-US" dirty="0" smtClean="0"/>
              <a:t>Same as counting how many trees in DFS forest</a:t>
            </a:r>
          </a:p>
        </p:txBody>
      </p:sp>
    </p:spTree>
    <p:extLst>
      <p:ext uri="{BB962C8B-B14F-4D97-AF65-F5344CB8AC3E}">
        <p14:creationId xmlns:p14="http://schemas.microsoft.com/office/powerpoint/2010/main" val="40548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studied how to </a:t>
            </a:r>
            <a:r>
              <a:rPr lang="en-US" u="sng" dirty="0" smtClean="0"/>
              <a:t>model and simplify </a:t>
            </a:r>
            <a:r>
              <a:rPr lang="en-US" dirty="0" smtClean="0"/>
              <a:t>real life problems into graphs</a:t>
            </a:r>
          </a:p>
          <a:p>
            <a:endParaRPr lang="en-US" dirty="0" smtClean="0"/>
          </a:p>
          <a:p>
            <a:r>
              <a:rPr lang="en-US" dirty="0" smtClean="0"/>
              <a:t>In this course topic, we will further discuss how to </a:t>
            </a:r>
            <a:r>
              <a:rPr lang="en-US" dirty="0" smtClean="0">
                <a:solidFill>
                  <a:srgbClr val="FF0000"/>
                </a:solidFill>
              </a:rPr>
              <a:t>represent a graph</a:t>
            </a:r>
            <a:r>
              <a:rPr lang="en-US" dirty="0" smtClean="0"/>
              <a:t> in a computer program and </a:t>
            </a:r>
            <a:r>
              <a:rPr lang="en-US" dirty="0" smtClean="0">
                <a:solidFill>
                  <a:srgbClr val="FF0000"/>
                </a:solidFill>
              </a:rPr>
              <a:t>implements some fundamental graph algorithms</a:t>
            </a:r>
            <a:endParaRPr lang="en-US" u="sng" dirty="0" smtClean="0"/>
          </a:p>
          <a:p>
            <a:pPr lvl="1"/>
            <a:r>
              <a:rPr lang="en-US" dirty="0" smtClean="0"/>
              <a:t>Adjacency Matrix representation</a:t>
            </a:r>
          </a:p>
          <a:p>
            <a:pPr lvl="1"/>
            <a:r>
              <a:rPr lang="en-US" dirty="0" smtClean="0"/>
              <a:t>Adjacency List representation</a:t>
            </a:r>
          </a:p>
          <a:p>
            <a:pPr lvl="1"/>
            <a:r>
              <a:rPr lang="en-US" dirty="0" smtClean="0"/>
              <a:t>DFS &amp; BFS Traversal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shortest path </a:t>
            </a:r>
            <a:r>
              <a:rPr lang="en-US" sz="1900" i="1" dirty="0" smtClean="0">
                <a:solidFill>
                  <a:schemeClr val="accent1"/>
                </a:solidFill>
              </a:rPr>
              <a:t>(later)</a:t>
            </a:r>
          </a:p>
          <a:p>
            <a:pPr lvl="1"/>
            <a:r>
              <a:rPr lang="en-US" dirty="0" smtClean="0"/>
              <a:t>Minimum Spanning Tree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900" i="1" dirty="0" smtClean="0">
                <a:solidFill>
                  <a:schemeClr val="accent1"/>
                </a:solidFill>
              </a:rPr>
              <a:t>(later)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 term of programming, a vertex usually carries extra information, thus it is sometimes called a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Connectivity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75" y="3607475"/>
            <a:ext cx="496546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6576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isConnected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pPr defTabSz="36576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component = 0</a:t>
            </a:r>
          </a:p>
          <a:p>
            <a:pPr defTabSz="36576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component = component + 1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(component == 1)</a:t>
            </a:r>
          </a:p>
          <a:p>
            <a:pPr defTabSz="365760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Returns true if graph G is connected, returns false otherwise</a:t>
            </a:r>
          </a:p>
          <a:p>
            <a:endParaRPr lang="en-US" dirty="0" smtClean="0"/>
          </a:p>
          <a:p>
            <a:r>
              <a:rPr lang="en-US" dirty="0" smtClean="0"/>
              <a:t>If #component &gt; 1, then graph must be disconnected</a:t>
            </a:r>
          </a:p>
        </p:txBody>
      </p:sp>
    </p:spTree>
    <p:extLst>
      <p:ext uri="{BB962C8B-B14F-4D97-AF65-F5344CB8AC3E}">
        <p14:creationId xmlns:p14="http://schemas.microsoft.com/office/powerpoint/2010/main" val="1007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2667000"/>
          </a:xfrm>
        </p:spPr>
        <p:txBody>
          <a:bodyPr/>
          <a:lstStyle/>
          <a:p>
            <a:r>
              <a:rPr lang="en-US" dirty="0" smtClean="0"/>
              <a:t>“Flooding” a component that contains vertex v</a:t>
            </a:r>
          </a:p>
          <a:p>
            <a:r>
              <a:rPr lang="en-US" dirty="0" smtClean="0"/>
              <a:t>Same as performing DFS on a single tree only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Sometimes we’re interested to know which vertex (or vertices) are flooded, in such case, we can </a:t>
            </a:r>
            <a:r>
              <a:rPr lang="en-US" dirty="0" smtClean="0">
                <a:solidFill>
                  <a:srgbClr val="FF0000"/>
                </a:solidFill>
              </a:rPr>
              <a:t>return the </a:t>
            </a:r>
            <a:r>
              <a:rPr lang="en-US" dirty="0" err="1" smtClean="0">
                <a:solidFill>
                  <a:srgbClr val="FF0000"/>
                </a:solidFill>
              </a:rPr>
              <a:t>ord</a:t>
            </a:r>
            <a:r>
              <a:rPr lang="en-US" dirty="0" smtClean="0">
                <a:solidFill>
                  <a:srgbClr val="FF0000"/>
                </a:solidFill>
              </a:rPr>
              <a:t>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Flood Fill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4648200"/>
            <a:ext cx="275973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6576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FloodFill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pPr defTabSz="36576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DFS_RECURSIVE(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scheduling tasks in the morning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2846364"/>
            <a:ext cx="15357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socks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0481" y="3849859"/>
            <a:ext cx="15357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shoes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1752600"/>
            <a:ext cx="15357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 bath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846363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clothes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5791200"/>
            <a:ext cx="12719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Eat breakfast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12192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Cook breakfast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846363"/>
            <a:ext cx="1371600" cy="57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inside a car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4760741"/>
            <a:ext cx="1470355" cy="57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 to campus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4760741"/>
            <a:ext cx="1371600" cy="57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schoolbag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3670495"/>
            <a:ext cx="1524000" cy="62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Brew a cup of coffee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5334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 coffee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>
            <a:off x="6858000" y="3074963"/>
            <a:ext cx="381000" cy="58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5263662" y="2209800"/>
            <a:ext cx="794238" cy="6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4" idx="0"/>
          </p:cNvCxnSpPr>
          <p:nvPr/>
        </p:nvCxnSpPr>
        <p:spPr>
          <a:xfrm flipH="1">
            <a:off x="4273062" y="2209800"/>
            <a:ext cx="990600" cy="63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>
            <a:off x="4273062" y="3303564"/>
            <a:ext cx="255281" cy="546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8" idx="0"/>
          </p:cNvCxnSpPr>
          <p:nvPr/>
        </p:nvCxnSpPr>
        <p:spPr>
          <a:xfrm>
            <a:off x="2895600" y="4381500"/>
            <a:ext cx="26377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11" idx="0"/>
          </p:cNvCxnSpPr>
          <p:nvPr/>
        </p:nvCxnSpPr>
        <p:spPr>
          <a:xfrm>
            <a:off x="6031523" y="1981200"/>
            <a:ext cx="1893277" cy="86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2" idx="0"/>
          </p:cNvCxnSpPr>
          <p:nvPr/>
        </p:nvCxnSpPr>
        <p:spPr>
          <a:xfrm flipH="1">
            <a:off x="7364578" y="3419622"/>
            <a:ext cx="560222" cy="1341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5" idx="3"/>
          </p:cNvCxnSpPr>
          <p:nvPr/>
        </p:nvCxnSpPr>
        <p:spPr>
          <a:xfrm flipH="1">
            <a:off x="5296204" y="3303563"/>
            <a:ext cx="761696" cy="774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16" idx="0"/>
          </p:cNvCxnSpPr>
          <p:nvPr/>
        </p:nvCxnSpPr>
        <p:spPr>
          <a:xfrm>
            <a:off x="1219200" y="4292990"/>
            <a:ext cx="0" cy="1041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3"/>
            <a:endCxn id="12" idx="1"/>
          </p:cNvCxnSpPr>
          <p:nvPr/>
        </p:nvCxnSpPr>
        <p:spPr>
          <a:xfrm>
            <a:off x="5638800" y="5047371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3"/>
            <a:endCxn id="12" idx="2"/>
          </p:cNvCxnSpPr>
          <p:nvPr/>
        </p:nvCxnSpPr>
        <p:spPr>
          <a:xfrm flipV="1">
            <a:off x="3557954" y="5334000"/>
            <a:ext cx="380662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752600" y="4296508"/>
            <a:ext cx="775188" cy="1494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6" idx="3"/>
          </p:cNvCxnSpPr>
          <p:nvPr/>
        </p:nvCxnSpPr>
        <p:spPr>
          <a:xfrm flipH="1">
            <a:off x="1981200" y="4330505"/>
            <a:ext cx="685800" cy="123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467600" cy="297158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Topological sort </a:t>
            </a:r>
            <a:r>
              <a:rPr lang="en-US" dirty="0" smtClean="0"/>
              <a:t>of a directed graph is a linear ordering of its vertices such that for every directed edge (</a:t>
            </a:r>
            <a:r>
              <a:rPr lang="en-US" i="1" dirty="0" err="1" smtClean="0"/>
              <a:t>u</a:t>
            </a:r>
            <a:r>
              <a:rPr lang="en-US" i="1" dirty="0" err="1" smtClean="0">
                <a:sym typeface="Wingdings" pitchFamily="2" charset="2"/>
              </a:rPr>
              <a:t>v</a:t>
            </a:r>
            <a:r>
              <a:rPr lang="en-US" dirty="0" smtClean="0">
                <a:sym typeface="Wingdings" pitchFamily="2" charset="2"/>
              </a:rPr>
              <a:t>), vertex </a:t>
            </a:r>
            <a:r>
              <a:rPr lang="en-US" i="1" dirty="0" smtClean="0">
                <a:sym typeface="Wingdings" pitchFamily="2" charset="2"/>
              </a:rPr>
              <a:t>u</a:t>
            </a:r>
            <a:r>
              <a:rPr lang="en-US" dirty="0" smtClean="0">
                <a:sym typeface="Wingdings" pitchFamily="2" charset="2"/>
              </a:rPr>
              <a:t> comes before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vertex </a:t>
            </a:r>
            <a:r>
              <a:rPr lang="en-US" i="1" dirty="0" smtClean="0">
                <a:sym typeface="Wingdings" pitchFamily="2" charset="2"/>
              </a:rPr>
              <a:t>v</a:t>
            </a:r>
            <a:r>
              <a:rPr lang="en-US" dirty="0" smtClean="0">
                <a:sym typeface="Wingdings" pitchFamily="2" charset="2"/>
              </a:rPr>
              <a:t> in the ordering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Only possible </a:t>
            </a:r>
            <a:r>
              <a:rPr lang="en-US" dirty="0" err="1" smtClean="0">
                <a:sym typeface="Wingdings" pitchFamily="2" charset="2"/>
              </a:rPr>
              <a:t>iff</a:t>
            </a:r>
            <a:r>
              <a:rPr lang="en-US" dirty="0" smtClean="0">
                <a:sym typeface="Wingdings" pitchFamily="2" charset="2"/>
              </a:rPr>
              <a:t> the graph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does not have any directed 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54265" y="50292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97265" y="58674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5"/>
            <a:endCxn id="5" idx="2"/>
          </p:cNvCxnSpPr>
          <p:nvPr/>
        </p:nvCxnSpPr>
        <p:spPr>
          <a:xfrm>
            <a:off x="1921161" y="5396097"/>
            <a:ext cx="776104" cy="6862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97265" y="4419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6"/>
            <a:endCxn id="7" idx="3"/>
          </p:cNvCxnSpPr>
          <p:nvPr/>
        </p:nvCxnSpPr>
        <p:spPr>
          <a:xfrm flipV="1">
            <a:off x="1984111" y="4786497"/>
            <a:ext cx="776104" cy="4576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7" idx="4"/>
          </p:cNvCxnSpPr>
          <p:nvPr/>
        </p:nvCxnSpPr>
        <p:spPr>
          <a:xfrm flipV="1">
            <a:off x="2912188" y="4849446"/>
            <a:ext cx="0" cy="10179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72000" y="504309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15000" y="588129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5"/>
            <a:endCxn id="11" idx="2"/>
          </p:cNvCxnSpPr>
          <p:nvPr/>
        </p:nvCxnSpPr>
        <p:spPr>
          <a:xfrm>
            <a:off x="4938896" y="5409987"/>
            <a:ext cx="776104" cy="6862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443349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6"/>
            <a:endCxn id="13" idx="3"/>
          </p:cNvCxnSpPr>
          <p:nvPr/>
        </p:nvCxnSpPr>
        <p:spPr>
          <a:xfrm flipV="1">
            <a:off x="5001846" y="4800387"/>
            <a:ext cx="776104" cy="45762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13" idx="4"/>
          </p:cNvCxnSpPr>
          <p:nvPr/>
        </p:nvCxnSpPr>
        <p:spPr>
          <a:xfrm flipV="1">
            <a:off x="5929923" y="4863336"/>
            <a:ext cx="0" cy="10179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76600" y="59179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89765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85294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Problem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scheduling tasks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in the morning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0159" y="1920296"/>
            <a:ext cx="15357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socks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5440" y="2923791"/>
            <a:ext cx="15357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shoes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90759" y="826532"/>
            <a:ext cx="15357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 bath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2759" y="192029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clothes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0959" y="4865132"/>
            <a:ext cx="12719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Eat breakfast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80959" y="2731532"/>
            <a:ext cx="12192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Cook breakfast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33959" y="1920295"/>
            <a:ext cx="1371600" cy="57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inside a car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24359" y="3834673"/>
            <a:ext cx="1470355" cy="57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 to campus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62159" y="3834673"/>
            <a:ext cx="1371600" cy="57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schoolbag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2159" y="2744427"/>
            <a:ext cx="1524000" cy="622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Brew a cup of coffee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2159" y="4407932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 coffee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>
            <a:off x="6752959" y="2148895"/>
            <a:ext cx="381000" cy="58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5158621" y="1283732"/>
            <a:ext cx="794238" cy="6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4" idx="0"/>
          </p:cNvCxnSpPr>
          <p:nvPr/>
        </p:nvCxnSpPr>
        <p:spPr>
          <a:xfrm flipH="1">
            <a:off x="4168021" y="1283732"/>
            <a:ext cx="990600" cy="63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>
            <a:off x="4168021" y="2377496"/>
            <a:ext cx="255281" cy="546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8" idx="0"/>
          </p:cNvCxnSpPr>
          <p:nvPr/>
        </p:nvCxnSpPr>
        <p:spPr>
          <a:xfrm>
            <a:off x="2790559" y="3455432"/>
            <a:ext cx="26377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11" idx="0"/>
          </p:cNvCxnSpPr>
          <p:nvPr/>
        </p:nvCxnSpPr>
        <p:spPr>
          <a:xfrm>
            <a:off x="5926482" y="1055132"/>
            <a:ext cx="1893277" cy="86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2" idx="0"/>
          </p:cNvCxnSpPr>
          <p:nvPr/>
        </p:nvCxnSpPr>
        <p:spPr>
          <a:xfrm flipH="1">
            <a:off x="7259537" y="2493554"/>
            <a:ext cx="560222" cy="1341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5" idx="3"/>
          </p:cNvCxnSpPr>
          <p:nvPr/>
        </p:nvCxnSpPr>
        <p:spPr>
          <a:xfrm flipH="1">
            <a:off x="5191163" y="2377495"/>
            <a:ext cx="761696" cy="774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16" idx="0"/>
          </p:cNvCxnSpPr>
          <p:nvPr/>
        </p:nvCxnSpPr>
        <p:spPr>
          <a:xfrm>
            <a:off x="1114159" y="3366922"/>
            <a:ext cx="0" cy="1041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3"/>
            <a:endCxn id="12" idx="1"/>
          </p:cNvCxnSpPr>
          <p:nvPr/>
        </p:nvCxnSpPr>
        <p:spPr>
          <a:xfrm>
            <a:off x="5533759" y="412130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3"/>
            <a:endCxn id="12" idx="2"/>
          </p:cNvCxnSpPr>
          <p:nvPr/>
        </p:nvCxnSpPr>
        <p:spPr>
          <a:xfrm flipV="1">
            <a:off x="3452913" y="4407932"/>
            <a:ext cx="380662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647559" y="3370440"/>
            <a:ext cx="775188" cy="1494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6" idx="3"/>
          </p:cNvCxnSpPr>
          <p:nvPr/>
        </p:nvCxnSpPr>
        <p:spPr>
          <a:xfrm flipH="1">
            <a:off x="1876159" y="3404437"/>
            <a:ext cx="685800" cy="123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59" y="24384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in=1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148" y="40899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in=2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70126" y="408991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0126" y="24384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07495" y="4495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in=4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25462" y="44958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out=7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80959" y="4865132"/>
            <a:ext cx="1271954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Eat breakfast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24359" y="3834673"/>
            <a:ext cx="1470355" cy="5732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 to campus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2159" y="4407932"/>
            <a:ext cx="1524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 coffee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1" idx="3"/>
            <a:endCxn id="45" idx="1"/>
          </p:cNvCxnSpPr>
          <p:nvPr/>
        </p:nvCxnSpPr>
        <p:spPr>
          <a:xfrm>
            <a:off x="6752959" y="2148895"/>
            <a:ext cx="381000" cy="58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39" idx="2"/>
            <a:endCxn id="41" idx="0"/>
          </p:cNvCxnSpPr>
          <p:nvPr/>
        </p:nvCxnSpPr>
        <p:spPr>
          <a:xfrm>
            <a:off x="5158621" y="1283732"/>
            <a:ext cx="794238" cy="6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36" idx="2"/>
            <a:endCxn id="38" idx="0"/>
          </p:cNvCxnSpPr>
          <p:nvPr/>
        </p:nvCxnSpPr>
        <p:spPr>
          <a:xfrm>
            <a:off x="4168021" y="2377496"/>
            <a:ext cx="255281" cy="546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endCxn id="49" idx="0"/>
          </p:cNvCxnSpPr>
          <p:nvPr/>
        </p:nvCxnSpPr>
        <p:spPr>
          <a:xfrm>
            <a:off x="1114159" y="3366922"/>
            <a:ext cx="0" cy="1041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2" idx="3"/>
            <a:endCxn id="46" idx="2"/>
          </p:cNvCxnSpPr>
          <p:nvPr/>
        </p:nvCxnSpPr>
        <p:spPr>
          <a:xfrm flipV="1">
            <a:off x="3452913" y="4407932"/>
            <a:ext cx="380662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47559" y="3370440"/>
            <a:ext cx="775188" cy="1494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3" name="Group 12"/>
          <p:cNvGrpSpPr/>
          <p:nvPr/>
        </p:nvGrpSpPr>
        <p:grpSpPr>
          <a:xfrm>
            <a:off x="2088375" y="2426732"/>
            <a:ext cx="1311784" cy="1028700"/>
            <a:chOff x="2193416" y="3352800"/>
            <a:chExt cx="1311784" cy="1028700"/>
          </a:xfrm>
        </p:grpSpPr>
        <p:sp>
          <p:nvSpPr>
            <p:cNvPr id="44" name="Rectangle 43"/>
            <p:cNvSpPr/>
            <p:nvPr/>
          </p:nvSpPr>
          <p:spPr>
            <a:xfrm>
              <a:off x="2286000" y="3657600"/>
              <a:ext cx="1219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 breakfast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93416" y="33528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in=9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714359" y="24267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out=10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23399" y="34091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in=5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77983" y="34091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out=6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376444" y="533400"/>
            <a:ext cx="1550038" cy="750332"/>
            <a:chOff x="4481485" y="1459468"/>
            <a:chExt cx="1550038" cy="750332"/>
          </a:xfrm>
        </p:grpSpPr>
        <p:sp>
          <p:nvSpPr>
            <p:cNvPr id="39" name="Rectangle 38"/>
            <p:cNvSpPr/>
            <p:nvPr/>
          </p:nvSpPr>
          <p:spPr>
            <a:xfrm>
              <a:off x="4495800" y="1752600"/>
              <a:ext cx="1535723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Take a bath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1485" y="14594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in=15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31028" y="5334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out=20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00159" y="1600200"/>
            <a:ext cx="1535723" cy="777296"/>
            <a:chOff x="3505200" y="2526268"/>
            <a:chExt cx="1535723" cy="777296"/>
          </a:xfrm>
        </p:grpSpPr>
        <p:sp>
          <p:nvSpPr>
            <p:cNvPr id="36" name="Rectangle 35"/>
            <p:cNvSpPr/>
            <p:nvPr/>
          </p:nvSpPr>
          <p:spPr>
            <a:xfrm>
              <a:off x="3505200" y="2846364"/>
              <a:ext cx="1535723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Wear socks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78590" y="25262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in=11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328133" y="16002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out=14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51799" y="1600200"/>
            <a:ext cx="1601160" cy="777295"/>
            <a:chOff x="5256840" y="2526268"/>
            <a:chExt cx="1601160" cy="777295"/>
          </a:xfrm>
        </p:grpSpPr>
        <p:sp>
          <p:nvSpPr>
            <p:cNvPr id="41" name="Rectangle 40"/>
            <p:cNvSpPr/>
            <p:nvPr/>
          </p:nvSpPr>
          <p:spPr>
            <a:xfrm>
              <a:off x="5257800" y="2846363"/>
              <a:ext cx="1600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Wear clothes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56840" y="25262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in=16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006383" y="16002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out=19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057759" y="1600200"/>
            <a:ext cx="1447800" cy="893354"/>
            <a:chOff x="7162800" y="2526268"/>
            <a:chExt cx="1447800" cy="893354"/>
          </a:xfrm>
        </p:grpSpPr>
        <p:sp>
          <p:nvSpPr>
            <p:cNvPr id="45" name="Rectangle 44"/>
            <p:cNvSpPr/>
            <p:nvPr/>
          </p:nvSpPr>
          <p:spPr>
            <a:xfrm>
              <a:off x="7239000" y="2846363"/>
              <a:ext cx="1371600" cy="5732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inside a car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2800" y="25262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in=17</a:t>
              </a:r>
              <a:endParaRPr 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912343" y="16002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out=18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52559" y="2579132"/>
            <a:ext cx="1638604" cy="801859"/>
            <a:chOff x="3657600" y="3505200"/>
            <a:chExt cx="1638604" cy="801859"/>
          </a:xfrm>
        </p:grpSpPr>
        <p:sp>
          <p:nvSpPr>
            <p:cNvPr id="38" name="Rectangle 37"/>
            <p:cNvSpPr/>
            <p:nvPr/>
          </p:nvSpPr>
          <p:spPr>
            <a:xfrm>
              <a:off x="3760481" y="3849859"/>
              <a:ext cx="1535723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Wear shoes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57600" y="35052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in=12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07143" y="25791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out=13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85959" y="3493532"/>
            <a:ext cx="1447800" cy="914400"/>
            <a:chOff x="4191000" y="4419600"/>
            <a:chExt cx="1447800" cy="914400"/>
          </a:xfrm>
        </p:grpSpPr>
        <p:sp>
          <p:nvSpPr>
            <p:cNvPr id="47" name="Rectangle 46"/>
            <p:cNvSpPr/>
            <p:nvPr/>
          </p:nvSpPr>
          <p:spPr>
            <a:xfrm>
              <a:off x="4267200" y="4760741"/>
              <a:ext cx="1371600" cy="5732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schoolbag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44196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in=21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940543" y="34935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out=22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5693" y="5628382"/>
            <a:ext cx="8080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Descending sort by “out” : </a:t>
            </a:r>
          </a:p>
          <a:p>
            <a:r>
              <a:rPr lang="en-US" sz="1600" dirty="0" smtClean="0"/>
              <a:t>Get schoolbag(22) – Take a bath(20) – Wear clothes(19) – Get inside a car(18) – Wear socks (14) – Wear shoes (13) – Cook Breakfast(10) – Brew a cup of coffee(8) – Eat Breakfast(7) – Drive to campus(6) – </a:t>
            </a:r>
            <a:r>
              <a:rPr lang="en-US" sz="1600" dirty="0"/>
              <a:t>Drink coffee(3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74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/>
      <p:bldP spid="32" grpId="0"/>
      <p:bldP spid="33" grpId="0"/>
      <p:bldP spid="34" grpId="0"/>
      <p:bldP spid="42" grpId="0" animBg="1"/>
      <p:bldP spid="46" grpId="0" animBg="1"/>
      <p:bldP spid="49" grpId="0" animBg="1"/>
      <p:bldP spid="66" grpId="0"/>
      <p:bldP spid="67" grpId="0"/>
      <p:bldP spid="68" grpId="0"/>
      <p:bldP spid="70" grpId="0"/>
      <p:bldP spid="72" grpId="0"/>
      <p:bldP spid="74" grpId="0"/>
      <p:bldP spid="76" grpId="0"/>
      <p:bldP spid="78" grpId="0"/>
      <p:bldP spid="80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3361" y="1447800"/>
            <a:ext cx="45954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Descending sort by “out” : </a:t>
            </a:r>
          </a:p>
          <a:p>
            <a:pPr algn="r"/>
            <a:r>
              <a:rPr lang="en-US" sz="1600" dirty="0" smtClean="0"/>
              <a:t>Get schoolbag(22) – Take a bath(20) – </a:t>
            </a:r>
            <a:br>
              <a:rPr lang="en-US" sz="1600" dirty="0" smtClean="0"/>
            </a:br>
            <a:r>
              <a:rPr lang="en-US" sz="1600" dirty="0" smtClean="0"/>
              <a:t>Wear clothes(19) – Get inside a car(18) – </a:t>
            </a:r>
            <a:br>
              <a:rPr lang="en-US" sz="1600" dirty="0" smtClean="0"/>
            </a:br>
            <a:r>
              <a:rPr lang="en-US" sz="1600" dirty="0" smtClean="0"/>
              <a:t>Wear socks (14) – Wear shoes (13) – </a:t>
            </a:r>
            <a:br>
              <a:rPr lang="en-US" sz="1600" dirty="0" smtClean="0"/>
            </a:br>
            <a:r>
              <a:rPr lang="en-US" sz="1600" dirty="0" smtClean="0"/>
              <a:t>Cook Breakfast(10) – Brew a cup of coffee(8) – Eat Breakfast(7) – Drive to campus(6) – </a:t>
            </a:r>
            <a:br>
              <a:rPr lang="en-US" sz="1600" dirty="0" smtClean="0"/>
            </a:br>
            <a:r>
              <a:rPr lang="en-US" sz="1600" dirty="0" smtClean="0"/>
              <a:t>Drink </a:t>
            </a:r>
            <a:r>
              <a:rPr lang="en-US" sz="1600" dirty="0"/>
              <a:t>coffee(3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175846"/>
            <a:ext cx="3908180" cy="1119554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scheduling tasks 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in the morning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1352" y="2749138"/>
            <a:ext cx="1388299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Wear socks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509123" y="3388426"/>
            <a:ext cx="1388299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Wear shoes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3685" y="1021035"/>
            <a:ext cx="1388299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 a bath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80340" y="1752600"/>
            <a:ext cx="1446587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Wear clothes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784349" y="4732317"/>
            <a:ext cx="1149851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Eat breakfast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024594" y="3576452"/>
            <a:ext cx="1102161" cy="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Cook breakfast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233582" y="2024986"/>
            <a:ext cx="1239931" cy="56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inside a car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909794" y="5606386"/>
            <a:ext cx="1329206" cy="56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Drive to campus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04800" y="304800"/>
            <a:ext cx="1239931" cy="56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schoolbag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162365" y="4441371"/>
            <a:ext cx="1377702" cy="61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Brew a cup of coffee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331078" y="5867400"/>
            <a:ext cx="1377702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Drink coffee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9" idx="3"/>
            <a:endCxn id="12" idx="1"/>
          </p:cNvCxnSpPr>
          <p:nvPr/>
        </p:nvCxnSpPr>
        <p:spPr>
          <a:xfrm>
            <a:off x="2026927" y="1978231"/>
            <a:ext cx="206655" cy="32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7818" y="1488497"/>
            <a:ext cx="235799" cy="26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797593" y="1488497"/>
            <a:ext cx="1573759" cy="1486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3065502" y="3200400"/>
            <a:ext cx="137771" cy="188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5126755" y="3933702"/>
            <a:ext cx="893045" cy="798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1761984" y="1246666"/>
            <a:ext cx="609368" cy="778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</p:cNvCxnSpPr>
          <p:nvPr/>
        </p:nvCxnSpPr>
        <p:spPr>
          <a:xfrm>
            <a:off x="3473513" y="2307893"/>
            <a:ext cx="2824289" cy="329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7" idx="1"/>
          </p:cNvCxnSpPr>
          <p:nvPr/>
        </p:nvCxnSpPr>
        <p:spPr>
          <a:xfrm>
            <a:off x="1303634" y="2203862"/>
            <a:ext cx="1205489" cy="141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34200" y="5334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3" idx="1"/>
          </p:cNvCxnSpPr>
          <p:nvPr/>
        </p:nvCxnSpPr>
        <p:spPr>
          <a:xfrm>
            <a:off x="1544731" y="587707"/>
            <a:ext cx="4365063" cy="5301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573342" y="5334000"/>
            <a:ext cx="1055" cy="272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40067" y="4897018"/>
            <a:ext cx="244282" cy="284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5126755" y="3733800"/>
            <a:ext cx="2893174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Algorithm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7086600" cy="4832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576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global variable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defTabSz="36576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global stack S = empty stack</a:t>
            </a:r>
          </a:p>
          <a:p>
            <a:pPr defTabSz="365760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DFS(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ord_in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..n]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defTabSz="36576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ord_out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..n]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0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each unvisited vertex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return S</a:t>
            </a:r>
          </a:p>
          <a:p>
            <a:pPr defTabSz="36576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DFS_RECURSIVE(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ord_in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[x]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ctr+1</a:t>
            </a: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process(x)</a:t>
            </a:r>
          </a:p>
          <a:p>
            <a:pPr defTabSz="36576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each vertex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adjacent to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365760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ord_in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[v] != 0 AND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ord_out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== 0</a:t>
            </a:r>
          </a:p>
          <a:p>
            <a:pPr defTabSz="36576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stop, graph is not DAG</a:t>
            </a:r>
          </a:p>
          <a:p>
            <a:pPr defTabSz="36576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ord_in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[v] == 0		//unvisited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DFS_RECURSIVE(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S.push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ord_out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[x]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Find the topological order for these vertices !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008554" y="46482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51554" y="54864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23154" y="29718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46954" y="42672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7" name="Straight Connector 26"/>
          <p:cNvCxnSpPr>
            <a:stCxn id="23" idx="5"/>
            <a:endCxn id="24" idx="2"/>
          </p:cNvCxnSpPr>
          <p:nvPr/>
        </p:nvCxnSpPr>
        <p:spPr>
          <a:xfrm>
            <a:off x="2375450" y="5015097"/>
            <a:ext cx="776104" cy="6862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66154" y="30480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151554" y="4038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742354" y="44958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35" name="Straight Connector 34"/>
          <p:cNvCxnSpPr>
            <a:stCxn id="96" idx="7"/>
            <a:endCxn id="34" idx="3"/>
          </p:cNvCxnSpPr>
          <p:nvPr/>
        </p:nvCxnSpPr>
        <p:spPr>
          <a:xfrm flipV="1">
            <a:off x="5042450" y="4862697"/>
            <a:ext cx="762854" cy="4580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56154" y="3276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94354" y="2895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5"/>
            <a:endCxn id="32" idx="1"/>
          </p:cNvCxnSpPr>
          <p:nvPr/>
        </p:nvCxnSpPr>
        <p:spPr>
          <a:xfrm>
            <a:off x="2223050" y="3643497"/>
            <a:ext cx="991454" cy="4580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894754" y="55626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9" name="Straight Connector 58"/>
          <p:cNvCxnSpPr>
            <a:stCxn id="23" idx="6"/>
            <a:endCxn id="32" idx="3"/>
          </p:cNvCxnSpPr>
          <p:nvPr/>
        </p:nvCxnSpPr>
        <p:spPr>
          <a:xfrm flipV="1">
            <a:off x="2438400" y="4405497"/>
            <a:ext cx="776104" cy="4576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4" idx="0"/>
            <a:endCxn id="32" idx="4"/>
          </p:cNvCxnSpPr>
          <p:nvPr/>
        </p:nvCxnSpPr>
        <p:spPr>
          <a:xfrm flipV="1">
            <a:off x="3366477" y="4468446"/>
            <a:ext cx="0" cy="10179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6"/>
            <a:endCxn id="25" idx="2"/>
          </p:cNvCxnSpPr>
          <p:nvPr/>
        </p:nvCxnSpPr>
        <p:spPr>
          <a:xfrm>
            <a:off x="3124200" y="3110523"/>
            <a:ext cx="1398954" cy="7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0" idx="2"/>
            <a:endCxn id="25" idx="6"/>
          </p:cNvCxnSpPr>
          <p:nvPr/>
        </p:nvCxnSpPr>
        <p:spPr>
          <a:xfrm flipH="1" flipV="1">
            <a:off x="4953000" y="3186723"/>
            <a:ext cx="713154" cy="7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6" idx="0"/>
            <a:endCxn id="25" idx="4"/>
          </p:cNvCxnSpPr>
          <p:nvPr/>
        </p:nvCxnSpPr>
        <p:spPr>
          <a:xfrm flipV="1">
            <a:off x="4661877" y="3401646"/>
            <a:ext cx="76200" cy="8655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6" idx="7"/>
            <a:endCxn id="30" idx="4"/>
          </p:cNvCxnSpPr>
          <p:nvPr/>
        </p:nvCxnSpPr>
        <p:spPr>
          <a:xfrm flipV="1">
            <a:off x="4813850" y="3477846"/>
            <a:ext cx="1067227" cy="85230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3" idx="0"/>
            <a:endCxn id="34" idx="4"/>
          </p:cNvCxnSpPr>
          <p:nvPr/>
        </p:nvCxnSpPr>
        <p:spPr>
          <a:xfrm flipH="1" flipV="1">
            <a:off x="5957277" y="4925646"/>
            <a:ext cx="152400" cy="6369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75554" y="5257800"/>
            <a:ext cx="429846" cy="429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that we want to find a shortest path between two specific vertices in a graph </a:t>
            </a:r>
            <a:r>
              <a:rPr lang="en-US" i="1" dirty="0" smtClean="0">
                <a:solidFill>
                  <a:schemeClr val="accent1"/>
                </a:solidFill>
              </a:rPr>
              <a:t>(a path connecting the vertices with the property that no other path connecting those vertices has fewer edges)</a:t>
            </a:r>
          </a:p>
          <a:p>
            <a:endParaRPr lang="en-US" dirty="0" smtClean="0"/>
          </a:p>
          <a:p>
            <a:r>
              <a:rPr lang="en-US" dirty="0" smtClean="0"/>
              <a:t>The classical method for accomplishing this task is breadth-first search</a:t>
            </a:r>
          </a:p>
          <a:p>
            <a:endParaRPr lang="en-US" dirty="0" smtClean="0"/>
          </a:p>
          <a:p>
            <a:r>
              <a:rPr lang="en-US" dirty="0" smtClean="0"/>
              <a:t>Can be easily implemented with a 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BFS Tree Property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7467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51"/>
          <p:cNvGrpSpPr/>
          <p:nvPr/>
        </p:nvGrpSpPr>
        <p:grpSpPr>
          <a:xfrm>
            <a:off x="762000" y="1981200"/>
            <a:ext cx="3858846" cy="3124200"/>
            <a:chOff x="609600" y="2286000"/>
            <a:chExt cx="3858846" cy="3124200"/>
          </a:xfrm>
        </p:grpSpPr>
        <p:sp>
          <p:nvSpPr>
            <p:cNvPr id="6" name="Oval 5"/>
            <p:cNvSpPr/>
            <p:nvPr/>
          </p:nvSpPr>
          <p:spPr>
            <a:xfrm>
              <a:off x="1322754" y="3075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322754" y="4407877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2313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426677" y="3655646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4"/>
              <a:endCxn id="7" idx="0"/>
            </p:cNvCxnSpPr>
            <p:nvPr/>
          </p:nvCxnSpPr>
          <p:spPr>
            <a:xfrm>
              <a:off x="1537677" y="3505200"/>
              <a:ext cx="0" cy="902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3"/>
              <a:endCxn id="7" idx="6"/>
            </p:cNvCxnSpPr>
            <p:nvPr/>
          </p:nvCxnSpPr>
          <p:spPr>
            <a:xfrm flipH="1">
              <a:off x="1752600" y="4022543"/>
              <a:ext cx="737027" cy="600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0"/>
              <a:endCxn id="8" idx="4"/>
            </p:cNvCxnSpPr>
            <p:nvPr/>
          </p:nvCxnSpPr>
          <p:spPr>
            <a:xfrm flipV="1">
              <a:off x="2641600" y="2743200"/>
              <a:ext cx="11723" cy="9124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38600" y="36849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9" idx="6"/>
              <a:endCxn id="13" idx="2"/>
            </p:cNvCxnSpPr>
            <p:nvPr/>
          </p:nvCxnSpPr>
          <p:spPr>
            <a:xfrm>
              <a:off x="2856523" y="3870569"/>
              <a:ext cx="1182077" cy="293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38600" y="2313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6"/>
              <a:endCxn id="15" idx="2"/>
            </p:cNvCxnSpPr>
            <p:nvPr/>
          </p:nvCxnSpPr>
          <p:spPr>
            <a:xfrm>
              <a:off x="2868246" y="2528277"/>
              <a:ext cx="11703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657600" y="4980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9" idx="5"/>
              <a:endCxn id="17" idx="1"/>
            </p:cNvCxnSpPr>
            <p:nvPr/>
          </p:nvCxnSpPr>
          <p:spPr>
            <a:xfrm>
              <a:off x="2793573" y="4022543"/>
              <a:ext cx="926977" cy="1020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5"/>
              <a:endCxn id="13" idx="0"/>
            </p:cNvCxnSpPr>
            <p:nvPr/>
          </p:nvCxnSpPr>
          <p:spPr>
            <a:xfrm>
              <a:off x="2805296" y="2680251"/>
              <a:ext cx="1448227" cy="1004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1" idx="6"/>
              <a:endCxn id="8" idx="2"/>
            </p:cNvCxnSpPr>
            <p:nvPr/>
          </p:nvCxnSpPr>
          <p:spPr>
            <a:xfrm>
              <a:off x="1066800" y="2500923"/>
              <a:ext cx="1371600" cy="27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36954" y="2286000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09600" y="4980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 flipH="1">
              <a:off x="824523" y="2715846"/>
              <a:ext cx="27354" cy="22645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2"/>
              <a:endCxn id="22" idx="6"/>
            </p:cNvCxnSpPr>
            <p:nvPr/>
          </p:nvCxnSpPr>
          <p:spPr>
            <a:xfrm flipH="1">
              <a:off x="1039446" y="5195277"/>
              <a:ext cx="26181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3" idx="0"/>
              <a:endCxn id="15" idx="4"/>
            </p:cNvCxnSpPr>
            <p:nvPr/>
          </p:nvCxnSpPr>
          <p:spPr>
            <a:xfrm flipV="1">
              <a:off x="4253523" y="2743200"/>
              <a:ext cx="0" cy="941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1475154" y="277055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475154" y="4103077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590800" y="200855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579077" y="3350846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0" name="Straight Connector 29"/>
          <p:cNvCxnSpPr>
            <a:stCxn id="26" idx="4"/>
            <a:endCxn id="27" idx="0"/>
          </p:cNvCxnSpPr>
          <p:nvPr/>
        </p:nvCxnSpPr>
        <p:spPr>
          <a:xfrm>
            <a:off x="1690077" y="3200400"/>
            <a:ext cx="0" cy="90267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9" idx="3"/>
            <a:endCxn id="27" idx="6"/>
          </p:cNvCxnSpPr>
          <p:nvPr/>
        </p:nvCxnSpPr>
        <p:spPr>
          <a:xfrm flipH="1">
            <a:off x="1905000" y="3717743"/>
            <a:ext cx="737027" cy="6002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9" idx="0"/>
            <a:endCxn id="28" idx="4"/>
          </p:cNvCxnSpPr>
          <p:nvPr/>
        </p:nvCxnSpPr>
        <p:spPr>
          <a:xfrm flipV="1">
            <a:off x="2794000" y="2438400"/>
            <a:ext cx="11723" cy="91244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4191000" y="338015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191000" y="200855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5" name="Straight Connector 34"/>
          <p:cNvCxnSpPr>
            <a:stCxn id="28" idx="6"/>
            <a:endCxn id="34" idx="2"/>
          </p:cNvCxnSpPr>
          <p:nvPr/>
        </p:nvCxnSpPr>
        <p:spPr>
          <a:xfrm>
            <a:off x="3020646" y="2223477"/>
            <a:ext cx="117035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3810000" y="467555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37" name="Straight Connector 36"/>
          <p:cNvCxnSpPr>
            <a:stCxn id="28" idx="5"/>
            <a:endCxn id="33" idx="0"/>
          </p:cNvCxnSpPr>
          <p:nvPr/>
        </p:nvCxnSpPr>
        <p:spPr>
          <a:xfrm>
            <a:off x="2957696" y="2375451"/>
            <a:ext cx="1448227" cy="100470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9200" y="2194321"/>
            <a:ext cx="1371600" cy="273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/>
          <p:cNvSpPr/>
          <p:nvPr/>
        </p:nvSpPr>
        <p:spPr>
          <a:xfrm>
            <a:off x="789354" y="1981200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62000" y="4675554"/>
            <a:ext cx="429846" cy="4298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>
          <a:xfrm flipH="1">
            <a:off x="976923" y="2411046"/>
            <a:ext cx="27354" cy="22645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36" idx="2"/>
            <a:endCxn id="40" idx="6"/>
          </p:cNvCxnSpPr>
          <p:nvPr/>
        </p:nvCxnSpPr>
        <p:spPr>
          <a:xfrm flipH="1">
            <a:off x="1191846" y="4890477"/>
            <a:ext cx="261815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55" name="Group 54"/>
          <p:cNvGrpSpPr/>
          <p:nvPr/>
        </p:nvGrpSpPr>
        <p:grpSpPr>
          <a:xfrm>
            <a:off x="5339456" y="1605656"/>
            <a:ext cx="3118744" cy="3728344"/>
            <a:chOff x="5257800" y="1371600"/>
            <a:chExt cx="3118744" cy="3728344"/>
          </a:xfrm>
        </p:grpSpPr>
        <p:sp>
          <p:nvSpPr>
            <p:cNvPr id="56" name="Oval 55"/>
            <p:cNvSpPr/>
            <p:nvPr/>
          </p:nvSpPr>
          <p:spPr>
            <a:xfrm>
              <a:off x="6629400" y="4724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629400" y="3962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320656" y="2215256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644082" y="3254019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6" idx="0"/>
              <a:endCxn id="57" idx="4"/>
            </p:cNvCxnSpPr>
            <p:nvPr/>
          </p:nvCxnSpPr>
          <p:spPr>
            <a:xfrm flipV="1">
              <a:off x="6817172" y="4337944"/>
              <a:ext cx="0" cy="38645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1" name="Straight Connector 60"/>
            <p:cNvCxnSpPr>
              <a:stCxn id="59" idx="4"/>
              <a:endCxn id="57" idx="0"/>
            </p:cNvCxnSpPr>
            <p:nvPr/>
          </p:nvCxnSpPr>
          <p:spPr>
            <a:xfrm flipH="1">
              <a:off x="6817172" y="3629563"/>
              <a:ext cx="14682" cy="3328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>
              <a:stCxn id="59" idx="0"/>
              <a:endCxn id="58" idx="3"/>
            </p:cNvCxnSpPr>
            <p:nvPr/>
          </p:nvCxnSpPr>
          <p:spPr>
            <a:xfrm flipV="1">
              <a:off x="6831854" y="2535803"/>
              <a:ext cx="543799" cy="71821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7315200" y="3200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8001000" y="3200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65" name="Straight Connector 64"/>
            <p:cNvCxnSpPr>
              <a:stCxn id="58" idx="5"/>
              <a:endCxn id="64" idx="0"/>
            </p:cNvCxnSpPr>
            <p:nvPr/>
          </p:nvCxnSpPr>
          <p:spPr>
            <a:xfrm>
              <a:off x="7641203" y="2535803"/>
              <a:ext cx="547569" cy="66459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949056" y="3205856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67" name="Straight Connector 66"/>
            <p:cNvCxnSpPr>
              <a:stCxn id="58" idx="4"/>
              <a:endCxn id="63" idx="0"/>
            </p:cNvCxnSpPr>
            <p:nvPr/>
          </p:nvCxnSpPr>
          <p:spPr>
            <a:xfrm flipH="1">
              <a:off x="7502972" y="2590800"/>
              <a:ext cx="5456" cy="6096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8" name="Straight Connector 67"/>
            <p:cNvCxnSpPr>
              <a:stCxn id="69" idx="5"/>
              <a:endCxn id="58" idx="1"/>
            </p:cNvCxnSpPr>
            <p:nvPr/>
          </p:nvCxnSpPr>
          <p:spPr>
            <a:xfrm>
              <a:off x="6873747" y="1692147"/>
              <a:ext cx="501906" cy="57810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553200" y="13716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943600" y="22098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71" name="Straight Connector 70"/>
            <p:cNvCxnSpPr>
              <a:stCxn id="69" idx="3"/>
              <a:endCxn id="70" idx="0"/>
            </p:cNvCxnSpPr>
            <p:nvPr/>
          </p:nvCxnSpPr>
          <p:spPr>
            <a:xfrm flipH="1">
              <a:off x="6131372" y="1692147"/>
              <a:ext cx="476825" cy="5176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>
              <a:stCxn id="66" idx="0"/>
              <a:endCxn id="70" idx="4"/>
            </p:cNvCxnSpPr>
            <p:nvPr/>
          </p:nvCxnSpPr>
          <p:spPr>
            <a:xfrm flipH="1" flipV="1">
              <a:off x="6131372" y="2585344"/>
              <a:ext cx="5456" cy="62051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257800" y="1417430"/>
              <a:ext cx="1134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4"/>
                  </a:solidFill>
                </a:rPr>
                <a:t>BFS Tree</a:t>
              </a:r>
              <a:endParaRPr lang="en-US" sz="1600" b="1" i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90600" y="5562600"/>
            <a:ext cx="678180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any vertex </a:t>
            </a:r>
            <a:r>
              <a:rPr lang="en-US" i="1" dirty="0" smtClean="0"/>
              <a:t>v</a:t>
            </a:r>
            <a:r>
              <a:rPr lang="en-US" dirty="0" smtClean="0"/>
              <a:t> in the BFS tree rooted at </a:t>
            </a:r>
            <a:r>
              <a:rPr lang="en-US" i="1" dirty="0" smtClean="0"/>
              <a:t>r</a:t>
            </a:r>
            <a:r>
              <a:rPr lang="en-US" dirty="0" smtClean="0"/>
              <a:t>, the tree path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i="1" dirty="0" smtClean="0"/>
              <a:t>r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corresponds to a shortest path from </a:t>
            </a:r>
            <a:r>
              <a:rPr lang="en-US" i="1" dirty="0" smtClean="0"/>
              <a:t>r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in the corresponding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Adjacency Matrix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adjacency matrix representation of a graph is a </a:t>
            </a:r>
            <a:r>
              <a:rPr lang="en-US" i="1" dirty="0" smtClean="0"/>
              <a:t>n-by-n</a:t>
            </a:r>
            <a:r>
              <a:rPr lang="en-US" dirty="0" smtClean="0"/>
              <a:t> matrix of Boolean values, with the entry in row </a:t>
            </a:r>
            <a:r>
              <a:rPr lang="en-US" i="1" dirty="0" smtClean="0"/>
              <a:t>v</a:t>
            </a:r>
            <a:r>
              <a:rPr lang="en-US" dirty="0" smtClean="0"/>
              <a:t> and column </a:t>
            </a:r>
            <a:r>
              <a:rPr lang="en-US" i="1" dirty="0" smtClean="0"/>
              <a:t>w</a:t>
            </a:r>
            <a:r>
              <a:rPr lang="en-US" dirty="0" smtClean="0"/>
              <a:t> defined to be 1 if there is an edge connecting vertex </a:t>
            </a:r>
            <a:r>
              <a:rPr lang="en-US" i="1" dirty="0" smtClean="0"/>
              <a:t>v</a:t>
            </a:r>
            <a:r>
              <a:rPr lang="en-US" dirty="0" smtClean="0"/>
              <a:t> and vertex </a:t>
            </a:r>
            <a:r>
              <a:rPr lang="en-US" i="1" dirty="0" smtClean="0"/>
              <a:t>w</a:t>
            </a:r>
            <a:r>
              <a:rPr lang="en-US" dirty="0" smtClean="0"/>
              <a:t> in the graph, and 0 otherwise.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95400" y="4267200"/>
            <a:ext cx="2362200" cy="2286000"/>
            <a:chOff x="1295400" y="4267200"/>
            <a:chExt cx="2362200" cy="2286000"/>
          </a:xfrm>
        </p:grpSpPr>
        <p:sp>
          <p:nvSpPr>
            <p:cNvPr id="4" name="Oval 3"/>
            <p:cNvSpPr/>
            <p:nvPr/>
          </p:nvSpPr>
          <p:spPr>
            <a:xfrm>
              <a:off x="160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5"/>
              <a:endCxn id="9" idx="1"/>
            </p:cNvCxnSpPr>
            <p:nvPr/>
          </p:nvCxnSpPr>
          <p:spPr>
            <a:xfrm>
              <a:off x="1925404" y="4821004"/>
              <a:ext cx="416392" cy="492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590800" y="4267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7" idx="4"/>
              <a:endCxn id="9" idx="0"/>
            </p:cNvCxnSpPr>
            <p:nvPr/>
          </p:nvCxnSpPr>
          <p:spPr>
            <a:xfrm flipH="1">
              <a:off x="2476500" y="4648200"/>
              <a:ext cx="30480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2860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9" idx="3"/>
              <a:endCxn id="19" idx="7"/>
            </p:cNvCxnSpPr>
            <p:nvPr/>
          </p:nvCxnSpPr>
          <p:spPr>
            <a:xfrm flipH="1">
              <a:off x="1620604" y="5583004"/>
              <a:ext cx="721192" cy="492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276600" y="5105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15" idx="2"/>
              <a:endCxn id="9" idx="6"/>
            </p:cNvCxnSpPr>
            <p:nvPr/>
          </p:nvCxnSpPr>
          <p:spPr>
            <a:xfrm flipH="1">
              <a:off x="2667000" y="5295900"/>
              <a:ext cx="60960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295400" y="601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7" idx="5"/>
              <a:endCxn id="15" idx="1"/>
            </p:cNvCxnSpPr>
            <p:nvPr/>
          </p:nvCxnSpPr>
          <p:spPr>
            <a:xfrm>
              <a:off x="2916004" y="4592404"/>
              <a:ext cx="416392" cy="5687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1" idx="2"/>
              <a:endCxn id="19" idx="5"/>
            </p:cNvCxnSpPr>
            <p:nvPr/>
          </p:nvCxnSpPr>
          <p:spPr>
            <a:xfrm flipH="1" flipV="1">
              <a:off x="1620604" y="6345004"/>
              <a:ext cx="893996" cy="17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514600" y="6172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15" idx="4"/>
              <a:endCxn id="31" idx="7"/>
            </p:cNvCxnSpPr>
            <p:nvPr/>
          </p:nvCxnSpPr>
          <p:spPr>
            <a:xfrm flipH="1">
              <a:off x="2839804" y="5486400"/>
              <a:ext cx="627296" cy="7415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953000" y="4038600"/>
          <a:ext cx="2438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367677"/>
            <a:ext cx="708660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576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BFS(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empty queue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initialize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[0..n]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 false</a:t>
            </a:r>
          </a:p>
          <a:p>
            <a:pPr defTabSz="36576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.enqueue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[v]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not empty)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.dequeue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	process(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	for each unvisited vertex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adjacent to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365760"/>
            <a:r>
              <a:rPr lang="en-US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[v] = true</a:t>
            </a:r>
          </a:p>
          <a:p>
            <a:pPr defTabSz="36576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28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Simple BFS Algorithm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the shortest path from any node to the root, we need to store the </a:t>
            </a:r>
            <a:r>
              <a:rPr lang="en-US" dirty="0" smtClean="0">
                <a:solidFill>
                  <a:schemeClr val="accent1"/>
                </a:solidFill>
              </a:rPr>
              <a:t>BFS traversal tree</a:t>
            </a:r>
          </a:p>
          <a:p>
            <a:pPr lvl="1"/>
            <a:r>
              <a:rPr lang="en-US" dirty="0" smtClean="0"/>
              <a:t>Adds array </a:t>
            </a:r>
            <a:r>
              <a:rPr lang="en-US" i="1" dirty="0" smtClean="0"/>
              <a:t>parent</a:t>
            </a:r>
            <a:r>
              <a:rPr lang="en-US" dirty="0" smtClean="0"/>
              <a:t> to store the parent of each node</a:t>
            </a:r>
          </a:p>
          <a:p>
            <a:endParaRPr lang="en-US" dirty="0" smtClean="0"/>
          </a:p>
          <a:p>
            <a:r>
              <a:rPr lang="en-US" dirty="0" smtClean="0"/>
              <a:t>Similar to DFS algorithm, we might want to know the </a:t>
            </a:r>
            <a:r>
              <a:rPr lang="en-US" dirty="0" smtClean="0">
                <a:solidFill>
                  <a:schemeClr val="accent1"/>
                </a:solidFill>
              </a:rPr>
              <a:t>order </a:t>
            </a:r>
            <a:r>
              <a:rPr lang="en-US" dirty="0" smtClean="0"/>
              <a:t>the vertices visited</a:t>
            </a:r>
          </a:p>
          <a:p>
            <a:pPr lvl="1"/>
            <a:r>
              <a:rPr lang="en-US" dirty="0" smtClean="0"/>
              <a:t>Use array </a:t>
            </a:r>
            <a:r>
              <a:rPr lang="en-US" i="1" dirty="0" err="1" smtClean="0"/>
              <a:t>ord</a:t>
            </a:r>
            <a:r>
              <a:rPr lang="en-US" dirty="0" smtClean="0"/>
              <a:t> to store the order each vertex visited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7086600" cy="464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576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BFS(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65760"/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Q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empty queue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initialize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[0..n]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 0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initialize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parent[0..n]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 0</a:t>
            </a:r>
          </a:p>
          <a:p>
            <a:pPr defTabSz="365760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 each unvisited vertex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.enqueue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[v]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ctr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 ctr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+1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is not empty)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.dequeue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process(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for each unvisited vertex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adjacent to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parent[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365760"/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[x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ctr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 ctr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+1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pPr defTabSz="36576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BFS Algorithm with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parent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ord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arrays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as DFS, BFS algorithm also able to solve basic connectivity problems, such as: flood fill, counting component, spanning tree.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accent1"/>
                </a:solidFill>
              </a:rPr>
              <a:t>Note: topological sort is not a connectivity problem</a:t>
            </a:r>
            <a:endParaRPr lang="en-US" i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solutions of these problems only depends of the ability to examine every vertex of the graph, not the order we visit the vertices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dirty="0" smtClean="0"/>
              <a:t>DFS </a:t>
            </a:r>
            <a:r>
              <a:rPr lang="en-US" dirty="0" err="1" smtClean="0"/>
              <a:t>v.s</a:t>
            </a:r>
            <a:r>
              <a:rPr lang="en-US" dirty="0" smtClean="0"/>
              <a:t>. BFS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590800"/>
            <a:ext cx="3011782" cy="2438400"/>
            <a:chOff x="609600" y="2286000"/>
            <a:chExt cx="3858846" cy="3124200"/>
          </a:xfrm>
        </p:grpSpPr>
        <p:sp>
          <p:nvSpPr>
            <p:cNvPr id="5" name="Oval 4"/>
            <p:cNvSpPr/>
            <p:nvPr/>
          </p:nvSpPr>
          <p:spPr>
            <a:xfrm>
              <a:off x="1322754" y="3075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322754" y="4407877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313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426677" y="3655646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4"/>
              <a:endCxn id="6" idx="0"/>
            </p:cNvCxnSpPr>
            <p:nvPr/>
          </p:nvCxnSpPr>
          <p:spPr>
            <a:xfrm>
              <a:off x="1537677" y="3505200"/>
              <a:ext cx="0" cy="902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3"/>
              <a:endCxn id="6" idx="6"/>
            </p:cNvCxnSpPr>
            <p:nvPr/>
          </p:nvCxnSpPr>
          <p:spPr>
            <a:xfrm flipH="1">
              <a:off x="1752600" y="4022543"/>
              <a:ext cx="737027" cy="600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0"/>
              <a:endCxn id="7" idx="4"/>
            </p:cNvCxnSpPr>
            <p:nvPr/>
          </p:nvCxnSpPr>
          <p:spPr>
            <a:xfrm flipV="1">
              <a:off x="2641600" y="2743200"/>
              <a:ext cx="11723" cy="9124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38600" y="36849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8" idx="6"/>
              <a:endCxn id="12" idx="2"/>
            </p:cNvCxnSpPr>
            <p:nvPr/>
          </p:nvCxnSpPr>
          <p:spPr>
            <a:xfrm>
              <a:off x="2856523" y="3870569"/>
              <a:ext cx="1182077" cy="293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38600" y="2313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7" idx="6"/>
              <a:endCxn id="14" idx="2"/>
            </p:cNvCxnSpPr>
            <p:nvPr/>
          </p:nvCxnSpPr>
          <p:spPr>
            <a:xfrm>
              <a:off x="2868246" y="2528277"/>
              <a:ext cx="11703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657600" y="4980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sz="1600" dirty="0"/>
            </a:p>
          </p:txBody>
        </p:sp>
        <p:cxnSp>
          <p:nvCxnSpPr>
            <p:cNvPr id="17" name="Straight Connector 16"/>
            <p:cNvCxnSpPr>
              <a:stCxn id="8" idx="5"/>
              <a:endCxn id="16" idx="1"/>
            </p:cNvCxnSpPr>
            <p:nvPr/>
          </p:nvCxnSpPr>
          <p:spPr>
            <a:xfrm>
              <a:off x="2793573" y="4022543"/>
              <a:ext cx="926977" cy="1020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5"/>
              <a:endCxn id="12" idx="0"/>
            </p:cNvCxnSpPr>
            <p:nvPr/>
          </p:nvCxnSpPr>
          <p:spPr>
            <a:xfrm>
              <a:off x="2805296" y="2680251"/>
              <a:ext cx="1448227" cy="1004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0" idx="6"/>
              <a:endCxn id="7" idx="2"/>
            </p:cNvCxnSpPr>
            <p:nvPr/>
          </p:nvCxnSpPr>
          <p:spPr>
            <a:xfrm>
              <a:off x="1066800" y="2500923"/>
              <a:ext cx="1371600" cy="27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36954" y="2286000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09600" y="4980354"/>
              <a:ext cx="429846" cy="429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 flipH="1">
              <a:off x="824523" y="2715846"/>
              <a:ext cx="27354" cy="22645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2"/>
              <a:endCxn id="21" idx="6"/>
            </p:cNvCxnSpPr>
            <p:nvPr/>
          </p:nvCxnSpPr>
          <p:spPr>
            <a:xfrm flipH="1">
              <a:off x="1039446" y="5195277"/>
              <a:ext cx="26181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0"/>
              <a:endCxn id="14" idx="4"/>
            </p:cNvCxnSpPr>
            <p:nvPr/>
          </p:nvCxnSpPr>
          <p:spPr>
            <a:xfrm flipV="1">
              <a:off x="4253523" y="2743200"/>
              <a:ext cx="0" cy="941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31002" y="1981200"/>
            <a:ext cx="1316304" cy="4114800"/>
            <a:chOff x="6473614" y="464788"/>
            <a:chExt cx="1557636" cy="4869212"/>
          </a:xfrm>
        </p:grpSpPr>
        <p:grpSp>
          <p:nvGrpSpPr>
            <p:cNvPr id="43" name="Group 157"/>
            <p:cNvGrpSpPr/>
            <p:nvPr/>
          </p:nvGrpSpPr>
          <p:grpSpPr>
            <a:xfrm>
              <a:off x="6473614" y="907632"/>
              <a:ext cx="1530770" cy="4426368"/>
              <a:chOff x="6442394" y="90440"/>
              <a:chExt cx="1711818" cy="494988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724366" y="3758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720579" y="2991443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442394" y="2991443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042665" y="230974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5" idx="0"/>
                <a:endCxn id="46" idx="4"/>
              </p:cNvCxnSpPr>
              <p:nvPr/>
            </p:nvCxnSpPr>
            <p:spPr>
              <a:xfrm flipH="1" flipV="1">
                <a:off x="7935503" y="3421289"/>
                <a:ext cx="3786" cy="337065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49"/>
              <p:cNvCxnSpPr>
                <a:stCxn id="48" idx="5"/>
                <a:endCxn id="46" idx="0"/>
              </p:cNvCxnSpPr>
              <p:nvPr/>
            </p:nvCxnSpPr>
            <p:spPr>
              <a:xfrm>
                <a:off x="7409561" y="2676640"/>
                <a:ext cx="525941" cy="31480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7" idx="0"/>
              </p:cNvCxnSpPr>
              <p:nvPr/>
            </p:nvCxnSpPr>
            <p:spPr>
              <a:xfrm flipH="1">
                <a:off x="6657317" y="2676640"/>
                <a:ext cx="448298" cy="31480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6442396" y="4610477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442394" y="3758354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>
                <a:stCxn id="47" idx="4"/>
                <a:endCxn id="53" idx="0"/>
              </p:cNvCxnSpPr>
              <p:nvPr/>
            </p:nvCxnSpPr>
            <p:spPr>
              <a:xfrm>
                <a:off x="6657317" y="3421289"/>
                <a:ext cx="0" cy="33706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7037754" y="1624262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cxnSp>
            <p:nvCxnSpPr>
              <p:cNvPr id="56" name="Straight Connector 55"/>
              <p:cNvCxnSpPr>
                <a:stCxn id="48" idx="0"/>
                <a:endCxn id="55" idx="4"/>
              </p:cNvCxnSpPr>
              <p:nvPr/>
            </p:nvCxnSpPr>
            <p:spPr>
              <a:xfrm flipH="1" flipV="1">
                <a:off x="7252677" y="2054108"/>
                <a:ext cx="4910" cy="25563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037754" y="90440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037754" y="857351"/>
                <a:ext cx="429846" cy="429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7" idx="4"/>
                <a:endCxn id="58" idx="0"/>
              </p:cNvCxnSpPr>
              <p:nvPr/>
            </p:nvCxnSpPr>
            <p:spPr>
              <a:xfrm>
                <a:off x="7252677" y="520286"/>
                <a:ext cx="0" cy="33706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/>
              <p:cNvCxnSpPr>
                <a:stCxn id="55" idx="0"/>
                <a:endCxn id="58" idx="4"/>
              </p:cNvCxnSpPr>
              <p:nvPr/>
            </p:nvCxnSpPr>
            <p:spPr>
              <a:xfrm flipV="1">
                <a:off x="7252677" y="1287197"/>
                <a:ext cx="0" cy="337065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/>
              <p:cNvCxnSpPr>
                <a:stCxn id="52" idx="0"/>
                <a:endCxn id="53" idx="4"/>
              </p:cNvCxnSpPr>
              <p:nvPr/>
            </p:nvCxnSpPr>
            <p:spPr>
              <a:xfrm flipH="1" flipV="1">
                <a:off x="6657317" y="4188200"/>
                <a:ext cx="2" cy="422277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651825" y="464788"/>
              <a:ext cx="1379425" cy="4006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</a:rPr>
                <a:t>DFS Tree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98919" y="1981200"/>
            <a:ext cx="2187881" cy="3733800"/>
            <a:chOff x="5943600" y="947925"/>
            <a:chExt cx="2432944" cy="4152019"/>
          </a:xfrm>
        </p:grpSpPr>
        <p:sp>
          <p:nvSpPr>
            <p:cNvPr id="64" name="Oval 63"/>
            <p:cNvSpPr/>
            <p:nvPr/>
          </p:nvSpPr>
          <p:spPr>
            <a:xfrm>
              <a:off x="6629400" y="4724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629400" y="3962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320656" y="2215256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44082" y="3254019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64" idx="0"/>
              <a:endCxn id="65" idx="4"/>
            </p:cNvCxnSpPr>
            <p:nvPr/>
          </p:nvCxnSpPr>
          <p:spPr>
            <a:xfrm flipV="1">
              <a:off x="6817172" y="4337944"/>
              <a:ext cx="0" cy="38645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>
              <a:stCxn id="67" idx="4"/>
              <a:endCxn id="65" idx="0"/>
            </p:cNvCxnSpPr>
            <p:nvPr/>
          </p:nvCxnSpPr>
          <p:spPr>
            <a:xfrm flipH="1">
              <a:off x="6817172" y="3629563"/>
              <a:ext cx="14682" cy="3328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>
              <a:stCxn id="67" idx="0"/>
              <a:endCxn id="66" idx="3"/>
            </p:cNvCxnSpPr>
            <p:nvPr/>
          </p:nvCxnSpPr>
          <p:spPr>
            <a:xfrm flipV="1">
              <a:off x="6831854" y="2535803"/>
              <a:ext cx="543799" cy="71821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315200" y="3200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001000" y="32004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73" name="Straight Connector 72"/>
            <p:cNvCxnSpPr>
              <a:stCxn id="66" idx="5"/>
              <a:endCxn id="72" idx="0"/>
            </p:cNvCxnSpPr>
            <p:nvPr/>
          </p:nvCxnSpPr>
          <p:spPr>
            <a:xfrm>
              <a:off x="7641203" y="2535803"/>
              <a:ext cx="547569" cy="66459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949056" y="3205856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75" name="Straight Connector 74"/>
            <p:cNvCxnSpPr>
              <a:stCxn id="66" idx="4"/>
              <a:endCxn id="71" idx="0"/>
            </p:cNvCxnSpPr>
            <p:nvPr/>
          </p:nvCxnSpPr>
          <p:spPr>
            <a:xfrm flipH="1">
              <a:off x="7502972" y="2590800"/>
              <a:ext cx="5456" cy="6096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76" name="Straight Connector 75"/>
            <p:cNvCxnSpPr>
              <a:stCxn id="77" idx="5"/>
              <a:endCxn id="66" idx="1"/>
            </p:cNvCxnSpPr>
            <p:nvPr/>
          </p:nvCxnSpPr>
          <p:spPr>
            <a:xfrm>
              <a:off x="6873747" y="1692147"/>
              <a:ext cx="501906" cy="57810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6553200" y="13716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943600" y="2209800"/>
              <a:ext cx="375544" cy="3755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7" idx="3"/>
              <a:endCxn id="78" idx="0"/>
            </p:cNvCxnSpPr>
            <p:nvPr/>
          </p:nvCxnSpPr>
          <p:spPr>
            <a:xfrm flipH="1">
              <a:off x="6131372" y="1692147"/>
              <a:ext cx="476825" cy="5176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>
              <a:stCxn id="74" idx="0"/>
              <a:endCxn id="78" idx="4"/>
            </p:cNvCxnSpPr>
            <p:nvPr/>
          </p:nvCxnSpPr>
          <p:spPr>
            <a:xfrm flipH="1" flipV="1">
              <a:off x="6131372" y="2585344"/>
              <a:ext cx="5456" cy="62051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258167" y="947925"/>
              <a:ext cx="1134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4"/>
                  </a:solidFill>
                </a:rPr>
                <a:t>BFS Tree</a:t>
              </a:r>
              <a:endParaRPr lang="en-US" sz="1600" b="1" i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3400" y="2133600"/>
            <a:ext cx="3441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</a:rPr>
              <a:t>Consider our previous example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3400" y="2097881"/>
            <a:ext cx="4267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DFS tree </a:t>
            </a:r>
            <a:r>
              <a:rPr lang="en-US" dirty="0" smtClean="0"/>
              <a:t>has several interesting properties such as down/back edge, which is useful to solve some important problems (i.e., finding bridge and articulation point)</a:t>
            </a:r>
          </a:p>
          <a:p>
            <a:endParaRPr lang="en-US" dirty="0" smtClean="0"/>
          </a:p>
          <a:p>
            <a:r>
              <a:rPr lang="en-US" dirty="0" smtClean="0"/>
              <a:t>However, DFS tree is usually deep. Computer program usually has a limitation on how much recursive calls possible, so for large graph, recursive DFS might not feasible. In such case, we use </a:t>
            </a:r>
            <a:r>
              <a:rPr lang="en-US" dirty="0" smtClean="0">
                <a:solidFill>
                  <a:schemeClr val="accent1"/>
                </a:solidFill>
              </a:rPr>
              <a:t>BFS</a:t>
            </a:r>
            <a:r>
              <a:rPr lang="en-US" dirty="0" smtClean="0"/>
              <a:t> (or iterative version of 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en-US" dirty="0" err="1" smtClean="0"/>
              <a:t>v.s</a:t>
            </a:r>
            <a:r>
              <a:rPr lang="en-US" dirty="0" smtClean="0"/>
              <a:t>. BFS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63" name="Group 362"/>
          <p:cNvGrpSpPr/>
          <p:nvPr/>
        </p:nvGrpSpPr>
        <p:grpSpPr>
          <a:xfrm>
            <a:off x="457200" y="1981200"/>
            <a:ext cx="3810000" cy="3429000"/>
            <a:chOff x="457200" y="1981200"/>
            <a:chExt cx="3810000" cy="3429000"/>
          </a:xfrm>
        </p:grpSpPr>
        <p:sp>
          <p:nvSpPr>
            <p:cNvPr id="4" name="Oval 3"/>
            <p:cNvSpPr/>
            <p:nvPr/>
          </p:nvSpPr>
          <p:spPr>
            <a:xfrm>
              <a:off x="457200" y="1981200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43000" y="1981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" y="25908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6"/>
              <a:endCxn id="5" idx="2"/>
            </p:cNvCxnSpPr>
            <p:nvPr/>
          </p:nvCxnSpPr>
          <p:spPr>
            <a:xfrm>
              <a:off x="838200" y="21717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4" idx="4"/>
              <a:endCxn id="6" idx="0"/>
            </p:cNvCxnSpPr>
            <p:nvPr/>
          </p:nvCxnSpPr>
          <p:spPr>
            <a:xfrm>
              <a:off x="647700" y="23622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5908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6"/>
            </p:cNvCxnSpPr>
            <p:nvPr/>
          </p:nvCxnSpPr>
          <p:spPr>
            <a:xfrm>
              <a:off x="1524000" y="27813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12" idx="4"/>
            </p:cNvCxnSpPr>
            <p:nvPr/>
          </p:nvCxnSpPr>
          <p:spPr>
            <a:xfrm>
              <a:off x="1333500" y="29718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0"/>
              <a:endCxn id="5" idx="4"/>
            </p:cNvCxnSpPr>
            <p:nvPr/>
          </p:nvCxnSpPr>
          <p:spPr>
            <a:xfrm flipV="1">
              <a:off x="1333500" y="23622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2" idx="2"/>
            </p:cNvCxnSpPr>
            <p:nvPr/>
          </p:nvCxnSpPr>
          <p:spPr>
            <a:xfrm>
              <a:off x="838200" y="27813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>
              <a:endCxn id="5" idx="6"/>
            </p:cNvCxnSpPr>
            <p:nvPr/>
          </p:nvCxnSpPr>
          <p:spPr>
            <a:xfrm flipH="1">
              <a:off x="1524000" y="2171700"/>
              <a:ext cx="304800" cy="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85800" y="29718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828800" y="1981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14600" y="1981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28800" y="25908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5" idx="6"/>
              <a:endCxn id="56" idx="2"/>
            </p:cNvCxnSpPr>
            <p:nvPr/>
          </p:nvCxnSpPr>
          <p:spPr>
            <a:xfrm>
              <a:off x="2209800" y="21717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Straight Connector 58"/>
            <p:cNvCxnSpPr>
              <a:stCxn id="55" idx="4"/>
              <a:endCxn id="57" idx="0"/>
            </p:cNvCxnSpPr>
            <p:nvPr/>
          </p:nvCxnSpPr>
          <p:spPr>
            <a:xfrm>
              <a:off x="2019300" y="23622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514600" y="25908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6"/>
            </p:cNvCxnSpPr>
            <p:nvPr/>
          </p:nvCxnSpPr>
          <p:spPr>
            <a:xfrm>
              <a:off x="2895600" y="27813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>
              <a:stCxn id="60" idx="4"/>
            </p:cNvCxnSpPr>
            <p:nvPr/>
          </p:nvCxnSpPr>
          <p:spPr>
            <a:xfrm>
              <a:off x="2705100" y="29718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0"/>
              <a:endCxn id="56" idx="4"/>
            </p:cNvCxnSpPr>
            <p:nvPr/>
          </p:nvCxnSpPr>
          <p:spPr>
            <a:xfrm flipV="1">
              <a:off x="2705100" y="23622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7" idx="6"/>
              <a:endCxn id="60" idx="2"/>
            </p:cNvCxnSpPr>
            <p:nvPr/>
          </p:nvCxnSpPr>
          <p:spPr>
            <a:xfrm>
              <a:off x="2209800" y="27813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5" name="Straight Connector 64"/>
            <p:cNvCxnSpPr>
              <a:endCxn id="56" idx="6"/>
            </p:cNvCxnSpPr>
            <p:nvPr/>
          </p:nvCxnSpPr>
          <p:spPr>
            <a:xfrm flipH="1">
              <a:off x="2895600" y="2171700"/>
              <a:ext cx="304800" cy="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057400" y="29718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57200" y="3200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143000" y="3200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7200" y="38100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7" idx="6"/>
              <a:endCxn id="68" idx="2"/>
            </p:cNvCxnSpPr>
            <p:nvPr/>
          </p:nvCxnSpPr>
          <p:spPr>
            <a:xfrm>
              <a:off x="838200" y="33909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Straight Connector 70"/>
            <p:cNvCxnSpPr>
              <a:stCxn id="67" idx="4"/>
              <a:endCxn id="69" idx="0"/>
            </p:cNvCxnSpPr>
            <p:nvPr/>
          </p:nvCxnSpPr>
          <p:spPr>
            <a:xfrm>
              <a:off x="647700" y="35814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143000" y="38100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524000" y="40005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>
              <a:stCxn id="72" idx="4"/>
            </p:cNvCxnSpPr>
            <p:nvPr/>
          </p:nvCxnSpPr>
          <p:spPr>
            <a:xfrm>
              <a:off x="1333500" y="41910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0"/>
              <a:endCxn id="68" idx="4"/>
            </p:cNvCxnSpPr>
            <p:nvPr/>
          </p:nvCxnSpPr>
          <p:spPr>
            <a:xfrm flipV="1">
              <a:off x="1333500" y="35814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6"/>
              <a:endCxn id="72" idx="2"/>
            </p:cNvCxnSpPr>
            <p:nvPr/>
          </p:nvCxnSpPr>
          <p:spPr>
            <a:xfrm>
              <a:off x="838200" y="40005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>
              <a:endCxn id="68" idx="6"/>
            </p:cNvCxnSpPr>
            <p:nvPr/>
          </p:nvCxnSpPr>
          <p:spPr>
            <a:xfrm flipH="1">
              <a:off x="1524000" y="33909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85800" y="41910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828800" y="3200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514600" y="3200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28800" y="38100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79" idx="6"/>
              <a:endCxn id="80" idx="2"/>
            </p:cNvCxnSpPr>
            <p:nvPr/>
          </p:nvCxnSpPr>
          <p:spPr>
            <a:xfrm>
              <a:off x="2209800" y="33909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3" name="Straight Connector 82"/>
            <p:cNvCxnSpPr>
              <a:stCxn id="79" idx="4"/>
              <a:endCxn id="81" idx="0"/>
            </p:cNvCxnSpPr>
            <p:nvPr/>
          </p:nvCxnSpPr>
          <p:spPr>
            <a:xfrm>
              <a:off x="2019300" y="35814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2514600" y="38100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6"/>
            </p:cNvCxnSpPr>
            <p:nvPr/>
          </p:nvCxnSpPr>
          <p:spPr>
            <a:xfrm>
              <a:off x="2895600" y="40005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>
              <a:stCxn id="84" idx="4"/>
            </p:cNvCxnSpPr>
            <p:nvPr/>
          </p:nvCxnSpPr>
          <p:spPr>
            <a:xfrm>
              <a:off x="2705100" y="41910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0"/>
              <a:endCxn id="80" idx="4"/>
            </p:cNvCxnSpPr>
            <p:nvPr/>
          </p:nvCxnSpPr>
          <p:spPr>
            <a:xfrm flipV="1">
              <a:off x="2705100" y="35814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1" idx="6"/>
              <a:endCxn id="84" idx="2"/>
            </p:cNvCxnSpPr>
            <p:nvPr/>
          </p:nvCxnSpPr>
          <p:spPr>
            <a:xfrm>
              <a:off x="2209800" y="40005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>
              <a:endCxn id="80" idx="6"/>
            </p:cNvCxnSpPr>
            <p:nvPr/>
          </p:nvCxnSpPr>
          <p:spPr>
            <a:xfrm flipH="1">
              <a:off x="2895600" y="33909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057400" y="41910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200400" y="1981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6200" y="1981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200400" y="25908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1" idx="6"/>
              <a:endCxn id="92" idx="2"/>
            </p:cNvCxnSpPr>
            <p:nvPr/>
          </p:nvCxnSpPr>
          <p:spPr>
            <a:xfrm>
              <a:off x="3581400" y="21717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5" name="Straight Connector 94"/>
            <p:cNvCxnSpPr>
              <a:stCxn id="91" idx="4"/>
              <a:endCxn id="93" idx="0"/>
            </p:cNvCxnSpPr>
            <p:nvPr/>
          </p:nvCxnSpPr>
          <p:spPr>
            <a:xfrm>
              <a:off x="3390900" y="23622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886200" y="25908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6" idx="4"/>
            </p:cNvCxnSpPr>
            <p:nvPr/>
          </p:nvCxnSpPr>
          <p:spPr>
            <a:xfrm>
              <a:off x="4076700" y="29718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6" idx="0"/>
              <a:endCxn id="92" idx="4"/>
            </p:cNvCxnSpPr>
            <p:nvPr/>
          </p:nvCxnSpPr>
          <p:spPr>
            <a:xfrm flipV="1">
              <a:off x="4076700" y="23622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3" idx="6"/>
              <a:endCxn id="96" idx="2"/>
            </p:cNvCxnSpPr>
            <p:nvPr/>
          </p:nvCxnSpPr>
          <p:spPr>
            <a:xfrm>
              <a:off x="3581400" y="27813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352800" y="29718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200400" y="3200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886200" y="3200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200400" y="38100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3" idx="6"/>
              <a:endCxn id="104" idx="2"/>
            </p:cNvCxnSpPr>
            <p:nvPr/>
          </p:nvCxnSpPr>
          <p:spPr>
            <a:xfrm>
              <a:off x="3581400" y="33909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7" name="Straight Connector 106"/>
            <p:cNvCxnSpPr>
              <a:stCxn id="103" idx="4"/>
              <a:endCxn id="105" idx="0"/>
            </p:cNvCxnSpPr>
            <p:nvPr/>
          </p:nvCxnSpPr>
          <p:spPr>
            <a:xfrm>
              <a:off x="3390900" y="35814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3886200" y="38100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</p:cNvCxnSpPr>
            <p:nvPr/>
          </p:nvCxnSpPr>
          <p:spPr>
            <a:xfrm>
              <a:off x="4076700" y="41910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8" idx="0"/>
              <a:endCxn id="104" idx="4"/>
            </p:cNvCxnSpPr>
            <p:nvPr/>
          </p:nvCxnSpPr>
          <p:spPr>
            <a:xfrm flipV="1">
              <a:off x="4076700" y="35814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5" idx="6"/>
              <a:endCxn id="108" idx="2"/>
            </p:cNvCxnSpPr>
            <p:nvPr/>
          </p:nvCxnSpPr>
          <p:spPr>
            <a:xfrm>
              <a:off x="3581400" y="40005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429000" y="41910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457200" y="44196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43000" y="44196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57200" y="5029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5" idx="6"/>
              <a:endCxn id="116" idx="2"/>
            </p:cNvCxnSpPr>
            <p:nvPr/>
          </p:nvCxnSpPr>
          <p:spPr>
            <a:xfrm>
              <a:off x="838200" y="46101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9" name="Straight Connector 118"/>
            <p:cNvCxnSpPr>
              <a:stCxn id="115" idx="4"/>
              <a:endCxn id="117" idx="0"/>
            </p:cNvCxnSpPr>
            <p:nvPr/>
          </p:nvCxnSpPr>
          <p:spPr>
            <a:xfrm>
              <a:off x="647700" y="48006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1143000" y="5029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stCxn id="120" idx="6"/>
            </p:cNvCxnSpPr>
            <p:nvPr/>
          </p:nvCxnSpPr>
          <p:spPr>
            <a:xfrm>
              <a:off x="1524000" y="52197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3" name="Straight Connector 122"/>
            <p:cNvCxnSpPr>
              <a:stCxn id="120" idx="0"/>
              <a:endCxn id="116" idx="4"/>
            </p:cNvCxnSpPr>
            <p:nvPr/>
          </p:nvCxnSpPr>
          <p:spPr>
            <a:xfrm flipV="1">
              <a:off x="1333500" y="48006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7" idx="6"/>
              <a:endCxn id="120" idx="2"/>
            </p:cNvCxnSpPr>
            <p:nvPr/>
          </p:nvCxnSpPr>
          <p:spPr>
            <a:xfrm>
              <a:off x="838200" y="5219700"/>
              <a:ext cx="304800" cy="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16" idx="6"/>
            </p:cNvCxnSpPr>
            <p:nvPr/>
          </p:nvCxnSpPr>
          <p:spPr>
            <a:xfrm flipH="1">
              <a:off x="1524000" y="46101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828800" y="44196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514600" y="44196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828800" y="5029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7" idx="6"/>
              <a:endCxn id="128" idx="2"/>
            </p:cNvCxnSpPr>
            <p:nvPr/>
          </p:nvCxnSpPr>
          <p:spPr>
            <a:xfrm>
              <a:off x="2209800" y="46101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1" name="Straight Connector 130"/>
            <p:cNvCxnSpPr>
              <a:stCxn id="127" idx="4"/>
              <a:endCxn id="129" idx="0"/>
            </p:cNvCxnSpPr>
            <p:nvPr/>
          </p:nvCxnSpPr>
          <p:spPr>
            <a:xfrm>
              <a:off x="2019300" y="48006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2514600" y="5029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32" idx="6"/>
            </p:cNvCxnSpPr>
            <p:nvPr/>
          </p:nvCxnSpPr>
          <p:spPr>
            <a:xfrm>
              <a:off x="2895600" y="52197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5" name="Straight Connector 134"/>
            <p:cNvCxnSpPr>
              <a:stCxn id="132" idx="0"/>
              <a:endCxn id="128" idx="4"/>
            </p:cNvCxnSpPr>
            <p:nvPr/>
          </p:nvCxnSpPr>
          <p:spPr>
            <a:xfrm flipV="1">
              <a:off x="2705100" y="48006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29" idx="6"/>
              <a:endCxn id="132" idx="2"/>
            </p:cNvCxnSpPr>
            <p:nvPr/>
          </p:nvCxnSpPr>
          <p:spPr>
            <a:xfrm>
              <a:off x="2209800" y="5219700"/>
              <a:ext cx="304800" cy="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8" idx="6"/>
            </p:cNvCxnSpPr>
            <p:nvPr/>
          </p:nvCxnSpPr>
          <p:spPr>
            <a:xfrm flipH="1">
              <a:off x="2895600" y="46101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3200400" y="44196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886200" y="44196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3200400" y="5029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>
              <a:stCxn id="139" idx="6"/>
              <a:endCxn id="140" idx="2"/>
            </p:cNvCxnSpPr>
            <p:nvPr/>
          </p:nvCxnSpPr>
          <p:spPr>
            <a:xfrm>
              <a:off x="3581400" y="4610100"/>
              <a:ext cx="304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3" name="Straight Connector 142"/>
            <p:cNvCxnSpPr>
              <a:stCxn id="139" idx="4"/>
              <a:endCxn id="141" idx="0"/>
            </p:cNvCxnSpPr>
            <p:nvPr/>
          </p:nvCxnSpPr>
          <p:spPr>
            <a:xfrm>
              <a:off x="3390900" y="48006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3886200" y="5029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4" idx="0"/>
              <a:endCxn id="140" idx="4"/>
            </p:cNvCxnSpPr>
            <p:nvPr/>
          </p:nvCxnSpPr>
          <p:spPr>
            <a:xfrm flipV="1">
              <a:off x="4076700" y="4800600"/>
              <a:ext cx="0" cy="22860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1" idx="6"/>
              <a:endCxn id="144" idx="2"/>
            </p:cNvCxnSpPr>
            <p:nvPr/>
          </p:nvCxnSpPr>
          <p:spPr>
            <a:xfrm>
              <a:off x="3581400" y="5219700"/>
              <a:ext cx="304800" cy="0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4572000" y="1981200"/>
            <a:ext cx="3810000" cy="3429000"/>
            <a:chOff x="4572000" y="1981200"/>
            <a:chExt cx="3810000" cy="3429000"/>
          </a:xfrm>
        </p:grpSpPr>
        <p:sp>
          <p:nvSpPr>
            <p:cNvPr id="266" name="Oval 265"/>
            <p:cNvSpPr/>
            <p:nvPr/>
          </p:nvSpPr>
          <p:spPr>
            <a:xfrm>
              <a:off x="4572000" y="1981200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5257800" y="1981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4572000" y="25908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9" name="Straight Connector 268"/>
            <p:cNvCxnSpPr>
              <a:stCxn id="266" idx="6"/>
              <a:endCxn id="267" idx="2"/>
            </p:cNvCxnSpPr>
            <p:nvPr/>
          </p:nvCxnSpPr>
          <p:spPr>
            <a:xfrm>
              <a:off x="4953000" y="2171700"/>
              <a:ext cx="304800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66" idx="4"/>
              <a:endCxn id="268" idx="0"/>
            </p:cNvCxnSpPr>
            <p:nvPr/>
          </p:nvCxnSpPr>
          <p:spPr>
            <a:xfrm>
              <a:off x="4762500" y="2362200"/>
              <a:ext cx="0" cy="22860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5257800" y="25908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2" name="Straight Connector 271"/>
            <p:cNvCxnSpPr>
              <a:stCxn id="271" idx="6"/>
            </p:cNvCxnSpPr>
            <p:nvPr/>
          </p:nvCxnSpPr>
          <p:spPr>
            <a:xfrm>
              <a:off x="5638800" y="27813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71" idx="4"/>
            </p:cNvCxnSpPr>
            <p:nvPr/>
          </p:nvCxnSpPr>
          <p:spPr>
            <a:xfrm>
              <a:off x="5448300" y="29718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74" name="Straight Connector 273"/>
            <p:cNvCxnSpPr>
              <a:stCxn id="271" idx="0"/>
              <a:endCxn id="267" idx="4"/>
            </p:cNvCxnSpPr>
            <p:nvPr/>
          </p:nvCxnSpPr>
          <p:spPr>
            <a:xfrm flipV="1">
              <a:off x="5448300" y="23622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75" name="Straight Connector 274"/>
            <p:cNvCxnSpPr>
              <a:stCxn id="268" idx="6"/>
              <a:endCxn id="271" idx="2"/>
            </p:cNvCxnSpPr>
            <p:nvPr/>
          </p:nvCxnSpPr>
          <p:spPr>
            <a:xfrm>
              <a:off x="4953000" y="27813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endCxn id="267" idx="6"/>
            </p:cNvCxnSpPr>
            <p:nvPr/>
          </p:nvCxnSpPr>
          <p:spPr>
            <a:xfrm flipH="1">
              <a:off x="5638800" y="2171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4800600" y="2971800"/>
              <a:ext cx="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Oval 278"/>
            <p:cNvSpPr/>
            <p:nvPr/>
          </p:nvSpPr>
          <p:spPr>
            <a:xfrm>
              <a:off x="6629400" y="1981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5943600" y="25908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1" name="Straight Connector 280"/>
            <p:cNvCxnSpPr>
              <a:stCxn id="278" idx="6"/>
              <a:endCxn id="279" idx="2"/>
            </p:cNvCxnSpPr>
            <p:nvPr/>
          </p:nvCxnSpPr>
          <p:spPr>
            <a:xfrm>
              <a:off x="6324600" y="2171700"/>
              <a:ext cx="3048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78" idx="4"/>
              <a:endCxn id="280" idx="0"/>
            </p:cNvCxnSpPr>
            <p:nvPr/>
          </p:nvCxnSpPr>
          <p:spPr>
            <a:xfrm>
              <a:off x="6134100" y="23622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629400" y="25908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>
              <a:stCxn id="283" idx="6"/>
            </p:cNvCxnSpPr>
            <p:nvPr/>
          </p:nvCxnSpPr>
          <p:spPr>
            <a:xfrm>
              <a:off x="7010400" y="27813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85" name="Straight Connector 284"/>
            <p:cNvCxnSpPr>
              <a:stCxn id="283" idx="4"/>
            </p:cNvCxnSpPr>
            <p:nvPr/>
          </p:nvCxnSpPr>
          <p:spPr>
            <a:xfrm>
              <a:off x="6819900" y="29718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86" name="Straight Connector 285"/>
            <p:cNvCxnSpPr>
              <a:stCxn id="283" idx="0"/>
              <a:endCxn id="279" idx="4"/>
            </p:cNvCxnSpPr>
            <p:nvPr/>
          </p:nvCxnSpPr>
          <p:spPr>
            <a:xfrm flipV="1">
              <a:off x="6819900" y="23622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87" name="Straight Connector 286"/>
            <p:cNvCxnSpPr>
              <a:stCxn id="280" idx="6"/>
              <a:endCxn id="283" idx="2"/>
            </p:cNvCxnSpPr>
            <p:nvPr/>
          </p:nvCxnSpPr>
          <p:spPr>
            <a:xfrm>
              <a:off x="6324600" y="27813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88" name="Straight Connector 287"/>
            <p:cNvCxnSpPr>
              <a:endCxn id="279" idx="6"/>
            </p:cNvCxnSpPr>
            <p:nvPr/>
          </p:nvCxnSpPr>
          <p:spPr>
            <a:xfrm flipH="1">
              <a:off x="7010400" y="2171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6172200" y="29718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4572000" y="32004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5257800" y="32004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/>
            <p:cNvCxnSpPr>
              <a:stCxn id="290" idx="6"/>
              <a:endCxn id="291" idx="2"/>
            </p:cNvCxnSpPr>
            <p:nvPr/>
          </p:nvCxnSpPr>
          <p:spPr>
            <a:xfrm>
              <a:off x="4953000" y="33909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90" idx="4"/>
              <a:endCxn id="292" idx="0"/>
            </p:cNvCxnSpPr>
            <p:nvPr/>
          </p:nvCxnSpPr>
          <p:spPr>
            <a:xfrm>
              <a:off x="4762500" y="3581400"/>
              <a:ext cx="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257800" y="38100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/>
            <p:cNvCxnSpPr>
              <a:stCxn id="295" idx="6"/>
            </p:cNvCxnSpPr>
            <p:nvPr/>
          </p:nvCxnSpPr>
          <p:spPr>
            <a:xfrm>
              <a:off x="5638800" y="40005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7" name="Straight Connector 296"/>
            <p:cNvCxnSpPr>
              <a:stCxn id="295" idx="4"/>
            </p:cNvCxnSpPr>
            <p:nvPr/>
          </p:nvCxnSpPr>
          <p:spPr>
            <a:xfrm>
              <a:off x="5448300" y="41910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8" name="Straight Connector 297"/>
            <p:cNvCxnSpPr>
              <a:stCxn id="295" idx="0"/>
              <a:endCxn id="291" idx="4"/>
            </p:cNvCxnSpPr>
            <p:nvPr/>
          </p:nvCxnSpPr>
          <p:spPr>
            <a:xfrm flipV="1">
              <a:off x="5448300" y="35814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9" name="Straight Connector 298"/>
            <p:cNvCxnSpPr>
              <a:stCxn id="292" idx="6"/>
              <a:endCxn id="295" idx="2"/>
            </p:cNvCxnSpPr>
            <p:nvPr/>
          </p:nvCxnSpPr>
          <p:spPr>
            <a:xfrm>
              <a:off x="4953000" y="40005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0" name="Straight Connector 299"/>
            <p:cNvCxnSpPr>
              <a:endCxn id="291" idx="6"/>
            </p:cNvCxnSpPr>
            <p:nvPr/>
          </p:nvCxnSpPr>
          <p:spPr>
            <a:xfrm flipH="1">
              <a:off x="5638800" y="33909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4800600" y="4191000"/>
              <a:ext cx="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5943600" y="32004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6629400" y="32004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943600" y="38100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Straight Connector 304"/>
            <p:cNvCxnSpPr>
              <a:stCxn id="302" idx="6"/>
              <a:endCxn id="303" idx="2"/>
            </p:cNvCxnSpPr>
            <p:nvPr/>
          </p:nvCxnSpPr>
          <p:spPr>
            <a:xfrm>
              <a:off x="6324600" y="33909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302" idx="4"/>
              <a:endCxn id="304" idx="0"/>
            </p:cNvCxnSpPr>
            <p:nvPr/>
          </p:nvCxnSpPr>
          <p:spPr>
            <a:xfrm>
              <a:off x="6134100" y="35814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07" name="Oval 306"/>
            <p:cNvSpPr/>
            <p:nvPr/>
          </p:nvSpPr>
          <p:spPr>
            <a:xfrm>
              <a:off x="6629400" y="38100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/>
            <p:cNvCxnSpPr>
              <a:stCxn id="307" idx="6"/>
            </p:cNvCxnSpPr>
            <p:nvPr/>
          </p:nvCxnSpPr>
          <p:spPr>
            <a:xfrm>
              <a:off x="7010400" y="40005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9" name="Straight Connector 308"/>
            <p:cNvCxnSpPr>
              <a:stCxn id="307" idx="4"/>
            </p:cNvCxnSpPr>
            <p:nvPr/>
          </p:nvCxnSpPr>
          <p:spPr>
            <a:xfrm>
              <a:off x="6819900" y="41910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0" name="Straight Connector 309"/>
            <p:cNvCxnSpPr>
              <a:stCxn id="307" idx="0"/>
              <a:endCxn id="303" idx="4"/>
            </p:cNvCxnSpPr>
            <p:nvPr/>
          </p:nvCxnSpPr>
          <p:spPr>
            <a:xfrm flipV="1">
              <a:off x="6819900" y="35814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1" name="Straight Connector 310"/>
            <p:cNvCxnSpPr>
              <a:stCxn id="304" idx="6"/>
              <a:endCxn id="307" idx="2"/>
            </p:cNvCxnSpPr>
            <p:nvPr/>
          </p:nvCxnSpPr>
          <p:spPr>
            <a:xfrm>
              <a:off x="6324600" y="40005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2" name="Straight Connector 311"/>
            <p:cNvCxnSpPr>
              <a:endCxn id="303" idx="6"/>
            </p:cNvCxnSpPr>
            <p:nvPr/>
          </p:nvCxnSpPr>
          <p:spPr>
            <a:xfrm flipH="1">
              <a:off x="7010400" y="33909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6172200" y="41910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14" name="Oval 313"/>
            <p:cNvSpPr/>
            <p:nvPr/>
          </p:nvSpPr>
          <p:spPr>
            <a:xfrm>
              <a:off x="7315200" y="1981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8001000" y="1981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7315200" y="25908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/>
            <p:cNvCxnSpPr>
              <a:stCxn id="314" idx="6"/>
              <a:endCxn id="315" idx="2"/>
            </p:cNvCxnSpPr>
            <p:nvPr/>
          </p:nvCxnSpPr>
          <p:spPr>
            <a:xfrm>
              <a:off x="7696200" y="2171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8" name="Straight Connector 317"/>
            <p:cNvCxnSpPr>
              <a:stCxn id="314" idx="4"/>
              <a:endCxn id="316" idx="0"/>
            </p:cNvCxnSpPr>
            <p:nvPr/>
          </p:nvCxnSpPr>
          <p:spPr>
            <a:xfrm>
              <a:off x="7505700" y="23622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19" name="Oval 318"/>
            <p:cNvSpPr/>
            <p:nvPr/>
          </p:nvSpPr>
          <p:spPr>
            <a:xfrm>
              <a:off x="8001000" y="25908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>
              <a:stCxn id="319" idx="4"/>
            </p:cNvCxnSpPr>
            <p:nvPr/>
          </p:nvCxnSpPr>
          <p:spPr>
            <a:xfrm>
              <a:off x="8191500" y="29718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1" name="Straight Connector 320"/>
            <p:cNvCxnSpPr>
              <a:stCxn id="319" idx="0"/>
              <a:endCxn id="315" idx="4"/>
            </p:cNvCxnSpPr>
            <p:nvPr/>
          </p:nvCxnSpPr>
          <p:spPr>
            <a:xfrm flipV="1">
              <a:off x="8191500" y="23622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2" name="Straight Connector 321"/>
            <p:cNvCxnSpPr>
              <a:stCxn id="316" idx="6"/>
              <a:endCxn id="319" idx="2"/>
            </p:cNvCxnSpPr>
            <p:nvPr/>
          </p:nvCxnSpPr>
          <p:spPr>
            <a:xfrm>
              <a:off x="7696200" y="27813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7467600" y="29718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24" name="Oval 323"/>
            <p:cNvSpPr/>
            <p:nvPr/>
          </p:nvSpPr>
          <p:spPr>
            <a:xfrm>
              <a:off x="7315200" y="32004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8001000" y="32004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315200" y="38100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7" name="Straight Connector 326"/>
            <p:cNvCxnSpPr>
              <a:stCxn id="324" idx="6"/>
              <a:endCxn id="325" idx="2"/>
            </p:cNvCxnSpPr>
            <p:nvPr/>
          </p:nvCxnSpPr>
          <p:spPr>
            <a:xfrm>
              <a:off x="7696200" y="33909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4" idx="4"/>
              <a:endCxn id="326" idx="0"/>
            </p:cNvCxnSpPr>
            <p:nvPr/>
          </p:nvCxnSpPr>
          <p:spPr>
            <a:xfrm>
              <a:off x="7505700" y="35814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29" name="Oval 328"/>
            <p:cNvSpPr/>
            <p:nvPr/>
          </p:nvSpPr>
          <p:spPr>
            <a:xfrm>
              <a:off x="8001000" y="38100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Connector 329"/>
            <p:cNvCxnSpPr>
              <a:stCxn id="329" idx="4"/>
            </p:cNvCxnSpPr>
            <p:nvPr/>
          </p:nvCxnSpPr>
          <p:spPr>
            <a:xfrm>
              <a:off x="8191500" y="41910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31" name="Straight Connector 330"/>
            <p:cNvCxnSpPr>
              <a:stCxn id="329" idx="0"/>
              <a:endCxn id="325" idx="4"/>
            </p:cNvCxnSpPr>
            <p:nvPr/>
          </p:nvCxnSpPr>
          <p:spPr>
            <a:xfrm flipV="1">
              <a:off x="8191500" y="35814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32" name="Straight Connector 331"/>
            <p:cNvCxnSpPr>
              <a:stCxn id="326" idx="6"/>
              <a:endCxn id="329" idx="2"/>
            </p:cNvCxnSpPr>
            <p:nvPr/>
          </p:nvCxnSpPr>
          <p:spPr>
            <a:xfrm>
              <a:off x="7696200" y="40005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7543800" y="41910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34" name="Oval 333"/>
            <p:cNvSpPr/>
            <p:nvPr/>
          </p:nvSpPr>
          <p:spPr>
            <a:xfrm>
              <a:off x="4572000" y="44196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5257800" y="44196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4572000" y="5029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>
              <a:stCxn id="334" idx="6"/>
              <a:endCxn id="335" idx="2"/>
            </p:cNvCxnSpPr>
            <p:nvPr/>
          </p:nvCxnSpPr>
          <p:spPr>
            <a:xfrm>
              <a:off x="4953000" y="46101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38" name="Straight Connector 337"/>
            <p:cNvCxnSpPr>
              <a:stCxn id="334" idx="4"/>
              <a:endCxn id="336" idx="0"/>
            </p:cNvCxnSpPr>
            <p:nvPr/>
          </p:nvCxnSpPr>
          <p:spPr>
            <a:xfrm>
              <a:off x="4762500" y="4800600"/>
              <a:ext cx="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39" name="Oval 338"/>
            <p:cNvSpPr/>
            <p:nvPr/>
          </p:nvSpPr>
          <p:spPr>
            <a:xfrm>
              <a:off x="5257800" y="5029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/>
            <p:cNvCxnSpPr>
              <a:stCxn id="339" idx="6"/>
            </p:cNvCxnSpPr>
            <p:nvPr/>
          </p:nvCxnSpPr>
          <p:spPr>
            <a:xfrm>
              <a:off x="5638800" y="5219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1" name="Straight Connector 340"/>
            <p:cNvCxnSpPr>
              <a:stCxn id="339" idx="0"/>
              <a:endCxn id="335" idx="4"/>
            </p:cNvCxnSpPr>
            <p:nvPr/>
          </p:nvCxnSpPr>
          <p:spPr>
            <a:xfrm flipV="1">
              <a:off x="5448300" y="48006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2" name="Straight Connector 341"/>
            <p:cNvCxnSpPr>
              <a:stCxn id="336" idx="6"/>
              <a:endCxn id="339" idx="2"/>
            </p:cNvCxnSpPr>
            <p:nvPr/>
          </p:nvCxnSpPr>
          <p:spPr>
            <a:xfrm>
              <a:off x="4953000" y="5219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3" name="Straight Connector 342"/>
            <p:cNvCxnSpPr>
              <a:endCxn id="335" idx="6"/>
            </p:cNvCxnSpPr>
            <p:nvPr/>
          </p:nvCxnSpPr>
          <p:spPr>
            <a:xfrm flipH="1">
              <a:off x="5638800" y="46101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5943600" y="44196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6629400" y="44196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5943600" y="5029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Connector 346"/>
            <p:cNvCxnSpPr>
              <a:stCxn id="344" idx="6"/>
              <a:endCxn id="345" idx="2"/>
            </p:cNvCxnSpPr>
            <p:nvPr/>
          </p:nvCxnSpPr>
          <p:spPr>
            <a:xfrm>
              <a:off x="6324600" y="46101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8" name="Straight Connector 347"/>
            <p:cNvCxnSpPr>
              <a:stCxn id="344" idx="4"/>
              <a:endCxn id="346" idx="0"/>
            </p:cNvCxnSpPr>
            <p:nvPr/>
          </p:nvCxnSpPr>
          <p:spPr>
            <a:xfrm>
              <a:off x="6134100" y="48006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49" name="Oval 348"/>
            <p:cNvSpPr/>
            <p:nvPr/>
          </p:nvSpPr>
          <p:spPr>
            <a:xfrm>
              <a:off x="6629400" y="5029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0" name="Straight Connector 349"/>
            <p:cNvCxnSpPr>
              <a:stCxn id="349" idx="6"/>
            </p:cNvCxnSpPr>
            <p:nvPr/>
          </p:nvCxnSpPr>
          <p:spPr>
            <a:xfrm>
              <a:off x="7010400" y="5219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1" name="Straight Connector 350"/>
            <p:cNvCxnSpPr>
              <a:stCxn id="349" idx="0"/>
              <a:endCxn id="345" idx="4"/>
            </p:cNvCxnSpPr>
            <p:nvPr/>
          </p:nvCxnSpPr>
          <p:spPr>
            <a:xfrm flipV="1">
              <a:off x="6819900" y="48006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2" name="Straight Connector 351"/>
            <p:cNvCxnSpPr>
              <a:stCxn id="346" idx="6"/>
              <a:endCxn id="349" idx="2"/>
            </p:cNvCxnSpPr>
            <p:nvPr/>
          </p:nvCxnSpPr>
          <p:spPr>
            <a:xfrm>
              <a:off x="6324600" y="5219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3" name="Straight Connector 352"/>
            <p:cNvCxnSpPr>
              <a:endCxn id="345" idx="6"/>
            </p:cNvCxnSpPr>
            <p:nvPr/>
          </p:nvCxnSpPr>
          <p:spPr>
            <a:xfrm flipH="1">
              <a:off x="7010400" y="46101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315200" y="44196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8001000" y="44196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7315200" y="5029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Connector 356"/>
            <p:cNvCxnSpPr>
              <a:stCxn id="354" idx="6"/>
              <a:endCxn id="355" idx="2"/>
            </p:cNvCxnSpPr>
            <p:nvPr/>
          </p:nvCxnSpPr>
          <p:spPr>
            <a:xfrm>
              <a:off x="7696200" y="46101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8" name="Straight Connector 357"/>
            <p:cNvCxnSpPr>
              <a:stCxn id="354" idx="4"/>
              <a:endCxn id="356" idx="0"/>
            </p:cNvCxnSpPr>
            <p:nvPr/>
          </p:nvCxnSpPr>
          <p:spPr>
            <a:xfrm>
              <a:off x="7505700" y="48006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8001000" y="5029200"/>
              <a:ext cx="3810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Straight Connector 359"/>
            <p:cNvCxnSpPr>
              <a:stCxn id="359" idx="0"/>
              <a:endCxn id="355" idx="4"/>
            </p:cNvCxnSpPr>
            <p:nvPr/>
          </p:nvCxnSpPr>
          <p:spPr>
            <a:xfrm flipV="1">
              <a:off x="8191500" y="4800600"/>
              <a:ext cx="0" cy="2286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61" name="Straight Connector 360"/>
            <p:cNvCxnSpPr>
              <a:stCxn id="356" idx="6"/>
              <a:endCxn id="359" idx="2"/>
            </p:cNvCxnSpPr>
            <p:nvPr/>
          </p:nvCxnSpPr>
          <p:spPr>
            <a:xfrm>
              <a:off x="7696200" y="5219700"/>
              <a:ext cx="3048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375" name="Group 374"/>
          <p:cNvGrpSpPr/>
          <p:nvPr/>
        </p:nvGrpSpPr>
        <p:grpSpPr>
          <a:xfrm>
            <a:off x="4800600" y="2209800"/>
            <a:ext cx="3352800" cy="2971800"/>
            <a:chOff x="4800600" y="2209800"/>
            <a:chExt cx="3352800" cy="2438400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4800600" y="2209800"/>
              <a:ext cx="0" cy="243840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>
              <a:off x="4800600" y="4648200"/>
              <a:ext cx="335280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8" name="TextBox 387"/>
          <p:cNvSpPr txBox="1"/>
          <p:nvPr/>
        </p:nvSpPr>
        <p:spPr>
          <a:xfrm>
            <a:off x="685800" y="5650468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height = #vertices = n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89" name="TextBox 388"/>
          <p:cNvSpPr txBox="1"/>
          <p:nvPr/>
        </p:nvSpPr>
        <p:spPr>
          <a:xfrm>
            <a:off x="5382631" y="5650468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height = 2n-1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  <p:bldP spid="3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90600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r>
              <a:rPr lang="en-US" dirty="0" smtClean="0"/>
              <a:t>Graph traversal is meant to visit each vertex exactly once, thus there might be some edges remain unvisited </a:t>
            </a:r>
            <a:r>
              <a:rPr lang="en-US" i="1" dirty="0" smtClean="0">
                <a:solidFill>
                  <a:schemeClr val="accent1"/>
                </a:solidFill>
                <a:sym typeface="Wingdings" pitchFamily="2" charset="2"/>
              </a:rPr>
              <a:t> seems like O(#vertices)</a:t>
            </a:r>
            <a:endParaRPr lang="en-US" i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In practice we still need to visit </a:t>
            </a:r>
            <a:r>
              <a:rPr lang="en-US" dirty="0" smtClean="0">
                <a:solidFill>
                  <a:schemeClr val="accent1"/>
                </a:solidFill>
              </a:rPr>
              <a:t>every edges </a:t>
            </a:r>
            <a:r>
              <a:rPr lang="en-US" dirty="0" smtClean="0"/>
              <a:t>(including the chords) to check whether the vertex on its other end is already visited</a:t>
            </a:r>
          </a:p>
          <a:p>
            <a:endParaRPr lang="en-US" dirty="0" smtClean="0"/>
          </a:p>
          <a:p>
            <a:r>
              <a:rPr lang="en-US" dirty="0" smtClean="0"/>
              <a:t>So the time complexity for traversing a graph with </a:t>
            </a:r>
            <a:r>
              <a:rPr lang="en-US" i="1" dirty="0" smtClean="0"/>
              <a:t>V</a:t>
            </a:r>
            <a:r>
              <a:rPr lang="en-US" dirty="0" smtClean="0"/>
              <a:t> vertices and </a:t>
            </a:r>
            <a:r>
              <a:rPr lang="en-US" i="1" dirty="0" smtClean="0"/>
              <a:t>E</a:t>
            </a:r>
            <a:r>
              <a:rPr lang="en-US" dirty="0" smtClean="0"/>
              <a:t> edges is </a:t>
            </a:r>
          </a:p>
          <a:p>
            <a:pPr lvl="1"/>
            <a:r>
              <a:rPr lang="en-US" i="1" dirty="0" smtClean="0"/>
              <a:t>O(V+E)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1"/>
                </a:solidFill>
              </a:rPr>
              <a:t>adjacency 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i="1" dirty="0" smtClean="0"/>
              <a:t>O(V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1"/>
                </a:solidFill>
              </a:rPr>
              <a:t>adjacency matrix </a:t>
            </a:r>
            <a:r>
              <a:rPr lang="en-US" dirty="0" smtClean="0"/>
              <a:t>representation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graph is </a:t>
            </a:r>
            <a:r>
              <a:rPr lang="en-US" dirty="0" smtClean="0">
                <a:solidFill>
                  <a:srgbClr val="FF0000"/>
                </a:solidFill>
              </a:rPr>
              <a:t>directed</a:t>
            </a:r>
            <a:r>
              <a:rPr lang="en-US" dirty="0" smtClean="0"/>
              <a:t>, row </a:t>
            </a:r>
            <a:r>
              <a:rPr lang="en-US" i="1" dirty="0" smtClean="0"/>
              <a:t>v</a:t>
            </a:r>
            <a:r>
              <a:rPr lang="en-US" dirty="0" smtClean="0"/>
              <a:t> column </a:t>
            </a:r>
            <a:r>
              <a:rPr lang="en-US" i="1" dirty="0" smtClean="0"/>
              <a:t>w</a:t>
            </a:r>
            <a:r>
              <a:rPr lang="en-US" dirty="0" smtClean="0"/>
              <a:t> is defined to be 1 if there is an </a:t>
            </a:r>
            <a:r>
              <a:rPr lang="en-US" dirty="0" smtClean="0">
                <a:solidFill>
                  <a:srgbClr val="FF0000"/>
                </a:solidFill>
              </a:rPr>
              <a:t>edge from 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</a:p>
          <a:p>
            <a:endParaRPr lang="en-US" i="1" dirty="0" smtClean="0"/>
          </a:p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Adjacency Matrix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3810000"/>
            <a:ext cx="2362200" cy="2286000"/>
            <a:chOff x="1295400" y="4267200"/>
            <a:chExt cx="2362200" cy="2286000"/>
          </a:xfrm>
        </p:grpSpPr>
        <p:sp>
          <p:nvSpPr>
            <p:cNvPr id="6" name="Oval 5"/>
            <p:cNvSpPr/>
            <p:nvPr/>
          </p:nvSpPr>
          <p:spPr>
            <a:xfrm>
              <a:off x="1600200" y="44958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6" idx="5"/>
              <a:endCxn id="10" idx="1"/>
            </p:cNvCxnSpPr>
            <p:nvPr/>
          </p:nvCxnSpPr>
          <p:spPr>
            <a:xfrm>
              <a:off x="1925404" y="4821004"/>
              <a:ext cx="416392" cy="4925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590800" y="42672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8" idx="4"/>
              <a:endCxn id="10" idx="0"/>
            </p:cNvCxnSpPr>
            <p:nvPr/>
          </p:nvCxnSpPr>
          <p:spPr>
            <a:xfrm flipH="1">
              <a:off x="2476500" y="4648200"/>
              <a:ext cx="304800" cy="6096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286000" y="52578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10" idx="3"/>
              <a:endCxn id="14" idx="7"/>
            </p:cNvCxnSpPr>
            <p:nvPr/>
          </p:nvCxnSpPr>
          <p:spPr>
            <a:xfrm flipH="1">
              <a:off x="1620604" y="5583004"/>
              <a:ext cx="721192" cy="4925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276600" y="51054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12" idx="2"/>
              <a:endCxn id="10" idx="6"/>
            </p:cNvCxnSpPr>
            <p:nvPr/>
          </p:nvCxnSpPr>
          <p:spPr>
            <a:xfrm flipH="1">
              <a:off x="2667000" y="5295900"/>
              <a:ext cx="609600" cy="1524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295400" y="60198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8" idx="5"/>
              <a:endCxn id="12" idx="1"/>
            </p:cNvCxnSpPr>
            <p:nvPr/>
          </p:nvCxnSpPr>
          <p:spPr>
            <a:xfrm>
              <a:off x="2916004" y="4592404"/>
              <a:ext cx="416392" cy="5687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2"/>
              <a:endCxn id="14" idx="5"/>
            </p:cNvCxnSpPr>
            <p:nvPr/>
          </p:nvCxnSpPr>
          <p:spPr>
            <a:xfrm flipH="1" flipV="1">
              <a:off x="1620604" y="6345004"/>
              <a:ext cx="893996" cy="1769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14600" y="61722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2" idx="4"/>
              <a:endCxn id="17" idx="7"/>
            </p:cNvCxnSpPr>
            <p:nvPr/>
          </p:nvCxnSpPr>
          <p:spPr>
            <a:xfrm flipH="1">
              <a:off x="2839804" y="5486400"/>
              <a:ext cx="627296" cy="74159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53000" y="3581400"/>
          <a:ext cx="2438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958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we need to label the edges, </a:t>
            </a:r>
            <a:br>
              <a:rPr lang="en-US" sz="2000" dirty="0" smtClean="0"/>
            </a:br>
            <a:r>
              <a:rPr lang="en-US" sz="2000" dirty="0" smtClean="0"/>
              <a:t>we can use integer values </a:t>
            </a:r>
            <a:br>
              <a:rPr lang="en-US" sz="2000" dirty="0" smtClean="0"/>
            </a:br>
            <a:r>
              <a:rPr lang="en-US" sz="2000" dirty="0" smtClean="0"/>
              <a:t>instead of Booleans</a:t>
            </a:r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 relationship graph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05400" y="4262119"/>
          <a:ext cx="2285997" cy="236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/>
                <a:gridCol w="326571"/>
                <a:gridCol w="326571"/>
                <a:gridCol w="326571"/>
                <a:gridCol w="326571"/>
                <a:gridCol w="326571"/>
                <a:gridCol w="326571"/>
              </a:tblGrid>
              <a:tr h="33818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3818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818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818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818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818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818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457200" y="3581400"/>
            <a:ext cx="3581400" cy="3048000"/>
            <a:chOff x="609600" y="3581400"/>
            <a:chExt cx="3581400" cy="3048000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3581400"/>
              <a:ext cx="3581400" cy="3048000"/>
              <a:chOff x="1066800" y="4114800"/>
              <a:chExt cx="3581400" cy="3048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43000" y="4114800"/>
                <a:ext cx="10668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(1)Ann</a:t>
                </a:r>
                <a:endParaRPr lang="en-US" sz="1200" dirty="0"/>
              </a:p>
            </p:txBody>
          </p:sp>
          <p:cxnSp>
            <p:nvCxnSpPr>
              <p:cNvPr id="6" name="Straight Connector 5"/>
              <p:cNvCxnSpPr>
                <a:stCxn id="5" idx="4"/>
                <a:endCxn id="9" idx="1"/>
              </p:cNvCxnSpPr>
              <p:nvPr/>
            </p:nvCxnSpPr>
            <p:spPr>
              <a:xfrm>
                <a:off x="1676400" y="4495800"/>
                <a:ext cx="145070" cy="8177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819400" y="4267200"/>
                <a:ext cx="10668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(3)Tom</a:t>
                </a:r>
              </a:p>
            </p:txBody>
          </p:sp>
          <p:cxnSp>
            <p:nvCxnSpPr>
              <p:cNvPr id="8" name="Straight Connector 7"/>
              <p:cNvCxnSpPr>
                <a:stCxn id="7" idx="3"/>
                <a:endCxn id="9" idx="0"/>
              </p:cNvCxnSpPr>
              <p:nvPr/>
            </p:nvCxnSpPr>
            <p:spPr>
              <a:xfrm flipH="1">
                <a:off x="2171700" y="4592404"/>
                <a:ext cx="803929" cy="6653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76400" y="52578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(2)Bob</a:t>
                </a:r>
                <a:endParaRPr lang="en-US" sz="1200" dirty="0"/>
              </a:p>
            </p:txBody>
          </p:sp>
          <p:cxnSp>
            <p:nvCxnSpPr>
              <p:cNvPr id="10" name="Straight Connector 9"/>
              <p:cNvCxnSpPr>
                <a:stCxn id="9" idx="3"/>
                <a:endCxn id="13" idx="0"/>
              </p:cNvCxnSpPr>
              <p:nvPr/>
            </p:nvCxnSpPr>
            <p:spPr>
              <a:xfrm flipH="1">
                <a:off x="1638300" y="5583004"/>
                <a:ext cx="183170" cy="11987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3657600" y="54864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(4)Lea</a:t>
                </a:r>
                <a:endParaRPr lang="en-US" sz="1200" dirty="0"/>
              </a:p>
            </p:txBody>
          </p:sp>
          <p:cxnSp>
            <p:nvCxnSpPr>
              <p:cNvPr id="12" name="Straight Connector 11"/>
              <p:cNvCxnSpPr>
                <a:stCxn id="11" idx="2"/>
                <a:endCxn id="9" idx="6"/>
              </p:cNvCxnSpPr>
              <p:nvPr/>
            </p:nvCxnSpPr>
            <p:spPr>
              <a:xfrm flipH="1" flipV="1">
                <a:off x="2667000" y="5448300"/>
                <a:ext cx="99060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066800" y="6781800"/>
                <a:ext cx="1143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(6)Noah</a:t>
                </a:r>
                <a:endParaRPr lang="en-US" sz="1200" dirty="0"/>
              </a:p>
            </p:txBody>
          </p:sp>
          <p:cxnSp>
            <p:nvCxnSpPr>
              <p:cNvPr id="14" name="Straight Connector 13"/>
              <p:cNvCxnSpPr>
                <a:stCxn id="7" idx="5"/>
                <a:endCxn id="11" idx="0"/>
              </p:cNvCxnSpPr>
              <p:nvPr/>
            </p:nvCxnSpPr>
            <p:spPr>
              <a:xfrm>
                <a:off x="3729971" y="4592404"/>
                <a:ext cx="422929" cy="8939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6" idx="2"/>
                <a:endCxn id="13" idx="5"/>
              </p:cNvCxnSpPr>
              <p:nvPr/>
            </p:nvCxnSpPr>
            <p:spPr>
              <a:xfrm flipH="1">
                <a:off x="2042411" y="6896100"/>
                <a:ext cx="1234189" cy="2109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3276600" y="6705600"/>
                <a:ext cx="10668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(5)Jim</a:t>
                </a:r>
                <a:endParaRPr lang="en-US" sz="1200" dirty="0"/>
              </a:p>
            </p:txBody>
          </p:sp>
          <p:cxnSp>
            <p:nvCxnSpPr>
              <p:cNvPr id="17" name="Straight Connector 16"/>
              <p:cNvCxnSpPr>
                <a:stCxn id="11" idx="4"/>
                <a:endCxn id="16" idx="7"/>
              </p:cNvCxnSpPr>
              <p:nvPr/>
            </p:nvCxnSpPr>
            <p:spPr>
              <a:xfrm>
                <a:off x="4152900" y="5867400"/>
                <a:ext cx="34271" cy="8939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 rot="21285604">
              <a:off x="1676400" y="6096000"/>
              <a:ext cx="1271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(6)close friend</a:t>
              </a:r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 rot="4761391">
              <a:off x="668762" y="4237497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(1)spouse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580458">
              <a:off x="2138186" y="4751132"/>
              <a:ext cx="1172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(4)co-worker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4169274">
              <a:off x="3135913" y="4257996"/>
              <a:ext cx="781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(3)lover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9017061">
              <a:off x="1632014" y="4134527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(2)buddy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3161528" y="5676128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(5)family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6809744">
              <a:off x="401008" y="5478336"/>
              <a:ext cx="145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(7)acquaintance</a:t>
              </a:r>
              <a:endParaRPr lang="en-US" sz="1200" dirty="0"/>
            </a:p>
          </p:txBody>
        </p:sp>
      </p:grp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5105400" y="1371600"/>
          <a:ext cx="1219200" cy="2057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9478"/>
                <a:gridCol w="919722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Ann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Jim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Noah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6781800" y="1371600"/>
          <a:ext cx="1828800" cy="239267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4800"/>
                <a:gridCol w="1524000"/>
              </a:tblGrid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spouse</a:t>
                      </a:r>
                      <a:endParaRPr lang="en-US" sz="1600" dirty="0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buddy</a:t>
                      </a:r>
                      <a:endParaRPr lang="en-US" sz="1600" dirty="0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lover</a:t>
                      </a:r>
                      <a:endParaRPr lang="en-US" sz="1600" dirty="0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co-worker</a:t>
                      </a:r>
                      <a:endParaRPr lang="en-US" sz="1600" dirty="0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family</a:t>
                      </a:r>
                      <a:endParaRPr lang="en-US" sz="1600" dirty="0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 friend</a:t>
                      </a:r>
                      <a:endParaRPr lang="en-US" sz="1600" dirty="0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acquaintance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5029200" y="1078468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vertices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81800" y="10784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edges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29200" y="39559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matrix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Adjacency matrix representation is easy to implement with arrays, however, when the graph is sparse (has few edges), it wastes a lot of memory space.</a:t>
            </a:r>
          </a:p>
          <a:p>
            <a:endParaRPr lang="en-US" dirty="0" smtClean="0"/>
          </a:p>
          <a:p>
            <a:r>
              <a:rPr lang="en-US" dirty="0" smtClean="0"/>
              <a:t>Adjacency list tries to answer this problem. Edges’ information are stored in an </a:t>
            </a:r>
            <a:r>
              <a:rPr lang="en-US" dirty="0" smtClean="0">
                <a:solidFill>
                  <a:schemeClr val="accent1"/>
                </a:solidFill>
              </a:rPr>
              <a:t>array of linked list.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Adjacency List ::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600200"/>
            <a:ext cx="2362200" cy="2286000"/>
            <a:chOff x="1295400" y="4267200"/>
            <a:chExt cx="2362200" cy="2286000"/>
          </a:xfrm>
        </p:grpSpPr>
        <p:sp>
          <p:nvSpPr>
            <p:cNvPr id="5" name="Oval 4"/>
            <p:cNvSpPr/>
            <p:nvPr/>
          </p:nvSpPr>
          <p:spPr>
            <a:xfrm>
              <a:off x="160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5" idx="5"/>
              <a:endCxn id="9" idx="1"/>
            </p:cNvCxnSpPr>
            <p:nvPr/>
          </p:nvCxnSpPr>
          <p:spPr>
            <a:xfrm>
              <a:off x="1925404" y="4821004"/>
              <a:ext cx="416392" cy="492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590800" y="4267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7" idx="4"/>
              <a:endCxn id="9" idx="0"/>
            </p:cNvCxnSpPr>
            <p:nvPr/>
          </p:nvCxnSpPr>
          <p:spPr>
            <a:xfrm flipH="1">
              <a:off x="2476500" y="4648200"/>
              <a:ext cx="30480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2860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9" idx="3"/>
              <a:endCxn id="13" idx="7"/>
            </p:cNvCxnSpPr>
            <p:nvPr/>
          </p:nvCxnSpPr>
          <p:spPr>
            <a:xfrm flipH="1">
              <a:off x="1620604" y="5583004"/>
              <a:ext cx="721192" cy="492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276600" y="5105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11" idx="2"/>
              <a:endCxn id="9" idx="6"/>
            </p:cNvCxnSpPr>
            <p:nvPr/>
          </p:nvCxnSpPr>
          <p:spPr>
            <a:xfrm flipH="1">
              <a:off x="2667000" y="5295900"/>
              <a:ext cx="60960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295400" y="601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7" idx="5"/>
              <a:endCxn id="11" idx="1"/>
            </p:cNvCxnSpPr>
            <p:nvPr/>
          </p:nvCxnSpPr>
          <p:spPr>
            <a:xfrm>
              <a:off x="2916004" y="4592404"/>
              <a:ext cx="416392" cy="5687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2"/>
              <a:endCxn id="13" idx="5"/>
            </p:cNvCxnSpPr>
            <p:nvPr/>
          </p:nvCxnSpPr>
          <p:spPr>
            <a:xfrm flipH="1" flipV="1">
              <a:off x="1620604" y="6345004"/>
              <a:ext cx="893996" cy="17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514600" y="6172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11" idx="4"/>
              <a:endCxn id="16" idx="7"/>
            </p:cNvCxnSpPr>
            <p:nvPr/>
          </p:nvCxnSpPr>
          <p:spPr>
            <a:xfrm flipH="1">
              <a:off x="2839804" y="5486400"/>
              <a:ext cx="627296" cy="7415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657600" y="1447800"/>
          <a:ext cx="990600" cy="259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495800" y="1486989"/>
            <a:ext cx="914400" cy="304800"/>
            <a:chOff x="4114800" y="1981200"/>
            <a:chExt cx="914400" cy="304800"/>
          </a:xfrm>
        </p:grpSpPr>
        <p:sp>
          <p:nvSpPr>
            <p:cNvPr id="20" name="Rectangle 19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95800" y="1931126"/>
            <a:ext cx="914400" cy="304800"/>
            <a:chOff x="4114800" y="1981200"/>
            <a:chExt cx="914400" cy="304800"/>
          </a:xfrm>
        </p:grpSpPr>
        <p:sp>
          <p:nvSpPr>
            <p:cNvPr id="26" name="Rectangle 25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10200" y="1931126"/>
            <a:ext cx="914400" cy="304800"/>
            <a:chOff x="4114800" y="1981200"/>
            <a:chExt cx="914400" cy="304800"/>
          </a:xfrm>
        </p:grpSpPr>
        <p:sp>
          <p:nvSpPr>
            <p:cNvPr id="29" name="Rectangle 28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324600" y="1931126"/>
            <a:ext cx="914400" cy="304800"/>
            <a:chOff x="4114800" y="1981200"/>
            <a:chExt cx="914400" cy="304800"/>
          </a:xfrm>
        </p:grpSpPr>
        <p:sp>
          <p:nvSpPr>
            <p:cNvPr id="32" name="Rectangle 31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495800" y="2399211"/>
            <a:ext cx="914400" cy="304800"/>
            <a:chOff x="4114800" y="1981200"/>
            <a:chExt cx="914400" cy="304800"/>
          </a:xfrm>
        </p:grpSpPr>
        <p:sp>
          <p:nvSpPr>
            <p:cNvPr id="35" name="Rectangle 34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410200" y="2362200"/>
            <a:ext cx="914400" cy="304800"/>
            <a:chOff x="4114800" y="1981200"/>
            <a:chExt cx="914400" cy="304800"/>
          </a:xfrm>
        </p:grpSpPr>
        <p:sp>
          <p:nvSpPr>
            <p:cNvPr id="38" name="Rectangle 37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95800" y="2819400"/>
            <a:ext cx="914400" cy="304800"/>
            <a:chOff x="4114800" y="1981200"/>
            <a:chExt cx="914400" cy="304800"/>
          </a:xfrm>
        </p:grpSpPr>
        <p:sp>
          <p:nvSpPr>
            <p:cNvPr id="41" name="Rectangle 40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410200" y="2819400"/>
            <a:ext cx="914400" cy="304800"/>
            <a:chOff x="4114800" y="1981200"/>
            <a:chExt cx="914400" cy="304800"/>
          </a:xfrm>
        </p:grpSpPr>
        <p:sp>
          <p:nvSpPr>
            <p:cNvPr id="44" name="Rectangle 43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324600" y="2819400"/>
            <a:ext cx="914400" cy="304800"/>
            <a:chOff x="4114800" y="1981200"/>
            <a:chExt cx="914400" cy="304800"/>
          </a:xfrm>
        </p:grpSpPr>
        <p:sp>
          <p:nvSpPr>
            <p:cNvPr id="47" name="Rectangle 46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495800" y="3276600"/>
            <a:ext cx="914400" cy="304800"/>
            <a:chOff x="4114800" y="1981200"/>
            <a:chExt cx="914400" cy="304800"/>
          </a:xfrm>
        </p:grpSpPr>
        <p:sp>
          <p:nvSpPr>
            <p:cNvPr id="50" name="Rectangle 49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410200" y="3276600"/>
            <a:ext cx="914400" cy="304800"/>
            <a:chOff x="4114800" y="1981200"/>
            <a:chExt cx="914400" cy="304800"/>
          </a:xfrm>
        </p:grpSpPr>
        <p:sp>
          <p:nvSpPr>
            <p:cNvPr id="53" name="Rectangle 52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495800" y="3657600"/>
            <a:ext cx="914400" cy="304800"/>
            <a:chOff x="4114800" y="1981200"/>
            <a:chExt cx="914400" cy="304800"/>
          </a:xfrm>
        </p:grpSpPr>
        <p:sp>
          <p:nvSpPr>
            <p:cNvPr id="56" name="Rectangle 55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410200" y="3657600"/>
            <a:ext cx="914400" cy="304800"/>
            <a:chOff x="4114800" y="1981200"/>
            <a:chExt cx="914400" cy="304800"/>
          </a:xfrm>
        </p:grpSpPr>
        <p:sp>
          <p:nvSpPr>
            <p:cNvPr id="59" name="Rectangle 58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239000" y="1931126"/>
            <a:ext cx="914400" cy="304800"/>
            <a:chOff x="4114800" y="1981200"/>
            <a:chExt cx="914400" cy="304800"/>
          </a:xfrm>
        </p:grpSpPr>
        <p:sp>
          <p:nvSpPr>
            <p:cNvPr id="62" name="Rectangle 61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85800" y="4267200"/>
            <a:ext cx="2362200" cy="2286000"/>
            <a:chOff x="1295400" y="4267200"/>
            <a:chExt cx="2362200" cy="2286000"/>
          </a:xfrm>
        </p:grpSpPr>
        <p:sp>
          <p:nvSpPr>
            <p:cNvPr id="65" name="Oval 64"/>
            <p:cNvSpPr/>
            <p:nvPr/>
          </p:nvSpPr>
          <p:spPr>
            <a:xfrm>
              <a:off x="1600200" y="44958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66" name="Straight Connector 65"/>
            <p:cNvCxnSpPr>
              <a:stCxn id="65" idx="5"/>
              <a:endCxn id="69" idx="1"/>
            </p:cNvCxnSpPr>
            <p:nvPr/>
          </p:nvCxnSpPr>
          <p:spPr>
            <a:xfrm>
              <a:off x="1925404" y="4821004"/>
              <a:ext cx="416392" cy="4925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2590800" y="42672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67" idx="4"/>
              <a:endCxn id="69" idx="0"/>
            </p:cNvCxnSpPr>
            <p:nvPr/>
          </p:nvCxnSpPr>
          <p:spPr>
            <a:xfrm flipH="1">
              <a:off x="2476500" y="4648200"/>
              <a:ext cx="304800" cy="6096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286000" y="52578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70" name="Straight Connector 69"/>
            <p:cNvCxnSpPr>
              <a:stCxn id="69" idx="3"/>
              <a:endCxn id="73" idx="7"/>
            </p:cNvCxnSpPr>
            <p:nvPr/>
          </p:nvCxnSpPr>
          <p:spPr>
            <a:xfrm flipH="1">
              <a:off x="1620604" y="5583004"/>
              <a:ext cx="721192" cy="4925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276600" y="51054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72" name="Straight Connector 71"/>
            <p:cNvCxnSpPr>
              <a:stCxn id="71" idx="2"/>
              <a:endCxn id="69" idx="6"/>
            </p:cNvCxnSpPr>
            <p:nvPr/>
          </p:nvCxnSpPr>
          <p:spPr>
            <a:xfrm flipH="1">
              <a:off x="2667000" y="5295900"/>
              <a:ext cx="609600" cy="1524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295400" y="60198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67" idx="5"/>
              <a:endCxn id="71" idx="1"/>
            </p:cNvCxnSpPr>
            <p:nvPr/>
          </p:nvCxnSpPr>
          <p:spPr>
            <a:xfrm>
              <a:off x="2916004" y="4592404"/>
              <a:ext cx="416392" cy="5687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>
              <a:stCxn id="76" idx="2"/>
              <a:endCxn id="73" idx="5"/>
            </p:cNvCxnSpPr>
            <p:nvPr/>
          </p:nvCxnSpPr>
          <p:spPr>
            <a:xfrm flipH="1" flipV="1">
              <a:off x="1620604" y="6345004"/>
              <a:ext cx="893996" cy="1769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514600" y="6172200"/>
              <a:ext cx="381000" cy="3810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7" name="Straight Connector 76"/>
            <p:cNvCxnSpPr>
              <a:stCxn id="71" idx="4"/>
              <a:endCxn id="76" idx="7"/>
            </p:cNvCxnSpPr>
            <p:nvPr/>
          </p:nvCxnSpPr>
          <p:spPr>
            <a:xfrm flipH="1">
              <a:off x="2839804" y="5486400"/>
              <a:ext cx="627296" cy="74159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3657600" y="4191000"/>
          <a:ext cx="990600" cy="25908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95300"/>
                <a:gridCol w="4953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4495800" y="4230189"/>
            <a:ext cx="914400" cy="304800"/>
            <a:chOff x="4114800" y="1981200"/>
            <a:chExt cx="914400" cy="304800"/>
          </a:xfrm>
        </p:grpSpPr>
        <p:sp>
          <p:nvSpPr>
            <p:cNvPr id="81" name="Rectangle 80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495800" y="4674326"/>
            <a:ext cx="914400" cy="304800"/>
            <a:chOff x="4114800" y="1981200"/>
            <a:chExt cx="914400" cy="304800"/>
          </a:xfrm>
        </p:grpSpPr>
        <p:sp>
          <p:nvSpPr>
            <p:cNvPr id="84" name="Rectangle 83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495800" y="5142411"/>
            <a:ext cx="914400" cy="304800"/>
            <a:chOff x="4114800" y="1981200"/>
            <a:chExt cx="914400" cy="304800"/>
          </a:xfrm>
        </p:grpSpPr>
        <p:sp>
          <p:nvSpPr>
            <p:cNvPr id="93" name="Rectangle 92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410200" y="5105400"/>
            <a:ext cx="914400" cy="304800"/>
            <a:chOff x="4114800" y="1981200"/>
            <a:chExt cx="914400" cy="304800"/>
          </a:xfrm>
        </p:grpSpPr>
        <p:sp>
          <p:nvSpPr>
            <p:cNvPr id="96" name="Rectangle 95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95800" y="5562600"/>
            <a:ext cx="914400" cy="304800"/>
            <a:chOff x="4114800" y="1981200"/>
            <a:chExt cx="914400" cy="304800"/>
          </a:xfrm>
        </p:grpSpPr>
        <p:sp>
          <p:nvSpPr>
            <p:cNvPr id="102" name="Rectangle 101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410200" y="5562600"/>
            <a:ext cx="914400" cy="304800"/>
            <a:chOff x="4114800" y="1981200"/>
            <a:chExt cx="914400" cy="304800"/>
          </a:xfrm>
        </p:grpSpPr>
        <p:sp>
          <p:nvSpPr>
            <p:cNvPr id="105" name="Rectangle 104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495800" y="6019800"/>
            <a:ext cx="914400" cy="304800"/>
            <a:chOff x="4114800" y="1981200"/>
            <a:chExt cx="914400" cy="304800"/>
          </a:xfrm>
        </p:grpSpPr>
        <p:sp>
          <p:nvSpPr>
            <p:cNvPr id="108" name="Rectangle 107"/>
            <p:cNvSpPr/>
            <p:nvPr/>
          </p:nvSpPr>
          <p:spPr>
            <a:xfrm>
              <a:off x="4572000" y="1981200"/>
              <a:ext cx="457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4114800" y="2133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add vertex’s and edge’s information to the linked list’s node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0"/>
            <a:ext cx="3581400" cy="3048000"/>
            <a:chOff x="609600" y="3581400"/>
            <a:chExt cx="3581400" cy="3048000"/>
          </a:xfrm>
        </p:grpSpPr>
        <p:grpSp>
          <p:nvGrpSpPr>
            <p:cNvPr id="5" name="Group 3"/>
            <p:cNvGrpSpPr/>
            <p:nvPr/>
          </p:nvGrpSpPr>
          <p:grpSpPr>
            <a:xfrm>
              <a:off x="609600" y="3581400"/>
              <a:ext cx="3581400" cy="3048000"/>
              <a:chOff x="1066800" y="4114800"/>
              <a:chExt cx="3581400" cy="3048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143000" y="4114800"/>
                <a:ext cx="1066800" cy="381000"/>
              </a:xfrm>
              <a:prstGeom prst="ellips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(1)Ann</a:t>
                </a:r>
                <a:endParaRPr lang="en-US" sz="1200" dirty="0"/>
              </a:p>
            </p:txBody>
          </p:sp>
          <p:cxnSp>
            <p:nvCxnSpPr>
              <p:cNvPr id="14" name="Straight Connector 13"/>
              <p:cNvCxnSpPr>
                <a:stCxn id="13" idx="4"/>
                <a:endCxn id="17" idx="1"/>
              </p:cNvCxnSpPr>
              <p:nvPr/>
            </p:nvCxnSpPr>
            <p:spPr>
              <a:xfrm>
                <a:off x="1676400" y="4495800"/>
                <a:ext cx="145070" cy="81779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819400" y="4267200"/>
                <a:ext cx="1066800" cy="381000"/>
              </a:xfrm>
              <a:prstGeom prst="ellips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(3)Tom</a:t>
                </a:r>
              </a:p>
            </p:txBody>
          </p:sp>
          <p:cxnSp>
            <p:nvCxnSpPr>
              <p:cNvPr id="16" name="Straight Connector 15"/>
              <p:cNvCxnSpPr>
                <a:stCxn id="15" idx="3"/>
                <a:endCxn id="17" idx="0"/>
              </p:cNvCxnSpPr>
              <p:nvPr/>
            </p:nvCxnSpPr>
            <p:spPr>
              <a:xfrm flipH="1">
                <a:off x="2171700" y="4592404"/>
                <a:ext cx="803929" cy="66539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1676400" y="5257800"/>
                <a:ext cx="990600" cy="381000"/>
              </a:xfrm>
              <a:prstGeom prst="ellips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(2)Bob</a:t>
                </a:r>
                <a:endParaRPr lang="en-US" sz="1200" dirty="0"/>
              </a:p>
            </p:txBody>
          </p:sp>
          <p:cxnSp>
            <p:nvCxnSpPr>
              <p:cNvPr id="18" name="Straight Connector 17"/>
              <p:cNvCxnSpPr>
                <a:stCxn id="17" idx="3"/>
                <a:endCxn id="21" idx="0"/>
              </p:cNvCxnSpPr>
              <p:nvPr/>
            </p:nvCxnSpPr>
            <p:spPr>
              <a:xfrm flipH="1">
                <a:off x="1638300" y="5583004"/>
                <a:ext cx="183170" cy="119879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657600" y="5486400"/>
                <a:ext cx="990600" cy="381000"/>
              </a:xfrm>
              <a:prstGeom prst="ellips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(4)Lea</a:t>
                </a:r>
                <a:endParaRPr lang="en-US" sz="1200" dirty="0"/>
              </a:p>
            </p:txBody>
          </p:sp>
          <p:cxnSp>
            <p:nvCxnSpPr>
              <p:cNvPr id="20" name="Straight Connector 19"/>
              <p:cNvCxnSpPr>
                <a:stCxn id="19" idx="2"/>
                <a:endCxn id="17" idx="6"/>
              </p:cNvCxnSpPr>
              <p:nvPr/>
            </p:nvCxnSpPr>
            <p:spPr>
              <a:xfrm flipH="1" flipV="1">
                <a:off x="2667000" y="5448300"/>
                <a:ext cx="990600" cy="2286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066800" y="6781800"/>
                <a:ext cx="1143000" cy="381000"/>
              </a:xfrm>
              <a:prstGeom prst="ellips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(6)Noah</a:t>
                </a:r>
                <a:endParaRPr lang="en-US" sz="1200" dirty="0"/>
              </a:p>
            </p:txBody>
          </p:sp>
          <p:cxnSp>
            <p:nvCxnSpPr>
              <p:cNvPr id="22" name="Straight Connector 21"/>
              <p:cNvCxnSpPr>
                <a:stCxn id="15" idx="5"/>
                <a:endCxn id="19" idx="0"/>
              </p:cNvCxnSpPr>
              <p:nvPr/>
            </p:nvCxnSpPr>
            <p:spPr>
              <a:xfrm>
                <a:off x="3729971" y="4592404"/>
                <a:ext cx="422929" cy="89399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24" idx="2"/>
                <a:endCxn id="21" idx="6"/>
              </p:cNvCxnSpPr>
              <p:nvPr/>
            </p:nvCxnSpPr>
            <p:spPr>
              <a:xfrm flipH="1">
                <a:off x="2209800" y="6896100"/>
                <a:ext cx="1066800" cy="762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276600" y="6705600"/>
                <a:ext cx="1066800" cy="381000"/>
              </a:xfrm>
              <a:prstGeom prst="ellips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(5)Jim</a:t>
                </a:r>
                <a:endParaRPr lang="en-US" sz="1200" dirty="0"/>
              </a:p>
            </p:txBody>
          </p:sp>
          <p:cxnSp>
            <p:nvCxnSpPr>
              <p:cNvPr id="25" name="Straight Connector 24"/>
              <p:cNvCxnSpPr>
                <a:stCxn id="19" idx="4"/>
                <a:endCxn id="24" idx="7"/>
              </p:cNvCxnSpPr>
              <p:nvPr/>
            </p:nvCxnSpPr>
            <p:spPr>
              <a:xfrm>
                <a:off x="4152900" y="5867400"/>
                <a:ext cx="34271" cy="89399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 rot="21285604">
              <a:off x="1676400" y="6096000"/>
              <a:ext cx="1271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(6)close friend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4761391">
              <a:off x="668762" y="4237497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(1)spouse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580458">
              <a:off x="2138186" y="4751132"/>
              <a:ext cx="1172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(4)co-worker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 rot="4169274">
              <a:off x="3135913" y="4257996"/>
              <a:ext cx="781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(3)lover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017061">
              <a:off x="1632014" y="4134527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(2)buddy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3161528" y="5676128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(5)family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809744">
              <a:off x="401008" y="5478336"/>
              <a:ext cx="145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(7)acquaintance</a:t>
              </a:r>
              <a:endParaRPr lang="en-US" sz="1200" dirty="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Adjacency List :: Example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96910"/>
              </p:ext>
            </p:extLst>
          </p:nvPr>
        </p:nvGraphicFramePr>
        <p:xfrm>
          <a:off x="4191000" y="3048000"/>
          <a:ext cx="1066800" cy="25146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96333"/>
                <a:gridCol w="770467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Ann</a:t>
                      </a:r>
                      <a:endParaRPr lang="en-US" sz="16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endParaRPr lang="en-US" sz="16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</a:t>
                      </a:r>
                      <a:endParaRPr lang="en-US" sz="16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Jim</a:t>
                      </a:r>
                      <a:endParaRPr lang="en-US" sz="16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Noah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5105400" y="3124200"/>
            <a:ext cx="1828800" cy="304800"/>
            <a:chOff x="6019800" y="3276600"/>
            <a:chExt cx="1828800" cy="304800"/>
          </a:xfrm>
        </p:grpSpPr>
        <p:cxnSp>
          <p:nvCxnSpPr>
            <p:cNvPr id="73" name="Straight Arrow Connector 72"/>
            <p:cNvCxnSpPr>
              <a:endCxn id="92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81800" y="3276600"/>
              <a:ext cx="1066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spouse</a:t>
              </a:r>
              <a:endParaRPr lang="en-US" sz="16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105400" y="3505200"/>
            <a:ext cx="1981200" cy="304800"/>
            <a:chOff x="6019800" y="3276600"/>
            <a:chExt cx="1981200" cy="304800"/>
          </a:xfrm>
        </p:grpSpPr>
        <p:cxnSp>
          <p:nvCxnSpPr>
            <p:cNvPr id="102" name="Straight Arrow Connector 101"/>
            <p:cNvCxnSpPr>
              <a:endCxn id="103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781800" y="3276600"/>
              <a:ext cx="1219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acquaintance</a:t>
              </a:r>
              <a:endParaRPr lang="en-US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105400" y="3962400"/>
            <a:ext cx="1752600" cy="304800"/>
            <a:chOff x="6019800" y="3276600"/>
            <a:chExt cx="1752600" cy="304800"/>
          </a:xfrm>
        </p:grpSpPr>
        <p:cxnSp>
          <p:nvCxnSpPr>
            <p:cNvPr id="106" name="Straight Arrow Connector 105"/>
            <p:cNvCxnSpPr>
              <a:endCxn id="107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781800" y="3276600"/>
              <a:ext cx="9906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buddy</a:t>
              </a:r>
              <a:endParaRPr lang="en-US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858000" y="3962400"/>
            <a:ext cx="1828800" cy="304800"/>
            <a:chOff x="6019800" y="3276600"/>
            <a:chExt cx="1828800" cy="304800"/>
          </a:xfrm>
        </p:grpSpPr>
        <p:cxnSp>
          <p:nvCxnSpPr>
            <p:cNvPr id="110" name="Straight Arrow Connector 109"/>
            <p:cNvCxnSpPr>
              <a:endCxn id="111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81800" y="3276600"/>
              <a:ext cx="1066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lover</a:t>
              </a:r>
              <a:endParaRPr lang="en-US" sz="16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05400" y="4419600"/>
            <a:ext cx="1752600" cy="304800"/>
            <a:chOff x="6019800" y="3276600"/>
            <a:chExt cx="1752600" cy="304800"/>
          </a:xfrm>
        </p:grpSpPr>
        <p:cxnSp>
          <p:nvCxnSpPr>
            <p:cNvPr id="114" name="Straight Arrow Connector 113"/>
            <p:cNvCxnSpPr>
              <a:endCxn id="115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781800" y="3276600"/>
              <a:ext cx="9906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family</a:t>
              </a:r>
              <a:endParaRPr lang="en-US" sz="16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8000" y="4419600"/>
            <a:ext cx="1828800" cy="304800"/>
            <a:chOff x="6019800" y="3276600"/>
            <a:chExt cx="1828800" cy="304800"/>
          </a:xfrm>
        </p:grpSpPr>
        <p:cxnSp>
          <p:nvCxnSpPr>
            <p:cNvPr id="118" name="Straight Arrow Connector 117"/>
            <p:cNvCxnSpPr>
              <a:endCxn id="119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81800" y="3276600"/>
              <a:ext cx="1066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co-worker</a:t>
              </a:r>
              <a:endParaRPr lang="en-US" sz="14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105400" y="4800600"/>
            <a:ext cx="1981200" cy="304800"/>
            <a:chOff x="6019800" y="3276600"/>
            <a:chExt cx="1981200" cy="304800"/>
          </a:xfrm>
        </p:grpSpPr>
        <p:cxnSp>
          <p:nvCxnSpPr>
            <p:cNvPr id="122" name="Straight Arrow Connector 121"/>
            <p:cNvCxnSpPr>
              <a:endCxn id="123" idx="1"/>
            </p:cNvCxnSpPr>
            <p:nvPr/>
          </p:nvCxnSpPr>
          <p:spPr>
            <a:xfrm>
              <a:off x="6019800" y="3429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6477000" y="3276600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81800" y="3276600"/>
              <a:ext cx="1219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close-friend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discussed DFS traversal in a tree or graph. This traversal method can be easily implemented recursively: </a:t>
            </a:r>
            <a:r>
              <a:rPr lang="en-US" sz="2000" i="1" dirty="0" smtClean="0">
                <a:solidFill>
                  <a:schemeClr val="accent1"/>
                </a:solidFill>
              </a:rPr>
              <a:t>To visit a vertex, we mark it as having been visited, then (recursively) visit all the vertices that are adjacent to it and that have not yet been marked</a:t>
            </a:r>
          </a:p>
          <a:p>
            <a:endParaRPr lang="en-US" sz="2000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To mark which vertex has been visited, we can use a Boolean array, initially set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8EDB76BEDF9438502ACFF844C5BC6" ma:contentTypeVersion="2" ma:contentTypeDescription="Create a new document." ma:contentTypeScope="" ma:versionID="05a0c62d9647826dbcbe264a898218a2">
  <xsd:schema xmlns:xsd="http://www.w3.org/2001/XMLSchema" xmlns:xs="http://www.w3.org/2001/XMLSchema" xmlns:p="http://schemas.microsoft.com/office/2006/metadata/properties" xmlns:ns2="49294f2b-1ef2-4c50-8178-4955d014c048" targetNamespace="http://schemas.microsoft.com/office/2006/metadata/properties" ma:root="true" ma:fieldsID="2dc417288c7f59ebe3e2ff2ee8cc16bd" ns2:_="">
    <xsd:import namespace="49294f2b-1ef2-4c50-8178-4955d014c0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94f2b-1ef2-4c50-8178-4955d014c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88D675-96E4-4D61-BA8E-F5A9C15DBC15}"/>
</file>

<file path=customXml/itemProps2.xml><?xml version="1.0" encoding="utf-8"?>
<ds:datastoreItem xmlns:ds="http://schemas.openxmlformats.org/officeDocument/2006/customXml" ds:itemID="{CF6A4FDE-40D5-4F6C-B147-6F1366AB6A9F}"/>
</file>

<file path=customXml/itemProps3.xml><?xml version="1.0" encoding="utf-8"?>
<ds:datastoreItem xmlns:ds="http://schemas.openxmlformats.org/officeDocument/2006/customXml" ds:itemID="{FDA7A1F4-C882-425D-B9D4-C3475790A81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2982</TotalTime>
  <Words>1854</Words>
  <Application>Microsoft Office PowerPoint</Application>
  <PresentationFormat>On-screen Show (4:3)</PresentationFormat>
  <Paragraphs>840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Century Schoolbook</vt:lpstr>
      <vt:lpstr>Wingdings 2</vt:lpstr>
      <vt:lpstr>Courier New</vt:lpstr>
      <vt:lpstr>Wingdings</vt:lpstr>
      <vt:lpstr>Calibri</vt:lpstr>
      <vt:lpstr>Oriel</vt:lpstr>
      <vt:lpstr>Design &amp; Analysis of Algorithm Graph Algorithms</vt:lpstr>
      <vt:lpstr>Motivation</vt:lpstr>
      <vt:lpstr>Graph Representation Adjacency Matrix</vt:lpstr>
      <vt:lpstr>Graph Representation Adjacency Matrix</vt:lpstr>
      <vt:lpstr>Graph Representation Adjacency Matrix</vt:lpstr>
      <vt:lpstr>Graph Representation Adjacency List</vt:lpstr>
      <vt:lpstr>Graph Representation Adjacency List :: Example</vt:lpstr>
      <vt:lpstr>Graph Representation Adjacency List :: Example</vt:lpstr>
      <vt:lpstr>DFS Algorithm</vt:lpstr>
      <vt:lpstr>DFS Algorithm</vt:lpstr>
      <vt:lpstr>DFS Algorithm</vt:lpstr>
      <vt:lpstr>DFS Algorithm</vt:lpstr>
      <vt:lpstr>DFS Tree</vt:lpstr>
      <vt:lpstr>DFS Tree Properties</vt:lpstr>
      <vt:lpstr>DFS Tree</vt:lpstr>
      <vt:lpstr>DFS Tree</vt:lpstr>
      <vt:lpstr>Exercise</vt:lpstr>
      <vt:lpstr>DFS Algorithm</vt:lpstr>
      <vt:lpstr>DFS Algorithm Counting component(s)</vt:lpstr>
      <vt:lpstr>DFS Algorithm Connectivity</vt:lpstr>
      <vt:lpstr>DFS Algorithm Flood Fill</vt:lpstr>
      <vt:lpstr>Problem scheduling tasks in the morning</vt:lpstr>
      <vt:lpstr>Topological Sorting</vt:lpstr>
      <vt:lpstr>Problem scheduling tasks  in the morning</vt:lpstr>
      <vt:lpstr>PowerPoint Presentation</vt:lpstr>
      <vt:lpstr>Topological Sorting Algorithm</vt:lpstr>
      <vt:lpstr>Exercise</vt:lpstr>
      <vt:lpstr>BFS Algorithm</vt:lpstr>
      <vt:lpstr>BFS Tree Property</vt:lpstr>
      <vt:lpstr>BFS Algorithm</vt:lpstr>
      <vt:lpstr>BFS Algorithm</vt:lpstr>
      <vt:lpstr>BFS Algorithm</vt:lpstr>
      <vt:lpstr>BFS Algorithm</vt:lpstr>
      <vt:lpstr>DFS v.s. BFS</vt:lpstr>
      <vt:lpstr>DFS v.s. BFS example</vt:lpstr>
      <vt:lpstr>Time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Analysis of Algorithm 04 – Graph Algorithms</dc:title>
  <dc:creator>Joanna</dc:creator>
  <cp:lastModifiedBy>Tsuki Kitsune</cp:lastModifiedBy>
  <cp:revision>76</cp:revision>
  <dcterms:created xsi:type="dcterms:W3CDTF">2013-09-07T14:09:09Z</dcterms:created>
  <dcterms:modified xsi:type="dcterms:W3CDTF">2016-08-15T07:27:44Z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0x0101008FC8EDB76BEDF9438502ACFF844C5BC6</vt:lpwstr>
  </property>
</Properties>
</file>