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1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embeddedFontLst>
    <p:embeddedFont>
      <p:font typeface="Century Schoolbook" panose="020B0604020202020204" charset="0"/>
      <p:regular r:id="rId36"/>
      <p:bold r:id="rId37"/>
      <p:italic r:id="rId38"/>
      <p:boldItalic r:id="rId39"/>
    </p:embeddedFont>
    <p:embeddedFont>
      <p:font typeface="Wingdings 2" panose="05020102010507070707" pitchFamily="18" charset="2"/>
      <p:regular r:id="rId40"/>
    </p:embeddedFont>
    <p:embeddedFont>
      <p:font typeface="cmcsc10" panose="020B0500000000000000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メイリオ" panose="020B0604030504040204" pitchFamily="34" charset="-128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3300"/>
    <a:srgbClr val="FFCC66"/>
    <a:srgbClr val="33CC33"/>
    <a:srgbClr val="FF99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75" autoAdjust="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EFF0C-646E-4DD6-A850-2762F0ABD25B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8716-C976-422D-B4A3-8F4FE688C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2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98716-C976-422D-B4A3-8F4FE688C5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98716-C976-422D-B4A3-8F4FE688C5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7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B68DC90-0322-49F3-B0BC-B199F0C00796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4210A6-F604-438C-BA85-1A165B3C47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DC90-0322-49F3-B0BC-B199F0C00796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10A6-F604-438C-BA85-1A165B3C47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DC90-0322-49F3-B0BC-B199F0C00796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10A6-F604-438C-BA85-1A165B3C47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68DC90-0322-49F3-B0BC-B199F0C00796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4210A6-F604-438C-BA85-1A165B3C47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B68DC90-0322-49F3-B0BC-B199F0C00796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4210A6-F604-438C-BA85-1A165B3C47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DC90-0322-49F3-B0BC-B199F0C00796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10A6-F604-438C-BA85-1A165B3C47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DC90-0322-49F3-B0BC-B199F0C00796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10A6-F604-438C-BA85-1A165B3C47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68DC90-0322-49F3-B0BC-B199F0C00796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4210A6-F604-438C-BA85-1A165B3C47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DC90-0322-49F3-B0BC-B199F0C00796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10A6-F604-438C-BA85-1A165B3C47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68DC90-0322-49F3-B0BC-B199F0C00796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4210A6-F604-438C-BA85-1A165B3C47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68DC90-0322-49F3-B0BC-B199F0C00796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4210A6-F604-438C-BA85-1A165B3C47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B68DC90-0322-49F3-B0BC-B199F0C00796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4210A6-F604-438C-BA85-1A165B3C47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324600" cy="1894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&amp; Analysis of Algorithm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000" smtClean="0"/>
              <a:t>Heap</a:t>
            </a:r>
            <a:endParaRPr lang="en-US" sz="28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0" y="5562600"/>
            <a:ext cx="6172200" cy="812322"/>
          </a:xfrm>
        </p:spPr>
        <p:txBody>
          <a:bodyPr>
            <a:normAutofit/>
          </a:bodyPr>
          <a:lstStyle/>
          <a:p>
            <a:r>
              <a:rPr lang="en-US" sz="1600" b="0" i="1" dirty="0" smtClean="0"/>
              <a:t>Informatics Department</a:t>
            </a:r>
          </a:p>
          <a:p>
            <a:r>
              <a:rPr lang="en-US" sz="1600" b="0" i="1" dirty="0" err="1" smtClean="0"/>
              <a:t>Parahyangan</a:t>
            </a:r>
            <a:r>
              <a:rPr lang="en-US" sz="1600" b="0" i="1" dirty="0" smtClean="0"/>
              <a:t> Catholic University</a:t>
            </a:r>
            <a:endParaRPr lang="en-US" sz="16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MAX-HEAPIFY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7543800" cy="3970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MAX-HEAPIFY(A,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left = LEFT(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right = RIGHT(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largest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left ≤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A[left] &gt; A[largest]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largest = left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right ≤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A[right] &gt; A[largest]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largest = right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largest 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SWAP(A[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 A[largest])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MAX-HEAPIFY(A, largest)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we’re ready to build a max-heap </a:t>
            </a:r>
            <a:r>
              <a:rPr lang="en-US" dirty="0" smtClean="0">
                <a:sym typeface="Wingdings" pitchFamily="2" charset="2"/>
              </a:rPr>
              <a:t> !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Example: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Maximum-Heap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9718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276600" y="3221320"/>
            <a:ext cx="5403880" cy="3331880"/>
            <a:chOff x="228600" y="3221320"/>
            <a:chExt cx="5403880" cy="3331880"/>
          </a:xfrm>
        </p:grpSpPr>
        <p:sp>
          <p:nvSpPr>
            <p:cNvPr id="7" name="Oval 6"/>
            <p:cNvSpPr/>
            <p:nvPr/>
          </p:nvSpPr>
          <p:spPr>
            <a:xfrm>
              <a:off x="3013639" y="32213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6</a:t>
              </a:r>
              <a:endParaRPr lang="en-US" sz="1400" b="1" dirty="0"/>
            </a:p>
          </p:txBody>
        </p:sp>
        <p:cxnSp>
          <p:nvCxnSpPr>
            <p:cNvPr id="8" name="Straight Connector 7"/>
            <p:cNvCxnSpPr>
              <a:stCxn id="7" idx="3"/>
              <a:endCxn id="10" idx="0"/>
            </p:cNvCxnSpPr>
            <p:nvPr/>
          </p:nvCxnSpPr>
          <p:spPr>
            <a:xfrm flipH="1">
              <a:off x="2172078" y="3700198"/>
              <a:ext cx="923723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5"/>
              <a:endCxn id="11" idx="0"/>
            </p:cNvCxnSpPr>
            <p:nvPr/>
          </p:nvCxnSpPr>
          <p:spPr>
            <a:xfrm>
              <a:off x="3492517" y="3700198"/>
              <a:ext cx="853592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891558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065589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8</a:t>
              </a:r>
              <a:endParaRPr lang="en-US" sz="1400" b="1" dirty="0"/>
            </a:p>
          </p:txBody>
        </p:sp>
        <p:cxnSp>
          <p:nvCxnSpPr>
            <p:cNvPr id="12" name="Straight Connector 11"/>
            <p:cNvCxnSpPr>
              <a:stCxn id="10" idx="3"/>
              <a:endCxn id="14" idx="0"/>
            </p:cNvCxnSpPr>
            <p:nvPr/>
          </p:nvCxnSpPr>
          <p:spPr>
            <a:xfrm flipH="1">
              <a:off x="1540908" y="4614598"/>
              <a:ext cx="432812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5"/>
              <a:endCxn id="15" idx="0"/>
            </p:cNvCxnSpPr>
            <p:nvPr/>
          </p:nvCxnSpPr>
          <p:spPr>
            <a:xfrm>
              <a:off x="2370436" y="4614598"/>
              <a:ext cx="43281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260388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522729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5</a:t>
              </a:r>
              <a:endParaRPr lang="en-US" sz="1400" b="1" dirty="0"/>
            </a:p>
          </p:txBody>
        </p:sp>
        <p:cxnSp>
          <p:nvCxnSpPr>
            <p:cNvPr id="16" name="Straight Connector 15"/>
            <p:cNvCxnSpPr>
              <a:stCxn id="11" idx="3"/>
              <a:endCxn id="18" idx="0"/>
            </p:cNvCxnSpPr>
            <p:nvPr/>
          </p:nvCxnSpPr>
          <p:spPr>
            <a:xfrm flipH="1">
              <a:off x="3714939" y="4614598"/>
              <a:ext cx="432812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5"/>
              <a:endCxn id="19" idx="0"/>
            </p:cNvCxnSpPr>
            <p:nvPr/>
          </p:nvCxnSpPr>
          <p:spPr>
            <a:xfrm>
              <a:off x="4544467" y="4614598"/>
              <a:ext cx="43281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434419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9676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cxnSp>
          <p:nvCxnSpPr>
            <p:cNvPr id="20" name="Straight Connector 19"/>
            <p:cNvCxnSpPr>
              <a:stCxn id="14" idx="3"/>
              <a:endCxn id="22" idx="0"/>
            </p:cNvCxnSpPr>
            <p:nvPr/>
          </p:nvCxnSpPr>
          <p:spPr>
            <a:xfrm flipH="1">
              <a:off x="888167" y="5533010"/>
              <a:ext cx="454383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4" idx="5"/>
              <a:endCxn id="23" idx="0"/>
            </p:cNvCxnSpPr>
            <p:nvPr/>
          </p:nvCxnSpPr>
          <p:spPr>
            <a:xfrm>
              <a:off x="1739266" y="5533010"/>
              <a:ext cx="411242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07647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12</a:t>
              </a:r>
              <a:endParaRPr lang="en-US" sz="14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869988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15</a:t>
              </a:r>
              <a:endParaRPr lang="en-US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67000" y="33528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0200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4267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4400" y="5105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9800" y="51816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8600" y="51816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4000" y="51816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7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" y="6096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0" y="6096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9</a:t>
              </a:r>
              <a:endParaRPr lang="en-US" sz="1600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834745" y="57150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>
            <a:off x="3352800" y="3962400"/>
            <a:ext cx="3505200" cy="2743200"/>
          </a:xfrm>
          <a:prstGeom prst="trapezoid">
            <a:avLst>
              <a:gd name="adj" fmla="val 44105"/>
            </a:avLst>
          </a:prstGeom>
          <a:noFill/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apezoid 35"/>
          <p:cNvSpPr/>
          <p:nvPr/>
        </p:nvSpPr>
        <p:spPr>
          <a:xfrm>
            <a:off x="6096000" y="3962400"/>
            <a:ext cx="2590800" cy="1828800"/>
          </a:xfrm>
          <a:prstGeom prst="trapezoid">
            <a:avLst>
              <a:gd name="adj" fmla="val 44105"/>
            </a:avLst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105400" y="2362200"/>
            <a:ext cx="2965991" cy="1600200"/>
            <a:chOff x="5105400" y="2362200"/>
            <a:chExt cx="2965991" cy="1600200"/>
          </a:xfrm>
        </p:grpSpPr>
        <p:sp>
          <p:nvSpPr>
            <p:cNvPr id="39" name="TextBox 38"/>
            <p:cNvSpPr txBox="1"/>
            <p:nvPr/>
          </p:nvSpPr>
          <p:spPr>
            <a:xfrm>
              <a:off x="5257800" y="2362200"/>
              <a:ext cx="2813591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</a:rPr>
                <a:t>are these max-heaps ?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39" idx="2"/>
              <a:endCxn id="36" idx="0"/>
            </p:cNvCxnSpPr>
            <p:nvPr/>
          </p:nvCxnSpPr>
          <p:spPr>
            <a:xfrm>
              <a:off x="6664596" y="2762310"/>
              <a:ext cx="726804" cy="12000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9" idx="2"/>
              <a:endCxn id="35" idx="0"/>
            </p:cNvCxnSpPr>
            <p:nvPr/>
          </p:nvCxnSpPr>
          <p:spPr>
            <a:xfrm flipH="1">
              <a:off x="5105400" y="2762310"/>
              <a:ext cx="1559196" cy="12000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1" name="Rounded Rectangular Callout 50"/>
          <p:cNvSpPr/>
          <p:nvPr/>
        </p:nvSpPr>
        <p:spPr>
          <a:xfrm>
            <a:off x="533400" y="4953000"/>
            <a:ext cx="2590800" cy="1447800"/>
          </a:xfrm>
          <a:prstGeom prst="wedgeRoundRectCallout">
            <a:avLst>
              <a:gd name="adj1" fmla="val 77312"/>
              <a:gd name="adj2" fmla="val -1108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!</a:t>
            </a:r>
          </a:p>
          <a:p>
            <a:pPr algn="ctr"/>
            <a:r>
              <a:rPr lang="en-US" dirty="0" smtClean="0"/>
              <a:t>so we can’t call MAX-HEAPIFY on the root (index 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we’re ready to build a max-heap </a:t>
            </a:r>
            <a:r>
              <a:rPr lang="en-US" dirty="0" smtClean="0">
                <a:sym typeface="Wingdings" pitchFamily="2" charset="2"/>
              </a:rPr>
              <a:t> !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Example: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Maximum-Heap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9718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61639" y="322132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6</a:t>
            </a:r>
            <a:endParaRPr lang="en-US" sz="1400" b="1" dirty="0"/>
          </a:p>
        </p:txBody>
      </p:sp>
      <p:cxnSp>
        <p:nvCxnSpPr>
          <p:cNvPr id="8" name="Straight Connector 7"/>
          <p:cNvCxnSpPr>
            <a:stCxn id="7" idx="3"/>
            <a:endCxn id="10" idx="0"/>
          </p:cNvCxnSpPr>
          <p:nvPr/>
        </p:nvCxnSpPr>
        <p:spPr>
          <a:xfrm flipH="1">
            <a:off x="5220078" y="3700198"/>
            <a:ext cx="923723" cy="435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  <a:endCxn id="11" idx="0"/>
          </p:cNvCxnSpPr>
          <p:nvPr/>
        </p:nvCxnSpPr>
        <p:spPr>
          <a:xfrm>
            <a:off x="6540517" y="3700198"/>
            <a:ext cx="853592" cy="435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939558" y="413572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11" name="Oval 10"/>
          <p:cNvSpPr/>
          <p:nvPr/>
        </p:nvSpPr>
        <p:spPr>
          <a:xfrm>
            <a:off x="7113589" y="413572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8</a:t>
            </a:r>
            <a:endParaRPr lang="en-US" sz="1400" b="1" dirty="0"/>
          </a:p>
        </p:txBody>
      </p:sp>
      <p:cxnSp>
        <p:nvCxnSpPr>
          <p:cNvPr id="12" name="Straight Connector 11"/>
          <p:cNvCxnSpPr>
            <a:stCxn id="10" idx="3"/>
            <a:endCxn id="14" idx="0"/>
          </p:cNvCxnSpPr>
          <p:nvPr/>
        </p:nvCxnSpPr>
        <p:spPr>
          <a:xfrm flipH="1">
            <a:off x="4588908" y="4614598"/>
            <a:ext cx="432812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5"/>
            <a:endCxn id="15" idx="0"/>
          </p:cNvCxnSpPr>
          <p:nvPr/>
        </p:nvCxnSpPr>
        <p:spPr>
          <a:xfrm>
            <a:off x="5418436" y="4614598"/>
            <a:ext cx="432813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308388" y="5054132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15" name="Oval 14"/>
          <p:cNvSpPr/>
          <p:nvPr/>
        </p:nvSpPr>
        <p:spPr>
          <a:xfrm>
            <a:off x="5570729" y="5054132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5</a:t>
            </a:r>
            <a:endParaRPr lang="en-US" sz="1400" b="1" dirty="0"/>
          </a:p>
        </p:txBody>
      </p:sp>
      <p:cxnSp>
        <p:nvCxnSpPr>
          <p:cNvPr id="16" name="Straight Connector 15"/>
          <p:cNvCxnSpPr>
            <a:stCxn id="11" idx="3"/>
            <a:endCxn id="18" idx="0"/>
          </p:cNvCxnSpPr>
          <p:nvPr/>
        </p:nvCxnSpPr>
        <p:spPr>
          <a:xfrm flipH="1">
            <a:off x="6762939" y="4614598"/>
            <a:ext cx="432812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5"/>
            <a:endCxn id="19" idx="0"/>
          </p:cNvCxnSpPr>
          <p:nvPr/>
        </p:nvCxnSpPr>
        <p:spPr>
          <a:xfrm>
            <a:off x="7592467" y="4614598"/>
            <a:ext cx="432813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482419" y="5054132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13</a:t>
            </a:r>
            <a:endParaRPr lang="en-US" sz="1400" b="1" dirty="0"/>
          </a:p>
        </p:txBody>
      </p:sp>
      <p:sp>
        <p:nvSpPr>
          <p:cNvPr id="19" name="Oval 18"/>
          <p:cNvSpPr/>
          <p:nvPr/>
        </p:nvSpPr>
        <p:spPr>
          <a:xfrm>
            <a:off x="7744760" y="5054132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cxnSp>
        <p:nvCxnSpPr>
          <p:cNvPr id="20" name="Straight Connector 19"/>
          <p:cNvCxnSpPr>
            <a:stCxn id="14" idx="3"/>
            <a:endCxn id="22" idx="0"/>
          </p:cNvCxnSpPr>
          <p:nvPr/>
        </p:nvCxnSpPr>
        <p:spPr>
          <a:xfrm flipH="1">
            <a:off x="3936167" y="5533010"/>
            <a:ext cx="454383" cy="459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5"/>
            <a:endCxn id="23" idx="0"/>
          </p:cNvCxnSpPr>
          <p:nvPr/>
        </p:nvCxnSpPr>
        <p:spPr>
          <a:xfrm>
            <a:off x="4787266" y="5533010"/>
            <a:ext cx="411242" cy="459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5647" y="599216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23" name="Oval 22"/>
          <p:cNvSpPr/>
          <p:nvPr/>
        </p:nvSpPr>
        <p:spPr>
          <a:xfrm>
            <a:off x="4917988" y="599216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15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3352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4191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781800" y="4267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5105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5181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086600" y="5181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0" y="5181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276600" y="6096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0" y="6096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834745" y="57150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apezoid 45"/>
          <p:cNvSpPr/>
          <p:nvPr/>
        </p:nvSpPr>
        <p:spPr>
          <a:xfrm>
            <a:off x="3352800" y="5867400"/>
            <a:ext cx="1219200" cy="838200"/>
          </a:xfrm>
          <a:prstGeom prst="trapezoid">
            <a:avLst>
              <a:gd name="adj" fmla="val 44105"/>
            </a:avLst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apezoid 48"/>
          <p:cNvSpPr/>
          <p:nvPr/>
        </p:nvSpPr>
        <p:spPr>
          <a:xfrm>
            <a:off x="6172200" y="4876800"/>
            <a:ext cx="1219200" cy="838200"/>
          </a:xfrm>
          <a:prstGeom prst="trapezoid">
            <a:avLst>
              <a:gd name="adj" fmla="val 44105"/>
            </a:avLst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apezoid 49"/>
          <p:cNvSpPr/>
          <p:nvPr/>
        </p:nvSpPr>
        <p:spPr>
          <a:xfrm>
            <a:off x="7391400" y="4876800"/>
            <a:ext cx="1219200" cy="838200"/>
          </a:xfrm>
          <a:prstGeom prst="trapezoid">
            <a:avLst>
              <a:gd name="adj" fmla="val 44105"/>
            </a:avLst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apezoid 51"/>
          <p:cNvSpPr/>
          <p:nvPr/>
        </p:nvSpPr>
        <p:spPr>
          <a:xfrm>
            <a:off x="4572000" y="5867400"/>
            <a:ext cx="1219200" cy="838200"/>
          </a:xfrm>
          <a:prstGeom prst="trapezoid">
            <a:avLst>
              <a:gd name="adj" fmla="val 44105"/>
            </a:avLst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962400" y="2362200"/>
            <a:ext cx="4108991" cy="3505200"/>
            <a:chOff x="3962400" y="2362200"/>
            <a:chExt cx="4108991" cy="3505200"/>
          </a:xfrm>
        </p:grpSpPr>
        <p:sp>
          <p:nvSpPr>
            <p:cNvPr id="39" name="TextBox 38"/>
            <p:cNvSpPr txBox="1"/>
            <p:nvPr/>
          </p:nvSpPr>
          <p:spPr>
            <a:xfrm>
              <a:off x="5257800" y="2362200"/>
              <a:ext cx="2813591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</a:rPr>
                <a:t>are these max-heaps ?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39" idx="2"/>
            </p:cNvCxnSpPr>
            <p:nvPr/>
          </p:nvCxnSpPr>
          <p:spPr>
            <a:xfrm flipH="1">
              <a:off x="3962400" y="2762310"/>
              <a:ext cx="2702196" cy="31050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9" idx="2"/>
              <a:endCxn id="49" idx="0"/>
            </p:cNvCxnSpPr>
            <p:nvPr/>
          </p:nvCxnSpPr>
          <p:spPr>
            <a:xfrm>
              <a:off x="6664596" y="2762310"/>
              <a:ext cx="117204" cy="21144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9" idx="2"/>
              <a:endCxn id="50" idx="0"/>
            </p:cNvCxnSpPr>
            <p:nvPr/>
          </p:nvCxnSpPr>
          <p:spPr>
            <a:xfrm>
              <a:off x="6664596" y="2762310"/>
              <a:ext cx="1336404" cy="21144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9" idx="2"/>
              <a:endCxn id="52" idx="0"/>
            </p:cNvCxnSpPr>
            <p:nvPr/>
          </p:nvCxnSpPr>
          <p:spPr>
            <a:xfrm flipH="1">
              <a:off x="5181600" y="2762310"/>
              <a:ext cx="1482996" cy="31050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3" name="Rounded Rectangular Callout 62"/>
          <p:cNvSpPr/>
          <p:nvPr/>
        </p:nvSpPr>
        <p:spPr>
          <a:xfrm>
            <a:off x="381000" y="4495800"/>
            <a:ext cx="2743200" cy="1905000"/>
          </a:xfrm>
          <a:prstGeom prst="wedgeRoundRectCallout">
            <a:avLst>
              <a:gd name="adj1" fmla="val 77312"/>
              <a:gd name="adj2" fmla="val -1108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 !</a:t>
            </a:r>
          </a:p>
          <a:p>
            <a:pPr algn="ctr"/>
            <a:r>
              <a:rPr lang="en-US" dirty="0" smtClean="0"/>
              <a:t>so we can call </a:t>
            </a:r>
            <a:br>
              <a:rPr lang="en-US" dirty="0" smtClean="0"/>
            </a:br>
            <a:r>
              <a:rPr lang="en-US" dirty="0" smtClean="0"/>
              <a:t>MAX-HEAPIFY on index 3 and 4 since both of their children are max-heaps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50" grpId="0" animBg="1"/>
      <p:bldP spid="52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we’re ready to build a max-heap </a:t>
            </a:r>
            <a:r>
              <a:rPr lang="en-US" dirty="0" smtClean="0">
                <a:sym typeface="Wingdings" pitchFamily="2" charset="2"/>
              </a:rPr>
              <a:t> !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Example: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Maximum-Heap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9718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61639" y="322132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6</a:t>
            </a:r>
            <a:endParaRPr lang="en-US" sz="1400" b="1" dirty="0"/>
          </a:p>
        </p:txBody>
      </p:sp>
      <p:cxnSp>
        <p:nvCxnSpPr>
          <p:cNvPr id="8" name="Straight Connector 7"/>
          <p:cNvCxnSpPr>
            <a:stCxn id="7" idx="3"/>
            <a:endCxn id="10" idx="0"/>
          </p:cNvCxnSpPr>
          <p:nvPr/>
        </p:nvCxnSpPr>
        <p:spPr>
          <a:xfrm flipH="1">
            <a:off x="5220078" y="3700198"/>
            <a:ext cx="923723" cy="435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  <a:endCxn id="11" idx="0"/>
          </p:cNvCxnSpPr>
          <p:nvPr/>
        </p:nvCxnSpPr>
        <p:spPr>
          <a:xfrm>
            <a:off x="6540517" y="3700198"/>
            <a:ext cx="853592" cy="435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939558" y="413572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11" name="Oval 10"/>
          <p:cNvSpPr/>
          <p:nvPr/>
        </p:nvSpPr>
        <p:spPr>
          <a:xfrm>
            <a:off x="7113589" y="413572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8</a:t>
            </a:r>
            <a:endParaRPr lang="en-US" sz="1400" b="1" dirty="0"/>
          </a:p>
        </p:txBody>
      </p:sp>
      <p:cxnSp>
        <p:nvCxnSpPr>
          <p:cNvPr id="12" name="Straight Connector 11"/>
          <p:cNvCxnSpPr>
            <a:stCxn id="10" idx="3"/>
            <a:endCxn id="14" idx="0"/>
          </p:cNvCxnSpPr>
          <p:nvPr/>
        </p:nvCxnSpPr>
        <p:spPr>
          <a:xfrm flipH="1">
            <a:off x="4588908" y="4614598"/>
            <a:ext cx="432812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5"/>
            <a:endCxn id="15" idx="0"/>
          </p:cNvCxnSpPr>
          <p:nvPr/>
        </p:nvCxnSpPr>
        <p:spPr>
          <a:xfrm>
            <a:off x="5418436" y="4614598"/>
            <a:ext cx="432813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308388" y="5054132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15" name="Oval 14"/>
          <p:cNvSpPr/>
          <p:nvPr/>
        </p:nvSpPr>
        <p:spPr>
          <a:xfrm>
            <a:off x="5570729" y="5054132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5</a:t>
            </a:r>
            <a:endParaRPr lang="en-US" sz="1400" b="1" dirty="0"/>
          </a:p>
        </p:txBody>
      </p:sp>
      <p:cxnSp>
        <p:nvCxnSpPr>
          <p:cNvPr id="16" name="Straight Connector 15"/>
          <p:cNvCxnSpPr>
            <a:stCxn id="11" idx="3"/>
            <a:endCxn id="18" idx="0"/>
          </p:cNvCxnSpPr>
          <p:nvPr/>
        </p:nvCxnSpPr>
        <p:spPr>
          <a:xfrm flipH="1">
            <a:off x="6762939" y="4614598"/>
            <a:ext cx="432812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5"/>
            <a:endCxn id="19" idx="0"/>
          </p:cNvCxnSpPr>
          <p:nvPr/>
        </p:nvCxnSpPr>
        <p:spPr>
          <a:xfrm>
            <a:off x="7592467" y="4614598"/>
            <a:ext cx="432813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482419" y="5054132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13</a:t>
            </a:r>
            <a:endParaRPr lang="en-US" sz="1400" b="1" dirty="0"/>
          </a:p>
        </p:txBody>
      </p:sp>
      <p:sp>
        <p:nvSpPr>
          <p:cNvPr id="19" name="Oval 18"/>
          <p:cNvSpPr/>
          <p:nvPr/>
        </p:nvSpPr>
        <p:spPr>
          <a:xfrm>
            <a:off x="7744760" y="5054132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cxnSp>
        <p:nvCxnSpPr>
          <p:cNvPr id="20" name="Straight Connector 19"/>
          <p:cNvCxnSpPr>
            <a:stCxn id="14" idx="3"/>
            <a:endCxn id="22" idx="0"/>
          </p:cNvCxnSpPr>
          <p:nvPr/>
        </p:nvCxnSpPr>
        <p:spPr>
          <a:xfrm flipH="1">
            <a:off x="3936167" y="5533010"/>
            <a:ext cx="454383" cy="459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5"/>
            <a:endCxn id="23" idx="0"/>
          </p:cNvCxnSpPr>
          <p:nvPr/>
        </p:nvCxnSpPr>
        <p:spPr>
          <a:xfrm>
            <a:off x="4787266" y="5533010"/>
            <a:ext cx="411242" cy="459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5647" y="599216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23" name="Oval 22"/>
          <p:cNvSpPr/>
          <p:nvPr/>
        </p:nvSpPr>
        <p:spPr>
          <a:xfrm>
            <a:off x="4917988" y="599216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15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3352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4191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781800" y="4267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5105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5181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086600" y="5181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0" y="5181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276600" y="6096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0" y="6096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834745" y="57150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apezoid 45"/>
          <p:cNvSpPr/>
          <p:nvPr/>
        </p:nvSpPr>
        <p:spPr>
          <a:xfrm>
            <a:off x="3352800" y="4953000"/>
            <a:ext cx="2438400" cy="1752600"/>
          </a:xfrm>
          <a:prstGeom prst="trapezoid">
            <a:avLst>
              <a:gd name="adj" fmla="val 44105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apezoid 51"/>
          <p:cNvSpPr/>
          <p:nvPr/>
        </p:nvSpPr>
        <p:spPr>
          <a:xfrm>
            <a:off x="5257800" y="4876800"/>
            <a:ext cx="1219200" cy="838200"/>
          </a:xfrm>
          <a:prstGeom prst="trapezoid">
            <a:avLst>
              <a:gd name="adj" fmla="val 44105"/>
            </a:avLst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ular Callout 62"/>
          <p:cNvSpPr/>
          <p:nvPr/>
        </p:nvSpPr>
        <p:spPr>
          <a:xfrm>
            <a:off x="609600" y="4191000"/>
            <a:ext cx="2743200" cy="1066800"/>
          </a:xfrm>
          <a:prstGeom prst="wedgeRoundRectCallout">
            <a:avLst>
              <a:gd name="adj1" fmla="val 97009"/>
              <a:gd name="adj2" fmla="val -2965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we call </a:t>
            </a:r>
            <a:br>
              <a:rPr lang="en-US" dirty="0" smtClean="0"/>
            </a:br>
            <a:r>
              <a:rPr lang="en-US" dirty="0" smtClean="0"/>
              <a:t>MAX-HEAPIFY </a:t>
            </a:r>
            <a:br>
              <a:rPr lang="en-US" dirty="0" smtClean="0"/>
            </a:br>
            <a:r>
              <a:rPr lang="en-US" dirty="0" smtClean="0"/>
              <a:t>on index 2 ?</a:t>
            </a:r>
            <a:endParaRPr lang="en-US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228600" y="5410200"/>
            <a:ext cx="2743200" cy="1066800"/>
          </a:xfrm>
          <a:prstGeom prst="wedgeRoundRectCallout">
            <a:avLst>
              <a:gd name="adj1" fmla="val 74787"/>
              <a:gd name="adj2" fmla="val -2575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NO, because its left </a:t>
            </a:r>
            <a:r>
              <a:rPr lang="en-US" dirty="0" err="1" smtClean="0"/>
              <a:t>subtree</a:t>
            </a:r>
            <a:r>
              <a:rPr lang="en-US" dirty="0" smtClean="0"/>
              <a:t> is not </a:t>
            </a:r>
            <a:br>
              <a:rPr lang="en-US" dirty="0" smtClean="0"/>
            </a:br>
            <a:r>
              <a:rPr lang="en-US" dirty="0" smtClean="0"/>
              <a:t>a max-heap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2" grpId="0" animBg="1"/>
      <p:bldP spid="63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Maximum-Heap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Remember, leaves are heaps, </a:t>
            </a:r>
            <a:br>
              <a:rPr lang="en-US" dirty="0" smtClean="0"/>
            </a:br>
            <a:r>
              <a:rPr lang="en-US" dirty="0" smtClean="0"/>
              <a:t>and there are      leaves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6670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61639" y="291652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6</a:t>
            </a:r>
            <a:endParaRPr lang="en-US" sz="1400" b="1" dirty="0"/>
          </a:p>
        </p:txBody>
      </p:sp>
      <p:cxnSp>
        <p:nvCxnSpPr>
          <p:cNvPr id="7" name="Straight Connector 6"/>
          <p:cNvCxnSpPr>
            <a:stCxn id="6" idx="3"/>
            <a:endCxn id="9" idx="0"/>
          </p:cNvCxnSpPr>
          <p:nvPr/>
        </p:nvCxnSpPr>
        <p:spPr>
          <a:xfrm flipH="1">
            <a:off x="5220078" y="3395398"/>
            <a:ext cx="923723" cy="435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5"/>
            <a:endCxn id="10" idx="0"/>
          </p:cNvCxnSpPr>
          <p:nvPr/>
        </p:nvCxnSpPr>
        <p:spPr>
          <a:xfrm>
            <a:off x="6540517" y="3395398"/>
            <a:ext cx="853592" cy="435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39558" y="383092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10" name="Oval 9"/>
          <p:cNvSpPr/>
          <p:nvPr/>
        </p:nvSpPr>
        <p:spPr>
          <a:xfrm>
            <a:off x="7113589" y="383092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8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stCxn id="9" idx="3"/>
            <a:endCxn id="13" idx="0"/>
          </p:cNvCxnSpPr>
          <p:nvPr/>
        </p:nvCxnSpPr>
        <p:spPr>
          <a:xfrm flipH="1">
            <a:off x="4588908" y="4309798"/>
            <a:ext cx="432812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5"/>
            <a:endCxn id="14" idx="0"/>
          </p:cNvCxnSpPr>
          <p:nvPr/>
        </p:nvCxnSpPr>
        <p:spPr>
          <a:xfrm>
            <a:off x="5418436" y="4309798"/>
            <a:ext cx="432813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08388" y="4749332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14" name="Oval 13"/>
          <p:cNvSpPr/>
          <p:nvPr/>
        </p:nvSpPr>
        <p:spPr>
          <a:xfrm>
            <a:off x="5570729" y="4749332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5</a:t>
            </a:r>
            <a:endParaRPr lang="en-US" sz="1400" b="1" dirty="0"/>
          </a:p>
        </p:txBody>
      </p:sp>
      <p:cxnSp>
        <p:nvCxnSpPr>
          <p:cNvPr id="15" name="Straight Connector 14"/>
          <p:cNvCxnSpPr>
            <a:stCxn id="10" idx="3"/>
            <a:endCxn id="17" idx="0"/>
          </p:cNvCxnSpPr>
          <p:nvPr/>
        </p:nvCxnSpPr>
        <p:spPr>
          <a:xfrm flipH="1">
            <a:off x="6762939" y="4309798"/>
            <a:ext cx="432812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18" idx="0"/>
          </p:cNvCxnSpPr>
          <p:nvPr/>
        </p:nvCxnSpPr>
        <p:spPr>
          <a:xfrm>
            <a:off x="7592467" y="4309798"/>
            <a:ext cx="432813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82419" y="4749332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13</a:t>
            </a:r>
            <a:endParaRPr lang="en-US" sz="1400" b="1" dirty="0"/>
          </a:p>
        </p:txBody>
      </p:sp>
      <p:sp>
        <p:nvSpPr>
          <p:cNvPr id="18" name="Oval 17"/>
          <p:cNvSpPr/>
          <p:nvPr/>
        </p:nvSpPr>
        <p:spPr>
          <a:xfrm>
            <a:off x="7744760" y="4749332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cxnSp>
        <p:nvCxnSpPr>
          <p:cNvPr id="19" name="Straight Connector 18"/>
          <p:cNvCxnSpPr>
            <a:stCxn id="13" idx="3"/>
            <a:endCxn id="21" idx="0"/>
          </p:cNvCxnSpPr>
          <p:nvPr/>
        </p:nvCxnSpPr>
        <p:spPr>
          <a:xfrm flipH="1">
            <a:off x="3936167" y="5228210"/>
            <a:ext cx="454383" cy="459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5"/>
            <a:endCxn id="22" idx="0"/>
          </p:cNvCxnSpPr>
          <p:nvPr/>
        </p:nvCxnSpPr>
        <p:spPr>
          <a:xfrm>
            <a:off x="4787266" y="5228210"/>
            <a:ext cx="411242" cy="459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5647" y="568736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22" name="Oval 21"/>
          <p:cNvSpPr/>
          <p:nvPr/>
        </p:nvSpPr>
        <p:spPr>
          <a:xfrm>
            <a:off x="4917988" y="568736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15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15000" y="3048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648200" y="3886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781800" y="3962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962400" y="4800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57800" y="4876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4876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0" y="4876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5791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5791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743200" y="1975501"/>
          <a:ext cx="420687" cy="615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79360" imgH="431640" progId="Equation.3">
                  <p:embed/>
                </p:oleObj>
              </mc:Choice>
              <mc:Fallback>
                <p:oleObj name="Equation" r:id="rId3" imgW="2793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75501"/>
                        <a:ext cx="420687" cy="6152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ounded Rectangular Callout 33"/>
          <p:cNvSpPr/>
          <p:nvPr/>
        </p:nvSpPr>
        <p:spPr>
          <a:xfrm>
            <a:off x="2895600" y="4267200"/>
            <a:ext cx="1600200" cy="384048"/>
          </a:xfrm>
          <a:prstGeom prst="wedgeRoundRectCallout">
            <a:avLst>
              <a:gd name="adj1" fmla="val 34579"/>
              <a:gd name="adj2" fmla="val 9857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MAX-HEAPIFY</a:t>
            </a:r>
            <a:endParaRPr lang="en-US" sz="14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4301905" y="4752110"/>
            <a:ext cx="1170640" cy="1499068"/>
            <a:chOff x="4460788" y="4800600"/>
            <a:chExt cx="1170640" cy="1499068"/>
          </a:xfrm>
        </p:grpSpPr>
        <p:sp>
          <p:nvSpPr>
            <p:cNvPr id="36" name="Oval 35"/>
            <p:cNvSpPr/>
            <p:nvPr/>
          </p:nvSpPr>
          <p:spPr>
            <a:xfrm>
              <a:off x="4460788" y="4800600"/>
              <a:ext cx="561040" cy="561040"/>
            </a:xfrm>
            <a:prstGeom prst="ellipse">
              <a:avLst/>
            </a:prstGeom>
            <a:solidFill>
              <a:srgbClr val="CC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15</a:t>
              </a:r>
              <a:endParaRPr lang="en-US" sz="1400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070388" y="5738628"/>
              <a:ext cx="561040" cy="561040"/>
            </a:xfrm>
            <a:prstGeom prst="ellipse">
              <a:avLst/>
            </a:prstGeom>
            <a:solidFill>
              <a:srgbClr val="CC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4</a:t>
              </a:r>
              <a:endParaRPr lang="en-US" sz="1400" b="1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09600" y="26670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</a:tr>
            </a:tbl>
          </a:graphicData>
        </a:graphic>
      </p:graphicFrame>
      <p:sp>
        <p:nvSpPr>
          <p:cNvPr id="40" name="Rounded Rectangular Callout 39"/>
          <p:cNvSpPr/>
          <p:nvPr/>
        </p:nvSpPr>
        <p:spPr>
          <a:xfrm>
            <a:off x="7391400" y="3276600"/>
            <a:ext cx="1600200" cy="384048"/>
          </a:xfrm>
          <a:prstGeom prst="wedgeRoundRectCallout">
            <a:avLst>
              <a:gd name="adj1" fmla="val -32954"/>
              <a:gd name="adj2" fmla="val 10939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MAX-HEAPIFY</a:t>
            </a:r>
            <a:endParaRPr lang="en-US" sz="1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6490855" y="3833768"/>
            <a:ext cx="1192210" cy="1479452"/>
            <a:chOff x="6634819" y="3983320"/>
            <a:chExt cx="1192210" cy="1479452"/>
          </a:xfrm>
        </p:grpSpPr>
        <p:sp>
          <p:nvSpPr>
            <p:cNvPr id="41" name="Oval 40"/>
            <p:cNvSpPr/>
            <p:nvPr/>
          </p:nvSpPr>
          <p:spPr>
            <a:xfrm>
              <a:off x="7265989" y="3983320"/>
              <a:ext cx="561040" cy="561040"/>
            </a:xfrm>
            <a:prstGeom prst="ellipse">
              <a:avLst/>
            </a:prstGeom>
            <a:solidFill>
              <a:srgbClr val="CC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634819" y="4901732"/>
              <a:ext cx="561040" cy="561040"/>
            </a:xfrm>
            <a:prstGeom prst="ellipse">
              <a:avLst/>
            </a:prstGeom>
            <a:solidFill>
              <a:srgbClr val="CC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8</a:t>
              </a:r>
              <a:endParaRPr lang="en-US" sz="1400" b="1" dirty="0"/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09600" y="26670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Maximum-Heap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Remember, leaves are heaps, </a:t>
            </a:r>
            <a:br>
              <a:rPr lang="en-US" dirty="0" smtClean="0"/>
            </a:br>
            <a:r>
              <a:rPr lang="en-US" dirty="0" smtClean="0"/>
              <a:t>and there are      leaves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61639" y="291652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6</a:t>
            </a:r>
            <a:endParaRPr lang="en-US" sz="1400" b="1" dirty="0"/>
          </a:p>
        </p:txBody>
      </p:sp>
      <p:cxnSp>
        <p:nvCxnSpPr>
          <p:cNvPr id="7" name="Straight Connector 6"/>
          <p:cNvCxnSpPr>
            <a:stCxn id="6" idx="3"/>
            <a:endCxn id="9" idx="0"/>
          </p:cNvCxnSpPr>
          <p:nvPr/>
        </p:nvCxnSpPr>
        <p:spPr>
          <a:xfrm flipH="1">
            <a:off x="5220078" y="3395398"/>
            <a:ext cx="923723" cy="435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5"/>
            <a:endCxn id="10" idx="0"/>
          </p:cNvCxnSpPr>
          <p:nvPr/>
        </p:nvCxnSpPr>
        <p:spPr>
          <a:xfrm>
            <a:off x="6540517" y="3395398"/>
            <a:ext cx="853592" cy="435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39558" y="383092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10" name="Oval 9"/>
          <p:cNvSpPr/>
          <p:nvPr/>
        </p:nvSpPr>
        <p:spPr>
          <a:xfrm>
            <a:off x="7113589" y="383092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13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stCxn id="9" idx="3"/>
            <a:endCxn id="13" idx="0"/>
          </p:cNvCxnSpPr>
          <p:nvPr/>
        </p:nvCxnSpPr>
        <p:spPr>
          <a:xfrm flipH="1">
            <a:off x="4588908" y="4309798"/>
            <a:ext cx="432812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5"/>
            <a:endCxn id="14" idx="0"/>
          </p:cNvCxnSpPr>
          <p:nvPr/>
        </p:nvCxnSpPr>
        <p:spPr>
          <a:xfrm>
            <a:off x="5418436" y="4309798"/>
            <a:ext cx="432813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08388" y="4749332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15</a:t>
            </a:r>
            <a:endParaRPr lang="en-US" sz="1400" b="1" dirty="0"/>
          </a:p>
        </p:txBody>
      </p:sp>
      <p:sp>
        <p:nvSpPr>
          <p:cNvPr id="14" name="Oval 13"/>
          <p:cNvSpPr/>
          <p:nvPr/>
        </p:nvSpPr>
        <p:spPr>
          <a:xfrm>
            <a:off x="5570729" y="4749332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5</a:t>
            </a:r>
            <a:endParaRPr lang="en-US" sz="1400" b="1" dirty="0"/>
          </a:p>
        </p:txBody>
      </p:sp>
      <p:cxnSp>
        <p:nvCxnSpPr>
          <p:cNvPr id="15" name="Straight Connector 14"/>
          <p:cNvCxnSpPr>
            <a:stCxn id="10" idx="3"/>
            <a:endCxn id="17" idx="0"/>
          </p:cNvCxnSpPr>
          <p:nvPr/>
        </p:nvCxnSpPr>
        <p:spPr>
          <a:xfrm flipH="1">
            <a:off x="6762939" y="4309798"/>
            <a:ext cx="432812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18" idx="0"/>
          </p:cNvCxnSpPr>
          <p:nvPr/>
        </p:nvCxnSpPr>
        <p:spPr>
          <a:xfrm>
            <a:off x="7592467" y="4309798"/>
            <a:ext cx="432813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82419" y="4749332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8</a:t>
            </a:r>
            <a:endParaRPr lang="en-US" sz="1400" b="1" dirty="0"/>
          </a:p>
        </p:txBody>
      </p:sp>
      <p:sp>
        <p:nvSpPr>
          <p:cNvPr id="18" name="Oval 17"/>
          <p:cNvSpPr/>
          <p:nvPr/>
        </p:nvSpPr>
        <p:spPr>
          <a:xfrm>
            <a:off x="7744760" y="4749332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cxnSp>
        <p:nvCxnSpPr>
          <p:cNvPr id="19" name="Straight Connector 18"/>
          <p:cNvCxnSpPr>
            <a:stCxn id="13" idx="3"/>
            <a:endCxn id="21" idx="0"/>
          </p:cNvCxnSpPr>
          <p:nvPr/>
        </p:nvCxnSpPr>
        <p:spPr>
          <a:xfrm flipH="1">
            <a:off x="3936167" y="5228210"/>
            <a:ext cx="454383" cy="459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5"/>
            <a:endCxn id="22" idx="0"/>
          </p:cNvCxnSpPr>
          <p:nvPr/>
        </p:nvCxnSpPr>
        <p:spPr>
          <a:xfrm>
            <a:off x="4787266" y="5228210"/>
            <a:ext cx="411242" cy="459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5647" y="568736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22" name="Oval 21"/>
          <p:cNvSpPr/>
          <p:nvPr/>
        </p:nvSpPr>
        <p:spPr>
          <a:xfrm>
            <a:off x="4917988" y="568736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15000" y="3048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648200" y="3886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781800" y="3962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962400" y="4800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57800" y="4876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4876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0" y="4876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5791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5791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743200" y="1975501"/>
          <a:ext cx="420687" cy="615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279360" imgH="431640" progId="Equation.3">
                  <p:embed/>
                </p:oleObj>
              </mc:Choice>
              <mc:Fallback>
                <p:oleObj name="Equation" r:id="rId3" imgW="2793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75501"/>
                        <a:ext cx="420687" cy="6152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ounded Rectangular Callout 33"/>
          <p:cNvSpPr/>
          <p:nvPr/>
        </p:nvSpPr>
        <p:spPr>
          <a:xfrm>
            <a:off x="5410200" y="3352800"/>
            <a:ext cx="1600200" cy="384048"/>
          </a:xfrm>
          <a:prstGeom prst="wedgeRoundRectCallout">
            <a:avLst>
              <a:gd name="adj1" fmla="val -43344"/>
              <a:gd name="adj2" fmla="val 9857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MAX-HEAPIFY</a:t>
            </a:r>
            <a:endParaRPr lang="en-US" sz="14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09600" y="26670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</a:tr>
            </a:tbl>
          </a:graphicData>
        </a:graphic>
      </p:graphicFrame>
      <p:sp>
        <p:nvSpPr>
          <p:cNvPr id="43" name="Oval 42"/>
          <p:cNvSpPr/>
          <p:nvPr/>
        </p:nvSpPr>
        <p:spPr>
          <a:xfrm>
            <a:off x="4308765" y="475211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45" name="Oval 44"/>
          <p:cNvSpPr/>
          <p:nvPr/>
        </p:nvSpPr>
        <p:spPr>
          <a:xfrm>
            <a:off x="4946140" y="383771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15</a:t>
            </a:r>
            <a:endParaRPr lang="en-US" sz="1400" b="1" dirty="0"/>
          </a:p>
        </p:txBody>
      </p:sp>
      <p:sp>
        <p:nvSpPr>
          <p:cNvPr id="46" name="Rounded Rectangular Callout 45"/>
          <p:cNvSpPr/>
          <p:nvPr/>
        </p:nvSpPr>
        <p:spPr>
          <a:xfrm>
            <a:off x="4800600" y="4343400"/>
            <a:ext cx="1600200" cy="384048"/>
          </a:xfrm>
          <a:prstGeom prst="wedgeRoundRectCallout">
            <a:avLst>
              <a:gd name="adj1" fmla="val -43344"/>
              <a:gd name="adj2" fmla="val 9857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MAX-HEAPIFY</a:t>
            </a:r>
            <a:endParaRPr lang="en-US" sz="1400" dirty="0"/>
          </a:p>
        </p:txBody>
      </p:sp>
      <p:sp>
        <p:nvSpPr>
          <p:cNvPr id="47" name="Oval 46"/>
          <p:cNvSpPr/>
          <p:nvPr/>
        </p:nvSpPr>
        <p:spPr>
          <a:xfrm>
            <a:off x="3657600" y="568736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48" name="Oval 47"/>
          <p:cNvSpPr/>
          <p:nvPr/>
        </p:nvSpPr>
        <p:spPr>
          <a:xfrm>
            <a:off x="4301905" y="474525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12</a:t>
            </a:r>
            <a:endParaRPr lang="en-US" sz="14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09600" y="26670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09600" y="26670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304800" y="3572103"/>
            <a:ext cx="5066245" cy="1989279"/>
            <a:chOff x="304800" y="3572103"/>
            <a:chExt cx="5066245" cy="1989279"/>
          </a:xfrm>
        </p:grpSpPr>
        <p:sp>
          <p:nvSpPr>
            <p:cNvPr id="51" name="Oval 50"/>
            <p:cNvSpPr/>
            <p:nvPr/>
          </p:nvSpPr>
          <p:spPr>
            <a:xfrm rot="1945241">
              <a:off x="4370154" y="3572103"/>
              <a:ext cx="1000891" cy="1989279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ine Callout 2 51"/>
            <p:cNvSpPr/>
            <p:nvPr/>
          </p:nvSpPr>
          <p:spPr>
            <a:xfrm>
              <a:off x="304800" y="4114800"/>
              <a:ext cx="2895600" cy="917448"/>
            </a:xfrm>
            <a:prstGeom prst="borderCallout2">
              <a:avLst>
                <a:gd name="adj1" fmla="val 42912"/>
                <a:gd name="adj2" fmla="val 101237"/>
                <a:gd name="adj3" fmla="val 80665"/>
                <a:gd name="adj4" fmla="val 117304"/>
                <a:gd name="adj5" fmla="val 79277"/>
                <a:gd name="adj6" fmla="val 133237"/>
              </a:avLst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 we need to check the relationship between </a:t>
              </a:r>
              <a:br>
                <a:rPr lang="en-US" dirty="0" smtClean="0"/>
              </a:br>
              <a:r>
                <a:rPr lang="en-US" dirty="0" smtClean="0"/>
                <a:t>12 and 15 ?</a:t>
              </a:r>
              <a:endParaRPr lang="en-US" dirty="0"/>
            </a:p>
          </p:txBody>
        </p:sp>
      </p:grpSp>
      <p:sp>
        <p:nvSpPr>
          <p:cNvPr id="54" name="Rounded Rectangular Callout 53"/>
          <p:cNvSpPr/>
          <p:nvPr/>
        </p:nvSpPr>
        <p:spPr>
          <a:xfrm>
            <a:off x="381000" y="5334000"/>
            <a:ext cx="3124200" cy="1295400"/>
          </a:xfrm>
          <a:prstGeom prst="wedgeRoundRectCallout">
            <a:avLst>
              <a:gd name="adj1" fmla="val -8860"/>
              <a:gd name="adj2" fmla="val -7109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No, because 12 was originally the child of 15 before 1 “floats down”, </a:t>
            </a:r>
            <a:br>
              <a:rPr lang="en-US" dirty="0" smtClean="0"/>
            </a:br>
            <a:r>
              <a:rPr lang="en-US" dirty="0" smtClean="0"/>
              <a:t>so it must be ≤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3" grpId="0" animBg="1"/>
      <p:bldP spid="45" grpId="0" animBg="1"/>
      <p:bldP spid="46" grpId="0" animBg="1"/>
      <p:bldP spid="46" grpId="1" animBg="1"/>
      <p:bldP spid="47" grpId="0" animBg="1"/>
      <p:bldP spid="48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Maximum-Heap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95400"/>
          </a:xfrm>
        </p:spPr>
        <p:txBody>
          <a:bodyPr/>
          <a:lstStyle/>
          <a:p>
            <a:r>
              <a:rPr lang="en-US" dirty="0" smtClean="0"/>
              <a:t>Remember, leaves are heaps, </a:t>
            </a:r>
            <a:br>
              <a:rPr lang="en-US" dirty="0" smtClean="0"/>
            </a:br>
            <a:r>
              <a:rPr lang="en-US" dirty="0" smtClean="0"/>
              <a:t>and there are      leaves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61639" y="2916520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6</a:t>
            </a:r>
            <a:endParaRPr lang="en-US" sz="1400" b="1" dirty="0"/>
          </a:p>
        </p:txBody>
      </p:sp>
      <p:cxnSp>
        <p:nvCxnSpPr>
          <p:cNvPr id="7" name="Straight Connector 6"/>
          <p:cNvCxnSpPr>
            <a:stCxn id="6" idx="3"/>
            <a:endCxn id="9" idx="0"/>
          </p:cNvCxnSpPr>
          <p:nvPr/>
        </p:nvCxnSpPr>
        <p:spPr>
          <a:xfrm flipH="1">
            <a:off x="5220078" y="3395398"/>
            <a:ext cx="923723" cy="435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5"/>
            <a:endCxn id="10" idx="0"/>
          </p:cNvCxnSpPr>
          <p:nvPr/>
        </p:nvCxnSpPr>
        <p:spPr>
          <a:xfrm>
            <a:off x="6540517" y="3395398"/>
            <a:ext cx="853592" cy="435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39558" y="383092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15</a:t>
            </a:r>
            <a:endParaRPr lang="en-US" sz="1400" b="1" dirty="0"/>
          </a:p>
        </p:txBody>
      </p:sp>
      <p:sp>
        <p:nvSpPr>
          <p:cNvPr id="10" name="Oval 9"/>
          <p:cNvSpPr/>
          <p:nvPr/>
        </p:nvSpPr>
        <p:spPr>
          <a:xfrm>
            <a:off x="7113589" y="383092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13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stCxn id="9" idx="3"/>
            <a:endCxn id="13" idx="0"/>
          </p:cNvCxnSpPr>
          <p:nvPr/>
        </p:nvCxnSpPr>
        <p:spPr>
          <a:xfrm flipH="1">
            <a:off x="4588908" y="4309798"/>
            <a:ext cx="432812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5"/>
            <a:endCxn id="14" idx="0"/>
          </p:cNvCxnSpPr>
          <p:nvPr/>
        </p:nvCxnSpPr>
        <p:spPr>
          <a:xfrm>
            <a:off x="5418436" y="4309798"/>
            <a:ext cx="432813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08388" y="4749332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14" name="Oval 13"/>
          <p:cNvSpPr/>
          <p:nvPr/>
        </p:nvSpPr>
        <p:spPr>
          <a:xfrm>
            <a:off x="5570729" y="4749332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5</a:t>
            </a:r>
            <a:endParaRPr lang="en-US" sz="1400" b="1" dirty="0"/>
          </a:p>
        </p:txBody>
      </p:sp>
      <p:cxnSp>
        <p:nvCxnSpPr>
          <p:cNvPr id="15" name="Straight Connector 14"/>
          <p:cNvCxnSpPr>
            <a:stCxn id="10" idx="3"/>
            <a:endCxn id="17" idx="0"/>
          </p:cNvCxnSpPr>
          <p:nvPr/>
        </p:nvCxnSpPr>
        <p:spPr>
          <a:xfrm flipH="1">
            <a:off x="6762939" y="4309798"/>
            <a:ext cx="432812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18" idx="0"/>
          </p:cNvCxnSpPr>
          <p:nvPr/>
        </p:nvCxnSpPr>
        <p:spPr>
          <a:xfrm>
            <a:off x="7592467" y="4309798"/>
            <a:ext cx="432813" cy="439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82419" y="4749332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8</a:t>
            </a:r>
            <a:endParaRPr lang="en-US" sz="1400" b="1" dirty="0"/>
          </a:p>
        </p:txBody>
      </p:sp>
      <p:sp>
        <p:nvSpPr>
          <p:cNvPr id="18" name="Oval 17"/>
          <p:cNvSpPr/>
          <p:nvPr/>
        </p:nvSpPr>
        <p:spPr>
          <a:xfrm>
            <a:off x="7744760" y="4749332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cxnSp>
        <p:nvCxnSpPr>
          <p:cNvPr id="19" name="Straight Connector 18"/>
          <p:cNvCxnSpPr>
            <a:stCxn id="13" idx="3"/>
            <a:endCxn id="21" idx="0"/>
          </p:cNvCxnSpPr>
          <p:nvPr/>
        </p:nvCxnSpPr>
        <p:spPr>
          <a:xfrm flipH="1">
            <a:off x="3936167" y="5228210"/>
            <a:ext cx="454383" cy="459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5"/>
            <a:endCxn id="22" idx="0"/>
          </p:cNvCxnSpPr>
          <p:nvPr/>
        </p:nvCxnSpPr>
        <p:spPr>
          <a:xfrm>
            <a:off x="4787266" y="5228210"/>
            <a:ext cx="411242" cy="459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5647" y="568736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22" name="Oval 21"/>
          <p:cNvSpPr/>
          <p:nvPr/>
        </p:nvSpPr>
        <p:spPr>
          <a:xfrm>
            <a:off x="4917988" y="568736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15000" y="3048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648200" y="3886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781800" y="3962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962400" y="4800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57800" y="4876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4876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0" y="4876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5791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5791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743200" y="1975501"/>
          <a:ext cx="420687" cy="615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279360" imgH="431640" progId="Equation.3">
                  <p:embed/>
                </p:oleObj>
              </mc:Choice>
              <mc:Fallback>
                <p:oleObj name="Equation" r:id="rId3" imgW="2793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75501"/>
                        <a:ext cx="420687" cy="6152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ounded Rectangular Callout 33"/>
          <p:cNvSpPr/>
          <p:nvPr/>
        </p:nvSpPr>
        <p:spPr>
          <a:xfrm>
            <a:off x="6553200" y="2362200"/>
            <a:ext cx="1600200" cy="384048"/>
          </a:xfrm>
          <a:prstGeom prst="wedgeRoundRectCallout">
            <a:avLst>
              <a:gd name="adj1" fmla="val -43344"/>
              <a:gd name="adj2" fmla="val 9857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MAX-HEAPIFY</a:t>
            </a:r>
            <a:endParaRPr lang="en-US" sz="1400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09600" y="26670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4946209" y="2916450"/>
            <a:ext cx="1683121" cy="1475440"/>
            <a:chOff x="4960064" y="2930305"/>
            <a:chExt cx="1683121" cy="1475440"/>
          </a:xfrm>
        </p:grpSpPr>
        <p:sp>
          <p:nvSpPr>
            <p:cNvPr id="53" name="Oval 52"/>
            <p:cNvSpPr/>
            <p:nvPr/>
          </p:nvSpPr>
          <p:spPr>
            <a:xfrm>
              <a:off x="6082145" y="2930305"/>
              <a:ext cx="561040" cy="561040"/>
            </a:xfrm>
            <a:prstGeom prst="ellipse">
              <a:avLst/>
            </a:prstGeom>
            <a:solidFill>
              <a:srgbClr val="CC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15</a:t>
              </a:r>
              <a:endParaRPr lang="en-US" sz="1400" b="1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960064" y="3844705"/>
              <a:ext cx="561040" cy="5610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6</a:t>
              </a:r>
              <a:endParaRPr lang="en-US" sz="1400" b="1" dirty="0"/>
            </a:p>
          </p:txBody>
        </p:sp>
      </p:grpSp>
      <p:sp>
        <p:nvSpPr>
          <p:cNvPr id="56" name="Rounded Rectangular Callout 55"/>
          <p:cNvSpPr/>
          <p:nvPr/>
        </p:nvSpPr>
        <p:spPr>
          <a:xfrm>
            <a:off x="5486400" y="3276600"/>
            <a:ext cx="1600200" cy="384048"/>
          </a:xfrm>
          <a:prstGeom prst="wedgeRoundRectCallout">
            <a:avLst>
              <a:gd name="adj1" fmla="val -43344"/>
              <a:gd name="adj2" fmla="val 9857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MAX-HEAPIFY</a:t>
            </a:r>
            <a:endParaRPr lang="en-US" sz="1400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609600" y="26670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308319" y="3837710"/>
            <a:ext cx="1198861" cy="1479522"/>
            <a:chOff x="4308319" y="3823855"/>
            <a:chExt cx="1198861" cy="1479522"/>
          </a:xfrm>
        </p:grpSpPr>
        <p:sp>
          <p:nvSpPr>
            <p:cNvPr id="58" name="Oval 57"/>
            <p:cNvSpPr/>
            <p:nvPr/>
          </p:nvSpPr>
          <p:spPr>
            <a:xfrm>
              <a:off x="4308319" y="4742337"/>
              <a:ext cx="561040" cy="5610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946140" y="3823855"/>
              <a:ext cx="561040" cy="561040"/>
            </a:xfrm>
            <a:prstGeom prst="ellipse">
              <a:avLst/>
            </a:prstGeom>
            <a:solidFill>
              <a:srgbClr val="CC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12</a:t>
              </a:r>
              <a:endParaRPr lang="en-US" sz="1400" b="1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609600" y="26670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</a:tr>
            </a:tbl>
          </a:graphicData>
        </a:graphic>
      </p:graphicFrame>
      <p:sp>
        <p:nvSpPr>
          <p:cNvPr id="63" name="Oval 62"/>
          <p:cNvSpPr/>
          <p:nvPr/>
        </p:nvSpPr>
        <p:spPr>
          <a:xfrm>
            <a:off x="4308765" y="475211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6</a:t>
            </a:r>
            <a:endParaRPr lang="en-US" sz="1400" b="1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609600" y="26670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</a:tr>
            </a:tbl>
          </a:graphicData>
        </a:graphic>
      </p:graphicFrame>
      <p:sp>
        <p:nvSpPr>
          <p:cNvPr id="65" name="Rounded Rectangular Callout 64"/>
          <p:cNvSpPr/>
          <p:nvPr/>
        </p:nvSpPr>
        <p:spPr>
          <a:xfrm>
            <a:off x="4724400" y="4343400"/>
            <a:ext cx="1600200" cy="384048"/>
          </a:xfrm>
          <a:prstGeom prst="wedgeRoundRectCallout">
            <a:avLst>
              <a:gd name="adj1" fmla="val -43344"/>
              <a:gd name="adj2" fmla="val 9857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MAX-HEAPIFY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6" grpId="0" animBg="1"/>
      <p:bldP spid="56" grpId="1" animBg="1"/>
      <p:bldP spid="63" grpId="0" animBg="1"/>
      <p:bldP spid="65" grpId="0" animBg="1"/>
      <p:bldP spid="6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Maximum-Heap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752600"/>
            <a:ext cx="75438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BUILD-MAXHEAP(A)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/2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down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MAX-HEAPIFY(A,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7467600" cy="32735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MAX-HEAPIFY may floats down </a:t>
            </a:r>
            <a:r>
              <a:rPr lang="en-US" sz="2200" i="1" dirty="0" smtClean="0"/>
              <a:t>A[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]</a:t>
            </a:r>
            <a:r>
              <a:rPr lang="en-US" sz="2200" dirty="0" smtClean="0"/>
              <a:t> as far as the tree’s height, so it takes </a:t>
            </a:r>
            <a:r>
              <a:rPr lang="en-US" sz="2200" i="1" dirty="0" smtClean="0">
                <a:solidFill>
                  <a:srgbClr val="7030A0"/>
                </a:solidFill>
              </a:rPr>
              <a:t>O(</a:t>
            </a:r>
            <a:r>
              <a:rPr lang="en-US" sz="2200" i="1" dirty="0" err="1" smtClean="0">
                <a:solidFill>
                  <a:srgbClr val="7030A0"/>
                </a:solidFill>
              </a:rPr>
              <a:t>lg</a:t>
            </a:r>
            <a:r>
              <a:rPr lang="en-US" sz="2200" i="1" dirty="0" smtClean="0">
                <a:solidFill>
                  <a:srgbClr val="7030A0"/>
                </a:solidFill>
              </a:rPr>
              <a:t> n)</a:t>
            </a:r>
          </a:p>
          <a:p>
            <a:endParaRPr lang="en-US" sz="2200" dirty="0" smtClean="0"/>
          </a:p>
          <a:p>
            <a:r>
              <a:rPr lang="en-US" sz="2200" dirty="0" smtClean="0"/>
              <a:t>BUILD-MAXHEAP calls MAX-HEAPIFY </a:t>
            </a:r>
            <a:r>
              <a:rPr lang="en-US" sz="2200" i="1" dirty="0" smtClean="0"/>
              <a:t>n/2</a:t>
            </a:r>
            <a:r>
              <a:rPr lang="en-US" sz="2200" dirty="0" smtClean="0"/>
              <a:t> times, so the time complexity is </a:t>
            </a:r>
            <a:r>
              <a:rPr lang="en-US" sz="2200" i="1" dirty="0" smtClean="0">
                <a:solidFill>
                  <a:srgbClr val="7030A0"/>
                </a:solidFill>
              </a:rPr>
              <a:t>O(n </a:t>
            </a:r>
            <a:r>
              <a:rPr lang="en-US" sz="2200" i="1" dirty="0" err="1" smtClean="0">
                <a:solidFill>
                  <a:srgbClr val="7030A0"/>
                </a:solidFill>
              </a:rPr>
              <a:t>lg</a:t>
            </a:r>
            <a:r>
              <a:rPr lang="en-US" sz="2200" i="1" dirty="0" smtClean="0">
                <a:solidFill>
                  <a:srgbClr val="7030A0"/>
                </a:solidFill>
              </a:rPr>
              <a:t> n)</a:t>
            </a:r>
          </a:p>
          <a:p>
            <a:endParaRPr lang="en-US" sz="2200" i="1" dirty="0" smtClean="0"/>
          </a:p>
          <a:p>
            <a:r>
              <a:rPr lang="en-US" sz="2200" dirty="0" smtClean="0"/>
              <a:t>However, this bound is not tight ! More careful counting shows that BUILD-MAXHEAP is </a:t>
            </a:r>
            <a:r>
              <a:rPr lang="en-US" sz="2200" i="1" dirty="0" smtClean="0">
                <a:solidFill>
                  <a:srgbClr val="7030A0"/>
                </a:solidFill>
              </a:rPr>
              <a:t>O(n)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itchFamily="2" charset="2"/>
              </a:rPr>
              <a:t>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max-heap property: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	every node </a:t>
            </a:r>
            <a:r>
              <a:rPr lang="en-US" i="1" dirty="0" err="1" smtClean="0">
                <a:solidFill>
                  <a:srgbClr val="7030A0"/>
                </a:solidFill>
              </a:rPr>
              <a:t>i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except the root satisfies 	A[PARENT[</a:t>
            </a:r>
            <a:r>
              <a:rPr lang="en-US" i="1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]] </a:t>
            </a:r>
            <a:r>
              <a:rPr lang="en-US" dirty="0" smtClean="0">
                <a:solidFill>
                  <a:srgbClr val="7030A0"/>
                </a:solidFill>
                <a:latin typeface="Courier New"/>
                <a:cs typeface="Courier New"/>
              </a:rPr>
              <a:t>≥ </a:t>
            </a:r>
            <a:r>
              <a:rPr lang="en-US" dirty="0" smtClean="0">
                <a:solidFill>
                  <a:srgbClr val="7030A0"/>
                </a:solidFill>
              </a:rPr>
              <a:t>A[</a:t>
            </a:r>
            <a:r>
              <a:rPr lang="en-US" i="1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ensures that the largest element of A is stored at the root (index #1)</a:t>
            </a:r>
          </a:p>
          <a:p>
            <a:endParaRPr lang="en-US" dirty="0" smtClean="0"/>
          </a:p>
          <a:p>
            <a:r>
              <a:rPr lang="en-US" dirty="0" smtClean="0"/>
              <a:t>We can easily implement MAXIMUM(A) as: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572000"/>
            <a:ext cx="75438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MAXIMUM(A)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A[1]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EXTRACT-MAX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usually need to find the largest element in an array </a:t>
            </a:r>
            <a:r>
              <a:rPr lang="en-US" u="sng" dirty="0" smtClean="0"/>
              <a:t>and removes 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i="1" dirty="0" smtClean="0">
                <a:solidFill>
                  <a:srgbClr val="7030A0"/>
                </a:solidFill>
              </a:rPr>
              <a:t>(thus able to find the next largest element, and so on.)</a:t>
            </a:r>
          </a:p>
          <a:p>
            <a:endParaRPr lang="en-US" dirty="0" smtClean="0"/>
          </a:p>
          <a:p>
            <a:r>
              <a:rPr lang="en-US" dirty="0" smtClean="0"/>
              <a:t>How do we remove an element from a heap ?</a:t>
            </a:r>
          </a:p>
          <a:p>
            <a:pPr lvl="1"/>
            <a:r>
              <a:rPr lang="en-US" dirty="0" smtClean="0"/>
              <a:t>remember that a heap must be a nearly complete binary tree</a:t>
            </a:r>
          </a:p>
          <a:p>
            <a:pPr lvl="1"/>
            <a:r>
              <a:rPr lang="en-US" dirty="0" smtClean="0"/>
              <a:t>removing the root of binary tree not only violates the heaps’ property, but also breaks the tree into two parts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7834745" y="57150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01762"/>
            <a:ext cx="7467600" cy="1752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7030A0"/>
                </a:solidFill>
              </a:rPr>
              <a:t>(binary) heap </a:t>
            </a:r>
            <a:r>
              <a:rPr lang="en-US" dirty="0" smtClean="0"/>
              <a:t>is an </a:t>
            </a:r>
            <a:r>
              <a:rPr lang="en-US" u="sng" dirty="0" smtClean="0"/>
              <a:t>array</a:t>
            </a:r>
            <a:r>
              <a:rPr lang="en-US" dirty="0" smtClean="0"/>
              <a:t> object that can be viewed as a nearly complete binary tree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457200" y="31242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3435320" y="3221320"/>
            <a:ext cx="5403880" cy="3331880"/>
            <a:chOff x="228600" y="3221320"/>
            <a:chExt cx="5403880" cy="3331880"/>
          </a:xfrm>
        </p:grpSpPr>
        <p:sp>
          <p:nvSpPr>
            <p:cNvPr id="4" name="Oval 3"/>
            <p:cNvSpPr/>
            <p:nvPr/>
          </p:nvSpPr>
          <p:spPr>
            <a:xfrm>
              <a:off x="3013639" y="32213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20</a:t>
              </a:r>
              <a:endParaRPr lang="en-US" sz="1400" b="1" dirty="0"/>
            </a:p>
          </p:txBody>
        </p:sp>
        <p:cxnSp>
          <p:nvCxnSpPr>
            <p:cNvPr id="6" name="Straight Connector 5"/>
            <p:cNvCxnSpPr>
              <a:stCxn id="4" idx="3"/>
              <a:endCxn id="14" idx="0"/>
            </p:cNvCxnSpPr>
            <p:nvPr/>
          </p:nvCxnSpPr>
          <p:spPr>
            <a:xfrm flipH="1">
              <a:off x="2172078" y="3700198"/>
              <a:ext cx="923723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5"/>
              <a:endCxn id="16" idx="0"/>
            </p:cNvCxnSpPr>
            <p:nvPr/>
          </p:nvCxnSpPr>
          <p:spPr>
            <a:xfrm>
              <a:off x="3492517" y="3700198"/>
              <a:ext cx="853592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91558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15</a:t>
              </a:r>
              <a:endParaRPr lang="en-US" sz="14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065589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17</a:t>
              </a:r>
              <a:endParaRPr lang="en-US" sz="1400" b="1" dirty="0"/>
            </a:p>
          </p:txBody>
        </p:sp>
        <p:cxnSp>
          <p:nvCxnSpPr>
            <p:cNvPr id="18" name="Straight Connector 17"/>
            <p:cNvCxnSpPr>
              <a:stCxn id="14" idx="3"/>
              <a:endCxn id="20" idx="0"/>
            </p:cNvCxnSpPr>
            <p:nvPr/>
          </p:nvCxnSpPr>
          <p:spPr>
            <a:xfrm flipH="1">
              <a:off x="1540908" y="4614598"/>
              <a:ext cx="432812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5"/>
              <a:endCxn id="21" idx="0"/>
            </p:cNvCxnSpPr>
            <p:nvPr/>
          </p:nvCxnSpPr>
          <p:spPr>
            <a:xfrm>
              <a:off x="2370436" y="4614598"/>
              <a:ext cx="43281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260388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522729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5</a:t>
              </a:r>
              <a:endParaRPr lang="en-US" sz="1400" b="1" dirty="0"/>
            </a:p>
          </p:txBody>
        </p:sp>
        <p:cxnSp>
          <p:nvCxnSpPr>
            <p:cNvPr id="22" name="Straight Connector 21"/>
            <p:cNvCxnSpPr>
              <a:stCxn id="16" idx="3"/>
              <a:endCxn id="24" idx="0"/>
            </p:cNvCxnSpPr>
            <p:nvPr/>
          </p:nvCxnSpPr>
          <p:spPr>
            <a:xfrm flipH="1">
              <a:off x="3714939" y="4614598"/>
              <a:ext cx="432812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5"/>
              <a:endCxn id="25" idx="0"/>
            </p:cNvCxnSpPr>
            <p:nvPr/>
          </p:nvCxnSpPr>
          <p:spPr>
            <a:xfrm>
              <a:off x="4544467" y="4614598"/>
              <a:ext cx="43281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34419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69676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cxnSp>
          <p:nvCxnSpPr>
            <p:cNvPr id="32" name="Straight Connector 31"/>
            <p:cNvCxnSpPr>
              <a:stCxn id="20" idx="3"/>
              <a:endCxn id="34" idx="0"/>
            </p:cNvCxnSpPr>
            <p:nvPr/>
          </p:nvCxnSpPr>
          <p:spPr>
            <a:xfrm flipH="1">
              <a:off x="888167" y="5533010"/>
              <a:ext cx="454383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0" idx="5"/>
              <a:endCxn id="35" idx="0"/>
            </p:cNvCxnSpPr>
            <p:nvPr/>
          </p:nvCxnSpPr>
          <p:spPr>
            <a:xfrm>
              <a:off x="1739266" y="5533010"/>
              <a:ext cx="411242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07647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1869988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67000" y="33528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00200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33800" y="4267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4400" y="5105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9800" y="51816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38600" y="51816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34000" y="51816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7</a:t>
              </a:r>
              <a:endParaRPr 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" y="6096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24000" y="6096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9</a:t>
              </a:r>
              <a:endParaRPr lang="en-US" sz="1600" dirty="0"/>
            </a:p>
          </p:txBody>
        </p:sp>
      </p:grpSp>
      <p:sp>
        <p:nvSpPr>
          <p:cNvPr id="60" name="Bent Arrow 59"/>
          <p:cNvSpPr/>
          <p:nvPr/>
        </p:nvSpPr>
        <p:spPr>
          <a:xfrm flipV="1">
            <a:off x="3352800" y="4267200"/>
            <a:ext cx="813816" cy="685800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7834745" y="57150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EXTRACT-MAX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</a:t>
            </a:r>
            <a:r>
              <a:rPr lang="en-US" dirty="0" smtClean="0">
                <a:solidFill>
                  <a:srgbClr val="CC00CC"/>
                </a:solidFill>
              </a:rPr>
              <a:t>root</a:t>
            </a:r>
            <a:r>
              <a:rPr lang="en-US" dirty="0" smtClean="0"/>
              <a:t> is removed, we need to replace it with some other node</a:t>
            </a:r>
          </a:p>
          <a:p>
            <a:endParaRPr lang="en-US" dirty="0" smtClean="0"/>
          </a:p>
          <a:p>
            <a:r>
              <a:rPr lang="en-US" dirty="0" smtClean="0"/>
              <a:t>Since the tree needs to be nearly complete, the root has to be replaced by the </a:t>
            </a:r>
            <a:r>
              <a:rPr lang="en-US" dirty="0" smtClean="0">
                <a:solidFill>
                  <a:srgbClr val="00B0F0"/>
                </a:solidFill>
              </a:rPr>
              <a:t>“last” </a:t>
            </a:r>
            <a:r>
              <a:rPr lang="en-US" dirty="0" smtClean="0"/>
              <a:t>node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57201" y="4366816"/>
            <a:ext cx="2421769" cy="1957783"/>
            <a:chOff x="3934760" y="3221320"/>
            <a:chExt cx="4121520" cy="3331880"/>
          </a:xfrm>
        </p:grpSpPr>
        <p:sp>
          <p:nvSpPr>
            <p:cNvPr id="5" name="Oval 4"/>
            <p:cNvSpPr/>
            <p:nvPr/>
          </p:nvSpPr>
          <p:spPr>
            <a:xfrm>
              <a:off x="6096000" y="3221320"/>
              <a:ext cx="561040" cy="561040"/>
            </a:xfrm>
            <a:prstGeom prst="ellipse">
              <a:avLst/>
            </a:prstGeom>
            <a:solidFill>
              <a:srgbClr val="CC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6" name="Straight Connector 5"/>
            <p:cNvCxnSpPr>
              <a:stCxn id="5" idx="3"/>
              <a:endCxn id="8" idx="0"/>
            </p:cNvCxnSpPr>
            <p:nvPr/>
          </p:nvCxnSpPr>
          <p:spPr>
            <a:xfrm flipH="1">
              <a:off x="5309720" y="3700198"/>
              <a:ext cx="868442" cy="4146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5"/>
              <a:endCxn id="9" idx="0"/>
            </p:cNvCxnSpPr>
            <p:nvPr/>
          </p:nvCxnSpPr>
          <p:spPr>
            <a:xfrm>
              <a:off x="6574878" y="3700198"/>
              <a:ext cx="700791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029200" y="411480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995149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10" name="Straight Connector 9"/>
            <p:cNvCxnSpPr>
              <a:stCxn id="8" idx="3"/>
              <a:endCxn id="12" idx="0"/>
            </p:cNvCxnSpPr>
            <p:nvPr/>
          </p:nvCxnSpPr>
          <p:spPr>
            <a:xfrm flipH="1">
              <a:off x="4747628" y="4593678"/>
              <a:ext cx="363734" cy="4604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5"/>
              <a:endCxn id="13" idx="0"/>
            </p:cNvCxnSpPr>
            <p:nvPr/>
          </p:nvCxnSpPr>
          <p:spPr>
            <a:xfrm>
              <a:off x="5508078" y="4593678"/>
              <a:ext cx="335042" cy="4604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67108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56260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14" name="Straight Connector 13"/>
            <p:cNvCxnSpPr>
              <a:stCxn id="9" idx="3"/>
              <a:endCxn id="16" idx="0"/>
            </p:cNvCxnSpPr>
            <p:nvPr/>
          </p:nvCxnSpPr>
          <p:spPr>
            <a:xfrm flipH="1">
              <a:off x="6757520" y="4614598"/>
              <a:ext cx="319791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5"/>
              <a:endCxn id="17" idx="0"/>
            </p:cNvCxnSpPr>
            <p:nvPr/>
          </p:nvCxnSpPr>
          <p:spPr>
            <a:xfrm>
              <a:off x="7474027" y="4614598"/>
              <a:ext cx="30173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47700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49524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18" name="Straight Connector 17"/>
            <p:cNvCxnSpPr>
              <a:stCxn id="12" idx="3"/>
              <a:endCxn id="20" idx="0"/>
            </p:cNvCxnSpPr>
            <p:nvPr/>
          </p:nvCxnSpPr>
          <p:spPr>
            <a:xfrm flipH="1">
              <a:off x="4215280" y="5533010"/>
              <a:ext cx="333990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5"/>
              <a:endCxn id="21" idx="0"/>
            </p:cNvCxnSpPr>
            <p:nvPr/>
          </p:nvCxnSpPr>
          <p:spPr>
            <a:xfrm>
              <a:off x="4945986" y="5533010"/>
              <a:ext cx="287534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934760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953000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17032" y="4572000"/>
            <a:ext cx="2421768" cy="1676398"/>
            <a:chOff x="3934760" y="3700198"/>
            <a:chExt cx="4121520" cy="2853002"/>
          </a:xfrm>
        </p:grpSpPr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 flipH="1">
              <a:off x="5309720" y="3700198"/>
              <a:ext cx="868442" cy="4146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40" idx="0"/>
            </p:cNvCxnSpPr>
            <p:nvPr/>
          </p:nvCxnSpPr>
          <p:spPr>
            <a:xfrm>
              <a:off x="6574878" y="3700198"/>
              <a:ext cx="700791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5029200" y="411480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995149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41" name="Straight Connector 40"/>
            <p:cNvCxnSpPr>
              <a:stCxn id="39" idx="3"/>
              <a:endCxn id="43" idx="0"/>
            </p:cNvCxnSpPr>
            <p:nvPr/>
          </p:nvCxnSpPr>
          <p:spPr>
            <a:xfrm flipH="1">
              <a:off x="4747628" y="4593678"/>
              <a:ext cx="363734" cy="4604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5"/>
              <a:endCxn id="44" idx="0"/>
            </p:cNvCxnSpPr>
            <p:nvPr/>
          </p:nvCxnSpPr>
          <p:spPr>
            <a:xfrm>
              <a:off x="5508078" y="4593678"/>
              <a:ext cx="335042" cy="4604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467108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56260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45" name="Straight Connector 44"/>
            <p:cNvCxnSpPr>
              <a:stCxn id="40" idx="3"/>
              <a:endCxn id="47" idx="0"/>
            </p:cNvCxnSpPr>
            <p:nvPr/>
          </p:nvCxnSpPr>
          <p:spPr>
            <a:xfrm flipH="1">
              <a:off x="6757520" y="4614598"/>
              <a:ext cx="319791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5"/>
              <a:endCxn id="48" idx="0"/>
            </p:cNvCxnSpPr>
            <p:nvPr/>
          </p:nvCxnSpPr>
          <p:spPr>
            <a:xfrm>
              <a:off x="7474027" y="4614598"/>
              <a:ext cx="30173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47700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49524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49" name="Straight Connector 48"/>
            <p:cNvCxnSpPr>
              <a:stCxn id="43" idx="3"/>
              <a:endCxn id="51" idx="0"/>
            </p:cNvCxnSpPr>
            <p:nvPr/>
          </p:nvCxnSpPr>
          <p:spPr>
            <a:xfrm flipH="1">
              <a:off x="4215280" y="5533010"/>
              <a:ext cx="333990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3" idx="5"/>
              <a:endCxn id="52" idx="0"/>
            </p:cNvCxnSpPr>
            <p:nvPr/>
          </p:nvCxnSpPr>
          <p:spPr>
            <a:xfrm>
              <a:off x="4945986" y="5533010"/>
              <a:ext cx="287534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934760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953000" y="5992160"/>
              <a:ext cx="561040" cy="56104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91200" y="4366817"/>
            <a:ext cx="2421769" cy="1957783"/>
            <a:chOff x="3934760" y="3221320"/>
            <a:chExt cx="4121520" cy="3331880"/>
          </a:xfrm>
        </p:grpSpPr>
        <p:sp>
          <p:nvSpPr>
            <p:cNvPr id="72" name="Oval 71"/>
            <p:cNvSpPr/>
            <p:nvPr/>
          </p:nvSpPr>
          <p:spPr>
            <a:xfrm>
              <a:off x="6096000" y="3221320"/>
              <a:ext cx="561040" cy="56104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73" name="Straight Connector 72"/>
            <p:cNvCxnSpPr>
              <a:stCxn id="72" idx="3"/>
              <a:endCxn id="75" idx="0"/>
            </p:cNvCxnSpPr>
            <p:nvPr/>
          </p:nvCxnSpPr>
          <p:spPr>
            <a:xfrm flipH="1">
              <a:off x="5309720" y="3700198"/>
              <a:ext cx="868442" cy="4146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2" idx="5"/>
              <a:endCxn id="76" idx="0"/>
            </p:cNvCxnSpPr>
            <p:nvPr/>
          </p:nvCxnSpPr>
          <p:spPr>
            <a:xfrm>
              <a:off x="6574878" y="3700198"/>
              <a:ext cx="700791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5029200" y="411480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995149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77" name="Straight Connector 76"/>
            <p:cNvCxnSpPr>
              <a:stCxn id="75" idx="3"/>
              <a:endCxn id="79" idx="0"/>
            </p:cNvCxnSpPr>
            <p:nvPr/>
          </p:nvCxnSpPr>
          <p:spPr>
            <a:xfrm flipH="1">
              <a:off x="4747628" y="4593678"/>
              <a:ext cx="363734" cy="4604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5"/>
              <a:endCxn id="80" idx="0"/>
            </p:cNvCxnSpPr>
            <p:nvPr/>
          </p:nvCxnSpPr>
          <p:spPr>
            <a:xfrm>
              <a:off x="5508078" y="4593678"/>
              <a:ext cx="335042" cy="4604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4467108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556260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81" name="Straight Connector 80"/>
            <p:cNvCxnSpPr>
              <a:stCxn id="76" idx="3"/>
              <a:endCxn id="83" idx="0"/>
            </p:cNvCxnSpPr>
            <p:nvPr/>
          </p:nvCxnSpPr>
          <p:spPr>
            <a:xfrm flipH="1">
              <a:off x="6757520" y="4614598"/>
              <a:ext cx="319791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6" idx="5"/>
              <a:endCxn id="84" idx="0"/>
            </p:cNvCxnSpPr>
            <p:nvPr/>
          </p:nvCxnSpPr>
          <p:spPr>
            <a:xfrm>
              <a:off x="7474027" y="4614598"/>
              <a:ext cx="30173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647700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749524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85" name="Straight Connector 84"/>
            <p:cNvCxnSpPr>
              <a:stCxn id="79" idx="3"/>
              <a:endCxn id="87" idx="0"/>
            </p:cNvCxnSpPr>
            <p:nvPr/>
          </p:nvCxnSpPr>
          <p:spPr>
            <a:xfrm flipH="1">
              <a:off x="4215280" y="5533010"/>
              <a:ext cx="333990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3934760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EXTRACT-MAX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new root </a:t>
            </a:r>
            <a:r>
              <a:rPr lang="en-US" dirty="0" smtClean="0"/>
              <a:t>might be smaller than its children 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But we know that its left and right </a:t>
            </a:r>
            <a:r>
              <a:rPr lang="en-US" dirty="0" err="1" smtClean="0">
                <a:sym typeface="Wingdings" pitchFamily="2" charset="2"/>
              </a:rPr>
              <a:t>subtree</a:t>
            </a:r>
            <a:r>
              <a:rPr lang="en-US" dirty="0" smtClean="0">
                <a:sym typeface="Wingdings" pitchFamily="2" charset="2"/>
              </a:rPr>
              <a:t> are heaps, so we can do </a:t>
            </a:r>
            <a:r>
              <a:rPr lang="en-US" dirty="0" smtClean="0"/>
              <a:t>MAX-HEAPIFY on the </a:t>
            </a:r>
            <a:r>
              <a:rPr lang="en-US" dirty="0" smtClean="0">
                <a:solidFill>
                  <a:srgbClr val="00B0F0"/>
                </a:solidFill>
              </a:rPr>
              <a:t>root</a:t>
            </a:r>
          </a:p>
        </p:txBody>
      </p:sp>
      <p:grpSp>
        <p:nvGrpSpPr>
          <p:cNvPr id="23" name="Group 70"/>
          <p:cNvGrpSpPr/>
          <p:nvPr/>
        </p:nvGrpSpPr>
        <p:grpSpPr>
          <a:xfrm>
            <a:off x="533400" y="3733800"/>
            <a:ext cx="2641528" cy="2135438"/>
            <a:chOff x="3934760" y="3221320"/>
            <a:chExt cx="4121520" cy="3331880"/>
          </a:xfrm>
        </p:grpSpPr>
        <p:sp>
          <p:nvSpPr>
            <p:cNvPr id="72" name="Oval 71"/>
            <p:cNvSpPr/>
            <p:nvPr/>
          </p:nvSpPr>
          <p:spPr>
            <a:xfrm>
              <a:off x="6096000" y="3221320"/>
              <a:ext cx="561040" cy="56104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73" name="Straight Connector 72"/>
            <p:cNvCxnSpPr>
              <a:stCxn id="72" idx="3"/>
              <a:endCxn id="75" idx="0"/>
            </p:cNvCxnSpPr>
            <p:nvPr/>
          </p:nvCxnSpPr>
          <p:spPr>
            <a:xfrm flipH="1">
              <a:off x="5309720" y="3700198"/>
              <a:ext cx="868442" cy="4146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2" idx="5"/>
              <a:endCxn id="76" idx="0"/>
            </p:cNvCxnSpPr>
            <p:nvPr/>
          </p:nvCxnSpPr>
          <p:spPr>
            <a:xfrm>
              <a:off x="6574878" y="3700198"/>
              <a:ext cx="700791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5029200" y="411480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995149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77" name="Straight Connector 76"/>
            <p:cNvCxnSpPr>
              <a:stCxn id="75" idx="3"/>
              <a:endCxn id="79" idx="0"/>
            </p:cNvCxnSpPr>
            <p:nvPr/>
          </p:nvCxnSpPr>
          <p:spPr>
            <a:xfrm flipH="1">
              <a:off x="4747628" y="4593678"/>
              <a:ext cx="363734" cy="4604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5"/>
              <a:endCxn id="80" idx="0"/>
            </p:cNvCxnSpPr>
            <p:nvPr/>
          </p:nvCxnSpPr>
          <p:spPr>
            <a:xfrm>
              <a:off x="5508078" y="4593678"/>
              <a:ext cx="335042" cy="4604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4467108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556260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81" name="Straight Connector 80"/>
            <p:cNvCxnSpPr>
              <a:stCxn id="76" idx="3"/>
              <a:endCxn id="83" idx="0"/>
            </p:cNvCxnSpPr>
            <p:nvPr/>
          </p:nvCxnSpPr>
          <p:spPr>
            <a:xfrm flipH="1">
              <a:off x="6757520" y="4614598"/>
              <a:ext cx="319791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6" idx="5"/>
              <a:endCxn id="84" idx="0"/>
            </p:cNvCxnSpPr>
            <p:nvPr/>
          </p:nvCxnSpPr>
          <p:spPr>
            <a:xfrm>
              <a:off x="7474027" y="4614598"/>
              <a:ext cx="30173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647700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749524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85" name="Straight Connector 84"/>
            <p:cNvCxnSpPr>
              <a:stCxn id="79" idx="3"/>
              <a:endCxn id="87" idx="0"/>
            </p:cNvCxnSpPr>
            <p:nvPr/>
          </p:nvCxnSpPr>
          <p:spPr>
            <a:xfrm flipH="1">
              <a:off x="4215280" y="5533010"/>
              <a:ext cx="333990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3934760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81000" y="4192838"/>
            <a:ext cx="3573929" cy="1831847"/>
            <a:chOff x="533400" y="4800600"/>
            <a:chExt cx="3276600" cy="1679448"/>
          </a:xfrm>
        </p:grpSpPr>
        <p:sp>
          <p:nvSpPr>
            <p:cNvPr id="56" name="Trapezoid 55"/>
            <p:cNvSpPr/>
            <p:nvPr/>
          </p:nvSpPr>
          <p:spPr>
            <a:xfrm>
              <a:off x="533400" y="4800600"/>
              <a:ext cx="1752600" cy="1600200"/>
            </a:xfrm>
            <a:prstGeom prst="trapezoid">
              <a:avLst>
                <a:gd name="adj" fmla="val 33658"/>
              </a:avLst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rapezoid 56"/>
            <p:cNvSpPr/>
            <p:nvPr/>
          </p:nvSpPr>
          <p:spPr>
            <a:xfrm>
              <a:off x="1981200" y="4800600"/>
              <a:ext cx="1295400" cy="1143000"/>
            </a:xfrm>
            <a:prstGeom prst="trapezoid">
              <a:avLst>
                <a:gd name="adj" fmla="val 33658"/>
              </a:avLst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ular Callout 57"/>
            <p:cNvSpPr/>
            <p:nvPr/>
          </p:nvSpPr>
          <p:spPr>
            <a:xfrm>
              <a:off x="2743200" y="6019800"/>
              <a:ext cx="1066800" cy="460248"/>
            </a:xfrm>
            <a:prstGeom prst="wedgeRoundRectCallout">
              <a:avLst>
                <a:gd name="adj1" fmla="val -94066"/>
                <a:gd name="adj2" fmla="val -48309"/>
                <a:gd name="adj3" fmla="val 16667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heaps</a:t>
              </a:r>
              <a:endParaRPr 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67200" y="3657600"/>
            <a:ext cx="4267200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EXTRACT-MAX(A)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max = A[1]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A[1] =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heapsize-1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MAX-HEAPIFY(A, 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ounded Rectangular Callout 60"/>
          <p:cNvSpPr/>
          <p:nvPr/>
        </p:nvSpPr>
        <p:spPr>
          <a:xfrm>
            <a:off x="5029200" y="5867400"/>
            <a:ext cx="2209800" cy="688848"/>
          </a:xfrm>
          <a:prstGeom prst="wedgeRoundRectCallout">
            <a:avLst>
              <a:gd name="adj1" fmla="val -37134"/>
              <a:gd name="adj2" fmla="val -803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the time complexity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Maximum-Heap </a:t>
            </a:r>
            <a:r>
              <a:rPr lang="en-US" dirty="0" smtClean="0">
                <a:solidFill>
                  <a:srgbClr val="FF0000"/>
                </a:solidFill>
              </a:rPr>
              <a:t>VS</a:t>
            </a:r>
            <a:r>
              <a:rPr lang="en-US" dirty="0" smtClean="0"/>
              <a:t> Minimum-Heap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0574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Maximum-Heap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Minimum-Heap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mcsc10" pitchFamily="34" charset="0"/>
                        </a:rPr>
                        <a:t>Max-</a:t>
                      </a:r>
                      <a:r>
                        <a:rPr lang="en-US" sz="2400" dirty="0" err="1" smtClean="0">
                          <a:latin typeface="cmcsc10" pitchFamily="34" charset="0"/>
                        </a:rPr>
                        <a:t>Heapify</a:t>
                      </a:r>
                      <a:endParaRPr lang="en-US" sz="2400" dirty="0">
                        <a:latin typeface="cmcsc1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mcsc10" pitchFamily="34" charset="0"/>
                        </a:rPr>
                        <a:t>Min-</a:t>
                      </a:r>
                      <a:r>
                        <a:rPr lang="en-US" sz="2400" dirty="0" err="1" smtClean="0">
                          <a:latin typeface="cmcsc10" pitchFamily="34" charset="0"/>
                        </a:rPr>
                        <a:t>Heapify</a:t>
                      </a:r>
                      <a:endParaRPr lang="en-US" sz="2400" dirty="0">
                        <a:latin typeface="cmcsc10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mcsc10" pitchFamily="34" charset="0"/>
                        </a:rPr>
                        <a:t>Build-</a:t>
                      </a:r>
                      <a:r>
                        <a:rPr lang="en-US" sz="2400" dirty="0" err="1" smtClean="0">
                          <a:latin typeface="cmcsc10" pitchFamily="34" charset="0"/>
                        </a:rPr>
                        <a:t>MaxHeap</a:t>
                      </a:r>
                      <a:endParaRPr lang="en-US" sz="2400" dirty="0">
                        <a:latin typeface="cmcsc1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mcsc10" pitchFamily="34" charset="0"/>
                        </a:rPr>
                        <a:t>Build-</a:t>
                      </a:r>
                      <a:r>
                        <a:rPr lang="en-US" sz="2400" dirty="0" err="1" smtClean="0">
                          <a:latin typeface="cmcsc10" pitchFamily="34" charset="0"/>
                        </a:rPr>
                        <a:t>MinHeap</a:t>
                      </a:r>
                      <a:endParaRPr lang="en-US" sz="2400" dirty="0">
                        <a:latin typeface="cmcsc10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mcsc10" pitchFamily="34" charset="0"/>
                        </a:rPr>
                        <a:t>Maximum</a:t>
                      </a:r>
                      <a:endParaRPr lang="en-US" sz="2400" dirty="0">
                        <a:latin typeface="cmcsc1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mcsc10" pitchFamily="34" charset="0"/>
                        </a:rPr>
                        <a:t>Minimum</a:t>
                      </a:r>
                      <a:endParaRPr lang="en-US" sz="2400" dirty="0">
                        <a:latin typeface="cmcsc10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mcsc10" pitchFamily="34" charset="0"/>
                        </a:rPr>
                        <a:t>Extract-Max</a:t>
                      </a:r>
                      <a:endParaRPr lang="en-US" sz="2400" dirty="0">
                        <a:latin typeface="cmcsc1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mcsc10" pitchFamily="34" charset="0"/>
                        </a:rPr>
                        <a:t>Extract-Min</a:t>
                      </a:r>
                      <a:endParaRPr lang="en-US" sz="2400" dirty="0">
                        <a:latin typeface="cmcsc10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using the heap data structure, we can sort an array of n elements in </a:t>
            </a:r>
            <a:r>
              <a:rPr lang="en-US" i="1" dirty="0" smtClean="0">
                <a:solidFill>
                  <a:srgbClr val="7030A0"/>
                </a:solidFill>
              </a:rPr>
              <a:t>O(n </a:t>
            </a:r>
            <a:r>
              <a:rPr lang="en-US" i="1" dirty="0" err="1" smtClean="0">
                <a:solidFill>
                  <a:srgbClr val="7030A0"/>
                </a:solidFill>
              </a:rPr>
              <a:t>lg</a:t>
            </a:r>
            <a:r>
              <a:rPr lang="en-US" i="1" dirty="0" smtClean="0">
                <a:solidFill>
                  <a:srgbClr val="7030A0"/>
                </a:solidFill>
              </a:rPr>
              <a:t> n) </a:t>
            </a:r>
            <a:r>
              <a:rPr lang="en-US" dirty="0" smtClean="0"/>
              <a:t>time.</a:t>
            </a:r>
          </a:p>
          <a:p>
            <a:endParaRPr lang="en-US" dirty="0" smtClean="0"/>
          </a:p>
          <a:p>
            <a:r>
              <a:rPr lang="en-US" dirty="0" smtClean="0"/>
              <a:t>Moreover, this sort is also </a:t>
            </a:r>
            <a:r>
              <a:rPr lang="en-US" dirty="0" smtClean="0">
                <a:solidFill>
                  <a:srgbClr val="7030A0"/>
                </a:solidFill>
              </a:rPr>
              <a:t>in place</a:t>
            </a:r>
            <a:r>
              <a:rPr lang="en-US" dirty="0" smtClean="0"/>
              <a:t>, means it requires only a constant number of extra memory space.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Observe that EXTRACT-MAX replaces </a:t>
            </a:r>
            <a:r>
              <a:rPr lang="en-US" sz="2200" dirty="0" smtClean="0">
                <a:solidFill>
                  <a:srgbClr val="CC00CC"/>
                </a:solidFill>
              </a:rPr>
              <a:t>the root </a:t>
            </a:r>
            <a:r>
              <a:rPr lang="en-US" sz="2200" dirty="0" smtClean="0"/>
              <a:t>(</a:t>
            </a:r>
            <a:r>
              <a:rPr lang="en-US" sz="2200" i="1" dirty="0" smtClean="0"/>
              <a:t>A[1]</a:t>
            </a:r>
            <a:r>
              <a:rPr lang="en-US" sz="2200" dirty="0" smtClean="0"/>
              <a:t>) with the </a:t>
            </a:r>
            <a:r>
              <a:rPr lang="en-US" sz="2200" dirty="0" smtClean="0">
                <a:solidFill>
                  <a:srgbClr val="00B0F0"/>
                </a:solidFill>
              </a:rPr>
              <a:t>last element </a:t>
            </a:r>
            <a:r>
              <a:rPr lang="en-US" sz="2200" dirty="0" smtClean="0"/>
              <a:t>(</a:t>
            </a:r>
            <a:r>
              <a:rPr lang="en-US" sz="2200" i="1" dirty="0" smtClean="0"/>
              <a:t>A[n]</a:t>
            </a:r>
            <a:r>
              <a:rPr lang="en-US" sz="2200" dirty="0" smtClean="0"/>
              <a:t>), leaving the position unused.</a:t>
            </a:r>
          </a:p>
          <a:p>
            <a:r>
              <a:rPr lang="en-US" sz="2200" dirty="0" smtClean="0"/>
              <a:t>But </a:t>
            </a:r>
            <a:r>
              <a:rPr lang="en-US" sz="2200" i="1" dirty="0" smtClean="0"/>
              <a:t>A[n]</a:t>
            </a:r>
            <a:r>
              <a:rPr lang="en-US" sz="2200" dirty="0" smtClean="0"/>
              <a:t> is the desired position for the largest element in an ordered array ! So we can store </a:t>
            </a:r>
            <a:r>
              <a:rPr lang="en-US" sz="2200" i="1" dirty="0" smtClean="0">
                <a:solidFill>
                  <a:srgbClr val="CC00CC"/>
                </a:solidFill>
              </a:rPr>
              <a:t>max</a:t>
            </a:r>
            <a:r>
              <a:rPr lang="en-US" sz="2200" dirty="0" smtClean="0"/>
              <a:t> in </a:t>
            </a:r>
            <a:r>
              <a:rPr lang="en-US" sz="2200" i="1" dirty="0" smtClean="0"/>
              <a:t>A[n]</a:t>
            </a:r>
          </a:p>
          <a:p>
            <a:endParaRPr lang="en-US" sz="22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57201" y="4366816"/>
            <a:ext cx="2421769" cy="1957783"/>
            <a:chOff x="3934760" y="3221320"/>
            <a:chExt cx="4121520" cy="3331880"/>
          </a:xfrm>
        </p:grpSpPr>
        <p:sp>
          <p:nvSpPr>
            <p:cNvPr id="5" name="Oval 4"/>
            <p:cNvSpPr/>
            <p:nvPr/>
          </p:nvSpPr>
          <p:spPr>
            <a:xfrm>
              <a:off x="6096000" y="3221320"/>
              <a:ext cx="561040" cy="561040"/>
            </a:xfrm>
            <a:prstGeom prst="ellipse">
              <a:avLst/>
            </a:prstGeom>
            <a:solidFill>
              <a:srgbClr val="CC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6" name="Straight Connector 5"/>
            <p:cNvCxnSpPr>
              <a:stCxn id="5" idx="3"/>
              <a:endCxn id="8" idx="0"/>
            </p:cNvCxnSpPr>
            <p:nvPr/>
          </p:nvCxnSpPr>
          <p:spPr>
            <a:xfrm flipH="1">
              <a:off x="5309720" y="3700198"/>
              <a:ext cx="868442" cy="4146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5"/>
              <a:endCxn id="9" idx="0"/>
            </p:cNvCxnSpPr>
            <p:nvPr/>
          </p:nvCxnSpPr>
          <p:spPr>
            <a:xfrm>
              <a:off x="6574878" y="3700198"/>
              <a:ext cx="700791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029200" y="411480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995149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10" name="Straight Connector 9"/>
            <p:cNvCxnSpPr>
              <a:stCxn id="8" idx="3"/>
              <a:endCxn id="12" idx="0"/>
            </p:cNvCxnSpPr>
            <p:nvPr/>
          </p:nvCxnSpPr>
          <p:spPr>
            <a:xfrm flipH="1">
              <a:off x="4747628" y="4593678"/>
              <a:ext cx="363734" cy="4604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5"/>
              <a:endCxn id="13" idx="0"/>
            </p:cNvCxnSpPr>
            <p:nvPr/>
          </p:nvCxnSpPr>
          <p:spPr>
            <a:xfrm>
              <a:off x="5508078" y="4593678"/>
              <a:ext cx="335042" cy="4604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67108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56260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14" name="Straight Connector 13"/>
            <p:cNvCxnSpPr>
              <a:stCxn id="9" idx="3"/>
              <a:endCxn id="16" idx="0"/>
            </p:cNvCxnSpPr>
            <p:nvPr/>
          </p:nvCxnSpPr>
          <p:spPr>
            <a:xfrm flipH="1">
              <a:off x="6757520" y="4614598"/>
              <a:ext cx="319791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5"/>
              <a:endCxn id="17" idx="0"/>
            </p:cNvCxnSpPr>
            <p:nvPr/>
          </p:nvCxnSpPr>
          <p:spPr>
            <a:xfrm>
              <a:off x="7474027" y="4614598"/>
              <a:ext cx="30173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47700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49524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18" name="Straight Connector 17"/>
            <p:cNvCxnSpPr>
              <a:stCxn id="12" idx="3"/>
              <a:endCxn id="20" idx="0"/>
            </p:cNvCxnSpPr>
            <p:nvPr/>
          </p:nvCxnSpPr>
          <p:spPr>
            <a:xfrm flipH="1">
              <a:off x="4215280" y="5533010"/>
              <a:ext cx="333990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5"/>
              <a:endCxn id="21" idx="0"/>
            </p:cNvCxnSpPr>
            <p:nvPr/>
          </p:nvCxnSpPr>
          <p:spPr>
            <a:xfrm>
              <a:off x="4945986" y="5533010"/>
              <a:ext cx="287534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934760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953000" y="5992160"/>
              <a:ext cx="561040" cy="56104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4343400"/>
            <a:ext cx="2421769" cy="1957783"/>
            <a:chOff x="3934760" y="3221320"/>
            <a:chExt cx="4121520" cy="3331880"/>
          </a:xfrm>
        </p:grpSpPr>
        <p:sp>
          <p:nvSpPr>
            <p:cNvPr id="23" name="Oval 22"/>
            <p:cNvSpPr/>
            <p:nvPr/>
          </p:nvSpPr>
          <p:spPr>
            <a:xfrm>
              <a:off x="6096000" y="3221320"/>
              <a:ext cx="561040" cy="56104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24" name="Straight Connector 23"/>
            <p:cNvCxnSpPr>
              <a:stCxn id="23" idx="3"/>
              <a:endCxn id="26" idx="0"/>
            </p:cNvCxnSpPr>
            <p:nvPr/>
          </p:nvCxnSpPr>
          <p:spPr>
            <a:xfrm flipH="1">
              <a:off x="5309720" y="3700198"/>
              <a:ext cx="868442" cy="4146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5"/>
              <a:endCxn id="27" idx="0"/>
            </p:cNvCxnSpPr>
            <p:nvPr/>
          </p:nvCxnSpPr>
          <p:spPr>
            <a:xfrm>
              <a:off x="6574878" y="3700198"/>
              <a:ext cx="700791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5029200" y="411480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6995149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28" name="Straight Connector 27"/>
            <p:cNvCxnSpPr>
              <a:stCxn id="26" idx="3"/>
              <a:endCxn id="30" idx="0"/>
            </p:cNvCxnSpPr>
            <p:nvPr/>
          </p:nvCxnSpPr>
          <p:spPr>
            <a:xfrm flipH="1">
              <a:off x="4747628" y="4593678"/>
              <a:ext cx="363734" cy="4604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5"/>
              <a:endCxn id="31" idx="0"/>
            </p:cNvCxnSpPr>
            <p:nvPr/>
          </p:nvCxnSpPr>
          <p:spPr>
            <a:xfrm>
              <a:off x="5508078" y="4593678"/>
              <a:ext cx="335042" cy="4604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467108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56260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32" name="Straight Connector 31"/>
            <p:cNvCxnSpPr>
              <a:stCxn id="27" idx="3"/>
              <a:endCxn id="34" idx="0"/>
            </p:cNvCxnSpPr>
            <p:nvPr/>
          </p:nvCxnSpPr>
          <p:spPr>
            <a:xfrm flipH="1">
              <a:off x="6757520" y="4614598"/>
              <a:ext cx="319791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7" idx="5"/>
              <a:endCxn id="35" idx="0"/>
            </p:cNvCxnSpPr>
            <p:nvPr/>
          </p:nvCxnSpPr>
          <p:spPr>
            <a:xfrm>
              <a:off x="7474027" y="4614598"/>
              <a:ext cx="30173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47700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49524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cxnSp>
          <p:nvCxnSpPr>
            <p:cNvPr id="36" name="Straight Connector 35"/>
            <p:cNvCxnSpPr>
              <a:stCxn id="30" idx="3"/>
              <a:endCxn id="38" idx="0"/>
            </p:cNvCxnSpPr>
            <p:nvPr/>
          </p:nvCxnSpPr>
          <p:spPr>
            <a:xfrm flipH="1">
              <a:off x="4215280" y="5533010"/>
              <a:ext cx="333990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934760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09600" y="3352800"/>
          <a:ext cx="2971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800600" y="3352800"/>
          <a:ext cx="2971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800600" y="3352800"/>
          <a:ext cx="2971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00CC"/>
                    </a:solidFill>
                  </a:tcPr>
                </a:tc>
              </a:tr>
            </a:tbl>
          </a:graphicData>
        </a:graphic>
      </p:graphicFrame>
      <p:sp>
        <p:nvSpPr>
          <p:cNvPr id="43" name="Oval 42"/>
          <p:cNvSpPr/>
          <p:nvPr/>
        </p:nvSpPr>
        <p:spPr>
          <a:xfrm>
            <a:off x="5486400" y="5996383"/>
            <a:ext cx="329662" cy="329662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54875"/>
            <a:ext cx="7467600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HEAP-SORT(A)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BUILD-MAXHEAP(A)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down to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SWAP(A[1],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heapsize-1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MAX-HEAPIFY(A,1)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of most popular applications of a heap is its use as an </a:t>
            </a:r>
            <a:r>
              <a:rPr lang="en-US" dirty="0" smtClean="0">
                <a:solidFill>
                  <a:srgbClr val="7030A0"/>
                </a:solidFill>
              </a:rPr>
              <a:t>efficient</a:t>
            </a:r>
            <a:r>
              <a:rPr lang="en-US" dirty="0" smtClean="0"/>
              <a:t> priority queue.</a:t>
            </a:r>
          </a:p>
          <a:p>
            <a:endParaRPr lang="en-US" dirty="0" smtClean="0"/>
          </a:p>
          <a:p>
            <a:r>
              <a:rPr lang="en-US" dirty="0" smtClean="0"/>
              <a:t>As with heaps, there are two kinds of priority queues: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max priority </a:t>
            </a:r>
            <a:r>
              <a:rPr lang="en-US" dirty="0" smtClean="0"/>
              <a:t>queue, which based on max heap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min priority </a:t>
            </a:r>
            <a:r>
              <a:rPr lang="en-US" dirty="0" smtClean="0"/>
              <a:t>queue, which based on min heap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Priority Queue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priority queue maintains a set </a:t>
            </a:r>
            <a:r>
              <a:rPr lang="en-US" i="1" dirty="0" smtClean="0"/>
              <a:t>S</a:t>
            </a:r>
            <a:r>
              <a:rPr lang="en-US" dirty="0" smtClean="0"/>
              <a:t> of elements. Each element has </a:t>
            </a:r>
            <a:r>
              <a:rPr lang="en-US" i="1" dirty="0" smtClean="0"/>
              <a:t>a </a:t>
            </a:r>
            <a:r>
              <a:rPr lang="en-US" i="1" dirty="0" smtClean="0">
                <a:solidFill>
                  <a:schemeClr val="accent3"/>
                </a:solidFill>
              </a:rPr>
              <a:t>key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3"/>
                </a:solidFill>
              </a:rPr>
              <a:t>max priority queue </a:t>
            </a:r>
            <a:r>
              <a:rPr lang="en-US" dirty="0" smtClean="0"/>
              <a:t>supports </a:t>
            </a:r>
            <a:br>
              <a:rPr lang="en-US" dirty="0" smtClean="0"/>
            </a:br>
            <a:r>
              <a:rPr lang="en-US" dirty="0" smtClean="0"/>
              <a:t>the following basic operations :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INSERT(x)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inserts element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MAXIMUM()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returns the element in </a:t>
            </a:r>
            <a:r>
              <a:rPr lang="en-US" i="1" dirty="0" smtClean="0"/>
              <a:t>S</a:t>
            </a:r>
            <a:r>
              <a:rPr lang="en-US" dirty="0" smtClean="0"/>
              <a:t> that has the largest key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EXTRACT-MAX()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removes and returns the element in </a:t>
            </a:r>
            <a:r>
              <a:rPr lang="en-US" i="1" dirty="0" smtClean="0"/>
              <a:t>S</a:t>
            </a:r>
            <a:r>
              <a:rPr lang="en-US" dirty="0" smtClean="0"/>
              <a:t> that has the largest key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INCREASE-KEY(x, k)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increase the key of element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(assume the current key of </a:t>
            </a:r>
            <a:r>
              <a:rPr lang="en-US" i="1" dirty="0" smtClean="0"/>
              <a:t>x</a:t>
            </a:r>
            <a:r>
              <a:rPr lang="en-US" dirty="0" smtClean="0"/>
              <a:t> is at least as large as </a:t>
            </a:r>
            <a:r>
              <a:rPr lang="en-US" i="1" dirty="0" smtClean="0"/>
              <a:t>k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Priority Queue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 priority queue maintains a set </a:t>
            </a:r>
            <a:r>
              <a:rPr lang="en-US" i="1" dirty="0" smtClean="0"/>
              <a:t>S</a:t>
            </a:r>
            <a:r>
              <a:rPr lang="en-US" dirty="0" smtClean="0"/>
              <a:t> of elements. Each element has </a:t>
            </a:r>
            <a:r>
              <a:rPr lang="en-US" i="1" dirty="0" smtClean="0"/>
              <a:t>a </a:t>
            </a:r>
            <a:r>
              <a:rPr lang="en-US" i="1" dirty="0" smtClean="0">
                <a:solidFill>
                  <a:schemeClr val="accent3"/>
                </a:solidFill>
              </a:rPr>
              <a:t>key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3"/>
                </a:solidFill>
              </a:rPr>
              <a:t>max priority queue </a:t>
            </a:r>
            <a:r>
              <a:rPr lang="en-US" dirty="0" smtClean="0"/>
              <a:t>supports </a:t>
            </a:r>
            <a:br>
              <a:rPr lang="en-US" dirty="0" smtClean="0"/>
            </a:br>
            <a:r>
              <a:rPr lang="en-US" dirty="0" smtClean="0"/>
              <a:t>the following basic operations :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INSERT(x)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How do we implement this ?</a:t>
            </a:r>
          </a:p>
          <a:p>
            <a:pPr lvl="1"/>
            <a:endParaRPr lang="en-US" i="1" dirty="0" smtClean="0"/>
          </a:p>
          <a:p>
            <a:pPr lvl="1"/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MAXIMUM()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EXTRACT-MAX()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INCREASE-KEY(x, k)</a:t>
            </a:r>
            <a:b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How do we implement this ?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600" y="4343400"/>
            <a:ext cx="3926534" cy="838200"/>
            <a:chOff x="3276600" y="4343400"/>
            <a:chExt cx="3926534" cy="838200"/>
          </a:xfrm>
        </p:grpSpPr>
        <p:sp>
          <p:nvSpPr>
            <p:cNvPr id="4" name="Right Brace 3"/>
            <p:cNvSpPr/>
            <p:nvPr/>
          </p:nvSpPr>
          <p:spPr>
            <a:xfrm>
              <a:off x="3276600" y="4343400"/>
              <a:ext cx="457200" cy="838200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6200" y="4419600"/>
              <a:ext cx="33169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Same as MAXIMUM and </a:t>
              </a:r>
              <a:br>
                <a:rPr lang="en-US" dirty="0" smtClean="0"/>
              </a:br>
              <a:r>
                <a:rPr lang="en-US" dirty="0" smtClean="0"/>
                <a:t>EXTRACT-MAX of max-heap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43000" y="3581400"/>
            <a:ext cx="4038600" cy="2743200"/>
            <a:chOff x="1143000" y="3581400"/>
            <a:chExt cx="4038600" cy="2743200"/>
          </a:xfrm>
        </p:grpSpPr>
        <p:sp>
          <p:nvSpPr>
            <p:cNvPr id="6" name="Rectangle 5"/>
            <p:cNvSpPr/>
            <p:nvPr/>
          </p:nvSpPr>
          <p:spPr>
            <a:xfrm>
              <a:off x="1143000" y="3581400"/>
              <a:ext cx="4038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5867400"/>
              <a:ext cx="4038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62000" y="1600200"/>
            <a:ext cx="3581400" cy="457200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800" y="1600200"/>
            <a:ext cx="42672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Thus, normally we need to store something else other than just the key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4191000" y="2667000"/>
            <a:ext cx="4572000" cy="2585323"/>
          </a:xfrm>
          <a:prstGeom prst="wedgeRectCallout">
            <a:avLst>
              <a:gd name="adj1" fmla="val -31458"/>
              <a:gd name="adj2" fmla="val -629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Storing the whole element inside a priority queue is often not practical. Usually we only store a </a:t>
            </a:r>
            <a:r>
              <a:rPr lang="en-US" b="1" i="1" dirty="0" smtClean="0"/>
              <a:t>“handle”</a:t>
            </a:r>
            <a:r>
              <a:rPr lang="en-US" b="1" dirty="0" smtClean="0"/>
              <a:t> </a:t>
            </a:r>
            <a:r>
              <a:rPr lang="en-US" dirty="0" smtClean="0"/>
              <a:t>that points to the original element, which is stored outside the priority queue.</a:t>
            </a:r>
          </a:p>
          <a:p>
            <a:endParaRPr lang="en-US" dirty="0" smtClean="0"/>
          </a:p>
          <a:p>
            <a:r>
              <a:rPr lang="en-US" dirty="0" smtClean="0"/>
              <a:t>Similarly, at the original element, we need to store a </a:t>
            </a:r>
            <a:r>
              <a:rPr lang="en-US" b="1" i="1" dirty="0" smtClean="0"/>
              <a:t>“handle” </a:t>
            </a:r>
            <a:r>
              <a:rPr lang="en-US" dirty="0" smtClean="0"/>
              <a:t>that points to the corresponding queue element.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The INCREASE-KEY procedure is similar to </a:t>
            </a:r>
            <a:r>
              <a:rPr lang="en-US" sz="2200" dirty="0" smtClean="0">
                <a:solidFill>
                  <a:srgbClr val="7030A0"/>
                </a:solidFill>
              </a:rPr>
              <a:t>MAX-HEAPIFY</a:t>
            </a:r>
            <a:r>
              <a:rPr lang="en-US" sz="2200" dirty="0" smtClean="0"/>
              <a:t>, but instead of moving an element down the heap, it moves the element upwards.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14367" y="3221320"/>
            <a:ext cx="4650153" cy="3331880"/>
            <a:chOff x="607647" y="3221320"/>
            <a:chExt cx="4650153" cy="3331880"/>
          </a:xfrm>
        </p:grpSpPr>
        <p:sp>
          <p:nvSpPr>
            <p:cNvPr id="5" name="Oval 4"/>
            <p:cNvSpPr/>
            <p:nvPr/>
          </p:nvSpPr>
          <p:spPr>
            <a:xfrm>
              <a:off x="3013639" y="32213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20</a:t>
              </a:r>
              <a:endParaRPr lang="en-US" sz="1400" b="1" dirty="0"/>
            </a:p>
          </p:txBody>
        </p:sp>
        <p:cxnSp>
          <p:nvCxnSpPr>
            <p:cNvPr id="6" name="Straight Connector 5"/>
            <p:cNvCxnSpPr>
              <a:stCxn id="5" idx="3"/>
              <a:endCxn id="8" idx="0"/>
            </p:cNvCxnSpPr>
            <p:nvPr/>
          </p:nvCxnSpPr>
          <p:spPr>
            <a:xfrm flipH="1">
              <a:off x="2172078" y="3700198"/>
              <a:ext cx="923723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5"/>
              <a:endCxn id="9" idx="0"/>
            </p:cNvCxnSpPr>
            <p:nvPr/>
          </p:nvCxnSpPr>
          <p:spPr>
            <a:xfrm>
              <a:off x="3492517" y="3700198"/>
              <a:ext cx="853592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891558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15</a:t>
              </a:r>
              <a:endParaRPr lang="en-US" sz="14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65589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17</a:t>
              </a:r>
              <a:endParaRPr lang="en-US" sz="1400" b="1" dirty="0"/>
            </a:p>
          </p:txBody>
        </p:sp>
        <p:cxnSp>
          <p:nvCxnSpPr>
            <p:cNvPr id="10" name="Straight Connector 9"/>
            <p:cNvCxnSpPr>
              <a:stCxn id="8" idx="3"/>
              <a:endCxn id="12" idx="0"/>
            </p:cNvCxnSpPr>
            <p:nvPr/>
          </p:nvCxnSpPr>
          <p:spPr>
            <a:xfrm flipH="1">
              <a:off x="1540908" y="4614598"/>
              <a:ext cx="432812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5"/>
              <a:endCxn id="13" idx="0"/>
            </p:cNvCxnSpPr>
            <p:nvPr/>
          </p:nvCxnSpPr>
          <p:spPr>
            <a:xfrm>
              <a:off x="2370436" y="4614598"/>
              <a:ext cx="43281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60388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522729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5</a:t>
              </a:r>
              <a:endParaRPr lang="en-US" sz="1400" b="1" dirty="0"/>
            </a:p>
          </p:txBody>
        </p:sp>
        <p:cxnSp>
          <p:nvCxnSpPr>
            <p:cNvPr id="14" name="Straight Connector 13"/>
            <p:cNvCxnSpPr>
              <a:stCxn id="9" idx="3"/>
              <a:endCxn id="16" idx="0"/>
            </p:cNvCxnSpPr>
            <p:nvPr/>
          </p:nvCxnSpPr>
          <p:spPr>
            <a:xfrm flipH="1">
              <a:off x="3714939" y="4614598"/>
              <a:ext cx="432812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5"/>
              <a:endCxn id="17" idx="0"/>
            </p:cNvCxnSpPr>
            <p:nvPr/>
          </p:nvCxnSpPr>
          <p:spPr>
            <a:xfrm>
              <a:off x="4544467" y="4614598"/>
              <a:ext cx="43281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434419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69676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cxnSp>
          <p:nvCxnSpPr>
            <p:cNvPr id="18" name="Straight Connector 17"/>
            <p:cNvCxnSpPr>
              <a:stCxn id="12" idx="3"/>
              <a:endCxn id="20" idx="0"/>
            </p:cNvCxnSpPr>
            <p:nvPr/>
          </p:nvCxnSpPr>
          <p:spPr>
            <a:xfrm flipH="1">
              <a:off x="888167" y="5533010"/>
              <a:ext cx="454383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5"/>
              <a:endCxn id="21" idx="0"/>
            </p:cNvCxnSpPr>
            <p:nvPr/>
          </p:nvCxnSpPr>
          <p:spPr>
            <a:xfrm>
              <a:off x="1739266" y="5533010"/>
              <a:ext cx="411242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07647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869988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4475020" y="505691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18</a:t>
            </a:r>
            <a:endParaRPr lang="en-US" sz="1400" b="1" dirty="0"/>
          </a:p>
        </p:txBody>
      </p:sp>
      <p:sp>
        <p:nvSpPr>
          <p:cNvPr id="32" name="Trapezoid 31"/>
          <p:cNvSpPr/>
          <p:nvPr/>
        </p:nvSpPr>
        <p:spPr>
          <a:xfrm>
            <a:off x="3429000" y="5867400"/>
            <a:ext cx="2590800" cy="762000"/>
          </a:xfrm>
          <a:prstGeom prst="trapezoid">
            <a:avLst>
              <a:gd name="adj" fmla="val 33658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7487" y="5715000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these nodes were ≤ 8,</a:t>
            </a:r>
          </a:p>
          <a:p>
            <a:pPr algn="r"/>
            <a:r>
              <a:rPr lang="en-US" dirty="0" smtClean="0"/>
              <a:t>so they must be ≤ 18</a:t>
            </a:r>
          </a:p>
          <a:p>
            <a:pPr algn="r"/>
            <a:r>
              <a:rPr lang="en-US" i="1" dirty="0" smtClean="0">
                <a:solidFill>
                  <a:srgbClr val="7030A0"/>
                </a:solidFill>
              </a:rPr>
              <a:t>(since 8’s key is increased, </a:t>
            </a:r>
            <a:br>
              <a:rPr lang="en-US" i="1" dirty="0" smtClean="0">
                <a:solidFill>
                  <a:srgbClr val="7030A0"/>
                </a:solidFill>
              </a:rPr>
            </a:br>
            <a:r>
              <a:rPr lang="en-US" i="1" dirty="0" smtClean="0">
                <a:solidFill>
                  <a:srgbClr val="7030A0"/>
                </a:solidFill>
              </a:rPr>
              <a:t>not decreased)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9078803">
            <a:off x="4786033" y="3556734"/>
            <a:ext cx="2286000" cy="846024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752600" y="3048000"/>
            <a:ext cx="3720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these nodes were ≥ 8,</a:t>
            </a:r>
          </a:p>
          <a:p>
            <a:pPr algn="r"/>
            <a:r>
              <a:rPr lang="en-US" dirty="0" smtClean="0"/>
              <a:t>so they </a:t>
            </a:r>
            <a:r>
              <a:rPr lang="en-US" u="sng" dirty="0" smtClean="0"/>
              <a:t>might and might not</a:t>
            </a:r>
            <a:r>
              <a:rPr lang="en-US" dirty="0" smtClean="0"/>
              <a:t> ≥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01762"/>
            <a:ext cx="7467600" cy="1752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7030A0"/>
                </a:solidFill>
              </a:rPr>
              <a:t>(binary) heap </a:t>
            </a:r>
            <a:r>
              <a:rPr lang="en-US" dirty="0" smtClean="0"/>
              <a:t>is an array object that can be viewed as a </a:t>
            </a:r>
            <a:r>
              <a:rPr lang="en-US" u="sng" dirty="0" smtClean="0"/>
              <a:t>nearly complete </a:t>
            </a:r>
            <a:r>
              <a:rPr lang="en-US" dirty="0" smtClean="0"/>
              <a:t>binary tree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67000" y="2743200"/>
            <a:ext cx="3997412" cy="3331880"/>
            <a:chOff x="1260388" y="3221320"/>
            <a:chExt cx="3997412" cy="3331880"/>
          </a:xfrm>
        </p:grpSpPr>
        <p:sp>
          <p:nvSpPr>
            <p:cNvPr id="7" name="Oval 6"/>
            <p:cNvSpPr/>
            <p:nvPr/>
          </p:nvSpPr>
          <p:spPr>
            <a:xfrm>
              <a:off x="3013639" y="32213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20</a:t>
              </a:r>
              <a:endParaRPr lang="en-US" sz="1400" b="1" dirty="0"/>
            </a:p>
          </p:txBody>
        </p:sp>
        <p:cxnSp>
          <p:nvCxnSpPr>
            <p:cNvPr id="8" name="Straight Connector 7"/>
            <p:cNvCxnSpPr>
              <a:stCxn id="7" idx="3"/>
              <a:endCxn id="10" idx="0"/>
            </p:cNvCxnSpPr>
            <p:nvPr/>
          </p:nvCxnSpPr>
          <p:spPr>
            <a:xfrm flipH="1">
              <a:off x="2172078" y="3700198"/>
              <a:ext cx="923723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5"/>
              <a:endCxn id="11" idx="0"/>
            </p:cNvCxnSpPr>
            <p:nvPr/>
          </p:nvCxnSpPr>
          <p:spPr>
            <a:xfrm>
              <a:off x="3492517" y="3700198"/>
              <a:ext cx="853592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891558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15</a:t>
              </a:r>
              <a:endParaRPr lang="en-US" sz="14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065589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17</a:t>
              </a:r>
              <a:endParaRPr lang="en-US" sz="1400" b="1" dirty="0"/>
            </a:p>
          </p:txBody>
        </p:sp>
        <p:cxnSp>
          <p:nvCxnSpPr>
            <p:cNvPr id="12" name="Straight Connector 11"/>
            <p:cNvCxnSpPr>
              <a:stCxn id="10" idx="3"/>
              <a:endCxn id="14" idx="0"/>
            </p:cNvCxnSpPr>
            <p:nvPr/>
          </p:nvCxnSpPr>
          <p:spPr>
            <a:xfrm flipH="1">
              <a:off x="1540908" y="4614598"/>
              <a:ext cx="432812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260388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8</a:t>
              </a:r>
              <a:endParaRPr lang="en-US" sz="1400" b="1" dirty="0"/>
            </a:p>
          </p:txBody>
        </p:sp>
        <p:cxnSp>
          <p:nvCxnSpPr>
            <p:cNvPr id="16" name="Straight Connector 15"/>
            <p:cNvCxnSpPr>
              <a:stCxn id="11" idx="3"/>
              <a:endCxn id="18" idx="0"/>
            </p:cNvCxnSpPr>
            <p:nvPr/>
          </p:nvCxnSpPr>
          <p:spPr>
            <a:xfrm flipH="1">
              <a:off x="3714939" y="4614598"/>
              <a:ext cx="432812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5"/>
              <a:endCxn id="19" idx="0"/>
            </p:cNvCxnSpPr>
            <p:nvPr/>
          </p:nvCxnSpPr>
          <p:spPr>
            <a:xfrm>
              <a:off x="4544467" y="4614598"/>
              <a:ext cx="43281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434419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9676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cxnSp>
          <p:nvCxnSpPr>
            <p:cNvPr id="21" name="Straight Connector 20"/>
            <p:cNvCxnSpPr>
              <a:endCxn id="23" idx="0"/>
            </p:cNvCxnSpPr>
            <p:nvPr/>
          </p:nvCxnSpPr>
          <p:spPr>
            <a:xfrm>
              <a:off x="3886200" y="5533010"/>
              <a:ext cx="411242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016922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667000" y="5715000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Not a heap !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22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Observe that the path from some node </a:t>
            </a:r>
            <a:r>
              <a:rPr lang="en-US" sz="2200" i="1" dirty="0" smtClean="0"/>
              <a:t>x</a:t>
            </a:r>
            <a:r>
              <a:rPr lang="en-US" sz="2200" dirty="0" smtClean="0"/>
              <a:t> to the root is always consist of a sequence of sorted keys.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So, when increasing one’s key we only need to move </a:t>
            </a:r>
            <a:r>
              <a:rPr lang="en-US" sz="2200" i="1" dirty="0" smtClean="0"/>
              <a:t>x</a:t>
            </a:r>
            <a:r>
              <a:rPr lang="en-US" sz="2200" dirty="0" smtClean="0"/>
              <a:t> upwards until </a:t>
            </a:r>
            <a:r>
              <a:rPr lang="en-US" sz="2200" i="1" dirty="0" err="1" smtClean="0"/>
              <a:t>x</a:t>
            </a:r>
            <a:r>
              <a:rPr lang="en-US" sz="2200" dirty="0" err="1" smtClean="0"/>
              <a:t>’s</a:t>
            </a:r>
            <a:r>
              <a:rPr lang="en-US" sz="2200" dirty="0" smtClean="0"/>
              <a:t> parent has larger key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14367" y="3221320"/>
            <a:ext cx="4650153" cy="3331880"/>
            <a:chOff x="607647" y="3221320"/>
            <a:chExt cx="4650153" cy="3331880"/>
          </a:xfrm>
        </p:grpSpPr>
        <p:sp>
          <p:nvSpPr>
            <p:cNvPr id="5" name="Oval 4"/>
            <p:cNvSpPr/>
            <p:nvPr/>
          </p:nvSpPr>
          <p:spPr>
            <a:xfrm>
              <a:off x="3013639" y="32213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20</a:t>
              </a:r>
              <a:endParaRPr lang="en-US" sz="1400" b="1" dirty="0"/>
            </a:p>
          </p:txBody>
        </p:sp>
        <p:cxnSp>
          <p:nvCxnSpPr>
            <p:cNvPr id="6" name="Straight Connector 5"/>
            <p:cNvCxnSpPr>
              <a:stCxn id="5" idx="3"/>
              <a:endCxn id="8" idx="0"/>
            </p:cNvCxnSpPr>
            <p:nvPr/>
          </p:nvCxnSpPr>
          <p:spPr>
            <a:xfrm flipH="1">
              <a:off x="2172078" y="3700198"/>
              <a:ext cx="923723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5"/>
              <a:endCxn id="9" idx="0"/>
            </p:cNvCxnSpPr>
            <p:nvPr/>
          </p:nvCxnSpPr>
          <p:spPr>
            <a:xfrm>
              <a:off x="3492517" y="3700198"/>
              <a:ext cx="853592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891558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15</a:t>
              </a:r>
              <a:endParaRPr lang="en-US" sz="14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65589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17</a:t>
              </a:r>
              <a:endParaRPr lang="en-US" sz="1400" b="1" dirty="0"/>
            </a:p>
          </p:txBody>
        </p:sp>
        <p:cxnSp>
          <p:nvCxnSpPr>
            <p:cNvPr id="10" name="Straight Connector 9"/>
            <p:cNvCxnSpPr>
              <a:stCxn id="8" idx="3"/>
              <a:endCxn id="12" idx="0"/>
            </p:cNvCxnSpPr>
            <p:nvPr/>
          </p:nvCxnSpPr>
          <p:spPr>
            <a:xfrm flipH="1">
              <a:off x="1540908" y="4614598"/>
              <a:ext cx="432812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5"/>
              <a:endCxn id="13" idx="0"/>
            </p:cNvCxnSpPr>
            <p:nvPr/>
          </p:nvCxnSpPr>
          <p:spPr>
            <a:xfrm>
              <a:off x="2370436" y="4614598"/>
              <a:ext cx="43281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60388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522729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5</a:t>
              </a:r>
              <a:endParaRPr lang="en-US" sz="1400" b="1" dirty="0"/>
            </a:p>
          </p:txBody>
        </p:sp>
        <p:cxnSp>
          <p:nvCxnSpPr>
            <p:cNvPr id="14" name="Straight Connector 13"/>
            <p:cNvCxnSpPr>
              <a:stCxn id="9" idx="3"/>
              <a:endCxn id="16" idx="0"/>
            </p:cNvCxnSpPr>
            <p:nvPr/>
          </p:nvCxnSpPr>
          <p:spPr>
            <a:xfrm flipH="1">
              <a:off x="3714939" y="4614598"/>
              <a:ext cx="432812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5"/>
              <a:endCxn id="17" idx="0"/>
            </p:cNvCxnSpPr>
            <p:nvPr/>
          </p:nvCxnSpPr>
          <p:spPr>
            <a:xfrm>
              <a:off x="4544467" y="4614598"/>
              <a:ext cx="43281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434419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69676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cxnSp>
          <p:nvCxnSpPr>
            <p:cNvPr id="18" name="Straight Connector 17"/>
            <p:cNvCxnSpPr>
              <a:stCxn id="12" idx="3"/>
              <a:endCxn id="20" idx="0"/>
            </p:cNvCxnSpPr>
            <p:nvPr/>
          </p:nvCxnSpPr>
          <p:spPr>
            <a:xfrm flipH="1">
              <a:off x="888167" y="5533010"/>
              <a:ext cx="454383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5"/>
              <a:endCxn id="21" idx="0"/>
            </p:cNvCxnSpPr>
            <p:nvPr/>
          </p:nvCxnSpPr>
          <p:spPr>
            <a:xfrm>
              <a:off x="1739266" y="5533010"/>
              <a:ext cx="411242" cy="45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07647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869988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4475020" y="505691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18</a:t>
            </a:r>
            <a:endParaRPr lang="en-US" sz="1400" b="1" dirty="0"/>
          </a:p>
        </p:txBody>
      </p:sp>
      <p:sp>
        <p:nvSpPr>
          <p:cNvPr id="27" name="Oval 26"/>
          <p:cNvSpPr/>
          <p:nvPr/>
        </p:nvSpPr>
        <p:spPr>
          <a:xfrm>
            <a:off x="4468090" y="5063835"/>
            <a:ext cx="561040" cy="56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15</a:t>
            </a:r>
            <a:endParaRPr lang="en-US" sz="1400" b="1" dirty="0"/>
          </a:p>
        </p:txBody>
      </p:sp>
      <p:sp>
        <p:nvSpPr>
          <p:cNvPr id="28" name="Oval 27"/>
          <p:cNvSpPr/>
          <p:nvPr/>
        </p:nvSpPr>
        <p:spPr>
          <a:xfrm>
            <a:off x="5105400" y="4142510"/>
            <a:ext cx="561040" cy="561040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18</a:t>
            </a:r>
            <a:endParaRPr lang="en-US" sz="1400" b="1" dirty="0"/>
          </a:p>
        </p:txBody>
      </p:sp>
      <p:sp>
        <p:nvSpPr>
          <p:cNvPr id="29" name="Curved Down Arrow 28"/>
          <p:cNvSpPr/>
          <p:nvPr/>
        </p:nvSpPr>
        <p:spPr>
          <a:xfrm rot="18736770">
            <a:off x="4505767" y="4489422"/>
            <a:ext cx="505538" cy="2505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Key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467600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INCREASE-KEY(A,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key)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if key ≤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key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 and A[PARENT(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 &lt;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	SWAP(A[PARENT(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)),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PARENT(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return 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752600" y="4572000"/>
            <a:ext cx="4800600" cy="1143000"/>
          </a:xfrm>
          <a:prstGeom prst="wedgeRoundRectCallout">
            <a:avLst>
              <a:gd name="adj1" fmla="val -39620"/>
              <a:gd name="adj2" fmla="val -781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INCREASE-KEY may move a key as far as from leaf to root, </a:t>
            </a:r>
            <a:br>
              <a:rPr lang="en-US" dirty="0" smtClean="0"/>
            </a:br>
            <a:r>
              <a:rPr lang="en-US" dirty="0" smtClean="0"/>
              <a:t>so the time complexity is </a:t>
            </a:r>
            <a:r>
              <a:rPr lang="en-US" i="1" dirty="0" smtClean="0"/>
              <a:t>O(</a:t>
            </a:r>
            <a:r>
              <a:rPr lang="en-US" i="1" dirty="0" err="1" smtClean="0"/>
              <a:t>lg</a:t>
            </a:r>
            <a:r>
              <a:rPr lang="en-US" i="1" dirty="0" smtClean="0"/>
              <a:t> n)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a heap must be a nearly complete binary tree, newly added node must located </a:t>
            </a:r>
            <a:r>
              <a:rPr lang="en-US" u="sng" dirty="0" smtClean="0"/>
              <a:t>at the very end of the heap array</a:t>
            </a:r>
            <a:r>
              <a:rPr lang="en-US" dirty="0" smtClean="0"/>
              <a:t> !</a:t>
            </a:r>
          </a:p>
          <a:p>
            <a:endParaRPr lang="en-US" dirty="0" smtClean="0"/>
          </a:p>
          <a:p>
            <a:r>
              <a:rPr lang="en-US" dirty="0" smtClean="0"/>
              <a:t>INSERT procedure can be easily implemented by adding a -∞ node at the end of the heap array, then increase its key to the desired value.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572000"/>
            <a:ext cx="74676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INSERT(A, key)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-∞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INCREASE-KEY(A,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key)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886200" y="5943600"/>
            <a:ext cx="3581400" cy="609600"/>
          </a:xfrm>
          <a:prstGeom prst="wedgeRoundRectCallout">
            <a:avLst>
              <a:gd name="adj1" fmla="val -39620"/>
              <a:gd name="adj2" fmla="val -781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the time complexity ?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Handle Example</a:t>
            </a:r>
            <a:endParaRPr lang="en-US" dirty="0"/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sz="quarter" idx="1"/>
          </p:nvPr>
        </p:nvGraphicFramePr>
        <p:xfrm>
          <a:off x="457200" y="5181600"/>
          <a:ext cx="746760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key = 20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person =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5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key = 15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person = 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key = 17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person = 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key = 8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person = 4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key = 5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person = 0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key = 9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person = 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410200" y="1143000"/>
            <a:ext cx="3366241" cy="2393852"/>
            <a:chOff x="1260388" y="3221320"/>
            <a:chExt cx="3366241" cy="2393852"/>
          </a:xfrm>
        </p:grpSpPr>
        <p:sp>
          <p:nvSpPr>
            <p:cNvPr id="5" name="Oval 4"/>
            <p:cNvSpPr/>
            <p:nvPr/>
          </p:nvSpPr>
          <p:spPr>
            <a:xfrm>
              <a:off x="3013639" y="32213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20</a:t>
              </a:r>
              <a:endParaRPr lang="en-US" sz="1400" b="1" dirty="0"/>
            </a:p>
          </p:txBody>
        </p:sp>
        <p:cxnSp>
          <p:nvCxnSpPr>
            <p:cNvPr id="6" name="Straight Connector 5"/>
            <p:cNvCxnSpPr>
              <a:stCxn id="5" idx="3"/>
              <a:endCxn id="8" idx="0"/>
            </p:cNvCxnSpPr>
            <p:nvPr/>
          </p:nvCxnSpPr>
          <p:spPr>
            <a:xfrm flipH="1">
              <a:off x="2172078" y="3700198"/>
              <a:ext cx="923723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5"/>
              <a:endCxn id="9" idx="0"/>
            </p:cNvCxnSpPr>
            <p:nvPr/>
          </p:nvCxnSpPr>
          <p:spPr>
            <a:xfrm>
              <a:off x="3492517" y="3700198"/>
              <a:ext cx="853592" cy="4355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891558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15</a:t>
              </a:r>
              <a:endParaRPr lang="en-US" sz="14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65589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17</a:t>
              </a:r>
              <a:endParaRPr lang="en-US" sz="1400" b="1" dirty="0"/>
            </a:p>
          </p:txBody>
        </p:sp>
        <p:cxnSp>
          <p:nvCxnSpPr>
            <p:cNvPr id="10" name="Straight Connector 9"/>
            <p:cNvCxnSpPr>
              <a:stCxn id="8" idx="3"/>
              <a:endCxn id="12" idx="0"/>
            </p:cNvCxnSpPr>
            <p:nvPr/>
          </p:nvCxnSpPr>
          <p:spPr>
            <a:xfrm flipH="1">
              <a:off x="1540908" y="4614598"/>
              <a:ext cx="432812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5"/>
              <a:endCxn id="13" idx="0"/>
            </p:cNvCxnSpPr>
            <p:nvPr/>
          </p:nvCxnSpPr>
          <p:spPr>
            <a:xfrm>
              <a:off x="2370436" y="4614598"/>
              <a:ext cx="432813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60388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522729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5</a:t>
              </a:r>
              <a:endParaRPr lang="en-US" sz="1400" b="1" dirty="0"/>
            </a:p>
          </p:txBody>
        </p:sp>
        <p:cxnSp>
          <p:nvCxnSpPr>
            <p:cNvPr id="14" name="Straight Connector 13"/>
            <p:cNvCxnSpPr>
              <a:stCxn id="9" idx="3"/>
              <a:endCxn id="16" idx="0"/>
            </p:cNvCxnSpPr>
            <p:nvPr/>
          </p:nvCxnSpPr>
          <p:spPr>
            <a:xfrm flipH="1">
              <a:off x="3714939" y="4614598"/>
              <a:ext cx="432812" cy="4395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434419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9</a:t>
              </a:r>
              <a:endParaRPr lang="en-US" sz="1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8600" y="1600200"/>
            <a:ext cx="836918" cy="1803975"/>
            <a:chOff x="0" y="3276600"/>
            <a:chExt cx="907621" cy="1956375"/>
          </a:xfrm>
        </p:grpSpPr>
        <p:grpSp>
          <p:nvGrpSpPr>
            <p:cNvPr id="38" name="Group 37"/>
            <p:cNvGrpSpPr/>
            <p:nvPr/>
          </p:nvGrpSpPr>
          <p:grpSpPr>
            <a:xfrm>
              <a:off x="187110" y="3276600"/>
              <a:ext cx="533400" cy="1341120"/>
              <a:chOff x="2590800" y="3505200"/>
              <a:chExt cx="533400" cy="1341120"/>
            </a:xfrm>
          </p:grpSpPr>
          <p:sp>
            <p:nvSpPr>
              <p:cNvPr id="39" name="Pentagon 38"/>
              <p:cNvSpPr/>
              <p:nvPr/>
            </p:nvSpPr>
            <p:spPr>
              <a:xfrm rot="16200000">
                <a:off x="2362200" y="4114800"/>
                <a:ext cx="978408" cy="484632"/>
              </a:xfrm>
              <a:prstGeom prst="homePlat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0" name="Smiley Face 39"/>
              <p:cNvSpPr/>
              <p:nvPr/>
            </p:nvSpPr>
            <p:spPr>
              <a:xfrm>
                <a:off x="2590800" y="3505200"/>
                <a:ext cx="533400" cy="533400"/>
              </a:xfrm>
              <a:prstGeom prst="smileyFac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0" y="4648200"/>
              <a:ext cx="9076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/>
                <a:t>priority</a:t>
              </a:r>
            </a:p>
            <a:p>
              <a:pPr algn="ctr"/>
              <a:r>
                <a:rPr lang="en-US" sz="1600" i="1" dirty="0" smtClean="0"/>
                <a:t>20</a:t>
              </a:r>
              <a:endParaRPr lang="en-US" sz="1600" i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66800" y="1613066"/>
            <a:ext cx="836918" cy="1775869"/>
            <a:chOff x="1066800" y="3307080"/>
            <a:chExt cx="907621" cy="1925895"/>
          </a:xfrm>
        </p:grpSpPr>
        <p:grpSp>
          <p:nvGrpSpPr>
            <p:cNvPr id="26" name="Group 25"/>
            <p:cNvGrpSpPr/>
            <p:nvPr/>
          </p:nvGrpSpPr>
          <p:grpSpPr>
            <a:xfrm>
              <a:off x="1253910" y="3307080"/>
              <a:ext cx="533400" cy="1341120"/>
              <a:chOff x="2590800" y="3505200"/>
              <a:chExt cx="533400" cy="1341120"/>
            </a:xfrm>
          </p:grpSpPr>
          <p:sp>
            <p:nvSpPr>
              <p:cNvPr id="27" name="Pentagon 26"/>
              <p:cNvSpPr/>
              <p:nvPr/>
            </p:nvSpPr>
            <p:spPr>
              <a:xfrm rot="16200000">
                <a:off x="2362200" y="4114800"/>
                <a:ext cx="978408" cy="484632"/>
              </a:xfrm>
              <a:prstGeom prst="homePlat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" name="Smiley Face 27"/>
              <p:cNvSpPr/>
              <p:nvPr/>
            </p:nvSpPr>
            <p:spPr>
              <a:xfrm>
                <a:off x="2590800" y="3505200"/>
                <a:ext cx="533400" cy="533400"/>
              </a:xfrm>
              <a:prstGeom prst="smileyFac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066800" y="4648200"/>
              <a:ext cx="9076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/>
                <a:t>priority</a:t>
              </a:r>
            </a:p>
            <a:p>
              <a:pPr algn="ctr"/>
              <a:r>
                <a:rPr lang="en-US" sz="1600" i="1" dirty="0" smtClean="0"/>
                <a:t>17</a:t>
              </a:r>
              <a:endParaRPr lang="en-US" sz="1600" i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05000" y="1621885"/>
            <a:ext cx="836918" cy="1756602"/>
            <a:chOff x="1943100" y="3200400"/>
            <a:chExt cx="907621" cy="1905000"/>
          </a:xfrm>
        </p:grpSpPr>
        <p:grpSp>
          <p:nvGrpSpPr>
            <p:cNvPr id="29" name="Group 28"/>
            <p:cNvGrpSpPr/>
            <p:nvPr/>
          </p:nvGrpSpPr>
          <p:grpSpPr>
            <a:xfrm>
              <a:off x="2130210" y="3200400"/>
              <a:ext cx="533400" cy="1341120"/>
              <a:chOff x="2590800" y="3505200"/>
              <a:chExt cx="533400" cy="1341120"/>
            </a:xfrm>
          </p:grpSpPr>
          <p:sp>
            <p:nvSpPr>
              <p:cNvPr id="30" name="Pentagon 29"/>
              <p:cNvSpPr/>
              <p:nvPr/>
            </p:nvSpPr>
            <p:spPr>
              <a:xfrm rot="16200000">
                <a:off x="2362200" y="4114800"/>
                <a:ext cx="978408" cy="484632"/>
              </a:xfrm>
              <a:prstGeom prst="homePlat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1" name="Smiley Face 30"/>
              <p:cNvSpPr/>
              <p:nvPr/>
            </p:nvSpPr>
            <p:spPr>
              <a:xfrm>
                <a:off x="2590800" y="3505200"/>
                <a:ext cx="533400" cy="533400"/>
              </a:xfrm>
              <a:prstGeom prst="smileyFac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943100" y="4520625"/>
              <a:ext cx="9076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/>
                <a:t>priority</a:t>
              </a:r>
            </a:p>
            <a:p>
              <a:pPr algn="ctr"/>
              <a:r>
                <a:rPr lang="en-US" sz="1600" i="1" dirty="0" smtClean="0"/>
                <a:t>15</a:t>
              </a:r>
              <a:endParaRPr lang="en-US" sz="1600" i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43200" y="1600200"/>
            <a:ext cx="836918" cy="1803975"/>
            <a:chOff x="2857500" y="3200400"/>
            <a:chExt cx="907621" cy="1956375"/>
          </a:xfrm>
        </p:grpSpPr>
        <p:grpSp>
          <p:nvGrpSpPr>
            <p:cNvPr id="32" name="Group 31"/>
            <p:cNvGrpSpPr/>
            <p:nvPr/>
          </p:nvGrpSpPr>
          <p:grpSpPr>
            <a:xfrm>
              <a:off x="3044610" y="3200400"/>
              <a:ext cx="533400" cy="1341120"/>
              <a:chOff x="2590800" y="3505200"/>
              <a:chExt cx="533400" cy="1341120"/>
            </a:xfrm>
          </p:grpSpPr>
          <p:sp>
            <p:nvSpPr>
              <p:cNvPr id="33" name="Pentagon 32"/>
              <p:cNvSpPr/>
              <p:nvPr/>
            </p:nvSpPr>
            <p:spPr>
              <a:xfrm rot="16200000">
                <a:off x="2362200" y="4114800"/>
                <a:ext cx="978408" cy="484632"/>
              </a:xfrm>
              <a:prstGeom prst="homePlat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4" name="Smiley Face 33"/>
              <p:cNvSpPr/>
              <p:nvPr/>
            </p:nvSpPr>
            <p:spPr>
              <a:xfrm>
                <a:off x="2590800" y="3505200"/>
                <a:ext cx="533400" cy="533400"/>
              </a:xfrm>
              <a:prstGeom prst="smileyFac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57500" y="4572000"/>
              <a:ext cx="9076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/>
                <a:t>priority</a:t>
              </a:r>
            </a:p>
            <a:p>
              <a:pPr algn="ctr"/>
              <a:r>
                <a:rPr lang="en-US" sz="1600" i="1" dirty="0" smtClean="0"/>
                <a:t>9</a:t>
              </a:r>
              <a:endParaRPr lang="en-US" sz="1600" i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581400" y="1600200"/>
            <a:ext cx="836918" cy="1803975"/>
            <a:chOff x="3771900" y="3200400"/>
            <a:chExt cx="907621" cy="1956375"/>
          </a:xfrm>
        </p:grpSpPr>
        <p:grpSp>
          <p:nvGrpSpPr>
            <p:cNvPr id="35" name="Group 34"/>
            <p:cNvGrpSpPr/>
            <p:nvPr/>
          </p:nvGrpSpPr>
          <p:grpSpPr>
            <a:xfrm>
              <a:off x="3959010" y="3200400"/>
              <a:ext cx="533400" cy="1341120"/>
              <a:chOff x="2590800" y="3505200"/>
              <a:chExt cx="533400" cy="1341120"/>
            </a:xfrm>
          </p:grpSpPr>
          <p:sp>
            <p:nvSpPr>
              <p:cNvPr id="36" name="Pentagon 35"/>
              <p:cNvSpPr/>
              <p:nvPr/>
            </p:nvSpPr>
            <p:spPr>
              <a:xfrm rot="16200000">
                <a:off x="2362200" y="4114800"/>
                <a:ext cx="978408" cy="484632"/>
              </a:xfrm>
              <a:prstGeom prst="homePlat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7" name="Smiley Face 36"/>
              <p:cNvSpPr/>
              <p:nvPr/>
            </p:nvSpPr>
            <p:spPr>
              <a:xfrm>
                <a:off x="2590800" y="3505200"/>
                <a:ext cx="533400" cy="533400"/>
              </a:xfrm>
              <a:prstGeom prst="smileyFac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771900" y="4572000"/>
              <a:ext cx="9076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/>
                <a:t>priority</a:t>
              </a:r>
            </a:p>
            <a:p>
              <a:pPr algn="ctr"/>
              <a:r>
                <a:rPr lang="en-US" sz="1600" i="1" dirty="0" smtClean="0"/>
                <a:t>8</a:t>
              </a:r>
              <a:endParaRPr lang="en-US" sz="1600" i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419600" y="1600200"/>
            <a:ext cx="836918" cy="1803975"/>
            <a:chOff x="4572000" y="3124200"/>
            <a:chExt cx="907621" cy="1956375"/>
          </a:xfrm>
        </p:grpSpPr>
        <p:grpSp>
          <p:nvGrpSpPr>
            <p:cNvPr id="25" name="Group 24"/>
            <p:cNvGrpSpPr/>
            <p:nvPr/>
          </p:nvGrpSpPr>
          <p:grpSpPr>
            <a:xfrm>
              <a:off x="4759110" y="3124200"/>
              <a:ext cx="533400" cy="1341120"/>
              <a:chOff x="2590800" y="3505200"/>
              <a:chExt cx="533400" cy="1341120"/>
            </a:xfrm>
          </p:grpSpPr>
          <p:sp>
            <p:nvSpPr>
              <p:cNvPr id="24" name="Pentagon 23"/>
              <p:cNvSpPr/>
              <p:nvPr/>
            </p:nvSpPr>
            <p:spPr>
              <a:xfrm rot="16200000">
                <a:off x="2362200" y="4114800"/>
                <a:ext cx="978408" cy="484632"/>
              </a:xfrm>
              <a:prstGeom prst="homePlat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3" name="Smiley Face 22"/>
              <p:cNvSpPr/>
              <p:nvPr/>
            </p:nvSpPr>
            <p:spPr>
              <a:xfrm>
                <a:off x="2590800" y="3505200"/>
                <a:ext cx="533400" cy="533400"/>
              </a:xfrm>
              <a:prstGeom prst="smileyFac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572000" y="4495800"/>
              <a:ext cx="9076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/>
                <a:t>priority</a:t>
              </a:r>
            </a:p>
            <a:p>
              <a:pPr algn="ctr"/>
              <a:r>
                <a:rPr lang="en-US" sz="1600" i="1" dirty="0" smtClean="0"/>
                <a:t>5</a:t>
              </a:r>
              <a:endParaRPr lang="en-US" sz="1600" i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47059" y="3378487"/>
            <a:ext cx="6630683" cy="2132739"/>
            <a:chOff x="647059" y="3378487"/>
            <a:chExt cx="6630683" cy="2132739"/>
          </a:xfrm>
        </p:grpSpPr>
        <p:cxnSp>
          <p:nvCxnSpPr>
            <p:cNvPr id="57" name="Straight Arrow Connector 56"/>
            <p:cNvCxnSpPr>
              <a:endCxn id="42" idx="2"/>
            </p:cNvCxnSpPr>
            <p:nvPr/>
          </p:nvCxnSpPr>
          <p:spPr>
            <a:xfrm flipH="1" flipV="1">
              <a:off x="647059" y="3404175"/>
              <a:ext cx="495941" cy="2082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45" idx="2"/>
            </p:cNvCxnSpPr>
            <p:nvPr/>
          </p:nvCxnSpPr>
          <p:spPr>
            <a:xfrm flipV="1">
              <a:off x="2248542" y="3378487"/>
              <a:ext cx="74917" cy="21327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44" idx="2"/>
            </p:cNvCxnSpPr>
            <p:nvPr/>
          </p:nvCxnSpPr>
          <p:spPr>
            <a:xfrm flipH="1" flipV="1">
              <a:off x="1485259" y="3388935"/>
              <a:ext cx="2058683" cy="21222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47" idx="2"/>
            </p:cNvCxnSpPr>
            <p:nvPr/>
          </p:nvCxnSpPr>
          <p:spPr>
            <a:xfrm flipH="1" flipV="1">
              <a:off x="3999859" y="3404175"/>
              <a:ext cx="839483" cy="21070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8" idx="2"/>
            </p:cNvCxnSpPr>
            <p:nvPr/>
          </p:nvCxnSpPr>
          <p:spPr>
            <a:xfrm flipH="1" flipV="1">
              <a:off x="4838059" y="3404175"/>
              <a:ext cx="1220483" cy="21070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6" idx="2"/>
            </p:cNvCxnSpPr>
            <p:nvPr/>
          </p:nvCxnSpPr>
          <p:spPr>
            <a:xfrm flipH="1" flipV="1">
              <a:off x="3161659" y="3404175"/>
              <a:ext cx="4116083" cy="21070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62000" y="3351482"/>
            <a:ext cx="6781800" cy="2211118"/>
            <a:chOff x="762000" y="3351482"/>
            <a:chExt cx="6781800" cy="2211118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762000" y="3352800"/>
              <a:ext cx="609600" cy="2209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676400" y="3352800"/>
              <a:ext cx="2057400" cy="2133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2057400" y="3352800"/>
              <a:ext cx="76200" cy="2209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276600" y="3352800"/>
              <a:ext cx="4267200" cy="2133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191000" y="3429000"/>
              <a:ext cx="838200" cy="2133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953000" y="3352800"/>
              <a:ext cx="1219200" cy="2133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3656526">
              <a:off x="4862876" y="3861237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FF0000"/>
                  </a:solidFill>
                </a:rPr>
                <a:t>heap-</a:t>
              </a:r>
              <a:r>
                <a:rPr lang="en-US" sz="1600" i="1" dirty="0" err="1" smtClean="0">
                  <a:solidFill>
                    <a:srgbClr val="FF0000"/>
                  </a:solidFill>
                </a:rPr>
                <a:t>idx</a:t>
              </a:r>
              <a:r>
                <a:rPr lang="en-US" sz="1600" i="1" dirty="0" smtClean="0">
                  <a:solidFill>
                    <a:srgbClr val="FF0000"/>
                  </a:solidFill>
                </a:rPr>
                <a:t> = 5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1659666">
              <a:off x="6165306" y="4738999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FF0000"/>
                  </a:solidFill>
                </a:rPr>
                <a:t>heap-</a:t>
              </a:r>
              <a:r>
                <a:rPr lang="en-US" sz="1600" i="1" dirty="0" err="1" smtClean="0">
                  <a:solidFill>
                    <a:srgbClr val="FF0000"/>
                  </a:solidFill>
                </a:rPr>
                <a:t>idx</a:t>
              </a:r>
              <a:r>
                <a:rPr lang="en-US" sz="1600" i="1" dirty="0" smtClean="0">
                  <a:solidFill>
                    <a:srgbClr val="FF0000"/>
                  </a:solidFill>
                </a:rPr>
                <a:t> = 6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3975170">
              <a:off x="4287147" y="4628981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FF0000"/>
                  </a:solidFill>
                </a:rPr>
                <a:t>heap-</a:t>
              </a:r>
              <a:r>
                <a:rPr lang="en-US" sz="1600" i="1" dirty="0" err="1" smtClean="0">
                  <a:solidFill>
                    <a:srgbClr val="FF0000"/>
                  </a:solidFill>
                </a:rPr>
                <a:t>idx</a:t>
              </a:r>
              <a:r>
                <a:rPr lang="en-US" sz="1600" i="1" dirty="0" smtClean="0">
                  <a:solidFill>
                    <a:srgbClr val="FF0000"/>
                  </a:solidFill>
                </a:rPr>
                <a:t> = 4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rot="2761793">
              <a:off x="2522250" y="4566803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FF0000"/>
                  </a:solidFill>
                </a:rPr>
                <a:t>heap-</a:t>
              </a:r>
              <a:r>
                <a:rPr lang="en-US" sz="1600" i="1" dirty="0" err="1" smtClean="0">
                  <a:solidFill>
                    <a:srgbClr val="FF0000"/>
                  </a:solidFill>
                </a:rPr>
                <a:t>idx</a:t>
              </a:r>
              <a:r>
                <a:rPr lang="en-US" sz="1600" i="1" dirty="0" smtClean="0">
                  <a:solidFill>
                    <a:srgbClr val="FF0000"/>
                  </a:solidFill>
                </a:rPr>
                <a:t> = 3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 rot="5657690">
              <a:off x="1242845" y="4394638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FF0000"/>
                  </a:solidFill>
                </a:rPr>
                <a:t>heap-</a:t>
              </a:r>
              <a:r>
                <a:rPr lang="en-US" sz="1600" i="1" dirty="0" err="1" smtClean="0">
                  <a:solidFill>
                    <a:srgbClr val="FF0000"/>
                  </a:solidFill>
                </a:rPr>
                <a:t>idx</a:t>
              </a:r>
              <a:r>
                <a:rPr lang="en-US" sz="1600" i="1" dirty="0" smtClean="0">
                  <a:solidFill>
                    <a:srgbClr val="FF0000"/>
                  </a:solidFill>
                </a:rPr>
                <a:t> = 2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 rot="4398970">
              <a:off x="491873" y="4013636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FF0000"/>
                  </a:solidFill>
                </a:rPr>
                <a:t>heap-</a:t>
              </a:r>
              <a:r>
                <a:rPr lang="en-US" sz="1600" i="1" dirty="0" err="1" smtClean="0">
                  <a:solidFill>
                    <a:srgbClr val="FF0000"/>
                  </a:solidFill>
                </a:rPr>
                <a:t>idx</a:t>
              </a:r>
              <a:r>
                <a:rPr lang="en-US" sz="1600" i="1" dirty="0" smtClean="0">
                  <a:solidFill>
                    <a:srgbClr val="FF0000"/>
                  </a:solidFill>
                </a:rPr>
                <a:t> = 1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Heap’s array 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828800"/>
          <a:ext cx="411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435320" y="1773520"/>
            <a:ext cx="5403880" cy="3331880"/>
            <a:chOff x="228600" y="3221320"/>
            <a:chExt cx="5403880" cy="3331880"/>
          </a:xfrm>
        </p:grpSpPr>
        <p:sp>
          <p:nvSpPr>
            <p:cNvPr id="6" name="Oval 5"/>
            <p:cNvSpPr/>
            <p:nvPr/>
          </p:nvSpPr>
          <p:spPr>
            <a:xfrm>
              <a:off x="3013639" y="32213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20</a:t>
              </a:r>
              <a:endParaRPr lang="en-US" sz="1400" b="1" dirty="0"/>
            </a:p>
          </p:txBody>
        </p:sp>
        <p:cxnSp>
          <p:nvCxnSpPr>
            <p:cNvPr id="7" name="Straight Connector 6"/>
            <p:cNvCxnSpPr>
              <a:stCxn id="6" idx="3"/>
              <a:endCxn id="9" idx="0"/>
            </p:cNvCxnSpPr>
            <p:nvPr/>
          </p:nvCxnSpPr>
          <p:spPr>
            <a:xfrm flipH="1">
              <a:off x="2172078" y="3700198"/>
              <a:ext cx="923723" cy="43552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5"/>
              <a:endCxn id="10" idx="0"/>
            </p:cNvCxnSpPr>
            <p:nvPr/>
          </p:nvCxnSpPr>
          <p:spPr>
            <a:xfrm>
              <a:off x="3492517" y="3700198"/>
              <a:ext cx="853592" cy="43552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891558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15</a:t>
              </a:r>
              <a:endParaRPr lang="en-US" sz="14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065589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17</a:t>
              </a:r>
              <a:endParaRPr lang="en-US" sz="1400" b="1" dirty="0"/>
            </a:p>
          </p:txBody>
        </p:sp>
        <p:cxnSp>
          <p:nvCxnSpPr>
            <p:cNvPr id="11" name="Straight Connector 10"/>
            <p:cNvCxnSpPr>
              <a:stCxn id="9" idx="3"/>
              <a:endCxn id="13" idx="0"/>
            </p:cNvCxnSpPr>
            <p:nvPr/>
          </p:nvCxnSpPr>
          <p:spPr>
            <a:xfrm flipH="1">
              <a:off x="1540908" y="4614598"/>
              <a:ext cx="432812" cy="43953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4" idx="0"/>
            </p:cNvCxnSpPr>
            <p:nvPr/>
          </p:nvCxnSpPr>
          <p:spPr>
            <a:xfrm>
              <a:off x="2370436" y="4614598"/>
              <a:ext cx="432813" cy="43953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260388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522729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5</a:t>
              </a:r>
              <a:endParaRPr lang="en-US" sz="1400" b="1" dirty="0"/>
            </a:p>
          </p:txBody>
        </p:sp>
        <p:cxnSp>
          <p:nvCxnSpPr>
            <p:cNvPr id="15" name="Straight Connector 14"/>
            <p:cNvCxnSpPr>
              <a:stCxn id="10" idx="3"/>
              <a:endCxn id="17" idx="0"/>
            </p:cNvCxnSpPr>
            <p:nvPr/>
          </p:nvCxnSpPr>
          <p:spPr>
            <a:xfrm flipH="1">
              <a:off x="3714939" y="4614598"/>
              <a:ext cx="432812" cy="4395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5"/>
              <a:endCxn id="18" idx="0"/>
            </p:cNvCxnSpPr>
            <p:nvPr/>
          </p:nvCxnSpPr>
          <p:spPr>
            <a:xfrm>
              <a:off x="4544467" y="4614598"/>
              <a:ext cx="432813" cy="4395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434419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696760" y="5054132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cxnSp>
          <p:nvCxnSpPr>
            <p:cNvPr id="19" name="Straight Connector 18"/>
            <p:cNvCxnSpPr>
              <a:stCxn id="13" idx="3"/>
              <a:endCxn id="21" idx="0"/>
            </p:cNvCxnSpPr>
            <p:nvPr/>
          </p:nvCxnSpPr>
          <p:spPr>
            <a:xfrm flipH="1">
              <a:off x="888167" y="5533010"/>
              <a:ext cx="454383" cy="45915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5"/>
              <a:endCxn id="22" idx="0"/>
            </p:cNvCxnSpPr>
            <p:nvPr/>
          </p:nvCxnSpPr>
          <p:spPr>
            <a:xfrm>
              <a:off x="1739266" y="5533010"/>
              <a:ext cx="411242" cy="45915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07647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869988" y="5992160"/>
              <a:ext cx="561040" cy="56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67000" y="33528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0200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3800" y="4267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4400" y="5105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09800" y="51816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8600" y="51816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34000" y="51816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7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600" y="6096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0" y="6096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9</a:t>
              </a:r>
              <a:endParaRPr 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2000" y="1905000"/>
            <a:ext cx="914400" cy="838200"/>
            <a:chOff x="990600" y="2286000"/>
            <a:chExt cx="914400" cy="838200"/>
          </a:xfrm>
        </p:grpSpPr>
        <p:sp>
          <p:nvSpPr>
            <p:cNvPr id="32" name="Arc 31"/>
            <p:cNvSpPr/>
            <p:nvPr/>
          </p:nvSpPr>
          <p:spPr>
            <a:xfrm>
              <a:off x="990600" y="2286000"/>
              <a:ext cx="914400" cy="838200"/>
            </a:xfrm>
            <a:prstGeom prst="arc">
              <a:avLst>
                <a:gd name="adj1" fmla="val 11236499"/>
                <a:gd name="adj2" fmla="val 0"/>
              </a:avLst>
            </a:prstGeom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990600" y="2438400"/>
              <a:ext cx="457200" cy="457200"/>
            </a:xfrm>
            <a:prstGeom prst="arc">
              <a:avLst>
                <a:gd name="adj1" fmla="val 11236499"/>
                <a:gd name="adj2" fmla="val 0"/>
              </a:avLst>
            </a:prstGeom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19200" y="2334490"/>
            <a:ext cx="1371600" cy="762000"/>
            <a:chOff x="1447800" y="2715490"/>
            <a:chExt cx="1371600" cy="762000"/>
          </a:xfrm>
        </p:grpSpPr>
        <p:sp>
          <p:nvSpPr>
            <p:cNvPr id="37" name="Arc 36"/>
            <p:cNvSpPr/>
            <p:nvPr/>
          </p:nvSpPr>
          <p:spPr>
            <a:xfrm flipV="1">
              <a:off x="1447800" y="2715490"/>
              <a:ext cx="1371600" cy="762000"/>
            </a:xfrm>
            <a:prstGeom prst="arc">
              <a:avLst>
                <a:gd name="adj1" fmla="val 11236499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flipV="1">
              <a:off x="1447800" y="2791690"/>
              <a:ext cx="838200" cy="609600"/>
            </a:xfrm>
            <a:prstGeom prst="arc">
              <a:avLst>
                <a:gd name="adj1" fmla="val 11236499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76400" y="1905000"/>
            <a:ext cx="1828800" cy="685800"/>
            <a:chOff x="1905000" y="2286000"/>
            <a:chExt cx="1828800" cy="685800"/>
          </a:xfrm>
        </p:grpSpPr>
        <p:sp>
          <p:nvSpPr>
            <p:cNvPr id="39" name="Arc 38"/>
            <p:cNvSpPr/>
            <p:nvPr/>
          </p:nvSpPr>
          <p:spPr>
            <a:xfrm>
              <a:off x="1905000" y="2286000"/>
              <a:ext cx="1828800" cy="685800"/>
            </a:xfrm>
            <a:prstGeom prst="arc">
              <a:avLst>
                <a:gd name="adj1" fmla="val 11236499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>
              <a:off x="1905000" y="2438400"/>
              <a:ext cx="1371600" cy="457200"/>
            </a:xfrm>
            <a:prstGeom prst="arc">
              <a:avLst>
                <a:gd name="adj1" fmla="val 11236499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133600" y="2209800"/>
            <a:ext cx="2286000" cy="914400"/>
            <a:chOff x="2362200" y="2590800"/>
            <a:chExt cx="2286000" cy="914400"/>
          </a:xfrm>
        </p:grpSpPr>
        <p:sp>
          <p:nvSpPr>
            <p:cNvPr id="41" name="Arc 40"/>
            <p:cNvSpPr/>
            <p:nvPr/>
          </p:nvSpPr>
          <p:spPr>
            <a:xfrm flipV="1">
              <a:off x="2362200" y="2590800"/>
              <a:ext cx="2286000" cy="914400"/>
            </a:xfrm>
            <a:prstGeom prst="arc">
              <a:avLst>
                <a:gd name="adj1" fmla="val 11106821"/>
                <a:gd name="adj2" fmla="val 21435444"/>
              </a:avLst>
            </a:prstGeom>
            <a:ln>
              <a:solidFill>
                <a:srgbClr val="FFCC66"/>
              </a:solidFill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 flipV="1">
              <a:off x="2362200" y="2743200"/>
              <a:ext cx="1828800" cy="609600"/>
            </a:xfrm>
            <a:prstGeom prst="arc">
              <a:avLst>
                <a:gd name="adj1" fmla="val 10999344"/>
                <a:gd name="adj2" fmla="val 21297454"/>
              </a:avLst>
            </a:prstGeom>
            <a:ln>
              <a:solidFill>
                <a:srgbClr val="FFCC66"/>
              </a:solidFill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685799" y="3657600"/>
          <a:ext cx="2667001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3401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err="1" smtClean="0"/>
                        <a:t>i</a:t>
                      </a:r>
                      <a:endParaRPr lang="en-US" sz="1600" b="0" i="1" dirty="0">
                        <a:latin typeface="+mn-lt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LEFT(</a:t>
                      </a:r>
                      <a:r>
                        <a:rPr lang="en-US" sz="1600" b="0" i="1" dirty="0" err="1" smtClean="0"/>
                        <a:t>i</a:t>
                      </a:r>
                      <a:r>
                        <a:rPr lang="en-US" sz="1600" b="0" dirty="0" smtClean="0"/>
                        <a:t>)</a:t>
                      </a:r>
                      <a:endParaRPr lang="en-US" sz="1600" b="0" dirty="0">
                        <a:latin typeface="+mn-lt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RIGHT(</a:t>
                      </a:r>
                      <a:r>
                        <a:rPr lang="en-US" sz="1600" b="0" i="1" dirty="0" err="1" smtClean="0"/>
                        <a:t>i</a:t>
                      </a:r>
                      <a:r>
                        <a:rPr lang="en-US" sz="1600" b="0" dirty="0" smtClean="0"/>
                        <a:t>)</a:t>
                      </a:r>
                      <a:endParaRPr lang="en-US" sz="1600" b="0" dirty="0">
                        <a:latin typeface="+mn-lt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533400" y="5541820"/>
            <a:ext cx="2895600" cy="394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3400" y="5167745"/>
            <a:ext cx="2895600" cy="907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3400" y="4793671"/>
            <a:ext cx="2895600" cy="464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33400" y="4433455"/>
            <a:ext cx="2895600" cy="51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5800" y="5715000"/>
            <a:ext cx="2667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LEFT(</a:t>
            </a:r>
            <a:r>
              <a:rPr lang="en-US" i="1" dirty="0" err="1" smtClean="0"/>
              <a:t>i</a:t>
            </a:r>
            <a:r>
              <a:rPr lang="en-US" dirty="0" smtClean="0"/>
              <a:t>) = 2</a:t>
            </a:r>
            <a:r>
              <a:rPr lang="en-US" i="1" dirty="0" smtClean="0"/>
              <a:t>i</a:t>
            </a:r>
          </a:p>
          <a:p>
            <a:pPr algn="ctr"/>
            <a:r>
              <a:rPr lang="en-US" dirty="0" smtClean="0"/>
              <a:t>RIGHT(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smtClean="0"/>
              <a:t>= 2</a:t>
            </a:r>
            <a:r>
              <a:rPr lang="en-US" i="1" smtClean="0"/>
              <a:t>i</a:t>
            </a:r>
            <a:r>
              <a:rPr lang="en-US" smtClean="0"/>
              <a:t>+1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81400" y="5715000"/>
            <a:ext cx="26670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PARENT(</a:t>
            </a:r>
            <a:r>
              <a:rPr lang="en-US" i="1" dirty="0" err="1" smtClean="0"/>
              <a:t>i</a:t>
            </a:r>
            <a:r>
              <a:rPr lang="en-US" dirty="0" smtClean="0"/>
              <a:t>) = ?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5943600" y="4876800"/>
            <a:ext cx="2590800" cy="914400"/>
          </a:xfrm>
          <a:prstGeom prst="wedgeRoundRectCallout">
            <a:avLst>
              <a:gd name="adj1" fmla="val -41689"/>
              <a:gd name="adj2" fmla="val 8604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if the array’s index starts from 0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kinds of 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Maximum-Heap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every node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except the root satisfies A[PARENT[</a:t>
            </a:r>
            <a:r>
              <a:rPr lang="en-US" i="1" dirty="0" err="1" smtClean="0"/>
              <a:t>i</a:t>
            </a:r>
            <a:r>
              <a:rPr lang="en-US" dirty="0" smtClean="0"/>
              <a:t>]] </a:t>
            </a:r>
            <a:r>
              <a:rPr lang="en-US" dirty="0" smtClean="0">
                <a:latin typeface="Courier New"/>
                <a:cs typeface="Courier New"/>
              </a:rPr>
              <a:t>≥ </a:t>
            </a:r>
            <a:r>
              <a:rPr lang="en-US" dirty="0" smtClean="0"/>
              <a:t>A[</a:t>
            </a:r>
            <a:r>
              <a:rPr lang="en-US" i="1" dirty="0" err="1" smtClean="0"/>
              <a:t>i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Minimum-Heap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/>
              <a:t>every node </a:t>
            </a:r>
            <a:r>
              <a:rPr lang="en-US" i="1" dirty="0" err="1" smtClean="0"/>
              <a:t>i</a:t>
            </a:r>
            <a:r>
              <a:rPr lang="en-US" dirty="0" smtClean="0"/>
              <a:t> except the root satisfies A[PARENT[</a:t>
            </a:r>
            <a:r>
              <a:rPr lang="en-US" i="1" dirty="0" err="1" smtClean="0"/>
              <a:t>i</a:t>
            </a:r>
            <a:r>
              <a:rPr lang="en-US" dirty="0" smtClean="0"/>
              <a:t>]] ≤ A[</a:t>
            </a:r>
            <a:r>
              <a:rPr lang="en-US" i="1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5648"/>
            <a:ext cx="7467600" cy="4873752"/>
          </a:xfrm>
        </p:spPr>
        <p:txBody>
          <a:bodyPr/>
          <a:lstStyle/>
          <a:p>
            <a:r>
              <a:rPr lang="en-US" dirty="0" smtClean="0"/>
              <a:t>The height of a heap with </a:t>
            </a:r>
            <a:r>
              <a:rPr lang="en-US" i="1" dirty="0" smtClean="0"/>
              <a:t>n</a:t>
            </a:r>
            <a:r>
              <a:rPr lang="en-US" dirty="0" smtClean="0"/>
              <a:t> elements is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number of leaf in a heap with </a:t>
            </a:r>
            <a:r>
              <a:rPr lang="en-US" i="1" dirty="0" smtClean="0"/>
              <a:t>n</a:t>
            </a:r>
            <a:r>
              <a:rPr lang="en-US" dirty="0" smtClean="0"/>
              <a:t> elements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binary tree with </a:t>
            </a:r>
            <a:r>
              <a:rPr lang="en-US" i="1" dirty="0" smtClean="0"/>
              <a:t>n=1 </a:t>
            </a:r>
            <a:r>
              <a:rPr lang="en-US" dirty="0" smtClean="0"/>
              <a:t>must be a heap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(thus every leaf is a heap)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2365248"/>
          <a:ext cx="13223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609480" imgH="228600" progId="Equation.3">
                  <p:embed/>
                </p:oleObj>
              </mc:Choice>
              <mc:Fallback>
                <p:oleObj name="Equation" r:id="rId3" imgW="6094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5248"/>
                        <a:ext cx="13223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24000" y="3660648"/>
          <a:ext cx="152848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787320" imgH="431640" progId="Equation.3">
                  <p:embed/>
                </p:oleObj>
              </mc:Choice>
              <mc:Fallback>
                <p:oleObj name="Equation" r:id="rId5" imgW="7873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60648"/>
                        <a:ext cx="152848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14800" y="3657600"/>
          <a:ext cx="197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1015920" imgH="431640" progId="Equation.3">
                  <p:embed/>
                </p:oleObj>
              </mc:Choice>
              <mc:Fallback>
                <p:oleObj name="Equation" r:id="rId7" imgW="10159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57600"/>
                        <a:ext cx="19732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Callout 11"/>
          <p:cNvSpPr/>
          <p:nvPr/>
        </p:nvSpPr>
        <p:spPr>
          <a:xfrm>
            <a:off x="1447800" y="3581400"/>
            <a:ext cx="2438400" cy="990600"/>
          </a:xfrm>
          <a:prstGeom prst="rightArrowCallout">
            <a:avLst>
              <a:gd name="adj1" fmla="val 22203"/>
              <a:gd name="adj2" fmla="val 25000"/>
              <a:gd name="adj3" fmla="val 23602"/>
              <a:gd name="adj4" fmla="val 74636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Maximum-Heap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2600"/>
          </a:xfrm>
        </p:spPr>
        <p:txBody>
          <a:bodyPr/>
          <a:lstStyle/>
          <a:p>
            <a:r>
              <a:rPr lang="en-US" dirty="0" smtClean="0"/>
              <a:t>How do we build a heap from an arbitrary array ?</a:t>
            </a:r>
          </a:p>
          <a:p>
            <a:endParaRPr lang="en-US" dirty="0" smtClean="0"/>
          </a:p>
          <a:p>
            <a:r>
              <a:rPr lang="en-US" dirty="0" smtClean="0"/>
              <a:t>We first consider the </a:t>
            </a:r>
            <a:r>
              <a:rPr lang="en-US" dirty="0" smtClean="0">
                <a:solidFill>
                  <a:srgbClr val="7030A0"/>
                </a:solidFill>
              </a:rPr>
              <a:t>MAX-HEAPIFY</a:t>
            </a:r>
            <a:r>
              <a:rPr lang="en-US" dirty="0" smtClean="0"/>
              <a:t> procedure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959096" y="3200400"/>
            <a:ext cx="2965704" cy="3048000"/>
            <a:chOff x="2215896" y="3124200"/>
            <a:chExt cx="2965704" cy="3048000"/>
          </a:xfrm>
        </p:grpSpPr>
        <p:sp>
          <p:nvSpPr>
            <p:cNvPr id="4" name="Oval 3"/>
            <p:cNvSpPr/>
            <p:nvPr/>
          </p:nvSpPr>
          <p:spPr>
            <a:xfrm>
              <a:off x="3429000" y="3124200"/>
              <a:ext cx="561040" cy="56104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x</a:t>
              </a:r>
              <a:endParaRPr lang="en-US" sz="2000" b="1" dirty="0"/>
            </a:p>
          </p:txBody>
        </p:sp>
        <p:cxnSp>
          <p:nvCxnSpPr>
            <p:cNvPr id="5" name="Straight Connector 4"/>
            <p:cNvCxnSpPr>
              <a:stCxn id="4" idx="3"/>
              <a:endCxn id="7" idx="0"/>
            </p:cNvCxnSpPr>
            <p:nvPr/>
          </p:nvCxnSpPr>
          <p:spPr>
            <a:xfrm flipH="1">
              <a:off x="2901696" y="3603078"/>
              <a:ext cx="609466" cy="587922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" name="Straight Connector 5"/>
            <p:cNvCxnSpPr>
              <a:stCxn id="4" idx="5"/>
              <a:endCxn id="10" idx="0"/>
            </p:cNvCxnSpPr>
            <p:nvPr/>
          </p:nvCxnSpPr>
          <p:spPr>
            <a:xfrm>
              <a:off x="3907878" y="3603078"/>
              <a:ext cx="587922" cy="587922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7" name="Isosceles Triangle 6"/>
            <p:cNvSpPr/>
            <p:nvPr/>
          </p:nvSpPr>
          <p:spPr>
            <a:xfrm>
              <a:off x="2215896" y="4191000"/>
              <a:ext cx="1371600" cy="1981200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/>
                <a:t>Heap</a:t>
              </a:r>
              <a:endParaRPr lang="en-US" sz="1600" i="1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810000" y="4191000"/>
              <a:ext cx="1371600" cy="1981200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/>
                <a:t>Heap</a:t>
              </a:r>
              <a:endParaRPr lang="en-US" sz="1600" i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621176" y="4135720"/>
              <a:ext cx="561040" cy="56104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y</a:t>
              </a:r>
              <a:endParaRPr lang="en-US" sz="20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215280" y="4163360"/>
              <a:ext cx="561040" cy="56104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z</a:t>
              </a:r>
              <a:endParaRPr lang="en-US" sz="20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38200" y="32004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 the following configuration. The trees rooted at </a:t>
            </a:r>
            <a:r>
              <a:rPr lang="en-US" sz="2000" i="1" dirty="0" smtClean="0"/>
              <a:t>y</a:t>
            </a:r>
            <a:r>
              <a:rPr lang="en-US" sz="2000" dirty="0" smtClean="0"/>
              <a:t> and </a:t>
            </a:r>
            <a:r>
              <a:rPr lang="en-US" sz="2000" i="1" dirty="0" smtClean="0"/>
              <a:t>z</a:t>
            </a:r>
            <a:r>
              <a:rPr lang="en-US" sz="2000" dirty="0" smtClean="0"/>
              <a:t> satisfy the max-heap property, but </a:t>
            </a:r>
            <a:r>
              <a:rPr lang="en-US" sz="2000" i="1" dirty="0" smtClean="0"/>
              <a:t>x</a:t>
            </a:r>
            <a:r>
              <a:rPr lang="en-US" sz="2000" dirty="0" smtClean="0"/>
              <a:t>, </a:t>
            </a:r>
            <a:r>
              <a:rPr lang="en-US" sz="2000" i="1" dirty="0" smtClean="0"/>
              <a:t>y</a:t>
            </a:r>
            <a:r>
              <a:rPr lang="en-US" sz="2000" dirty="0" smtClean="0"/>
              <a:t>, and </a:t>
            </a:r>
            <a:r>
              <a:rPr lang="en-US" sz="2000" i="1" dirty="0" smtClean="0"/>
              <a:t>z</a:t>
            </a:r>
            <a:r>
              <a:rPr lang="en-US" sz="2000" dirty="0" smtClean="0"/>
              <a:t> may not.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4772561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Thus we have 3 possibilities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x ≥ y and z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y ≥ x and z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z ≥ x and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i="1" dirty="0" smtClean="0"/>
              <a:t>x</a:t>
            </a:r>
            <a:r>
              <a:rPr lang="en-US" dirty="0" smtClean="0"/>
              <a:t> ≥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the whole tree satisfies the max-heap property 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i="1" dirty="0" smtClean="0"/>
              <a:t>y</a:t>
            </a:r>
            <a:r>
              <a:rPr lang="en-US" dirty="0" smtClean="0"/>
              <a:t> ≥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we switch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y, </a:t>
            </a:r>
            <a:br>
              <a:rPr lang="en-US" i="1" dirty="0" smtClean="0"/>
            </a:br>
            <a:r>
              <a:rPr lang="en-US" dirty="0" smtClean="0"/>
              <a:t>leaving us with shorter 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might-not-a-heap </a:t>
            </a:r>
            <a:r>
              <a:rPr lang="en-US" dirty="0" err="1" smtClean="0">
                <a:solidFill>
                  <a:srgbClr val="0070C0"/>
                </a:solidFill>
              </a:rPr>
              <a:t>subtree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i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Similar approach for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i="1" dirty="0" smtClean="0"/>
              <a:t>z</a:t>
            </a:r>
            <a:r>
              <a:rPr lang="en-US" dirty="0" smtClean="0"/>
              <a:t> ≥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6353120" y="2514600"/>
            <a:ext cx="523940" cy="533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x</a:t>
            </a:r>
            <a:endParaRPr lang="en-US" sz="2000" b="1" dirty="0"/>
          </a:p>
        </p:txBody>
      </p:sp>
      <p:cxnSp>
        <p:nvCxnSpPr>
          <p:cNvPr id="6" name="Straight Connector 5"/>
          <p:cNvCxnSpPr>
            <a:stCxn id="5" idx="3"/>
            <a:endCxn id="8" idx="0"/>
          </p:cNvCxnSpPr>
          <p:nvPr/>
        </p:nvCxnSpPr>
        <p:spPr>
          <a:xfrm flipH="1">
            <a:off x="5706993" y="2969885"/>
            <a:ext cx="722856" cy="763915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5" idx="5"/>
            <a:endCxn id="9" idx="0"/>
          </p:cNvCxnSpPr>
          <p:nvPr/>
        </p:nvCxnSpPr>
        <p:spPr>
          <a:xfrm>
            <a:off x="6800331" y="2969885"/>
            <a:ext cx="822717" cy="763915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8" name="Isosceles Triangle 7"/>
          <p:cNvSpPr/>
          <p:nvPr/>
        </p:nvSpPr>
        <p:spPr>
          <a:xfrm>
            <a:off x="4795641" y="3733800"/>
            <a:ext cx="1822704" cy="2867018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Heap</a:t>
            </a:r>
            <a:endParaRPr lang="en-US" sz="1600" i="1" dirty="0"/>
          </a:p>
        </p:txBody>
      </p:sp>
      <p:sp>
        <p:nvSpPr>
          <p:cNvPr id="9" name="Isosceles Triangle 8"/>
          <p:cNvSpPr/>
          <p:nvPr/>
        </p:nvSpPr>
        <p:spPr>
          <a:xfrm>
            <a:off x="6711696" y="3733800"/>
            <a:ext cx="1822704" cy="2867018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Heap</a:t>
            </a:r>
            <a:endParaRPr lang="en-US" sz="1600" i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00601" y="3962399"/>
            <a:ext cx="1828799" cy="2644606"/>
            <a:chOff x="4796742" y="3617160"/>
            <a:chExt cx="1921393" cy="2613517"/>
          </a:xfrm>
        </p:grpSpPr>
        <p:sp>
          <p:nvSpPr>
            <p:cNvPr id="20" name="Isosceles Triangle 19"/>
            <p:cNvSpPr/>
            <p:nvPr/>
          </p:nvSpPr>
          <p:spPr>
            <a:xfrm>
              <a:off x="4796742" y="4370203"/>
              <a:ext cx="960697" cy="1860474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i="1" dirty="0" smtClean="0"/>
                <a:t>Heap</a:t>
              </a:r>
              <a:endParaRPr lang="en-US" sz="1600" i="1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5757438" y="4370203"/>
              <a:ext cx="960697" cy="1860474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i="1" dirty="0" smtClean="0"/>
                <a:t>Heap</a:t>
              </a:r>
              <a:endParaRPr lang="en-US" sz="1600" i="1" dirty="0"/>
            </a:p>
          </p:txBody>
        </p:sp>
        <p:cxnSp>
          <p:nvCxnSpPr>
            <p:cNvPr id="12" name="Straight Connector 11"/>
            <p:cNvCxnSpPr>
              <a:endCxn id="14" idx="0"/>
            </p:cNvCxnSpPr>
            <p:nvPr/>
          </p:nvCxnSpPr>
          <p:spPr>
            <a:xfrm flipH="1">
              <a:off x="5277091" y="3617160"/>
              <a:ext cx="400291" cy="695376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>
              <a:endCxn id="15" idx="0"/>
            </p:cNvCxnSpPr>
            <p:nvPr/>
          </p:nvCxnSpPr>
          <p:spPr>
            <a:xfrm>
              <a:off x="5834601" y="3617161"/>
              <a:ext cx="403186" cy="695374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086591" y="4312536"/>
              <a:ext cx="380999" cy="38787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a</a:t>
              </a:r>
              <a:endParaRPr lang="en-US" sz="2000" b="1" baseline="-250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047287" y="4312535"/>
              <a:ext cx="380999" cy="38787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b</a:t>
              </a:r>
              <a:endParaRPr lang="en-US" sz="2000" b="1" baseline="-25000" dirty="0"/>
            </a:p>
          </p:txBody>
        </p:sp>
      </p:grpSp>
      <p:sp>
        <p:nvSpPr>
          <p:cNvPr id="47" name="Oval 46"/>
          <p:cNvSpPr/>
          <p:nvPr/>
        </p:nvSpPr>
        <p:spPr>
          <a:xfrm>
            <a:off x="5445023" y="3429000"/>
            <a:ext cx="523940" cy="533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y</a:t>
            </a:r>
            <a:endParaRPr lang="en-US" sz="2000" b="1" dirty="0"/>
          </a:p>
        </p:txBody>
      </p:sp>
      <p:sp>
        <p:nvSpPr>
          <p:cNvPr id="48" name="Oval 47"/>
          <p:cNvSpPr/>
          <p:nvPr/>
        </p:nvSpPr>
        <p:spPr>
          <a:xfrm>
            <a:off x="7361078" y="3429000"/>
            <a:ext cx="523940" cy="533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z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6359862" y="2514600"/>
            <a:ext cx="52394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y</a:t>
            </a:r>
            <a:endParaRPr lang="en-US" sz="2000" b="1" dirty="0"/>
          </a:p>
        </p:txBody>
      </p:sp>
      <p:sp>
        <p:nvSpPr>
          <p:cNvPr id="57" name="Oval 56"/>
          <p:cNvSpPr/>
          <p:nvPr/>
        </p:nvSpPr>
        <p:spPr>
          <a:xfrm>
            <a:off x="5451765" y="3429000"/>
            <a:ext cx="52394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x</a:t>
            </a:r>
            <a:endParaRPr lang="en-US" sz="2000" b="1" dirty="0"/>
          </a:p>
        </p:txBody>
      </p:sp>
      <p:sp>
        <p:nvSpPr>
          <p:cNvPr id="59" name="Curved Left Arrow 58"/>
          <p:cNvSpPr/>
          <p:nvPr/>
        </p:nvSpPr>
        <p:spPr>
          <a:xfrm rot="2475326" flipH="1">
            <a:off x="5638605" y="2538235"/>
            <a:ext cx="387339" cy="838553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ounded Rectangular Callout 59"/>
          <p:cNvSpPr/>
          <p:nvPr/>
        </p:nvSpPr>
        <p:spPr>
          <a:xfrm>
            <a:off x="1371600" y="4495800"/>
            <a:ext cx="2743200" cy="609600"/>
          </a:xfrm>
          <a:prstGeom prst="wedgeRoundRectCallout">
            <a:avLst>
              <a:gd name="adj1" fmla="val -59711"/>
              <a:gd name="adj2" fmla="val -483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(repeat MAX-HEAPIFY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for </a:t>
            </a:r>
            <a:r>
              <a:rPr lang="en-US" sz="1600" i="1" dirty="0" smtClean="0">
                <a:solidFill>
                  <a:schemeClr val="bg1"/>
                </a:solidFill>
              </a:rPr>
              <a:t>x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i="1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>
                <a:solidFill>
                  <a:schemeClr val="bg1"/>
                </a:solidFill>
              </a:rPr>
              <a:t>, and </a:t>
            </a:r>
            <a:r>
              <a:rPr lang="en-US" sz="1600" i="1" dirty="0" smtClean="0">
                <a:solidFill>
                  <a:schemeClr val="bg1"/>
                </a:solidFill>
              </a:rPr>
              <a:t>b)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0" y="3657600"/>
            <a:ext cx="3886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6" grpId="0" animBg="1"/>
      <p:bldP spid="57" grpId="0" animBg="1"/>
      <p:bldP spid="59" grpId="0" animBg="1"/>
      <p:bldP spid="60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MAX-HEAPIFY</a:t>
            </a:r>
            <a:r>
              <a:rPr lang="en-US" dirty="0" smtClean="0"/>
              <a:t> takes an array  </a:t>
            </a:r>
            <a:r>
              <a:rPr lang="en-US" i="1" dirty="0" smtClean="0"/>
              <a:t>A</a:t>
            </a:r>
            <a:r>
              <a:rPr lang="en-US" dirty="0" smtClean="0"/>
              <a:t> and an index </a:t>
            </a:r>
            <a:r>
              <a:rPr lang="en-US" i="1" dirty="0" err="1" smtClean="0"/>
              <a:t>i</a:t>
            </a:r>
            <a:r>
              <a:rPr lang="en-US" dirty="0" smtClean="0"/>
              <a:t> as inputs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7030A0"/>
                </a:solidFill>
              </a:rPr>
              <a:t>MAX-HEAPIFY</a:t>
            </a:r>
            <a:r>
              <a:rPr lang="en-US" dirty="0" smtClean="0"/>
              <a:t> is called, it is assumed that the binary tree rooted at </a:t>
            </a:r>
            <a:r>
              <a:rPr lang="en-US" dirty="0" smtClean="0">
                <a:solidFill>
                  <a:srgbClr val="7030A0"/>
                </a:solidFill>
              </a:rPr>
              <a:t>LEFT(</a:t>
            </a:r>
            <a:r>
              <a:rPr lang="en-US" i="1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RIGHT(</a:t>
            </a:r>
            <a:r>
              <a:rPr lang="en-US" i="1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r>
              <a:rPr lang="en-US" dirty="0" smtClean="0"/>
              <a:t> are max-heaps, but that </a:t>
            </a:r>
            <a:r>
              <a:rPr lang="en-US" i="1" dirty="0" smtClean="0"/>
              <a:t>A[</a:t>
            </a:r>
            <a:r>
              <a:rPr lang="en-US" i="1" dirty="0" err="1" smtClean="0"/>
              <a:t>i</a:t>
            </a:r>
            <a:r>
              <a:rPr lang="en-US" i="1" dirty="0" smtClean="0"/>
              <a:t>] </a:t>
            </a:r>
            <a:r>
              <a:rPr lang="en-US" dirty="0" smtClean="0"/>
              <a:t>might be smaller than its children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MAX-HEAPIFY</a:t>
            </a:r>
            <a:r>
              <a:rPr lang="en-US" dirty="0" smtClean="0"/>
              <a:t> procedure allows </a:t>
            </a:r>
            <a:r>
              <a:rPr lang="en-US" i="1" dirty="0" smtClean="0"/>
              <a:t>A[</a:t>
            </a:r>
            <a:r>
              <a:rPr lang="en-US" i="1" dirty="0" err="1" smtClean="0"/>
              <a:t>i</a:t>
            </a:r>
            <a:r>
              <a:rPr lang="en-US" i="1" dirty="0" smtClean="0"/>
              <a:t>]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7030A0"/>
                </a:solidFill>
              </a:rPr>
              <a:t>“float down” </a:t>
            </a:r>
            <a:r>
              <a:rPr lang="en-US" dirty="0" smtClean="0"/>
              <a:t>in the max-heap so that the </a:t>
            </a:r>
            <a:r>
              <a:rPr lang="en-US" dirty="0" err="1" smtClean="0"/>
              <a:t>subtree</a:t>
            </a:r>
            <a:r>
              <a:rPr lang="en-US" dirty="0" smtClean="0"/>
              <a:t> rooted at </a:t>
            </a:r>
            <a:r>
              <a:rPr lang="en-US" i="1" dirty="0" err="1" smtClean="0"/>
              <a:t>i</a:t>
            </a:r>
            <a:r>
              <a:rPr lang="en-US" dirty="0" smtClean="0"/>
              <a:t> becomes a max-heap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8EDB76BEDF9438502ACFF844C5BC6" ma:contentTypeVersion="8" ma:contentTypeDescription="Create a new document." ma:contentTypeScope="" ma:versionID="adb17409bbff70c6e590c6cba98f73bf">
  <xsd:schema xmlns:xsd="http://www.w3.org/2001/XMLSchema" xmlns:xs="http://www.w3.org/2001/XMLSchema" xmlns:p="http://schemas.microsoft.com/office/2006/metadata/properties" xmlns:ns2="49294f2b-1ef2-4c50-8178-4955d014c048" targetNamespace="http://schemas.microsoft.com/office/2006/metadata/properties" ma:root="true" ma:fieldsID="d2369f4d9e407c50b842d36b52cd3fd2" ns2:_="">
    <xsd:import namespace="49294f2b-1ef2-4c50-8178-4955d014c0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294f2b-1ef2-4c50-8178-4955d014c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212E7A-87A7-4183-8FE8-39F08761F693}"/>
</file>

<file path=customXml/itemProps2.xml><?xml version="1.0" encoding="utf-8"?>
<ds:datastoreItem xmlns:ds="http://schemas.openxmlformats.org/officeDocument/2006/customXml" ds:itemID="{4A750105-16A6-4AD0-AC7B-3B7BE77BFC3A}"/>
</file>

<file path=customXml/itemProps3.xml><?xml version="1.0" encoding="utf-8"?>
<ds:datastoreItem xmlns:ds="http://schemas.openxmlformats.org/officeDocument/2006/customXml" ds:itemID="{88F6DC8E-FF27-48C6-BF2C-B7BBAE17FB19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3997</TotalTime>
  <Words>1644</Words>
  <Application>Microsoft Office PowerPoint</Application>
  <PresentationFormat>On-screen Show (4:3)</PresentationFormat>
  <Paragraphs>793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Century Schoolbook</vt:lpstr>
      <vt:lpstr>Wingdings 2</vt:lpstr>
      <vt:lpstr>Courier New</vt:lpstr>
      <vt:lpstr>cmcsc10</vt:lpstr>
      <vt:lpstr>Wingdings</vt:lpstr>
      <vt:lpstr>Calibri</vt:lpstr>
      <vt:lpstr>メイリオ</vt:lpstr>
      <vt:lpstr>Oriel</vt:lpstr>
      <vt:lpstr>Equation</vt:lpstr>
      <vt:lpstr>Design &amp; Analysis of Algorithm Heap</vt:lpstr>
      <vt:lpstr>Definition</vt:lpstr>
      <vt:lpstr>Definition</vt:lpstr>
      <vt:lpstr>Heap’s array implementation</vt:lpstr>
      <vt:lpstr>Two kinds of Binary Heap</vt:lpstr>
      <vt:lpstr>Heap Properties</vt:lpstr>
      <vt:lpstr>Building a Maximum-Heap</vt:lpstr>
      <vt:lpstr>Max-Heapify</vt:lpstr>
      <vt:lpstr>Max-Heapify</vt:lpstr>
      <vt:lpstr>MAX-HEAPIFY</vt:lpstr>
      <vt:lpstr>Building a Maximum-Heap</vt:lpstr>
      <vt:lpstr>Building a Maximum-Heap</vt:lpstr>
      <vt:lpstr>Building a Maximum-Heap</vt:lpstr>
      <vt:lpstr>Building a Maximum-Heap</vt:lpstr>
      <vt:lpstr>Building a Maximum-Heap</vt:lpstr>
      <vt:lpstr>Building a Maximum-Heap</vt:lpstr>
      <vt:lpstr>Building a Maximum-Heap</vt:lpstr>
      <vt:lpstr>MAXIMUM</vt:lpstr>
      <vt:lpstr>EXTRACT-MAX</vt:lpstr>
      <vt:lpstr>EXTRACT-MAX</vt:lpstr>
      <vt:lpstr>EXTRACT-MAX</vt:lpstr>
      <vt:lpstr>Maximum-Heap VS Minimum-Heap</vt:lpstr>
      <vt:lpstr>Heap Sort</vt:lpstr>
      <vt:lpstr>Heap Sort</vt:lpstr>
      <vt:lpstr>Heap Sort</vt:lpstr>
      <vt:lpstr>Priority Queue</vt:lpstr>
      <vt:lpstr>Priority Queue Operations</vt:lpstr>
      <vt:lpstr>Priority Queue Operations</vt:lpstr>
      <vt:lpstr>Increase Key</vt:lpstr>
      <vt:lpstr>Increase Key</vt:lpstr>
      <vt:lpstr>Increase Key</vt:lpstr>
      <vt:lpstr>INSERT</vt:lpstr>
      <vt:lpstr>Handle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 Set</dc:title>
  <dc:creator>Joanna</dc:creator>
  <cp:lastModifiedBy>Tsuki Kitsune</cp:lastModifiedBy>
  <cp:revision>155</cp:revision>
  <dcterms:created xsi:type="dcterms:W3CDTF">2013-03-26T03:47:55Z</dcterms:created>
  <dcterms:modified xsi:type="dcterms:W3CDTF">2016-08-15T07:29:24Z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0x0101008FC8EDB76BEDF9438502ACFF844C5BC6</vt:lpwstr>
  </property>
</Properties>
</file>