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1" d="100"/>
          <a:sy n="131" d="100"/>
        </p:scale>
        <p:origin x="210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D65163-0D43-FF0E-177D-A973F9778A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68373EF-B5F7-D52D-3EA9-1198B433B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1B0E99-31E2-A1E4-EA79-EBF540F41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809228-D074-8386-CB40-36904C85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3B527C-8E62-B754-91CC-4D96A6CAD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3745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E87428-008C-A701-7BCE-5D92637F5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4D6A0-05C2-FB01-0DF5-F059A4FD1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DDAE818-B41F-E552-8280-384F645D1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99A735-56B1-2144-86A6-81FD09683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E65A4-1BC6-0FF8-6D02-77FAD1A1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007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F59D07-1575-FB33-A512-E290725C34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7474822-884B-11C3-863D-2D98A3180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F91721-8042-A2E6-0733-26D98196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25F5F4-0EEF-22E2-B769-AF98ED8BC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672C3-5370-002C-3C9A-262964E47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482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C9A7F5-03EB-B9BE-D0B0-A267587ED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661339-02AE-DC91-1754-994ACED705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7E5E9DA-B69A-520C-6A5D-5479F2724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61F3FE0-B8F6-067B-4FBE-B06D8EE3D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F98793-9874-B8C7-8EE5-5604BB551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5949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17970-1FEE-3A94-39AC-A6C8BA2E9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B8B8C19-2DBF-18D6-AF69-4D27BF9D3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74D25B-B92D-B0A5-9557-EB802F76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5D72A2-C593-2450-05E0-2E11919C3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505360F-A382-CA51-D91C-9574F21DD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930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2CB037-6161-3D0D-D04A-302A25C02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A90DAB-1084-C1DE-652B-491DAAA952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CD92462-330F-D35E-2126-6CFC324C50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578CC3B-0D07-1696-4947-F0232AB0E5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51C1CE-01A9-EB0E-F2EE-E7852E9AB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BAEEA92-96A9-527B-D387-568C679A4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71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370E7-C38B-6C12-ECEE-F9690A1A7C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E28E417-2588-6846-9BFC-064BC5A20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1114C22-0949-008C-718C-3084D7194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4DEB661-BD32-4CCE-DA95-5DC9AD3BD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90ABD0-A2F7-2513-7A49-69AD32B867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CF8744C-E365-780E-24D9-7CC86B735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0C0A817-0D9D-1DDA-02B9-9F88B8695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8B09A60-897F-2997-CF08-62B78EFAF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979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7F87C3-A2F7-247A-640A-41E8E312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9E430F-26CF-F7EE-8BA8-715192F79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81CBCFA-DBB6-D5DC-4767-817F2199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3ADF108-505E-A26E-75BA-EAA0AF0F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813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40C4FA3-5F57-259D-C340-517CAB733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1004979-D5B4-9760-C24D-AF80EBE65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C54A5C5-23B5-25C6-01DC-0D9D00630B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366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61117E-D93B-11FD-871D-EDBDEC81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1846C62-03EC-3CF1-6545-C38467BF58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89B06BC-F7F6-28C9-47B5-3CEE0CE91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B571B1-153D-8D2E-E441-47CABCE5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BFA9F4-D274-3DEF-50E1-20D9409CF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565B93A-09CE-6018-70FF-885F7C0F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9213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77ABC6-F64C-C1FD-2CC8-F0136AABC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8DDDBCA-EFBB-4DD1-3525-79B1333EC2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B06934D-23B7-3424-E6EC-FAFCBB5EB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8DE1BA-74DB-EC3F-4DCB-FD63355A3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4F113C-D5AE-A00C-C084-B0E2F1DA4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A7B77E-A743-9B1A-34B9-F927F25C1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2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DF9C9B14-484E-2ED7-9BFB-A8589AACBC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4F049-870C-A542-5A9C-C0ACFD29AA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10037A0-D511-B9EE-8636-CF751E1854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CD4E417-3609-4822-8EA5-463213E5AE90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4C3C5FC-B7E0-86B4-3CFA-36AFFC8F2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934F34-678D-E3CC-7D61-F1B5E1695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9EB85C-DE78-4581-B59F-C2D2EFADA2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9175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BCD9032-C975-8F09-C3C0-FF76E98683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906324" cy="6782747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6B60AD7-E201-043A-0D84-48735E0220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6324" y="0"/>
            <a:ext cx="6096851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87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4343A8-BB16-1630-0FB7-1B4D6C2143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4444"/>
            <a:ext cx="10515600" cy="5612519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第一轮是概率题，虽然邮件有发</a:t>
            </a:r>
            <a:r>
              <a:rPr lang="en-US" altLang="zh-CN" dirty="0" err="1"/>
              <a:t>coderpad</a:t>
            </a:r>
            <a:r>
              <a:rPr lang="zh-CN" altLang="en-US" dirty="0"/>
              <a:t>，但是</a:t>
            </a:r>
            <a:r>
              <a:rPr lang="en-US" altLang="zh-CN" dirty="0" err="1"/>
              <a:t>coderpad</a:t>
            </a:r>
            <a:r>
              <a:rPr lang="zh-CN" altLang="en-US" dirty="0"/>
              <a:t>主要是为了跑关于概率论题目的</a:t>
            </a:r>
            <a:r>
              <a:rPr lang="en-US" altLang="zh-CN" dirty="0"/>
              <a:t>simulation</a:t>
            </a:r>
            <a:r>
              <a:rPr lang="zh-CN" altLang="en-US" dirty="0"/>
              <a:t>，第二轮才是真正的</a:t>
            </a:r>
            <a:r>
              <a:rPr lang="en-US" altLang="zh-CN" dirty="0"/>
              <a:t>live coding</a:t>
            </a:r>
            <a:r>
              <a:rPr lang="zh-CN" altLang="en-US" dirty="0"/>
              <a:t>。刚开始先确认了一下简历，聊了一下简历上面的一些</a:t>
            </a:r>
            <a:r>
              <a:rPr lang="en-US" altLang="zh-CN" dirty="0"/>
              <a:t>project</a:t>
            </a:r>
            <a:r>
              <a:rPr lang="zh-CN" altLang="en-US" dirty="0"/>
              <a:t>，然后开始正式进入概率论。先聊了聊问题的设定：我们是一个</a:t>
            </a:r>
            <a:r>
              <a:rPr lang="en-US" altLang="zh-CN" dirty="0"/>
              <a:t>trading</a:t>
            </a:r>
            <a:r>
              <a:rPr lang="zh-CN" altLang="en-US" dirty="0"/>
              <a:t>公司，每天都会得到</a:t>
            </a:r>
            <a:r>
              <a:rPr lang="en-US" altLang="zh-CN" dirty="0"/>
              <a:t>profit </a:t>
            </a:r>
            <a:r>
              <a:rPr lang="en-US" altLang="zh-CN" dirty="0" err="1"/>
              <a:t>X_t</a:t>
            </a:r>
            <a:r>
              <a:rPr lang="en-US" altLang="zh-CN" dirty="0"/>
              <a:t>, where t is the time index</a:t>
            </a:r>
            <a:r>
              <a:rPr lang="zh-CN" altLang="en-US" dirty="0"/>
              <a:t>，考虑</a:t>
            </a:r>
            <a:r>
              <a:rPr lang="en-US" altLang="zh-CN" dirty="0"/>
              <a:t>n</a:t>
            </a:r>
            <a:r>
              <a:rPr lang="zh-CN" altLang="en-US" dirty="0"/>
              <a:t>天的情况，即从</a:t>
            </a:r>
            <a:r>
              <a:rPr lang="en-US" altLang="zh-CN" dirty="0"/>
              <a:t>X_1</a:t>
            </a:r>
            <a:r>
              <a:rPr lang="zh-CN" altLang="en-US" dirty="0"/>
              <a:t>到</a:t>
            </a:r>
            <a:r>
              <a:rPr lang="en-US" altLang="zh-CN" dirty="0" err="1"/>
              <a:t>X_n</a:t>
            </a:r>
            <a:r>
              <a:rPr lang="zh-CN" altLang="en-US" dirty="0"/>
              <a:t>，我们对平均收益感兴趣，问要用什么</a:t>
            </a:r>
            <a:r>
              <a:rPr lang="en-US" altLang="zh-CN" dirty="0"/>
              <a:t>metric</a:t>
            </a:r>
            <a:r>
              <a:rPr lang="zh-CN" altLang="en-US" dirty="0"/>
              <a:t>比较好，在</a:t>
            </a:r>
            <a:r>
              <a:rPr lang="en-US" altLang="zh-CN" dirty="0"/>
              <a:t>mean</a:t>
            </a:r>
            <a:r>
              <a:rPr lang="zh-CN" altLang="en-US" dirty="0"/>
              <a:t>和</a:t>
            </a:r>
            <a:r>
              <a:rPr lang="en-US" altLang="zh-CN" dirty="0"/>
              <a:t>median</a:t>
            </a:r>
            <a:r>
              <a:rPr lang="zh-CN" altLang="en-US" dirty="0"/>
              <a:t>中只能选一个你选哪个？然后给了一个具体情况：</a:t>
            </a:r>
            <a:r>
              <a:rPr lang="en-US" altLang="zh-CN" dirty="0"/>
              <a:t>with probability = 0.2, we set X = \mu; with probability = 0.8, we set X \sim \</a:t>
            </a:r>
            <a:r>
              <a:rPr lang="en-US" altLang="zh-CN" dirty="0" err="1"/>
              <a:t>mathcal</a:t>
            </a:r>
            <a:r>
              <a:rPr lang="en-US" altLang="zh-CN" dirty="0"/>
              <a:t>{N}(\mu, 1)</a:t>
            </a:r>
            <a:r>
              <a:rPr lang="zh-CN" altLang="en-US" dirty="0"/>
              <a:t>。问这种情况下用</a:t>
            </a:r>
            <a:r>
              <a:rPr lang="en-US" altLang="zh-CN" dirty="0"/>
              <a:t>mean</a:t>
            </a:r>
            <a:r>
              <a:rPr lang="zh-CN" altLang="en-US" dirty="0"/>
              <a:t>还是</a:t>
            </a:r>
            <a:r>
              <a:rPr lang="en-US" altLang="zh-CN" dirty="0"/>
              <a:t>median</a:t>
            </a:r>
            <a:r>
              <a:rPr lang="zh-CN" altLang="en-US" dirty="0"/>
              <a:t>估计</a:t>
            </a:r>
            <a:r>
              <a:rPr lang="en-US" altLang="zh-CN" dirty="0"/>
              <a:t>\mu</a:t>
            </a:r>
            <a:r>
              <a:rPr lang="zh-CN" altLang="en-US" dirty="0"/>
              <a:t>好？可以用</a:t>
            </a:r>
            <a:r>
              <a:rPr lang="en-US" altLang="zh-CN" dirty="0" err="1"/>
              <a:t>coderpad</a:t>
            </a:r>
            <a:r>
              <a:rPr lang="zh-CN" altLang="en-US" dirty="0"/>
              <a:t>里面的</a:t>
            </a:r>
            <a:r>
              <a:rPr lang="en-US" altLang="zh-CN" dirty="0" err="1"/>
              <a:t>numpy</a:t>
            </a:r>
            <a:r>
              <a:rPr lang="zh-CN" altLang="en-US" dirty="0"/>
              <a:t>来</a:t>
            </a:r>
            <a:r>
              <a:rPr lang="en-US" altLang="zh-CN" dirty="0"/>
              <a:t>simulate</a:t>
            </a:r>
            <a:r>
              <a:rPr lang="zh-CN" altLang="en-US" dirty="0"/>
              <a:t>。接着让你用数学严谨地证明一下</a:t>
            </a:r>
            <a:r>
              <a:rPr lang="en-US" altLang="zh-CN" dirty="0"/>
              <a:t>P(|\hat\mu_\</a:t>
            </a:r>
            <a:r>
              <a:rPr lang="en-US" altLang="zh-CN" dirty="0" err="1"/>
              <a:t>mathrm</a:t>
            </a:r>
            <a:r>
              <a:rPr lang="en-US" altLang="zh-CN" dirty="0"/>
              <a:t>{median} - \mu| &gt; 0.1) &lt; P(|\hat\mu_\</a:t>
            </a:r>
            <a:r>
              <a:rPr lang="en-US" altLang="zh-CN" dirty="0" err="1"/>
              <a:t>mathrm</a:t>
            </a:r>
            <a:r>
              <a:rPr lang="en-US" altLang="zh-CN" dirty="0"/>
              <a:t>{mean} - \mu| &gt; 0.1)</a:t>
            </a:r>
            <a:r>
              <a:rPr lang="zh-CN" altLang="en-US" dirty="0"/>
              <a:t>，及在这种情况之下用</a:t>
            </a:r>
            <a:r>
              <a:rPr lang="en-US" altLang="zh-CN" dirty="0"/>
              <a:t>median</a:t>
            </a:r>
            <a:r>
              <a:rPr lang="zh-CN" altLang="en-US" dirty="0"/>
              <a:t>估计更好，更小概率获得大于</a:t>
            </a:r>
            <a:r>
              <a:rPr lang="en-US" altLang="zh-CN" dirty="0"/>
              <a:t>0.1</a:t>
            </a:r>
            <a:r>
              <a:rPr lang="zh-CN" altLang="en-US" dirty="0"/>
              <a:t>的误差。然后讨论从直观上来看为什么是这种情况，为什么有时候用</a:t>
            </a:r>
            <a:r>
              <a:rPr lang="en-US" altLang="zh-CN" dirty="0"/>
              <a:t>mean</a:t>
            </a:r>
            <a:r>
              <a:rPr lang="zh-CN" altLang="en-US" dirty="0"/>
              <a:t>估计好，但有时候用</a:t>
            </a:r>
            <a:r>
              <a:rPr lang="en-US" altLang="zh-CN" dirty="0"/>
              <a:t>median</a:t>
            </a:r>
            <a:r>
              <a:rPr lang="zh-CN" altLang="en-US" dirty="0"/>
              <a:t>估计好。</a:t>
            </a:r>
          </a:p>
        </p:txBody>
      </p:sp>
    </p:spTree>
    <p:extLst>
      <p:ext uri="{BB962C8B-B14F-4D97-AF65-F5344CB8AC3E}">
        <p14:creationId xmlns:p14="http://schemas.microsoft.com/office/powerpoint/2010/main" val="23514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277</Words>
  <Application>Microsoft Office PowerPoint</Application>
  <PresentationFormat>宽屏</PresentationFormat>
  <Paragraphs>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晓东 安</dc:creator>
  <cp:lastModifiedBy>晓东 安</cp:lastModifiedBy>
  <cp:revision>1</cp:revision>
  <dcterms:created xsi:type="dcterms:W3CDTF">2025-09-14T21:38:20Z</dcterms:created>
  <dcterms:modified xsi:type="dcterms:W3CDTF">2025-09-15T06:53:35Z</dcterms:modified>
</cp:coreProperties>
</file>