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0" r:id="rId4"/>
    <p:sldId id="258" r:id="rId5"/>
    <p:sldId id="262" r:id="rId6"/>
    <p:sldId id="261" r:id="rId7"/>
    <p:sldId id="263" r:id="rId8"/>
    <p:sldId id="266" r:id="rId9"/>
    <p:sldId id="265" r:id="rId10"/>
    <p:sldId id="264" r:id="rId11"/>
    <p:sldId id="268" r:id="rId12"/>
    <p:sldId id="267" r:id="rId13"/>
    <p:sldId id="269" r:id="rId14"/>
    <p:sldId id="270" r:id="rId15"/>
    <p:sldId id="271" r:id="rId16"/>
    <p:sldId id="273" r:id="rId17"/>
    <p:sldId id="274" r:id="rId18"/>
    <p:sldId id="272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10" autoAdjust="0"/>
  </p:normalViewPr>
  <p:slideViewPr>
    <p:cSldViewPr snapToGrid="0">
      <p:cViewPr varScale="1">
        <p:scale>
          <a:sx n="150" d="100"/>
          <a:sy n="150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D40346-0708-4340-8290-6743690B195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45F8D-28F9-408F-B335-F6BD1A199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31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45F8D-28F9-408F-B335-F6BD1A1995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65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45F8D-28F9-408F-B335-F6BD1A1995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58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45F8D-28F9-408F-B335-F6BD1A1995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28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45F8D-28F9-408F-B335-F6BD1A1995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90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E45F8D-28F9-408F-B335-F6BD1A1995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129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65BC9-58FD-3DF5-0780-A2C553C55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69F757F-69C8-2147-5FF9-90ACDBF77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D2CDF5-B749-5B2E-9701-6F7EC41B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566DBC-078A-AC22-B440-63125E77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08BE4B-4483-588C-9588-3E161793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943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F573F-D9D9-C969-3BDE-9E214E2D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17FF0F-64CA-C6E2-7DB2-9D87ECCF7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597D8-B003-24D8-04C3-B7283E16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55141-7062-667C-D1C6-A2AB9919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719AF-0A50-4517-B713-077FA299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6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AC6E6D-1300-C805-FA43-4943A4658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F80CEF-191B-573F-EE39-3FA022078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66FA1-CBC6-4541-4786-8924F3183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668DD-6E85-DCDB-20ED-389A4276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C25CD2-83DF-98D9-A79B-810A80C8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45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85239-4504-3160-48D4-37B033E8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AF368-F3D1-5F5D-6FD7-2775EEECE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02AEB-1063-63DE-BF2C-6F63B75A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4AB93-E4DF-5800-F245-020C5A67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AE570-231E-EBC5-9A08-AFCF6C42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1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A94DA-95B0-22D5-BBFF-0554BC5A6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64ADA1-F510-6FD7-714C-E1FD2394A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6A4F7-8EE4-51D3-3817-6DD2B5D4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5E32A-0912-4B7C-D72D-38A718A1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BB96E-B0E3-F00A-12E6-077B5B0D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58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ADDAF-9492-DCB3-260A-2B072B3E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F3B97-5B27-21BA-C896-A9E7F359D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A80EB7-09F1-2061-0DF3-86737866D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9BD7A-7F54-7445-BD99-08A61178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4BDBD6-4390-B24E-D0ED-CC67B44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602D01-7A0D-1866-1F6F-88FB59D8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45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31499-4FFE-FE9B-820A-65DA1D31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2342F9-BCA0-5546-D909-72EE0D061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7D9A5A-7E04-E0E1-F613-C1DA0E89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6D37B-F539-0F8E-7407-351EB8237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D7BA1C-D721-444C-24DD-7BD41B40A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4546D7-D84A-2F00-9358-716BCF24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FFE940-03F3-53CF-26C6-C72DC822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229C1C-F23C-47C6-B3D0-DD2A8EA3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9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A297B-7E9F-C441-A001-C9EBBD25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F954AB-2608-90C3-F9B4-D1E8A7B6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596F7-F811-CB7B-89B5-7720C3B3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8E8817-2655-C934-C04D-5B4CCE20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42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9AA0F3-74B3-CA95-7371-9EFB5C36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C889B52-202F-7123-6C14-03F2D267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2484D-1997-5924-EA65-F7E3F62B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8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B8D08-BFA4-DE78-E70B-227A6349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0A8A3-2EAE-E5FD-7DD8-C4BEA2758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7BD8B-E059-0234-6CC4-0BE9F17E2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9C51AF-03B6-645E-2D98-2EDFC2F5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69E4B6-AE76-EF32-7480-2AE946A6E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48CDE-1903-B9F7-D0D0-B1208817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44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AEDEF-40E2-AD81-9828-ADC8FB33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1EDD04-112D-7A5B-8D99-A7968010F5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C403CE-02BA-445A-F8AA-438C6F113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3F9F4-AE20-5CEA-C2C9-64216A61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0115D1-1AE3-7C54-E46E-1505EDDD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D278FB-5F03-75FB-A56A-AAC96DB9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83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AE7892-B3EF-FA37-81D1-FB83A916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08A22-B2C3-438C-031A-B429EB0B5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612189-20AE-EF43-2C73-54933BD66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37B15-FE3E-4225-B10C-E43918566B28}" type="datetimeFigureOut">
              <a:rPr lang="zh-CN" altLang="en-US" smtClean="0"/>
              <a:t>2024/4/4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0D083-30C0-B6AD-AE63-F981FE624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25ABA-71C0-521F-7AAF-DDD6DA53E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6C9F9-6B7D-4E88-AAFC-E3C53BA42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48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1.png"/><Relationship Id="rId4" Type="http://schemas.openxmlformats.org/officeDocument/2006/relationships/image" Target="../media/image4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DEBA2-CF2B-3BB7-F7F0-11BC4EFCFC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Detecting undetectables: Can conductances of action potential models be changed without appreciable change in the transmembrane potential?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EEBFA-444B-7480-C54E-19885F6A16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Journal club</a:t>
            </a:r>
          </a:p>
          <a:p>
            <a:r>
              <a:rPr lang="en-US" altLang="zh-CN" dirty="0"/>
              <a:t>Will 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407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63487-9876-D813-10CA-86799181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– Identifiability index (current)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6A857F-7250-5078-720B-E4EDB5407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Perturbation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unidentifiable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Can we quantify the sensitiveness/identifiability of the perturbation unit vector?</a:t>
                </a:r>
              </a:p>
              <a:p>
                <a:r>
                  <a:rPr lang="en-US" altLang="zh-CN" sz="2000" dirty="0"/>
                  <a:t>Consider any perturbation unit vector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000" dirty="0"/>
                  <a:t>: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And the projection of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sz="2000" dirty="0"/>
                  <a:t> onto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𝑠𝑝𝑎𝑛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: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Identifiability index of a vector to be given by:</a:t>
                </a:r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6A857F-7250-5078-720B-E4EDB5407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5D7DB98-F36C-CAC9-222E-2FD5F6FEB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95" y="3336567"/>
            <a:ext cx="1552792" cy="8192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5F76F5-F418-27E2-1B17-C70FCF030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2923" y="4681363"/>
            <a:ext cx="1943371" cy="76210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9F4E00-D173-6845-CE0C-0E437CC1F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2923" y="5925307"/>
            <a:ext cx="178142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6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63487-9876-D813-10CA-867991810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– Identifiability index (current)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6A857F-7250-5078-720B-E4EDB54075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Perturbation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is unidentifiable</a:t>
                </a:r>
              </a:p>
              <a:p>
                <a:r>
                  <a:rPr lang="en-US" altLang="zh-CN" sz="2000" dirty="0"/>
                  <a:t>Identifiability index of a vector to be given by: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zh-CN" sz="1600" dirty="0"/>
                  <a:t> meaning part of the vector that cannot be identified = 0</a:t>
                </a:r>
              </a:p>
              <a:p>
                <a:pPr lvl="1"/>
                <a:r>
                  <a:rPr lang="en-US" altLang="zh-CN" sz="1600" dirty="0">
                    <a:solidFill>
                      <a:srgbClr val="FF0000"/>
                    </a:solidFill>
                  </a:rPr>
                  <a:t>Perturbation in direction e is identifiable</a:t>
                </a:r>
              </a:p>
              <a:p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sz="1600" dirty="0"/>
                  <a:t> meaning e is in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/>
              </a:p>
              <a:p>
                <a:pPr lvl="1"/>
                <a:r>
                  <a:rPr lang="en-US" altLang="zh-CN" sz="1600" dirty="0">
                    <a:solidFill>
                      <a:schemeClr val="accent1"/>
                    </a:solidFill>
                  </a:rPr>
                  <a:t>Perturbation in direction e is unidentifiable</a:t>
                </a:r>
              </a:p>
              <a:p>
                <a:pPr lvl="1"/>
                <a:endParaRPr lang="en-US" altLang="zh-CN" sz="16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6A857F-7250-5078-720B-E4EDB54075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209F4E00-D173-6845-CE0C-0E437CC1F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693" y="2666292"/>
            <a:ext cx="1781424" cy="3429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32B622-FA09-4C0B-95CA-1EF2742D0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615" y="1690688"/>
            <a:ext cx="1682985" cy="65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0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7AF7-CA3F-E81C-F32B-121F4BDF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– Identifiability index (AP)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E9B03-28B7-73C8-07B7-2FC151077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The identifiability index is got by transmembrane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current</a:t>
                </a:r>
                <a:r>
                  <a:rPr lang="en-US" altLang="zh-CN" sz="2400" dirty="0"/>
                  <a:t>.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This paper also calculates another identifiability index based on measuring the difference between the computed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AP</a:t>
                </a:r>
                <a:r>
                  <a:rPr lang="en-US" altLang="zh-CN" sz="2400" dirty="0"/>
                  <a:t> in the default version and a perturbed version of the model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It defines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/>
                  <a:t> to measure the perturbation effect on AP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E9B03-28B7-73C8-07B7-2FC151077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80D09D8-71DB-34D4-D9B9-014150284E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881"/>
          <a:stretch/>
        </p:blipFill>
        <p:spPr>
          <a:xfrm>
            <a:off x="1296507" y="2188408"/>
            <a:ext cx="3142634" cy="71796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EA4E8C8-7B9F-9EFC-8E78-E649955C9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72" y="5075183"/>
            <a:ext cx="2419688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681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7AF7-CA3F-E81C-F32B-121F4BDF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– Identifiability index (AP)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E9B03-28B7-73C8-07B7-2FC151077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It defines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/>
                  <a:t> to measure the perturbation effect on AP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E9B03-28B7-73C8-07B7-2FC151077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EA4E8C8-7B9F-9EFC-8E78-E649955C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0160" y="2338013"/>
            <a:ext cx="2419688" cy="7716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C98FEB-A7F1-286C-F454-94F92CFA6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07" y="2439612"/>
            <a:ext cx="4239217" cy="36200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2681AD-4AE2-C63B-935E-87D17008F1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631" y="3852619"/>
            <a:ext cx="5630061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9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567AF7-CA3F-E81C-F32B-121F4BDF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– Identifiability index (AP)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E9B03-28B7-73C8-07B7-2FC151077A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sz="2400" dirty="0"/>
                  <a:t>It defines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400" dirty="0"/>
                  <a:t> to measure the perturbation effect on AP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Perturbation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is unidentifiable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altLang="zh-CN" sz="2400" dirty="0"/>
                  <a:t>, is the threshold value)</a:t>
                </a:r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altLang="zh-CN" sz="2000" dirty="0"/>
              </a:p>
              <a:p>
                <a:pPr marL="457200" lvl="1" indent="0">
                  <a:buNone/>
                </a:pPr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r>
                  <a:rPr lang="en-US" altLang="zh-CN" sz="1600" dirty="0"/>
                  <a:t> meaning part of the vector that cannot be identified = 0</a:t>
                </a:r>
              </a:p>
              <a:p>
                <a:pPr lvl="1"/>
                <a:r>
                  <a:rPr lang="en-US" altLang="zh-CN" sz="1600" dirty="0">
                    <a:solidFill>
                      <a:srgbClr val="FF0000"/>
                    </a:solidFill>
                  </a:rPr>
                  <a:t>Perturbation in direction e is identifiable</a:t>
                </a:r>
              </a:p>
              <a:p>
                <a:r>
                  <a:rPr lang="en-US" altLang="zh-CN" sz="20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CN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=1,</m:t>
                    </m:r>
                  </m:oMath>
                </a14:m>
                <a:r>
                  <a:rPr lang="en-US" altLang="zh-CN" sz="1600" dirty="0"/>
                  <a:t> meaning e is in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600" dirty="0"/>
              </a:p>
              <a:p>
                <a:pPr lvl="1"/>
                <a:r>
                  <a:rPr lang="en-US" altLang="zh-CN" sz="1600" dirty="0">
                    <a:solidFill>
                      <a:schemeClr val="accent1"/>
                    </a:solidFill>
                  </a:rPr>
                  <a:t>Perturbation in direction e is unidentifiable</a:t>
                </a: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8E9B03-28B7-73C8-07B7-2FC151077A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3EA4E8C8-7B9F-9EFC-8E78-E649955C9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93" y="2083756"/>
            <a:ext cx="2058629" cy="6564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2681AD-4AE2-C63B-935E-87D17008F1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475" b="5497"/>
          <a:stretch/>
        </p:blipFill>
        <p:spPr>
          <a:xfrm>
            <a:off x="1311493" y="3162967"/>
            <a:ext cx="5630061" cy="65649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2D57976-4842-2135-FBBC-D1BBEB1554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7246"/>
          <a:stretch/>
        </p:blipFill>
        <p:spPr>
          <a:xfrm>
            <a:off x="1311493" y="3934786"/>
            <a:ext cx="1981477" cy="3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2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275E0-EF3C-F06E-42BC-9D57834F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Tusscher model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51215E-5438-8749-B333-3FC358F19B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Tusscher model: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It perturbed the model by singular vectors</a:t>
                </a:r>
              </a:p>
              <a:p>
                <a:r>
                  <a:rPr lang="en-US" altLang="zh-CN" dirty="0"/>
                  <a:t>Record currents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51215E-5438-8749-B333-3FC358F19B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92FF2846-CDE4-4115-DB81-E19392818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05" y="2302731"/>
            <a:ext cx="2181529" cy="952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C0B4D00-6D7E-8668-E4A2-7FBF5A218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405" y="3255364"/>
            <a:ext cx="7440063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02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D13638D-A92B-61CA-EFA0-6C42B8E586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Result - Tusscher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D13638D-A92B-61CA-EFA0-6C42B8E58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EF88306-DD10-0B2F-0BB2-D88EB0A089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4457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Perturbation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1,0,…,0</m:t>
                            </m:r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Meaning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 multiplied by a factor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1+1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Or we can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EF88306-DD10-0B2F-0BB2-D88EB0A089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44575"/>
                <a:ext cx="10515600" cy="4351338"/>
              </a:xfrm>
              <a:blipFill>
                <a:blip r:embed="rId4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6D8B18A-3B4E-0F6D-2774-EB7EB9A8A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4909" y="3390416"/>
            <a:ext cx="3743847" cy="34675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FA2CB4F-F8FA-9F87-46C0-0364CE3128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2185" y="126641"/>
            <a:ext cx="1593040" cy="36847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2BC49E1-BE61-FE71-657C-CF9D2334E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4646" y="2571861"/>
            <a:ext cx="2191056" cy="48651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4D62EB2-8944-D96D-388D-1BBC72294210}"/>
              </a:ext>
            </a:extLst>
          </p:cNvPr>
          <p:cNvCxnSpPr/>
          <p:nvPr/>
        </p:nvCxnSpPr>
        <p:spPr>
          <a:xfrm flipV="1">
            <a:off x="4986215" y="3673231"/>
            <a:ext cx="1109785" cy="3516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5310D7A-5A7E-5014-60CC-54D0E3CC8FA7}"/>
              </a:ext>
            </a:extLst>
          </p:cNvPr>
          <p:cNvSpPr txBox="1"/>
          <p:nvPr/>
        </p:nvSpPr>
        <p:spPr>
          <a:xfrm>
            <a:off x="219138" y="5677993"/>
            <a:ext cx="11757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</a:rPr>
              <a:t>Perturb effect H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0313BDF-DF63-DEC4-3F2C-8B420BB3D2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9139" y="4521094"/>
            <a:ext cx="2248214" cy="1857634"/>
          </a:xfrm>
          <a:prstGeom prst="rect">
            <a:avLst/>
          </a:prstGeom>
        </p:spPr>
      </p:pic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FF309C4-CC2F-55D5-1BC5-E58E3D68633E}"/>
              </a:ext>
            </a:extLst>
          </p:cNvPr>
          <p:cNvCxnSpPr>
            <a:cxnSpLocks/>
          </p:cNvCxnSpPr>
          <p:nvPr/>
        </p:nvCxnSpPr>
        <p:spPr>
          <a:xfrm flipV="1">
            <a:off x="4808995" y="5392615"/>
            <a:ext cx="1005651" cy="2853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D78C62C-F22C-9746-4B61-944C8A5AC57B}"/>
                  </a:ext>
                </a:extLst>
              </p:cNvPr>
              <p:cNvSpPr txBox="1"/>
              <p:nvPr/>
            </p:nvSpPr>
            <p:spPr>
              <a:xfrm>
                <a:off x="8630723" y="4888973"/>
                <a:ext cx="2780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We can see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𝒐𝒓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𝑵𝒂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/>
                  <a:t>is quite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identifiable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D78C62C-F22C-9746-4B61-944C8A5A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723" y="4888973"/>
                <a:ext cx="2780323" cy="646331"/>
              </a:xfrm>
              <a:prstGeom prst="rect">
                <a:avLst/>
              </a:prstGeom>
              <a:blipFill>
                <a:blip r:embed="rId9"/>
                <a:stretch>
                  <a:fillRect l="-1974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3CAA4F45-EDAC-3491-47B3-6DDC574A6B4E}"/>
              </a:ext>
            </a:extLst>
          </p:cNvPr>
          <p:cNvSpPr txBox="1"/>
          <p:nvPr/>
        </p:nvSpPr>
        <p:spPr>
          <a:xfrm>
            <a:off x="6096000" y="3360738"/>
            <a:ext cx="196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Singular vector or</a:t>
            </a:r>
          </a:p>
          <a:p>
            <a:r>
              <a:rPr lang="en-US" altLang="zh-CN" dirty="0"/>
              <a:t>Perturb vector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0747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B67F7C8B-1386-2099-4EBC-0D67824E82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0"/>
          <a:stretch/>
        </p:blipFill>
        <p:spPr>
          <a:xfrm>
            <a:off x="3180862" y="3871428"/>
            <a:ext cx="2628328" cy="1875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4ADE37-9C3E-8CCB-4970-FFAF278EC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416" y="4055091"/>
            <a:ext cx="2764680" cy="1846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16C5B2B-3A42-25AB-DB0E-FF8CCD87CC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Result - Tusscher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16C5B2B-3A42-25AB-DB0E-FF8CCD87CC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52E8FD-D95A-FCA0-151F-65CB6CB069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400" dirty="0"/>
                  <a:t>You may wonder why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has a large H but almost same AP for different perturbation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That is because fast sodium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altLang="zh-CN" sz="2400" dirty="0"/>
                  <a:t> actives mainly during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upstroke of AP</a:t>
                </a:r>
              </a:p>
              <a:p>
                <a:pPr lvl="1"/>
                <a:r>
                  <a:rPr lang="en-US" altLang="zh-CN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000" dirty="0"/>
                  <a:t> mainly comes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lvl="1"/>
                <a:r>
                  <a:rPr lang="en-US" altLang="zh-CN" sz="2000" dirty="0"/>
                  <a:t>It measures the maximal upstroke velocity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52E8FD-D95A-FCA0-151F-65CB6CB06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B524AA4-6349-83BD-0E8C-77C5974EAE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177" y="4111931"/>
            <a:ext cx="1845685" cy="1525036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822A23F-AF35-AF02-A764-59AA4C74AF3A}"/>
              </a:ext>
            </a:extLst>
          </p:cNvPr>
          <p:cNvCxnSpPr>
            <a:cxnSpLocks/>
          </p:cNvCxnSpPr>
          <p:nvPr/>
        </p:nvCxnSpPr>
        <p:spPr>
          <a:xfrm flipV="1">
            <a:off x="4160484" y="4525108"/>
            <a:ext cx="2044932" cy="4532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B27DA9F6-A97A-851A-23D2-7BD5F801BC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87307" y="3041412"/>
            <a:ext cx="2807181" cy="73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2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3638D-A92B-61CA-EFA0-6C42B8E5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Tusscher model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5F8580A-CC66-4F51-CDFE-1A33F40F5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15" y="1661538"/>
            <a:ext cx="5756583" cy="299092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CB8E46-6FC7-F609-6A34-9BF9C5F40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356" y="1776396"/>
            <a:ext cx="5504475" cy="276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388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92E4E8C-C8F2-80E4-D25F-231941DC1A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Result - Tusscher model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𝑏𝐶𝑎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𝑏𝑁𝑎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92E4E8C-C8F2-80E4-D25F-231941DC1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5B18DF-8EBC-5DB3-E417-0D880C7CC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85902" y="3961212"/>
            <a:ext cx="4486901" cy="25244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C638B2-5D79-9E72-386A-361D14DF6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28535"/>
            <a:ext cx="3048425" cy="23339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9B80B9-F1E4-F245-434C-DC12CD20F2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295" y="1690688"/>
            <a:ext cx="2669917" cy="22705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8BE49BD5-24EE-10A1-0364-E4A68A2580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400" dirty="0"/>
                  <a:t>For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𝑏𝐶𝑎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decreasing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𝑏𝑁𝑎</m:t>
                        </m:r>
                      </m:sub>
                    </m:sSub>
                  </m:oMath>
                </a14:m>
                <a:r>
                  <a:rPr lang="en-US" altLang="zh-CN" sz="2400" dirty="0"/>
                  <a:t> combination,</a:t>
                </a:r>
              </a:p>
              <a:p>
                <a:r>
                  <a:rPr lang="en-US" altLang="zh-CN" sz="2400" dirty="0"/>
                  <a:t>the perturbation is quite unidentifiable.</a:t>
                </a:r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8BE49BD5-24EE-10A1-0364-E4A68A258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6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09B11E5-AD0F-D463-F84D-C38E4CC7DF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0640" y="1615009"/>
            <a:ext cx="114316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2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7DB70-0FD0-57BB-0332-859AB3F7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Action Potential (AP)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F6E628-F632-DA9F-77F2-F3F3A61D4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AP model is to simulate the transmembrane potential of cardiac cell</a:t>
                </a:r>
              </a:p>
              <a:p>
                <a:r>
                  <a:rPr lang="en-US" altLang="zh-CN" sz="2400" dirty="0"/>
                  <a:t>Generally controlled by the two simplified equations below:</a:t>
                </a:r>
              </a:p>
              <a:p>
                <a:pPr lvl="1"/>
                <a:r>
                  <a:rPr lang="en-US" altLang="zh-CN" dirty="0"/>
                  <a:t> </a:t>
                </a:r>
              </a:p>
              <a:p>
                <a:pPr lvl="1"/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1800" dirty="0"/>
                  <a:t>: gate variables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: maximum conductance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: gate open probability</a:t>
                </a:r>
              </a:p>
              <a:p>
                <a:r>
                  <a:rPr lang="en-US" altLang="zh-CN" sz="2400" dirty="0"/>
                  <a:t>For every different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we have different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F6E628-F632-DA9F-77F2-F3F3A61D4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D09CC731-53C3-00C5-4692-EDF7C8AA965E}"/>
              </a:ext>
            </a:extLst>
          </p:cNvPr>
          <p:cNvGrpSpPr/>
          <p:nvPr/>
        </p:nvGrpSpPr>
        <p:grpSpPr>
          <a:xfrm>
            <a:off x="1489473" y="2792670"/>
            <a:ext cx="3582711" cy="560130"/>
            <a:chOff x="1489474" y="2792670"/>
            <a:chExt cx="4024283" cy="63633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E1B7552-75C5-4299-D77A-3CA0A5C8E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89474" y="2792670"/>
              <a:ext cx="2230650" cy="63633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90BFA55-B978-2962-5915-350CFFBF70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0124" y="2894446"/>
              <a:ext cx="1793633" cy="402807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713029C-1BE9-2094-B157-E5D0DD310B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508"/>
          <a:stretch/>
        </p:blipFill>
        <p:spPr>
          <a:xfrm>
            <a:off x="8452412" y="3429000"/>
            <a:ext cx="695422" cy="296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7D87A-BD3C-EDED-D3EB-01FB4C038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Grandi model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DAB4F3D-49FE-18DA-9607-B18D47477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661" y="1938214"/>
            <a:ext cx="5081581" cy="386934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74DB2E7-8EE4-C1F2-BB9B-090A7213A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021" y="2250831"/>
            <a:ext cx="5239191" cy="30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00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EB7C9-E602-E773-F62D-5F19BC6B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O’Hara model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DDF2F-2159-2AC7-66CA-578262C80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57" y="1851788"/>
            <a:ext cx="6208389" cy="31544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DA9477-24B9-4780-906A-169406F90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584" y="1779588"/>
            <a:ext cx="5239464" cy="391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741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61799-F4A2-2D7A-AFBD-397FCA63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Time step effect (Tusscher)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038BDA-DA8A-276E-D00A-C63E8609AF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7525"/>
                <a:ext cx="5893802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/>
                  <a:t>When it tried to record the current, a default time step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was used.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But what if we have a different time step.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When increasing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000" dirty="0"/>
                  <a:t>Largest and smallest singular value decrease</a:t>
                </a:r>
              </a:p>
              <a:p>
                <a:pPr lvl="1"/>
                <a:r>
                  <a:rPr lang="en-US" altLang="zh-CN" sz="2000" dirty="0"/>
                  <a:t>But their ratio remains</a:t>
                </a:r>
              </a:p>
              <a:p>
                <a:pPr lvl="1"/>
                <a:r>
                  <a:rPr lang="en-US" altLang="zh-CN" sz="2000" dirty="0"/>
                  <a:t>Identify index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altLang="zh-CN" sz="2000" dirty="0"/>
                  <a:t> decrease a lot</a:t>
                </a:r>
              </a:p>
              <a:p>
                <a:pPr lvl="2"/>
                <a:r>
                  <a:rPr lang="en-US" altLang="zh-CN" sz="1600" dirty="0"/>
                  <a:t>This is because the upstroke is less than 2 ms,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ms</m:t>
                        </m:r>
                      </m:e>
                    </m:d>
                  </m:oMath>
                </a14:m>
                <a:r>
                  <a:rPr lang="en-US" altLang="zh-CN" sz="1600" dirty="0"/>
                  <a:t> cannot record it properly</a:t>
                </a:r>
              </a:p>
              <a:p>
                <a:pPr lvl="2"/>
                <a:endParaRPr lang="en-US" altLang="zh-CN" sz="16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038BDA-DA8A-276E-D00A-C63E8609A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7525"/>
                <a:ext cx="5893802" cy="4351338"/>
              </a:xfrm>
              <a:blipFill>
                <a:blip r:embed="rId2"/>
                <a:stretch>
                  <a:fillRect l="-1449" t="-1961" r="-1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5C97EA36-8470-9331-C588-E53B22967B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18" t="20104"/>
          <a:stretch/>
        </p:blipFill>
        <p:spPr>
          <a:xfrm>
            <a:off x="6982556" y="1838906"/>
            <a:ext cx="2007245" cy="1050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2591A3-D851-2452-BF2A-4AD03371A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372" y="3812808"/>
            <a:ext cx="3204428" cy="26800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51E8F7-D06B-9166-8EC8-926F8E567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189" y="5391767"/>
            <a:ext cx="1648534" cy="11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23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B5D36-87E0-23CA-4287-C7B02EF4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Time step effect (Grandi and O’Hara)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CF95BF-36E3-3EFA-3921-6678FB82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17" y="2111376"/>
            <a:ext cx="4443690" cy="416595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42AEAA-63A8-3597-0B52-F0139CEF0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983" y="2148697"/>
            <a:ext cx="4729030" cy="409131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DA428AA-666B-2EF5-7641-84503FA85684}"/>
              </a:ext>
            </a:extLst>
          </p:cNvPr>
          <p:cNvSpPr txBox="1"/>
          <p:nvPr/>
        </p:nvSpPr>
        <p:spPr>
          <a:xfrm>
            <a:off x="2710228" y="175960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Grandi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C2AE0A-BECF-F277-1AA6-8E74EEEDDBCE}"/>
              </a:ext>
            </a:extLst>
          </p:cNvPr>
          <p:cNvSpPr txBox="1"/>
          <p:nvPr/>
        </p:nvSpPr>
        <p:spPr>
          <a:xfrm>
            <a:off x="8153564" y="17280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O’Hara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406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FCB52-0285-36D4-C37E-FAD3AEF4D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Drug effect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2FFF4C-6CB6-FE6A-8CE8-6D1201D1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132506"/>
            <a:ext cx="4012056" cy="2932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4A0F59-7A62-1571-12CA-A854312CF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252" y="2114003"/>
            <a:ext cx="3375783" cy="28909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0E7C57A-603B-7133-66ED-2C5F0B752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1831" y="2095500"/>
            <a:ext cx="3797769" cy="2928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466843C-30FA-0AC6-440F-048FAFB62A6E}"/>
              </a:ext>
            </a:extLst>
          </p:cNvPr>
          <p:cNvSpPr txBox="1"/>
          <p:nvPr/>
        </p:nvSpPr>
        <p:spPr>
          <a:xfrm>
            <a:off x="5790209" y="17673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Grandi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175A21-08B9-2B3F-348F-D0EE779A9150}"/>
              </a:ext>
            </a:extLst>
          </p:cNvPr>
          <p:cNvSpPr txBox="1"/>
          <p:nvPr/>
        </p:nvSpPr>
        <p:spPr>
          <a:xfrm>
            <a:off x="9702133" y="1725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O’Hara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2E7D29-086A-0AB2-B521-863978C75C56}"/>
              </a:ext>
            </a:extLst>
          </p:cNvPr>
          <p:cNvSpPr txBox="1"/>
          <p:nvPr/>
        </p:nvSpPr>
        <p:spPr>
          <a:xfrm>
            <a:off x="1694067" y="1826674"/>
            <a:ext cx="10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Tusscher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50BDEAF-1351-BF97-4329-60DB05B78246}"/>
              </a:ext>
            </a:extLst>
          </p:cNvPr>
          <p:cNvSpPr/>
          <p:nvPr/>
        </p:nvSpPr>
        <p:spPr>
          <a:xfrm>
            <a:off x="7429500" y="3598981"/>
            <a:ext cx="355600" cy="165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0D9FA5D-1D6E-68A2-2012-9E61A577548D}"/>
              </a:ext>
            </a:extLst>
          </p:cNvPr>
          <p:cNvSpPr/>
          <p:nvPr/>
        </p:nvSpPr>
        <p:spPr>
          <a:xfrm>
            <a:off x="6318250" y="3459281"/>
            <a:ext cx="355600" cy="165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EC4E67B-EFDF-8A8D-C31D-33376301C9DA}"/>
              </a:ext>
            </a:extLst>
          </p:cNvPr>
          <p:cNvSpPr/>
          <p:nvPr/>
        </p:nvSpPr>
        <p:spPr>
          <a:xfrm>
            <a:off x="10242746" y="3764081"/>
            <a:ext cx="355600" cy="165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14F0E6C-DB5F-8D11-B5A1-DBB3A877F9D3}"/>
              </a:ext>
            </a:extLst>
          </p:cNvPr>
          <p:cNvSpPr/>
          <p:nvPr/>
        </p:nvSpPr>
        <p:spPr>
          <a:xfrm>
            <a:off x="11468296" y="3764081"/>
            <a:ext cx="355600" cy="165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86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68894-D794-F928-C2B5-09489A2C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– Random stimulation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B79CD1-DE96-F065-922F-6CC4A778A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Random stimulation protocol is applied to increase the identifiability index.</a:t>
            </a:r>
          </a:p>
          <a:p>
            <a:r>
              <a:rPr lang="en-US" altLang="zh-CN" sz="2400" dirty="0"/>
              <a:t>Instead of recording one stimulus of AP, here it records several additional stimulus </a:t>
            </a:r>
            <a:r>
              <a:rPr lang="en-US" altLang="zh-CN" sz="1800" dirty="0"/>
              <a:t>(35.7 ms, 634.9 ms, 1392.5 ms, 2108.8 ms, 2426.9 ms, 2734.4 ms, 3161.8 ms, 3398.7 ms, 4073.6 ms and 4529.0 ms).</a:t>
            </a:r>
          </a:p>
          <a:p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AF3152-F8EB-CB3F-BDEB-C67ADBC893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6" r="1246"/>
          <a:stretch/>
        </p:blipFill>
        <p:spPr>
          <a:xfrm>
            <a:off x="4432299" y="3498682"/>
            <a:ext cx="7696201" cy="24006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EDC8CE-6CA0-BEF3-92C9-9AD3ECC98B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78" t="2621"/>
          <a:stretch/>
        </p:blipFill>
        <p:spPr>
          <a:xfrm>
            <a:off x="1022350" y="3752781"/>
            <a:ext cx="2238538" cy="1892435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5FBD5B8-0EE3-9A58-0B57-0558D42D0AB6}"/>
              </a:ext>
            </a:extLst>
          </p:cNvPr>
          <p:cNvCxnSpPr>
            <a:cxnSpLocks/>
          </p:cNvCxnSpPr>
          <p:nvPr/>
        </p:nvCxnSpPr>
        <p:spPr>
          <a:xfrm>
            <a:off x="3260888" y="4424973"/>
            <a:ext cx="10882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36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E3501-EAF0-B038-C34F-61EA94E3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Random stimulation (Tusscher)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D63566E-93A8-CF1C-6F0D-0E9AA04DB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7982"/>
          <a:stretch/>
        </p:blipFill>
        <p:spPr>
          <a:xfrm>
            <a:off x="562163" y="1765300"/>
            <a:ext cx="4651188" cy="421957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38D519-4ED8-8F6D-6E5C-01E4569C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350" y="1627188"/>
            <a:ext cx="5521197" cy="24894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8997BA-1194-F6D9-C610-880998D42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8073" y="4341965"/>
            <a:ext cx="979416" cy="22005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DBFEE40-A6DC-20E0-0067-0BA5E74CC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252" y="4341965"/>
            <a:ext cx="918798" cy="2125221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754C3E9-A373-A5D6-6EDC-B785C81F0AAE}"/>
              </a:ext>
            </a:extLst>
          </p:cNvPr>
          <p:cNvCxnSpPr>
            <a:cxnSpLocks/>
          </p:cNvCxnSpPr>
          <p:nvPr/>
        </p:nvCxnSpPr>
        <p:spPr>
          <a:xfrm>
            <a:off x="9579138" y="5434890"/>
            <a:ext cx="10882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012B7B7-40A3-C469-EF56-14143CC0D17E}"/>
              </a:ext>
            </a:extLst>
          </p:cNvPr>
          <p:cNvSpPr txBox="1"/>
          <p:nvPr/>
        </p:nvSpPr>
        <p:spPr>
          <a:xfrm>
            <a:off x="9417050" y="5165218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Random stimulation</a:t>
            </a:r>
            <a:endParaRPr lang="zh-CN" altLang="en-US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96A96D-EB4A-57A8-E30E-993F8273F05F}"/>
              </a:ext>
            </a:extLst>
          </p:cNvPr>
          <p:cNvSpPr txBox="1"/>
          <p:nvPr/>
        </p:nvSpPr>
        <p:spPr>
          <a:xfrm>
            <a:off x="5562599" y="4241888"/>
            <a:ext cx="2792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can see that the </a:t>
            </a:r>
            <a:r>
              <a:rPr lang="en-US" altLang="zh-CN" dirty="0">
                <a:solidFill>
                  <a:srgbClr val="FF0000"/>
                </a:solidFill>
              </a:rPr>
              <a:t>perturbation effect H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identify index</a:t>
            </a:r>
            <a:r>
              <a:rPr lang="en-US" altLang="zh-CN" dirty="0"/>
              <a:t> are increased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887F4CF-3315-FCE8-4B5B-C16174340A96}"/>
              </a:ext>
            </a:extLst>
          </p:cNvPr>
          <p:cNvSpPr txBox="1"/>
          <p:nvPr/>
        </p:nvSpPr>
        <p:spPr>
          <a:xfrm>
            <a:off x="887850" y="6059488"/>
            <a:ext cx="4078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/>
              <a:t>For reason of space, this paper does not show all singular values here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54921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4A832-6EEC-FDF8-72C5-983DC61B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Random stimulation (Grandi)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83E247-90F8-17A8-7703-D2B430A6D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261"/>
          <a:stretch/>
        </p:blipFill>
        <p:spPr>
          <a:xfrm>
            <a:off x="838200" y="1690688"/>
            <a:ext cx="4679950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973B54-25BA-CD2E-9214-E88BD287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819" y="1690688"/>
            <a:ext cx="4925381" cy="22465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A240ACF-C85A-852C-E741-E283BF629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9338" y="4132194"/>
            <a:ext cx="862112" cy="23606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D77A71-01DC-A33D-FFFE-D262B44056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865" y="4132193"/>
            <a:ext cx="839353" cy="2360681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6A64753-809E-FEF7-45D8-12302947F214}"/>
              </a:ext>
            </a:extLst>
          </p:cNvPr>
          <p:cNvCxnSpPr>
            <a:cxnSpLocks/>
          </p:cNvCxnSpPr>
          <p:nvPr/>
        </p:nvCxnSpPr>
        <p:spPr>
          <a:xfrm>
            <a:off x="9670906" y="5406414"/>
            <a:ext cx="10882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FB4F62F-6C18-3ADD-76A7-0A18563181E5}"/>
              </a:ext>
            </a:extLst>
          </p:cNvPr>
          <p:cNvSpPr txBox="1"/>
          <p:nvPr/>
        </p:nvSpPr>
        <p:spPr>
          <a:xfrm>
            <a:off x="9477068" y="5124309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Random stimulation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2FCDE28-CFE1-740C-ECF8-454E3C1E8A40}"/>
              </a:ext>
            </a:extLst>
          </p:cNvPr>
          <p:cNvSpPr txBox="1"/>
          <p:nvPr/>
        </p:nvSpPr>
        <p:spPr>
          <a:xfrm>
            <a:off x="5924554" y="4132193"/>
            <a:ext cx="2792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can see that the </a:t>
            </a:r>
            <a:r>
              <a:rPr lang="en-US" altLang="zh-CN" dirty="0">
                <a:solidFill>
                  <a:srgbClr val="FF0000"/>
                </a:solidFill>
              </a:rPr>
              <a:t>perturbation effect H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identify index</a:t>
            </a:r>
            <a:r>
              <a:rPr lang="en-US" altLang="zh-CN" dirty="0"/>
              <a:t> are increased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339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A0687-7EA1-7873-04A1-A591259E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 - Random stimulation (O’Hara)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CE41C1-9400-2074-92E4-FA03343DA9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18567"/>
          <a:stretch/>
        </p:blipFill>
        <p:spPr>
          <a:xfrm>
            <a:off x="838201" y="1690688"/>
            <a:ext cx="4489449" cy="41165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E533B00-38CA-0F6D-D7BB-D2937B3A0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55" y="1690688"/>
            <a:ext cx="4755095" cy="215493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4FF35D-398C-67BE-BC25-4ABDE1724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7448" y="4088210"/>
            <a:ext cx="989706" cy="239577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1AEC4CE-E41F-52C3-AC48-B01980763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2212" y="4097103"/>
            <a:ext cx="963816" cy="2395772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EFDF2B6-D2AD-7B3B-50A2-2E84A2827612}"/>
              </a:ext>
            </a:extLst>
          </p:cNvPr>
          <p:cNvCxnSpPr>
            <a:cxnSpLocks/>
          </p:cNvCxnSpPr>
          <p:nvPr/>
        </p:nvCxnSpPr>
        <p:spPr>
          <a:xfrm>
            <a:off x="9590978" y="5235961"/>
            <a:ext cx="10882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88FFBBAF-982F-0FD4-A836-1AADE74FC2BB}"/>
              </a:ext>
            </a:extLst>
          </p:cNvPr>
          <p:cNvSpPr txBox="1"/>
          <p:nvPr/>
        </p:nvSpPr>
        <p:spPr>
          <a:xfrm>
            <a:off x="9356028" y="4958962"/>
            <a:ext cx="14414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Random stimulation</a:t>
            </a:r>
            <a:endParaRPr lang="zh-CN" altLang="en-US" sz="12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BC705F-3917-9A20-7282-23BDDC6EED3A}"/>
              </a:ext>
            </a:extLst>
          </p:cNvPr>
          <p:cNvSpPr txBox="1"/>
          <p:nvPr/>
        </p:nvSpPr>
        <p:spPr>
          <a:xfrm>
            <a:off x="5540813" y="3986143"/>
            <a:ext cx="2792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can see that the </a:t>
            </a:r>
            <a:r>
              <a:rPr lang="en-US" altLang="zh-CN" dirty="0">
                <a:solidFill>
                  <a:srgbClr val="FF0000"/>
                </a:solidFill>
              </a:rPr>
              <a:t>perturbation effect H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identify index</a:t>
            </a:r>
            <a:r>
              <a:rPr lang="en-US" altLang="zh-CN" dirty="0"/>
              <a:t> are increased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9036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5181E-3402-B7C2-C8C9-3F3F8AAB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564662-3E4C-577E-1573-8922D2869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It has developed a method for investigating the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identifiability of the maximum conductance </a:t>
                </a:r>
                <a:r>
                  <a:rPr lang="en-US" altLang="zh-CN" sz="2000" dirty="0"/>
                  <a:t>of ion channels in a model.</a:t>
                </a:r>
              </a:p>
              <a:p>
                <a:r>
                  <a:rPr lang="en-US" altLang="zh-CN" sz="2000" dirty="0">
                    <a:solidFill>
                      <a:srgbClr val="FF0000"/>
                    </a:solidFill>
                  </a:rPr>
                  <a:t>Large singular values </a:t>
                </a:r>
                <a:r>
                  <a:rPr lang="en-US" altLang="zh-CN" sz="2000" dirty="0"/>
                  <a:t>are associated with large perturbation effects along their corresponding singular vectors, while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small singular values </a:t>
                </a:r>
                <a:r>
                  <a:rPr lang="en-US" altLang="zh-CN" sz="2000" dirty="0"/>
                  <a:t>are associated with small perturbation effects.</a:t>
                </a:r>
              </a:p>
              <a:p>
                <a:r>
                  <a:rPr lang="en-US" altLang="zh-CN" sz="2000" dirty="0">
                    <a:solidFill>
                      <a:srgbClr val="FF0000"/>
                    </a:solidFill>
                  </a:rPr>
                  <a:t>H</a:t>
                </a:r>
                <a:r>
                  <a:rPr lang="en-US" altLang="zh-CN" sz="2000" dirty="0"/>
                  <a:t> is defined to measure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perturbation effects on potential</a:t>
                </a:r>
                <a:r>
                  <a:rPr lang="en-US" altLang="zh-CN" sz="2000" dirty="0"/>
                  <a:t>, which is especially useful when AP seemed to be visually identical.</a:t>
                </a:r>
              </a:p>
              <a:p>
                <a:r>
                  <a:rPr lang="en-US" altLang="zh-CN" sz="2000" dirty="0"/>
                  <a:t>The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identifiability index</a:t>
                </a:r>
                <a:r>
                  <a:rPr lang="en-US" altLang="zh-CN" sz="2000" dirty="0"/>
                  <a:t> is made to measure the difference between the unit vector of the current and the projection of the unit vector to the unidentifiable space.</a:t>
                </a:r>
              </a:p>
              <a:p>
                <a:r>
                  <a:rPr lang="en-US" altLang="zh-CN" sz="2000" dirty="0"/>
                  <a:t>Effect of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time step</a:t>
                </a:r>
                <a:r>
                  <a:rPr lang="en-US" altLang="zh-CN" sz="2000" dirty="0"/>
                  <a:t>: for the ten Tusscher model, the identifiability index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𝑁𝑎</m:t>
                        </m:r>
                      </m:sub>
                    </m:sSub>
                  </m:oMath>
                </a14:m>
                <a:r>
                  <a:rPr lang="en-US" altLang="zh-CN" sz="2000" dirty="0"/>
                  <a:t> current dropped</a:t>
                </a:r>
              </a:p>
              <a:p>
                <a:r>
                  <a:rPr lang="en-US" altLang="zh-CN" sz="2000" dirty="0"/>
                  <a:t>Effect of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drugs</a:t>
                </a:r>
                <a:r>
                  <a:rPr lang="en-US" altLang="zh-CN" sz="2000" dirty="0"/>
                  <a:t>: few current identifiability index in Grandi and O’Hara model are affected.</a:t>
                </a:r>
              </a:p>
              <a:p>
                <a:r>
                  <a:rPr lang="en-US" altLang="zh-CN" sz="2000" dirty="0"/>
                  <a:t>Effect of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stimulation</a:t>
                </a:r>
                <a:r>
                  <a:rPr lang="en-US" altLang="zh-CN" sz="2000" dirty="0"/>
                  <a:t>: random stimulation protocol can increase identifiability index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564662-3E4C-577E-1573-8922D2869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244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7DB70-0FD0-57BB-0332-859AB3F70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Action Potential (AP)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F6E628-F632-DA9F-77F2-F3F3A61D4F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/>
                  <a:t>Some parameters are insensitive: if we slightly change them, the sum of currents or AP does not change much.</a:t>
                </a:r>
              </a:p>
              <a:p>
                <a:r>
                  <a:rPr lang="en-US" altLang="zh-CN" sz="2400" dirty="0"/>
                  <a:t>For example, if we perturb conductance of background Na.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𝑏𝑁𝑎</m:t>
                            </m:r>
                          </m:sub>
                        </m:s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b="0" i="1" dirty="0" err="1" smtClean="0">
                            <a:latin typeface="Cambria Math" panose="02040503050406030204" pitchFamily="18" charset="0"/>
                          </a:rPr>
                          <m:t>𝑏𝑁𝑎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F6E628-F632-DA9F-77F2-F3F3A61D4F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E39D6D3C-9A4D-A019-B582-36740E020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979" y="4197479"/>
            <a:ext cx="3063010" cy="1969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E58E05-2198-FAED-5594-8921E8DE8C1A}"/>
                  </a:ext>
                </a:extLst>
              </p:cNvPr>
              <p:cNvSpPr txBox="1"/>
              <p:nvPr/>
            </p:nvSpPr>
            <p:spPr>
              <a:xfrm>
                <a:off x="6852111" y="4507902"/>
                <a:ext cx="1620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Perturbed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𝑏𝑁𝑎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E58E05-2198-FAED-5594-8921E8DE8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111" y="4507902"/>
                <a:ext cx="1620315" cy="369332"/>
              </a:xfrm>
              <a:prstGeom prst="rect">
                <a:avLst/>
              </a:prstGeom>
              <a:blipFill>
                <a:blip r:embed="rId4"/>
                <a:stretch>
                  <a:fillRect l="-300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E632A1C-C9B2-13E2-6779-FAE45987B697}"/>
              </a:ext>
            </a:extLst>
          </p:cNvPr>
          <p:cNvCxnSpPr/>
          <p:nvPr/>
        </p:nvCxnSpPr>
        <p:spPr>
          <a:xfrm>
            <a:off x="5642708" y="4689848"/>
            <a:ext cx="726831" cy="0"/>
          </a:xfrm>
          <a:prstGeom prst="line">
            <a:avLst/>
          </a:prstGeom>
          <a:ln w="57150">
            <a:solidFill>
              <a:srgbClr val="E96B9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A4DA01C-60EA-8ACE-A5D4-639BEF3728A8}"/>
              </a:ext>
            </a:extLst>
          </p:cNvPr>
          <p:cNvCxnSpPr/>
          <p:nvPr/>
        </p:nvCxnSpPr>
        <p:spPr>
          <a:xfrm>
            <a:off x="5603631" y="5533909"/>
            <a:ext cx="74246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78FF3F-9477-526E-8196-F4D8356A61AB}"/>
                  </a:ext>
                </a:extLst>
              </p:cNvPr>
              <p:cNvSpPr txBox="1"/>
              <p:nvPr/>
            </p:nvSpPr>
            <p:spPr>
              <a:xfrm>
                <a:off x="6852111" y="5265994"/>
                <a:ext cx="1415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Default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𝑏𝑁𝑎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78FF3F-9477-526E-8196-F4D8356A6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2111" y="5265994"/>
                <a:ext cx="1415131" cy="369332"/>
              </a:xfrm>
              <a:prstGeom prst="rect">
                <a:avLst/>
              </a:prstGeom>
              <a:blipFill>
                <a:blip r:embed="rId5"/>
                <a:stretch>
                  <a:fillRect l="-344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B6F5DB01-5F3A-CD87-65EA-CCBB4597527E}"/>
              </a:ext>
            </a:extLst>
          </p:cNvPr>
          <p:cNvGrpSpPr/>
          <p:nvPr/>
        </p:nvGrpSpPr>
        <p:grpSpPr>
          <a:xfrm>
            <a:off x="5716235" y="3202734"/>
            <a:ext cx="3582711" cy="560130"/>
            <a:chOff x="1489474" y="2792670"/>
            <a:chExt cx="4024283" cy="63633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9EE8E30-41CF-AF75-3344-D4612AD00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89474" y="2792670"/>
              <a:ext cx="2230650" cy="636330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422FDC7-1F39-64CD-4135-132A8DB04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0124" y="2894446"/>
              <a:ext cx="1793633" cy="4028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577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09DC5-2407-9139-77DA-F611AE1F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C7AAB-F3CD-2205-C52F-1590FA50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This method is useful in the sense that it indicates how well blocking of individual currents can be identified using the model. </a:t>
            </a:r>
          </a:p>
          <a:p>
            <a:r>
              <a:rPr lang="en-US" altLang="zh-CN" sz="2400" dirty="0"/>
              <a:t>For instance, that the AP model is very sensitive to changes in the sodium current. Then, if a sodium blocker is applied, such changes will be observed.</a:t>
            </a:r>
          </a:p>
          <a:p>
            <a:endParaRPr lang="en-US" altLang="zh-CN" sz="2400" dirty="0"/>
          </a:p>
          <a:p>
            <a:r>
              <a:rPr lang="en-US" altLang="zh-CN" sz="2400" dirty="0"/>
              <a:t>But not all currents are identifiable, which indicates </a:t>
            </a:r>
            <a:r>
              <a:rPr lang="en-US" altLang="zh-CN" sz="2400" dirty="0">
                <a:solidFill>
                  <a:srgbClr val="FF0000"/>
                </a:solidFill>
              </a:rPr>
              <a:t>redundancy</a:t>
            </a:r>
            <a:r>
              <a:rPr lang="en-US" altLang="zh-CN" sz="2400" dirty="0"/>
              <a:t> in the model in their ability to produce a single paced action potential (but not for random stimulus protocol).</a:t>
            </a:r>
          </a:p>
          <a:p>
            <a:endParaRPr lang="en-US" altLang="zh-CN" sz="2400" dirty="0"/>
          </a:p>
          <a:p>
            <a:r>
              <a:rPr lang="en-US" altLang="zh-CN" sz="2400" dirty="0"/>
              <a:t>So, we might need </a:t>
            </a:r>
            <a:r>
              <a:rPr lang="en-US" altLang="zh-CN" sz="2400" dirty="0">
                <a:solidFill>
                  <a:srgbClr val="FF0000"/>
                </a:solidFill>
              </a:rPr>
              <a:t>model reduction </a:t>
            </a:r>
            <a:r>
              <a:rPr lang="en-US" altLang="zh-CN" sz="2400" dirty="0"/>
              <a:t>to make it simpler in the future work.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21701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56568-BC4F-2294-EC8B-0916D4BE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Action Potential (AP)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76A0B2-AD85-559B-39E7-6C428B483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This paper tried to find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insensitive conductance parameters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It can be single one: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Or a combination: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It used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Singular Value Decomposition (SVD) </a:t>
                </a:r>
                <a:r>
                  <a:rPr lang="en-US" altLang="zh-CN" dirty="0"/>
                  <a:t>to find them.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76A0B2-AD85-559B-39E7-6C428B483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07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4B436-8CB4-47D6-0169-7835053C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– Matrix representation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A9C7DF-BDB3-F717-EA60-09E2E19BA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sz="2400" dirty="0"/>
                  <a:t>Before applying SVD, it first stored the currents for each time step into a matrix A</a:t>
                </a:r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pPr lvl="1"/>
                <a:r>
                  <a:rPr lang="en-US" altLang="zh-CN" sz="2000" dirty="0"/>
                  <a:t>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means current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000" dirty="0"/>
                  <a:t> for ion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.</a:t>
                </a: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𝑠𝑡𝑒𝑝𝑠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𝑖𝑜𝑛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𝑐𝑢𝑟𝑟𝑒𝑛𝑡𝑠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400" dirty="0"/>
                  <a:t>Then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in unperturbed case, we have: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1,1,…,1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r>
                  <a:rPr lang="en-US" altLang="zh-CN" sz="2400" dirty="0"/>
                  <a:t>For perturbed case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d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,1,…,1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The total current is given by: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CA9C7DF-BDB3-F717-EA60-09E2E19BA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381" b="-2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8C91761-E795-D66C-50F0-64891A1AAA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18" t="20104"/>
          <a:stretch/>
        </p:blipFill>
        <p:spPr>
          <a:xfrm>
            <a:off x="1477106" y="2275591"/>
            <a:ext cx="2007245" cy="10503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530081C-2D17-1819-227E-ABD487DA45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693"/>
          <a:stretch/>
        </p:blipFill>
        <p:spPr>
          <a:xfrm>
            <a:off x="4540740" y="5851365"/>
            <a:ext cx="656377" cy="9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9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626D6-FD5C-63B0-83FB-F8956419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– SVD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926191-BAD8-0613-AA36-9AF9A493A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altLang="zh-CN" sz="2400" dirty="0"/>
                  <a:t>Singular Value Decomposition can decompose any matrix into three matrix.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dirty="0"/>
                  <a:t>: left singular vectors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/>
                  <a:t>: singular values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dirty="0"/>
                  <a:t>: right singular vectors</a:t>
                </a:r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Some properties of SVD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CN" sz="2400" dirty="0"/>
              </a:p>
              <a:p>
                <a:pPr lvl="1"/>
                <a:r>
                  <a:rPr lang="en-US" altLang="zh-CN" sz="2000" b="0" dirty="0"/>
                  <a:t>Where r is the rank of matrix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0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400" dirty="0"/>
                  <a:t> is an orthonormal basis.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926191-BAD8-0613-AA36-9AF9A493A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976BC44C-15A3-9318-9F34-01CAD4606E55}"/>
              </a:ext>
            </a:extLst>
          </p:cNvPr>
          <p:cNvGrpSpPr/>
          <p:nvPr/>
        </p:nvGrpSpPr>
        <p:grpSpPr>
          <a:xfrm>
            <a:off x="5530627" y="2816519"/>
            <a:ext cx="5496882" cy="1917894"/>
            <a:chOff x="2881212" y="3631962"/>
            <a:chExt cx="5496882" cy="191789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BA93F1E-9A49-4163-7B79-A65FDD177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1212" y="4001294"/>
              <a:ext cx="5496882" cy="15485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404EAD-A681-3B79-062C-F616A3682FEF}"/>
                    </a:ext>
                  </a:extLst>
                </p:cNvPr>
                <p:cNvSpPr txBox="1"/>
                <p:nvPr/>
              </p:nvSpPr>
              <p:spPr>
                <a:xfrm>
                  <a:off x="2949319" y="3631962"/>
                  <a:ext cx="1171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1404EAD-A681-3B79-062C-F616A3682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319" y="3631962"/>
                  <a:ext cx="1171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DFD870A-C8CC-381B-D5C3-685E8D9B7802}"/>
                    </a:ext>
                  </a:extLst>
                </p:cNvPr>
                <p:cNvSpPr txBox="1"/>
                <p:nvPr/>
              </p:nvSpPr>
              <p:spPr>
                <a:xfrm>
                  <a:off x="4556370" y="3631962"/>
                  <a:ext cx="1175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1DFD870A-C8CC-381B-D5C3-685E8D9B78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370" y="3631962"/>
                  <a:ext cx="117577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61A24C1-C645-E983-447E-486F97A54E50}"/>
                    </a:ext>
                  </a:extLst>
                </p:cNvPr>
                <p:cNvSpPr txBox="1"/>
                <p:nvPr/>
              </p:nvSpPr>
              <p:spPr>
                <a:xfrm>
                  <a:off x="6104138" y="3645401"/>
                  <a:ext cx="11518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61A24C1-C645-E983-447E-486F97A54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138" y="3645401"/>
                  <a:ext cx="11518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1297998-E0AB-B5D7-637B-9F1F84963901}"/>
                    </a:ext>
                  </a:extLst>
                </p:cNvPr>
                <p:cNvSpPr txBox="1"/>
                <p:nvPr/>
              </p:nvSpPr>
              <p:spPr>
                <a:xfrm>
                  <a:off x="7255992" y="3631962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B1297998-E0AB-B5D7-637B-9F1F849639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992" y="3631962"/>
                  <a:ext cx="11221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0343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09E90-4460-2B0F-7E1C-FD89C53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– Perturbation effect on currents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FC976-D21B-1BAC-718C-B699406F5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2000" dirty="0"/>
                  <a:t>Now consider a specific perturbation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̅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lvl="1"/>
                <a:r>
                  <a:rPr lang="en-US" altLang="zh-CN" sz="1600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𝑖𝑛𝑛𝑒𝑟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𝑜𝑛𝑒</m:t>
                    </m:r>
                  </m:oMath>
                </a14:m>
                <a:endParaRPr lang="en-US" altLang="zh-CN" sz="16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Finally: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Meaning if we have a small singular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, that perturbing direction is insensitive.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FC976-D21B-1BAC-718C-B699406F5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F56D52E9-5B7B-E640-AE6B-C8ACE812DDF5}"/>
              </a:ext>
            </a:extLst>
          </p:cNvPr>
          <p:cNvGrpSpPr/>
          <p:nvPr/>
        </p:nvGrpSpPr>
        <p:grpSpPr>
          <a:xfrm>
            <a:off x="6616966" y="2083400"/>
            <a:ext cx="5496882" cy="1917894"/>
            <a:chOff x="2881212" y="3631962"/>
            <a:chExt cx="5496882" cy="191789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46574BB-2793-9DF4-77A4-00136285E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81212" y="4001294"/>
              <a:ext cx="5496882" cy="15485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EFC5097-BCA1-C868-355D-38D6E6A86BE5}"/>
                    </a:ext>
                  </a:extLst>
                </p:cNvPr>
                <p:cNvSpPr txBox="1"/>
                <p:nvPr/>
              </p:nvSpPr>
              <p:spPr>
                <a:xfrm>
                  <a:off x="2949319" y="3631962"/>
                  <a:ext cx="11710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BEFC5097-BCA1-C868-355D-38D6E6A86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319" y="3631962"/>
                  <a:ext cx="11710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5B9A72D-2792-B9FF-E6E5-D7B238946C07}"/>
                    </a:ext>
                  </a:extLst>
                </p:cNvPr>
                <p:cNvSpPr txBox="1"/>
                <p:nvPr/>
              </p:nvSpPr>
              <p:spPr>
                <a:xfrm>
                  <a:off x="4556370" y="3631962"/>
                  <a:ext cx="1175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35B9A72D-2792-B9FF-E6E5-D7B238946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370" y="3631962"/>
                  <a:ext cx="117577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97770AD-7D45-9112-F8AD-A359F4FBC936}"/>
                    </a:ext>
                  </a:extLst>
                </p:cNvPr>
                <p:cNvSpPr txBox="1"/>
                <p:nvPr/>
              </p:nvSpPr>
              <p:spPr>
                <a:xfrm>
                  <a:off x="6104138" y="3645401"/>
                  <a:ext cx="11518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97770AD-7D45-9112-F8AD-A359F4FBC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4138" y="3645401"/>
                  <a:ext cx="11518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10E5963-5126-83D5-1916-B1B656702F00}"/>
                    </a:ext>
                  </a:extLst>
                </p:cNvPr>
                <p:cNvSpPr txBox="1"/>
                <p:nvPr/>
              </p:nvSpPr>
              <p:spPr>
                <a:xfrm>
                  <a:off x="7255992" y="3631962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110E5963-5126-83D5-1916-B1B656702F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992" y="3631962"/>
                  <a:ext cx="112210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39E9D322-2403-2FB2-7368-BAF564DEF2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5399" y="2669617"/>
            <a:ext cx="3743847" cy="4382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010D5CB-CCB4-81F9-2F3E-9D5A1F87C4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399" y="3227013"/>
            <a:ext cx="4925112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29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09E90-4460-2B0F-7E1C-FD89C53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– Perturbation effect on currents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FC976-D21B-1BAC-718C-B699406F5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sz="2000" dirty="0"/>
              </a:p>
              <a:p>
                <a:r>
                  <a:rPr lang="en-US" altLang="zh-CN" sz="2000" dirty="0"/>
                  <a:t>Finally: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But this perturbation only lies on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certain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For example,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2 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,0,0,…,0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000" dirty="0"/>
                  <a:t>, we only perturbed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So, what if we want to discuss all possible perturbations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?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FC976-D21B-1BAC-718C-B699406F5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87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09E90-4460-2B0F-7E1C-FD89C53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– Perturbation effect on currents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FC976-D21B-1BAC-718C-B699406F5C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sz="2000" dirty="0"/>
                  <a:t>So, what if we want to discuss all possible perturbations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?</a:t>
                </a:r>
              </a:p>
              <a:p>
                <a:endParaRPr lang="en-US" altLang="zh-CN" sz="2000" dirty="0"/>
              </a:p>
              <a:p>
                <a:r>
                  <a:rPr lang="en-US" altLang="zh-CN" sz="2000" dirty="0"/>
                  <a:t>Since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 is an orthonormal basis.</a:t>
                </a:r>
              </a:p>
              <a:p>
                <a:r>
                  <a:rPr lang="en-US" altLang="zh-CN" sz="2000" dirty="0"/>
                  <a:t>Now consider any perturbation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=#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𝑖𝑜𝑛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𝑐𝑢𝑟𝑟𝑒𝑛𝑡𝑠</m:t>
                    </m:r>
                  </m:oMath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1600" dirty="0"/>
              </a:p>
              <a:p>
                <a:r>
                  <a:rPr lang="en-US" altLang="zh-CN" sz="1800" dirty="0"/>
                  <a:t>In other words, if perturbation can be expressed using only the singular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800" dirty="0"/>
                  <a:t>, such a perturbation will not lead to changes in the total membrane current.</a:t>
                </a:r>
              </a:p>
              <a:p>
                <a:r>
                  <a:rPr lang="en-US" altLang="zh-CN" sz="1800" dirty="0"/>
                  <a:t>Or we can say perturbation in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𝑠𝑝𝑎𝑛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/>
                  <a:t>is unidentifiable</a:t>
                </a:r>
              </a:p>
              <a:p>
                <a:endParaRPr lang="en-US" altLang="zh-CN" sz="1800" dirty="0"/>
              </a:p>
              <a:p>
                <a:endParaRPr lang="zh-CN" altLang="en-US" sz="1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4DFC976-D21B-1BAC-718C-B699406F5C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BA0F525-ABBD-B150-CC97-EAB627196A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27" b="59881"/>
          <a:stretch/>
        </p:blipFill>
        <p:spPr>
          <a:xfrm>
            <a:off x="1223843" y="3298366"/>
            <a:ext cx="2855788" cy="57229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5372562-5DAB-EC29-98D8-E608AF9F4F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9881"/>
          <a:stretch/>
        </p:blipFill>
        <p:spPr>
          <a:xfrm>
            <a:off x="1148014" y="3946870"/>
            <a:ext cx="3142634" cy="71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075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1491</Words>
  <Application>Microsoft Office PowerPoint</Application>
  <PresentationFormat>宽屏</PresentationFormat>
  <Paragraphs>213</Paragraphs>
  <Slides>30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等线</vt:lpstr>
      <vt:lpstr>Arial</vt:lpstr>
      <vt:lpstr>Cambria Math</vt:lpstr>
      <vt:lpstr>Times New Roman</vt:lpstr>
      <vt:lpstr>Office 主题​​</vt:lpstr>
      <vt:lpstr>Detecting undetectables: Can conductances of action potential models be changed without appreciable change in the transmembrane potential?</vt:lpstr>
      <vt:lpstr>Introduction – Action Potential (AP) model</vt:lpstr>
      <vt:lpstr>Introduction – Action Potential (AP) model</vt:lpstr>
      <vt:lpstr>Introduction – Action Potential (AP) model</vt:lpstr>
      <vt:lpstr>Method – Matrix representation</vt:lpstr>
      <vt:lpstr>Method – SVD </vt:lpstr>
      <vt:lpstr>Method – Perturbation effect on currents</vt:lpstr>
      <vt:lpstr>Method – Perturbation effect on currents</vt:lpstr>
      <vt:lpstr>Method – Perturbation effect on currents</vt:lpstr>
      <vt:lpstr>Method – Identifiability index (current)</vt:lpstr>
      <vt:lpstr>Method – Identifiability index (current)</vt:lpstr>
      <vt:lpstr>Method – Identifiability index (AP)</vt:lpstr>
      <vt:lpstr>Method – Identifiability index (AP)</vt:lpstr>
      <vt:lpstr>Method – Identifiability index (AP)</vt:lpstr>
      <vt:lpstr>Result - Tusscher model</vt:lpstr>
      <vt:lpstr>Result - Tusscher model (I_Na)</vt:lpstr>
      <vt:lpstr>Result - Tusscher model (I_Na)</vt:lpstr>
      <vt:lpstr>Result - Tusscher model</vt:lpstr>
      <vt:lpstr>Result - Tusscher model (I_bCa, I_bNa)</vt:lpstr>
      <vt:lpstr>Result - Grandi model</vt:lpstr>
      <vt:lpstr>Result - O’Hara model</vt:lpstr>
      <vt:lpstr>Result - Time step effect (Tusscher)</vt:lpstr>
      <vt:lpstr>Result - Time step effect (Grandi and O’Hara)</vt:lpstr>
      <vt:lpstr>Result – Drug effect</vt:lpstr>
      <vt:lpstr>Result – Random stimulation protocol</vt:lpstr>
      <vt:lpstr>Result - Random stimulation (Tusscher)</vt:lpstr>
      <vt:lpstr>Result - Random stimulation (Grandi)</vt:lpstr>
      <vt:lpstr>Result - Random stimulation (O’Hara)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undetectables: Can conductances of action potential models be changed without appreciable change in the transmembrane potential?</dc:title>
  <dc:creator>晓东 安</dc:creator>
  <cp:lastModifiedBy>晓东 安</cp:lastModifiedBy>
  <cp:revision>13</cp:revision>
  <dcterms:created xsi:type="dcterms:W3CDTF">2024-04-02T22:11:00Z</dcterms:created>
  <dcterms:modified xsi:type="dcterms:W3CDTF">2024-04-04T21:45:09Z</dcterms:modified>
</cp:coreProperties>
</file>