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1475" r:id="rId2"/>
    <p:sldId id="1426" r:id="rId3"/>
    <p:sldId id="1423" r:id="rId4"/>
    <p:sldId id="1389" r:id="rId5"/>
    <p:sldId id="1427" r:id="rId6"/>
    <p:sldId id="1391" r:id="rId7"/>
    <p:sldId id="1392" r:id="rId8"/>
    <p:sldId id="1393" r:id="rId9"/>
    <p:sldId id="1394" r:id="rId10"/>
    <p:sldId id="1395" r:id="rId11"/>
    <p:sldId id="1396" r:id="rId12"/>
    <p:sldId id="1397" r:id="rId13"/>
    <p:sldId id="1418" r:id="rId14"/>
    <p:sldId id="1398" r:id="rId15"/>
    <p:sldId id="1419" r:id="rId16"/>
    <p:sldId id="1428" r:id="rId17"/>
    <p:sldId id="1420" r:id="rId18"/>
    <p:sldId id="1421" r:id="rId19"/>
    <p:sldId id="1430" r:id="rId20"/>
    <p:sldId id="1403" r:id="rId21"/>
    <p:sldId id="1429" r:id="rId22"/>
    <p:sldId id="1404" r:id="rId23"/>
    <p:sldId id="1424" r:id="rId24"/>
    <p:sldId id="1437" r:id="rId25"/>
    <p:sldId id="1438" r:id="rId26"/>
    <p:sldId id="1439" r:id="rId27"/>
    <p:sldId id="1407" r:id="rId28"/>
    <p:sldId id="1408" r:id="rId29"/>
    <p:sldId id="1409" r:id="rId30"/>
    <p:sldId id="1410" r:id="rId31"/>
    <p:sldId id="1411" r:id="rId32"/>
    <p:sldId id="1412" r:id="rId33"/>
    <p:sldId id="1413" r:id="rId34"/>
    <p:sldId id="1414" r:id="rId35"/>
    <p:sldId id="1425" r:id="rId36"/>
    <p:sldId id="1436" r:id="rId37"/>
    <p:sldId id="1431" r:id="rId38"/>
    <p:sldId id="1432" r:id="rId39"/>
    <p:sldId id="1434" r:id="rId40"/>
    <p:sldId id="1435" r:id="rId41"/>
    <p:sldId id="1415" r:id="rId42"/>
    <p:sldId id="1416" r:id="rId43"/>
  </p:sldIdLst>
  <p:sldSz cx="9144000" cy="6858000" type="screen4x3"/>
  <p:notesSz cx="7302500" cy="9586913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1C7C7"/>
    <a:srgbClr val="D5F1CF"/>
    <a:srgbClr val="F7F5CD"/>
    <a:srgbClr val="990000"/>
    <a:srgbClr val="F6F5BD"/>
    <a:srgbClr val="EBAFAF"/>
    <a:srgbClr val="CCCCCC"/>
    <a:srgbClr val="8DBA84"/>
    <a:srgbClr val="8A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4B128-D5C0-412A-B184-BB70BD98C0C5}" v="1" dt="2018-11-01T05:00:46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5" autoAdjust="0"/>
    <p:restoredTop sz="94649" autoAdjust="0"/>
  </p:normalViewPr>
  <p:slideViewPr>
    <p:cSldViewPr snapToObjects="1">
      <p:cViewPr varScale="1">
        <p:scale>
          <a:sx n="91" d="100"/>
          <a:sy n="91" d="100"/>
        </p:scale>
        <p:origin x="789" y="48"/>
      </p:cViewPr>
      <p:guideLst>
        <p:guide orient="horz" pos="2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0161" d="312500"/>
        <a:sy n="460161" d="312500"/>
      </p:scale>
      <p:origin x="0" y="-2275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Gibbons" userId="f619c6e5d38ed7a7" providerId="LiveId" clId="{BF64B128-D5C0-412A-B184-BB70BD98C0C5}"/>
    <pc:docChg chg="custSel addSld modSld">
      <pc:chgData name="Phil Gibbons" userId="f619c6e5d38ed7a7" providerId="LiveId" clId="{BF64B128-D5C0-412A-B184-BB70BD98C0C5}" dt="2018-11-01T05:00:52.613" v="10" actId="478"/>
      <pc:docMkLst>
        <pc:docMk/>
      </pc:docMkLst>
      <pc:sldChg chg="addSp delSp modSp">
        <pc:chgData name="Phil Gibbons" userId="f619c6e5d38ed7a7" providerId="LiveId" clId="{BF64B128-D5C0-412A-B184-BB70BD98C0C5}" dt="2018-11-01T04:59:38.582" v="8" actId="478"/>
        <pc:sldMkLst>
          <pc:docMk/>
          <pc:sldMk cId="0" sldId="1426"/>
        </pc:sldMkLst>
        <pc:spChg chg="add del mod">
          <ac:chgData name="Phil Gibbons" userId="f619c6e5d38ed7a7" providerId="LiveId" clId="{BF64B128-D5C0-412A-B184-BB70BD98C0C5}" dt="2018-11-01T04:59:38.582" v="8" actId="478"/>
          <ac:spMkLst>
            <pc:docMk/>
            <pc:sldMk cId="0" sldId="1426"/>
            <ac:spMk id="3" creationId="{3D815B7C-E84E-4FAB-A43E-22B3E5F0AE03}"/>
          </ac:spMkLst>
        </pc:spChg>
        <pc:spChg chg="mod">
          <ac:chgData name="Phil Gibbons" userId="f619c6e5d38ed7a7" providerId="LiveId" clId="{BF64B128-D5C0-412A-B184-BB70BD98C0C5}" dt="2018-11-01T04:59:28.151" v="6" actId="20577"/>
          <ac:spMkLst>
            <pc:docMk/>
            <pc:sldMk cId="0" sldId="1426"/>
            <ac:spMk id="9218" creationId="{00000000-0000-0000-0000-000000000000}"/>
          </ac:spMkLst>
        </pc:spChg>
        <pc:spChg chg="del">
          <ac:chgData name="Phil Gibbons" userId="f619c6e5d38ed7a7" providerId="LiveId" clId="{BF64B128-D5C0-412A-B184-BB70BD98C0C5}" dt="2018-11-01T04:59:35.008" v="7" actId="478"/>
          <ac:spMkLst>
            <pc:docMk/>
            <pc:sldMk cId="0" sldId="1426"/>
            <ac:spMk id="9219" creationId="{00000000-0000-0000-0000-000000000000}"/>
          </ac:spMkLst>
        </pc:spChg>
      </pc:sldChg>
      <pc:sldChg chg="delSp add">
        <pc:chgData name="Phil Gibbons" userId="f619c6e5d38ed7a7" providerId="LiveId" clId="{BF64B128-D5C0-412A-B184-BB70BD98C0C5}" dt="2018-11-01T05:00:52.613" v="10" actId="478"/>
        <pc:sldMkLst>
          <pc:docMk/>
          <pc:sldMk cId="690093946" sldId="1475"/>
        </pc:sldMkLst>
        <pc:spChg chg="del">
          <ac:chgData name="Phil Gibbons" userId="f619c6e5d38ed7a7" providerId="LiveId" clId="{BF64B128-D5C0-412A-B184-BB70BD98C0C5}" dt="2018-11-01T05:00:52.613" v="10" actId="478"/>
          <ac:spMkLst>
            <pc:docMk/>
            <pc:sldMk cId="690093946" sldId="147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68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05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38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9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261456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09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69009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381000"/>
            <a:ext cx="55245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2893" y="1143000"/>
            <a:ext cx="8542507" cy="5562600"/>
          </a:xfrm>
          <a:ln/>
        </p:spPr>
        <p:txBody>
          <a:bodyPr/>
          <a:lstStyle/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Applications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and </a:t>
            </a: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/>
              <a:t>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>
                <a:latin typeface="Courier New"/>
                <a:cs typeface="Courier New"/>
              </a:rPr>
              <a:t>free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request must be to a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>
                <a:cs typeface="Courier New"/>
              </a:rPr>
              <a:t>’d</a:t>
            </a:r>
            <a:r>
              <a:rPr lang="en-GB" dirty="0">
                <a:cs typeface="Courier New"/>
              </a:rPr>
              <a:t> </a:t>
            </a:r>
            <a:r>
              <a:rPr lang="en-GB" dirty="0"/>
              <a:t> block</a:t>
            </a:r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346075" indent="-346075">
              <a:lnSpc>
                <a:spcPct val="83000"/>
              </a:lnSpc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Explicit Allocators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b="1" dirty="0">
                <a:cs typeface="Courier New"/>
              </a:rPr>
              <a:t> </a:t>
            </a:r>
            <a:r>
              <a:rPr lang="en-GB" dirty="0"/>
              <a:t>requests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can’t reorder or buffer requests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can only place allocated blocks in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16-byte (x86-64) alignment on Linux boxes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 err="1"/>
              <a:t>’d</a:t>
            </a:r>
            <a:endParaRPr lang="en-GB" dirty="0"/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i="1" dirty="0"/>
              <a:t>i.e</a:t>
            </a:r>
            <a:r>
              <a:rPr lang="en-GB" dirty="0"/>
              <a:t>., compaction is not allowed.  </a:t>
            </a:r>
            <a:r>
              <a:rPr lang="en-GB" i="1" dirty="0"/>
              <a:t>Why not?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364524" y="569913"/>
            <a:ext cx="7670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04938"/>
            <a:ext cx="87010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Goals: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5,000 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dirty="0"/>
              <a:t> calls and 5,000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Throughput is 1,000 operations/second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99500" cy="10969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Goal: Peak 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8300" y="1295400"/>
            <a:ext cx="8470900" cy="5216525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dirty="0"/>
              <a:t>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Current heap size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Assume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r>
              <a:rPr lang="en-GB" dirty="0"/>
              <a:t> is monotonically </a:t>
            </a:r>
            <a:r>
              <a:rPr lang="en-GB" dirty="0" err="1"/>
              <a:t>nondecreasing</a:t>
            </a:r>
            <a:endParaRPr lang="en-GB" dirty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i.e., heap only grows when allocator uses </a:t>
            </a:r>
            <a:r>
              <a:rPr lang="en-GB" b="1" dirty="0" err="1">
                <a:latin typeface="Courier New" pitchFamily="49" charset="0"/>
              </a:rPr>
              <a:t>sbrk</a:t>
            </a:r>
            <a:endParaRPr lang="en-GB" b="1" dirty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utilization after k+1 requests 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/>
              <a:t>U</a:t>
            </a:r>
            <a:r>
              <a:rPr lang="en-GB" i="1" baseline="-25000" dirty="0" err="1"/>
              <a:t>k</a:t>
            </a:r>
            <a:r>
              <a:rPr lang="en-GB" i="1" dirty="0"/>
              <a:t> = ( </a:t>
            </a:r>
            <a:r>
              <a:rPr lang="en-GB" i="1" dirty="0" err="1"/>
              <a:t>max</a:t>
            </a:r>
            <a:r>
              <a:rPr lang="en-GB" i="1" baseline="-25000" dirty="0" err="1"/>
              <a:t>i≤k</a:t>
            </a:r>
            <a:r>
              <a:rPr lang="en-GB" i="1" dirty="0"/>
              <a:t> 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/>
              <a:t>Poor memory utilization caused by </a:t>
            </a:r>
            <a:r>
              <a:rPr lang="en-GB" i="1">
                <a:solidFill>
                  <a:srgbClr val="C00000"/>
                </a:solidFill>
              </a:rPr>
              <a:t>fragmentation</a:t>
            </a:r>
            <a:endParaRPr lang="en-GB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internal</a:t>
            </a:r>
            <a:r>
              <a:rPr lang="en-GB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>
                <a:solidFill>
                  <a:srgbClr val="C00000"/>
                </a:solidFill>
                <a:ea typeface="+mn-ea"/>
                <a:cs typeface="+mn-cs"/>
              </a:rPr>
              <a:t>external</a:t>
            </a:r>
            <a:r>
              <a:rPr lang="en-GB"/>
              <a:t> fragmentation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731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20788"/>
            <a:ext cx="8307387" cy="5408612"/>
          </a:xfrm>
          <a:ln/>
        </p:spPr>
        <p:txBody>
          <a:bodyPr/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For a given block, </a:t>
            </a:r>
            <a:r>
              <a:rPr lang="en-GB" sz="2200" i="1" dirty="0">
                <a:solidFill>
                  <a:srgbClr val="C00000"/>
                </a:solidFill>
              </a:rPr>
              <a:t>internal fragmentation </a:t>
            </a:r>
            <a:r>
              <a:rPr lang="en-GB" sz="2200" dirty="0"/>
              <a:t>occurs if payload is smaller than block size</a:t>
            </a:r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Caused by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a typeface="+mn-ea"/>
                <a:cs typeface="+mn-cs"/>
              </a:rPr>
              <a:t>Explicit policy decisions </a:t>
            </a:r>
            <a:br>
              <a:rPr lang="en-GB" dirty="0">
                <a:ea typeface="+mn-ea"/>
                <a:cs typeface="+mn-cs"/>
              </a:rPr>
            </a:br>
            <a:r>
              <a:rPr lang="en-GB" dirty="0">
                <a:ea typeface="+mn-ea"/>
                <a:cs typeface="+mn-cs"/>
              </a:rPr>
              <a:t>(e.g., to return a big block to satisfy a small request)</a:t>
            </a:r>
            <a:endParaRPr lang="en-GB" sz="2200" dirty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200" dirty="0"/>
              <a:t>Depends only on the pattern of </a:t>
            </a:r>
            <a:r>
              <a:rPr lang="en-GB" sz="2200" i="1" dirty="0">
                <a:solidFill>
                  <a:srgbClr val="C00000"/>
                </a:solidFill>
              </a:rPr>
              <a:t>previous</a:t>
            </a:r>
            <a:r>
              <a:rPr lang="en-GB" sz="2200" dirty="0"/>
              <a:t> requests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Thus,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094846" y="2895600"/>
            <a:ext cx="28194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9142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332846" y="2895600"/>
            <a:ext cx="762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148335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6321425" y="3200400"/>
            <a:ext cx="765175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4350559" y="495300"/>
            <a:ext cx="304800" cy="43434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184773" y="2133600"/>
            <a:ext cx="6418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84814" y="2911642"/>
            <a:ext cx="1402541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057400" y="3200400"/>
            <a:ext cx="6858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Fragmentation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dirty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Amount of external fragmentation</a:t>
            </a:r>
            <a:br>
              <a:rPr lang="en-GB" dirty="0"/>
            </a:br>
            <a:r>
              <a:rPr lang="en-GB" dirty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323656" y="4876800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malloc(7*SIZ)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00400" y="4782744"/>
            <a:ext cx="450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Yikes! (what would happen now?)</a:t>
            </a: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176831" y="2362200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176831" y="2971800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85" name="Text Box 55"/>
          <p:cNvSpPr txBox="1">
            <a:spLocks noChangeArrowheads="1"/>
          </p:cNvSpPr>
          <p:nvPr/>
        </p:nvSpPr>
        <p:spPr bwMode="auto">
          <a:xfrm>
            <a:off x="176831" y="3657600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86" name="Text Box 73"/>
          <p:cNvSpPr txBox="1">
            <a:spLocks noChangeArrowheads="1"/>
          </p:cNvSpPr>
          <p:nvPr/>
        </p:nvSpPr>
        <p:spPr bwMode="auto">
          <a:xfrm>
            <a:off x="533400" y="4263096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992437" y="2393950"/>
            <a:ext cx="5486400" cy="304800"/>
            <a:chOff x="2992437" y="1614488"/>
            <a:chExt cx="5486400" cy="304800"/>
          </a:xfrm>
        </p:grpSpPr>
        <p:grpSp>
          <p:nvGrpSpPr>
            <p:cNvPr id="88" name="Group 8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90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89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2992437" y="3008875"/>
            <a:ext cx="5486400" cy="304800"/>
            <a:chOff x="2992437" y="2501901"/>
            <a:chExt cx="5486400" cy="304800"/>
          </a:xfrm>
        </p:grpSpPr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92437" y="3681785"/>
            <a:ext cx="5486400" cy="304800"/>
            <a:chOff x="2992437" y="3389313"/>
            <a:chExt cx="5486400" cy="304800"/>
          </a:xfrm>
        </p:grpSpPr>
        <p:sp>
          <p:nvSpPr>
            <p:cNvPr id="127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992437" y="4290201"/>
            <a:ext cx="5486400" cy="309446"/>
            <a:chOff x="2992437" y="4272080"/>
            <a:chExt cx="5486400" cy="309446"/>
          </a:xfrm>
        </p:grpSpPr>
        <p:sp>
          <p:nvSpPr>
            <p:cNvPr id="146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Issues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know how much memory to free given just a pointer?</a:t>
            </a:r>
          </a:p>
          <a:p>
            <a:endParaRPr lang="en-US" dirty="0"/>
          </a:p>
          <a:p>
            <a:r>
              <a:rPr lang="en-US" dirty="0"/>
              <a:t>How do we keep track of the free blocks?</a:t>
            </a:r>
          </a:p>
          <a:p>
            <a:endParaRPr lang="en-US" dirty="0"/>
          </a:p>
          <a:p>
            <a:r>
              <a:rPr lang="en-US" dirty="0"/>
              <a:t>What do we do with the extra space when allocating a structure that is smaller than the free block it is placed in?</a:t>
            </a:r>
          </a:p>
          <a:p>
            <a:endParaRPr lang="en-US" dirty="0"/>
          </a:p>
          <a:p>
            <a:r>
              <a:rPr lang="en-US" dirty="0"/>
              <a:t>How do we pick a block to use for allocation -- many might fit?</a:t>
            </a:r>
          </a:p>
          <a:p>
            <a:endParaRPr lang="en-US" dirty="0"/>
          </a:p>
          <a:p>
            <a:r>
              <a:rPr lang="en-US" dirty="0"/>
              <a:t>How do we reinsert freed block?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How Much to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Keep the length of a block in the word </a:t>
            </a:r>
            <a:r>
              <a:rPr lang="en-GB" i="1" dirty="0"/>
              <a:t>preceding</a:t>
            </a:r>
            <a:r>
              <a:rPr lang="en-GB" dirty="0"/>
              <a:t>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This word is often called the </a:t>
            </a:r>
            <a:r>
              <a:rPr lang="en-GB" b="1" i="1" dirty="0">
                <a:solidFill>
                  <a:srgbClr val="C00000"/>
                </a:solidFill>
              </a:rPr>
              <a:t>header field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or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1305" y="4014429"/>
            <a:ext cx="24035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p0 = malloc(4*SIZ)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410200" y="3733800"/>
            <a:ext cx="4254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511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162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21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425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30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40354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340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6450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49498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5594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8642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1690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473825" y="4343400"/>
            <a:ext cx="3048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78625" y="4343400"/>
            <a:ext cx="3048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083425" y="4343400"/>
            <a:ext cx="30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6778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85228" y="5665237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free(p0)</a:t>
            </a: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4914985" y="5129816"/>
            <a:ext cx="995507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b</a:t>
            </a:r>
            <a:r>
              <a:rPr lang="en-GB" sz="1600" b="1" dirty="0">
                <a:latin typeface="Calibri" pitchFamily="34" charset="0"/>
              </a:rPr>
              <a:t>lock size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071611" y="5129816"/>
            <a:ext cx="931963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Payload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(aligned)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612113" y="4038600"/>
            <a:ext cx="1588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5254625" y="4343400"/>
            <a:ext cx="3048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5254625" y="4166286"/>
            <a:ext cx="1588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endCxn id="67" idx="2"/>
          </p:cNvCxnSpPr>
          <p:nvPr/>
        </p:nvCxnSpPr>
        <p:spPr bwMode="auto">
          <a:xfrm rot="16200000" flipV="1">
            <a:off x="5179695" y="4875530"/>
            <a:ext cx="457200" cy="2539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50" idx="2"/>
          </p:cNvCxnSpPr>
          <p:nvPr/>
        </p:nvCxnSpPr>
        <p:spPr bwMode="auto">
          <a:xfrm flipH="1" flipV="1">
            <a:off x="5711825" y="4648200"/>
            <a:ext cx="8225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51" idx="2"/>
          </p:cNvCxnSpPr>
          <p:nvPr/>
        </p:nvCxnSpPr>
        <p:spPr bwMode="auto">
          <a:xfrm flipH="1" flipV="1">
            <a:off x="6016625" y="4648200"/>
            <a:ext cx="5177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52" idx="2"/>
          </p:cNvCxnSpPr>
          <p:nvPr/>
        </p:nvCxnSpPr>
        <p:spPr bwMode="auto">
          <a:xfrm flipH="1" flipV="1">
            <a:off x="6321425" y="4648200"/>
            <a:ext cx="212993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53" idx="2"/>
          </p:cNvCxnSpPr>
          <p:nvPr/>
        </p:nvCxnSpPr>
        <p:spPr bwMode="auto">
          <a:xfrm flipV="1">
            <a:off x="6534418" y="4648200"/>
            <a:ext cx="91807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57" name="Group 56"/>
          <p:cNvGrpSpPr/>
          <p:nvPr/>
        </p:nvGrpSpPr>
        <p:grpSpPr>
          <a:xfrm>
            <a:off x="2511425" y="3200400"/>
            <a:ext cx="5489575" cy="304800"/>
            <a:chOff x="2511425" y="3200400"/>
            <a:chExt cx="5489575" cy="30480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388225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696200" y="4343400"/>
            <a:ext cx="3048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2474754" y="5991225"/>
            <a:ext cx="5489575" cy="304800"/>
            <a:chOff x="2511425" y="3200400"/>
            <a:chExt cx="5489575" cy="304800"/>
          </a:xfrm>
        </p:grpSpPr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511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816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121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3425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730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4035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4340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46450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49498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5594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8642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61690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64738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6778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083425" y="3200400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7388225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5254625" y="32004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7696200" y="32004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396875" y="1197678"/>
            <a:ext cx="7146925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Free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54210"/>
            <a:ext cx="8289925" cy="5375190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i="1" dirty="0">
                <a:solidFill>
                  <a:srgbClr val="C00000"/>
                </a:solidFill>
              </a:rPr>
              <a:t>Implicit list </a:t>
            </a:r>
            <a:r>
              <a:rPr lang="en-US" dirty="0"/>
              <a:t>using length—links all blocks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2: </a:t>
            </a:r>
            <a:r>
              <a:rPr lang="en-GB" i="1" dirty="0">
                <a:solidFill>
                  <a:srgbClr val="C00000"/>
                </a:solidFill>
              </a:rPr>
              <a:t>Explicit list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among the free blocks using pointers</a:t>
            </a:r>
          </a:p>
          <a:p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Method 3: </a:t>
            </a:r>
            <a:r>
              <a:rPr lang="en-GB" i="1" dirty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Different free lists for different size classes</a:t>
            </a:r>
            <a:endParaRPr lang="en-US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US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dirty="0"/>
              <a:t>Method 4: </a:t>
            </a:r>
            <a:r>
              <a:rPr lang="en-GB" i="1" dirty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use a balanced tree (e.g. Red-Black tree) with pointers within each free block, and the length used as a key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17526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2981432" y="1959678"/>
            <a:ext cx="1819168" cy="231374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4838700" y="1972962"/>
            <a:ext cx="1188261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15332" y="1739897"/>
            <a:ext cx="150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to tag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each block as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allocated/free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67893" y="3791634"/>
            <a:ext cx="13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Need space</a:t>
            </a:r>
          </a:p>
          <a:p>
            <a:pPr algn="ctr"/>
            <a:r>
              <a:rPr lang="en-US" sz="1800" b="0" dirty="0">
                <a:latin typeface="Calibri" pitchFamily="34" charset="0"/>
              </a:rPr>
              <a:t>for pointers</a:t>
            </a:r>
          </a:p>
        </p:txBody>
      </p:sp>
      <p:sp>
        <p:nvSpPr>
          <p:cNvPr id="46" name="Text Box 410"/>
          <p:cNvSpPr txBox="1">
            <a:spLocks noChangeAspect="1" noChangeArrowheads="1"/>
          </p:cNvSpPr>
          <p:nvPr/>
        </p:nvSpPr>
        <p:spPr bwMode="auto">
          <a:xfrm>
            <a:off x="916875" y="1905481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288544" y="2209800"/>
            <a:ext cx="5188456" cy="311019"/>
            <a:chOff x="1288544" y="2209800"/>
            <a:chExt cx="5188456" cy="311019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288544" y="2216019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322111" y="3962399"/>
            <a:ext cx="5181600" cy="304800"/>
            <a:chOff x="1295400" y="2209800"/>
            <a:chExt cx="5181600" cy="30480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6</a:t>
              </a: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 dirty="0">
                <a:latin typeface="Calibri" pitchFamily="34" charset="0"/>
              </a:endParaRPr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1295400" y="2209800"/>
              <a:ext cx="304800" cy="304800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</p:grpSp>
      <p:sp>
        <p:nvSpPr>
          <p:cNvPr id="41" name="Freeform 38"/>
          <p:cNvSpPr>
            <a:spLocks/>
          </p:cNvSpPr>
          <p:nvPr/>
        </p:nvSpPr>
        <p:spPr bwMode="auto">
          <a:xfrm>
            <a:off x="2076381" y="3550334"/>
            <a:ext cx="2733568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38"/>
          <p:cNvSpPr>
            <a:spLocks/>
          </p:cNvSpPr>
          <p:nvPr/>
        </p:nvSpPr>
        <p:spPr bwMode="auto">
          <a:xfrm>
            <a:off x="5103805" y="3621689"/>
            <a:ext cx="1677996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7F630D-B636-4E5C-99FE-DB0A2F896C83}"/>
              </a:ext>
            </a:extLst>
          </p:cNvPr>
          <p:cNvSpPr/>
          <p:nvPr/>
        </p:nvSpPr>
        <p:spPr bwMode="auto">
          <a:xfrm>
            <a:off x="174509" y="2135431"/>
            <a:ext cx="519688" cy="453538"/>
          </a:xfrm>
          <a:prstGeom prst="rightArrow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Basic concepts</a:t>
            </a:r>
          </a:p>
          <a:p>
            <a:r>
              <a:rPr lang="en-US" dirty="0"/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Dynamic Memory Allocation: </a:t>
            </a:r>
            <a:br>
              <a:rPr lang="en-US" dirty="0"/>
            </a:br>
            <a:r>
              <a:rPr lang="en-US" dirty="0"/>
              <a:t>Basic Concepts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15-213/18-213/14-513/15-513: Introduction to Computer Systems	</a:t>
            </a:r>
            <a:br>
              <a:rPr lang="en-US" b="0" dirty="0"/>
            </a:br>
            <a:r>
              <a:rPr lang="en-US" sz="2000" b="0" dirty="0"/>
              <a:t>19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October 30, 2018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59376" y="473676"/>
            <a:ext cx="6591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Method 1: Implicit Free 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192212"/>
            <a:ext cx="8255000" cy="2160588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Could store this information in two words: wasteful!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an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the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971800" y="4279900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3423604" y="3610125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21724" y="4707924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971800" y="4660900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006975" y="4302556"/>
            <a:ext cx="2329982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4343400" y="42799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971800" y="5943600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3695702" y="3222024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Implicit Free List Example</a:t>
            </a:r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76200" y="2057400"/>
            <a:ext cx="662561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059691" y="4070975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101482" y="3940314"/>
            <a:ext cx="186320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Double-word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6208814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471696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2/0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1867166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247294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264106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3036530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3432001" y="2310981"/>
            <a:ext cx="393766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4248509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4642275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5037745" y="2310981"/>
            <a:ext cx="393766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543151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5826981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6967367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4/1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7362837" y="2310981"/>
            <a:ext cx="393766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3853039" y="2310981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1553517" y="1777268"/>
            <a:ext cx="806282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2431393" y="1777268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3955316" y="1759328"/>
            <a:ext cx="310069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7756602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076226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471696" y="2308738"/>
            <a:ext cx="77730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248999" y="2308738"/>
            <a:ext cx="159551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8507026" y="1759328"/>
            <a:ext cx="58862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End</a:t>
            </a:r>
          </a:p>
          <a:p>
            <a:pPr algn="ctr"/>
            <a:r>
              <a:rPr lang="en-US" sz="1400" dirty="0">
                <a:latin typeface="+mn-lt"/>
              </a:rPr>
              <a:t>Block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1867166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264446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3435410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425362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504456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582186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7376473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089863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816741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8152073" y="2310981"/>
            <a:ext cx="395470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6977595" y="2308738"/>
            <a:ext cx="1581880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7108850" y="1752600"/>
            <a:ext cx="1493240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8549247" y="2310981"/>
            <a:ext cx="395470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8549247" y="2308738"/>
            <a:ext cx="368196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6590647" y="2293040"/>
            <a:ext cx="395470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3844517" y="2308738"/>
            <a:ext cx="313648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6585534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640409" y="3886200"/>
            <a:ext cx="54548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Allocated blocks: </a:t>
            </a:r>
            <a:r>
              <a:rPr lang="en-US" sz="2000" b="0" dirty="0">
                <a:latin typeface="Calibri" pitchFamily="34" charset="0"/>
              </a:rPr>
              <a:t>shaded</a:t>
            </a:r>
          </a:p>
          <a:p>
            <a:r>
              <a:rPr lang="en-US" sz="2000" dirty="0">
                <a:latin typeface="Calibri" pitchFamily="34" charset="0"/>
              </a:rPr>
              <a:t>Free blocks: </a:t>
            </a:r>
            <a:r>
              <a:rPr lang="en-US" sz="2000" b="0" dirty="0" err="1">
                <a:latin typeface="Calibri" pitchFamily="34" charset="0"/>
              </a:rPr>
              <a:t>unshaded</a:t>
            </a:r>
            <a:endParaRPr lang="en-US" sz="2000" b="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Headers: </a:t>
            </a:r>
            <a:r>
              <a:rPr lang="en-US" sz="2000" b="0" dirty="0">
                <a:latin typeface="Calibri" pitchFamily="34" charset="0"/>
              </a:rPr>
              <a:t>labeled with “size in words/allocated bit”</a:t>
            </a:r>
          </a:p>
        </p:txBody>
      </p:sp>
      <p:sp>
        <p:nvSpPr>
          <p:cNvPr id="48" name="Text Box 410">
            <a:extLst>
              <a:ext uri="{FF2B5EF4-FFF2-40B4-BE49-F238E27FC236}">
                <a16:creationId xmlns:a16="http://schemas.microsoft.com/office/drawing/2014/main" id="{C20F70C2-92A6-485D-B2F2-20DB681AEA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9444" y="1945884"/>
            <a:ext cx="835725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80086" y="468998"/>
            <a:ext cx="80010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608638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list from beginning, choose </a:t>
            </a:r>
            <a:r>
              <a:rPr lang="en-GB" sz="1800" b="1" i="1" dirty="0">
                <a:solidFill>
                  <a:srgbClr val="C00000"/>
                </a:solidFill>
              </a:rPr>
              <a:t>first</a:t>
            </a:r>
            <a:r>
              <a:rPr lang="en-GB" sz="1800" b="0" dirty="0"/>
              <a:t> free block that fits:</a:t>
            </a:r>
            <a:endParaRPr lang="en-GB" b="1" i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1800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Can 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Like first fit,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Should often be faster than first fit: avoids 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Some research suggests that fragmentation is worse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Search the list, choose the </a:t>
            </a:r>
            <a:r>
              <a:rPr lang="en-GB" sz="1800" b="1" i="1" dirty="0">
                <a:solidFill>
                  <a:srgbClr val="C00000"/>
                </a:solidFill>
              </a:rPr>
              <a:t>best</a:t>
            </a:r>
            <a:r>
              <a:rPr lang="en-GB" sz="1800" b="0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Keeps fragments 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b="0" dirty="0"/>
              <a:t>Will typically run slower than first fit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43000" y="19112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(*</a:t>
            </a:r>
            <a:r>
              <a:rPr lang="en-GB" sz="1600" b="1" dirty="0" err="1">
                <a:latin typeface="Courier New" pitchFamily="49" charset="0"/>
              </a:rPr>
              <a:t>p</a:t>
            </a:r>
            <a:r>
              <a:rPr lang="en-GB" sz="1600" b="1" dirty="0">
                <a:latin typeface="Courier New" pitchFamily="49" charset="0"/>
              </a:rPr>
              <a:t>  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block (word addressed)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28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  *(p+newsize) = oldsize - newsize;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595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493713"/>
            <a:ext cx="8610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2244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block: </a:t>
            </a:r>
            <a:r>
              <a:rPr lang="en-GB" i="1" dirty="0">
                <a:solidFill>
                  <a:srgbClr val="C00000"/>
                </a:solidFill>
              </a:rPr>
              <a:t>splitting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13952" y="4910915"/>
            <a:ext cx="8328219" cy="171848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newsize = ((len + 1) &gt;&gt; 1) &lt;&lt; 1;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round up to even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int oldsize = *p &amp; -2;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*p = newsize | 1;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  </a:t>
            </a: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2"/>
                </a:solidFill>
                <a:latin typeface="Courier New" pitchFamily="49" charset="0"/>
              </a:rPr>
              <a:t>    *(p+newsize) = oldsize - newsize;</a:t>
            </a:r>
            <a:r>
              <a:rPr lang="en-GB" sz="1600" dirty="0">
                <a:latin typeface="Courier New" pitchFamily="49" charset="0"/>
              </a:rPr>
              <a:t>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}             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0574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3622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6670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71800" y="275143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2766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5814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8862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191000" y="2751438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48006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1054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4102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7150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6019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3246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6629400" y="2751438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2751438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34290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4648200" y="2514600"/>
            <a:ext cx="18288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32766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35814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38862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191000" y="4250789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48006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51054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54102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19800" y="4250789"/>
            <a:ext cx="3048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3246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6629400" y="4250789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4495800" y="4250789"/>
            <a:ext cx="3048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34290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4638408" y="3054651"/>
            <a:ext cx="1588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4482833" y="3208638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209800" y="2514600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731476" y="42362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4572000" y="4013951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5867400" y="409015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0574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23622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26670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2971800" y="4250789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209800" y="4013951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688975" y="3685639"/>
            <a:ext cx="1820371" cy="3038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</a:rPr>
              <a:t>addblock</a:t>
            </a:r>
            <a:r>
              <a:rPr lang="en-GB" sz="1600" b="1" dirty="0">
                <a:latin typeface="Courier New" pitchFamily="49" charset="0"/>
              </a:rPr>
              <a:t>(p, 4)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1752600" y="275669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752600" y="424553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934200" y="2751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6934200" y="4250789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2" name="Freeform 40"/>
          <p:cNvSpPr>
            <a:spLocks/>
          </p:cNvSpPr>
          <p:nvPr/>
        </p:nvSpPr>
        <p:spPr bwMode="auto">
          <a:xfrm>
            <a:off x="6492766" y="4083801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6492766" y="2578372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83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66700" y="533400"/>
            <a:ext cx="72009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void </a:t>
            </a:r>
            <a:r>
              <a:rPr lang="en-GB" sz="1600" b="1" dirty="0" err="1">
                <a:latin typeface="Courier New" pitchFamily="49" charset="0"/>
              </a:rPr>
              <a:t>free_block(ptr</a:t>
            </a:r>
            <a:r>
              <a:rPr lang="en-GB" sz="1600" b="1" dirty="0">
                <a:latin typeface="Courier New" pitchFamily="49" charset="0"/>
              </a:rPr>
              <a:t> p) { *p = *p &amp; -2 }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But 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</p:txBody>
      </p:sp>
      <p:grpSp>
        <p:nvGrpSpPr>
          <p:cNvPr id="54" name="Group 53"/>
          <p:cNvGrpSpPr/>
          <p:nvPr/>
        </p:nvGrpSpPr>
        <p:grpSpPr>
          <a:xfrm>
            <a:off x="2133600" y="3167513"/>
            <a:ext cx="4876800" cy="541638"/>
            <a:chOff x="2133600" y="3167513"/>
            <a:chExt cx="4876800" cy="541638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5500" y="3707564"/>
            <a:ext cx="6184900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1045777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305190" cy="32964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841375" y="4967828"/>
            <a:ext cx="1786364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malloc(5*SIZ)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728743" y="4890302"/>
            <a:ext cx="925616" cy="471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C00000"/>
                </a:solidFill>
                <a:latin typeface="Calibri" pitchFamily="34" charset="0"/>
              </a:rPr>
              <a:t>Yike</a:t>
            </a:r>
            <a:r>
              <a:rPr lang="en-GB" b="1" i="1" dirty="0">
                <a:solidFill>
                  <a:srgbClr val="C00000"/>
                </a:solidFill>
                <a:latin typeface="Calibri" pitchFamily="34" charset="0"/>
              </a:rPr>
              <a:t>s!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34000" y="5079753"/>
            <a:ext cx="37561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There is enough contiguous</a:t>
            </a:r>
          </a:p>
          <a:p>
            <a:pPr marL="0" lvl="1"/>
            <a:r>
              <a:rPr lang="en-GB" i="1" dirty="0">
                <a:solidFill>
                  <a:srgbClr val="C00000"/>
                </a:solidFill>
                <a:latin typeface="+mj-lt"/>
              </a:rPr>
              <a:t>free space, but the allocator</a:t>
            </a:r>
            <a:br>
              <a:rPr lang="en-GB" i="1" dirty="0">
                <a:solidFill>
                  <a:srgbClr val="C00000"/>
                </a:solidFill>
                <a:latin typeface="+mj-lt"/>
              </a:rPr>
            </a:br>
            <a:r>
              <a:rPr lang="en-GB" i="1" dirty="0">
                <a:solidFill>
                  <a:srgbClr val="C00000"/>
                </a:solidFill>
                <a:latin typeface="+mj-lt"/>
              </a:rPr>
              <a:t>won’t be able to find it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1828410" y="3402764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822066" y="4386713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7010400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7010400" y="43949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59" name="Freeform 40"/>
          <p:cNvSpPr>
            <a:spLocks/>
          </p:cNvSpPr>
          <p:nvPr/>
        </p:nvSpPr>
        <p:spPr bwMode="auto">
          <a:xfrm>
            <a:off x="6555828" y="323929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40"/>
          <p:cNvSpPr>
            <a:spLocks/>
          </p:cNvSpPr>
          <p:nvPr/>
        </p:nvSpPr>
        <p:spPr bwMode="auto">
          <a:xfrm>
            <a:off x="6566338" y="4216134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5" grpId="0"/>
      <p:bldP spid="24626" grpId="0"/>
      <p:bldP spid="53" grpId="0"/>
      <p:bldP spid="56" grpId="0" animBg="1"/>
      <p:bldP spid="58" grpId="0" animBg="1"/>
      <p:bldP spid="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769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19689" y="1220788"/>
            <a:ext cx="8307387" cy="5486400"/>
          </a:xfrm>
          <a:ln>
            <a:prstDash val="sysDash"/>
          </a:ln>
        </p:spPr>
        <p:txBody>
          <a:bodyPr/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next/previous 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981200" y="2597150"/>
            <a:ext cx="6477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074738" y="2597150"/>
            <a:ext cx="7535862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887027" y="3999389"/>
            <a:ext cx="6353319" cy="148701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 pitchFamily="49" charset="0"/>
              </a:rPr>
              <a:t>void free_block(ptr p) {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*p = *p &amp; -2;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next = p + *p;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if ((*next &amp; 1) == 0)</a:t>
            </a:r>
            <a:br>
              <a:rPr lang="en-GB" sz="1600" dirty="0"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      *p = *p + *next;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add to this block if</a:t>
            </a:r>
            <a:br>
              <a:rPr lang="en-GB" sz="1600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sz="1600" dirty="0">
                <a:latin typeface="Courier New" pitchFamily="49" charset="0"/>
              </a:rPr>
              <a:t>}                          </a:t>
            </a:r>
            <a:r>
              <a:rPr lang="en-GB" sz="1600" dirty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35814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8862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41910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95800" y="24137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51054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4102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57150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6019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6324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66294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6934200" y="24137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800600" y="241375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37338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6030227" y="24074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4876800" y="2176913"/>
            <a:ext cx="1295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6172200" y="2253113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054100" y="2872539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4802188" y="2794751"/>
            <a:ext cx="305190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4953000" y="2716964"/>
            <a:ext cx="1588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2362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2667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2971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3276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35814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38862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1910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495800" y="3404351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66294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6934200" y="3404351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37338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2514600" y="31675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23622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6670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29718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3276600" y="24137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2514600" y="2176913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51054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54102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57150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60198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6324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4800600" y="340435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6030227" y="33980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4876800" y="3167513"/>
            <a:ext cx="1905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7799195" y="2570831"/>
            <a:ext cx="1062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6173204" y="2924774"/>
            <a:ext cx="1625991" cy="473227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2048981" y="240740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Rectangle 7"/>
          <p:cNvSpPr>
            <a:spLocks noChangeArrowheads="1"/>
          </p:cNvSpPr>
          <p:nvPr/>
        </p:nvSpPr>
        <p:spPr bwMode="auto">
          <a:xfrm>
            <a:off x="2057400" y="3398450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7247419" y="24117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247419" y="3404351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103" name="Freeform 18"/>
          <p:cNvSpPr>
            <a:spLocks/>
          </p:cNvSpPr>
          <p:nvPr/>
        </p:nvSpPr>
        <p:spPr bwMode="auto">
          <a:xfrm>
            <a:off x="6803685" y="2232299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/>
          <p:cNvSpPr>
            <a:spLocks/>
          </p:cNvSpPr>
          <p:nvPr/>
        </p:nvSpPr>
        <p:spPr bwMode="auto">
          <a:xfrm>
            <a:off x="6803685" y="3230187"/>
            <a:ext cx="6096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127" y="1220788"/>
            <a:ext cx="8307387" cy="1325562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4275288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703913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656288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 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4222691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Total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4275288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936872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936872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910498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61040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524000" y="2895600"/>
            <a:ext cx="54864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4267200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427688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219200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013028" y="3132438"/>
            <a:ext cx="304800" cy="30480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+mn-lt"/>
              </a:rPr>
              <a:t>0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5943600" y="2880784"/>
            <a:ext cx="1219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4"/>
          <p:cNvSpPr>
            <a:spLocks/>
          </p:cNvSpPr>
          <p:nvPr/>
        </p:nvSpPr>
        <p:spPr bwMode="auto">
          <a:xfrm>
            <a:off x="1368972" y="3473450"/>
            <a:ext cx="1219200" cy="228600"/>
          </a:xfrm>
          <a:custGeom>
            <a:avLst/>
            <a:gdLst/>
            <a:ahLst/>
            <a:cxnLst>
              <a:cxn ang="0">
                <a:pos x="768" y="0"/>
              </a:cxn>
              <a:cxn ang="0">
                <a:pos x="336" y="144"/>
              </a:cxn>
              <a:cxn ang="0">
                <a:pos x="0" y="0"/>
              </a:cxn>
            </a:cxnLst>
            <a:rect l="0" t="0" r="r" b="b"/>
            <a:pathLst>
              <a:path w="768" h="144">
                <a:moveTo>
                  <a:pt x="768" y="0"/>
                </a:moveTo>
                <a:cubicBezTo>
                  <a:pt x="616" y="72"/>
                  <a:pt x="464" y="144"/>
                  <a:pt x="336" y="144"/>
                </a:cubicBezTo>
                <a:cubicBezTo>
                  <a:pt x="208" y="144"/>
                  <a:pt x="104" y="72"/>
                  <a:pt x="0" y="0"/>
                </a:cubicBezTo>
              </a:path>
            </a:pathLst>
          </a:custGeom>
          <a:noFill/>
          <a:ln w="25560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Implicit free lists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569913"/>
            <a:ext cx="70231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438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438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438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962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962400" y="25908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3962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486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486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486400" y="3200400"/>
            <a:ext cx="1143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</a:t>
            </a:r>
            <a:r>
              <a:rPr lang="en-GB" sz="1600" b="1" dirty="0">
                <a:latin typeface="Calibri" pitchFamily="34" charset="0"/>
              </a:rPr>
              <a:t>llocated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10400" y="2895600"/>
            <a:ext cx="1143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7010400" y="25908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7010400" y="3200400"/>
            <a:ext cx="1143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F</a:t>
            </a:r>
            <a:r>
              <a:rPr lang="en-GB" sz="1600" b="1" dirty="0">
                <a:latin typeface="Calibri" pitchFamily="34" charset="0"/>
              </a:rPr>
              <a:t>ree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68176" y="2749550"/>
            <a:ext cx="1284624" cy="63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B</a:t>
            </a:r>
            <a:r>
              <a:rPr lang="en-GB" sz="1800" b="1" dirty="0">
                <a:latin typeface="Calibri" pitchFamily="34" charset="0"/>
              </a:rPr>
              <a:t>lock 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828800" y="3048000"/>
            <a:ext cx="457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2590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114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638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62800" y="2057400"/>
            <a:ext cx="794105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483417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733800" y="1905000"/>
            <a:ext cx="25146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7526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0480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526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526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7526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048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752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2590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7526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0480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752600" y="3124200"/>
            <a:ext cx="1676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526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52600" y="34290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34290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752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1752600" y="37338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048000" y="37338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752600" y="4038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1752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752600" y="43434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048000" y="43434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1752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581400" y="1905000"/>
            <a:ext cx="25146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Boundary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Internal fragmentation</a:t>
            </a:r>
          </a:p>
          <a:p>
            <a:endParaRPr lang="en-US" dirty="0"/>
          </a:p>
          <a:p>
            <a:r>
              <a:rPr lang="en-US" dirty="0"/>
              <a:t>Can it be optimized?</a:t>
            </a:r>
          </a:p>
          <a:p>
            <a:pPr lvl="1"/>
            <a:r>
              <a:rPr lang="en-US" dirty="0"/>
              <a:t>Which blocks need the footer tag?</a:t>
            </a:r>
          </a:p>
          <a:p>
            <a:pPr lvl="1"/>
            <a:r>
              <a:rPr lang="en-US" dirty="0"/>
              <a:t>What does that mean?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F57139-4973-46EF-A295-D3149FB01D9D}"/>
              </a:ext>
            </a:extLst>
          </p:cNvPr>
          <p:cNvGrpSpPr/>
          <p:nvPr/>
        </p:nvGrpSpPr>
        <p:grpSpPr>
          <a:xfrm>
            <a:off x="6172200" y="1981200"/>
            <a:ext cx="1677987" cy="2042584"/>
            <a:chOff x="3109913" y="4275288"/>
            <a:chExt cx="1677987" cy="2042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7B472C-40D0-47BD-A8FD-125D3963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275288"/>
              <a:ext cx="1370013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C049783-DB1F-4D16-B893-899494DC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500" y="4656288"/>
              <a:ext cx="1676400" cy="1285875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P</a:t>
              </a:r>
              <a:r>
                <a:rPr lang="en-GB" sz="1600" b="1" dirty="0">
                  <a:latin typeface="Calibri" pitchFamily="34" charset="0"/>
                </a:rPr>
                <a:t>ayload and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padding</a:t>
              </a: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30DBF7-B355-470B-A8F1-628DEE31B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4275288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8B5133E-3153-4C43-89E6-96984164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13" y="5936872"/>
              <a:ext cx="1370012" cy="3810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S</a:t>
              </a:r>
              <a:r>
                <a:rPr lang="en-GB" sz="1600" b="1" dirty="0">
                  <a:latin typeface="Calibri" pitchFamily="34" charset="0"/>
                </a:rPr>
                <a:t>ize</a:t>
              </a: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8E78BD71-016E-4E92-8921-292A900FF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100" y="5936872"/>
              <a:ext cx="304800" cy="381000"/>
            </a:xfrm>
            <a:prstGeom prst="rect">
              <a:avLst/>
            </a:prstGeom>
            <a:solidFill>
              <a:srgbClr val="EBAF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Boundary Tag for Allocated Blocks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33407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2404" y="267100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90600" y="3721779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5775" y="3363435"/>
            <a:ext cx="2931550" cy="2024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1: Allocated 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a = 0: Free 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1: Previous block is allocated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 = 0: Previous block is free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>
                <a:latin typeface="Calibri" pitchFamily="34" charset="0"/>
              </a:rPr>
              <a:t>ayload: application data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362200" y="33407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1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90600" y="5004479"/>
            <a:ext cx="1676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O</a:t>
            </a:r>
            <a:r>
              <a:rPr lang="en-GB" sz="1600" b="1" dirty="0">
                <a:latin typeface="Calibri" pitchFamily="34" charset="0"/>
              </a:rPr>
              <a:t>ptional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 rot="16200000">
            <a:off x="1714502" y="228290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399213" y="3306385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1" y="3692603"/>
            <a:ext cx="1676400" cy="1616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Unallocated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772401" y="3306385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99214" y="5309279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>
                <a:latin typeface="Calibri" pitchFamily="34" charset="0"/>
              </a:rPr>
              <a:t>ize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769226" y="5309279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b</a:t>
            </a:r>
            <a:r>
              <a:rPr lang="en-GB" sz="1600" dirty="0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855231" y="2637644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 rot="16200000">
            <a:off x="7127329" y="2249543"/>
            <a:ext cx="228600" cy="16764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1" y="5906869"/>
            <a:ext cx="108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Allocated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9844" y="5830669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Free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396875" y="1352550"/>
            <a:ext cx="8442325" cy="897985"/>
          </a:xfrm>
        </p:spPr>
        <p:txBody>
          <a:bodyPr/>
          <a:lstStyle/>
          <a:p>
            <a:r>
              <a:rPr lang="en-US" dirty="0"/>
              <a:t>Boundary tag needed only for free blocks</a:t>
            </a:r>
          </a:p>
          <a:p>
            <a:r>
              <a:rPr lang="en-US" dirty="0"/>
              <a:t>When sizes are multiples of 4 or more, have 2+ spare bits</a:t>
            </a:r>
          </a:p>
        </p:txBody>
      </p:sp>
    </p:spTree>
    <p:extLst>
      <p:ext uri="{BB962C8B-B14F-4D97-AF65-F5344CB8AC3E}">
        <p14:creationId xmlns:p14="http://schemas.microsoft.com/office/powerpoint/2010/main" val="347574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3200" y="22098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7180" y="656693"/>
            <a:ext cx="8534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</a:t>
            </a:r>
            <a:br>
              <a:rPr lang="en-GB" dirty="0"/>
            </a:br>
            <a:r>
              <a:rPr lang="en-GB" dirty="0"/>
              <a:t>(Case 1)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743200" y="191824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38600" y="19050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7432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743200" y="3132123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743200" y="2829964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386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7432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745828" y="4054344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735189" y="3752185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30589" y="3744262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7432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905000"/>
            <a:ext cx="2514600" cy="2743885"/>
            <a:chOff x="4572000" y="1905000"/>
            <a:chExt cx="2514600" cy="2743885"/>
          </a:xfrm>
        </p:grpSpPr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5410200" y="2205682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5410200" y="1912883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6705600" y="192453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54102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62484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54102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67056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54102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54102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54102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67056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54102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5410200" y="4039285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5410200" y="3753677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6705600" y="374435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54102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45720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953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931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664042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5800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2)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514600" y="2235036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95800" y="1905000"/>
            <a:ext cx="2514600" cy="2743200"/>
            <a:chOff x="4495800" y="1905000"/>
            <a:chExt cx="2514600" cy="274320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5334000" y="2219394"/>
              <a:ext cx="1676400" cy="6096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5334000" y="1924844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6629400" y="1925501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334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34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6629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34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334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6629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4495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5334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5334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2954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29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07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F408B-09D8-4F4F-8A1C-7B5D6C9A673D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0404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90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590800" y="22098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90800" y="25146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590800" y="25146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862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5908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590800" y="2819400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886200" y="2819400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590800" y="3124200"/>
            <a:ext cx="1676400" cy="588579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5908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590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3886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590800" y="4038600"/>
            <a:ext cx="1676400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590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5257800" y="1905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6553200" y="1905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57800" y="2209800"/>
            <a:ext cx="1676400" cy="12192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257800" y="34290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5257800" y="3429000"/>
            <a:ext cx="1295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n+m1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553200" y="34290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257800" y="3733800"/>
            <a:ext cx="12954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6553200" y="3733800"/>
            <a:ext cx="381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52578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4419600" y="32766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257800" y="1905000"/>
            <a:ext cx="1676400" cy="18288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3)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71600" y="204710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19169" y="285741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16967" y="394472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5266997" y="4038600"/>
            <a:ext cx="1667203" cy="6096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92E3F-5DFB-4F1D-A433-3BBC743F2A14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5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/>
      <p:bldP spid="30745" grpId="0" animBg="1"/>
      <p:bldP spid="30746" grpId="0" animBg="1"/>
      <p:bldP spid="30748" grpId="0" animBg="1"/>
      <p:bldP spid="30749" grpId="0" animBg="1"/>
      <p:bldP spid="30750" grpId="0" animBg="1"/>
      <p:bldP spid="30751" grpId="0" animBg="1"/>
      <p:bldP spid="30752" grpId="0" animBg="1"/>
      <p:bldP spid="30757" grpId="0" animBg="1"/>
      <p:bldP spid="30758" grpId="0" animBg="1"/>
      <p:bldP spid="30759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Memory Allocation	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280875" y="2940909"/>
            <a:ext cx="4093996" cy="3815473"/>
          </a:xfrm>
        </p:spPr>
        <p:txBody>
          <a:bodyPr/>
          <a:lstStyle/>
          <a:p>
            <a:r>
              <a:rPr lang="en-US" dirty="0"/>
              <a:t>Programmers use </a:t>
            </a:r>
            <a:r>
              <a:rPr lang="en-US" i="1" dirty="0">
                <a:solidFill>
                  <a:srgbClr val="990000"/>
                </a:solidFill>
              </a:rPr>
              <a:t>dynamic memory allocators </a:t>
            </a:r>
            <a:r>
              <a:rPr lang="en-US" dirty="0"/>
              <a:t>(such as </a:t>
            </a:r>
            <a:r>
              <a:rPr lang="en-US" dirty="0">
                <a:latin typeface="Courier New"/>
                <a:cs typeface="Courier New"/>
              </a:rPr>
              <a:t>malloc</a:t>
            </a:r>
            <a:r>
              <a:rPr lang="en-US" dirty="0"/>
              <a:t>) to acquire virtual memory (VM) at run time. </a:t>
            </a:r>
          </a:p>
          <a:p>
            <a:pPr lvl="1"/>
            <a:r>
              <a:rPr lang="en-US" dirty="0"/>
              <a:t>for data structures whose size is only known at runtime</a:t>
            </a:r>
          </a:p>
          <a:p>
            <a:r>
              <a:rPr lang="en-US" dirty="0"/>
              <a:t>Dynamic memory allocators manage an area of process VM known as the </a:t>
            </a:r>
            <a:r>
              <a:rPr lang="en-US" i="1" dirty="0">
                <a:solidFill>
                  <a:srgbClr val="990000"/>
                </a:solidFill>
              </a:rPr>
              <a:t>heap</a:t>
            </a:r>
            <a:r>
              <a:rPr lang="en-US" dirty="0"/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59F402-DA8D-4BA1-8DCC-12F3B2AF8AE4}"/>
              </a:ext>
            </a:extLst>
          </p:cNvPr>
          <p:cNvGrpSpPr/>
          <p:nvPr/>
        </p:nvGrpSpPr>
        <p:grpSpPr>
          <a:xfrm>
            <a:off x="701418" y="1362074"/>
            <a:ext cx="3505200" cy="1371600"/>
            <a:chOff x="4189412" y="1362075"/>
            <a:chExt cx="3505200" cy="13716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4189412" y="13620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Application</a:t>
              </a: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4189412" y="1819275"/>
              <a:ext cx="3505200" cy="4572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latin typeface="+mn-lt"/>
                </a:rPr>
                <a:t>Dynamic Memory Allocator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4189412" y="2276475"/>
              <a:ext cx="35052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+mn-lt"/>
                </a:rPr>
                <a:t>Heap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47B32-6206-4367-B7C8-5DDEB992958D}"/>
              </a:ext>
            </a:extLst>
          </p:cNvPr>
          <p:cNvGrpSpPr/>
          <p:nvPr/>
        </p:nvGrpSpPr>
        <p:grpSpPr>
          <a:xfrm>
            <a:off x="3985528" y="1057491"/>
            <a:ext cx="5172476" cy="5876709"/>
            <a:chOff x="3985528" y="1057491"/>
            <a:chExt cx="5172476" cy="5876709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3C6BC731-BCC7-4ECB-9878-B084C0C64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328954"/>
              <a:ext cx="2789237" cy="487362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71DF70EE-8BA3-40E2-AC0D-4E5BC103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030754"/>
              <a:ext cx="2789237" cy="669925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4467A38E-A137-4ED9-A1C9-28C0DC7D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3695916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B8D680-7A45-47D5-B75E-C44C19F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2121116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DEE5B908-3B29-4F80-8A43-61B405205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4024529"/>
              <a:ext cx="1588" cy="3841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20">
              <a:extLst>
                <a:ext uri="{FF2B5EF4-FFF2-40B4-BE49-F238E27FC236}">
                  <a16:creationId xmlns:a16="http://schemas.microsoft.com/office/drawing/2014/main" id="{DC92565D-8865-4ED7-ABD4-8546053F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1786154"/>
              <a:ext cx="2789237" cy="563562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489F7873-687C-4A92-B1E0-FFF5AB564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82" y="2805329"/>
              <a:ext cx="1588" cy="2317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7F85D09C-7BA7-4CEC-A02C-8D764B099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8782" y="2349716"/>
              <a:ext cx="1588" cy="228600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D93691E9-1304-4426-A712-535E2AAE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6379849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69070789-7074-4E29-9825-CA4717045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026" y="6598401"/>
              <a:ext cx="285954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3A65B827-6A3C-4488-88A6-40D81BD3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6053" y="2175091"/>
              <a:ext cx="869831" cy="80855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%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rsp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(stack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pointer)</a:t>
              </a:r>
            </a:p>
          </p:txBody>
        </p:sp>
        <p:sp>
          <p:nvSpPr>
            <p:cNvPr id="60" name="Line 26">
              <a:extLst>
                <a:ext uri="{FF2B5EF4-FFF2-40B4-BE49-F238E27FC236}">
                  <a16:creationId xmlns:a16="http://schemas.microsoft.com/office/drawing/2014/main" id="{0DE4F69E-885B-4E2B-A696-A98D610F5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9666" y="2346541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3095C856-5C32-4095-A5F8-54ECCE767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032" y="1057491"/>
              <a:ext cx="1149972" cy="8183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Memory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invisible to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user code</a:t>
              </a:r>
            </a:p>
          </p:txBody>
        </p:sp>
        <p:sp>
          <p:nvSpPr>
            <p:cNvPr id="62" name="Line 28">
              <a:extLst>
                <a:ext uri="{FF2B5EF4-FFF2-40B4-BE49-F238E27FC236}">
                  <a16:creationId xmlns:a16="http://schemas.microsoft.com/office/drawing/2014/main" id="{9974C533-5AC4-4A28-AA60-8A8181E18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55632" y="1324459"/>
              <a:ext cx="1588" cy="460375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29">
              <a:extLst>
                <a:ext uri="{FF2B5EF4-FFF2-40B4-BE49-F238E27FC236}">
                  <a16:creationId xmlns:a16="http://schemas.microsoft.com/office/drawing/2014/main" id="{F5216458-C0DC-4DA7-9E11-D6122C2B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0120" y="4240429"/>
              <a:ext cx="552052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brk</a:t>
              </a:r>
            </a:p>
          </p:txBody>
        </p:sp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0D03DCEE-4D5D-474D-B273-F51B91F9B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5945" y="4407116"/>
              <a:ext cx="384175" cy="1588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32">
              <a:extLst>
                <a:ext uri="{FF2B5EF4-FFF2-40B4-BE49-F238E27FC236}">
                  <a16:creationId xmlns:a16="http://schemas.microsoft.com/office/drawing/2014/main" id="{A9EA6A47-1273-4984-91DA-0AD78F8E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528" y="6256343"/>
              <a:ext cx="1043672" cy="29918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Courier New" pitchFamily="49" charset="0"/>
                  <a:ea typeface="msgothic" charset="0"/>
                  <a:cs typeface="msgothic" charset="0"/>
                </a:rPr>
                <a:t>0x400000</a:t>
              </a:r>
            </a:p>
          </p:txBody>
        </p:sp>
        <p:sp>
          <p:nvSpPr>
            <p:cNvPr id="66" name="Rectangle 34">
              <a:extLst>
                <a:ext uri="{FF2B5EF4-FFF2-40B4-BE49-F238E27FC236}">
                  <a16:creationId xmlns:a16="http://schemas.microsoft.com/office/drawing/2014/main" id="{A34C9A30-356D-41C0-A8B6-38A25A8C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084449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bss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7" name="Rectangle 35">
              <a:extLst>
                <a:ext uri="{FF2B5EF4-FFF2-40B4-BE49-F238E27FC236}">
                  <a16:creationId xmlns:a16="http://schemas.microsoft.com/office/drawing/2014/main" id="{F6E1B079-3169-48E3-B21E-9B83D7C1D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1" y="5709924"/>
              <a:ext cx="2789238" cy="669925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.init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.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text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, 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.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rodata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68" name="AutoShape 36">
              <a:extLst>
                <a:ext uri="{FF2B5EF4-FFF2-40B4-BE49-F238E27FC236}">
                  <a16:creationId xmlns:a16="http://schemas.microsoft.com/office/drawing/2014/main" id="{A5118769-711D-4D83-971A-3B3ED1712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6582" y="5092916"/>
              <a:ext cx="76200" cy="1295400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1260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id="{BDD0E81B-FCD2-476D-9F94-60248BFF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8982" y="5077041"/>
              <a:ext cx="1149459" cy="130093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Loaded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from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the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executable 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file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D2750E6-4CB4-4B36-B725-F6B8B2E9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662" y="4417699"/>
              <a:ext cx="2789237" cy="669925"/>
            </a:xfrm>
            <a:prstGeom prst="rect">
              <a:avLst/>
            </a:prstGeom>
            <a:solidFill>
              <a:srgbClr val="D5F1C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malloc</a:t>
              </a: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680348"/>
            <a:ext cx="83058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 Boundary Tag for Allocated Blocks (Case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55572" y="2021744"/>
            <a:ext cx="1004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previous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03141" y="2832052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being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freed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00939" y="3919360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Calibri" pitchFamily="34" charset="0"/>
              </a:rPr>
              <a:t>next</a:t>
            </a:r>
            <a:br>
              <a:rPr lang="en-US" sz="1800" b="0" dirty="0">
                <a:latin typeface="Calibri" pitchFamily="34" charset="0"/>
              </a:rPr>
            </a:br>
            <a:r>
              <a:rPr lang="en-US" sz="1800" b="0" dirty="0">
                <a:latin typeface="Calibri" pitchFamily="34" charset="0"/>
              </a:rPr>
              <a:t>block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14600" y="1925501"/>
            <a:ext cx="12954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3810000" y="1925501"/>
            <a:ext cx="3810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352800" y="4191000"/>
            <a:ext cx="1588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2525110" y="3109214"/>
            <a:ext cx="1676400" cy="6096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6"/>
          <p:cNvSpPr>
            <a:spLocks noChangeArrowheads="1"/>
          </p:cNvSpPr>
          <p:nvPr/>
        </p:nvSpPr>
        <p:spPr bwMode="auto">
          <a:xfrm>
            <a:off x="2504090" y="2839901"/>
            <a:ext cx="12954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3796862" y="2834386"/>
            <a:ext cx="381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48" name="Rectangle 28"/>
          <p:cNvSpPr>
            <a:spLocks noChangeArrowheads="1"/>
          </p:cNvSpPr>
          <p:nvPr/>
        </p:nvSpPr>
        <p:spPr bwMode="auto">
          <a:xfrm>
            <a:off x="2514600" y="28194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2514600" y="37338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3810000" y="37338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1" name="Rectangle 31"/>
          <p:cNvSpPr>
            <a:spLocks noChangeArrowheads="1"/>
          </p:cNvSpPr>
          <p:nvPr/>
        </p:nvSpPr>
        <p:spPr bwMode="auto">
          <a:xfrm>
            <a:off x="2514600" y="4038600"/>
            <a:ext cx="167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2514600" y="4343400"/>
            <a:ext cx="167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514600" y="4343400"/>
            <a:ext cx="1295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3810000" y="4343400"/>
            <a:ext cx="381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514600" y="37338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2525110" y="2514600"/>
            <a:ext cx="128489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810000" y="2514600"/>
            <a:ext cx="381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?</a:t>
            </a:r>
            <a:r>
              <a:rPr lang="en-GB" sz="1600" b="1" dirty="0">
                <a:solidFill>
                  <a:srgbClr val="0070C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2514600" y="1905000"/>
            <a:ext cx="16764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255516" y="1907108"/>
            <a:ext cx="2514600" cy="2743200"/>
            <a:chOff x="4255516" y="1907108"/>
            <a:chExt cx="2514600" cy="2743200"/>
          </a:xfrm>
        </p:grpSpPr>
        <p:grpSp>
          <p:nvGrpSpPr>
            <p:cNvPr id="2" name="Group 1"/>
            <p:cNvGrpSpPr/>
            <p:nvPr/>
          </p:nvGrpSpPr>
          <p:grpSpPr>
            <a:xfrm>
              <a:off x="4255516" y="1907108"/>
              <a:ext cx="2514600" cy="2743200"/>
              <a:chOff x="3581400" y="1905000"/>
              <a:chExt cx="2514600" cy="2743200"/>
            </a:xfrm>
          </p:grpSpPr>
          <p:sp>
            <p:nvSpPr>
              <p:cNvPr id="31768" name="Rectangle 24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0" name="Rectangle 26"/>
              <p:cNvSpPr>
                <a:spLocks noChangeArrowheads="1"/>
              </p:cNvSpPr>
              <p:nvPr/>
            </p:nvSpPr>
            <p:spPr bwMode="auto">
              <a:xfrm>
                <a:off x="4419600" y="2209800"/>
                <a:ext cx="1676400" cy="2133600"/>
              </a:xfrm>
              <a:prstGeom prst="rect">
                <a:avLst/>
              </a:prstGeom>
              <a:solidFill>
                <a:schemeClr val="bg1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Rectangle 27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676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2" name="Rectangle 28"/>
              <p:cNvSpPr>
                <a:spLocks noChangeArrowheads="1"/>
              </p:cNvSpPr>
              <p:nvPr/>
            </p:nvSpPr>
            <p:spPr bwMode="auto">
              <a:xfrm>
                <a:off x="4419600" y="4343400"/>
                <a:ext cx="12954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600" b="1" dirty="0">
                    <a:latin typeface="Calibri" pitchFamily="34" charset="0"/>
                  </a:rPr>
                  <a:t>n+m1+m2</a:t>
                </a:r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5715000" y="4343400"/>
                <a:ext cx="381000" cy="304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8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600" b="1" dirty="0">
                  <a:latin typeface="Calibri" pitchFamily="34" charset="0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3581400" y="3276600"/>
                <a:ext cx="609600" cy="1588"/>
              </a:xfrm>
              <a:prstGeom prst="line">
                <a:avLst/>
              </a:prstGeom>
              <a:noFill/>
              <a:ln w="2556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Rectangle 31"/>
              <p:cNvSpPr>
                <a:spLocks noChangeArrowheads="1"/>
              </p:cNvSpPr>
              <p:nvPr/>
            </p:nvSpPr>
            <p:spPr bwMode="auto">
              <a:xfrm>
                <a:off x="4419600" y="1905000"/>
                <a:ext cx="1676400" cy="2743200"/>
              </a:xfrm>
              <a:prstGeom prst="rect">
                <a:avLst/>
              </a:prstGeom>
              <a:noFill/>
              <a:ln w="3816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385034" y="1907108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385034" y="4342880"/>
              <a:ext cx="381000" cy="30480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solidFill>
                    <a:srgbClr val="C00000"/>
                  </a:solidFill>
                  <a:latin typeface="Calibri" pitchFamily="34" charset="0"/>
                </a:rPr>
                <a:t>?</a:t>
              </a:r>
              <a:r>
                <a:rPr lang="en-GB" sz="1600" b="1" dirty="0">
                  <a:solidFill>
                    <a:srgbClr val="0070C0"/>
                  </a:solidFill>
                  <a:latin typeface="Calibri" pitchFamily="34" charset="0"/>
                </a:rPr>
                <a:t>0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F9A8C06-F363-4FD3-8696-FBFF22FDB6C2}"/>
              </a:ext>
            </a:extLst>
          </p:cNvPr>
          <p:cNvSpPr txBox="1"/>
          <p:nvPr/>
        </p:nvSpPr>
        <p:spPr>
          <a:xfrm>
            <a:off x="762000" y="5334000"/>
            <a:ext cx="645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Header: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sz="1800" dirty="0">
                <a:latin typeface="Calibri" pitchFamily="34" charset="0"/>
              </a:rPr>
              <a:t>Use 2 bits (address bits always zero due to alignment):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	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previous block allocated</a:t>
            </a:r>
            <a:r>
              <a:rPr lang="en-US" sz="1800" dirty="0">
                <a:latin typeface="Calibri" pitchFamily="34" charset="0"/>
              </a:rPr>
              <a:t>)&lt;&lt;1 | (</a:t>
            </a:r>
            <a:r>
              <a:rPr lang="en-US" sz="1800" dirty="0">
                <a:solidFill>
                  <a:srgbClr val="0070C0"/>
                </a:solidFill>
                <a:latin typeface="Calibri" pitchFamily="34" charset="0"/>
              </a:rPr>
              <a:t>current block allocated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55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349469" y="381000"/>
            <a:ext cx="83820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066800"/>
            <a:ext cx="8307387" cy="5497512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Placement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next-fit, best-fit, etc.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Trades off lower throughput for less fragmentation	</a:t>
            </a:r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Interesting observation</a:t>
            </a:r>
            <a:r>
              <a:rPr lang="en-GB" b="1" dirty="0">
                <a:solidFill>
                  <a:srgbClr val="C00000"/>
                </a:solidFill>
              </a:rPr>
              <a:t>: </a:t>
            </a:r>
            <a:r>
              <a:rPr lang="en-GB" dirty="0"/>
              <a:t>segregated free lists (next lecture) approximate a best fit placement policy without having to search entire free list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Splitting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do we go ahead and split free blocks?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much internal fragmentation are we willing to tolerate?</a:t>
            </a: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policy: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Immediate coalescing: </a:t>
            </a:r>
            <a:r>
              <a:rPr lang="en-GB" dirty="0"/>
              <a:t>coalesce each time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is called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Deferred coalescing: </a:t>
            </a:r>
            <a:r>
              <a:rPr lang="en-GB" dirty="0"/>
              <a:t>try to improve performance of </a:t>
            </a:r>
            <a:r>
              <a:rPr lang="en-GB" b="1" dirty="0">
                <a:latin typeface="Courier New" pitchFamily="49" charset="0"/>
              </a:rPr>
              <a:t>free</a:t>
            </a:r>
            <a:r>
              <a:rPr lang="en-GB" b="1" dirty="0"/>
              <a:t> </a:t>
            </a:r>
            <a:r>
              <a:rPr lang="en-GB" dirty="0"/>
              <a:t>by deferring coalescing until needed. Examples:</a:t>
            </a:r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>
                <a:latin typeface="Courier New" pitchFamily="49" charset="0"/>
              </a:rPr>
              <a:t>malloc</a:t>
            </a:r>
            <a:endParaRPr lang="en-GB" b="1" dirty="0"/>
          </a:p>
          <a:p>
            <a:pPr lvl="2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40724" y="458703"/>
            <a:ext cx="67564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0266" y="1160463"/>
            <a:ext cx="8307387" cy="5392737"/>
          </a:xfrm>
          <a:ln/>
        </p:spPr>
        <p:txBody>
          <a:bodyPr/>
          <a:lstStyle/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linear time worst case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constant time worst case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</a:p>
          <a:p>
            <a:pPr lvl="1">
              <a:lnSpc>
                <a:spcPct val="83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depend on placement policy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best-fit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 </a:t>
            </a:r>
            <a:r>
              <a:rPr lang="en-GB" dirty="0">
                <a:latin typeface="Courier New" pitchFamily="49" charset="0"/>
              </a:rPr>
              <a:t>malloc/free </a:t>
            </a:r>
            <a:r>
              <a:rPr lang="en-GB" dirty="0"/>
              <a:t>because of linear-time allocation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applications</a:t>
            </a:r>
          </a:p>
          <a:p>
            <a:pPr>
              <a:lnSpc>
                <a:spcPct val="83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671637"/>
            <a:ext cx="7896225" cy="4348163"/>
          </a:xfrm>
        </p:spPr>
        <p:txBody>
          <a:bodyPr/>
          <a:lstStyle/>
          <a:p>
            <a:r>
              <a:rPr lang="en-US" dirty="0"/>
              <a:t>Allocator maintains heap as collection of variable sized </a:t>
            </a:r>
            <a:r>
              <a:rPr lang="en-US" i="1" dirty="0">
                <a:solidFill>
                  <a:srgbClr val="990000"/>
                </a:solidFill>
              </a:rPr>
              <a:t>blocks</a:t>
            </a:r>
            <a:r>
              <a:rPr lang="en-US" dirty="0">
                <a:solidFill>
                  <a:srgbClr val="000000"/>
                </a:solidFill>
              </a:rPr>
              <a:t>, which are either </a:t>
            </a:r>
            <a:r>
              <a:rPr lang="en-US" i="1" dirty="0">
                <a:solidFill>
                  <a:srgbClr val="990000"/>
                </a:solidFill>
              </a:rPr>
              <a:t>allocated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i="1" dirty="0">
                <a:solidFill>
                  <a:srgbClr val="990000"/>
                </a:solidFill>
              </a:rPr>
              <a:t>free</a:t>
            </a:r>
          </a:p>
          <a:p>
            <a:r>
              <a:rPr lang="en-US" dirty="0"/>
              <a:t>Types of allocators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Explicit allocator</a:t>
            </a:r>
            <a:r>
              <a:rPr lang="en-US" b="1" dirty="0"/>
              <a:t>:  </a:t>
            </a:r>
            <a:r>
              <a:rPr lang="en-US" dirty="0"/>
              <a:t>application allocates and frees space </a:t>
            </a:r>
          </a:p>
          <a:p>
            <a:pPr lvl="2"/>
            <a:r>
              <a:rPr lang="en-US" dirty="0"/>
              <a:t>E.g.,  </a:t>
            </a:r>
            <a:r>
              <a:rPr lang="en-US" b="1" dirty="0" err="1">
                <a:latin typeface="Courier New"/>
                <a:cs typeface="Courier New"/>
              </a:rPr>
              <a:t>malloc</a:t>
            </a:r>
            <a:r>
              <a:rPr lang="en-US" dirty="0"/>
              <a:t> and </a:t>
            </a:r>
            <a:r>
              <a:rPr lang="en-US" b="1" dirty="0">
                <a:latin typeface="Courier New"/>
                <a:cs typeface="Courier New"/>
              </a:rPr>
              <a:t>free</a:t>
            </a:r>
            <a:r>
              <a:rPr lang="en-US" dirty="0"/>
              <a:t> in C</a:t>
            </a:r>
          </a:p>
          <a:p>
            <a:pPr lvl="1"/>
            <a:r>
              <a:rPr lang="en-US" b="1" i="1" dirty="0">
                <a:solidFill>
                  <a:srgbClr val="990000"/>
                </a:solidFill>
              </a:rPr>
              <a:t>Implicit allocator:</a:t>
            </a:r>
            <a:r>
              <a:rPr lang="en-US" dirty="0"/>
              <a:t> application allocates, but does not free space</a:t>
            </a:r>
          </a:p>
          <a:p>
            <a:pPr lvl="2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and garbage collection in Java</a:t>
            </a:r>
          </a:p>
          <a:p>
            <a:endParaRPr lang="en-US" dirty="0"/>
          </a:p>
          <a:p>
            <a:r>
              <a:rPr lang="en-US" dirty="0"/>
              <a:t>Will discuss simple explicit memory allocation today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48" y="417513"/>
            <a:ext cx="59436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126524"/>
            <a:ext cx="8624887" cy="5486400"/>
          </a:xfrm>
          <a:ln/>
        </p:spPr>
        <p:txBody>
          <a:bodyPr/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Successful: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bytes</a:t>
            </a:r>
            <a:br>
              <a:rPr lang="en-GB" dirty="0"/>
            </a:br>
            <a:r>
              <a:rPr lang="en-GB" dirty="0"/>
              <a:t>aligned to a 16-byte boundary (on x86-64)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Unsuccessful: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to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dirty="0">
                <a:latin typeface="+mn-lt"/>
                <a:cs typeface="Courier New"/>
              </a:rPr>
              <a:t>ENOMEM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/>
              <a:t>or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calloc</a:t>
            </a:r>
            <a:r>
              <a:rPr lang="en-GB" b="1" dirty="0"/>
              <a:t>:</a:t>
            </a:r>
            <a:r>
              <a:rPr lang="en-GB" dirty="0"/>
              <a:t> Version of </a:t>
            </a:r>
            <a:r>
              <a:rPr lang="en-GB" b="1" dirty="0" err="1">
                <a:latin typeface="Courier New"/>
                <a:cs typeface="Courier New"/>
              </a:rPr>
              <a:t>malloc</a:t>
            </a:r>
            <a:r>
              <a:rPr lang="en-GB" dirty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realloc</a:t>
            </a:r>
            <a:r>
              <a:rPr lang="en-GB" b="1" dirty="0">
                <a:latin typeface="Courier New"/>
                <a:cs typeface="Courier New"/>
              </a:rPr>
              <a:t>:</a:t>
            </a:r>
            <a:r>
              <a:rPr lang="en-GB" dirty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>
                <a:latin typeface="Courier New"/>
                <a:cs typeface="Courier New"/>
              </a:rPr>
              <a:t>sbrk</a:t>
            </a:r>
            <a:r>
              <a:rPr lang="en-GB" b="1" dirty="0"/>
              <a:t>:</a:t>
            </a:r>
            <a:r>
              <a:rPr lang="en-GB" dirty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07772" y="398978"/>
            <a:ext cx="5943600" cy="5730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/>
              <a:t> 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1143000"/>
            <a:ext cx="8077200" cy="5265161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649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fr-FR" sz="1600" dirty="0">
                <a:solidFill>
                  <a:srgbClr val="C1651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block of n </a:t>
            </a:r>
            <a:r>
              <a:rPr lang="fr-FR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fr-FR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r-FR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1600" dirty="0" err="1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sz="1600" dirty="0">
                <a:solidFill>
                  <a:srgbClr val="2C92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perror(</a:t>
            </a:r>
            <a:r>
              <a:rPr lang="fi-FI" sz="1600" dirty="0" err="1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</a:t>
            </a:r>
            <a:r>
              <a:rPr lang="fi-FI" sz="1600" dirty="0">
                <a:solidFill>
                  <a:srgbClr val="9D206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exit(0);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fi-FI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fi-FI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i&lt;n; i++)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p[i] = i;</a:t>
            </a: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</a:t>
            </a:r>
            <a:r>
              <a:rPr lang="da-DK" sz="1600" dirty="0" err="1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r>
              <a:rPr lang="da-DK" sz="1600" dirty="0">
                <a:solidFill>
                  <a:srgbClr val="CB24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free(p);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GB" dirty="0"/>
              <a:t>Simplifying Assumptions Made in This Lecture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is word addressed.</a:t>
            </a:r>
          </a:p>
          <a:p>
            <a:r>
              <a:rPr lang="en-GB" dirty="0"/>
              <a:t>Words are </a:t>
            </a:r>
            <a:r>
              <a:rPr lang="en-GB" dirty="0" err="1"/>
              <a:t>int</a:t>
            </a:r>
            <a:r>
              <a:rPr lang="en-GB" dirty="0"/>
              <a:t>-sized.</a:t>
            </a:r>
          </a:p>
          <a:p>
            <a:r>
              <a:rPr lang="en-GB" dirty="0"/>
              <a:t>Allocations are double-word aligned.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00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9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14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519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824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1289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433762" y="3918718"/>
            <a:ext cx="304800" cy="304800"/>
          </a:xfrm>
          <a:prstGeom prst="rect">
            <a:avLst/>
          </a:prstGeom>
          <a:noFill/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738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4043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81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6529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957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2625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73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721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769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481762" y="3918718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865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091362" y="3918718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1186248" y="4572000"/>
            <a:ext cx="1484166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(4 words)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130307" y="4572000"/>
            <a:ext cx="1095469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block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(2 words)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532256" y="4845801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532256" y="5226801"/>
            <a:ext cx="3048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913256" y="4845801"/>
            <a:ext cx="10424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Free word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6910081" y="5226801"/>
            <a:ext cx="147191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Allocated word</a:t>
            </a:r>
          </a:p>
        </p:txBody>
      </p:sp>
      <p:sp>
        <p:nvSpPr>
          <p:cNvPr id="32" name="AutoShape 17"/>
          <p:cNvSpPr>
            <a:spLocks/>
          </p:cNvSpPr>
          <p:nvPr/>
        </p:nvSpPr>
        <p:spPr bwMode="auto">
          <a:xfrm rot="16200000">
            <a:off x="1827796" y="3766318"/>
            <a:ext cx="182880" cy="1188720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7"/>
          <p:cNvSpPr>
            <a:spLocks/>
          </p:cNvSpPr>
          <p:nvPr/>
        </p:nvSpPr>
        <p:spPr bwMode="auto">
          <a:xfrm rot="16200000">
            <a:off x="4575400" y="4067718"/>
            <a:ext cx="180842" cy="583882"/>
          </a:xfrm>
          <a:prstGeom prst="leftBrace">
            <a:avLst>
              <a:gd name="adj1" fmla="val 33333"/>
              <a:gd name="adj2" fmla="val 50901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464300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Example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176831" y="1582738"/>
            <a:ext cx="2663206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p1 = malloc(4*SIZ)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76831" y="2464826"/>
            <a:ext cx="2663206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p2 = malloc(5*SIZ)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176831" y="3365128"/>
            <a:ext cx="2663206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p3 = malloc(6*SIZ)</a:t>
            </a:r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533400" y="4244975"/>
            <a:ext cx="1284624" cy="359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176831" y="5128926"/>
            <a:ext cx="2663206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malloc(2*SIZ)</a:t>
            </a:r>
          </a:p>
        </p:txBody>
      </p: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278437" y="500547"/>
            <a:ext cx="3352498" cy="354906"/>
          </a:xfrm>
          <a:prstGeom prst="rect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#define SIZ </a:t>
            </a:r>
            <a:r>
              <a:rPr lang="en-GB" sz="1800" b="1" dirty="0" err="1">
                <a:latin typeface="Courier New" pitchFamily="49" charset="0"/>
              </a:rPr>
              <a:t>sizeof</a:t>
            </a:r>
            <a:r>
              <a:rPr lang="en-GB" sz="1800" b="1" dirty="0">
                <a:latin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92437" y="1614488"/>
            <a:ext cx="5486400" cy="304800"/>
            <a:chOff x="2992437" y="1614488"/>
            <a:chExt cx="5486400" cy="304800"/>
          </a:xfrm>
        </p:grpSpPr>
        <p:grpSp>
          <p:nvGrpSpPr>
            <p:cNvPr id="98" name="Group 97"/>
            <p:cNvGrpSpPr/>
            <p:nvPr/>
          </p:nvGrpSpPr>
          <p:grpSpPr>
            <a:xfrm>
              <a:off x="2992437" y="1614488"/>
              <a:ext cx="5181600" cy="304800"/>
              <a:chOff x="3006724" y="1614488"/>
              <a:chExt cx="5181600" cy="304800"/>
            </a:xfrm>
          </p:grpSpPr>
          <p:sp>
            <p:nvSpPr>
              <p:cNvPr id="11266" name="Rectangle 2"/>
              <p:cNvSpPr>
                <a:spLocks noChangeArrowheads="1"/>
              </p:cNvSpPr>
              <p:nvPr/>
            </p:nvSpPr>
            <p:spPr bwMode="auto">
              <a:xfrm>
                <a:off x="30067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7" name="Rectangle 3"/>
              <p:cNvSpPr>
                <a:spLocks noChangeArrowheads="1"/>
              </p:cNvSpPr>
              <p:nvPr/>
            </p:nvSpPr>
            <p:spPr bwMode="auto">
              <a:xfrm>
                <a:off x="33115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8" name="Rectangle 4"/>
              <p:cNvSpPr>
                <a:spLocks noChangeArrowheads="1"/>
              </p:cNvSpPr>
              <p:nvPr/>
            </p:nvSpPr>
            <p:spPr bwMode="auto">
              <a:xfrm>
                <a:off x="36163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3921124" y="1614488"/>
                <a:ext cx="304800" cy="30480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Rectangle 6"/>
              <p:cNvSpPr>
                <a:spLocks noChangeArrowheads="1"/>
              </p:cNvSpPr>
              <p:nvPr/>
            </p:nvSpPr>
            <p:spPr bwMode="auto">
              <a:xfrm>
                <a:off x="4225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4530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Rectangle 8"/>
              <p:cNvSpPr>
                <a:spLocks noChangeArrowheads="1"/>
              </p:cNvSpPr>
              <p:nvPr/>
            </p:nvSpPr>
            <p:spPr bwMode="auto">
              <a:xfrm>
                <a:off x="4835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Rectangle 9"/>
              <p:cNvSpPr>
                <a:spLocks noChangeArrowheads="1"/>
              </p:cNvSpPr>
              <p:nvPr/>
            </p:nvSpPr>
            <p:spPr bwMode="auto">
              <a:xfrm>
                <a:off x="5140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Rectangle 10"/>
              <p:cNvSpPr>
                <a:spLocks noChangeArrowheads="1"/>
              </p:cNvSpPr>
              <p:nvPr/>
            </p:nvSpPr>
            <p:spPr bwMode="auto">
              <a:xfrm>
                <a:off x="5445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5749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Rectangle 12"/>
              <p:cNvSpPr>
                <a:spLocks noChangeArrowheads="1"/>
              </p:cNvSpPr>
              <p:nvPr/>
            </p:nvSpPr>
            <p:spPr bwMode="auto">
              <a:xfrm>
                <a:off x="6054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Rectangle 13"/>
              <p:cNvSpPr>
                <a:spLocks noChangeArrowheads="1"/>
              </p:cNvSpPr>
              <p:nvPr/>
            </p:nvSpPr>
            <p:spPr bwMode="auto">
              <a:xfrm>
                <a:off x="6359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Rectangle 14"/>
              <p:cNvSpPr>
                <a:spLocks noChangeArrowheads="1"/>
              </p:cNvSpPr>
              <p:nvPr/>
            </p:nvSpPr>
            <p:spPr bwMode="auto">
              <a:xfrm>
                <a:off x="66643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Rectangle 15"/>
              <p:cNvSpPr>
                <a:spLocks noChangeArrowheads="1"/>
              </p:cNvSpPr>
              <p:nvPr/>
            </p:nvSpPr>
            <p:spPr bwMode="auto">
              <a:xfrm>
                <a:off x="69691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Rectangle 16"/>
              <p:cNvSpPr>
                <a:spLocks noChangeArrowheads="1"/>
              </p:cNvSpPr>
              <p:nvPr/>
            </p:nvSpPr>
            <p:spPr bwMode="auto">
              <a:xfrm>
                <a:off x="72739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Rectangle 17"/>
              <p:cNvSpPr>
                <a:spLocks noChangeArrowheads="1"/>
              </p:cNvSpPr>
              <p:nvPr/>
            </p:nvSpPr>
            <p:spPr bwMode="auto">
              <a:xfrm>
                <a:off x="75787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Rectangle 18"/>
              <p:cNvSpPr>
                <a:spLocks noChangeArrowheads="1"/>
              </p:cNvSpPr>
              <p:nvPr/>
            </p:nvSpPr>
            <p:spPr bwMode="auto">
              <a:xfrm>
                <a:off x="7883524" y="1614488"/>
                <a:ext cx="304800" cy="3048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8174037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92437" y="2501901"/>
            <a:ext cx="5486400" cy="304800"/>
            <a:chOff x="2992437" y="2501901"/>
            <a:chExt cx="54864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29924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2972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020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06837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116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164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212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260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30837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35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40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45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50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548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596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644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692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8174037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92437" y="3389313"/>
            <a:ext cx="5486400" cy="304800"/>
            <a:chOff x="2992437" y="3389313"/>
            <a:chExt cx="54864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29924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2972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020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06837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116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164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212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260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30837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35637" y="3389313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40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452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500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548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596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64437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692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9"/>
            <p:cNvSpPr>
              <a:spLocks noChangeArrowheads="1"/>
            </p:cNvSpPr>
            <p:nvPr/>
          </p:nvSpPr>
          <p:spPr bwMode="auto">
            <a:xfrm>
              <a:off x="8174037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92437" y="4272080"/>
            <a:ext cx="5486400" cy="309446"/>
            <a:chOff x="2992437" y="4272080"/>
            <a:chExt cx="5486400" cy="309446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29924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2972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020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0683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116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164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21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260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308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35637" y="4276726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40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452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500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548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2596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56443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86923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9"/>
            <p:cNvSpPr>
              <a:spLocks noChangeArrowheads="1"/>
            </p:cNvSpPr>
            <p:nvPr/>
          </p:nvSpPr>
          <p:spPr bwMode="auto">
            <a:xfrm>
              <a:off x="8174037" y="427208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2437" y="5164138"/>
            <a:ext cx="5486400" cy="304800"/>
            <a:chOff x="2992437" y="5164138"/>
            <a:chExt cx="54864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8174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15619</TotalTime>
  <Words>2611</Words>
  <Application>Microsoft Office PowerPoint</Application>
  <PresentationFormat>On-screen Show (4:3)</PresentationFormat>
  <Paragraphs>730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Arial Narrow</vt:lpstr>
      <vt:lpstr>Calibri</vt:lpstr>
      <vt:lpstr>Courier New</vt:lpstr>
      <vt:lpstr>msgothic</vt:lpstr>
      <vt:lpstr>Times New Roman</vt:lpstr>
      <vt:lpstr>Wingdings</vt:lpstr>
      <vt:lpstr>Wingdings 2</vt:lpstr>
      <vt:lpstr>template2007</vt:lpstr>
      <vt:lpstr>PowerPoint Presentation</vt:lpstr>
      <vt:lpstr>Dynamic Memory Allocation:  Basic Concepts  15-213/18-213/14-513/15-513: Introduction to Computer Systems  19th Lecture, October 30, 2018</vt:lpstr>
      <vt:lpstr>Today</vt:lpstr>
      <vt:lpstr>Dynamic Memory Allocation </vt:lpstr>
      <vt:lpstr>Dynamic Memory Allocation</vt:lpstr>
      <vt:lpstr>The malloc Package</vt:lpstr>
      <vt:lpstr>malloc Example</vt:lpstr>
      <vt:lpstr>Simplifying Assumptions Made in This Lecture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Today</vt:lpstr>
      <vt:lpstr>Method 1: Implicit Free List</vt:lpstr>
      <vt:lpstr>Detailed Implicit Free List Example</vt:lpstr>
      <vt:lpstr>Implicit List: Finding a Free Block</vt:lpstr>
      <vt:lpstr>Implicit List: Allocating in Free Block</vt:lpstr>
      <vt:lpstr>Implicit List: Allocating in Free Block</vt:lpstr>
      <vt:lpstr>Implicit List: Allocating in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No Boundary Tag for Allocated Blocks</vt:lpstr>
      <vt:lpstr>No Boundary Tag for Allocated Blocks (Case 1)</vt:lpstr>
      <vt:lpstr>No Boundary Tag for Allocated Blocks (Case 2)</vt:lpstr>
      <vt:lpstr>No Boundary Tag for Allocated Blocks (Case 3)</vt:lpstr>
      <vt:lpstr>No Boundary Tag for Allocated Blocks (Case 4)</vt:lpstr>
      <vt:lpstr>Summary of Key Allocator Policies</vt:lpstr>
      <vt:lpstr>Implicit Lists: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Phil Gibbons</cp:lastModifiedBy>
  <cp:revision>724</cp:revision>
  <cp:lastPrinted>1999-09-20T15:19:18Z</cp:lastPrinted>
  <dcterms:created xsi:type="dcterms:W3CDTF">2012-10-29T21:36:53Z</dcterms:created>
  <dcterms:modified xsi:type="dcterms:W3CDTF">2018-11-01T05:00:55Z</dcterms:modified>
</cp:coreProperties>
</file>