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0" r:id="rId2"/>
    <p:sldMasterId id="2147483662" r:id="rId3"/>
    <p:sldMasterId id="2147483676" r:id="rId4"/>
  </p:sldMasterIdLst>
  <p:notesMasterIdLst>
    <p:notesMasterId r:id="rId68"/>
  </p:notesMasterIdLst>
  <p:handoutMasterIdLst>
    <p:handoutMasterId r:id="rId69"/>
  </p:handoutMasterIdLst>
  <p:sldIdLst>
    <p:sldId id="1526" r:id="rId5"/>
    <p:sldId id="1473" r:id="rId6"/>
    <p:sldId id="1522" r:id="rId7"/>
    <p:sldId id="1501" r:id="rId8"/>
    <p:sldId id="1500" r:id="rId9"/>
    <p:sldId id="1474" r:id="rId10"/>
    <p:sldId id="1467" r:id="rId11"/>
    <p:sldId id="1428" r:id="rId12"/>
    <p:sldId id="1468" r:id="rId13"/>
    <p:sldId id="1429" r:id="rId14"/>
    <p:sldId id="1502" r:id="rId15"/>
    <p:sldId id="1431" r:id="rId16"/>
    <p:sldId id="1433" r:id="rId17"/>
    <p:sldId id="1432" r:id="rId18"/>
    <p:sldId id="1434" r:id="rId19"/>
    <p:sldId id="1503" r:id="rId20"/>
    <p:sldId id="1435" r:id="rId21"/>
    <p:sldId id="1496" r:id="rId22"/>
    <p:sldId id="1437" r:id="rId23"/>
    <p:sldId id="1438" r:id="rId24"/>
    <p:sldId id="1439" r:id="rId25"/>
    <p:sldId id="1440" r:id="rId26"/>
    <p:sldId id="427" r:id="rId27"/>
    <p:sldId id="1497" r:id="rId28"/>
    <p:sldId id="1441" r:id="rId29"/>
    <p:sldId id="1442" r:id="rId30"/>
    <p:sldId id="1443" r:id="rId31"/>
    <p:sldId id="1444" r:id="rId32"/>
    <p:sldId id="1446" r:id="rId33"/>
    <p:sldId id="1445" r:id="rId34"/>
    <p:sldId id="1505" r:id="rId35"/>
    <p:sldId id="1506" r:id="rId36"/>
    <p:sldId id="1507" r:id="rId37"/>
    <p:sldId id="1508" r:id="rId38"/>
    <p:sldId id="1509" r:id="rId39"/>
    <p:sldId id="1510" r:id="rId40"/>
    <p:sldId id="1511" r:id="rId41"/>
    <p:sldId id="1512" r:id="rId42"/>
    <p:sldId id="1513" r:id="rId43"/>
    <p:sldId id="1514" r:id="rId44"/>
    <p:sldId id="1515" r:id="rId45"/>
    <p:sldId id="1516" r:id="rId46"/>
    <p:sldId id="1448" r:id="rId47"/>
    <p:sldId id="1498" r:id="rId48"/>
    <p:sldId id="1475" r:id="rId49"/>
    <p:sldId id="1493" r:id="rId50"/>
    <p:sldId id="1476" r:id="rId51"/>
    <p:sldId id="1477" r:id="rId52"/>
    <p:sldId id="1478" r:id="rId53"/>
    <p:sldId id="1479" r:id="rId54"/>
    <p:sldId id="1480" r:id="rId55"/>
    <p:sldId id="1481" r:id="rId56"/>
    <p:sldId id="1491" r:id="rId57"/>
    <p:sldId id="1482" r:id="rId58"/>
    <p:sldId id="1483" r:id="rId59"/>
    <p:sldId id="1484" r:id="rId60"/>
    <p:sldId id="1485" r:id="rId61"/>
    <p:sldId id="1486" r:id="rId62"/>
    <p:sldId id="1487" r:id="rId63"/>
    <p:sldId id="1523" r:id="rId64"/>
    <p:sldId id="1495" r:id="rId65"/>
    <p:sldId id="1525" r:id="rId66"/>
    <p:sldId id="1524" r:id="rId67"/>
  </p:sldIdLst>
  <p:sldSz cx="9144000" cy="6858000" type="screen4x3"/>
  <p:notesSz cx="7302500" cy="9586913"/>
  <p:custDataLst>
    <p:tags r:id="rId7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C0000"/>
    <a:srgbClr val="00AC00"/>
    <a:srgbClr val="00FF00"/>
    <a:srgbClr val="990000"/>
    <a:srgbClr val="F6F5BD"/>
    <a:srgbClr val="F1C7C7"/>
    <a:srgbClr val="EBAFAF"/>
    <a:srgbClr val="ACE3A1"/>
    <a:srgbClr val="D5F1C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CA93A-0069-46BC-AC88-DD81EBDC48CE}" v="13" dt="2018-11-01T06:10:58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4" autoAdjust="0"/>
    <p:restoredTop sz="94649" autoAdjust="0"/>
  </p:normalViewPr>
  <p:slideViewPr>
    <p:cSldViewPr snapToObjects="1">
      <p:cViewPr>
        <p:scale>
          <a:sx n="88" d="100"/>
          <a:sy n="88" d="100"/>
        </p:scale>
        <p:origin x="8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627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6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gs" Target="tags/tag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007CA93A-0069-46BC-AC88-DD81EBDC48CE}"/>
    <pc:docChg chg="undo custSel addSld delSld modSld">
      <pc:chgData name="Phil Gibbons" userId="f619c6e5d38ed7a7" providerId="LiveId" clId="{007CA93A-0069-46BC-AC88-DD81EBDC48CE}" dt="2018-11-01T06:10:58.224" v="565"/>
      <pc:docMkLst>
        <pc:docMk/>
      </pc:docMkLst>
      <pc:sldChg chg="add">
        <pc:chgData name="Phil Gibbons" userId="f619c6e5d38ed7a7" providerId="LiveId" clId="{007CA93A-0069-46BC-AC88-DD81EBDC48CE}" dt="2018-11-01T05:01:52.313" v="0"/>
        <pc:sldMkLst>
          <pc:docMk/>
          <pc:sldMk cId="2745294754" sldId="427"/>
        </pc:sldMkLst>
      </pc:sldChg>
      <pc:sldChg chg="modSp">
        <pc:chgData name="Phil Gibbons" userId="f619c6e5d38ed7a7" providerId="LiveId" clId="{007CA93A-0069-46BC-AC88-DD81EBDC48CE}" dt="2018-11-01T05:52:01.621" v="304" actId="20577"/>
        <pc:sldMkLst>
          <pc:docMk/>
          <pc:sldMk cId="0" sldId="1438"/>
        </pc:sldMkLst>
        <pc:spChg chg="mod">
          <ac:chgData name="Phil Gibbons" userId="f619c6e5d38ed7a7" providerId="LiveId" clId="{007CA93A-0069-46BC-AC88-DD81EBDC48CE}" dt="2018-11-01T05:52:01.621" v="304" actId="20577"/>
          <ac:spMkLst>
            <pc:docMk/>
            <pc:sldMk cId="0" sldId="1438"/>
            <ac:spMk id="16386" creationId="{00000000-0000-0000-0000-000000000000}"/>
          </ac:spMkLst>
        </pc:spChg>
      </pc:sldChg>
      <pc:sldChg chg="modSp">
        <pc:chgData name="Phil Gibbons" userId="f619c6e5d38ed7a7" providerId="LiveId" clId="{007CA93A-0069-46BC-AC88-DD81EBDC48CE}" dt="2018-11-01T05:56:52.311" v="545" actId="20577"/>
        <pc:sldMkLst>
          <pc:docMk/>
          <pc:sldMk cId="0" sldId="1439"/>
        </pc:sldMkLst>
        <pc:spChg chg="mod">
          <ac:chgData name="Phil Gibbons" userId="f619c6e5d38ed7a7" providerId="LiveId" clId="{007CA93A-0069-46BC-AC88-DD81EBDC48CE}" dt="2018-11-01T05:56:52.311" v="545" actId="20577"/>
          <ac:spMkLst>
            <pc:docMk/>
            <pc:sldMk cId="0" sldId="1439"/>
            <ac:spMk id="17410" creationId="{00000000-0000-0000-0000-000000000000}"/>
          </ac:spMkLst>
        </pc:spChg>
      </pc:sldChg>
      <pc:sldChg chg="modSp">
        <pc:chgData name="Phil Gibbons" userId="f619c6e5d38ed7a7" providerId="LiveId" clId="{007CA93A-0069-46BC-AC88-DD81EBDC48CE}" dt="2018-11-01T05:59:02.817" v="563" actId="20577"/>
        <pc:sldMkLst>
          <pc:docMk/>
          <pc:sldMk cId="0" sldId="1441"/>
        </pc:sldMkLst>
        <pc:spChg chg="mod">
          <ac:chgData name="Phil Gibbons" userId="f619c6e5d38ed7a7" providerId="LiveId" clId="{007CA93A-0069-46BC-AC88-DD81EBDC48CE}" dt="2018-11-01T05:59:02.817" v="563" actId="20577"/>
          <ac:spMkLst>
            <pc:docMk/>
            <pc:sldMk cId="0" sldId="1441"/>
            <ac:spMk id="19458" creationId="{00000000-0000-0000-0000-000000000000}"/>
          </ac:spMkLst>
        </pc:spChg>
      </pc:sldChg>
      <pc:sldChg chg="addSp delSp modSp">
        <pc:chgData name="Phil Gibbons" userId="f619c6e5d38ed7a7" providerId="LiveId" clId="{007CA93A-0069-46BC-AC88-DD81EBDC48CE}" dt="2018-11-01T05:09:20.195" v="11" actId="478"/>
        <pc:sldMkLst>
          <pc:docMk/>
          <pc:sldMk cId="0" sldId="1473"/>
        </pc:sldMkLst>
        <pc:spChg chg="add del mod">
          <ac:chgData name="Phil Gibbons" userId="f619c6e5d38ed7a7" providerId="LiveId" clId="{007CA93A-0069-46BC-AC88-DD81EBDC48CE}" dt="2018-11-01T05:09:20.195" v="11" actId="478"/>
          <ac:spMkLst>
            <pc:docMk/>
            <pc:sldMk cId="0" sldId="1473"/>
            <ac:spMk id="3" creationId="{8AD34005-3D2B-41BC-9BD5-F69AADE5C2C8}"/>
          </ac:spMkLst>
        </pc:spChg>
        <pc:spChg chg="mod">
          <ac:chgData name="Phil Gibbons" userId="f619c6e5d38ed7a7" providerId="LiveId" clId="{007CA93A-0069-46BC-AC88-DD81EBDC48CE}" dt="2018-11-01T05:09:10.935" v="9" actId="20577"/>
          <ac:spMkLst>
            <pc:docMk/>
            <pc:sldMk cId="0" sldId="1473"/>
            <ac:spMk id="9218" creationId="{00000000-0000-0000-0000-000000000000}"/>
          </ac:spMkLst>
        </pc:spChg>
        <pc:spChg chg="del">
          <ac:chgData name="Phil Gibbons" userId="f619c6e5d38ed7a7" providerId="LiveId" clId="{007CA93A-0069-46BC-AC88-DD81EBDC48CE}" dt="2018-11-01T05:09:16.150" v="10" actId="478"/>
          <ac:spMkLst>
            <pc:docMk/>
            <pc:sldMk cId="0" sldId="1473"/>
            <ac:spMk id="9219" creationId="{00000000-0000-0000-0000-000000000000}"/>
          </ac:spMkLst>
        </pc:spChg>
      </pc:sldChg>
      <pc:sldChg chg="del">
        <pc:chgData name="Phil Gibbons" userId="f619c6e5d38ed7a7" providerId="LiveId" clId="{007CA93A-0069-46BC-AC88-DD81EBDC48CE}" dt="2018-11-01T06:10:50.368" v="564" actId="2696"/>
        <pc:sldMkLst>
          <pc:docMk/>
          <pc:sldMk cId="0" sldId="1495"/>
        </pc:sldMkLst>
      </pc:sldChg>
      <pc:sldChg chg="add">
        <pc:chgData name="Phil Gibbons" userId="f619c6e5d38ed7a7" providerId="LiveId" clId="{007CA93A-0069-46BC-AC88-DD81EBDC48CE}" dt="2018-11-01T06:10:58.224" v="565"/>
        <pc:sldMkLst>
          <pc:docMk/>
          <pc:sldMk cId="4025337499" sldId="1495"/>
        </pc:sldMkLst>
      </pc:sldChg>
      <pc:sldChg chg="addSp modSp">
        <pc:chgData name="Phil Gibbons" userId="f619c6e5d38ed7a7" providerId="LiveId" clId="{007CA93A-0069-46BC-AC88-DD81EBDC48CE}" dt="2018-11-01T05:47:54.529" v="285" actId="1076"/>
        <pc:sldMkLst>
          <pc:docMk/>
          <pc:sldMk cId="2941903380" sldId="1500"/>
        </pc:sldMkLst>
        <pc:spChg chg="add mod">
          <ac:chgData name="Phil Gibbons" userId="f619c6e5d38ed7a7" providerId="LiveId" clId="{007CA93A-0069-46BC-AC88-DD81EBDC48CE}" dt="2018-11-01T05:47:54.529" v="285" actId="1076"/>
          <ac:spMkLst>
            <pc:docMk/>
            <pc:sldMk cId="2941903380" sldId="1500"/>
            <ac:spMk id="2" creationId="{6608F965-5045-4D54-85ED-60C9C84B3CA7}"/>
          </ac:spMkLst>
        </pc:spChg>
      </pc:sldChg>
      <pc:sldChg chg="del">
        <pc:chgData name="Phil Gibbons" userId="f619c6e5d38ed7a7" providerId="LiveId" clId="{007CA93A-0069-46BC-AC88-DD81EBDC48CE}" dt="2018-11-01T05:01:55.967" v="1" actId="2696"/>
        <pc:sldMkLst>
          <pc:docMk/>
          <pc:sldMk cId="1512710690" sldId="1521"/>
        </pc:sldMkLst>
      </pc:sldChg>
      <pc:sldChg chg="add">
        <pc:chgData name="Phil Gibbons" userId="f619c6e5d38ed7a7" providerId="LiveId" clId="{007CA93A-0069-46BC-AC88-DD81EBDC48CE}" dt="2018-11-01T05:08:48.423" v="2"/>
        <pc:sldMkLst>
          <pc:docMk/>
          <pc:sldMk cId="690093946" sldId="15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9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07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583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69009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Lists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7480" y="3649663"/>
            <a:ext cx="7607300" cy="2828925"/>
            <a:chOff x="487480" y="3649663"/>
            <a:chExt cx="7607300" cy="2828925"/>
          </a:xfrm>
        </p:grpSpPr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487480" y="3649663"/>
              <a:ext cx="7607300" cy="28289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2567105" y="5181600"/>
              <a:ext cx="762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567104" y="3810000"/>
              <a:ext cx="761999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1576505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V="1">
              <a:off x="1652705" y="4799013"/>
              <a:ext cx="914400" cy="1374775"/>
            </a:xfrm>
            <a:prstGeom prst="line">
              <a:avLst/>
            </a:prstGeom>
            <a:noFill/>
            <a:ln w="57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395905" y="4495800"/>
              <a:ext cx="1828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2567105" y="4495800"/>
              <a:ext cx="1828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>
              <a:off x="4472105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2643305" y="3886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 flipV="1">
              <a:off x="2948105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>
              <a:off x="2643305" y="5257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auto">
            <a:xfrm flipV="1">
              <a:off x="2948105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552097" y="3657600"/>
              <a:ext cx="740459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auto">
            <a:xfrm flipV="1">
              <a:off x="4776905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2719505" y="39624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 flipH="1">
              <a:off x="2719505" y="46482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Text Box 70"/>
            <p:cNvSpPr txBox="1">
              <a:spLocks noChangeArrowheads="1"/>
            </p:cNvSpPr>
            <p:nvPr/>
          </p:nvSpPr>
          <p:spPr bwMode="auto">
            <a:xfrm>
              <a:off x="1762243" y="5972175"/>
              <a:ext cx="212013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= malloc(…)</a:t>
              </a:r>
            </a:p>
          </p:txBody>
        </p:sp>
        <p:sp>
          <p:nvSpPr>
            <p:cNvPr id="7239" name="Text Box 71"/>
            <p:cNvSpPr txBox="1">
              <a:spLocks noChangeArrowheads="1"/>
            </p:cNvSpPr>
            <p:nvPr/>
          </p:nvSpPr>
          <p:spPr bwMode="auto">
            <a:xfrm>
              <a:off x="6086043" y="3657600"/>
              <a:ext cx="196746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(with splitting)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329105" y="37338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>
              <a:off x="3176704" y="4038600"/>
              <a:ext cx="1684339" cy="596900"/>
            </a:xfrm>
            <a:custGeom>
              <a:avLst/>
              <a:gdLst/>
              <a:ahLst/>
              <a:cxnLst>
                <a:cxn ang="0">
                  <a:pos x="965" y="424"/>
                </a:cxn>
                <a:cxn ang="0">
                  <a:pos x="758" y="126"/>
                </a:cxn>
                <a:cxn ang="0">
                  <a:pos x="263" y="76"/>
                </a:cxn>
                <a:cxn ang="0">
                  <a:pos x="0" y="0"/>
                </a:cxn>
              </a:cxnLst>
              <a:rect l="0" t="0" r="r" b="b"/>
              <a:pathLst>
                <a:path w="965" h="424">
                  <a:moveTo>
                    <a:pt x="965" y="424"/>
                  </a:moveTo>
                  <a:cubicBezTo>
                    <a:pt x="930" y="374"/>
                    <a:pt x="875" y="184"/>
                    <a:pt x="758" y="126"/>
                  </a:cubicBezTo>
                  <a:cubicBezTo>
                    <a:pt x="641" y="68"/>
                    <a:pt x="389" y="97"/>
                    <a:pt x="263" y="76"/>
                  </a:cubicBezTo>
                  <a:cubicBezTo>
                    <a:pt x="137" y="55"/>
                    <a:pt x="55" y="16"/>
                    <a:pt x="0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329105" y="51054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>
              <a:off x="3024305" y="4800600"/>
              <a:ext cx="1828800" cy="533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18" y="184"/>
                </a:cxn>
                <a:cxn ang="0">
                  <a:pos x="955" y="154"/>
                </a:cxn>
                <a:cxn ang="0">
                  <a:pos x="1152" y="0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53" y="311"/>
                    <a:pt x="159" y="214"/>
                    <a:pt x="318" y="184"/>
                  </a:cubicBezTo>
                  <a:cubicBezTo>
                    <a:pt x="477" y="154"/>
                    <a:pt x="816" y="185"/>
                    <a:pt x="955" y="154"/>
                  </a:cubicBezTo>
                  <a:cubicBezTo>
                    <a:pt x="1094" y="123"/>
                    <a:pt x="1111" y="32"/>
                    <a:pt x="1152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Unordered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LIFO (last-in-first-out)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FIFO (first-in-first-out)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end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ordered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order: </a:t>
            </a:r>
            <a:br>
              <a:rPr lang="en-GB" dirty="0"/>
            </a:br>
            <a:r>
              <a:rPr lang="en-GB" dirty="0"/>
              <a:t>	        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prev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(next)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LIFO/FIFO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1744365"/>
            <a:ext cx="55626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Aside: Premature Optimization!</a:t>
            </a:r>
          </a:p>
        </p:txBody>
      </p:sp>
    </p:spTree>
    <p:extLst>
      <p:ext uri="{BB962C8B-B14F-4D97-AF65-F5344CB8AC3E}">
        <p14:creationId xmlns:p14="http://schemas.microsoft.com/office/powerpoint/2010/main" val="2217505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6529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6811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8448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6844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0227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9210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8448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9972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30734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9972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20066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21590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2352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5324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4562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6848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6086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3800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6927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868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4816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6906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6529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6086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2435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3331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7A164-567B-4B64-8415-8650C2578D81}"/>
              </a:ext>
            </a:extLst>
          </p:cNvPr>
          <p:cNvGrpSpPr/>
          <p:nvPr/>
        </p:nvGrpSpPr>
        <p:grpSpPr>
          <a:xfrm>
            <a:off x="2920589" y="1162790"/>
            <a:ext cx="3425059" cy="305622"/>
            <a:chOff x="2820166" y="1307690"/>
            <a:chExt cx="3425059" cy="305622"/>
          </a:xfrm>
        </p:grpSpPr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759DD9D2-8476-4FF6-A3FA-E73FEFE6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606" y="1308101"/>
              <a:ext cx="11430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67E21CC7-9B7B-402C-B3A5-E1613CFD8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6" y="1308512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1ADF3B39-6E20-4B41-9999-8744EF2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1307690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450974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397124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236787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2)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879849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successor block, coalesce both memory blocks,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711324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3082924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8637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9399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2353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7765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5495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2090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473324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397124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549524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558924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7113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787524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2353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8637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4209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463674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C7AB1-70D5-47DD-B1ED-1D095A7A7DD9}"/>
              </a:ext>
            </a:extLst>
          </p:cNvPr>
          <p:cNvGrpSpPr/>
          <p:nvPr/>
        </p:nvGrpSpPr>
        <p:grpSpPr>
          <a:xfrm>
            <a:off x="397476" y="4762499"/>
            <a:ext cx="8151812" cy="1943101"/>
            <a:chOff x="397476" y="4762499"/>
            <a:chExt cx="8151812" cy="1943101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762499"/>
              <a:ext cx="8151812" cy="19431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243119"/>
              <a:ext cx="1065213" cy="431848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302685"/>
              <a:ext cx="1588" cy="115861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943062"/>
              <a:ext cx="1065213" cy="431848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5087513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5159739"/>
              <a:ext cx="1588" cy="1155606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386066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665316"/>
              <a:ext cx="304800" cy="288901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593091"/>
              <a:ext cx="1065213" cy="431848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809767"/>
              <a:ext cx="1588" cy="50557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737542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737542"/>
              <a:ext cx="152400" cy="144451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474220"/>
              <a:ext cx="3213100" cy="335547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787197"/>
              <a:ext cx="1371600" cy="346080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387570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5086009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617166"/>
              <a:ext cx="697692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770140"/>
              <a:ext cx="744178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388452"/>
              <a:ext cx="2662238" cy="413792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078468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ED51D5B9-AC8F-48F0-BCB7-8041521C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AEA1D0A6-F6CD-438E-B638-126B3600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313" y="1030762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FBC8F91D-C318-4712-80E2-A381C000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30762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522412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43363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27329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3)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67300" y="3774503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747837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3119437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9002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9764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2702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8114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5844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21256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50983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433637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58603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59543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7478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82403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2718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8986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45744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525711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33954-12F9-49EF-9CB9-3F3634CB577C}"/>
              </a:ext>
            </a:extLst>
          </p:cNvPr>
          <p:cNvGrpSpPr/>
          <p:nvPr/>
        </p:nvGrpSpPr>
        <p:grpSpPr>
          <a:xfrm>
            <a:off x="378424" y="4712244"/>
            <a:ext cx="8151812" cy="1933105"/>
            <a:chOff x="397476" y="4848695"/>
            <a:chExt cx="8151812" cy="1933105"/>
          </a:xfrm>
        </p:grpSpPr>
        <p:sp>
          <p:nvSpPr>
            <p:cNvPr id="10336" name="Rectangle 96"/>
            <p:cNvSpPr>
              <a:spLocks noChangeArrowheads="1"/>
            </p:cNvSpPr>
            <p:nvPr/>
          </p:nvSpPr>
          <p:spPr bwMode="auto">
            <a:xfrm>
              <a:off x="397476" y="4848695"/>
              <a:ext cx="8151812" cy="19331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793013" y="6324599"/>
              <a:ext cx="1065213" cy="455613"/>
              <a:chOff x="1680" y="3714"/>
              <a:chExt cx="671" cy="287"/>
            </a:xfrm>
          </p:grpSpPr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1680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1872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2064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2160" y="3714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3250213" y="53324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793013" y="4952999"/>
              <a:ext cx="1065213" cy="455613"/>
              <a:chOff x="1680" y="2850"/>
              <a:chExt cx="671" cy="287"/>
            </a:xfrm>
          </p:grpSpPr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1680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1872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/>
            </p:nvSpPr>
            <p:spPr bwMode="auto">
              <a:xfrm>
                <a:off x="2064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2160" y="28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945413" y="5181599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40122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4317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4621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4926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58410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61458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2793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3097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3402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37074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Oval 69"/>
            <p:cNvSpPr>
              <a:spLocks noChangeArrowheads="1"/>
            </p:cNvSpPr>
            <p:nvPr/>
          </p:nvSpPr>
          <p:spPr bwMode="auto">
            <a:xfrm>
              <a:off x="2869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Oval 70"/>
            <p:cNvSpPr>
              <a:spLocks noChangeArrowheads="1"/>
            </p:cNvSpPr>
            <p:nvPr/>
          </p:nvSpPr>
          <p:spPr bwMode="auto">
            <a:xfrm>
              <a:off x="2869213" y="51053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Oval 71"/>
            <p:cNvSpPr>
              <a:spLocks noChangeArrowheads="1"/>
            </p:cNvSpPr>
            <p:nvPr/>
          </p:nvSpPr>
          <p:spPr bwMode="auto">
            <a:xfrm flipV="1">
              <a:off x="3174013" y="64754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55362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Rectangle 73"/>
            <p:cNvSpPr>
              <a:spLocks noChangeArrowheads="1"/>
            </p:cNvSpPr>
            <p:nvPr/>
          </p:nvSpPr>
          <p:spPr bwMode="auto">
            <a:xfrm>
              <a:off x="1192813" y="5714999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638799"/>
              <a:ext cx="1065213" cy="455613"/>
              <a:chOff x="4560" y="3282"/>
              <a:chExt cx="671" cy="287"/>
            </a:xfrm>
          </p:grpSpPr>
          <p:sp>
            <p:nvSpPr>
              <p:cNvPr id="10315" name="Rectangle 75"/>
              <p:cNvSpPr>
                <a:spLocks noChangeArrowheads="1"/>
              </p:cNvSpPr>
              <p:nvPr/>
            </p:nvSpPr>
            <p:spPr bwMode="auto">
              <a:xfrm>
                <a:off x="4560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6" name="Rectangle 76"/>
              <p:cNvSpPr>
                <a:spLocks noChangeArrowheads="1"/>
              </p:cNvSpPr>
              <p:nvPr/>
            </p:nvSpPr>
            <p:spPr bwMode="auto">
              <a:xfrm>
                <a:off x="4752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7" name="Rectangle 77"/>
              <p:cNvSpPr>
                <a:spLocks noChangeArrowheads="1"/>
              </p:cNvSpPr>
              <p:nvPr/>
            </p:nvSpPr>
            <p:spPr bwMode="auto">
              <a:xfrm>
                <a:off x="4944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8" name="Rectangle 78"/>
              <p:cNvSpPr>
                <a:spLocks noChangeArrowheads="1"/>
              </p:cNvSpPr>
              <p:nvPr/>
            </p:nvSpPr>
            <p:spPr bwMode="auto">
              <a:xfrm>
                <a:off x="5040" y="32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19" name="Oval 79"/>
            <p:cNvSpPr>
              <a:spLocks noChangeArrowheads="1"/>
            </p:cNvSpPr>
            <p:nvPr/>
          </p:nvSpPr>
          <p:spPr bwMode="auto">
            <a:xfrm>
              <a:off x="7441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>
              <a:off x="7517413" y="5867399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Oval 81"/>
            <p:cNvSpPr>
              <a:spLocks noChangeArrowheads="1"/>
            </p:cNvSpPr>
            <p:nvPr/>
          </p:nvSpPr>
          <p:spPr bwMode="auto">
            <a:xfrm>
              <a:off x="7746013" y="5791199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82"/>
            <p:cNvSpPr>
              <a:spLocks noChangeShapeType="1"/>
            </p:cNvSpPr>
            <p:nvPr/>
          </p:nvSpPr>
          <p:spPr bwMode="auto">
            <a:xfrm>
              <a:off x="1421413" y="5867399"/>
              <a:ext cx="1371600" cy="158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Rectangle 83"/>
            <p:cNvSpPr>
              <a:spLocks noChangeArrowheads="1"/>
            </p:cNvSpPr>
            <p:nvPr/>
          </p:nvSpPr>
          <p:spPr bwMode="auto">
            <a:xfrm>
              <a:off x="52314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Oval 84"/>
            <p:cNvSpPr>
              <a:spLocks noChangeArrowheads="1"/>
            </p:cNvSpPr>
            <p:nvPr/>
          </p:nvSpPr>
          <p:spPr bwMode="auto">
            <a:xfrm>
              <a:off x="3174013" y="5791199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Freeform 85"/>
            <p:cNvSpPr>
              <a:spLocks/>
            </p:cNvSpPr>
            <p:nvPr/>
          </p:nvSpPr>
          <p:spPr bwMode="auto">
            <a:xfrm>
              <a:off x="2945413" y="5521324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Freeform 86"/>
            <p:cNvSpPr>
              <a:spLocks/>
            </p:cNvSpPr>
            <p:nvPr/>
          </p:nvSpPr>
          <p:spPr bwMode="auto">
            <a:xfrm>
              <a:off x="5091713" y="5867399"/>
              <a:ext cx="2730500" cy="395288"/>
            </a:xfrm>
            <a:custGeom>
              <a:avLst/>
              <a:gdLst/>
              <a:ahLst/>
              <a:cxnLst>
                <a:cxn ang="0">
                  <a:pos x="1720" y="0"/>
                </a:cxn>
                <a:cxn ang="0">
                  <a:pos x="1389" y="212"/>
                </a:cxn>
                <a:cxn ang="0">
                  <a:pos x="262" y="222"/>
                </a:cxn>
                <a:cxn ang="0">
                  <a:pos x="0" y="101"/>
                </a:cxn>
              </a:cxnLst>
              <a:rect l="0" t="0" r="r" b="b"/>
              <a:pathLst>
                <a:path w="1720" h="249">
                  <a:moveTo>
                    <a:pt x="1720" y="0"/>
                  </a:moveTo>
                  <a:cubicBezTo>
                    <a:pt x="1665" y="35"/>
                    <a:pt x="1632" y="175"/>
                    <a:pt x="1389" y="212"/>
                  </a:cubicBezTo>
                  <a:cubicBezTo>
                    <a:pt x="1146" y="249"/>
                    <a:pt x="493" y="240"/>
                    <a:pt x="262" y="222"/>
                  </a:cubicBezTo>
                  <a:cubicBezTo>
                    <a:pt x="31" y="204"/>
                    <a:pt x="55" y="126"/>
                    <a:pt x="0" y="101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Oval 88"/>
            <p:cNvSpPr>
              <a:spLocks noChangeArrowheads="1"/>
            </p:cNvSpPr>
            <p:nvPr/>
          </p:nvSpPr>
          <p:spPr bwMode="auto">
            <a:xfrm>
              <a:off x="2869213" y="64769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Oval 89"/>
            <p:cNvSpPr>
              <a:spLocks noChangeArrowheads="1"/>
            </p:cNvSpPr>
            <p:nvPr/>
          </p:nvSpPr>
          <p:spPr bwMode="auto">
            <a:xfrm flipV="1">
              <a:off x="3174013" y="51038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Text Box 92"/>
            <p:cNvSpPr txBox="1">
              <a:spLocks noChangeArrowheads="1"/>
            </p:cNvSpPr>
            <p:nvPr/>
          </p:nvSpPr>
          <p:spPr bwMode="auto">
            <a:xfrm>
              <a:off x="430813" y="5664199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0334" name="Text Box 94"/>
            <p:cNvSpPr txBox="1">
              <a:spLocks noChangeArrowheads="1"/>
            </p:cNvSpPr>
            <p:nvPr/>
          </p:nvSpPr>
          <p:spPr bwMode="auto">
            <a:xfrm>
              <a:off x="439564" y="4890355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17642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99" name="Rectangle 5">
            <a:extLst>
              <a:ext uri="{FF2B5EF4-FFF2-40B4-BE49-F238E27FC236}">
                <a16:creationId xmlns:a16="http://schemas.microsoft.com/office/drawing/2014/main" id="{0A99BDE4-0F59-4624-9510-1ED753A4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4CAFA6EA-303D-42A9-88E2-3538DF3D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27347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7CF85211-538E-42C7-A3ED-0BC9CCF5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5271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4733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3129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777617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and successor blocks, coalesce all 3 blocks,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787525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3159125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787525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3159125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5495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473325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6257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6351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787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8637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4971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539875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5329" y="4648200"/>
            <a:ext cx="8151812" cy="1981200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118835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36" name="Rectangle 5">
            <a:extLst>
              <a:ext uri="{FF2B5EF4-FFF2-40B4-BE49-F238E27FC236}">
                <a16:creationId xmlns:a16="http://schemas.microsoft.com/office/drawing/2014/main" id="{332EBAFD-0367-43B4-8B34-E8B4780B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7">
            <a:extLst>
              <a:ext uri="{FF2B5EF4-FFF2-40B4-BE49-F238E27FC236}">
                <a16:creationId xmlns:a16="http://schemas.microsoft.com/office/drawing/2014/main" id="{11189CD8-1611-403C-A2F6-6AAC4040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139" name="Rectangle 7">
            <a:extLst>
              <a:ext uri="{FF2B5EF4-FFF2-40B4-BE49-F238E27FC236}">
                <a16:creationId xmlns:a16="http://schemas.microsoft.com/office/drawing/2014/main" id="{FF53B84F-9AF6-416C-A914-C8FFD6D3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Advice: An Implementation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581401"/>
            <a:ext cx="7896225" cy="2752724"/>
          </a:xfrm>
        </p:spPr>
        <p:txBody>
          <a:bodyPr/>
          <a:lstStyle/>
          <a:p>
            <a:r>
              <a:rPr lang="en-US" dirty="0"/>
              <a:t>Use circular, doubly-linked list</a:t>
            </a:r>
          </a:p>
          <a:p>
            <a:r>
              <a:rPr lang="en-US" dirty="0"/>
              <a:t>Support multiple approaches with single data structure</a:t>
            </a:r>
          </a:p>
          <a:p>
            <a:r>
              <a:rPr lang="en-US" dirty="0"/>
              <a:t>First-fit vs. next-fit</a:t>
            </a:r>
          </a:p>
          <a:p>
            <a:pPr lvl="1"/>
            <a:r>
              <a:rPr lang="en-US" dirty="0"/>
              <a:t>Either keep free pointer fixed or move as search list</a:t>
            </a:r>
          </a:p>
          <a:p>
            <a:r>
              <a:rPr lang="en-US" dirty="0"/>
              <a:t>LIFO vs. FIFO</a:t>
            </a:r>
          </a:p>
          <a:p>
            <a:pPr lvl="1"/>
            <a:r>
              <a:rPr lang="en-US" dirty="0"/>
              <a:t>Insert as next block (LIFO), or previous block (FIFO)</a:t>
            </a:r>
          </a:p>
          <a:p>
            <a:pPr lvl="1"/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5792788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5791201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7011989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ounded Rectangle 23"/>
          <p:cNvSpPr/>
          <p:nvPr/>
        </p:nvSpPr>
        <p:spPr bwMode="auto">
          <a:xfrm>
            <a:off x="1905000" y="16002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00AC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905000" y="22098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A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54588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75376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 flipV="1">
            <a:off x="4041774" y="2286001"/>
            <a:ext cx="0" cy="533399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219200" y="2819400"/>
            <a:ext cx="282257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4727" y="2527012"/>
            <a:ext cx="81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Free</a:t>
            </a:r>
          </a:p>
          <a:p>
            <a:pPr algn="r"/>
            <a:r>
              <a:rPr lang="en-US" sz="1600" dirty="0">
                <a:latin typeface="Calibri" pitchFamily="34" charset="0"/>
              </a:rPr>
              <a:t>Pointer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" y="1219200"/>
            <a:ext cx="3545555" cy="1143000"/>
            <a:chOff x="76200" y="1219200"/>
            <a:chExt cx="3545555" cy="1143000"/>
          </a:xfrm>
        </p:grpSpPr>
        <p:sp>
          <p:nvSpPr>
            <p:cNvPr id="30" name="Oval 29"/>
            <p:cNvSpPr/>
            <p:nvPr/>
          </p:nvSpPr>
          <p:spPr bwMode="auto">
            <a:xfrm>
              <a:off x="3469355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676400" y="1523999"/>
              <a:ext cx="1792955" cy="457201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" y="1219200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FIFO Insertion</a:t>
              </a:r>
            </a:p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972235"/>
            <a:ext cx="3200399" cy="1389965"/>
            <a:chOff x="4648200" y="972235"/>
            <a:chExt cx="3200399" cy="1389965"/>
          </a:xfrm>
        </p:grpSpPr>
        <p:sp>
          <p:nvSpPr>
            <p:cNvPr id="6" name="Oval 5"/>
            <p:cNvSpPr/>
            <p:nvPr/>
          </p:nvSpPr>
          <p:spPr bwMode="auto">
            <a:xfrm>
              <a:off x="4648200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800599" y="1295401"/>
              <a:ext cx="1447800" cy="685799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8399" y="97223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LIFO Insertion</a:t>
              </a:r>
            </a:p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54426" y="2286000"/>
            <a:ext cx="3697085" cy="825788"/>
            <a:chOff x="3654426" y="2286000"/>
            <a:chExt cx="3697085" cy="825788"/>
          </a:xfrm>
        </p:grpSpPr>
        <p:grpSp>
          <p:nvGrpSpPr>
            <p:cNvPr id="16" name="Group 15"/>
            <p:cNvGrpSpPr/>
            <p:nvPr/>
          </p:nvGrpSpPr>
          <p:grpSpPr>
            <a:xfrm>
              <a:off x="3654426" y="2286000"/>
              <a:ext cx="2822574" cy="533399"/>
              <a:chOff x="3654426" y="2286000"/>
              <a:chExt cx="2822574" cy="533399"/>
            </a:xfrm>
          </p:grpSpPr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H="1" flipV="1">
                <a:off x="6477000" y="2286000"/>
                <a:ext cx="0" cy="533399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3654426" y="2819399"/>
                <a:ext cx="2822574" cy="0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 type="none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452369" y="2742456"/>
              <a:ext cx="89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Next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64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Much 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because need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words needed for each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this increase internal fragmentation?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common use of linked list approach is in conjunction with </a:t>
            </a:r>
            <a:r>
              <a:rPr lang="en-GB" dirty="0">
                <a:solidFill>
                  <a:srgbClr val="C00000"/>
                </a:solidFill>
              </a:rPr>
              <a:t>segregated free lists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Keep multiple linked lists of different size classes, or possibly for different types of objects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/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ln/>
            </p:spPr>
            <p:txBody>
              <a:bodyPr/>
              <a:lstStyle/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Each </a:t>
                </a:r>
                <a:r>
                  <a:rPr lang="en-GB" i="1" dirty="0">
                    <a:solidFill>
                      <a:srgbClr val="C00000"/>
                    </a:solidFill>
                  </a:rPr>
                  <a:t>size class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of blocks has its own free list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Often have separate classes for each small size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For larger sizes: One class for each size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dirty="0"/>
                  <a:t>]</a:t>
                </a:r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blipFill>
                <a:blip r:embed="rId3"/>
                <a:stretch>
                  <a:fillRect l="-73" t="-127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447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752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057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667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971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276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886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495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105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10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715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495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800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105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410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4191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4495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800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105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410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715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324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6629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6934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1447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752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057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2362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2667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2971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276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3581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3886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4191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4495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4800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5105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5410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5715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6019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915988" y="19494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1-2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068388" y="2635250"/>
            <a:ext cx="2936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1050925" y="3305175"/>
            <a:ext cx="29527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915988" y="40068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5-8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763588" y="4692650"/>
            <a:ext cx="57340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9-inf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29718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38862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38862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23622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48006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35814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2667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60198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4191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48006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72390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60198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5715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6324600" y="48450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Advanced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15-213/18-213/14-513/15-513: Introduction to Computer Systems	</a:t>
            </a:r>
            <a:br>
              <a:rPr lang="en-US" b="0" dirty="0"/>
            </a:br>
            <a:r>
              <a:rPr lang="en-US" sz="2000" b="0" dirty="0"/>
              <a:t>20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2, 2017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 </a:t>
            </a:r>
            <a:r>
              <a:rPr lang="en-GB" dirty="0"/>
              <a:t>(i.e., first fit)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(optional)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>
                <a:latin typeface="Courier New" pitchFamily="49" charset="0"/>
              </a:rPr>
              <a:t>sbrk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dirty="0"/>
              <a:t>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largest size class.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(cont.)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free 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 vs. non-</a:t>
            </a:r>
            <a:r>
              <a:rPr lang="en-GB" dirty="0" err="1"/>
              <a:t>seglist</a:t>
            </a:r>
            <a:r>
              <a:rPr lang="en-GB" dirty="0"/>
              <a:t> allocators (both with first-fit)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log time for power-of-two size classes vs. linear time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More 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“</a:t>
            </a:r>
            <a:r>
              <a:rPr lang="en-GB" i="1" dirty="0"/>
              <a:t>The Art of Computer Programming</a:t>
            </a:r>
            <a:r>
              <a:rPr lang="en-GB" dirty="0"/>
              <a:t>”, 2</a:t>
            </a:r>
            <a:r>
              <a:rPr lang="en-GB" baseline="30000" dirty="0"/>
              <a:t>nd</a:t>
            </a:r>
            <a:r>
              <a:rPr lang="en-GB" dirty="0"/>
              <a:t> edition, Addison Wesley, 1973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https://canvas.cmu.edu/courses/5835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Garbage collection: </a:t>
            </a:r>
            <a:r>
              <a:rPr lang="en-GB" dirty="0"/>
              <a:t>automatic reclamation of heap-allocated storage—application never has to explicitly free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Common in many dynamic languages: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Python, Ruby, Java, Perl, ML, Lisp, </a:t>
            </a:r>
            <a:r>
              <a:rPr lang="en-GB" dirty="0" err="1">
                <a:ea typeface="msgothic" charset="0"/>
                <a:cs typeface="msgothic" charset="0"/>
              </a:rPr>
              <a:t>Mathematica</a:t>
            </a: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544" y="533400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the memory 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distinguish pointers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start 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hide pointers </a:t>
            </a:r>
            <a:br>
              <a:rPr lang="en-GB" dirty="0"/>
            </a:br>
            <a:r>
              <a:rPr lang="en-GB" dirty="0"/>
              <a:t>(e.g.,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information: </a:t>
            </a:r>
            <a:br>
              <a:rPr lang="en-GB" dirty="0"/>
            </a:br>
            <a:r>
              <a:rPr lang="en-GB" dirty="0"/>
              <a:t>Jones 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45720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547813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Locations not in the heap that contain pointers into the heap are called </a:t>
            </a:r>
            <a:r>
              <a:rPr lang="en-GB" b="1" i="1" dirty="0">
                <a:solidFill>
                  <a:srgbClr val="C00000"/>
                </a:solidFill>
              </a:rPr>
              <a:t>root</a:t>
            </a:r>
            <a:r>
              <a:rPr lang="en-GB" dirty="0"/>
              <a:t>  nodes  (e.g. registers, locations on the stack, global variables)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1501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Collecting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9413" y="1174750"/>
            <a:ext cx="8307387" cy="240665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on top of </a:t>
            </a:r>
            <a:r>
              <a:rPr lang="en-GB" dirty="0" err="1"/>
              <a:t>malloc</a:t>
            </a:r>
            <a:r>
              <a:rPr lang="en-GB" dirty="0"/>
              <a:t>/free package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Allocate using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0" dirty="0"/>
              <a:t> until you “run out of space”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out of space: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Use extra </a:t>
            </a:r>
            <a:r>
              <a:rPr lang="en-GB" b="1" i="1" dirty="0">
                <a:solidFill>
                  <a:srgbClr val="C00000"/>
                </a:solidFill>
              </a:rPr>
              <a:t>mark bit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0" dirty="0"/>
              <a:t>in the head of each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Mark:</a:t>
            </a:r>
            <a:r>
              <a:rPr lang="en-GB" dirty="0"/>
              <a:t> </a:t>
            </a:r>
            <a:r>
              <a:rPr lang="en-GB" b="0" dirty="0"/>
              <a:t>Start at roots and set </a:t>
            </a:r>
            <a:r>
              <a:rPr lang="en-GB" dirty="0"/>
              <a:t>mark bit</a:t>
            </a:r>
            <a:r>
              <a:rPr lang="en-GB" b="0" dirty="0"/>
              <a:t> on each reachable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Sweep:</a:t>
            </a:r>
            <a:r>
              <a:rPr lang="en-GB" dirty="0"/>
              <a:t> </a:t>
            </a:r>
            <a:r>
              <a:rPr lang="en-GB" b="0" dirty="0"/>
              <a:t>Scan all blocks and </a:t>
            </a:r>
            <a:r>
              <a:rPr lang="en-GB" dirty="0"/>
              <a:t>free</a:t>
            </a:r>
            <a:r>
              <a:rPr lang="en-GB" b="0" dirty="0"/>
              <a:t> blocks that are </a:t>
            </a:r>
            <a:r>
              <a:rPr lang="en-GB" dirty="0"/>
              <a:t>not marked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825" y="4724400"/>
            <a:ext cx="8551679" cy="939800"/>
            <a:chOff x="377825" y="4724400"/>
            <a:chExt cx="8551679" cy="939800"/>
          </a:xfrm>
        </p:grpSpPr>
        <p:sp>
          <p:nvSpPr>
            <p:cNvPr id="2457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657600" y="4749800"/>
              <a:ext cx="685800" cy="482600"/>
            </a:xfrm>
            <a:custGeom>
              <a:avLst/>
              <a:gdLst/>
              <a:ahLst/>
              <a:cxnLst>
                <a:cxn ang="0">
                  <a:pos x="768" y="304"/>
                </a:cxn>
                <a:cxn ang="0">
                  <a:pos x="384" y="16"/>
                </a:cxn>
                <a:cxn ang="0">
                  <a:pos x="0" y="208"/>
                </a:cxn>
              </a:cxnLst>
              <a:rect l="0" t="0" r="r" b="b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4648200" y="4724400"/>
              <a:ext cx="1752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432" y="16"/>
                </a:cxn>
                <a:cxn ang="0">
                  <a:pos x="960" y="256"/>
                </a:cxn>
              </a:cxnLst>
              <a:rect l="0" t="0" r="r" b="b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2514600" y="52832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377825" y="5086866"/>
              <a:ext cx="133277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 mark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/>
            <p:cNvSpPr>
              <a:spLocks noChangeArrowheads="1"/>
            </p:cNvSpPr>
            <p:nvPr/>
          </p:nvSpPr>
          <p:spPr bwMode="auto"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7718425" y="5111341"/>
              <a:ext cx="1211079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Mark bit set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2588" y="5842000"/>
            <a:ext cx="6551612" cy="939800"/>
            <a:chOff x="382588" y="5842000"/>
            <a:chExt cx="6551612" cy="939800"/>
          </a:xfrm>
        </p:grpSpPr>
        <p:sp>
          <p:nvSpPr>
            <p:cNvPr id="24628" name="Freeform 52"/>
            <p:cNvSpPr>
              <a:spLocks/>
            </p:cNvSpPr>
            <p:nvPr/>
          </p:nvSpPr>
          <p:spPr bwMode="auto">
            <a:xfrm>
              <a:off x="2514600" y="64008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2588" y="5842000"/>
              <a:ext cx="6551612" cy="762686"/>
              <a:chOff x="382588" y="5842000"/>
              <a:chExt cx="6551612" cy="762686"/>
            </a:xfrm>
          </p:grpSpPr>
          <p:sp>
            <p:nvSpPr>
              <p:cNvPr id="24626" name="Freeform 50"/>
              <p:cNvSpPr>
                <a:spLocks/>
              </p:cNvSpPr>
              <p:nvPr/>
            </p:nvSpPr>
            <p:spPr bwMode="auto">
              <a:xfrm>
                <a:off x="3657600" y="586740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51"/>
              <p:cNvSpPr>
                <a:spLocks/>
              </p:cNvSpPr>
              <p:nvPr/>
            </p:nvSpPr>
            <p:spPr bwMode="auto">
              <a:xfrm>
                <a:off x="4648200" y="584200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sweep</a:t>
                </a:r>
              </a:p>
            </p:txBody>
          </p:sp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379413" y="3461952"/>
            <a:ext cx="8764587" cy="1141798"/>
            <a:chOff x="379413" y="3461952"/>
            <a:chExt cx="8764587" cy="1141798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0807" y="3461952"/>
              <a:ext cx="63386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9413" y="3617893"/>
              <a:ext cx="8764587" cy="985857"/>
              <a:chOff x="379413" y="3617893"/>
              <a:chExt cx="8764587" cy="985857"/>
            </a:xfrm>
          </p:grpSpPr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657600" y="368935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648200" y="366395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2362200" y="4222750"/>
                <a:ext cx="1371600" cy="381000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384" y="240"/>
                  </a:cxn>
                  <a:cxn ang="0">
                    <a:pos x="0" y="96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Before mark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>
                    <a:latin typeface="Calibri" pitchFamily="34" charset="0"/>
                  </a:rPr>
                  <a:t>Note: arrows here denote memory refs, not free list </a:t>
                </a:r>
                <a:r>
                  <a:rPr lang="en-US" sz="1400" b="0" i="1" dirty="0" err="1">
                    <a:latin typeface="Calibri" pitchFamily="34" charset="0"/>
                  </a:rPr>
                  <a:t>ptrs</a:t>
                </a:r>
                <a:r>
                  <a:rPr lang="en-US" sz="1400" b="0" i="1" dirty="0">
                    <a:latin typeface="Calibri" pitchFamily="34" charset="0"/>
                  </a:rPr>
                  <a:t>. 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Review: 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00178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Assumptions For a Simple Implementation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 </a:t>
            </a:r>
            <a:r>
              <a:rPr lang="en-GB" dirty="0"/>
              <a:t>returns 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99000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(p):</a:t>
            </a:r>
            <a:r>
              <a:rPr lang="en-GB" dirty="0">
                <a:solidFill>
                  <a:srgbClr val="990000"/>
                </a:solidFill>
              </a:rPr>
              <a:t> determines whether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dirty="0">
                <a:solidFill>
                  <a:srgbClr val="990000"/>
                </a:solidFill>
              </a:rPr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990000"/>
                </a:solidFill>
              </a:rPr>
              <a:t>):  </a:t>
            </a:r>
            <a:r>
              <a:rPr lang="en-GB" dirty="0">
                <a:solidFill>
                  <a:srgbClr val="990000"/>
                </a:solidFill>
              </a:rPr>
              <a:t>returns the length of block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b</a:t>
            </a:r>
            <a:r>
              <a:rPr lang="en-GB" dirty="0">
                <a:solidFill>
                  <a:srgbClr val="990000"/>
                </a:solidFill>
              </a:rPr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 </a:t>
            </a:r>
            <a:r>
              <a:rPr lang="en-GB" dirty="0"/>
              <a:t>returns all the roots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1828800"/>
            <a:ext cx="4572000" cy="15240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450247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133600"/>
            <a:ext cx="4572000" cy="13716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942995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362200"/>
            <a:ext cx="4572000" cy="11430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189057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625458"/>
            <a:ext cx="4572000" cy="879742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867812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</p:spTree>
    <p:extLst>
      <p:ext uri="{BB962C8B-B14F-4D97-AF65-F5344CB8AC3E}">
        <p14:creationId xmlns:p14="http://schemas.microsoft.com/office/powerpoint/2010/main" val="250272123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</p:spTree>
    <p:extLst>
      <p:ext uri="{BB962C8B-B14F-4D97-AF65-F5344CB8AC3E}">
        <p14:creationId xmlns:p14="http://schemas.microsoft.com/office/powerpoint/2010/main" val="72861578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</a:t>
            </a:r>
            <a:b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52349132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67632361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5233109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80613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Review: 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274262068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66363528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next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114068790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3063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garbage collector” for 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memory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pointers can point to the middle of a block</a:t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mark header, need to find the beginning of the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binary tree to keep track of all allocated blocks 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ata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eft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ight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ize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Left:</a:t>
            </a:r>
            <a:r>
              <a:rPr lang="en-US" sz="1800" b="0" dirty="0">
                <a:latin typeface="Calibri" pitchFamily="34" charset="0"/>
              </a:rPr>
              <a:t> smaller addresses</a:t>
            </a:r>
          </a:p>
          <a:p>
            <a:r>
              <a:rPr lang="en-US" sz="1800" dirty="0">
                <a:latin typeface="Calibri" pitchFamily="34" charset="0"/>
              </a:rPr>
              <a:t>Right:</a:t>
            </a:r>
            <a:r>
              <a:rPr lang="en-US" sz="1800" b="0" dirty="0">
                <a:latin typeface="Calibri" pitchFamily="34" charset="0"/>
              </a:rPr>
              <a:t> larger addresses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2B81B0-2CCE-45AA-8957-642236833C70}"/>
              </a:ext>
            </a:extLst>
          </p:cNvPr>
          <p:cNvSpPr txBox="1"/>
          <p:nvPr/>
        </p:nvSpPr>
        <p:spPr>
          <a:xfrm>
            <a:off x="6115519" y="2819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Assumes </a:t>
            </a:r>
            <a:r>
              <a:rPr lang="en-US" sz="1800" b="0" dirty="0" err="1">
                <a:latin typeface="Calibri" pitchFamily="34" charset="0"/>
              </a:rPr>
              <a:t>ptr</a:t>
            </a:r>
            <a:r>
              <a:rPr lang="en-US" sz="1800" b="0" dirty="0">
                <a:latin typeface="Calibri" pitchFamily="34" charset="0"/>
              </a:rPr>
              <a:t> in middle can be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used to reach anywhere in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the block, but no other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Associativity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</a:t>
            </a:r>
            <a:r>
              <a:rPr lang="en-US" sz="1800" dirty="0">
                <a:latin typeface="Courier New" pitchFamily="49" charset="0"/>
              </a:rPr>
              <a:t>-&gt;  . ++ --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[]</a:t>
            </a:r>
            <a:r>
              <a:rPr lang="en-US" sz="2000" dirty="0"/>
              <a:t> have high precedence, with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and </a:t>
            </a:r>
            <a:r>
              <a:rPr lang="en-US" sz="2000" dirty="0">
                <a:latin typeface="Courier New"/>
                <a:cs typeface="Courier New"/>
              </a:rPr>
              <a:t>&amp;</a:t>
            </a:r>
            <a:r>
              <a:rPr lang="en-US" sz="2000" dirty="0"/>
              <a:t> just below</a:t>
            </a:r>
          </a:p>
          <a:p>
            <a:pPr marL="63500" indent="-238125"/>
            <a:r>
              <a:rPr lang="en-US" sz="2000" dirty="0"/>
              <a:t>Unary </a:t>
            </a:r>
            <a:r>
              <a:rPr lang="en-US" sz="2000" dirty="0">
                <a:latin typeface="Courier New"/>
                <a:cs typeface="Courier New"/>
              </a:rPr>
              <a:t>+</a:t>
            </a:r>
            <a:r>
              <a:rPr lang="en-US" sz="2000" dirty="0">
                <a:latin typeface="+mn-lt"/>
                <a:cs typeface="Courier New"/>
              </a:rPr>
              <a:t>,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have higher precedence than binary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6473551"/>
            <a:ext cx="309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53, updated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808196"/>
            <a:ext cx="3742486" cy="1784092"/>
            <a:chOff x="457200" y="808196"/>
            <a:chExt cx="3742486" cy="1784092"/>
          </a:xfrm>
        </p:grpSpPr>
        <p:sp>
          <p:nvSpPr>
            <p:cNvPr id="2" name="Oval 1"/>
            <p:cNvSpPr/>
            <p:nvPr/>
          </p:nvSpPr>
          <p:spPr bwMode="auto">
            <a:xfrm>
              <a:off x="2362200" y="12192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15240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09800" y="1546083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7200" y="20574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3124200" y="962085"/>
              <a:ext cx="381000" cy="333315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429000" y="192708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Unary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905521" y="1897797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502059" y="808196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Postfix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6634" y="228451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Binary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1363155" y="2255225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85839" y="215928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Prefix</a:t>
              </a:r>
            </a:p>
          </p:txBody>
        </p:sp>
        <p:cxnSp>
          <p:nvCxnSpPr>
            <p:cNvPr id="20" name="Straight Arrow Connector 19"/>
            <p:cNvCxnSpPr>
              <a:endCxn id="8" idx="5"/>
            </p:cNvCxnSpPr>
            <p:nvPr/>
          </p:nvCxnSpPr>
          <p:spPr bwMode="auto">
            <a:xfrm flipH="1" flipV="1">
              <a:off x="2075889" y="1849204"/>
              <a:ext cx="586151" cy="440398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4F679E7-8C1C-456F-802C-04B4868872D4}"/>
              </a:ext>
            </a:extLst>
          </p:cNvPr>
          <p:cNvSpPr/>
          <p:nvPr/>
        </p:nvSpPr>
        <p:spPr bwMode="auto">
          <a:xfrm>
            <a:off x="3409784" y="1579235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FA1B2E-7CDB-461B-86B4-188D87817FE5}"/>
              </a:ext>
            </a:extLst>
          </p:cNvPr>
          <p:cNvSpPr txBox="1"/>
          <p:nvPr/>
        </p:nvSpPr>
        <p:spPr>
          <a:xfrm>
            <a:off x="4506740" y="1942599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Unary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42ECF-2679-4AF9-BF45-F24F412218C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28405" y="1828802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E8F5FDC-4ED8-448A-AD46-78A5AE07E715}"/>
              </a:ext>
            </a:extLst>
          </p:cNvPr>
          <p:cNvSpPr/>
          <p:nvPr/>
        </p:nvSpPr>
        <p:spPr bwMode="auto">
          <a:xfrm>
            <a:off x="425669" y="3170351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FCD8E-6153-431F-ABF8-89607534F394}"/>
              </a:ext>
            </a:extLst>
          </p:cNvPr>
          <p:cNvSpPr txBox="1"/>
          <p:nvPr/>
        </p:nvSpPr>
        <p:spPr>
          <a:xfrm>
            <a:off x="1522625" y="3533715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Binary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9195A5-6225-4E49-ADDD-60731C0593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4290" y="3419918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0" grpId="0" animBg="1"/>
      <p:bldP spid="3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</a:t>
            </a:r>
            <a:r>
              <a:rPr lang="en-GB" dirty="0" err="1">
                <a:latin typeface="Courier New" pitchFamily="49" charset="0"/>
              </a:rPr>
              <a:t>scanf</a:t>
            </a:r>
            <a:r>
              <a:rPr lang="en-GB" dirty="0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64146" cy="16949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%d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Assuming that heap data is initialized to zero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avoid by using </a:t>
            </a:r>
            <a:r>
              <a:rPr lang="en-GB" dirty="0" err="1">
                <a:latin typeface="Courier New"/>
                <a:cs typeface="Courier New"/>
              </a:rPr>
              <a:t>calloc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+=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the (possibly) wrong sized object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you spot the bug?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p[i]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Implicit Lists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>
                <a:latin typeface="Courier New" pitchFamily="49" charset="0"/>
              </a:rPr>
              <a:t>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8F965-5045-4D54-85ED-60C9C84B3CA7}"/>
              </a:ext>
            </a:extLst>
          </p:cNvPr>
          <p:cNvSpPr txBox="1"/>
          <p:nvPr/>
        </p:nvSpPr>
        <p:spPr>
          <a:xfrm>
            <a:off x="5482624" y="2775327"/>
            <a:ext cx="3429000" cy="158825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latin typeface="Courier New" pitchFamily="49" charset="0"/>
              </a:rPr>
              <a:t>malloc(p)</a:t>
            </a:r>
            <a:r>
              <a:rPr lang="en-GB" sz="1800" dirty="0"/>
              <a:t>:  </a:t>
            </a:r>
            <a:r>
              <a:rPr lang="en-GB" sz="1800" i="1" dirty="0">
                <a:solidFill>
                  <a:srgbClr val="C00000"/>
                </a:solidFill>
              </a:rPr>
              <a:t>payload</a:t>
            </a:r>
            <a:r>
              <a:rPr lang="en-GB" sz="1800" dirty="0"/>
              <a:t> of </a:t>
            </a:r>
            <a:r>
              <a:rPr lang="en-GB" sz="1800" dirty="0">
                <a:latin typeface="Courier New" pitchFamily="49" charset="0"/>
              </a:rPr>
              <a:t>p</a:t>
            </a:r>
            <a:r>
              <a:rPr lang="en-GB" sz="1800" dirty="0"/>
              <a:t> bytes</a:t>
            </a:r>
          </a:p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After k requests:</a:t>
            </a:r>
          </a:p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i="1" dirty="0">
                <a:solidFill>
                  <a:srgbClr val="C00000"/>
                </a:solidFill>
              </a:rPr>
              <a:t>  aggregate payload </a:t>
            </a:r>
            <a:r>
              <a:rPr lang="en-GB" sz="1800" i="1" dirty="0" err="1"/>
              <a:t>P</a:t>
            </a:r>
            <a:r>
              <a:rPr lang="en-GB" sz="1800" i="1" baseline="-25000" dirty="0" err="1"/>
              <a:t>k</a:t>
            </a:r>
            <a:r>
              <a:rPr lang="en-GB" sz="1800" i="1" baseline="-25000" dirty="0"/>
              <a:t> </a:t>
            </a:r>
            <a:r>
              <a:rPr lang="en-GB" sz="1800" dirty="0"/>
              <a:t> = sum of </a:t>
            </a:r>
            <a:br>
              <a:rPr lang="en-GB" sz="1800" dirty="0"/>
            </a:br>
            <a:r>
              <a:rPr lang="en-GB" sz="1800" dirty="0"/>
              <a:t>        currently allocated payloads</a:t>
            </a:r>
          </a:p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i="1" dirty="0">
                <a:solidFill>
                  <a:srgbClr val="C00000"/>
                </a:solidFill>
              </a:rPr>
              <a:t>  memory utilization</a:t>
            </a:r>
            <a:r>
              <a:rPr lang="en-GB" sz="1800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= </a:t>
            </a:r>
            <a:r>
              <a:rPr lang="en-GB" sz="1800" i="1" dirty="0" err="1"/>
              <a:t>P</a:t>
            </a:r>
            <a:r>
              <a:rPr lang="en-GB" sz="1800" i="1" baseline="-25000" dirty="0" err="1"/>
              <a:t>k</a:t>
            </a:r>
            <a:r>
              <a:rPr lang="en-GB" sz="1800" i="1" baseline="-25000" dirty="0"/>
              <a:t> </a:t>
            </a:r>
            <a:r>
              <a:rPr lang="en-US" sz="1800" dirty="0">
                <a:latin typeface="Calibri" pitchFamily="34" charset="0"/>
              </a:rPr>
              <a:t>/</a:t>
            </a:r>
            <a:r>
              <a:rPr lang="en-GB" sz="1800" i="1" dirty="0" err="1"/>
              <a:t>H</a:t>
            </a:r>
            <a:r>
              <a:rPr lang="en-GB" sz="1800" i="1" baseline="-25000" dirty="0" err="1"/>
              <a:t>k</a:t>
            </a:r>
            <a:endParaRPr lang="en-GB" sz="1800" dirty="0"/>
          </a:p>
          <a:p>
            <a:r>
              <a:rPr lang="en-US" sz="1800" dirty="0">
                <a:latin typeface="Calibri" pitchFamily="34" charset="0"/>
              </a:rPr>
              <a:t>        where </a:t>
            </a:r>
            <a:r>
              <a:rPr lang="en-GB" sz="1800" i="1" dirty="0" err="1"/>
              <a:t>H</a:t>
            </a:r>
            <a:r>
              <a:rPr lang="en-GB" sz="1800" i="1" baseline="-25000" dirty="0" err="1"/>
              <a:t>k</a:t>
            </a:r>
            <a:r>
              <a:rPr lang="en-US" sz="1800" dirty="0">
                <a:latin typeface="Calibri" pitchFamily="34" charset="0"/>
              </a:rPr>
              <a:t> is current heap size</a:t>
            </a:r>
          </a:p>
        </p:txBody>
      </p:sp>
    </p:spTree>
    <p:extLst>
      <p:ext uri="{BB962C8B-B14F-4D97-AF65-F5344CB8AC3E}">
        <p14:creationId xmlns:p14="http://schemas.microsoft.com/office/powerpoint/2010/main" val="2941903380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Off-by-</a:t>
            </a:r>
            <a:r>
              <a:rPr lang="en-GB"/>
              <a:t>one errors</a:t>
            </a:r>
            <a:endParaRPr lang="en-GB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char **p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&lt;=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3567851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strlen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(s));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strcpy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p,s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Basis for classic buffer overflow attacks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0" y="3810000"/>
            <a:ext cx="4305300" cy="2815004"/>
            <a:chOff x="4572000" y="3810000"/>
            <a:chExt cx="4305300" cy="2815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10000"/>
              <a:ext cx="4305300" cy="281500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 bwMode="auto">
            <a:xfrm>
              <a:off x="6096000" y="4180409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6019800" y="3993936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return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free(head)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Debugger: </a:t>
            </a:r>
            <a:r>
              <a:rPr lang="en-GB" dirty="0" err="1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as a probe to zero in on error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Powerful 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Checks each 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pointers, overwrites, refs outside of allocated block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/>
              <a:t>glibc</a:t>
            </a:r>
            <a:r>
              <a:rPr lang="en-GB" dirty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/>
                <a:cs typeface="Courier New"/>
              </a:rPr>
              <a:t>setenv</a:t>
            </a:r>
            <a:r>
              <a:rPr lang="en-GB" b="1" dirty="0">
                <a:latin typeface="Courier New"/>
                <a:cs typeface="Courier New"/>
              </a:rPr>
              <a:t> MALLOC_CHECK_ 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64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p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 pointer to an array[13] of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function returning a pointer to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pointer to a function returning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70501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40253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6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53553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(*(*f())[13])()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an array[13] of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an array[13] of pointer to int</a:t>
            </a: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an array[13] of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function returning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pointer to a function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5" name="Text Box 11"/>
          <p:cNvSpPr txBox="1">
            <a:spLocks noChangeArrowheads="1"/>
          </p:cNvSpPr>
          <p:nvPr/>
        </p:nvSpPr>
        <p:spPr bwMode="auto">
          <a:xfrm>
            <a:off x="3733800" y="5761166"/>
            <a:ext cx="4140692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f is a function returning </a:t>
            </a:r>
            <a:r>
              <a:rPr lang="en-US" sz="1800" b="0" dirty="0" err="1">
                <a:latin typeface="+mn-lt"/>
              </a:rPr>
              <a:t>ptr</a:t>
            </a:r>
            <a:r>
              <a:rPr lang="en-US" sz="1800" b="0" dirty="0">
                <a:latin typeface="+mn-lt"/>
              </a:rPr>
              <a:t> to an array[13]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of pointers to functions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32362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9358379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(*(*f())[13])()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143000"/>
            <a:ext cx="3928646" cy="400110"/>
            <a:chOff x="1176754" y="1143000"/>
            <a:chExt cx="3928646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())[13])()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846" y="114300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9585" y="2260096"/>
            <a:ext cx="6544747" cy="707886"/>
            <a:chOff x="1176754" y="2807622"/>
            <a:chExt cx="654474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1176754" y="2807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[13])()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6846" y="2807622"/>
              <a:ext cx="2954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1308" y="4300521"/>
            <a:ext cx="8083630" cy="707886"/>
            <a:chOff x="1176754" y="3569622"/>
            <a:chExt cx="808363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176754" y="3569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(*f())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66846" y="3569622"/>
              <a:ext cx="4493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3723" y="3126420"/>
            <a:ext cx="7621965" cy="1015663"/>
            <a:chOff x="1176754" y="4407822"/>
            <a:chExt cx="7621965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1176754" y="44078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*(*f())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)()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6846" y="4407822"/>
              <a:ext cx="40318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an </a:t>
              </a:r>
              <a:b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 of 13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2000" y="5474622"/>
            <a:ext cx="8237518" cy="1015663"/>
            <a:chOff x="1176754" y="5474622"/>
            <a:chExt cx="8237518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1176754" y="5474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(*(*f())[13])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6846" y="5474622"/>
              <a:ext cx="46474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functions returning an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0" y="1701548"/>
            <a:ext cx="6083082" cy="400110"/>
            <a:chOff x="1176754" y="1143000"/>
            <a:chExt cx="6083082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)[13])()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66846" y="114300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is a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6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941520"/>
            <a:ext cx="8594725" cy="16217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5947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free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free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599744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13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alibri" pitchFamily="34" charset="0"/>
              </a:rPr>
              <a:t>P</a:t>
            </a:r>
            <a:r>
              <a:rPr lang="en-GB" sz="1600" b="1" dirty="0" err="1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Free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Physically: blocks can be in any order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1D6558-6B62-43C4-AB55-898AADAF9C4F}"/>
              </a:ext>
            </a:extLst>
          </p:cNvPr>
          <p:cNvGrpSpPr/>
          <p:nvPr/>
        </p:nvGrpSpPr>
        <p:grpSpPr>
          <a:xfrm>
            <a:off x="1186389" y="3986212"/>
            <a:ext cx="7516841" cy="1728788"/>
            <a:chOff x="1186389" y="3986212"/>
            <a:chExt cx="7516841" cy="1728788"/>
          </a:xfrm>
        </p:grpSpPr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86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491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795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2100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2405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2710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3015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3319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3929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4234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4539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4843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5148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6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5758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3624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6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6672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5453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6063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6367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6977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7282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7587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8" name="Freeform 34"/>
            <p:cNvSpPr>
              <a:spLocks/>
            </p:cNvSpPr>
            <p:nvPr/>
          </p:nvSpPr>
          <p:spPr bwMode="auto">
            <a:xfrm>
              <a:off x="1643589" y="4484687"/>
              <a:ext cx="5181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968" y="16"/>
                </a:cxn>
                <a:cxn ang="0">
                  <a:pos x="3264" y="256"/>
                </a:cxn>
              </a:cxnLst>
              <a:rect l="0" t="0" r="r" b="b"/>
              <a:pathLst>
                <a:path w="3264" h="352">
                  <a:moveTo>
                    <a:pt x="0" y="352"/>
                  </a:moveTo>
                  <a:cubicBezTo>
                    <a:pt x="712" y="191"/>
                    <a:pt x="1424" y="31"/>
                    <a:pt x="1968" y="16"/>
                  </a:cubicBezTo>
                  <a:cubicBezTo>
                    <a:pt x="2511" y="0"/>
                    <a:pt x="2887" y="128"/>
                    <a:pt x="3264" y="256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Freeform 35"/>
            <p:cNvSpPr>
              <a:spLocks/>
            </p:cNvSpPr>
            <p:nvPr/>
          </p:nvSpPr>
          <p:spPr bwMode="auto">
            <a:xfrm>
              <a:off x="3777189" y="4408487"/>
              <a:ext cx="3352800" cy="635000"/>
            </a:xfrm>
            <a:custGeom>
              <a:avLst/>
              <a:gdLst/>
              <a:ahLst/>
              <a:cxnLst>
                <a:cxn ang="0">
                  <a:pos x="2112" y="400"/>
                </a:cxn>
                <a:cxn ang="0">
                  <a:pos x="1680" y="16"/>
                </a:cxn>
                <a:cxn ang="0">
                  <a:pos x="0" y="304"/>
                </a:cxn>
              </a:cxnLst>
              <a:rect l="0" t="0" r="r" b="b"/>
              <a:pathLst>
                <a:path w="2112" h="400">
                  <a:moveTo>
                    <a:pt x="2112" y="400"/>
                  </a:moveTo>
                  <a:cubicBezTo>
                    <a:pt x="2072" y="216"/>
                    <a:pt x="2032" y="32"/>
                    <a:pt x="1680" y="16"/>
                  </a:cubicBezTo>
                  <a:cubicBezTo>
                    <a:pt x="1328" y="0"/>
                    <a:pt x="280" y="256"/>
                    <a:pt x="0" y="304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Freeform 36"/>
            <p:cNvSpPr>
              <a:spLocks/>
            </p:cNvSpPr>
            <p:nvPr/>
          </p:nvSpPr>
          <p:spPr bwMode="auto">
            <a:xfrm>
              <a:off x="1338789" y="5043487"/>
              <a:ext cx="6096000" cy="671513"/>
            </a:xfrm>
            <a:custGeom>
              <a:avLst/>
              <a:gdLst/>
              <a:ahLst/>
              <a:cxnLst>
                <a:cxn ang="0">
                  <a:pos x="3840" y="0"/>
                </a:cxn>
                <a:cxn ang="0">
                  <a:pos x="3072" y="336"/>
                </a:cxn>
                <a:cxn ang="0">
                  <a:pos x="672" y="384"/>
                </a:cxn>
                <a:cxn ang="0">
                  <a:pos x="0" y="96"/>
                </a:cxn>
              </a:cxnLst>
              <a:rect l="0" t="0" r="r" b="b"/>
              <a:pathLst>
                <a:path w="3840" h="423">
                  <a:moveTo>
                    <a:pt x="3840" y="0"/>
                  </a:moveTo>
                  <a:cubicBezTo>
                    <a:pt x="3719" y="136"/>
                    <a:pt x="3599" y="272"/>
                    <a:pt x="3072" y="336"/>
                  </a:cubicBezTo>
                  <a:cubicBezTo>
                    <a:pt x="2544" y="399"/>
                    <a:pt x="1183" y="423"/>
                    <a:pt x="672" y="384"/>
                  </a:cubicBezTo>
                  <a:cubicBezTo>
                    <a:pt x="160" y="344"/>
                    <a:pt x="80" y="220"/>
                    <a:pt x="0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Freeform 37"/>
            <p:cNvSpPr>
              <a:spLocks/>
            </p:cNvSpPr>
            <p:nvPr/>
          </p:nvSpPr>
          <p:spPr bwMode="auto">
            <a:xfrm>
              <a:off x="4386789" y="5043487"/>
              <a:ext cx="2438400" cy="481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288"/>
                </a:cxn>
                <a:cxn ang="0">
                  <a:pos x="1536" y="96"/>
                </a:cxn>
              </a:cxnLst>
              <a:rect l="0" t="0" r="r" b="b"/>
              <a:pathLst>
                <a:path w="1536" h="303">
                  <a:moveTo>
                    <a:pt x="0" y="0"/>
                  </a:moveTo>
                  <a:cubicBezTo>
                    <a:pt x="280" y="136"/>
                    <a:pt x="560" y="272"/>
                    <a:pt x="816" y="288"/>
                  </a:cubicBezTo>
                  <a:cubicBezTo>
                    <a:pt x="1071" y="303"/>
                    <a:pt x="1303" y="199"/>
                    <a:pt x="1536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6826777" y="4205287"/>
              <a:ext cx="1876453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66FF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00B050"/>
                  </a:solidFill>
                  <a:latin typeface="Calibri" pitchFamily="34" charset="0"/>
                  <a:ea typeface="msgothic" charset="0"/>
                  <a:cs typeface="msgothic" charset="0"/>
                </a:rPr>
                <a:t>Forward (next) links</a:t>
              </a: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7112527" y="5341937"/>
              <a:ext cx="1572908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Back (</a:t>
              </a:r>
              <a:r>
                <a:rPr lang="en-GB" sz="1600" b="1" dirty="0" err="1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prev</a:t>
              </a: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) links</a:t>
              </a:r>
            </a:p>
          </p:txBody>
        </p: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7647514" y="4960937"/>
              <a:ext cx="184150" cy="336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Freeform 41"/>
            <p:cNvSpPr>
              <a:spLocks/>
            </p:cNvSpPr>
            <p:nvPr/>
          </p:nvSpPr>
          <p:spPr bwMode="auto">
            <a:xfrm>
              <a:off x="4081989" y="3986212"/>
              <a:ext cx="3495675" cy="1057275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422" y="178"/>
                </a:cxn>
                <a:cxn ang="0">
                  <a:pos x="2202" y="0"/>
                </a:cxn>
              </a:cxnLst>
              <a:rect l="0" t="0" r="r" b="b"/>
              <a:pathLst>
                <a:path w="2202" h="666">
                  <a:moveTo>
                    <a:pt x="0" y="666"/>
                  </a:moveTo>
                  <a:cubicBezTo>
                    <a:pt x="70" y="585"/>
                    <a:pt x="55" y="289"/>
                    <a:pt x="422" y="178"/>
                  </a:cubicBezTo>
                  <a:cubicBezTo>
                    <a:pt x="789" y="67"/>
                    <a:pt x="1831" y="37"/>
                    <a:pt x="2202" y="0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>
              <a:off x="1186389" y="5043487"/>
              <a:ext cx="762000" cy="457200"/>
            </a:xfrm>
            <a:custGeom>
              <a:avLst/>
              <a:gdLst/>
              <a:ahLst/>
              <a:cxnLst>
                <a:cxn ang="0">
                  <a:pos x="480" y="0"/>
                </a:cxn>
                <a:cxn ang="0">
                  <a:pos x="336" y="240"/>
                </a:cxn>
                <a:cxn ang="0">
                  <a:pos x="0" y="288"/>
                </a:cxn>
              </a:cxnLst>
              <a:rect l="0" t="0" r="r" b="b"/>
              <a:pathLst>
                <a:path w="480" h="288">
                  <a:moveTo>
                    <a:pt x="480" y="0"/>
                  </a:moveTo>
                  <a:cubicBezTo>
                    <a:pt x="448" y="96"/>
                    <a:pt x="416" y="192"/>
                    <a:pt x="336" y="240"/>
                  </a:cubicBezTo>
                  <a:cubicBezTo>
                    <a:pt x="256" y="288"/>
                    <a:pt x="128" y="288"/>
                    <a:pt x="0" y="288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1624539" y="4581525"/>
              <a:ext cx="30679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A</a:t>
              </a:r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7207777" y="4586287"/>
              <a:ext cx="297174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B</a:t>
              </a:r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4386789" y="5197475"/>
              <a:ext cx="29076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14691</TotalTime>
  <Words>4291</Words>
  <Application>Microsoft Office PowerPoint</Application>
  <PresentationFormat>On-screen Show (4:3)</PresentationFormat>
  <Paragraphs>837</Paragraphs>
  <Slides>63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63</vt:i4>
      </vt:variant>
    </vt:vector>
  </HeadingPairs>
  <TitlesOfParts>
    <vt:vector size="79" baseType="lpstr">
      <vt:lpstr>ＭＳ Ｐゴシック</vt:lpstr>
      <vt:lpstr>Arial</vt:lpstr>
      <vt:lpstr>Arial Narrow</vt:lpstr>
      <vt:lpstr>Calibri</vt:lpstr>
      <vt:lpstr>Cambria Math</vt:lpstr>
      <vt:lpstr>Courier New</vt:lpstr>
      <vt:lpstr>Gill Sans</vt:lpstr>
      <vt:lpstr>Helvetica</vt:lpstr>
      <vt:lpstr>msgothic</vt:lpstr>
      <vt:lpstr>Times New Roman</vt:lpstr>
      <vt:lpstr>Wingdings</vt:lpstr>
      <vt:lpstr>Wingdings 2</vt:lpstr>
      <vt:lpstr>template2007</vt:lpstr>
      <vt:lpstr>3_template2007</vt:lpstr>
      <vt:lpstr>1_template2007</vt:lpstr>
      <vt:lpstr>2_template2007</vt:lpstr>
      <vt:lpstr>PowerPoint Presentation</vt:lpstr>
      <vt:lpstr>Dynamic Memory Allocation:  Advanced Concepts  15-213/18-213/14-513/15-513: Introduction to Computer Systems  20th Lecture, November 2, 2017</vt:lpstr>
      <vt:lpstr>Review: Dynamic Memory Allocation </vt:lpstr>
      <vt:lpstr>Review: Keeping Track of Free Blocks</vt:lpstr>
      <vt:lpstr>Review: Implicit Lists Summary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Some Advice: An Implementation Trick</vt:lpstr>
      <vt:lpstr>Explicit List Summary</vt:lpstr>
      <vt:lpstr>Today</vt:lpstr>
      <vt:lpstr>Segregated List (Seglist) Allocators</vt:lpstr>
      <vt:lpstr>Seglist Allocator</vt:lpstr>
      <vt:lpstr>Seglist Allocator (cont.)</vt:lpstr>
      <vt:lpstr>More Info on Allocators</vt:lpstr>
      <vt:lpstr>Quiz Time!</vt:lpstr>
      <vt:lpstr>Today</vt:lpstr>
      <vt:lpstr>Implicit Memory Management: Garbage Collection</vt:lpstr>
      <vt:lpstr>Garbage Collection</vt:lpstr>
      <vt:lpstr>Classical GC Algorithms</vt:lpstr>
      <vt:lpstr>Memory as a Graph</vt:lpstr>
      <vt:lpstr>Mark and Sweep Collecting</vt:lpstr>
      <vt:lpstr>Assumptions For a Simple Implementation</vt:lpstr>
      <vt:lpstr>Mark and Sweep (cont.)</vt:lpstr>
      <vt:lpstr>Mark and Sweep (cont.)</vt:lpstr>
      <vt:lpstr>Mark and Sweep (cont.)</vt:lpstr>
      <vt:lpstr>Mark and Sweep (cont.)</vt:lpstr>
      <vt:lpstr>Mark and Sweep (cont.)</vt:lpstr>
      <vt:lpstr>Mark and Sweep (cont.)</vt:lpstr>
      <vt:lpstr>Mark and Sweep (cont.)</vt:lpstr>
      <vt:lpstr>Mark and Sweep (cont.)</vt:lpstr>
      <vt:lpstr>Mark and Sweep (cont.)</vt:lpstr>
      <vt:lpstr>Mark and Sweep (cont.)</vt:lpstr>
      <vt:lpstr>Mark and Sweep (cont.)</vt:lpstr>
      <vt:lpstr>Mark and Sweep (cont.)</vt:lpstr>
      <vt:lpstr>Conservative Mark &amp; Sweep in C</vt:lpstr>
      <vt:lpstr>Today</vt:lpstr>
      <vt:lpstr>Memory-Related Perils and Pitfalls</vt:lpstr>
      <vt:lpstr>C operators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  <vt:lpstr>Supplemental slides</vt:lpstr>
      <vt:lpstr>C Pointer Declarations: Test Yourself!</vt:lpstr>
      <vt:lpstr>C Pointer Declarations: Test Yourself!</vt:lpstr>
      <vt:lpstr>Parsing:  int (*(*f())[13])()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713</cp:revision>
  <cp:lastPrinted>2016-11-01T18:34:42Z</cp:lastPrinted>
  <dcterms:created xsi:type="dcterms:W3CDTF">2012-11-01T14:52:42Z</dcterms:created>
  <dcterms:modified xsi:type="dcterms:W3CDTF">2018-11-01T06:10:59Z</dcterms:modified>
</cp:coreProperties>
</file>