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256" r:id="rId2"/>
    <p:sldId id="257" r:id="rId3"/>
    <p:sldId id="270" r:id="rId4"/>
    <p:sldId id="259" r:id="rId5"/>
    <p:sldId id="261" r:id="rId6"/>
    <p:sldId id="262" r:id="rId7"/>
    <p:sldId id="267" r:id="rId8"/>
    <p:sldId id="273" r:id="rId9"/>
    <p:sldId id="272" r:id="rId10"/>
    <p:sldId id="285" r:id="rId11"/>
    <p:sldId id="286" r:id="rId12"/>
    <p:sldId id="287" r:id="rId13"/>
    <p:sldId id="288" r:id="rId14"/>
    <p:sldId id="289" r:id="rId15"/>
    <p:sldId id="281" r:id="rId16"/>
    <p:sldId id="282" r:id="rId17"/>
    <p:sldId id="284" r:id="rId18"/>
    <p:sldId id="283" r:id="rId19"/>
    <p:sldId id="258" r:id="rId20"/>
    <p:sldId id="263" r:id="rId21"/>
    <p:sldId id="264" r:id="rId22"/>
    <p:sldId id="269" r:id="rId23"/>
    <p:sldId id="268" r:id="rId24"/>
    <p:sldId id="265" r:id="rId25"/>
    <p:sldId id="271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8061" autoAdjust="0"/>
  </p:normalViewPr>
  <p:slideViewPr>
    <p:cSldViewPr snapToGrid="0">
      <p:cViewPr>
        <p:scale>
          <a:sx n="70" d="100"/>
          <a:sy n="70" d="100"/>
        </p:scale>
        <p:origin x="-12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36C1-A8E2-4ECF-8DC0-BE94130077A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3375-A50E-4DD1-A9B9-58970240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status of regrade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 can block /</a:t>
            </a:r>
            <a:r>
              <a:rPr lang="en-US" baseline="0" dirty="0"/>
              <a:t> ignore this signal.  Keep this in mind for </a:t>
            </a:r>
            <a:r>
              <a:rPr lang="en-US" baseline="0" dirty="0" err="1"/>
              <a:t>tshlab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SIGKILL cannot be blocked.  Child is (eventually) terminated.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we</a:t>
            </a:r>
            <a:r>
              <a:rPr lang="en-US" baseline="0" dirty="0" smtClean="0"/>
              <a:t> don’t know. Perhaps SIGKILL has been delivered, or it might not have been delivered.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handler for a particular signal is invoked, that signal is automatically blocked until the handler returns.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signals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arrive and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interupt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a little bit on what “preserve </a:t>
            </a:r>
            <a:r>
              <a:rPr lang="en-US" dirty="0" err="1"/>
              <a:t>errno</a:t>
            </a:r>
            <a:r>
              <a:rPr lang="en-US" dirty="0"/>
              <a:t>” means and tell the students your favorite error number</a:t>
            </a:r>
            <a:r>
              <a:rPr lang="en-US" baseline="0" dirty="0"/>
              <a:t> to build rapport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 question: how </a:t>
            </a:r>
            <a:r>
              <a:rPr lang="en-US" dirty="0"/>
              <a:t>many </a:t>
            </a:r>
            <a:r>
              <a:rPr lang="en-US" dirty="0" err="1"/>
              <a:t>fds</a:t>
            </a:r>
            <a:r>
              <a:rPr lang="en-US" dirty="0"/>
              <a:t> are open in the last forked child?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3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282A1A-A886-4545-A923-9F499C46E8D5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a joke about how despite the speech bubble TLBs can’t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87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1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54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36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0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6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99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05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96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77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2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4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3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4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9: </a:t>
            </a:r>
            <a:r>
              <a:rPr lang="en-US" dirty="0" err="1"/>
              <a:t>Tshlab</a:t>
            </a:r>
            <a:r>
              <a:rPr lang="en-US" dirty="0"/>
              <a:t> + 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smtClean="0"/>
              <a:t>TAs</a:t>
            </a:r>
          </a:p>
          <a:p>
            <a:r>
              <a:rPr lang="en-US" dirty="0" smtClean="0"/>
              <a:t>29 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42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More on open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open(</a:t>
            </a:r>
            <a:r>
              <a:rPr kumimoji="1" lang="en-US" altLang="ja-JP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char *</a:t>
            </a:r>
            <a:r>
              <a:rPr kumimoji="1" lang="en-US" altLang="ja-JP" b="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pathname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b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kumimoji="1" lang="en-US" altLang="ja-JP" dirty="0" smtClean="0">
                <a:latin typeface="Consolas" panose="020B0609020204030204" pitchFamily="49" charset="0"/>
              </a:rPr>
              <a:t>         </a:t>
            </a:r>
            <a:r>
              <a:rPr kumimoji="1" lang="en-US" altLang="ja-JP" u="sng" dirty="0" err="1" smtClean="0">
                <a:latin typeface="Consolas" panose="020B0609020204030204" pitchFamily="49" charset="0"/>
              </a:rPr>
              <a:t>int</a:t>
            </a:r>
            <a:r>
              <a:rPr kumimoji="1" lang="en-US" altLang="ja-JP" u="sng" dirty="0" smtClean="0">
                <a:latin typeface="Consolas" panose="020B0609020204030204" pitchFamily="49" charset="0"/>
              </a:rPr>
              <a:t> </a:t>
            </a:r>
            <a:r>
              <a:rPr kumimoji="1" lang="en-US" altLang="ja-JP" b="0" i="1" u="sng" dirty="0" smtClean="0">
                <a:latin typeface="Consolas" panose="020B0609020204030204" pitchFamily="49" charset="0"/>
              </a:rPr>
              <a:t>flags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mode_t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b="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mode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dirty="0" smtClean="0"/>
              <a:t>For </a:t>
            </a:r>
            <a:r>
              <a:rPr kumimoji="1" lang="en-US" altLang="ja-JP" b="0" i="1" dirty="0" smtClean="0">
                <a:latin typeface="Consolas" panose="020B0609020204030204" pitchFamily="49" charset="0"/>
              </a:rPr>
              <a:t>flags</a:t>
            </a:r>
            <a:r>
              <a:rPr kumimoji="1" lang="en-US" altLang="ja-JP" dirty="0" smtClean="0"/>
              <a:t>, you can pass a bitwise-OR of one or more flags</a:t>
            </a:r>
          </a:p>
          <a:p>
            <a:r>
              <a:rPr kumimoji="1" lang="en-US" altLang="ja-JP" dirty="0" smtClean="0"/>
              <a:t>Three kinds of flags (we only discuss the important ones)</a:t>
            </a:r>
          </a:p>
          <a:p>
            <a:pPr lvl="1"/>
            <a:r>
              <a:rPr kumimoji="1" lang="en-US" altLang="ja-JP" dirty="0" smtClean="0"/>
              <a:t>Access modes (one of them must be included):</a:t>
            </a:r>
          </a:p>
          <a:p>
            <a:pPr lvl="2"/>
            <a:r>
              <a:rPr kumimoji="1" lang="en-US" altLang="ja-JP" b="1" dirty="0" smtClean="0">
                <a:latin typeface="Consolas" panose="020B0609020204030204" pitchFamily="49" charset="0"/>
              </a:rPr>
              <a:t>O_RDONLY</a:t>
            </a:r>
            <a:r>
              <a:rPr kumimoji="1" lang="en-US" altLang="ja-JP" dirty="0"/>
              <a:t>, </a:t>
            </a:r>
            <a:r>
              <a:rPr kumimoji="1" lang="en-US" altLang="ja-JP" b="1" dirty="0" smtClean="0">
                <a:latin typeface="Consolas" panose="020B0609020204030204" pitchFamily="49" charset="0"/>
              </a:rPr>
              <a:t>O_WRONLY</a:t>
            </a:r>
            <a:r>
              <a:rPr kumimoji="1" lang="en-US" altLang="ja-JP" dirty="0"/>
              <a:t>, </a:t>
            </a:r>
            <a:r>
              <a:rPr kumimoji="1" lang="en-US" altLang="ja-JP" b="1" dirty="0" smtClean="0">
                <a:latin typeface="Consolas" panose="020B0609020204030204" pitchFamily="49" charset="0"/>
              </a:rPr>
              <a:t>O_RDWR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 creation flags:</a:t>
            </a:r>
          </a:p>
          <a:p>
            <a:pPr lvl="2"/>
            <a:r>
              <a:rPr kumimoji="1" lang="en-US" altLang="ja-JP" b="1" dirty="0">
                <a:latin typeface="Consolas" panose="020B0609020204030204" pitchFamily="49" charset="0"/>
              </a:rPr>
              <a:t>O_CREAT</a:t>
            </a:r>
            <a:r>
              <a:rPr kumimoji="1" lang="en-US" altLang="ja-JP" dirty="0"/>
              <a:t>, </a:t>
            </a:r>
            <a:r>
              <a:rPr kumimoji="1" lang="en-US" altLang="ja-JP" b="1" dirty="0">
                <a:latin typeface="Consolas" panose="020B0609020204030204" pitchFamily="49" charset="0"/>
              </a:rPr>
              <a:t>O_TRUNC</a:t>
            </a:r>
            <a:r>
              <a:rPr kumimoji="1" lang="en-US" altLang="ja-JP" dirty="0"/>
              <a:t>, etc</a:t>
            </a:r>
            <a:r>
              <a:rPr kumimoji="1"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File status flags</a:t>
            </a:r>
          </a:p>
        </p:txBody>
      </p:sp>
    </p:spTree>
    <p:extLst>
      <p:ext uri="{BB962C8B-B14F-4D97-AF65-F5344CB8AC3E}">
        <p14:creationId xmlns:p14="http://schemas.microsoft.com/office/powerpoint/2010/main" val="58044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77549" cy="762000"/>
          </a:xfrm>
        </p:spPr>
        <p:txBody>
          <a:bodyPr/>
          <a:lstStyle/>
          <a:p>
            <a:r>
              <a:rPr kumimoji="1" lang="en-US" altLang="ja-JP" dirty="0" smtClean="0"/>
              <a:t>Access mode flags and file creation flags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r>
              <a:rPr kumimoji="1" lang="en-US" altLang="ja-JP" dirty="0" smtClean="0"/>
              <a:t>_RDONLY</a:t>
            </a:r>
          </a:p>
          <a:p>
            <a:pPr lvl="1"/>
            <a:r>
              <a:rPr kumimoji="1" lang="en-US" altLang="ja-JP" dirty="0" smtClean="0"/>
              <a:t>Open the file read-only.</a:t>
            </a:r>
          </a:p>
          <a:p>
            <a:r>
              <a:rPr kumimoji="1" lang="en-US" altLang="ja-JP" dirty="0" smtClean="0"/>
              <a:t>O_WRONLY</a:t>
            </a:r>
          </a:p>
          <a:p>
            <a:pPr lvl="1"/>
            <a:r>
              <a:rPr kumimoji="1" lang="en-US" altLang="ja-JP" dirty="0" smtClean="0"/>
              <a:t>Open the file write-only.</a:t>
            </a:r>
          </a:p>
          <a:p>
            <a:r>
              <a:rPr kumimoji="1" lang="en-US" altLang="ja-JP" dirty="0" smtClean="0"/>
              <a:t>O_RDWR</a:t>
            </a:r>
          </a:p>
          <a:p>
            <a:pPr lvl="1"/>
            <a:r>
              <a:rPr kumimoji="1" lang="en-US" altLang="ja-JP" dirty="0" smtClean="0"/>
              <a:t>Open the file read/write.</a:t>
            </a:r>
          </a:p>
          <a:p>
            <a:r>
              <a:rPr kumimoji="1" lang="en-US" altLang="ja-JP" dirty="0" smtClean="0"/>
              <a:t>O_CREAT</a:t>
            </a:r>
          </a:p>
          <a:p>
            <a:pPr lvl="1"/>
            <a:r>
              <a:rPr kumimoji="1" lang="en-US" altLang="ja-JP" dirty="0" smtClean="0"/>
              <a:t>If the provided </a:t>
            </a:r>
            <a:r>
              <a:rPr kumimoji="1" lang="en-US" altLang="ja-JP" i="1" dirty="0" smtClean="0">
                <a:latin typeface="Consolas" panose="020B0609020204030204" pitchFamily="49" charset="0"/>
              </a:rPr>
              <a:t>pathname</a:t>
            </a:r>
            <a:r>
              <a:rPr kumimoji="1" lang="en-US" altLang="ja-JP" dirty="0" smtClean="0"/>
              <a:t> does not exist, create it as a regular file.</a:t>
            </a:r>
          </a:p>
          <a:p>
            <a:r>
              <a:rPr kumimoji="1" lang="en-US" altLang="ja-JP" dirty="0" smtClean="0"/>
              <a:t>O_TRUNC</a:t>
            </a:r>
          </a:p>
          <a:p>
            <a:pPr lvl="1"/>
            <a:r>
              <a:rPr kumimoji="1" lang="en-US" altLang="ja-JP" dirty="0" smtClean="0"/>
              <a:t>If the file already exists and if the access mode allows writing (i.e. is </a:t>
            </a:r>
            <a:r>
              <a:rPr kumimoji="1" lang="en-US" altLang="ja-JP" b="1" dirty="0" smtClean="0"/>
              <a:t>O_RDWR</a:t>
            </a:r>
            <a:r>
              <a:rPr kumimoji="1" lang="en-US" altLang="ja-JP" dirty="0" smtClean="0"/>
              <a:t> or </a:t>
            </a:r>
            <a:r>
              <a:rPr kumimoji="1" lang="en-US" altLang="ja-JP" b="1" dirty="0" smtClean="0"/>
              <a:t>O_WRONLY</a:t>
            </a:r>
            <a:r>
              <a:rPr kumimoji="1" lang="en-US" altLang="ja-JP" dirty="0" smtClean="0"/>
              <a:t>), then the file will be truncated to length 0.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78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More on open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open(</a:t>
            </a:r>
            <a:r>
              <a:rPr kumimoji="1" lang="en-US" altLang="ja-JP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char *pathname,</a:t>
            </a:r>
            <a:b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kumimoji="1" lang="en-US" altLang="ja-JP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flags, </a:t>
            </a:r>
            <a:r>
              <a:rPr kumimoji="1" lang="en-US" altLang="ja-JP" u="sng" dirty="0" err="1">
                <a:latin typeface="Consolas" panose="020B0609020204030204" pitchFamily="49" charset="0"/>
              </a:rPr>
              <a:t>mode_t</a:t>
            </a:r>
            <a:r>
              <a:rPr kumimoji="1" lang="en-US" altLang="ja-JP" u="sng" dirty="0">
                <a:latin typeface="Consolas" panose="020B0609020204030204" pitchFamily="49" charset="0"/>
              </a:rPr>
              <a:t> </a:t>
            </a:r>
            <a:r>
              <a:rPr kumimoji="1" lang="en-US" altLang="ja-JP" b="0" i="1" u="sng" dirty="0" smtClean="0">
                <a:latin typeface="Consolas" panose="020B0609020204030204" pitchFamily="49" charset="0"/>
              </a:rPr>
              <a:t>mode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dirty="0" smtClean="0"/>
              <a:t>For </a:t>
            </a:r>
            <a:r>
              <a:rPr kumimoji="1" lang="en-US" altLang="ja-JP" b="0" i="1" dirty="0" smtClean="0">
                <a:latin typeface="Consolas" panose="020B0609020204030204" pitchFamily="49" charset="0"/>
              </a:rPr>
              <a:t>mode</a:t>
            </a:r>
            <a:r>
              <a:rPr kumimoji="1" lang="en-US" altLang="ja-JP" dirty="0" smtClean="0"/>
              <a:t>, you can pass a bitwise-OR of one or more constants</a:t>
            </a:r>
          </a:p>
          <a:p>
            <a:r>
              <a:rPr kumimoji="1" lang="en-US" altLang="ja-JP" dirty="0" smtClean="0"/>
              <a:t>Specifies, when creating a file, what permission the file will be created with</a:t>
            </a:r>
          </a:p>
          <a:p>
            <a:r>
              <a:rPr kumimoji="1" lang="en-US" altLang="ja-JP" dirty="0" smtClean="0"/>
              <a:t>Only useful when </a:t>
            </a:r>
            <a:r>
              <a:rPr kumimoji="1" lang="en-US" altLang="ja-JP" b="0" i="1" dirty="0" smtClean="0">
                <a:latin typeface="Consolas" panose="020B0609020204030204" pitchFamily="49" charset="0"/>
              </a:rPr>
              <a:t>flags</a:t>
            </a:r>
            <a:r>
              <a:rPr kumimoji="1" lang="en-US" altLang="ja-JP" dirty="0" smtClean="0"/>
              <a:t> contain O_CREAT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or </a:t>
            </a:r>
            <a:r>
              <a:rPr kumimoji="1" lang="en-US" altLang="ja-JP" dirty="0" smtClean="0"/>
              <a:t>O_TMPFILE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47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77549" cy="762000"/>
          </a:xfrm>
        </p:spPr>
        <p:txBody>
          <a:bodyPr/>
          <a:lstStyle/>
          <a:p>
            <a:r>
              <a:rPr kumimoji="1" lang="en-US" altLang="ja-JP" dirty="0" smtClean="0"/>
              <a:t>Linux permissions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Every file and directory has permission information</a:t>
            </a:r>
          </a:p>
          <a:p>
            <a:r>
              <a:rPr kumimoji="1" lang="en-US" altLang="ja-JP" dirty="0" smtClean="0"/>
              <a:t>You’ve seen it before</a:t>
            </a:r>
          </a:p>
          <a:p>
            <a:pPr lvl="1"/>
            <a:r>
              <a:rPr kumimoji="1" lang="en-US" altLang="ja-JP" dirty="0" smtClean="0">
                <a:latin typeface="Consolas" panose="020B0609020204030204" pitchFamily="49" charset="0"/>
              </a:rPr>
              <a:t>ls -l</a:t>
            </a:r>
            <a:r>
              <a:rPr kumimoji="1" lang="en-US" altLang="ja-JP" dirty="0" smtClean="0"/>
              <a:t> prints the permissions for each file/directory like:</a:t>
            </a:r>
            <a:br>
              <a:rPr kumimoji="1" lang="en-US" altLang="ja-JP" dirty="0" smtClean="0"/>
            </a:br>
            <a:r>
              <a:rPr kumimoji="1" lang="en-US" altLang="ja-JP" dirty="0" smtClean="0">
                <a:latin typeface="Consolas" panose="020B0609020204030204" pitchFamily="49" charset="0"/>
              </a:rPr>
              <a:t>-</a:t>
            </a:r>
            <a:r>
              <a:rPr kumimoji="1" lang="en-US" altLang="ja-JP" dirty="0" err="1" smtClean="0">
                <a:latin typeface="Consolas" panose="020B0609020204030204" pitchFamily="49" charset="0"/>
              </a:rPr>
              <a:t>rw</a:t>
            </a:r>
            <a:r>
              <a:rPr kumimoji="1" lang="en-US" altLang="ja-JP" dirty="0" smtClean="0">
                <a:latin typeface="Consolas" panose="020B0609020204030204" pitchFamily="49" charset="0"/>
              </a:rPr>
              <a:t>-r--r--</a:t>
            </a:r>
            <a:r>
              <a:rPr kumimoji="1" lang="en-US" altLang="ja-JP" dirty="0" smtClean="0"/>
              <a:t> ...		</a:t>
            </a:r>
            <a:r>
              <a:rPr kumimoji="1" lang="en-US" altLang="ja-JP" dirty="0" err="1" smtClean="0">
                <a:latin typeface="Consolas" panose="020B0609020204030204" pitchFamily="49" charset="0"/>
              </a:rPr>
              <a:t>drwxr</a:t>
            </a:r>
            <a:r>
              <a:rPr kumimoji="1" lang="en-US" altLang="ja-JP" dirty="0" smtClean="0">
                <a:latin typeface="Consolas" panose="020B0609020204030204" pitchFamily="49" charset="0"/>
              </a:rPr>
              <a:t>-</a:t>
            </a:r>
            <a:r>
              <a:rPr kumimoji="1" lang="en-US" altLang="ja-JP" dirty="0" err="1" smtClean="0">
                <a:latin typeface="Consolas" panose="020B0609020204030204" pitchFamily="49" charset="0"/>
              </a:rPr>
              <a:t>xr</a:t>
            </a:r>
            <a:r>
              <a:rPr kumimoji="1" lang="en-US" altLang="ja-JP" dirty="0" smtClean="0">
                <a:latin typeface="Consolas" panose="020B0609020204030204" pitchFamily="49" charset="0"/>
              </a:rPr>
              <a:t>-x</a:t>
            </a:r>
            <a:r>
              <a:rPr kumimoji="1" lang="en-US" altLang="ja-JP" dirty="0" smtClean="0"/>
              <a:t> ...</a:t>
            </a:r>
          </a:p>
          <a:p>
            <a:pPr lvl="1"/>
            <a:r>
              <a:rPr kumimoji="1" lang="en-US" altLang="ja-JP" dirty="0" err="1" smtClean="0">
                <a:latin typeface="Consolas" panose="020B0609020204030204" pitchFamily="49" charset="0"/>
              </a:rPr>
              <a:t>chmod</a:t>
            </a:r>
            <a:r>
              <a:rPr kumimoji="1" lang="en-US" altLang="ja-JP" dirty="0" smtClean="0"/>
              <a:t> changes the permissions for files/directories</a:t>
            </a:r>
          </a:p>
          <a:p>
            <a:pPr lvl="2"/>
            <a:r>
              <a:rPr kumimoji="1" lang="en-US" altLang="ja-JP" dirty="0" smtClean="0">
                <a:latin typeface="Consolas" panose="020B0609020204030204" pitchFamily="49" charset="0"/>
              </a:rPr>
              <a:t>$ </a:t>
            </a:r>
            <a:r>
              <a:rPr kumimoji="1" lang="en-US" altLang="ja-JP" dirty="0" err="1" smtClean="0">
                <a:latin typeface="Consolas" panose="020B0609020204030204" pitchFamily="49" charset="0"/>
              </a:rPr>
              <a:t>chmod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-R 777 /</a:t>
            </a:r>
          </a:p>
          <a:p>
            <a:r>
              <a:rPr kumimoji="1" lang="en-US" altLang="ja-JP" dirty="0" smtClean="0"/>
              <a:t>There are read (R), write (W) and executable (X) permissions for user (USR), group (GRP) and other (OTH)</a:t>
            </a:r>
          </a:p>
        </p:txBody>
      </p:sp>
    </p:spTree>
    <p:extLst>
      <p:ext uri="{BB962C8B-B14F-4D97-AF65-F5344CB8AC3E}">
        <p14:creationId xmlns:p14="http://schemas.microsoft.com/office/powerpoint/2010/main" val="20307921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77549" cy="762000"/>
          </a:xfrm>
        </p:spPr>
        <p:txBody>
          <a:bodyPr/>
          <a:lstStyle/>
          <a:p>
            <a:r>
              <a:rPr kumimoji="1" lang="en-US" altLang="ja-JP" dirty="0" smtClean="0"/>
              <a:t>Specify permissions in open()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875" y="3193577"/>
            <a:ext cx="7896225" cy="3140548"/>
          </a:xfrm>
        </p:spPr>
        <p:txBody>
          <a:bodyPr/>
          <a:lstStyle/>
          <a:p>
            <a:r>
              <a:rPr kumimoji="1" lang="en-US" altLang="ja-JP" dirty="0" smtClean="0"/>
              <a:t>These constants can be bitwise-</a:t>
            </a:r>
            <a:r>
              <a:rPr kumimoji="1" lang="en-US" altLang="ja-JP" dirty="0" err="1" smtClean="0"/>
              <a:t>OR’d</a:t>
            </a:r>
            <a:r>
              <a:rPr kumimoji="1" lang="en-US" altLang="ja-JP" dirty="0" smtClean="0"/>
              <a:t> and passed to the third argument of open()</a:t>
            </a:r>
          </a:p>
          <a:p>
            <a:r>
              <a:rPr kumimoji="1" lang="en-US" altLang="ja-JP" dirty="0" smtClean="0"/>
              <a:t>What does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S_IRWXG | S_IXUSR | S_IXOTH</a:t>
            </a:r>
            <a:r>
              <a:rPr kumimoji="1" lang="en-US" altLang="ja-JP" dirty="0" smtClean="0"/>
              <a:t> mean?</a:t>
            </a:r>
          </a:p>
          <a:p>
            <a:r>
              <a:rPr kumimoji="1" lang="en-US" altLang="ja-JP" dirty="0" smtClean="0"/>
              <a:t>How to create a file which everyone can read from but only the user can write </a:t>
            </a:r>
            <a:r>
              <a:rPr kumimoji="1" lang="en-US" altLang="ja-JP" smtClean="0"/>
              <a:t>to it or </a:t>
            </a:r>
            <a:r>
              <a:rPr kumimoji="1" lang="en-US" altLang="ja-JP" dirty="0" smtClean="0"/>
              <a:t>execute it?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02320"/>
              </p:ext>
            </p:extLst>
          </p:nvPr>
        </p:nvGraphicFramePr>
        <p:xfrm>
          <a:off x="566383" y="1383352"/>
          <a:ext cx="8011235" cy="1483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02247"/>
                <a:gridCol w="1602247"/>
                <a:gridCol w="1602247"/>
                <a:gridCol w="1602247"/>
                <a:gridCol w="1602247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(R)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(W)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Executable (X)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</a:t>
                      </a:r>
                      <a:r>
                        <a:rPr kumimoji="1" lang="en-US" altLang="ja-JP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(RWX)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kumimoji="1" lang="en-US" altLang="ja-JP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(USR)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S_IRUSR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S_IWUSR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S_IXUSR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S_IRWXU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r>
                        <a:rPr kumimoji="1" lang="en-US" altLang="ja-JP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(GRP)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S_IRGRP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S_IWGRP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S_IXGRP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S_IRWXG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(OTH)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S_IROTH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S_IWOTH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S_IXOTH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S_IRWXO</a:t>
                      </a:r>
                      <a:endParaRPr kumimoji="1" lang="ja-JP" altLang="en-US" b="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306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File descriptors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234086"/>
              </p:ext>
            </p:extLst>
          </p:nvPr>
        </p:nvGraphicFramePr>
        <p:xfrm>
          <a:off x="1802049" y="1785155"/>
          <a:ext cx="12959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287531"/>
              </p:ext>
            </p:extLst>
          </p:nvPr>
        </p:nvGraphicFramePr>
        <p:xfrm>
          <a:off x="4643603" y="3356924"/>
          <a:ext cx="344951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9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file table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  <a:r>
                        <a:rPr kumimoji="1" lang="en-US" altLang="ja-JP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output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 bwMode="auto">
          <a:xfrm>
            <a:off x="3234519" y="2374710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矢印コネクタ 11"/>
          <p:cNvCxnSpPr/>
          <p:nvPr/>
        </p:nvCxnSpPr>
        <p:spPr bwMode="auto">
          <a:xfrm>
            <a:off x="3236791" y="2745478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>
            <a:off x="3252711" y="3116246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四角形吹き出し 13"/>
          <p:cNvSpPr/>
          <p:nvPr/>
        </p:nvSpPr>
        <p:spPr bwMode="auto">
          <a:xfrm>
            <a:off x="818866" y="4517409"/>
            <a:ext cx="3357349" cy="1583140"/>
          </a:xfrm>
          <a:prstGeom prst="wedgeRectCallout">
            <a:avLst>
              <a:gd name="adj1" fmla="val 46133"/>
              <a:gd name="adj2" fmla="val -61871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dirty="0" err="1">
                <a:latin typeface="Calibri" pitchFamily="34" charset="0"/>
              </a:rPr>
              <a:t>stdin</a:t>
            </a:r>
            <a:r>
              <a:rPr kumimoji="1" lang="en-US" altLang="ja-JP" dirty="0">
                <a:latin typeface="Calibri" pitchFamily="34" charset="0"/>
              </a:rPr>
              <a:t>, </a:t>
            </a:r>
            <a:r>
              <a:rPr kumimoji="1" lang="en-US" altLang="ja-JP" dirty="0" err="1">
                <a:latin typeface="Calibri" pitchFamily="34" charset="0"/>
              </a:rPr>
              <a:t>stdout</a:t>
            </a:r>
            <a:r>
              <a:rPr kumimoji="1" lang="en-US" altLang="ja-JP" dirty="0">
                <a:latin typeface="Calibri" pitchFamily="34" charset="0"/>
              </a:rPr>
              <a:t>, </a:t>
            </a:r>
            <a:r>
              <a:rPr kumimoji="1" lang="en-US" altLang="ja-JP" dirty="0" err="1">
                <a:latin typeface="Calibri" pitchFamily="34" charset="0"/>
              </a:rPr>
              <a:t>stderr</a:t>
            </a:r>
            <a:r>
              <a:rPr kumimoji="1" lang="en-US" altLang="ja-JP" dirty="0">
                <a:latin typeface="Calibri" pitchFamily="34" charset="0"/>
              </a:rPr>
              <a:t> are opened automatically and closed by normal termination or exit()</a:t>
            </a:r>
            <a:endParaRPr kumimoji="1" lang="ja-JP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4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open(“foo.txt”)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171318"/>
              </p:ext>
            </p:extLst>
          </p:nvPr>
        </p:nvGraphicFramePr>
        <p:xfrm>
          <a:off x="1802049" y="1785155"/>
          <a:ext cx="12959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987961"/>
              </p:ext>
            </p:extLst>
          </p:nvPr>
        </p:nvGraphicFramePr>
        <p:xfrm>
          <a:off x="4643603" y="3356924"/>
          <a:ext cx="344951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9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file table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  <a:r>
                        <a:rPr kumimoji="1" lang="en-US" altLang="ja-JP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output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foo.txt</a:t>
                      </a:r>
                      <a:endParaRPr kumimoji="1" lang="ja-JP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 bwMode="auto">
          <a:xfrm>
            <a:off x="3234519" y="2374710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矢印コネクタ 11"/>
          <p:cNvCxnSpPr/>
          <p:nvPr/>
        </p:nvCxnSpPr>
        <p:spPr bwMode="auto">
          <a:xfrm>
            <a:off x="3236791" y="2745478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>
            <a:off x="3252711" y="3116246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>
            <a:off x="3268631" y="3487014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74275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open(“foo.txt”)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49703"/>
              </p:ext>
            </p:extLst>
          </p:nvPr>
        </p:nvGraphicFramePr>
        <p:xfrm>
          <a:off x="1802049" y="1785155"/>
          <a:ext cx="12959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169148"/>
              </p:ext>
            </p:extLst>
          </p:nvPr>
        </p:nvGraphicFramePr>
        <p:xfrm>
          <a:off x="4643603" y="3356924"/>
          <a:ext cx="344951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9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file table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  <a:r>
                        <a:rPr kumimoji="1" lang="en-US" altLang="ja-JP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output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foo.txt</a:t>
                      </a:r>
                      <a:endParaRPr kumimoji="1" lang="ja-JP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foo.txt</a:t>
                      </a:r>
                      <a:endParaRPr kumimoji="1" lang="ja-JP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 bwMode="auto">
          <a:xfrm>
            <a:off x="3234519" y="2374710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矢印コネクタ 11"/>
          <p:cNvCxnSpPr/>
          <p:nvPr/>
        </p:nvCxnSpPr>
        <p:spPr bwMode="auto">
          <a:xfrm>
            <a:off x="3236791" y="2745478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>
            <a:off x="3252711" y="3116246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>
            <a:off x="3268631" y="3487014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線矢印コネクタ 9"/>
          <p:cNvCxnSpPr/>
          <p:nvPr/>
        </p:nvCxnSpPr>
        <p:spPr bwMode="auto">
          <a:xfrm>
            <a:off x="3268631" y="3880521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四角形吹き出し 10"/>
          <p:cNvSpPr/>
          <p:nvPr/>
        </p:nvSpPr>
        <p:spPr bwMode="auto">
          <a:xfrm>
            <a:off x="266131" y="4644796"/>
            <a:ext cx="3459707" cy="1851538"/>
          </a:xfrm>
          <a:prstGeom prst="wedgeRectCallout">
            <a:avLst>
              <a:gd name="adj1" fmla="val 68710"/>
              <a:gd name="adj2" fmla="val -9736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dirty="0">
                <a:latin typeface="Calibri" pitchFamily="34" charset="0"/>
              </a:rPr>
              <a:t>Each call to open() creates a new open file description</a:t>
            </a:r>
            <a:endParaRPr kumimoji="1" lang="ja-JP" altLang="en-US" dirty="0">
              <a:latin typeface="Calibri" pitchFamily="34" charset="0"/>
            </a:endParaRPr>
          </a:p>
        </p:txBody>
      </p:sp>
      <p:graphicFrame>
        <p:nvGraphicFramePr>
          <p:cNvPr id="1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06261"/>
              </p:ext>
            </p:extLst>
          </p:nvPr>
        </p:nvGraphicFramePr>
        <p:xfrm>
          <a:off x="6073253" y="1148260"/>
          <a:ext cx="2404280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04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inode</a:t>
                      </a:r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table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foo.txt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3" name="直線矢印コネクタ 22"/>
          <p:cNvCxnSpPr/>
          <p:nvPr/>
        </p:nvCxnSpPr>
        <p:spPr bwMode="auto">
          <a:xfrm flipH="1" flipV="1">
            <a:off x="8215952" y="1991434"/>
            <a:ext cx="1" cy="3024131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7956645" y="1991434"/>
            <a:ext cx="259307" cy="34176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133842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dup2(STDOUT_FILENO, 3)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10307"/>
              </p:ext>
            </p:extLst>
          </p:nvPr>
        </p:nvGraphicFramePr>
        <p:xfrm>
          <a:off x="1802049" y="1785155"/>
          <a:ext cx="12959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fd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630061"/>
              </p:ext>
            </p:extLst>
          </p:nvPr>
        </p:nvGraphicFramePr>
        <p:xfrm>
          <a:off x="4643603" y="3356924"/>
          <a:ext cx="344951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9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file table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  <a:r>
                        <a:rPr kumimoji="1" lang="en-US" altLang="ja-JP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output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kumimoji="1" lang="ja-JP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foo.txt</a:t>
                      </a:r>
                      <a:endParaRPr kumimoji="1" lang="ja-JP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 bwMode="auto">
          <a:xfrm>
            <a:off x="3234519" y="2374710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矢印コネクタ 11"/>
          <p:cNvCxnSpPr/>
          <p:nvPr/>
        </p:nvCxnSpPr>
        <p:spPr bwMode="auto">
          <a:xfrm>
            <a:off x="3236791" y="2745478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>
            <a:off x="3252711" y="3116246"/>
            <a:ext cx="1296537" cy="152855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>
            <a:off x="3268631" y="3487014"/>
            <a:ext cx="1262425" cy="76427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四角形吹き出し 5"/>
          <p:cNvSpPr/>
          <p:nvPr/>
        </p:nvSpPr>
        <p:spPr bwMode="auto">
          <a:xfrm>
            <a:off x="1569493" y="5090615"/>
            <a:ext cx="2606722" cy="1009934"/>
          </a:xfrm>
          <a:prstGeom prst="wedgeRectCallout">
            <a:avLst>
              <a:gd name="adj1" fmla="val 65554"/>
              <a:gd name="adj2" fmla="val -5101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dirty="0">
                <a:latin typeface="Calibri" pitchFamily="34" charset="0"/>
              </a:rPr>
              <a:t>Closed silently</a:t>
            </a:r>
            <a:endParaRPr kumimoji="1" lang="ja-JP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375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and Fork()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File descriptor management can be tricky.</a:t>
            </a:r>
          </a:p>
          <a:p>
            <a:r>
              <a:rPr lang="en-US" sz="2000" dirty="0"/>
              <a:t>How many file descriptors are open in the parent process at the indicated point?  </a:t>
            </a:r>
          </a:p>
          <a:p>
            <a:r>
              <a:rPr lang="en-US" sz="2000" dirty="0"/>
              <a:t>How many does each child have open at the call to </a:t>
            </a:r>
            <a:r>
              <a:rPr lang="en-US" sz="2000" dirty="0" err="1"/>
              <a:t>execve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O_RDONLY);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open(“bar”, O_RDONLY);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How many file descriptors are open in the parent?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081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  <a:p>
            <a:r>
              <a:rPr lang="en-US" dirty="0"/>
              <a:t>Signals</a:t>
            </a:r>
          </a:p>
          <a:p>
            <a:r>
              <a:rPr lang="en-US" dirty="0"/>
              <a:t>IO</a:t>
            </a:r>
          </a:p>
          <a:p>
            <a:r>
              <a:rPr lang="en-US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8097191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descriptors can be directed to identify different open files.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O_RDONLY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open(“bar”,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dup2(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, STDIN_FILENO);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dup2(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, STDOUT_FILENO);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// How many file descriptors are open in the parent?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0176755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two points (A and B) in main, how many file descriptors are open?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O_WRONLY);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dup2(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STDOUT_FILENO);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Point 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close(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Point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4940280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tries to write to a memory address.</a:t>
            </a:r>
          </a:p>
          <a:p>
            <a:r>
              <a:rPr lang="en-US" dirty="0"/>
              <a:t>List different steps that are required to complete this operation.</a:t>
            </a:r>
          </a:p>
        </p:txBody>
      </p:sp>
    </p:spTree>
    <p:extLst>
      <p:ext uri="{BB962C8B-B14F-4D97-AF65-F5344CB8AC3E}">
        <p14:creationId xmlns:p14="http://schemas.microsoft.com/office/powerpoint/2010/main" val="2984276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tries to write to a memory address.</a:t>
            </a:r>
          </a:p>
          <a:p>
            <a:r>
              <a:rPr lang="en-US" dirty="0"/>
              <a:t>List different steps that are required to complete this operation. (non exhaustive list)</a:t>
            </a:r>
          </a:p>
          <a:p>
            <a:endParaRPr lang="en-US" dirty="0"/>
          </a:p>
          <a:p>
            <a:r>
              <a:rPr lang="en-US" dirty="0"/>
              <a:t>Virtual to physical address conversion (TLB lookup)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Page fault, page loaded from disk</a:t>
            </a:r>
          </a:p>
          <a:p>
            <a:r>
              <a:rPr lang="en-US" dirty="0"/>
              <a:t>TLB updated, check permissions</a:t>
            </a:r>
          </a:p>
          <a:p>
            <a:r>
              <a:rPr lang="en-US" dirty="0"/>
              <a:t>L1 Cache miss (and L2 … and)</a:t>
            </a:r>
          </a:p>
          <a:p>
            <a:r>
              <a:rPr lang="en-US" dirty="0"/>
              <a:t>Request sent to memory</a:t>
            </a:r>
          </a:p>
          <a:p>
            <a:r>
              <a:rPr lang="en-US" dirty="0"/>
              <a:t>Memory sends data to processor</a:t>
            </a:r>
          </a:p>
          <a:p>
            <a:r>
              <a:rPr lang="en-US" dirty="0"/>
              <a:t>Cache updated</a:t>
            </a:r>
          </a:p>
        </p:txBody>
      </p:sp>
    </p:spTree>
    <p:extLst>
      <p:ext uri="{BB962C8B-B14F-4D97-AF65-F5344CB8AC3E}">
        <p14:creationId xmlns:p14="http://schemas.microsoft.com/office/powerpoint/2010/main" val="34640521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7018" y="601234"/>
            <a:ext cx="7592093" cy="430887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cs typeface="Calibri" panose="020F0502020204030204" pitchFamily="34" charset="0"/>
              </a:rPr>
              <a:t>Address Translation with TLB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hangingPunct="0"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</a:pP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Translate 0x15213, given the contents of the TLB and the first 32 entries of the page table below.</a:t>
            </a:r>
          </a:p>
          <a:p>
            <a:pPr hangingPunct="0"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</a:pP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1MB Virtual Memory</a:t>
            </a:r>
            <a:b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256KB Physical Memory </a:t>
            </a:r>
            <a:b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4KB page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17370"/>
              </p:ext>
            </p:extLst>
          </p:nvPr>
        </p:nvGraphicFramePr>
        <p:xfrm>
          <a:off x="1837712" y="3456835"/>
          <a:ext cx="2221247" cy="3164738"/>
        </p:xfrm>
        <a:graphic>
          <a:graphicData uri="http://schemas.openxmlformats.org/drawingml/2006/table">
            <a:tbl>
              <a:tblPr firstRow="1" bandRow="1"/>
              <a:tblGrid>
                <a:gridCol w="632402">
                  <a:extLst>
                    <a:ext uri="{9D8B030D-6E8A-4147-A177-3AD203B41FA5}">
                      <a16:colId xmlns:a16="http://schemas.microsoft.com/office/drawing/2014/main" xmlns="" val="750327193"/>
                    </a:ext>
                  </a:extLst>
                </a:gridCol>
                <a:gridCol w="482468">
                  <a:extLst>
                    <a:ext uri="{9D8B030D-6E8A-4147-A177-3AD203B41FA5}">
                      <a16:colId xmlns:a16="http://schemas.microsoft.com/office/drawing/2014/main" xmlns="" val="776500037"/>
                    </a:ext>
                  </a:extLst>
                </a:gridCol>
                <a:gridCol w="522973">
                  <a:extLst>
                    <a:ext uri="{9D8B030D-6E8A-4147-A177-3AD203B41FA5}">
                      <a16:colId xmlns:a16="http://schemas.microsoft.com/office/drawing/2014/main" xmlns="" val="3071005244"/>
                    </a:ext>
                  </a:extLst>
                </a:gridCol>
                <a:gridCol w="583404">
                  <a:extLst>
                    <a:ext uri="{9D8B030D-6E8A-4147-A177-3AD203B41FA5}">
                      <a16:colId xmlns:a16="http://schemas.microsoft.com/office/drawing/2014/main" xmlns="" val="3507773072"/>
                    </a:ext>
                  </a:extLst>
                </a:gridCol>
              </a:tblGrid>
              <a:tr h="30607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Index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Tag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404577892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88047110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38405609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5263758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84157191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419403024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19109679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749749823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3407574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3670"/>
              </p:ext>
            </p:extLst>
          </p:nvPr>
        </p:nvGraphicFramePr>
        <p:xfrm>
          <a:off x="5062661" y="2231858"/>
          <a:ext cx="3222597" cy="4519450"/>
        </p:xfrm>
        <a:graphic>
          <a:graphicData uri="http://schemas.openxmlformats.org/drawingml/2006/table">
            <a:tbl>
              <a:tblPr firstRow="1" bandRow="1"/>
              <a:tblGrid>
                <a:gridCol w="486708">
                  <a:extLst>
                    <a:ext uri="{9D8B030D-6E8A-4147-A177-3AD203B41FA5}">
                      <a16:colId xmlns:a16="http://schemas.microsoft.com/office/drawing/2014/main" xmlns="" val="1004836584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xmlns="" val="2869557998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xmlns="" val="2615584461"/>
                    </a:ext>
                  </a:extLst>
                </a:gridCol>
                <a:gridCol w="578888">
                  <a:extLst>
                    <a:ext uri="{9D8B030D-6E8A-4147-A177-3AD203B41FA5}">
                      <a16:colId xmlns:a16="http://schemas.microsoft.com/office/drawing/2014/main" xmlns="" val="3531250243"/>
                    </a:ext>
                  </a:extLst>
                </a:gridCol>
                <a:gridCol w="499613">
                  <a:extLst>
                    <a:ext uri="{9D8B030D-6E8A-4147-A177-3AD203B41FA5}">
                      <a16:colId xmlns:a16="http://schemas.microsoft.com/office/drawing/2014/main" xmlns="" val="901960864"/>
                    </a:ext>
                  </a:extLst>
                </a:gridCol>
                <a:gridCol w="590318">
                  <a:extLst>
                    <a:ext uri="{9D8B030D-6E8A-4147-A177-3AD203B41FA5}">
                      <a16:colId xmlns:a16="http://schemas.microsoft.com/office/drawing/2014/main" xmlns="" val="945199334"/>
                    </a:ext>
                  </a:extLst>
                </a:gridCol>
              </a:tblGrid>
              <a:tr h="23304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83099156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33623801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153067458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406649921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184805427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94429360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431346643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83557303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484067950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40392117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09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19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991104292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0A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1A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136320371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758806964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402268683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731615283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306596163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xmlns="" val="202341034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57018" y="3578912"/>
            <a:ext cx="1078611" cy="912671"/>
          </a:xfrm>
          <a:custGeom>
            <a:avLst>
              <a:gd name="f0" fmla="val 25667"/>
              <a:gd name="f1" fmla="val 3884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81664" tIns="40832" rIns="81664" bIns="40832" anchor="ctr" anchorCtr="0" compatLnSpc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2-way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set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associative</a:t>
            </a:r>
          </a:p>
        </p:txBody>
      </p:sp>
    </p:spTree>
    <p:extLst>
      <p:ext uri="{BB962C8B-B14F-4D97-AF65-F5344CB8AC3E}">
        <p14:creationId xmlns:p14="http://schemas.microsoft.com/office/powerpoint/2010/main" val="26481181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get stuck on </a:t>
            </a:r>
            <a:r>
              <a:rPr lang="en-US" dirty="0" err="1" smtClean="0"/>
              <a:t>tshlab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en-US" dirty="0" err="1"/>
              <a:t>writeup</a:t>
            </a:r>
            <a:r>
              <a:rPr lang="en-US" dirty="0"/>
              <a:t>!</a:t>
            </a:r>
          </a:p>
          <a:p>
            <a:r>
              <a:rPr lang="en-US" dirty="0"/>
              <a:t>Do manual unit testing before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runtrace</a:t>
            </a:r>
            <a:r>
              <a:rPr lang="en-US" dirty="0"/>
              <a:t>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sdriver</a:t>
            </a:r>
            <a:r>
              <a:rPr lang="en-US" dirty="0"/>
              <a:t>!</a:t>
            </a:r>
          </a:p>
          <a:p>
            <a:r>
              <a:rPr lang="en-US" dirty="0"/>
              <a:t>Post private questions on piazza!</a:t>
            </a:r>
          </a:p>
          <a:p>
            <a:endParaRPr lang="en-US" dirty="0"/>
          </a:p>
          <a:p>
            <a:r>
              <a:rPr lang="en-US" dirty="0"/>
              <a:t>Read the man pages on the </a:t>
            </a:r>
            <a:r>
              <a:rPr lang="en-US" dirty="0" err="1"/>
              <a:t>syscalls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Especially the error conditions</a:t>
            </a:r>
          </a:p>
          <a:p>
            <a:pPr lvl="1"/>
            <a:r>
              <a:rPr lang="en-US" dirty="0"/>
              <a:t>What errors should terminate the shell?</a:t>
            </a:r>
          </a:p>
          <a:p>
            <a:pPr lvl="1"/>
            <a:r>
              <a:rPr lang="en-US" dirty="0"/>
              <a:t>What errors should be reported?</a:t>
            </a:r>
          </a:p>
        </p:txBody>
      </p:sp>
    </p:spTree>
    <p:extLst>
      <p:ext uri="{BB962C8B-B14F-4D97-AF65-F5344CB8AC3E}">
        <p14:creationId xmlns:p14="http://schemas.microsoft.com/office/powerpoint/2010/main" val="29372927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man wait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1193" y="1201005"/>
            <a:ext cx="818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b="0" dirty="0">
                <a:latin typeface="Calibri" pitchFamily="34" charset="0"/>
              </a:rPr>
              <a:t>Taken from </a:t>
            </a:r>
            <a:r>
              <a:rPr kumimoji="1" lang="en-US" altLang="ja-JP" sz="1800" dirty="0">
                <a:latin typeface="Calibri" pitchFamily="34" charset="0"/>
              </a:rPr>
              <a:t>http://man7.org/linux/man-pages/man2/wait.2.html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193" y="1570337"/>
            <a:ext cx="8366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WAIT(2)                   Linux Programmer's Manual                  WAIT(2)</a:t>
            </a:r>
          </a:p>
          <a:p>
            <a:endParaRPr kumimoji="1" lang="en-US" altLang="ja-JP" sz="1200" b="0" dirty="0">
              <a:latin typeface="Consolas" panose="020B0609020204030204" pitchFamily="49" charset="0"/>
            </a:endParaRPr>
          </a:p>
          <a:p>
            <a:r>
              <a:rPr kumimoji="1" lang="en-US" altLang="ja-JP" sz="1200" b="0" dirty="0">
                <a:latin typeface="Consolas" panose="020B0609020204030204" pitchFamily="49" charset="0"/>
              </a:rPr>
              <a:t>NAME</a:t>
            </a:r>
          </a:p>
          <a:p>
            <a:endParaRPr kumimoji="1" lang="en-US" altLang="ja-JP" sz="1200" b="0" dirty="0">
              <a:latin typeface="Consolas" panose="020B0609020204030204" pitchFamily="49" charset="0"/>
            </a:endParaRPr>
          </a:p>
          <a:p>
            <a:r>
              <a:rPr kumimoji="1" lang="en-US" altLang="ja-JP" sz="1200" b="0" dirty="0">
                <a:latin typeface="Consolas" panose="020B0609020204030204" pitchFamily="49" charset="0"/>
              </a:rPr>
              <a:t>       wait, </a:t>
            </a:r>
            <a:r>
              <a:rPr kumimoji="1" lang="en-US" altLang="ja-JP" sz="1200" b="0" dirty="0" err="1">
                <a:latin typeface="Consolas" panose="020B0609020204030204" pitchFamily="49" charset="0"/>
              </a:rPr>
              <a:t>waitpid</a:t>
            </a:r>
            <a:r>
              <a:rPr kumimoji="1" lang="en-US" altLang="ja-JP" sz="1200" b="0" dirty="0">
                <a:latin typeface="Consolas" panose="020B0609020204030204" pitchFamily="49" charset="0"/>
              </a:rPr>
              <a:t>, </a:t>
            </a:r>
            <a:r>
              <a:rPr kumimoji="1" lang="en-US" altLang="ja-JP" sz="1200" b="0" dirty="0" err="1">
                <a:latin typeface="Consolas" panose="020B0609020204030204" pitchFamily="49" charset="0"/>
              </a:rPr>
              <a:t>waitid</a:t>
            </a:r>
            <a:r>
              <a:rPr kumimoji="1" lang="en-US" altLang="ja-JP" sz="1200" b="0" dirty="0">
                <a:latin typeface="Consolas" panose="020B0609020204030204" pitchFamily="49" charset="0"/>
              </a:rPr>
              <a:t> - wait for process to change state</a:t>
            </a:r>
          </a:p>
          <a:p>
            <a:endParaRPr kumimoji="1" lang="en-US" altLang="ja-JP" sz="1200" b="0" dirty="0">
              <a:latin typeface="Consolas" panose="020B0609020204030204" pitchFamily="49" charset="0"/>
            </a:endParaRPr>
          </a:p>
          <a:p>
            <a:r>
              <a:rPr kumimoji="1" lang="en-US" altLang="ja-JP" sz="1200" b="0" dirty="0">
                <a:latin typeface="Consolas" panose="020B0609020204030204" pitchFamily="49" charset="0"/>
              </a:rPr>
              <a:t>SYNOPSIS</a:t>
            </a:r>
          </a:p>
          <a:p>
            <a:endParaRPr kumimoji="1" lang="en-US" altLang="ja-JP" sz="1200" b="0" dirty="0">
              <a:latin typeface="Consolas" panose="020B0609020204030204" pitchFamily="49" charset="0"/>
            </a:endParaRP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 #include &lt;sys/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types.h</a:t>
            </a:r>
            <a:r>
              <a:rPr kumimoji="1" lang="en-US" altLang="ja-JP" sz="1200" dirty="0"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 #include &lt;sys/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wait.h</a:t>
            </a:r>
            <a:r>
              <a:rPr kumimoji="1" lang="en-US" altLang="ja-JP" sz="1200" dirty="0">
                <a:latin typeface="Consolas" panose="020B0609020204030204" pitchFamily="49" charset="0"/>
              </a:rPr>
              <a:t>&gt;</a:t>
            </a:r>
          </a:p>
          <a:p>
            <a:endParaRPr kumimoji="1" lang="en-US" altLang="ja-JP" sz="1200" dirty="0">
              <a:latin typeface="Consolas" panose="020B0609020204030204" pitchFamily="49" charset="0"/>
            </a:endParaRP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pid_t</a:t>
            </a:r>
            <a:r>
              <a:rPr kumimoji="1" lang="en-US" altLang="ja-JP" sz="1200" dirty="0">
                <a:latin typeface="Consolas" panose="020B0609020204030204" pitchFamily="49" charset="0"/>
              </a:rPr>
              <a:t> wait(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200" dirty="0">
                <a:latin typeface="Consolas" panose="020B0609020204030204" pitchFamily="49" charset="0"/>
              </a:rPr>
              <a:t> *</a:t>
            </a:r>
            <a:r>
              <a:rPr kumimoji="1" lang="en-US" altLang="ja-JP" sz="1200" i="1" dirty="0" err="1">
                <a:latin typeface="Consolas" panose="020B0609020204030204" pitchFamily="49" charset="0"/>
              </a:rPr>
              <a:t>wstatus</a:t>
            </a:r>
            <a:r>
              <a:rPr kumimoji="1" lang="en-US" altLang="ja-JP" sz="1200" dirty="0">
                <a:latin typeface="Consolas" panose="020B0609020204030204" pitchFamily="49" charset="0"/>
              </a:rPr>
              <a:t>);</a:t>
            </a:r>
          </a:p>
          <a:p>
            <a:endParaRPr kumimoji="1" lang="en-US" altLang="ja-JP" sz="1200" dirty="0">
              <a:latin typeface="Consolas" panose="020B0609020204030204" pitchFamily="49" charset="0"/>
            </a:endParaRP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pid_t</a:t>
            </a:r>
            <a:r>
              <a:rPr kumimoji="1" lang="en-US" altLang="ja-JP" sz="1200" dirty="0">
                <a:latin typeface="Consolas" panose="020B0609020204030204" pitchFamily="49" charset="0"/>
              </a:rPr>
              <a:t>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waitpid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pid_t</a:t>
            </a:r>
            <a:r>
              <a:rPr kumimoji="1" lang="en-US" altLang="ja-JP" sz="1200" dirty="0">
                <a:latin typeface="Consolas" panose="020B0609020204030204" pitchFamily="49" charset="0"/>
              </a:rPr>
              <a:t> </a:t>
            </a:r>
            <a:r>
              <a:rPr kumimoji="1" lang="en-US" altLang="ja-JP" sz="1200" i="1" dirty="0" err="1">
                <a:latin typeface="Consolas" panose="020B0609020204030204" pitchFamily="49" charset="0"/>
              </a:rPr>
              <a:t>pid</a:t>
            </a:r>
            <a:r>
              <a:rPr kumimoji="1" lang="en-US" altLang="ja-JP" sz="1200" dirty="0">
                <a:latin typeface="Consolas" panose="020B0609020204030204" pitchFamily="49" charset="0"/>
              </a:rPr>
              <a:t>,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200" dirty="0">
                <a:latin typeface="Consolas" panose="020B0609020204030204" pitchFamily="49" charset="0"/>
              </a:rPr>
              <a:t> *</a:t>
            </a:r>
            <a:r>
              <a:rPr kumimoji="1" lang="en-US" altLang="ja-JP" sz="1200" i="1" dirty="0" err="1">
                <a:latin typeface="Consolas" panose="020B0609020204030204" pitchFamily="49" charset="0"/>
              </a:rPr>
              <a:t>wstatus</a:t>
            </a:r>
            <a:r>
              <a:rPr kumimoji="1" lang="en-US" altLang="ja-JP" sz="1200" dirty="0">
                <a:latin typeface="Consolas" panose="020B0609020204030204" pitchFamily="49" charset="0"/>
              </a:rPr>
              <a:t>,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200" dirty="0">
                <a:latin typeface="Consolas" panose="020B0609020204030204" pitchFamily="49" charset="0"/>
              </a:rPr>
              <a:t> </a:t>
            </a:r>
            <a:r>
              <a:rPr kumimoji="1" lang="en-US" altLang="ja-JP" sz="1200" i="1" dirty="0">
                <a:latin typeface="Consolas" panose="020B0609020204030204" pitchFamily="49" charset="0"/>
              </a:rPr>
              <a:t>options</a:t>
            </a:r>
            <a:r>
              <a:rPr kumimoji="1" lang="en-US" altLang="ja-JP" sz="1200" dirty="0">
                <a:latin typeface="Consolas" panose="020B0609020204030204" pitchFamily="49" charset="0"/>
              </a:rPr>
              <a:t>);</a:t>
            </a:r>
          </a:p>
          <a:p>
            <a:endParaRPr kumimoji="1" lang="en-US" altLang="ja-JP" sz="1200" dirty="0">
              <a:latin typeface="Consolas" panose="020B0609020204030204" pitchFamily="49" charset="0"/>
            </a:endParaRP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200" dirty="0">
                <a:latin typeface="Consolas" panose="020B0609020204030204" pitchFamily="49" charset="0"/>
              </a:rPr>
              <a:t>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waitid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idtype_t</a:t>
            </a:r>
            <a:r>
              <a:rPr kumimoji="1" lang="en-US" altLang="ja-JP" sz="1200" dirty="0">
                <a:latin typeface="Consolas" panose="020B0609020204030204" pitchFamily="49" charset="0"/>
              </a:rPr>
              <a:t> </a:t>
            </a:r>
            <a:r>
              <a:rPr kumimoji="1" lang="en-US" altLang="ja-JP" sz="1200" i="1" dirty="0" err="1">
                <a:latin typeface="Consolas" panose="020B0609020204030204" pitchFamily="49" charset="0"/>
              </a:rPr>
              <a:t>idtype</a:t>
            </a:r>
            <a:r>
              <a:rPr kumimoji="1" lang="en-US" altLang="ja-JP" sz="1200" dirty="0">
                <a:latin typeface="Consolas" panose="020B0609020204030204" pitchFamily="49" charset="0"/>
              </a:rPr>
              <a:t>,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id_t</a:t>
            </a:r>
            <a:r>
              <a:rPr kumimoji="1" lang="en-US" altLang="ja-JP" sz="1200" dirty="0">
                <a:latin typeface="Consolas" panose="020B0609020204030204" pitchFamily="49" charset="0"/>
              </a:rPr>
              <a:t> </a:t>
            </a:r>
            <a:r>
              <a:rPr kumimoji="1" lang="en-US" altLang="ja-JP" sz="1200" i="1" dirty="0">
                <a:latin typeface="Consolas" panose="020B0609020204030204" pitchFamily="49" charset="0"/>
              </a:rPr>
              <a:t>id</a:t>
            </a:r>
            <a:r>
              <a:rPr kumimoji="1" lang="en-US" altLang="ja-JP" sz="1200" dirty="0">
                <a:latin typeface="Consolas" panose="020B0609020204030204" pitchFamily="49" charset="0"/>
              </a:rPr>
              <a:t>,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siginfo_t</a:t>
            </a:r>
            <a:r>
              <a:rPr kumimoji="1" lang="en-US" altLang="ja-JP" sz="1200" dirty="0">
                <a:latin typeface="Consolas" panose="020B0609020204030204" pitchFamily="49" charset="0"/>
              </a:rPr>
              <a:t> *</a:t>
            </a:r>
            <a:r>
              <a:rPr kumimoji="1" lang="en-US" altLang="ja-JP" sz="1200" i="1" dirty="0" err="1">
                <a:latin typeface="Consolas" panose="020B0609020204030204" pitchFamily="49" charset="0"/>
              </a:rPr>
              <a:t>infop</a:t>
            </a:r>
            <a:r>
              <a:rPr kumimoji="1" lang="en-US" altLang="ja-JP" sz="1200" dirty="0">
                <a:latin typeface="Consolas" panose="020B0609020204030204" pitchFamily="49" charset="0"/>
              </a:rPr>
              <a:t>,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200" dirty="0">
                <a:latin typeface="Consolas" panose="020B0609020204030204" pitchFamily="49" charset="0"/>
              </a:rPr>
              <a:t> </a:t>
            </a:r>
            <a:r>
              <a:rPr kumimoji="1" lang="en-US" altLang="ja-JP" sz="1200" i="1" dirty="0">
                <a:latin typeface="Consolas" panose="020B0609020204030204" pitchFamily="49" charset="0"/>
              </a:rPr>
              <a:t>options</a:t>
            </a:r>
            <a:r>
              <a:rPr kumimoji="1" lang="en-US" altLang="ja-JP" sz="1200" dirty="0"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sz="1200" b="0" dirty="0">
                <a:latin typeface="Consolas" panose="020B0609020204030204" pitchFamily="49" charset="0"/>
              </a:rPr>
              <a:t>                       /* This is the </a:t>
            </a:r>
            <a:r>
              <a:rPr kumimoji="1" lang="en-US" altLang="ja-JP" sz="1200" b="0" dirty="0" err="1">
                <a:latin typeface="Consolas" panose="020B0609020204030204" pitchFamily="49" charset="0"/>
              </a:rPr>
              <a:t>glibc</a:t>
            </a:r>
            <a:r>
              <a:rPr kumimoji="1" lang="en-US" altLang="ja-JP" sz="1200" b="0" dirty="0">
                <a:latin typeface="Consolas" panose="020B0609020204030204" pitchFamily="49" charset="0"/>
              </a:rPr>
              <a:t> and POSIX interface; see</a:t>
            </a:r>
          </a:p>
          <a:p>
            <a:r>
              <a:rPr kumimoji="1" lang="en-US" altLang="ja-JP" sz="1200" b="0" dirty="0">
                <a:latin typeface="Consolas" panose="020B0609020204030204" pitchFamily="49" charset="0"/>
              </a:rPr>
              <a:t>                          NOTES for information on the raw system call. */</a:t>
            </a:r>
          </a:p>
        </p:txBody>
      </p:sp>
    </p:spTree>
    <p:extLst>
      <p:ext uri="{BB962C8B-B14F-4D97-AF65-F5344CB8AC3E}">
        <p14:creationId xmlns:p14="http://schemas.microsoft.com/office/powerpoint/2010/main" val="425190076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91197" cy="762000"/>
          </a:xfrm>
        </p:spPr>
        <p:txBody>
          <a:bodyPr/>
          <a:lstStyle/>
          <a:p>
            <a:r>
              <a:rPr kumimoji="1" lang="en-US" altLang="ja-JP" dirty="0"/>
              <a:t>man pages (probably) cover all you need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What arguments does the function take?</a:t>
            </a:r>
          </a:p>
          <a:p>
            <a:pPr lvl="1"/>
            <a:r>
              <a:rPr kumimoji="1" lang="en-US" altLang="ja-JP" dirty="0"/>
              <a:t>read SYNOPSIS</a:t>
            </a:r>
          </a:p>
          <a:p>
            <a:r>
              <a:rPr kumimoji="1" lang="en-US" altLang="ja-JP" dirty="0"/>
              <a:t>What does the function do?</a:t>
            </a:r>
          </a:p>
          <a:p>
            <a:pPr lvl="1"/>
            <a:r>
              <a:rPr kumimoji="1" lang="en-US" altLang="ja-JP" dirty="0"/>
              <a:t>read DESCRIPTION</a:t>
            </a:r>
          </a:p>
          <a:p>
            <a:r>
              <a:rPr kumimoji="1" lang="en-US" altLang="ja-JP" dirty="0"/>
              <a:t>What does the function return?</a:t>
            </a:r>
          </a:p>
          <a:p>
            <a:pPr lvl="1"/>
            <a:r>
              <a:rPr kumimoji="1" lang="en-US" altLang="ja-JP" dirty="0"/>
              <a:t>read RETURN VALUE</a:t>
            </a:r>
          </a:p>
          <a:p>
            <a:r>
              <a:rPr kumimoji="1" lang="en-US" altLang="ja-JP" dirty="0"/>
              <a:t>What errors can the function fail with?</a:t>
            </a:r>
          </a:p>
          <a:p>
            <a:pPr lvl="1"/>
            <a:r>
              <a:rPr kumimoji="1" lang="en-US" altLang="ja-JP" dirty="0"/>
              <a:t>read ERRORS</a:t>
            </a:r>
          </a:p>
          <a:p>
            <a:r>
              <a:rPr kumimoji="1" lang="en-US" altLang="ja-JP" dirty="0"/>
              <a:t>Is there anything I should watch out for?</a:t>
            </a:r>
          </a:p>
          <a:p>
            <a:pPr lvl="1"/>
            <a:r>
              <a:rPr kumimoji="1" lang="en-US" altLang="ja-JP" dirty="0"/>
              <a:t>read NOTES</a:t>
            </a:r>
          </a:p>
          <a:p>
            <a:r>
              <a:rPr kumimoji="1" lang="en-US" altLang="ja-JP" dirty="0"/>
              <a:t>Different categories for man page entries with the same name</a:t>
            </a:r>
          </a:p>
          <a:p>
            <a:r>
              <a:rPr kumimoji="1" lang="en-US" altLang="ja-JP" dirty="0"/>
              <a:t>Looking up man pages online is not an academic integrity violation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32974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Function arguments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Should I do dup2(old, new) or dup2(new, old)?</a:t>
            </a:r>
          </a:p>
          <a:p>
            <a:r>
              <a:rPr kumimoji="1" lang="en-US" altLang="ja-JP" dirty="0"/>
              <a:t>Read the man page:</a:t>
            </a:r>
          </a:p>
          <a:p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$ man dup2</a:t>
            </a:r>
          </a:p>
          <a:p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#include &lt;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unistd.h</a:t>
            </a:r>
            <a:r>
              <a:rPr kumimoji="1" lang="en-US" altLang="ja-JP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kumimoji="1" lang="en-US" altLang="ja-JP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400" dirty="0">
                <a:latin typeface="Consolas" panose="020B0609020204030204" pitchFamily="49" charset="0"/>
              </a:rPr>
              <a:t> dup(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400" dirty="0">
                <a:latin typeface="Consolas" panose="020B0609020204030204" pitchFamily="49" charset="0"/>
              </a:rPr>
              <a:t> </a:t>
            </a:r>
            <a:r>
              <a:rPr kumimoji="1" lang="en-US" altLang="ja-JP" sz="1400" i="1" dirty="0" err="1">
                <a:latin typeface="Consolas" panose="020B0609020204030204" pitchFamily="49" charset="0"/>
              </a:rPr>
              <a:t>oldfd</a:t>
            </a:r>
            <a:r>
              <a:rPr kumimoji="1" lang="en-US" altLang="ja-JP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400" dirty="0">
                <a:latin typeface="Consolas" panose="020B0609020204030204" pitchFamily="49" charset="0"/>
              </a:rPr>
              <a:t> dup2(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400" dirty="0">
                <a:latin typeface="Consolas" panose="020B0609020204030204" pitchFamily="49" charset="0"/>
              </a:rPr>
              <a:t> </a:t>
            </a:r>
            <a:r>
              <a:rPr kumimoji="1" lang="en-US" altLang="ja-JP" sz="1400" i="1" dirty="0" err="1">
                <a:latin typeface="Consolas" panose="020B0609020204030204" pitchFamily="49" charset="0"/>
              </a:rPr>
              <a:t>oldfd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int</a:t>
            </a:r>
            <a:r>
              <a:rPr kumimoji="1" lang="en-US" altLang="ja-JP" sz="1400" dirty="0">
                <a:latin typeface="Consolas" panose="020B0609020204030204" pitchFamily="49" charset="0"/>
              </a:rPr>
              <a:t> </a:t>
            </a:r>
            <a:r>
              <a:rPr kumimoji="1" lang="en-US" altLang="ja-JP" sz="1400" i="1" dirty="0" err="1">
                <a:latin typeface="Consolas" panose="020B0609020204030204" pitchFamily="49" charset="0"/>
              </a:rPr>
              <a:t>newfd</a:t>
            </a:r>
            <a:r>
              <a:rPr kumimoji="1" lang="en-US" altLang="ja-JP" sz="1400" dirty="0">
                <a:latin typeface="Consolas" panose="020B0609020204030204" pitchFamily="49" charset="0"/>
              </a:rPr>
              <a:t>);</a:t>
            </a:r>
            <a:endParaRPr kumimoji="1" lang="en-US" altLang="ja-JP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386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Function behavior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How should I write my format string when I need to print a long double in </a:t>
            </a:r>
            <a:r>
              <a:rPr kumimoji="1" lang="en-US" altLang="ja-JP" dirty="0" err="1"/>
              <a:t>octals</a:t>
            </a:r>
            <a:r>
              <a:rPr kumimoji="1" lang="en-US" altLang="ja-JP" dirty="0"/>
              <a:t> with precision 5 and zero-padded?</a:t>
            </a:r>
          </a:p>
          <a:p>
            <a:r>
              <a:rPr kumimoji="1" lang="en-US" altLang="ja-JP" dirty="0"/>
              <a:t>Read the man page:</a:t>
            </a:r>
          </a:p>
          <a:p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$ man </a:t>
            </a:r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nsolas" panose="020B0609020204030204" pitchFamily="49" charset="0"/>
              </a:rPr>
              <a:t>Flag characters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The character % is followed by zero or more of the following flags:</a:t>
            </a:r>
          </a:p>
          <a:p>
            <a:pPr marL="0" indent="0"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#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     The value should be converted...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0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     The value should be zero padded...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-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     The converted value is to be left adjusted...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' '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   (a space) A blank should be left before...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+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     A sign (+ or -) should always ...</a:t>
            </a:r>
          </a:p>
        </p:txBody>
      </p:sp>
    </p:spTree>
    <p:extLst>
      <p:ext uri="{BB962C8B-B14F-4D97-AF65-F5344CB8AC3E}">
        <p14:creationId xmlns:p14="http://schemas.microsoft.com/office/powerpoint/2010/main" val="42731869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tshlab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</a:t>
            </a:r>
            <a:r>
              <a:rPr lang="en-US" dirty="0" err="1" smtClean="0"/>
              <a:t>alloclab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tshlab</a:t>
            </a:r>
            <a:r>
              <a:rPr lang="en-US" dirty="0" smtClean="0"/>
              <a:t> </a:t>
            </a:r>
            <a:r>
              <a:rPr lang="en-US" dirty="0"/>
              <a:t>due Tuesday</a:t>
            </a:r>
          </a:p>
          <a:p>
            <a:endParaRPr lang="en-US" dirty="0"/>
          </a:p>
          <a:p>
            <a:r>
              <a:rPr lang="en-US" dirty="0" err="1" smtClean="0"/>
              <a:t>malloclab</a:t>
            </a:r>
            <a:r>
              <a:rPr lang="en-US" dirty="0" smtClean="0"/>
              <a:t> </a:t>
            </a:r>
            <a:r>
              <a:rPr lang="en-US" dirty="0"/>
              <a:t>is released immediately after</a:t>
            </a:r>
          </a:p>
          <a:p>
            <a:pPr lvl="1"/>
            <a:r>
              <a:rPr lang="en-US" dirty="0"/>
              <a:t>Start early</a:t>
            </a:r>
          </a:p>
          <a:p>
            <a:pPr lvl="1"/>
            <a:r>
              <a:rPr lang="en-US" dirty="0"/>
              <a:t>Do the checkpoint first, don’t immediately go for the final</a:t>
            </a:r>
          </a:p>
          <a:p>
            <a:pPr lvl="1"/>
            <a:r>
              <a:rPr lang="en-US" dirty="0"/>
              <a:t>Expect a recitation next week</a:t>
            </a:r>
          </a:p>
          <a:p>
            <a:pPr lvl="2"/>
            <a:r>
              <a:rPr lang="en-US" dirty="0"/>
              <a:t>Working for several hours will improve the value significantly</a:t>
            </a:r>
          </a:p>
        </p:txBody>
      </p:sp>
    </p:spTree>
    <p:extLst>
      <p:ext uri="{BB962C8B-B14F-4D97-AF65-F5344CB8AC3E}">
        <p14:creationId xmlns:p14="http://schemas.microsoft.com/office/powerpoint/2010/main" val="28239652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Function return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What does </a:t>
            </a:r>
            <a:r>
              <a:rPr kumimoji="1" lang="en-US" altLang="ja-JP" dirty="0" err="1"/>
              <a:t>waitpid</a:t>
            </a:r>
            <a:r>
              <a:rPr kumimoji="1" lang="en-US" altLang="ja-JP" dirty="0"/>
              <a:t>() return with and without WNOHANG?</a:t>
            </a:r>
          </a:p>
          <a:p>
            <a:r>
              <a:rPr kumimoji="1" lang="en-US" altLang="ja-JP" dirty="0"/>
              <a:t>Read the man page:</a:t>
            </a:r>
          </a:p>
          <a:p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$ man </a:t>
            </a:r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waitpid</a:t>
            </a:r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RETURN VALUE</a:t>
            </a:r>
          </a:p>
          <a:p>
            <a:pPr marL="0" indent="0"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waitpid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(): on success, returns the process ID of the child whose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state has changed; if </a:t>
            </a:r>
            <a:r>
              <a:rPr kumimoji="1" lang="en-US" altLang="ja-JP" sz="1400" dirty="0">
                <a:latin typeface="Consolas" panose="020B0609020204030204" pitchFamily="49" charset="0"/>
              </a:rPr>
              <a:t>WNOHANG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was specified and one or more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child(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ren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) specified by </a:t>
            </a:r>
            <a:r>
              <a:rPr kumimoji="1" lang="en-US" altLang="ja-JP" sz="1400" b="0" i="1" dirty="0" err="1">
                <a:latin typeface="Consolas" panose="020B0609020204030204" pitchFamily="49" charset="0"/>
              </a:rPr>
              <a:t>pid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exist, but have not yet changed state,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then 0 is returned.  On error, -1 is returned.</a:t>
            </a:r>
          </a:p>
          <a:p>
            <a:pPr marL="0" indent="0"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Each of these calls sets 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errno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to an appropriate value in the case of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an error.</a:t>
            </a:r>
          </a:p>
        </p:txBody>
      </p:sp>
    </p:spTree>
    <p:extLst>
      <p:ext uri="{BB962C8B-B14F-4D97-AF65-F5344CB8AC3E}">
        <p14:creationId xmlns:p14="http://schemas.microsoft.com/office/powerpoint/2010/main" val="21687309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Potential errors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How should I check </a:t>
            </a:r>
            <a:r>
              <a:rPr kumimoji="1" lang="en-US" altLang="ja-JP" dirty="0" err="1"/>
              <a:t>waitpid</a:t>
            </a:r>
            <a:r>
              <a:rPr kumimoji="1" lang="en-US" altLang="ja-JP" dirty="0"/>
              <a:t> for errors?</a:t>
            </a:r>
          </a:p>
          <a:p>
            <a:r>
              <a:rPr kumimoji="1" lang="en-US" altLang="ja-JP" dirty="0"/>
              <a:t>Read the man page:</a:t>
            </a:r>
          </a:p>
          <a:p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$ man </a:t>
            </a:r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waitpid</a:t>
            </a:r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ERRORS</a:t>
            </a:r>
          </a:p>
          <a:p>
            <a:pPr marL="0" indent="0"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ECHILD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(for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waitpid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 or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waitid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()) The process specified by </a:t>
            </a:r>
            <a:r>
              <a:rPr kumimoji="1" lang="en-US" altLang="ja-JP" sz="1400" b="0" i="1" dirty="0" err="1">
                <a:latin typeface="Consolas" panose="020B0609020204030204" pitchFamily="49" charset="0"/>
              </a:rPr>
              <a:t>pid</a:t>
            </a:r>
            <a:endParaRPr kumimoji="1" lang="en-US" altLang="ja-JP" sz="1400" b="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       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waitpid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()) or </a:t>
            </a:r>
            <a:r>
              <a:rPr kumimoji="1" lang="en-US" altLang="ja-JP" sz="1400" b="0" i="1" dirty="0" err="1">
                <a:latin typeface="Consolas" panose="020B0609020204030204" pitchFamily="49" charset="0"/>
              </a:rPr>
              <a:t>idtype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and </a:t>
            </a:r>
            <a:r>
              <a:rPr kumimoji="1" lang="en-US" altLang="ja-JP" sz="1400" b="0" i="1" dirty="0">
                <a:latin typeface="Consolas" panose="020B0609020204030204" pitchFamily="49" charset="0"/>
              </a:rPr>
              <a:t>id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waitid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()) does not exist or is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       not a child of the calling process.  (This can happen for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       one's own child if the action for </a:t>
            </a:r>
            <a:r>
              <a:rPr kumimoji="1" lang="en-US" altLang="ja-JP" sz="1400" dirty="0">
                <a:latin typeface="Consolas" panose="020B0609020204030204" pitchFamily="49" charset="0"/>
              </a:rPr>
              <a:t>SIGCHLD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is set to </a:t>
            </a:r>
            <a:r>
              <a:rPr kumimoji="1" lang="en-US" altLang="ja-JP" sz="1400" dirty="0">
                <a:latin typeface="Consolas" panose="020B0609020204030204" pitchFamily="49" charset="0"/>
              </a:rPr>
              <a:t>SIG_IGN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       See also the Linux Notes section about threads.)</a:t>
            </a:r>
          </a:p>
          <a:p>
            <a:pPr marL="0" indent="0"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EINTR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 </a:t>
            </a:r>
            <a:r>
              <a:rPr kumimoji="1" lang="en-US" altLang="ja-JP" sz="1400" dirty="0">
                <a:latin typeface="Consolas" panose="020B0609020204030204" pitchFamily="49" charset="0"/>
              </a:rPr>
              <a:t>WNOHANG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was not set and an unblocked signal or a </a:t>
            </a:r>
            <a:r>
              <a:rPr kumimoji="1" lang="en-US" altLang="ja-JP" sz="1400" dirty="0">
                <a:latin typeface="Consolas" panose="020B0609020204030204" pitchFamily="49" charset="0"/>
              </a:rPr>
              <a:t>SIGCHLD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was</a:t>
            </a: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       caught; see signal(7).</a:t>
            </a:r>
          </a:p>
          <a:p>
            <a:pPr marL="0" indent="0"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</a:t>
            </a:r>
            <a:r>
              <a:rPr kumimoji="1" lang="en-US" altLang="ja-JP" sz="1400" dirty="0">
                <a:latin typeface="Consolas" panose="020B0609020204030204" pitchFamily="49" charset="0"/>
              </a:rPr>
              <a:t>EINVAL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The </a:t>
            </a:r>
            <a:r>
              <a:rPr kumimoji="1" lang="en-US" altLang="ja-JP" sz="1400" b="0" i="1" dirty="0">
                <a:latin typeface="Consolas" panose="020B0609020204030204" pitchFamily="49" charset="0"/>
              </a:rPr>
              <a:t>options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argument was invalid.</a:t>
            </a:r>
          </a:p>
        </p:txBody>
      </p:sp>
    </p:spTree>
    <p:extLst>
      <p:ext uri="{BB962C8B-B14F-4D97-AF65-F5344CB8AC3E}">
        <p14:creationId xmlns:p14="http://schemas.microsoft.com/office/powerpoint/2010/main" val="219542787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Get advice from the developers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 </a:t>
            </a:r>
            <a:r>
              <a:rPr kumimoji="1" lang="en-US" altLang="ja-JP" dirty="0" err="1"/>
              <a:t>sprintf</a:t>
            </a:r>
            <a:r>
              <a:rPr kumimoji="1" lang="en-US" altLang="ja-JP" dirty="0"/>
              <a:t> from a string into itself, is this okay?</a:t>
            </a:r>
          </a:p>
          <a:p>
            <a:r>
              <a:rPr kumimoji="1" lang="en-US" altLang="ja-JP" dirty="0"/>
              <a:t>Read the man page:</a:t>
            </a:r>
          </a:p>
          <a:p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$ man </a:t>
            </a:r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sprintf</a:t>
            </a:r>
            <a:endParaRPr kumimoji="1"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/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NOTES</a:t>
            </a:r>
          </a:p>
          <a:p>
            <a:pPr marL="0" indent="0">
              <a:lnSpc>
                <a:spcPts val="1200"/>
              </a:lnSpc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Some programs imprudently rely on code such as the following</a:t>
            </a:r>
          </a:p>
          <a:p>
            <a:pPr marL="0" indent="0">
              <a:lnSpc>
                <a:spcPts val="1200"/>
              </a:lnSpc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    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sprintf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buf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, "%s some further text", 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buf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1200"/>
              </a:lnSpc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to append text to </a:t>
            </a:r>
            <a:r>
              <a:rPr kumimoji="1" lang="en-US" altLang="ja-JP" sz="1400" b="0" i="1" dirty="0" err="1">
                <a:latin typeface="Consolas" panose="020B0609020204030204" pitchFamily="49" charset="0"/>
              </a:rPr>
              <a:t>buf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.  However, the standards explicitly note that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the results are undefined if source and destination buffers overlap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when calling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sprintf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snprintf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vsprintf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(), and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vsnprintf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().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Depending on the version of 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gcc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(1) used, and the compiler options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employed, calls such as the above will </a:t>
            </a:r>
            <a:r>
              <a:rPr kumimoji="1" lang="en-US" altLang="ja-JP" sz="1400" dirty="0">
                <a:latin typeface="Consolas" panose="020B0609020204030204" pitchFamily="49" charset="0"/>
              </a:rPr>
              <a:t>not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produce the expected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results.</a:t>
            </a:r>
          </a:p>
          <a:p>
            <a:pPr marL="0" indent="0">
              <a:lnSpc>
                <a:spcPts val="1200"/>
              </a:lnSpc>
              <a:buNone/>
            </a:pPr>
            <a:endParaRPr kumimoji="1" lang="en-US" altLang="ja-JP" sz="1400" b="0" dirty="0"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The 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glibc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implementation of the functions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snprintf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 and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vsnprintf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conforms to the C99 standard, that is, behaves as described above,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since 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glibc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version 2.1.  Until </a:t>
            </a:r>
            <a:r>
              <a:rPr kumimoji="1" lang="en-US" altLang="ja-JP" sz="1400" b="0" dirty="0" err="1">
                <a:latin typeface="Consolas" panose="020B0609020204030204" pitchFamily="49" charset="0"/>
              </a:rPr>
              <a:t>glibc</a:t>
            </a:r>
            <a:r>
              <a:rPr kumimoji="1" lang="en-US" altLang="ja-JP" sz="1400" b="0" dirty="0">
                <a:latin typeface="Consolas" panose="020B0609020204030204" pitchFamily="49" charset="0"/>
              </a:rPr>
              <a:t> 2.0.6, they would return -1</a:t>
            </a:r>
          </a:p>
          <a:p>
            <a:pPr marL="0" indent="0">
              <a:lnSpc>
                <a:spcPts val="1200"/>
              </a:lnSpc>
              <a:buNone/>
            </a:pPr>
            <a:r>
              <a:rPr kumimoji="1" lang="en-US" altLang="ja-JP" sz="1400" b="0" dirty="0">
                <a:latin typeface="Consolas" panose="020B0609020204030204" pitchFamily="49" charset="0"/>
              </a:rPr>
              <a:t>       when the output was truncated.</a:t>
            </a:r>
          </a:p>
        </p:txBody>
      </p:sp>
    </p:spTree>
    <p:extLst>
      <p:ext uri="{BB962C8B-B14F-4D97-AF65-F5344CB8AC3E}">
        <p14:creationId xmlns:p14="http://schemas.microsoft.com/office/powerpoint/2010/main" val="69808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process sends SIGINT to a child process.</a:t>
            </a:r>
            <a:br>
              <a:rPr lang="en-US" dirty="0"/>
            </a:br>
            <a:r>
              <a:rPr lang="en-US" dirty="0"/>
              <a:t>What is the behavior of the child?</a:t>
            </a:r>
          </a:p>
          <a:p>
            <a:endParaRPr lang="en-US" dirty="0"/>
          </a:p>
          <a:p>
            <a:r>
              <a:rPr lang="en-US" dirty="0"/>
              <a:t>What is the default?</a:t>
            </a:r>
          </a:p>
          <a:p>
            <a:r>
              <a:rPr lang="en-US" dirty="0"/>
              <a:t>What else could the child do?</a:t>
            </a:r>
          </a:p>
        </p:txBody>
      </p:sp>
    </p:spTree>
    <p:extLst>
      <p:ext uri="{BB962C8B-B14F-4D97-AF65-F5344CB8AC3E}">
        <p14:creationId xmlns:p14="http://schemas.microsoft.com/office/powerpoint/2010/main" val="28277048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process sends SIGKILL to a child process.</a:t>
            </a:r>
            <a:br>
              <a:rPr lang="en-US" dirty="0"/>
            </a:br>
            <a:r>
              <a:rPr lang="en-US" dirty="0"/>
              <a:t>What is the behavior of the child?</a:t>
            </a:r>
          </a:p>
          <a:p>
            <a:endParaRPr lang="en-US" dirty="0"/>
          </a:p>
          <a:p>
            <a:r>
              <a:rPr lang="en-US" dirty="0"/>
              <a:t>What is the default?</a:t>
            </a:r>
          </a:p>
          <a:p>
            <a:r>
              <a:rPr lang="en-US" dirty="0"/>
              <a:t>What else could the child do?</a:t>
            </a:r>
          </a:p>
        </p:txBody>
      </p:sp>
    </p:spTree>
    <p:extLst>
      <p:ext uri="{BB962C8B-B14F-4D97-AF65-F5344CB8AC3E}">
        <p14:creationId xmlns:p14="http://schemas.microsoft.com/office/powerpoint/2010/main" val="3865456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sends SIGKILL to a child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...; // child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kill(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SIGKILL);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At this point, what could have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happened to the child process?</a:t>
            </a:r>
          </a:p>
        </p:txBody>
      </p:sp>
    </p:spTree>
    <p:extLst>
      <p:ext uri="{BB962C8B-B14F-4D97-AF65-F5344CB8AC3E}">
        <p14:creationId xmlns:p14="http://schemas.microsoft.com/office/powerpoint/2010/main" val="4752951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is currently running its handler for SIGCHLD.</a:t>
            </a:r>
          </a:p>
          <a:p>
            <a:endParaRPr lang="en-US" dirty="0"/>
          </a:p>
          <a:p>
            <a:r>
              <a:rPr lang="en-US" dirty="0"/>
              <a:t>What signals can it receive?</a:t>
            </a:r>
          </a:p>
          <a:p>
            <a:r>
              <a:rPr lang="en-US" dirty="0"/>
              <a:t>What signals can it not receive (i.e., blocked)?</a:t>
            </a:r>
          </a:p>
        </p:txBody>
      </p:sp>
    </p:spTree>
    <p:extLst>
      <p:ext uri="{BB962C8B-B14F-4D97-AF65-F5344CB8AC3E}">
        <p14:creationId xmlns:p14="http://schemas.microsoft.com/office/powerpoint/2010/main" val="9002036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from &lt;</a:t>
            </a:r>
            <a:r>
              <a:rPr lang="en-US" dirty="0" err="1"/>
              <a:t>errno.h</a:t>
            </a:r>
            <a:r>
              <a:rPr lang="en-US" dirty="0"/>
              <a:t>&gt;</a:t>
            </a:r>
          </a:p>
          <a:p>
            <a:r>
              <a:rPr lang="en-US" dirty="0"/>
              <a:t>Global integer variable – usually 0</a:t>
            </a:r>
          </a:p>
          <a:p>
            <a:r>
              <a:rPr lang="en-US" dirty="0"/>
              <a:t>When a system call fails (usually indicated by returning</a:t>
            </a:r>
            <a:br>
              <a:rPr lang="en-US" dirty="0"/>
            </a:br>
            <a:r>
              <a:rPr lang="en-US" dirty="0"/>
              <a:t>-1), it also will set </a:t>
            </a:r>
            <a:r>
              <a:rPr lang="en-US" dirty="0" err="1"/>
              <a:t>errno</a:t>
            </a:r>
            <a:r>
              <a:rPr lang="en-US" dirty="0"/>
              <a:t> to a value describing what went wrong</a:t>
            </a:r>
          </a:p>
          <a:p>
            <a:r>
              <a:rPr lang="en-US" dirty="0"/>
              <a:t>Example: let’s assume there is no “</a:t>
            </a:r>
            <a:r>
              <a:rPr lang="en-US" dirty="0" err="1"/>
              <a:t>foo.txt</a:t>
            </a:r>
            <a:r>
              <a:rPr lang="en-US" dirty="0"/>
              <a:t>” in our path</a:t>
            </a:r>
          </a:p>
          <a:p>
            <a:pPr marL="0" indent="0">
              <a:buNone/>
            </a:pP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= open(”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foo.txt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”, O_RDONLY);</a:t>
            </a:r>
          </a:p>
          <a:p>
            <a:pPr marL="0" indent="0">
              <a:buNone/>
            </a:pP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if(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&lt; 0)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(“%d\n”,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errno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code above will print 2 – in the man pages, we can see that 2 is ENOENT “</a:t>
            </a:r>
            <a:r>
              <a:rPr lang="en-US" dirty="0"/>
              <a:t>No such file or directory”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 shell lab, your signal handlers must preserve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errno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Needed for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tshlab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open(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char *pathname,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flags);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Some important flags:</a:t>
            </a:r>
          </a:p>
          <a:p>
            <a:pPr lvl="1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O_CREAT – creates file if needed, opens for read/write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O_RDWR – opens for read/write</a:t>
            </a:r>
          </a:p>
          <a:p>
            <a:pPr lvl="1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O_RDONLY – opens for read only</a:t>
            </a:r>
          </a:p>
          <a:p>
            <a:pPr lvl="1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Various permission modes</a:t>
            </a: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close(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dup2(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oldfd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newfd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000" b="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Needed for life</a:t>
            </a: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read(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void *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count);</a:t>
            </a: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write(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void *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size_t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 count);</a:t>
            </a:r>
          </a:p>
          <a:p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off_t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lseek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off_t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offset, </a:t>
            </a:r>
            <a:r>
              <a:rPr lang="en-US" sz="2000" b="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0" dirty="0">
                <a:latin typeface="Courier New" charset="0"/>
                <a:ea typeface="Courier New" charset="0"/>
                <a:cs typeface="Courier New" charset="0"/>
              </a:rPr>
              <a:t> whence);</a:t>
            </a:r>
          </a:p>
        </p:txBody>
      </p:sp>
    </p:spTree>
    <p:extLst>
      <p:ext uri="{BB962C8B-B14F-4D97-AF65-F5344CB8AC3E}">
        <p14:creationId xmlns:p14="http://schemas.microsoft.com/office/powerpoint/2010/main" val="1919605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3233</TotalTime>
  <Words>1970</Words>
  <Application>Microsoft Office PowerPoint</Application>
  <PresentationFormat>画面に合わせる (4:3)</PresentationFormat>
  <Paragraphs>514</Paragraphs>
  <Slides>32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15213-f16</vt:lpstr>
      <vt:lpstr>Recitation 9: Tshlab + VM</vt:lpstr>
      <vt:lpstr>Outline</vt:lpstr>
      <vt:lpstr>tshlab and malloclab</vt:lpstr>
      <vt:lpstr>Signals</vt:lpstr>
      <vt:lpstr>More Signals</vt:lpstr>
      <vt:lpstr>Sending Signals</vt:lpstr>
      <vt:lpstr>Blocking Signals</vt:lpstr>
      <vt:lpstr>Errno</vt:lpstr>
      <vt:lpstr>IO functions</vt:lpstr>
      <vt:lpstr>More on open</vt:lpstr>
      <vt:lpstr>Access mode flags and file creation flags</vt:lpstr>
      <vt:lpstr>More on open</vt:lpstr>
      <vt:lpstr>Linux permissions</vt:lpstr>
      <vt:lpstr>Specify permissions in open()</vt:lpstr>
      <vt:lpstr>File descriptors</vt:lpstr>
      <vt:lpstr>open(“foo.txt”)</vt:lpstr>
      <vt:lpstr>open(“foo.txt”)</vt:lpstr>
      <vt:lpstr>dup2(STDOUT_FILENO, 3)</vt:lpstr>
      <vt:lpstr>IO and Fork()</vt:lpstr>
      <vt:lpstr>Redirecting IO</vt:lpstr>
      <vt:lpstr>Redirecting IO</vt:lpstr>
      <vt:lpstr>Memory Access</vt:lpstr>
      <vt:lpstr>Memory Access</vt:lpstr>
      <vt:lpstr>Address Translation with TLB</vt:lpstr>
      <vt:lpstr>If you get stuck on tshlab</vt:lpstr>
      <vt:lpstr>man wait</vt:lpstr>
      <vt:lpstr>man pages (probably) cover all you need</vt:lpstr>
      <vt:lpstr>Function arguments</vt:lpstr>
      <vt:lpstr>Function behavior</vt:lpstr>
      <vt:lpstr>Function return</vt:lpstr>
      <vt:lpstr>Potential errors</vt:lpstr>
      <vt:lpstr>Get advice from the developers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Q: Tshlab + VM</dc:title>
  <dc:creator>Brian Railing</dc:creator>
  <cp:lastModifiedBy>Greek Fellows</cp:lastModifiedBy>
  <cp:revision>119</cp:revision>
  <dcterms:created xsi:type="dcterms:W3CDTF">2016-10-29T04:03:28Z</dcterms:created>
  <dcterms:modified xsi:type="dcterms:W3CDTF">2018-10-29T05:04:59Z</dcterms:modified>
</cp:coreProperties>
</file>