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1642" r:id="rId2"/>
    <p:sldId id="542" r:id="rId3"/>
    <p:sldId id="1529" r:id="rId4"/>
    <p:sldId id="1530" r:id="rId5"/>
    <p:sldId id="1531" r:id="rId6"/>
    <p:sldId id="1532" r:id="rId7"/>
    <p:sldId id="1533" r:id="rId8"/>
    <p:sldId id="1534" r:id="rId9"/>
    <p:sldId id="1535" r:id="rId10"/>
    <p:sldId id="1536" r:id="rId11"/>
    <p:sldId id="1537" r:id="rId12"/>
    <p:sldId id="1538" r:id="rId13"/>
    <p:sldId id="1539" r:id="rId14"/>
    <p:sldId id="1540" r:id="rId15"/>
    <p:sldId id="1541" r:id="rId16"/>
    <p:sldId id="1542" r:id="rId17"/>
    <p:sldId id="1552" r:id="rId18"/>
    <p:sldId id="1580" r:id="rId19"/>
    <p:sldId id="1553" r:id="rId20"/>
    <p:sldId id="1571" r:id="rId21"/>
    <p:sldId id="1556" r:id="rId22"/>
    <p:sldId id="1557" r:id="rId23"/>
    <p:sldId id="1558" r:id="rId24"/>
    <p:sldId id="1579" r:id="rId25"/>
    <p:sldId id="1578" r:id="rId26"/>
    <p:sldId id="1589" r:id="rId27"/>
    <p:sldId id="1591" r:id="rId28"/>
    <p:sldId id="1590" r:id="rId29"/>
    <p:sldId id="1581" r:id="rId30"/>
    <p:sldId id="1584" r:id="rId31"/>
    <p:sldId id="1585" r:id="rId32"/>
    <p:sldId id="1638" r:id="rId33"/>
    <p:sldId id="1631" r:id="rId34"/>
    <p:sldId id="1632" r:id="rId35"/>
    <p:sldId id="1633" r:id="rId36"/>
    <p:sldId id="1637" r:id="rId37"/>
    <p:sldId id="1639" r:id="rId38"/>
    <p:sldId id="1640" r:id="rId39"/>
    <p:sldId id="1634" r:id="rId40"/>
    <p:sldId id="1641" r:id="rId41"/>
    <p:sldId id="1635" r:id="rId42"/>
    <p:sldId id="1636" r:id="rId43"/>
    <p:sldId id="1587" r:id="rId44"/>
    <p:sldId id="1588" r:id="rId45"/>
    <p:sldId id="1606" r:id="rId46"/>
    <p:sldId id="1607" r:id="rId47"/>
    <p:sldId id="1608" r:id="rId48"/>
    <p:sldId id="1609" r:id="rId49"/>
    <p:sldId id="1610" r:id="rId50"/>
    <p:sldId id="1611" r:id="rId51"/>
    <p:sldId id="1612" r:id="rId52"/>
    <p:sldId id="1613" r:id="rId53"/>
    <p:sldId id="1604" r:id="rId54"/>
    <p:sldId id="1577" r:id="rId55"/>
    <p:sldId id="1543" r:id="rId56"/>
    <p:sldId id="1545" r:id="rId57"/>
    <p:sldId id="1555" r:id="rId58"/>
    <p:sldId id="1574" r:id="rId59"/>
    <p:sldId id="1575" r:id="rId60"/>
    <p:sldId id="1576" r:id="rId61"/>
  </p:sldIdLst>
  <p:sldSz cx="9144000" cy="6858000" type="screen4x3"/>
  <p:notesSz cx="7302500" cy="9586913"/>
  <p:custDataLst>
    <p:tags r:id="rId6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C00000"/>
    <a:srgbClr val="B3B3B3"/>
    <a:srgbClr val="D5F1CF"/>
    <a:srgbClr val="F1C7C7"/>
    <a:srgbClr val="E6E6E6"/>
    <a:srgbClr val="D09E00"/>
    <a:srgbClr val="F6F5BD"/>
    <a:srgbClr val="990000"/>
    <a:srgbClr val="EB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3" autoAdjust="0"/>
    <p:restoredTop sz="94643" autoAdjust="0"/>
  </p:normalViewPr>
  <p:slideViewPr>
    <p:cSldViewPr snapToObjects="1">
      <p:cViewPr varScale="1">
        <p:scale>
          <a:sx n="138" d="100"/>
          <a:sy n="138" d="100"/>
        </p:scale>
        <p:origin x="-96" y="-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handoutMaster" Target="handoutMasters/handoutMaster1.xml"/><Relationship Id="rId64" Type="http://schemas.openxmlformats.org/officeDocument/2006/relationships/printerSettings" Target="printerSettings/printerSettings1.bin"/><Relationship Id="rId65" Type="http://schemas.openxmlformats.org/officeDocument/2006/relationships/tags" Target="tags/tag1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99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72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073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997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753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312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canvas.cmu.edu/courses/1221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95400"/>
            <a:ext cx="9093416" cy="4724400"/>
          </a:xfrm>
        </p:spPr>
      </p:pic>
    </p:spTree>
    <p:extLst>
      <p:ext uri="{BB962C8B-B14F-4D97-AF65-F5344CB8AC3E}">
        <p14:creationId xmlns:p14="http://schemas.microsoft.com/office/powerpoint/2010/main" val="336885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Structure of an internet</a:t>
            </a:r>
          </a:p>
        </p:txBody>
      </p:sp>
      <p:sp>
        <p:nvSpPr>
          <p:cNvPr id="7219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85258" y="3949700"/>
            <a:ext cx="8307387" cy="2101850"/>
          </a:xfrm>
        </p:spPr>
        <p:txBody>
          <a:bodyPr/>
          <a:lstStyle/>
          <a:p>
            <a:r>
              <a:rPr lang="en-US" dirty="0"/>
              <a:t>Ad hoc interconnection of networks</a:t>
            </a:r>
          </a:p>
          <a:p>
            <a:pPr lvl="1"/>
            <a:r>
              <a:rPr lang="en-US" dirty="0"/>
              <a:t>No particular topology</a:t>
            </a:r>
          </a:p>
          <a:p>
            <a:pPr lvl="1"/>
            <a:r>
              <a:rPr lang="en-US" dirty="0"/>
              <a:t>Vastly different router &amp; link capacities</a:t>
            </a:r>
          </a:p>
          <a:p>
            <a:r>
              <a:rPr lang="en-US" dirty="0"/>
              <a:t>Send packets from source to destination by hopping through networks</a:t>
            </a:r>
          </a:p>
          <a:p>
            <a:pPr lvl="1"/>
            <a:r>
              <a:rPr lang="en-US" dirty="0"/>
              <a:t>Router forms bridge from one network to another</a:t>
            </a:r>
          </a:p>
          <a:p>
            <a:pPr lvl="1"/>
            <a:r>
              <a:rPr lang="en-US" dirty="0"/>
              <a:t>Different packets may take different routes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533400" y="1524000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905000" y="2667000"/>
            <a:ext cx="623458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4724400" y="1219200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590800" y="1371600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219200" y="2133600"/>
            <a:ext cx="1981200" cy="14478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096000" y="1676400"/>
            <a:ext cx="990600" cy="1905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2" name="AutoShape 15"/>
          <p:cNvSpPr>
            <a:spLocks noChangeArrowheads="1"/>
          </p:cNvSpPr>
          <p:nvPr/>
        </p:nvSpPr>
        <p:spPr bwMode="auto">
          <a:xfrm>
            <a:off x="1841500" y="22225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29" name="AutoShape 15"/>
          <p:cNvSpPr>
            <a:spLocks noChangeArrowheads="1"/>
          </p:cNvSpPr>
          <p:nvPr/>
        </p:nvSpPr>
        <p:spPr bwMode="auto">
          <a:xfrm>
            <a:off x="2273300" y="29845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0" name="AutoShape 15"/>
          <p:cNvSpPr>
            <a:spLocks noChangeArrowheads="1"/>
          </p:cNvSpPr>
          <p:nvPr/>
        </p:nvSpPr>
        <p:spPr bwMode="auto">
          <a:xfrm>
            <a:off x="3048000" y="18288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1" name="AutoShape 15"/>
          <p:cNvSpPr>
            <a:spLocks noChangeArrowheads="1"/>
          </p:cNvSpPr>
          <p:nvPr/>
        </p:nvSpPr>
        <p:spPr bwMode="auto">
          <a:xfrm>
            <a:off x="5105400" y="16764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2" name="AutoShape 15"/>
          <p:cNvSpPr>
            <a:spLocks noChangeArrowheads="1"/>
          </p:cNvSpPr>
          <p:nvPr/>
        </p:nvSpPr>
        <p:spPr bwMode="auto">
          <a:xfrm>
            <a:off x="6273800" y="28956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3" name="AutoShape 15"/>
          <p:cNvSpPr>
            <a:spLocks noChangeArrowheads="1"/>
          </p:cNvSpPr>
          <p:nvPr/>
        </p:nvSpPr>
        <p:spPr bwMode="auto">
          <a:xfrm>
            <a:off x="6286500" y="19050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7162800" y="1535668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946710" y="18034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1553633" y="2006600"/>
            <a:ext cx="287867" cy="520700"/>
          </a:xfrm>
          <a:custGeom>
            <a:avLst/>
            <a:gdLst>
              <a:gd name="connsiteX0" fmla="*/ 8467 w 275167"/>
              <a:gd name="connsiteY0" fmla="*/ 0 h 520700"/>
              <a:gd name="connsiteX1" fmla="*/ 224367 w 275167"/>
              <a:gd name="connsiteY1" fmla="*/ 38100 h 520700"/>
              <a:gd name="connsiteX2" fmla="*/ 8467 w 275167"/>
              <a:gd name="connsiteY2" fmla="*/ 457200 h 520700"/>
              <a:gd name="connsiteX3" fmla="*/ 275167 w 275167"/>
              <a:gd name="connsiteY3" fmla="*/ 4191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167" h="520700">
                <a:moveTo>
                  <a:pt x="8467" y="0"/>
                </a:moveTo>
                <a:lnTo>
                  <a:pt x="224367" y="38100"/>
                </a:lnTo>
                <a:cubicBezTo>
                  <a:pt x="224367" y="114300"/>
                  <a:pt x="0" y="393700"/>
                  <a:pt x="8467" y="457200"/>
                </a:cubicBezTo>
                <a:cubicBezTo>
                  <a:pt x="16934" y="520700"/>
                  <a:pt x="146050" y="469900"/>
                  <a:pt x="275167" y="41910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 bwMode="auto">
          <a:xfrm>
            <a:off x="1562100" y="1693333"/>
            <a:ext cx="1485900" cy="338667"/>
          </a:xfrm>
          <a:custGeom>
            <a:avLst/>
            <a:gdLst>
              <a:gd name="connsiteX0" fmla="*/ 0 w 1485900"/>
              <a:gd name="connsiteY0" fmla="*/ 313267 h 338667"/>
              <a:gd name="connsiteX1" fmla="*/ 596900 w 1485900"/>
              <a:gd name="connsiteY1" fmla="*/ 8467 h 338667"/>
              <a:gd name="connsiteX2" fmla="*/ 850900 w 1485900"/>
              <a:gd name="connsiteY2" fmla="*/ 262467 h 338667"/>
              <a:gd name="connsiteX3" fmla="*/ 1485900 w 1485900"/>
              <a:gd name="connsiteY3" fmla="*/ 338667 h 33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338667">
                <a:moveTo>
                  <a:pt x="0" y="313267"/>
                </a:moveTo>
                <a:cubicBezTo>
                  <a:pt x="227541" y="165100"/>
                  <a:pt x="455083" y="16934"/>
                  <a:pt x="596900" y="8467"/>
                </a:cubicBezTo>
                <a:cubicBezTo>
                  <a:pt x="738717" y="0"/>
                  <a:pt x="702733" y="207434"/>
                  <a:pt x="850900" y="262467"/>
                </a:cubicBezTo>
                <a:cubicBezTo>
                  <a:pt x="999067" y="317500"/>
                  <a:pt x="1242483" y="328083"/>
                  <a:pt x="1485900" y="338667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 bwMode="auto">
          <a:xfrm>
            <a:off x="2146300" y="2590800"/>
            <a:ext cx="444500" cy="406400"/>
          </a:xfrm>
          <a:custGeom>
            <a:avLst/>
            <a:gdLst>
              <a:gd name="connsiteX0" fmla="*/ 0 w 444500"/>
              <a:gd name="connsiteY0" fmla="*/ 0 h 406400"/>
              <a:gd name="connsiteX1" fmla="*/ 190500 w 444500"/>
              <a:gd name="connsiteY1" fmla="*/ 228600 h 406400"/>
              <a:gd name="connsiteX2" fmla="*/ 444500 w 444500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" h="406400">
                <a:moveTo>
                  <a:pt x="0" y="0"/>
                </a:moveTo>
                <a:cubicBezTo>
                  <a:pt x="58208" y="80433"/>
                  <a:pt x="116417" y="160867"/>
                  <a:pt x="190500" y="228600"/>
                </a:cubicBezTo>
                <a:cubicBezTo>
                  <a:pt x="264583" y="296333"/>
                  <a:pt x="354541" y="351366"/>
                  <a:pt x="444500" y="40640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 bwMode="auto">
          <a:xfrm>
            <a:off x="3670300" y="1748367"/>
            <a:ext cx="1435100" cy="463550"/>
          </a:xfrm>
          <a:custGeom>
            <a:avLst/>
            <a:gdLst>
              <a:gd name="connsiteX0" fmla="*/ 0 w 1435100"/>
              <a:gd name="connsiteY0" fmla="*/ 270933 h 463550"/>
              <a:gd name="connsiteX1" fmla="*/ 355600 w 1435100"/>
              <a:gd name="connsiteY1" fmla="*/ 42333 h 463550"/>
              <a:gd name="connsiteX2" fmla="*/ 812800 w 1435100"/>
              <a:gd name="connsiteY2" fmla="*/ 461433 h 463550"/>
              <a:gd name="connsiteX3" fmla="*/ 1193800 w 1435100"/>
              <a:gd name="connsiteY3" fmla="*/ 55033 h 463550"/>
              <a:gd name="connsiteX4" fmla="*/ 1435100 w 1435100"/>
              <a:gd name="connsiteY4" fmla="*/ 131233 h 46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100" h="463550">
                <a:moveTo>
                  <a:pt x="0" y="270933"/>
                </a:moveTo>
                <a:cubicBezTo>
                  <a:pt x="110066" y="140758"/>
                  <a:pt x="220133" y="10583"/>
                  <a:pt x="355600" y="42333"/>
                </a:cubicBezTo>
                <a:cubicBezTo>
                  <a:pt x="491067" y="74083"/>
                  <a:pt x="673100" y="459316"/>
                  <a:pt x="812800" y="461433"/>
                </a:cubicBezTo>
                <a:cubicBezTo>
                  <a:pt x="952500" y="463550"/>
                  <a:pt x="1090083" y="110066"/>
                  <a:pt x="1193800" y="55033"/>
                </a:cubicBezTo>
                <a:cubicBezTo>
                  <a:pt x="1297517" y="0"/>
                  <a:pt x="1366308" y="65616"/>
                  <a:pt x="1435100" y="131233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 bwMode="auto">
          <a:xfrm>
            <a:off x="5715000" y="1375833"/>
            <a:ext cx="1435100" cy="478367"/>
          </a:xfrm>
          <a:custGeom>
            <a:avLst/>
            <a:gdLst>
              <a:gd name="connsiteX0" fmla="*/ 0 w 1435100"/>
              <a:gd name="connsiteY0" fmla="*/ 478367 h 478367"/>
              <a:gd name="connsiteX1" fmla="*/ 774700 w 1435100"/>
              <a:gd name="connsiteY1" fmla="*/ 21167 h 478367"/>
              <a:gd name="connsiteX2" fmla="*/ 1435100 w 1435100"/>
              <a:gd name="connsiteY2" fmla="*/ 351367 h 47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100" h="478367">
                <a:moveTo>
                  <a:pt x="0" y="478367"/>
                </a:moveTo>
                <a:cubicBezTo>
                  <a:pt x="267758" y="260350"/>
                  <a:pt x="535517" y="42334"/>
                  <a:pt x="774700" y="21167"/>
                </a:cubicBezTo>
                <a:cubicBezTo>
                  <a:pt x="1013883" y="0"/>
                  <a:pt x="1224491" y="175683"/>
                  <a:pt x="1435100" y="351367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 bwMode="auto">
          <a:xfrm>
            <a:off x="2895600" y="2865967"/>
            <a:ext cx="3378200" cy="728133"/>
          </a:xfrm>
          <a:custGeom>
            <a:avLst/>
            <a:gdLst>
              <a:gd name="connsiteX0" fmla="*/ 0 w 3378200"/>
              <a:gd name="connsiteY0" fmla="*/ 321733 h 728133"/>
              <a:gd name="connsiteX1" fmla="*/ 711200 w 3378200"/>
              <a:gd name="connsiteY1" fmla="*/ 194733 h 728133"/>
              <a:gd name="connsiteX2" fmla="*/ 914400 w 3378200"/>
              <a:gd name="connsiteY2" fmla="*/ 702733 h 728133"/>
              <a:gd name="connsiteX3" fmla="*/ 1638300 w 3378200"/>
              <a:gd name="connsiteY3" fmla="*/ 42333 h 728133"/>
              <a:gd name="connsiteX4" fmla="*/ 1981200 w 3378200"/>
              <a:gd name="connsiteY4" fmla="*/ 448733 h 728133"/>
              <a:gd name="connsiteX5" fmla="*/ 3378200 w 3378200"/>
              <a:gd name="connsiteY5" fmla="*/ 232833 h 72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8200" h="728133">
                <a:moveTo>
                  <a:pt x="0" y="321733"/>
                </a:moveTo>
                <a:cubicBezTo>
                  <a:pt x="279400" y="226483"/>
                  <a:pt x="558800" y="131233"/>
                  <a:pt x="711200" y="194733"/>
                </a:cubicBezTo>
                <a:cubicBezTo>
                  <a:pt x="863600" y="258233"/>
                  <a:pt x="759883" y="728133"/>
                  <a:pt x="914400" y="702733"/>
                </a:cubicBezTo>
                <a:cubicBezTo>
                  <a:pt x="1068917" y="677333"/>
                  <a:pt x="1460500" y="84666"/>
                  <a:pt x="1638300" y="42333"/>
                </a:cubicBezTo>
                <a:cubicBezTo>
                  <a:pt x="1816100" y="0"/>
                  <a:pt x="1691217" y="416983"/>
                  <a:pt x="1981200" y="448733"/>
                </a:cubicBezTo>
                <a:cubicBezTo>
                  <a:pt x="2271183" y="480483"/>
                  <a:pt x="2824691" y="356658"/>
                  <a:pt x="3378200" y="232833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 bwMode="auto">
          <a:xfrm>
            <a:off x="6565900" y="2281766"/>
            <a:ext cx="131233" cy="609600"/>
          </a:xfrm>
          <a:custGeom>
            <a:avLst/>
            <a:gdLst>
              <a:gd name="connsiteX0" fmla="*/ 0 w 131233"/>
              <a:gd name="connsiteY0" fmla="*/ 609600 h 609600"/>
              <a:gd name="connsiteX1" fmla="*/ 127000 w 131233"/>
              <a:gd name="connsiteY1" fmla="*/ 342900 h 609600"/>
              <a:gd name="connsiteX2" fmla="*/ 25400 w 131233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233" h="609600">
                <a:moveTo>
                  <a:pt x="0" y="609600"/>
                </a:moveTo>
                <a:cubicBezTo>
                  <a:pt x="61383" y="527050"/>
                  <a:pt x="122767" y="444500"/>
                  <a:pt x="127000" y="342900"/>
                </a:cubicBezTo>
                <a:cubicBezTo>
                  <a:pt x="131233" y="241300"/>
                  <a:pt x="78316" y="120650"/>
                  <a:pt x="25400" y="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 bwMode="auto">
          <a:xfrm>
            <a:off x="6896100" y="1752600"/>
            <a:ext cx="254000" cy="355600"/>
          </a:xfrm>
          <a:custGeom>
            <a:avLst/>
            <a:gdLst>
              <a:gd name="connsiteX0" fmla="*/ 0 w 254000"/>
              <a:gd name="connsiteY0" fmla="*/ 355600 h 355600"/>
              <a:gd name="connsiteX1" fmla="*/ 152400 w 254000"/>
              <a:gd name="connsiteY1" fmla="*/ 228600 h 355600"/>
              <a:gd name="connsiteX2" fmla="*/ 76200 w 254000"/>
              <a:gd name="connsiteY2" fmla="*/ 38100 h 355600"/>
              <a:gd name="connsiteX3" fmla="*/ 254000 w 254000"/>
              <a:gd name="connsiteY3" fmla="*/ 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" h="355600">
                <a:moveTo>
                  <a:pt x="0" y="355600"/>
                </a:moveTo>
                <a:cubicBezTo>
                  <a:pt x="69850" y="318558"/>
                  <a:pt x="139700" y="281517"/>
                  <a:pt x="152400" y="228600"/>
                </a:cubicBezTo>
                <a:cubicBezTo>
                  <a:pt x="165100" y="175683"/>
                  <a:pt x="59267" y="76200"/>
                  <a:pt x="76200" y="38100"/>
                </a:cubicBezTo>
                <a:cubicBezTo>
                  <a:pt x="93133" y="0"/>
                  <a:pt x="173566" y="0"/>
                  <a:pt x="254000" y="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Notion of an internet Protocol</a:t>
            </a:r>
          </a:p>
        </p:txBody>
      </p:sp>
      <p:sp>
        <p:nvSpPr>
          <p:cNvPr id="6830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is it possible to send bits across incompatible LANs and WANs?</a:t>
            </a:r>
          </a:p>
          <a:p>
            <a:endParaRPr lang="en-US" dirty="0"/>
          </a:p>
          <a:p>
            <a:r>
              <a:rPr lang="en-US" dirty="0"/>
              <a:t>Solution:  </a:t>
            </a:r>
            <a:r>
              <a:rPr lang="en-US" i="1" dirty="0">
                <a:solidFill>
                  <a:srgbClr val="FF0000"/>
                </a:solidFill>
              </a:rPr>
              <a:t>protocol</a:t>
            </a:r>
            <a:r>
              <a:rPr lang="en-US" dirty="0"/>
              <a:t> software running on each host and router </a:t>
            </a:r>
          </a:p>
          <a:p>
            <a:pPr lvl="1"/>
            <a:r>
              <a:rPr lang="en-US" dirty="0"/>
              <a:t>Protocol is a set of rules that governs how hosts and routers should cooperate when they transfer data from network to network. </a:t>
            </a:r>
          </a:p>
          <a:p>
            <a:pPr lvl="1"/>
            <a:r>
              <a:rPr lang="en-US" dirty="0" err="1"/>
              <a:t>Smooths</a:t>
            </a:r>
            <a:r>
              <a:rPr lang="en-US" dirty="0"/>
              <a:t> out the differences between the different networks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48048" y="528723"/>
            <a:ext cx="8458200" cy="573087"/>
          </a:xfrm>
        </p:spPr>
        <p:txBody>
          <a:bodyPr/>
          <a:lstStyle/>
          <a:p>
            <a:r>
              <a:rPr lang="en-US" dirty="0"/>
              <a:t>What Does an internet Protocol Do?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95400"/>
            <a:ext cx="8307387" cy="4494212"/>
          </a:xfrm>
        </p:spPr>
        <p:txBody>
          <a:bodyPr/>
          <a:lstStyle/>
          <a:p>
            <a:r>
              <a:rPr lang="en-US" dirty="0"/>
              <a:t>Provides a </a:t>
            </a:r>
            <a:r>
              <a:rPr lang="en-US" i="1" dirty="0"/>
              <a:t>naming scheme</a:t>
            </a:r>
          </a:p>
          <a:p>
            <a:pPr lvl="1"/>
            <a:r>
              <a:rPr lang="en-US" dirty="0"/>
              <a:t>An internet protocol defines a uniform format for </a:t>
            </a:r>
            <a:r>
              <a:rPr lang="en-US" b="1" i="1" dirty="0">
                <a:solidFill>
                  <a:srgbClr val="C00000"/>
                </a:solidFill>
              </a:rPr>
              <a:t>host addresses</a:t>
            </a:r>
          </a:p>
          <a:p>
            <a:pPr lvl="1"/>
            <a:r>
              <a:rPr lang="en-US" dirty="0"/>
              <a:t>Each host (and router) is assigned at least one of these internet addresses that uniquely identifies it</a:t>
            </a:r>
          </a:p>
          <a:p>
            <a:endParaRPr lang="en-US" dirty="0"/>
          </a:p>
          <a:p>
            <a:r>
              <a:rPr lang="en-US" dirty="0"/>
              <a:t>Provides a </a:t>
            </a:r>
            <a:r>
              <a:rPr lang="en-US" i="1" dirty="0"/>
              <a:t>delivery mechanism</a:t>
            </a:r>
          </a:p>
          <a:p>
            <a:pPr lvl="1"/>
            <a:r>
              <a:rPr lang="en-US" dirty="0"/>
              <a:t>An internet protocol defines a standard transfer unit (</a:t>
            </a:r>
            <a:r>
              <a:rPr lang="en-US" b="1" i="1" dirty="0">
                <a:solidFill>
                  <a:srgbClr val="C00000"/>
                </a:solidFill>
              </a:rPr>
              <a:t>packet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Packet consists of </a:t>
            </a:r>
            <a:r>
              <a:rPr lang="en-US" b="1" i="1" dirty="0">
                <a:solidFill>
                  <a:srgbClr val="C00000"/>
                </a:solidFill>
              </a:rPr>
              <a:t>header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>
                <a:solidFill>
                  <a:srgbClr val="C00000"/>
                </a:solidFill>
              </a:rPr>
              <a:t>payload</a:t>
            </a:r>
          </a:p>
          <a:p>
            <a:pPr lvl="2"/>
            <a:r>
              <a:rPr lang="en-US" dirty="0"/>
              <a:t>Header: contains info such as packet size, source and destination addresses</a:t>
            </a:r>
          </a:p>
          <a:p>
            <a:pPr lvl="2"/>
            <a:r>
              <a:rPr lang="en-US" dirty="0"/>
              <a:t>Payload: contains data bits sent from source host</a:t>
            </a:r>
            <a:endParaRPr lang="en-US" i="1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 bwMode="auto">
          <a:xfrm>
            <a:off x="5913900" y="1040028"/>
            <a:ext cx="3124200" cy="365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82" name="Text Box 18"/>
          <p:cNvSpPr txBox="1">
            <a:spLocks noChangeArrowheads="1"/>
          </p:cNvSpPr>
          <p:nvPr/>
        </p:nvSpPr>
        <p:spPr bwMode="auto">
          <a:xfrm>
            <a:off x="8201634" y="990600"/>
            <a:ext cx="85792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LAN2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228600" y="1040028"/>
            <a:ext cx="3124200" cy="365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685119" name="Rectangle 63"/>
          <p:cNvSpPr>
            <a:spLocks noChangeArrowheads="1"/>
          </p:cNvSpPr>
          <p:nvPr/>
        </p:nvSpPr>
        <p:spPr bwMode="auto">
          <a:xfrm>
            <a:off x="3581400" y="4063314"/>
            <a:ext cx="2286000" cy="2667000"/>
          </a:xfrm>
          <a:prstGeom prst="rect">
            <a:avLst/>
          </a:prstGeom>
          <a:solidFill>
            <a:srgbClr val="F1C7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02" name="Line 46"/>
          <p:cNvSpPr>
            <a:spLocks noChangeShapeType="1"/>
          </p:cNvSpPr>
          <p:nvPr/>
        </p:nvSpPr>
        <p:spPr bwMode="auto">
          <a:xfrm>
            <a:off x="4256088" y="5130114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41313"/>
            <a:ext cx="8839200" cy="573087"/>
          </a:xfrm>
        </p:spPr>
        <p:txBody>
          <a:bodyPr/>
          <a:lstStyle/>
          <a:p>
            <a:r>
              <a:rPr lang="en-US" dirty="0"/>
              <a:t>Transferring internet Data Via Encapsulation</a:t>
            </a:r>
          </a:p>
        </p:txBody>
      </p:sp>
      <p:sp>
        <p:nvSpPr>
          <p:cNvPr id="685059" name="Rectangle 3"/>
          <p:cNvSpPr>
            <a:spLocks noChangeArrowheads="1"/>
          </p:cNvSpPr>
          <p:nvPr/>
        </p:nvSpPr>
        <p:spPr bwMode="auto">
          <a:xfrm>
            <a:off x="2376488" y="2552014"/>
            <a:ext cx="8128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060" name="Rectangle 4"/>
          <p:cNvSpPr>
            <a:spLocks noChangeArrowheads="1"/>
          </p:cNvSpPr>
          <p:nvPr/>
        </p:nvSpPr>
        <p:spPr bwMode="auto">
          <a:xfrm>
            <a:off x="2376488" y="1396314"/>
            <a:ext cx="812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685061" name="Rectangle 5"/>
          <p:cNvSpPr>
            <a:spLocks noChangeArrowheads="1"/>
          </p:cNvSpPr>
          <p:nvPr/>
        </p:nvSpPr>
        <p:spPr bwMode="auto">
          <a:xfrm>
            <a:off x="2376488" y="36696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LAN1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062" name="Line 6"/>
          <p:cNvSpPr>
            <a:spLocks noChangeShapeType="1"/>
          </p:cNvSpPr>
          <p:nvPr/>
        </p:nvSpPr>
        <p:spPr bwMode="auto">
          <a:xfrm>
            <a:off x="2808288" y="4279214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63" name="Text Box 7"/>
          <p:cNvSpPr txBox="1">
            <a:spLocks noChangeArrowheads="1"/>
          </p:cNvSpPr>
          <p:nvPr/>
        </p:nvSpPr>
        <p:spPr bwMode="auto">
          <a:xfrm>
            <a:off x="2368636" y="1078468"/>
            <a:ext cx="8152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 A</a:t>
            </a:r>
          </a:p>
        </p:txBody>
      </p:sp>
      <p:sp>
        <p:nvSpPr>
          <p:cNvPr id="685064" name="Line 8"/>
          <p:cNvSpPr>
            <a:spLocks noChangeShapeType="1"/>
          </p:cNvSpPr>
          <p:nvPr/>
        </p:nvSpPr>
        <p:spPr bwMode="auto">
          <a:xfrm>
            <a:off x="1033463" y="4825314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4" name="Text Box 18"/>
          <p:cNvSpPr txBox="1">
            <a:spLocks noChangeArrowheads="1"/>
          </p:cNvSpPr>
          <p:nvPr/>
        </p:nvSpPr>
        <p:spPr bwMode="auto">
          <a:xfrm>
            <a:off x="208872" y="990600"/>
            <a:ext cx="85792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LAN1</a:t>
            </a:r>
          </a:p>
        </p:txBody>
      </p:sp>
      <p:sp>
        <p:nvSpPr>
          <p:cNvPr id="685075" name="Line 19"/>
          <p:cNvSpPr>
            <a:spLocks noChangeShapeType="1"/>
          </p:cNvSpPr>
          <p:nvPr/>
        </p:nvSpPr>
        <p:spPr bwMode="auto">
          <a:xfrm>
            <a:off x="5703888" y="4825314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7" name="Line 21"/>
          <p:cNvSpPr>
            <a:spLocks noChangeShapeType="1"/>
          </p:cNvSpPr>
          <p:nvPr/>
        </p:nvSpPr>
        <p:spPr bwMode="auto">
          <a:xfrm>
            <a:off x="6389688" y="4279214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9" name="Line 23"/>
          <p:cNvSpPr>
            <a:spLocks noChangeShapeType="1"/>
          </p:cNvSpPr>
          <p:nvPr/>
        </p:nvSpPr>
        <p:spPr bwMode="auto">
          <a:xfrm>
            <a:off x="2808288" y="4749114"/>
            <a:ext cx="1001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80" name="Line 24"/>
          <p:cNvSpPr>
            <a:spLocks noChangeShapeType="1"/>
          </p:cNvSpPr>
          <p:nvPr/>
        </p:nvSpPr>
        <p:spPr bwMode="auto">
          <a:xfrm>
            <a:off x="5703888" y="4749114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228600" y="2094814"/>
            <a:ext cx="1158875" cy="304800"/>
            <a:chOff x="228600" y="2070100"/>
            <a:chExt cx="1158875" cy="304800"/>
          </a:xfrm>
        </p:grpSpPr>
        <p:sp>
          <p:nvSpPr>
            <p:cNvPr id="685065" name="Rectangle 9"/>
            <p:cNvSpPr>
              <a:spLocks noChangeArrowheads="1"/>
            </p:cNvSpPr>
            <p:nvPr/>
          </p:nvSpPr>
          <p:spPr bwMode="auto">
            <a:xfrm>
              <a:off x="625475" y="21082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7" name="Text Box 31"/>
            <p:cNvSpPr txBox="1">
              <a:spLocks noChangeArrowheads="1"/>
            </p:cNvSpPr>
            <p:nvPr/>
          </p:nvSpPr>
          <p:spPr bwMode="auto">
            <a:xfrm>
              <a:off x="228600" y="20701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(1)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038350" y="5434914"/>
            <a:ext cx="2076450" cy="304800"/>
            <a:chOff x="1970088" y="5257800"/>
            <a:chExt cx="2076450" cy="304800"/>
          </a:xfrm>
        </p:grpSpPr>
        <p:sp>
          <p:nvSpPr>
            <p:cNvPr id="685066" name="Rectangle 10"/>
            <p:cNvSpPr>
              <a:spLocks noChangeArrowheads="1"/>
            </p:cNvSpPr>
            <p:nvPr/>
          </p:nvSpPr>
          <p:spPr bwMode="auto">
            <a:xfrm>
              <a:off x="2370138" y="52959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67" name="Rectangle 11"/>
            <p:cNvSpPr>
              <a:spLocks noChangeArrowheads="1"/>
            </p:cNvSpPr>
            <p:nvPr/>
          </p:nvSpPr>
          <p:spPr bwMode="auto">
            <a:xfrm>
              <a:off x="3132138" y="52959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68" name="Rectangle 12"/>
            <p:cNvSpPr>
              <a:spLocks noChangeArrowheads="1"/>
            </p:cNvSpPr>
            <p:nvPr/>
          </p:nvSpPr>
          <p:spPr bwMode="auto">
            <a:xfrm>
              <a:off x="3589338" y="5295900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  <p:sp>
          <p:nvSpPr>
            <p:cNvPr id="685090" name="Text Box 34"/>
            <p:cNvSpPr txBox="1">
              <a:spLocks noChangeArrowheads="1"/>
            </p:cNvSpPr>
            <p:nvPr/>
          </p:nvSpPr>
          <p:spPr bwMode="auto">
            <a:xfrm>
              <a:off x="1970088" y="52578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(4)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51638" y="4368114"/>
            <a:ext cx="2076450" cy="304800"/>
            <a:chOff x="6751638" y="4343400"/>
            <a:chExt cx="2076450" cy="304800"/>
          </a:xfrm>
        </p:grpSpPr>
        <p:sp>
          <p:nvSpPr>
            <p:cNvPr id="685084" name="Rectangle 28"/>
            <p:cNvSpPr>
              <a:spLocks noChangeArrowheads="1"/>
            </p:cNvSpPr>
            <p:nvPr/>
          </p:nvSpPr>
          <p:spPr bwMode="auto">
            <a:xfrm>
              <a:off x="7151688" y="4381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5" name="Rectangle 29"/>
            <p:cNvSpPr>
              <a:spLocks noChangeArrowheads="1"/>
            </p:cNvSpPr>
            <p:nvPr/>
          </p:nvSpPr>
          <p:spPr bwMode="auto">
            <a:xfrm>
              <a:off x="7913688" y="43815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6" name="Rectangle 30"/>
            <p:cNvSpPr>
              <a:spLocks noChangeArrowheads="1"/>
            </p:cNvSpPr>
            <p:nvPr/>
          </p:nvSpPr>
          <p:spPr bwMode="auto">
            <a:xfrm>
              <a:off x="8370888" y="4381500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  <p:sp>
          <p:nvSpPr>
            <p:cNvPr id="685092" name="Text Box 36"/>
            <p:cNvSpPr txBox="1">
              <a:spLocks noChangeArrowheads="1"/>
            </p:cNvSpPr>
            <p:nvPr/>
          </p:nvSpPr>
          <p:spPr bwMode="auto">
            <a:xfrm>
              <a:off x="6751638" y="4343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(6)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751638" y="2115066"/>
            <a:ext cx="1143000" cy="304800"/>
            <a:chOff x="6770688" y="2057400"/>
            <a:chExt cx="1143000" cy="304800"/>
          </a:xfrm>
        </p:grpSpPr>
        <p:sp>
          <p:nvSpPr>
            <p:cNvPr id="685078" name="Rectangle 22"/>
            <p:cNvSpPr>
              <a:spLocks noChangeArrowheads="1"/>
            </p:cNvSpPr>
            <p:nvPr/>
          </p:nvSpPr>
          <p:spPr bwMode="auto">
            <a:xfrm>
              <a:off x="7151688" y="2095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94" name="Text Box 38"/>
            <p:cNvSpPr txBox="1">
              <a:spLocks noChangeArrowheads="1"/>
            </p:cNvSpPr>
            <p:nvPr/>
          </p:nvSpPr>
          <p:spPr bwMode="auto">
            <a:xfrm>
              <a:off x="6770688" y="2057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(8)</a:t>
              </a:r>
            </a:p>
          </p:txBody>
        </p:sp>
      </p:grpSp>
      <p:sp>
        <p:nvSpPr>
          <p:cNvPr id="685103" name="Line 47"/>
          <p:cNvSpPr>
            <a:spLocks noChangeShapeType="1"/>
          </p:cNvSpPr>
          <p:nvPr/>
        </p:nvSpPr>
        <p:spPr bwMode="auto">
          <a:xfrm>
            <a:off x="5322888" y="5130114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603274" y="5017186"/>
            <a:ext cx="2076450" cy="722528"/>
            <a:chOff x="5603274" y="4965700"/>
            <a:chExt cx="2076450" cy="722528"/>
          </a:xfrm>
        </p:grpSpPr>
        <p:sp>
          <p:nvSpPr>
            <p:cNvPr id="685071" name="Rectangle 15"/>
            <p:cNvSpPr>
              <a:spLocks noChangeArrowheads="1"/>
            </p:cNvSpPr>
            <p:nvPr/>
          </p:nvSpPr>
          <p:spPr bwMode="auto">
            <a:xfrm>
              <a:off x="5603274" y="5421528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72" name="Rectangle 16"/>
            <p:cNvSpPr>
              <a:spLocks noChangeArrowheads="1"/>
            </p:cNvSpPr>
            <p:nvPr/>
          </p:nvSpPr>
          <p:spPr bwMode="auto">
            <a:xfrm>
              <a:off x="6365274" y="5421528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73" name="Rectangle 17"/>
            <p:cNvSpPr>
              <a:spLocks noChangeArrowheads="1"/>
            </p:cNvSpPr>
            <p:nvPr/>
          </p:nvSpPr>
          <p:spPr bwMode="auto">
            <a:xfrm>
              <a:off x="6822474" y="5421528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  <p:sp>
          <p:nvSpPr>
            <p:cNvPr id="685091" name="Text Box 35"/>
            <p:cNvSpPr txBox="1">
              <a:spLocks noChangeArrowheads="1"/>
            </p:cNvSpPr>
            <p:nvPr/>
          </p:nvSpPr>
          <p:spPr bwMode="auto">
            <a:xfrm>
              <a:off x="7279674" y="5383428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(5)</a:t>
              </a:r>
            </a:p>
          </p:txBody>
        </p:sp>
        <p:sp>
          <p:nvSpPr>
            <p:cNvPr id="685097" name="AutoShape 41"/>
            <p:cNvSpPr>
              <a:spLocks/>
            </p:cNvSpPr>
            <p:nvPr/>
          </p:nvSpPr>
          <p:spPr bwMode="auto">
            <a:xfrm rot="5400000">
              <a:off x="6383338" y="4476750"/>
              <a:ext cx="114300" cy="1625600"/>
            </a:xfrm>
            <a:prstGeom prst="leftBrace">
              <a:avLst>
                <a:gd name="adj1" fmla="val 11851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098" name="Text Box 42"/>
            <p:cNvSpPr txBox="1">
              <a:spLocks noChangeArrowheads="1"/>
            </p:cNvSpPr>
            <p:nvPr/>
          </p:nvSpPr>
          <p:spPr bwMode="auto">
            <a:xfrm>
              <a:off x="5848351" y="4965700"/>
              <a:ext cx="106471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LAN2 frame</a:t>
              </a:r>
            </a:p>
          </p:txBody>
        </p:sp>
      </p:grpSp>
      <p:sp>
        <p:nvSpPr>
          <p:cNvPr id="685099" name="Rectangle 43"/>
          <p:cNvSpPr>
            <a:spLocks noChangeArrowheads="1"/>
          </p:cNvSpPr>
          <p:nvPr/>
        </p:nvSpPr>
        <p:spPr bwMode="auto">
          <a:xfrm>
            <a:off x="3798888" y="5968314"/>
            <a:ext cx="19050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100" name="Rectangle 44"/>
          <p:cNvSpPr>
            <a:spLocks noChangeArrowheads="1"/>
          </p:cNvSpPr>
          <p:nvPr/>
        </p:nvSpPr>
        <p:spPr bwMode="auto">
          <a:xfrm>
            <a:off x="3798888" y="45205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LAN1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01" name="Rectangle 45"/>
          <p:cNvSpPr>
            <a:spLocks noChangeArrowheads="1"/>
          </p:cNvSpPr>
          <p:nvPr/>
        </p:nvSpPr>
        <p:spPr bwMode="auto">
          <a:xfrm>
            <a:off x="4891088" y="45205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LAN2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3581400" y="4046838"/>
            <a:ext cx="8962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 dirty="0">
                <a:solidFill>
                  <a:srgbClr val="990000"/>
                </a:solidFill>
                <a:latin typeface="Calibri" pitchFamily="34" charset="0"/>
              </a:rPr>
              <a:t>Router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228600" y="4368114"/>
            <a:ext cx="2068512" cy="304800"/>
            <a:chOff x="230188" y="4343400"/>
            <a:chExt cx="2068512" cy="304800"/>
          </a:xfrm>
        </p:grpSpPr>
        <p:sp>
          <p:nvSpPr>
            <p:cNvPr id="685081" name="Rectangle 25"/>
            <p:cNvSpPr>
              <a:spLocks noChangeArrowheads="1"/>
            </p:cNvSpPr>
            <p:nvPr/>
          </p:nvSpPr>
          <p:spPr bwMode="auto">
            <a:xfrm>
              <a:off x="625475" y="4381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2" name="Rectangle 26"/>
            <p:cNvSpPr>
              <a:spLocks noChangeArrowheads="1"/>
            </p:cNvSpPr>
            <p:nvPr/>
          </p:nvSpPr>
          <p:spPr bwMode="auto">
            <a:xfrm>
              <a:off x="1387475" y="43815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9" name="Text Box 33"/>
            <p:cNvSpPr txBox="1">
              <a:spLocks noChangeArrowheads="1"/>
            </p:cNvSpPr>
            <p:nvPr/>
          </p:nvSpPr>
          <p:spPr bwMode="auto">
            <a:xfrm>
              <a:off x="230188" y="4343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(3)</a:t>
              </a:r>
            </a:p>
          </p:txBody>
        </p:sp>
        <p:sp>
          <p:nvSpPr>
            <p:cNvPr id="685105" name="Rectangle 49"/>
            <p:cNvSpPr>
              <a:spLocks noChangeArrowheads="1"/>
            </p:cNvSpPr>
            <p:nvPr/>
          </p:nvSpPr>
          <p:spPr bwMode="auto">
            <a:xfrm>
              <a:off x="1841500" y="4381500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</p:grpSp>
      <p:sp>
        <p:nvSpPr>
          <p:cNvPr id="685106" name="Line 50"/>
          <p:cNvSpPr>
            <a:spLocks noChangeShapeType="1"/>
          </p:cNvSpPr>
          <p:nvPr/>
        </p:nvSpPr>
        <p:spPr bwMode="auto">
          <a:xfrm flipH="1">
            <a:off x="2808288" y="3161614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07" name="Line 51"/>
          <p:cNvSpPr>
            <a:spLocks noChangeShapeType="1"/>
          </p:cNvSpPr>
          <p:nvPr/>
        </p:nvSpPr>
        <p:spPr bwMode="auto">
          <a:xfrm flipH="1">
            <a:off x="2808288" y="2018614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28600" y="2818714"/>
            <a:ext cx="2073275" cy="1031677"/>
            <a:chOff x="228600" y="2794000"/>
            <a:chExt cx="2073275" cy="1031677"/>
          </a:xfrm>
        </p:grpSpPr>
        <p:sp>
          <p:nvSpPr>
            <p:cNvPr id="685069" name="Rectangle 13"/>
            <p:cNvSpPr>
              <a:spLocks noChangeArrowheads="1"/>
            </p:cNvSpPr>
            <p:nvPr/>
          </p:nvSpPr>
          <p:spPr bwMode="auto">
            <a:xfrm>
              <a:off x="625475" y="3224428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70" name="Rectangle 14"/>
            <p:cNvSpPr>
              <a:spLocks noChangeArrowheads="1"/>
            </p:cNvSpPr>
            <p:nvPr/>
          </p:nvSpPr>
          <p:spPr bwMode="auto">
            <a:xfrm>
              <a:off x="1387475" y="3224428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3" name="Rectangle 27"/>
            <p:cNvSpPr>
              <a:spLocks noChangeArrowheads="1"/>
            </p:cNvSpPr>
            <p:nvPr/>
          </p:nvSpPr>
          <p:spPr bwMode="auto">
            <a:xfrm>
              <a:off x="1844675" y="3224428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  <p:sp>
          <p:nvSpPr>
            <p:cNvPr id="685088" name="Text Box 32"/>
            <p:cNvSpPr txBox="1">
              <a:spLocks noChangeArrowheads="1"/>
            </p:cNvSpPr>
            <p:nvPr/>
          </p:nvSpPr>
          <p:spPr bwMode="auto">
            <a:xfrm>
              <a:off x="228600" y="3186328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(2)</a:t>
              </a:r>
            </a:p>
          </p:txBody>
        </p:sp>
        <p:sp>
          <p:nvSpPr>
            <p:cNvPr id="685095" name="AutoShape 39"/>
            <p:cNvSpPr>
              <a:spLocks/>
            </p:cNvSpPr>
            <p:nvPr/>
          </p:nvSpPr>
          <p:spPr bwMode="auto">
            <a:xfrm rot="5400000">
              <a:off x="1196975" y="2489200"/>
              <a:ext cx="76200" cy="1219200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096" name="Text Box 40"/>
            <p:cNvSpPr txBox="1">
              <a:spLocks noChangeArrowheads="1"/>
            </p:cNvSpPr>
            <p:nvPr/>
          </p:nvSpPr>
          <p:spPr bwMode="auto">
            <a:xfrm>
              <a:off x="520700" y="2794000"/>
              <a:ext cx="1312026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internet packet</a:t>
              </a:r>
            </a:p>
          </p:txBody>
        </p:sp>
        <p:sp>
          <p:nvSpPr>
            <p:cNvPr id="685108" name="AutoShape 52"/>
            <p:cNvSpPr>
              <a:spLocks/>
            </p:cNvSpPr>
            <p:nvPr/>
          </p:nvSpPr>
          <p:spPr bwMode="auto">
            <a:xfrm rot="5400000" flipH="1" flipV="1">
              <a:off x="1409700" y="2717800"/>
              <a:ext cx="76200" cy="1676400"/>
            </a:xfrm>
            <a:prstGeom prst="leftBrace">
              <a:avLst>
                <a:gd name="adj1" fmla="val 18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109" name="Text Box 53"/>
            <p:cNvSpPr txBox="1">
              <a:spLocks noChangeArrowheads="1"/>
            </p:cNvSpPr>
            <p:nvPr/>
          </p:nvSpPr>
          <p:spPr bwMode="auto">
            <a:xfrm>
              <a:off x="644525" y="3517900"/>
              <a:ext cx="106471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LAN1 frame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751638" y="3225114"/>
            <a:ext cx="2057400" cy="304800"/>
            <a:chOff x="6770688" y="3143250"/>
            <a:chExt cx="2057400" cy="304800"/>
          </a:xfrm>
        </p:grpSpPr>
        <p:sp>
          <p:nvSpPr>
            <p:cNvPr id="685093" name="Text Box 37"/>
            <p:cNvSpPr txBox="1">
              <a:spLocks noChangeArrowheads="1"/>
            </p:cNvSpPr>
            <p:nvPr/>
          </p:nvSpPr>
          <p:spPr bwMode="auto">
            <a:xfrm>
              <a:off x="6770688" y="314325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(7)</a:t>
              </a:r>
            </a:p>
          </p:txBody>
        </p:sp>
        <p:sp>
          <p:nvSpPr>
            <p:cNvPr id="685110" name="Rectangle 54"/>
            <p:cNvSpPr>
              <a:spLocks noChangeArrowheads="1"/>
            </p:cNvSpPr>
            <p:nvPr/>
          </p:nvSpPr>
          <p:spPr bwMode="auto">
            <a:xfrm>
              <a:off x="7151688" y="318135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111" name="Rectangle 55"/>
            <p:cNvSpPr>
              <a:spLocks noChangeArrowheads="1"/>
            </p:cNvSpPr>
            <p:nvPr/>
          </p:nvSpPr>
          <p:spPr bwMode="auto">
            <a:xfrm>
              <a:off x="7913688" y="318135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112" name="Rectangle 56"/>
            <p:cNvSpPr>
              <a:spLocks noChangeArrowheads="1"/>
            </p:cNvSpPr>
            <p:nvPr/>
          </p:nvSpPr>
          <p:spPr bwMode="auto">
            <a:xfrm>
              <a:off x="8370888" y="3181350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</p:grpSp>
      <p:sp>
        <p:nvSpPr>
          <p:cNvPr id="685113" name="Rectangle 57"/>
          <p:cNvSpPr>
            <a:spLocks noChangeArrowheads="1"/>
          </p:cNvSpPr>
          <p:nvPr/>
        </p:nvSpPr>
        <p:spPr bwMode="auto">
          <a:xfrm>
            <a:off x="5980113" y="2552014"/>
            <a:ext cx="8128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114" name="Rectangle 58"/>
          <p:cNvSpPr>
            <a:spLocks noChangeArrowheads="1"/>
          </p:cNvSpPr>
          <p:nvPr/>
        </p:nvSpPr>
        <p:spPr bwMode="auto">
          <a:xfrm>
            <a:off x="5980113" y="1396314"/>
            <a:ext cx="812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685115" name="Rectangle 59"/>
          <p:cNvSpPr>
            <a:spLocks noChangeArrowheads="1"/>
          </p:cNvSpPr>
          <p:nvPr/>
        </p:nvSpPr>
        <p:spPr bwMode="auto">
          <a:xfrm>
            <a:off x="5980113" y="36696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LAN2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16" name="Text Box 60"/>
          <p:cNvSpPr txBox="1">
            <a:spLocks noChangeArrowheads="1"/>
          </p:cNvSpPr>
          <p:nvPr/>
        </p:nvSpPr>
        <p:spPr bwMode="auto">
          <a:xfrm>
            <a:off x="5976131" y="1078468"/>
            <a:ext cx="8056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 B</a:t>
            </a:r>
          </a:p>
        </p:txBody>
      </p:sp>
      <p:sp>
        <p:nvSpPr>
          <p:cNvPr id="685117" name="Line 61"/>
          <p:cNvSpPr>
            <a:spLocks noChangeShapeType="1"/>
          </p:cNvSpPr>
          <p:nvPr/>
        </p:nvSpPr>
        <p:spPr bwMode="auto">
          <a:xfrm flipH="1" flipV="1">
            <a:off x="6411913" y="3161614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18" name="Line 62"/>
          <p:cNvSpPr>
            <a:spLocks noChangeShapeType="1"/>
          </p:cNvSpPr>
          <p:nvPr/>
        </p:nvSpPr>
        <p:spPr bwMode="auto">
          <a:xfrm flipH="1" flipV="1">
            <a:off x="6411913" y="2018614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8317" y="6030154"/>
            <a:ext cx="2422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itchFamily="34" charset="0"/>
              </a:rPr>
              <a:t>PH: internet packet header</a:t>
            </a:r>
          </a:p>
          <a:p>
            <a:r>
              <a:rPr lang="en-US" sz="1600" b="0" dirty="0">
                <a:latin typeface="Calibri" pitchFamily="34" charset="0"/>
              </a:rPr>
              <a:t>FH: LAN frame header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3" y="493713"/>
            <a:ext cx="5811837" cy="573087"/>
          </a:xfrm>
        </p:spPr>
        <p:txBody>
          <a:bodyPr/>
          <a:lstStyle/>
          <a:p>
            <a:r>
              <a:rPr lang="en-US"/>
              <a:t>Other Issues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85" y="1219200"/>
            <a:ext cx="7896225" cy="4972050"/>
          </a:xfrm>
        </p:spPr>
        <p:txBody>
          <a:bodyPr/>
          <a:lstStyle/>
          <a:p>
            <a:r>
              <a:rPr lang="en-US" dirty="0"/>
              <a:t>We are glossing over a number of important questions:</a:t>
            </a:r>
          </a:p>
          <a:p>
            <a:pPr lvl="1"/>
            <a:r>
              <a:rPr lang="en-US" dirty="0"/>
              <a:t>What if different networks have different maximum frame sizes? (segmentation)</a:t>
            </a:r>
          </a:p>
          <a:p>
            <a:pPr lvl="1"/>
            <a:r>
              <a:rPr lang="en-US" dirty="0"/>
              <a:t>How do routers know where to forward frames?</a:t>
            </a:r>
          </a:p>
          <a:p>
            <a:pPr lvl="1"/>
            <a:r>
              <a:rPr lang="en-US" dirty="0"/>
              <a:t>How are routers informed when the network topology changes?</a:t>
            </a:r>
          </a:p>
          <a:p>
            <a:pPr lvl="1"/>
            <a:r>
              <a:rPr lang="en-US" dirty="0"/>
              <a:t>What if packets get lost?</a:t>
            </a:r>
          </a:p>
          <a:p>
            <a:endParaRPr lang="en-US" dirty="0"/>
          </a:p>
          <a:p>
            <a:r>
              <a:rPr lang="en-US" dirty="0"/>
              <a:t>These (and other) questions are addressed by the area of  systems known as </a:t>
            </a:r>
            <a:r>
              <a:rPr lang="en-US" i="1" dirty="0">
                <a:solidFill>
                  <a:srgbClr val="C00000"/>
                </a:solidFill>
              </a:rPr>
              <a:t>computer networking</a:t>
            </a:r>
            <a:endParaRPr lang="en-US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392431" y="419202"/>
            <a:ext cx="7592093" cy="762000"/>
          </a:xfrm>
        </p:spPr>
        <p:txBody>
          <a:bodyPr/>
          <a:lstStyle/>
          <a:p>
            <a:r>
              <a:rPr lang="en-US" dirty="0"/>
              <a:t>Global IP Internet (upper case)</a:t>
            </a:r>
          </a:p>
        </p:txBody>
      </p:sp>
      <p:sp>
        <p:nvSpPr>
          <p:cNvPr id="687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295400"/>
            <a:ext cx="8289925" cy="4972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Most famous example of an internet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Based on the TCP/IP protocol family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IP (Internet Protocol)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Provides </a:t>
            </a:r>
            <a:r>
              <a:rPr lang="en-US" i="1" dirty="0">
                <a:solidFill>
                  <a:srgbClr val="FF0000"/>
                </a:solidFill>
              </a:rPr>
              <a:t>basic naming scheme </a:t>
            </a:r>
            <a:r>
              <a:rPr lang="en-US" dirty="0"/>
              <a:t>and unreliable </a:t>
            </a:r>
            <a:r>
              <a:rPr lang="en-US" i="1" dirty="0">
                <a:solidFill>
                  <a:srgbClr val="FF0000"/>
                </a:solidFill>
              </a:rPr>
              <a:t>delivery capability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of packets (</a:t>
            </a:r>
            <a:r>
              <a:rPr lang="en-US" dirty="0" err="1"/>
              <a:t>datagrams</a:t>
            </a:r>
            <a:r>
              <a:rPr lang="en-US" dirty="0"/>
              <a:t>) from </a:t>
            </a:r>
            <a:r>
              <a:rPr lang="en-US" i="1" dirty="0">
                <a:solidFill>
                  <a:srgbClr val="FF0000"/>
                </a:solidFill>
              </a:rPr>
              <a:t>host-to-host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UDP (Unreliable Datagram Protocol)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Uses IP to provide </a:t>
            </a:r>
            <a:r>
              <a:rPr lang="en-US" i="1" dirty="0">
                <a:solidFill>
                  <a:srgbClr val="FF0000"/>
                </a:solidFill>
              </a:rPr>
              <a:t>unreliable</a:t>
            </a:r>
            <a:r>
              <a:rPr lang="en-US" dirty="0"/>
              <a:t> datagram delivery from </a:t>
            </a:r>
            <a:br>
              <a:rPr lang="en-US" dirty="0"/>
            </a:br>
            <a:r>
              <a:rPr lang="en-US" i="1" dirty="0">
                <a:solidFill>
                  <a:srgbClr val="FF0000"/>
                </a:solidFill>
              </a:rPr>
              <a:t>process-to-process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TCP (Transmission Control Protocol)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Uses IP to provide </a:t>
            </a:r>
            <a:r>
              <a:rPr lang="en-US" i="1" dirty="0">
                <a:solidFill>
                  <a:srgbClr val="FF0000"/>
                </a:solidFill>
              </a:rPr>
              <a:t>reliable</a:t>
            </a:r>
            <a:r>
              <a:rPr lang="en-US" dirty="0"/>
              <a:t> byte streams from </a:t>
            </a:r>
            <a:r>
              <a:rPr lang="en-US" i="1" dirty="0">
                <a:solidFill>
                  <a:srgbClr val="FF0000"/>
                </a:solidFill>
              </a:rPr>
              <a:t>process-to-process </a:t>
            </a:r>
            <a:r>
              <a:rPr lang="en-US" dirty="0"/>
              <a:t>over </a:t>
            </a:r>
            <a:r>
              <a:rPr lang="en-US" i="1" dirty="0">
                <a:solidFill>
                  <a:srgbClr val="FF0000"/>
                </a:solidFill>
              </a:rPr>
              <a:t>connections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Accessed via a mix of Unix file I/O and functions from the </a:t>
            </a:r>
            <a:r>
              <a:rPr lang="en-US" i="1" dirty="0">
                <a:solidFill>
                  <a:srgbClr val="FF0000"/>
                </a:solidFill>
              </a:rPr>
              <a:t>sockets interface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52" name="Rectangle 24"/>
          <p:cNvSpPr>
            <a:spLocks noChangeArrowheads="1"/>
          </p:cNvSpPr>
          <p:nvPr/>
        </p:nvSpPr>
        <p:spPr bwMode="auto">
          <a:xfrm>
            <a:off x="2736658" y="2641600"/>
            <a:ext cx="1447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53" name="Rectangle 25"/>
          <p:cNvSpPr>
            <a:spLocks noChangeArrowheads="1"/>
          </p:cNvSpPr>
          <p:nvPr/>
        </p:nvSpPr>
        <p:spPr bwMode="auto">
          <a:xfrm>
            <a:off x="6635558" y="2641600"/>
            <a:ext cx="1447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04825"/>
            <a:ext cx="8128000" cy="1095375"/>
          </a:xfrm>
        </p:spPr>
        <p:txBody>
          <a:bodyPr/>
          <a:lstStyle/>
          <a:p>
            <a:pPr marL="0" indent="0"/>
            <a:r>
              <a:rPr lang="en-US" dirty="0"/>
              <a:t>Hardware and Software Organization </a:t>
            </a:r>
            <a:br>
              <a:rPr lang="en-US" dirty="0"/>
            </a:br>
            <a:r>
              <a:rPr lang="en-US" dirty="0"/>
              <a:t>of an Internet Application</a:t>
            </a:r>
          </a:p>
        </p:txBody>
      </p:sp>
      <p:sp>
        <p:nvSpPr>
          <p:cNvPr id="688131" name="Rectangle 3"/>
          <p:cNvSpPr>
            <a:spLocks noChangeArrowheads="1"/>
          </p:cNvSpPr>
          <p:nvPr/>
        </p:nvSpPr>
        <p:spPr bwMode="auto">
          <a:xfrm>
            <a:off x="2825558" y="37084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TCP/IP</a:t>
            </a:r>
          </a:p>
        </p:txBody>
      </p:sp>
      <p:sp>
        <p:nvSpPr>
          <p:cNvPr id="688132" name="Line 4"/>
          <p:cNvSpPr>
            <a:spLocks noChangeShapeType="1"/>
          </p:cNvSpPr>
          <p:nvPr/>
        </p:nvSpPr>
        <p:spPr bwMode="auto">
          <a:xfrm>
            <a:off x="3473258" y="3327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3" name="Line 5"/>
          <p:cNvSpPr>
            <a:spLocks noChangeShapeType="1"/>
          </p:cNvSpPr>
          <p:nvPr/>
        </p:nvSpPr>
        <p:spPr bwMode="auto">
          <a:xfrm>
            <a:off x="3473258" y="4318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4" name="Rectangle 6"/>
          <p:cNvSpPr>
            <a:spLocks noChangeArrowheads="1"/>
          </p:cNvSpPr>
          <p:nvPr/>
        </p:nvSpPr>
        <p:spPr bwMode="auto">
          <a:xfrm>
            <a:off x="2825558" y="2717800"/>
            <a:ext cx="1284287" cy="6096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Client</a:t>
            </a:r>
          </a:p>
        </p:txBody>
      </p:sp>
      <p:sp>
        <p:nvSpPr>
          <p:cNvPr id="688135" name="Rectangle 7"/>
          <p:cNvSpPr>
            <a:spLocks noChangeArrowheads="1"/>
          </p:cNvSpPr>
          <p:nvPr/>
        </p:nvSpPr>
        <p:spPr bwMode="auto">
          <a:xfrm>
            <a:off x="2825558" y="46990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688136" name="Line 8"/>
          <p:cNvSpPr>
            <a:spLocks noChangeShapeType="1"/>
          </p:cNvSpPr>
          <p:nvPr/>
        </p:nvSpPr>
        <p:spPr bwMode="auto">
          <a:xfrm>
            <a:off x="3473258" y="5308600"/>
            <a:ext cx="127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7" name="AutoShape 9"/>
          <p:cNvSpPr>
            <a:spLocks noChangeArrowheads="1"/>
          </p:cNvSpPr>
          <p:nvPr/>
        </p:nvSpPr>
        <p:spPr bwMode="auto">
          <a:xfrm>
            <a:off x="2711258" y="5740400"/>
            <a:ext cx="5448300" cy="3556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Global IP Internet</a:t>
            </a:r>
          </a:p>
        </p:txBody>
      </p:sp>
      <p:sp>
        <p:nvSpPr>
          <p:cNvPr id="688138" name="Rectangle 10"/>
          <p:cNvSpPr>
            <a:spLocks noChangeArrowheads="1"/>
          </p:cNvSpPr>
          <p:nvPr/>
        </p:nvSpPr>
        <p:spPr bwMode="auto">
          <a:xfrm>
            <a:off x="6711758" y="37084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TCP/IP</a:t>
            </a:r>
          </a:p>
        </p:txBody>
      </p:sp>
      <p:sp>
        <p:nvSpPr>
          <p:cNvPr id="688139" name="Line 11"/>
          <p:cNvSpPr>
            <a:spLocks noChangeShapeType="1"/>
          </p:cNvSpPr>
          <p:nvPr/>
        </p:nvSpPr>
        <p:spPr bwMode="auto">
          <a:xfrm>
            <a:off x="7397558" y="332740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0" name="Line 12"/>
          <p:cNvSpPr>
            <a:spLocks noChangeShapeType="1"/>
          </p:cNvSpPr>
          <p:nvPr/>
        </p:nvSpPr>
        <p:spPr bwMode="auto">
          <a:xfrm>
            <a:off x="7397558" y="431800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1" name="Rectangle 13"/>
          <p:cNvSpPr>
            <a:spLocks noChangeArrowheads="1"/>
          </p:cNvSpPr>
          <p:nvPr/>
        </p:nvSpPr>
        <p:spPr bwMode="auto">
          <a:xfrm>
            <a:off x="6711758" y="2717800"/>
            <a:ext cx="1284287" cy="6096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Server</a:t>
            </a:r>
          </a:p>
        </p:txBody>
      </p:sp>
      <p:sp>
        <p:nvSpPr>
          <p:cNvPr id="688142" name="Rectangle 14"/>
          <p:cNvSpPr>
            <a:spLocks noChangeArrowheads="1"/>
          </p:cNvSpPr>
          <p:nvPr/>
        </p:nvSpPr>
        <p:spPr bwMode="auto">
          <a:xfrm>
            <a:off x="6711758" y="46990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688143" name="Line 15"/>
          <p:cNvSpPr>
            <a:spLocks noChangeShapeType="1"/>
          </p:cNvSpPr>
          <p:nvPr/>
        </p:nvSpPr>
        <p:spPr bwMode="auto">
          <a:xfrm>
            <a:off x="7397558" y="5308600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4" name="Text Box 16"/>
          <p:cNvSpPr txBox="1">
            <a:spLocks noChangeArrowheads="1"/>
          </p:cNvSpPr>
          <p:nvPr/>
        </p:nvSpPr>
        <p:spPr bwMode="auto">
          <a:xfrm>
            <a:off x="2454083" y="2298700"/>
            <a:ext cx="2005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Internet client host</a:t>
            </a:r>
          </a:p>
        </p:txBody>
      </p:sp>
      <p:sp>
        <p:nvSpPr>
          <p:cNvPr id="688145" name="Text Box 17"/>
          <p:cNvSpPr txBox="1">
            <a:spLocks noChangeArrowheads="1"/>
          </p:cNvSpPr>
          <p:nvPr/>
        </p:nvSpPr>
        <p:spPr bwMode="auto">
          <a:xfrm>
            <a:off x="6306945" y="2298700"/>
            <a:ext cx="20750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Internet server host</a:t>
            </a:r>
          </a:p>
        </p:txBody>
      </p:sp>
      <p:sp>
        <p:nvSpPr>
          <p:cNvPr id="688146" name="Text Box 18"/>
          <p:cNvSpPr txBox="1">
            <a:spLocks noChangeArrowheads="1"/>
          </p:cNvSpPr>
          <p:nvPr/>
        </p:nvSpPr>
        <p:spPr bwMode="auto">
          <a:xfrm>
            <a:off x="639570" y="3188687"/>
            <a:ext cx="179927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>
                <a:latin typeface="Calibri" pitchFamily="34" charset="0"/>
              </a:rPr>
              <a:t>Sockets interface</a:t>
            </a:r>
          </a:p>
          <a:p>
            <a:pPr algn="r"/>
            <a:r>
              <a:rPr lang="en-US" sz="1800" i="1" dirty="0">
                <a:latin typeface="Calibri" pitchFamily="34" charset="0"/>
              </a:rPr>
              <a:t>(system calls)</a:t>
            </a:r>
          </a:p>
        </p:txBody>
      </p:sp>
      <p:sp>
        <p:nvSpPr>
          <p:cNvPr id="688147" name="Text Box 19"/>
          <p:cNvSpPr txBox="1">
            <a:spLocks noChangeArrowheads="1"/>
          </p:cNvSpPr>
          <p:nvPr/>
        </p:nvSpPr>
        <p:spPr bwMode="auto">
          <a:xfrm>
            <a:off x="453833" y="4177699"/>
            <a:ext cx="2047868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>
                <a:latin typeface="Calibri" pitchFamily="34" charset="0"/>
              </a:rPr>
              <a:t>Hardware interface</a:t>
            </a:r>
          </a:p>
          <a:p>
            <a:pPr algn="r"/>
            <a:r>
              <a:rPr lang="en-US" sz="1800" i="1" dirty="0">
                <a:latin typeface="Calibri" pitchFamily="34" charset="0"/>
              </a:rPr>
              <a:t>(interrupts)</a:t>
            </a:r>
          </a:p>
        </p:txBody>
      </p:sp>
      <p:sp>
        <p:nvSpPr>
          <p:cNvPr id="688148" name="Text Box 20"/>
          <p:cNvSpPr txBox="1">
            <a:spLocks noChangeArrowheads="1"/>
          </p:cNvSpPr>
          <p:nvPr/>
        </p:nvSpPr>
        <p:spPr bwMode="auto">
          <a:xfrm>
            <a:off x="4143784" y="2840038"/>
            <a:ext cx="11251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User code</a:t>
            </a:r>
          </a:p>
        </p:txBody>
      </p:sp>
      <p:sp>
        <p:nvSpPr>
          <p:cNvPr id="688149" name="Text Box 21"/>
          <p:cNvSpPr txBox="1">
            <a:spLocks noChangeArrowheads="1"/>
          </p:cNvSpPr>
          <p:nvPr/>
        </p:nvSpPr>
        <p:spPr bwMode="auto">
          <a:xfrm>
            <a:off x="4143784" y="3829050"/>
            <a:ext cx="129670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Kernel code</a:t>
            </a:r>
          </a:p>
        </p:txBody>
      </p:sp>
      <p:sp>
        <p:nvSpPr>
          <p:cNvPr id="688150" name="Text Box 22"/>
          <p:cNvSpPr txBox="1">
            <a:spLocks noChangeArrowheads="1"/>
          </p:cNvSpPr>
          <p:nvPr/>
        </p:nvSpPr>
        <p:spPr bwMode="auto">
          <a:xfrm>
            <a:off x="4143784" y="4697413"/>
            <a:ext cx="1487267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Hardware</a:t>
            </a:r>
          </a:p>
          <a:p>
            <a:r>
              <a:rPr lang="en-US" sz="1800" i="1" dirty="0">
                <a:latin typeface="Calibri" pitchFamily="34" charset="0"/>
              </a:rPr>
              <a:t>and firmware</a:t>
            </a:r>
          </a:p>
        </p:txBody>
      </p:sp>
      <p:sp>
        <p:nvSpPr>
          <p:cNvPr id="688151" name="Line 23"/>
          <p:cNvSpPr>
            <a:spLocks noChangeShapeType="1"/>
          </p:cNvSpPr>
          <p:nvPr/>
        </p:nvSpPr>
        <p:spPr bwMode="auto">
          <a:xfrm>
            <a:off x="2520758" y="349250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54" name="Line 26"/>
          <p:cNvSpPr>
            <a:spLocks noChangeShapeType="1"/>
          </p:cNvSpPr>
          <p:nvPr/>
        </p:nvSpPr>
        <p:spPr bwMode="auto">
          <a:xfrm>
            <a:off x="2508058" y="449580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573087"/>
          </a:xfrm>
        </p:spPr>
        <p:txBody>
          <a:bodyPr/>
          <a:lstStyle/>
          <a:p>
            <a:r>
              <a:rPr lang="en-US"/>
              <a:t>A Programmer’s View of the Internet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Hosts are mapped to a set of 32-bit </a:t>
            </a:r>
            <a:r>
              <a:rPr lang="en-US" i="1" dirty="0">
                <a:solidFill>
                  <a:srgbClr val="C00000"/>
                </a:solidFill>
              </a:rPr>
              <a:t>IP addresses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128.2.203.179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The set of IP addresses is mapped to a set of identifiers called Internet </a:t>
            </a:r>
            <a:r>
              <a:rPr lang="en-US" i="1" dirty="0">
                <a:solidFill>
                  <a:srgbClr val="C00000"/>
                </a:solidFill>
              </a:rPr>
              <a:t>domain names</a:t>
            </a:r>
          </a:p>
          <a:p>
            <a:pPr lvl="1"/>
            <a:r>
              <a:rPr lang="en-US" dirty="0"/>
              <a:t>128.2.217.3 is mapped to  www.cs.cmu.edu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A process on one Internet host can communicate with a process on another Internet host over a </a:t>
            </a:r>
            <a:r>
              <a:rPr lang="en-US" i="1" dirty="0">
                <a:solidFill>
                  <a:srgbClr val="C00000"/>
                </a:solidFill>
              </a:rPr>
              <a:t>connection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IPv4 and IPv6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7896225" cy="5495926"/>
          </a:xfrm>
        </p:spPr>
        <p:txBody>
          <a:bodyPr/>
          <a:lstStyle/>
          <a:p>
            <a:r>
              <a:rPr lang="en-US" dirty="0"/>
              <a:t>The original Internet Protocol, with its 32-bit addresses, is known as </a:t>
            </a:r>
            <a:r>
              <a:rPr lang="en-US" i="1" dirty="0"/>
              <a:t>Internet Protocol Version 4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IPv4</a:t>
            </a:r>
            <a:r>
              <a:rPr lang="en-US" dirty="0"/>
              <a:t>)</a:t>
            </a:r>
          </a:p>
          <a:p>
            <a:r>
              <a:rPr lang="en-US" dirty="0"/>
              <a:t>1996: Internet Engineering Task Force (IETF) introduced </a:t>
            </a:r>
            <a:r>
              <a:rPr lang="en-US" i="1" dirty="0"/>
              <a:t>Internet Protocol Version 6 </a:t>
            </a:r>
            <a:r>
              <a:rPr lang="en-US" dirty="0">
                <a:solidFill>
                  <a:srgbClr val="FF0000"/>
                </a:solidFill>
              </a:rPr>
              <a:t>(IPv6</a:t>
            </a:r>
            <a:r>
              <a:rPr lang="en-US" dirty="0"/>
              <a:t>) with 128-bit addresses</a:t>
            </a:r>
          </a:p>
          <a:p>
            <a:pPr lvl="1"/>
            <a:r>
              <a:rPr lang="en-US" dirty="0"/>
              <a:t>Intended as the successor to IPv4</a:t>
            </a:r>
          </a:p>
          <a:p>
            <a:r>
              <a:rPr lang="en-US" dirty="0"/>
              <a:t>Majority of Internet traffic still carried by IPv4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will focus on IPv4, but will show you how to write networking code that is protocol-independent.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801513"/>
            <a:ext cx="4572000" cy="21083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3600" y="4633874"/>
            <a:ext cx="2189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IPv6 traffic at Google</a:t>
            </a:r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776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5976938" cy="573087"/>
          </a:xfrm>
        </p:spPr>
        <p:txBody>
          <a:bodyPr/>
          <a:lstStyle/>
          <a:p>
            <a:r>
              <a:rPr lang="en-US" dirty="0"/>
              <a:t>(1) IP Addresses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099" y="1159476"/>
            <a:ext cx="8281987" cy="2133600"/>
          </a:xfrm>
        </p:spPr>
        <p:txBody>
          <a:bodyPr/>
          <a:lstStyle/>
          <a:p>
            <a:r>
              <a:rPr lang="en-US" dirty="0"/>
              <a:t>32-bit IP addresses are stored in an </a:t>
            </a:r>
            <a:r>
              <a:rPr lang="en-US" i="1" dirty="0">
                <a:solidFill>
                  <a:srgbClr val="FF0000"/>
                </a:solidFill>
              </a:rPr>
              <a:t>IP address </a:t>
            </a:r>
            <a:r>
              <a:rPr lang="en-US" i="1" dirty="0" err="1">
                <a:solidFill>
                  <a:srgbClr val="FF0000"/>
                </a:solidFill>
              </a:rPr>
              <a:t>struct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IP addresses are always stored in memory in </a:t>
            </a:r>
            <a:r>
              <a:rPr lang="en-US" i="1" dirty="0">
                <a:solidFill>
                  <a:srgbClr val="FF0000"/>
                </a:solidFill>
              </a:rPr>
              <a:t>network byte order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(big-endian byte order)</a:t>
            </a:r>
          </a:p>
          <a:p>
            <a:pPr lvl="1"/>
            <a:r>
              <a:rPr lang="en-US" dirty="0"/>
              <a:t>True in general for any integer transferred in a packet header from one machine to another.</a:t>
            </a:r>
          </a:p>
          <a:p>
            <a:pPr lvl="2"/>
            <a:r>
              <a:rPr lang="en-US" dirty="0"/>
              <a:t>E.g., the port number used to identify an Internet connection.</a:t>
            </a:r>
          </a:p>
        </p:txBody>
      </p:sp>
      <p:sp>
        <p:nvSpPr>
          <p:cNvPr id="697348" name="Rectangle 4"/>
          <p:cNvSpPr>
            <a:spLocks noChangeArrowheads="1"/>
          </p:cNvSpPr>
          <p:nvPr/>
        </p:nvSpPr>
        <p:spPr bwMode="auto">
          <a:xfrm>
            <a:off x="440724" y="3533475"/>
            <a:ext cx="7449375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Internet address structure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uint32_t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network byte order (big-endian) 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Network Programming: Part I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b="0" dirty="0"/>
              <a:t>15-213 / 18-213 / 15-513: Introduction to Computer Systems</a:t>
            </a:r>
            <a:r>
              <a:rPr lang="en-US" b="0" dirty="0"/>
              <a:t/>
            </a:r>
            <a:br>
              <a:rPr lang="en-US" b="0" dirty="0"/>
            </a:br>
            <a:r>
              <a:rPr lang="en-US" sz="2000" b="0" dirty="0"/>
              <a:t>21</a:t>
            </a:r>
            <a:r>
              <a:rPr lang="en-US" sz="2000" b="0" baseline="30000" dirty="0"/>
              <a:t>st</a:t>
            </a:r>
            <a:r>
              <a:rPr lang="en-US" sz="2000" b="0" dirty="0"/>
              <a:t> Lecture, November 6, 2018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878638" cy="573087"/>
          </a:xfrm>
        </p:spPr>
        <p:txBody>
          <a:bodyPr/>
          <a:lstStyle/>
          <a:p>
            <a:r>
              <a:rPr lang="en-US"/>
              <a:t>Dotted Decimal Notation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651" y="1220788"/>
            <a:ext cx="8527749" cy="5180012"/>
          </a:xfrm>
        </p:spPr>
        <p:txBody>
          <a:bodyPr/>
          <a:lstStyle/>
          <a:p>
            <a:r>
              <a:rPr lang="en-US" dirty="0"/>
              <a:t>By convention, each byte in a 32-bit IP address is represented by its decimal value and separated by a period</a:t>
            </a:r>
          </a:p>
          <a:p>
            <a:pPr lvl="2"/>
            <a:r>
              <a:rPr lang="en-US" dirty="0"/>
              <a:t>IP address: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0x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80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</a:rPr>
              <a:t>02</a:t>
            </a:r>
            <a:r>
              <a:rPr lang="en-US" b="1" dirty="0">
                <a:solidFill>
                  <a:srgbClr val="D09E00"/>
                </a:solidFill>
                <a:latin typeface="Courier New" pitchFamily="49" charset="0"/>
              </a:rPr>
              <a:t>C2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</a:rPr>
              <a:t>F2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128</a:t>
            </a:r>
            <a:r>
              <a:rPr lang="en-US" b="1" dirty="0">
                <a:latin typeface="Courier New" pitchFamily="49" charset="0"/>
              </a:rPr>
              <a:t>.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</a:rPr>
              <a:t>.</a:t>
            </a:r>
            <a:r>
              <a:rPr lang="en-US" b="1" dirty="0">
                <a:solidFill>
                  <a:srgbClr val="D09E00"/>
                </a:solidFill>
                <a:latin typeface="Courier New" pitchFamily="49" charset="0"/>
              </a:rPr>
              <a:t>194</a:t>
            </a:r>
            <a:r>
              <a:rPr lang="en-US" b="1" dirty="0">
                <a:latin typeface="Courier New" pitchFamily="49" charset="0"/>
              </a:rPr>
              <a:t>.</a:t>
            </a:r>
            <a:r>
              <a:rPr lang="en-US" b="1" dirty="0">
                <a:solidFill>
                  <a:srgbClr val="2D2DB9"/>
                </a:solidFill>
                <a:latin typeface="Courier New" pitchFamily="49" charset="0"/>
              </a:rPr>
              <a:t>242</a:t>
            </a:r>
            <a:endParaRPr lang="en-US" b="1" dirty="0">
              <a:solidFill>
                <a:srgbClr val="D09E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/>
              <a:t> and </a:t>
            </a:r>
            <a:r>
              <a:rPr lang="en-US" dirty="0" err="1">
                <a:latin typeface="Courier New"/>
                <a:cs typeface="Courier New"/>
              </a:rPr>
              <a:t>getnameinfo</a:t>
            </a:r>
            <a:r>
              <a:rPr lang="en-US" dirty="0"/>
              <a:t> functions (described later) to convert between IP addresses and dotted decimal format.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7081838" cy="573087"/>
          </a:xfrm>
        </p:spPr>
        <p:txBody>
          <a:bodyPr/>
          <a:lstStyle/>
          <a:p>
            <a:r>
              <a:rPr lang="en-US" dirty="0"/>
              <a:t>(2) Internet Domain Names</a:t>
            </a:r>
          </a:p>
        </p:txBody>
      </p:sp>
      <p:sp>
        <p:nvSpPr>
          <p:cNvPr id="699395" name="Text Box 3"/>
          <p:cNvSpPr txBox="1">
            <a:spLocks noChangeArrowheads="1"/>
          </p:cNvSpPr>
          <p:nvPr/>
        </p:nvSpPr>
        <p:spPr bwMode="auto">
          <a:xfrm>
            <a:off x="1327150" y="2055813"/>
            <a:ext cx="60771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.net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6" name="Line 4"/>
          <p:cNvSpPr>
            <a:spLocks noChangeShapeType="1"/>
          </p:cNvSpPr>
          <p:nvPr/>
        </p:nvSpPr>
        <p:spPr bwMode="auto">
          <a:xfrm flipV="1">
            <a:off x="1601788" y="1463675"/>
            <a:ext cx="1476375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397" name="Text Box 5"/>
          <p:cNvSpPr txBox="1">
            <a:spLocks noChangeArrowheads="1"/>
          </p:cNvSpPr>
          <p:nvPr/>
        </p:nvSpPr>
        <p:spPr bwMode="auto">
          <a:xfrm>
            <a:off x="2263775" y="2055813"/>
            <a:ext cx="659135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</a:t>
            </a:r>
            <a:r>
              <a:rPr lang="en-US" sz="2000" dirty="0" err="1">
                <a:latin typeface="Calibri" pitchFamily="34" charset="0"/>
              </a:rPr>
              <a:t>edu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8" name="Text Box 6"/>
          <p:cNvSpPr txBox="1">
            <a:spLocks noChangeArrowheads="1"/>
          </p:cNvSpPr>
          <p:nvPr/>
        </p:nvSpPr>
        <p:spPr bwMode="auto">
          <a:xfrm>
            <a:off x="3232150" y="2055813"/>
            <a:ext cx="634962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</a:t>
            </a:r>
            <a:r>
              <a:rPr lang="en-US" sz="2000" dirty="0" err="1">
                <a:latin typeface="Calibri" pitchFamily="34" charset="0"/>
              </a:rPr>
              <a:t>gov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9" name="Text Box 7"/>
          <p:cNvSpPr txBox="1">
            <a:spLocks noChangeArrowheads="1"/>
          </p:cNvSpPr>
          <p:nvPr/>
        </p:nvSpPr>
        <p:spPr bwMode="auto">
          <a:xfrm>
            <a:off x="4165600" y="2055813"/>
            <a:ext cx="705942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.com</a:t>
            </a:r>
          </a:p>
        </p:txBody>
      </p:sp>
      <p:sp>
        <p:nvSpPr>
          <p:cNvPr id="699400" name="Line 8"/>
          <p:cNvSpPr>
            <a:spLocks noChangeShapeType="1"/>
          </p:cNvSpPr>
          <p:nvPr/>
        </p:nvSpPr>
        <p:spPr bwMode="auto">
          <a:xfrm flipV="1">
            <a:off x="2667000" y="1463675"/>
            <a:ext cx="411163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1" name="Line 9"/>
          <p:cNvSpPr>
            <a:spLocks noChangeShapeType="1"/>
          </p:cNvSpPr>
          <p:nvPr/>
        </p:nvSpPr>
        <p:spPr bwMode="auto">
          <a:xfrm flipH="1" flipV="1">
            <a:off x="3078163" y="1463675"/>
            <a:ext cx="425450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2" name="Line 10"/>
          <p:cNvSpPr>
            <a:spLocks noChangeShapeType="1"/>
          </p:cNvSpPr>
          <p:nvPr/>
        </p:nvSpPr>
        <p:spPr bwMode="auto">
          <a:xfrm>
            <a:off x="3078163" y="1463675"/>
            <a:ext cx="1363662" cy="604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3" name="Text Box 11"/>
          <p:cNvSpPr txBox="1">
            <a:spLocks noChangeArrowheads="1"/>
          </p:cNvSpPr>
          <p:nvPr/>
        </p:nvSpPr>
        <p:spPr bwMode="auto">
          <a:xfrm>
            <a:off x="2254250" y="2984500"/>
            <a:ext cx="638296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cmu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4" name="Text Box 12"/>
          <p:cNvSpPr txBox="1">
            <a:spLocks noChangeArrowheads="1"/>
          </p:cNvSpPr>
          <p:nvPr/>
        </p:nvSpPr>
        <p:spPr bwMode="auto">
          <a:xfrm>
            <a:off x="3106738" y="2984500"/>
            <a:ext cx="110182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berkeley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5" name="Text Box 13"/>
          <p:cNvSpPr txBox="1">
            <a:spLocks noChangeArrowheads="1"/>
          </p:cNvSpPr>
          <p:nvPr/>
        </p:nvSpPr>
        <p:spPr bwMode="auto">
          <a:xfrm>
            <a:off x="1458913" y="2984500"/>
            <a:ext cx="543718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mit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6" name="Line 14"/>
          <p:cNvSpPr>
            <a:spLocks noChangeShapeType="1"/>
          </p:cNvSpPr>
          <p:nvPr/>
        </p:nvSpPr>
        <p:spPr bwMode="auto">
          <a:xfrm>
            <a:off x="2590800" y="2392363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7" name="Text Box 15"/>
          <p:cNvSpPr txBox="1">
            <a:spLocks noChangeArrowheads="1"/>
          </p:cNvSpPr>
          <p:nvPr/>
        </p:nvSpPr>
        <p:spPr bwMode="auto">
          <a:xfrm>
            <a:off x="1616075" y="3913188"/>
            <a:ext cx="39464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cs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8" name="Text Box 16"/>
          <p:cNvSpPr txBox="1">
            <a:spLocks noChangeArrowheads="1"/>
          </p:cNvSpPr>
          <p:nvPr/>
        </p:nvSpPr>
        <p:spPr bwMode="auto">
          <a:xfrm>
            <a:off x="3116263" y="3913188"/>
            <a:ext cx="551734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ece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9" name="Line 17"/>
          <p:cNvSpPr>
            <a:spLocks noChangeShapeType="1"/>
          </p:cNvSpPr>
          <p:nvPr/>
        </p:nvSpPr>
        <p:spPr bwMode="auto">
          <a:xfrm>
            <a:off x="2590800" y="3321050"/>
            <a:ext cx="668338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0" name="Line 18"/>
          <p:cNvSpPr>
            <a:spLocks noChangeShapeType="1"/>
          </p:cNvSpPr>
          <p:nvPr/>
        </p:nvSpPr>
        <p:spPr bwMode="auto">
          <a:xfrm flipH="1">
            <a:off x="1158875" y="4249738"/>
            <a:ext cx="658813" cy="630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1" name="Text Box 19"/>
          <p:cNvSpPr txBox="1">
            <a:spLocks noChangeArrowheads="1"/>
          </p:cNvSpPr>
          <p:nvPr/>
        </p:nvSpPr>
        <p:spPr bwMode="auto">
          <a:xfrm>
            <a:off x="418745" y="5762625"/>
            <a:ext cx="1412947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whaleshark</a:t>
            </a:r>
            <a:endParaRPr lang="en-US" sz="2000" dirty="0">
              <a:latin typeface="Calibri" pitchFamily="34" charset="0"/>
            </a:endParaRPr>
          </a:p>
          <a:p>
            <a:pPr algn="ctr" defTabSz="912813"/>
            <a:r>
              <a:rPr lang="en-US" sz="1600" b="0" dirty="0">
                <a:latin typeface="Calibri" pitchFamily="34" charset="0"/>
              </a:rPr>
              <a:t>128.2.210.175</a:t>
            </a:r>
          </a:p>
        </p:txBody>
      </p:sp>
      <p:sp>
        <p:nvSpPr>
          <p:cNvPr id="699412" name="Line 20"/>
          <p:cNvSpPr>
            <a:spLocks noChangeShapeType="1"/>
          </p:cNvSpPr>
          <p:nvPr/>
        </p:nvSpPr>
        <p:spPr bwMode="auto">
          <a:xfrm flipV="1">
            <a:off x="1900238" y="2365375"/>
            <a:ext cx="693737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3" name="Line 21"/>
          <p:cNvSpPr>
            <a:spLocks noChangeShapeType="1"/>
          </p:cNvSpPr>
          <p:nvPr/>
        </p:nvSpPr>
        <p:spPr bwMode="auto">
          <a:xfrm>
            <a:off x="2593975" y="2365375"/>
            <a:ext cx="665163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4" name="Line 22"/>
          <p:cNvSpPr>
            <a:spLocks noChangeShapeType="1"/>
          </p:cNvSpPr>
          <p:nvPr/>
        </p:nvSpPr>
        <p:spPr bwMode="auto">
          <a:xfrm flipV="1">
            <a:off x="1900238" y="3321050"/>
            <a:ext cx="690562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5" name="Text Box 23"/>
          <p:cNvSpPr txBox="1">
            <a:spLocks noChangeArrowheads="1"/>
          </p:cNvSpPr>
          <p:nvPr/>
        </p:nvSpPr>
        <p:spPr bwMode="auto">
          <a:xfrm>
            <a:off x="771525" y="4841875"/>
            <a:ext cx="687388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ics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16" name="Line 24"/>
          <p:cNvSpPr>
            <a:spLocks noChangeShapeType="1"/>
          </p:cNvSpPr>
          <p:nvPr/>
        </p:nvSpPr>
        <p:spPr bwMode="auto">
          <a:xfrm>
            <a:off x="1074738" y="5178425"/>
            <a:ext cx="0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7" name="Text Box 25"/>
          <p:cNvSpPr txBox="1">
            <a:spLocks noChangeArrowheads="1"/>
          </p:cNvSpPr>
          <p:nvPr/>
        </p:nvSpPr>
        <p:spPr bwMode="auto">
          <a:xfrm>
            <a:off x="2241409" y="1105731"/>
            <a:ext cx="1696277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i="1" dirty="0">
                <a:latin typeface="Calibri" pitchFamily="34" charset="0"/>
              </a:rPr>
              <a:t>unnamed root</a:t>
            </a:r>
          </a:p>
        </p:txBody>
      </p:sp>
      <p:sp>
        <p:nvSpPr>
          <p:cNvPr id="699418" name="Line 26"/>
          <p:cNvSpPr>
            <a:spLocks noChangeShapeType="1"/>
          </p:cNvSpPr>
          <p:nvPr/>
        </p:nvSpPr>
        <p:spPr bwMode="auto">
          <a:xfrm>
            <a:off x="1893888" y="4249738"/>
            <a:ext cx="592137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9" name="Text Box 27"/>
          <p:cNvSpPr txBox="1">
            <a:spLocks noChangeArrowheads="1"/>
          </p:cNvSpPr>
          <p:nvPr/>
        </p:nvSpPr>
        <p:spPr bwMode="auto">
          <a:xfrm>
            <a:off x="2306946" y="4841875"/>
            <a:ext cx="522904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pdl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20" name="Line 28"/>
          <p:cNvSpPr>
            <a:spLocks noChangeShapeType="1"/>
          </p:cNvSpPr>
          <p:nvPr/>
        </p:nvSpPr>
        <p:spPr bwMode="auto">
          <a:xfrm>
            <a:off x="2613025" y="5191125"/>
            <a:ext cx="12700" cy="604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1" name="Text Box 29"/>
          <p:cNvSpPr txBox="1">
            <a:spLocks noChangeArrowheads="1"/>
          </p:cNvSpPr>
          <p:nvPr/>
        </p:nvSpPr>
        <p:spPr bwMode="auto">
          <a:xfrm>
            <a:off x="2009928" y="5775325"/>
            <a:ext cx="1275990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www</a:t>
            </a:r>
          </a:p>
          <a:p>
            <a:pPr algn="ctr" defTabSz="912813"/>
            <a:r>
              <a:rPr lang="en-US" sz="1600" b="0" dirty="0">
                <a:latin typeface="Calibri" pitchFamily="34" charset="0"/>
              </a:rPr>
              <a:t>128.2.131.66</a:t>
            </a:r>
          </a:p>
        </p:txBody>
      </p:sp>
      <p:sp>
        <p:nvSpPr>
          <p:cNvPr id="699422" name="Text Box 30"/>
          <p:cNvSpPr txBox="1">
            <a:spLocks noChangeArrowheads="1"/>
          </p:cNvSpPr>
          <p:nvPr/>
        </p:nvSpPr>
        <p:spPr bwMode="auto">
          <a:xfrm>
            <a:off x="4562475" y="2997200"/>
            <a:ext cx="1020259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amazon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23" name="Line 31"/>
          <p:cNvSpPr>
            <a:spLocks noChangeShapeType="1"/>
          </p:cNvSpPr>
          <p:nvPr/>
        </p:nvSpPr>
        <p:spPr bwMode="auto">
          <a:xfrm>
            <a:off x="4584700" y="2366963"/>
            <a:ext cx="406400" cy="630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4" name="Line 32"/>
          <p:cNvSpPr>
            <a:spLocks noChangeShapeType="1"/>
          </p:cNvSpPr>
          <p:nvPr/>
        </p:nvSpPr>
        <p:spPr bwMode="auto">
          <a:xfrm>
            <a:off x="5054600" y="3357563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5" name="Text Box 33"/>
          <p:cNvSpPr txBox="1">
            <a:spLocks noChangeArrowheads="1"/>
          </p:cNvSpPr>
          <p:nvPr/>
        </p:nvSpPr>
        <p:spPr bwMode="auto">
          <a:xfrm>
            <a:off x="4399392" y="3926576"/>
            <a:ext cx="1276291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www</a:t>
            </a:r>
          </a:p>
          <a:p>
            <a:pPr algn="ctr" defTabSz="912813"/>
            <a:r>
              <a:rPr lang="en-US" sz="1600" b="0" dirty="0">
                <a:latin typeface="Calibri" pitchFamily="34" charset="0"/>
              </a:rPr>
              <a:t>54.230.48.28</a:t>
            </a:r>
          </a:p>
        </p:txBody>
      </p:sp>
      <p:sp>
        <p:nvSpPr>
          <p:cNvPr id="699426" name="Text Box 34"/>
          <p:cNvSpPr txBox="1">
            <a:spLocks noChangeArrowheads="1"/>
          </p:cNvSpPr>
          <p:nvPr/>
        </p:nvSpPr>
        <p:spPr bwMode="auto">
          <a:xfrm>
            <a:off x="5992813" y="2057400"/>
            <a:ext cx="258455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First-level domain names</a:t>
            </a:r>
          </a:p>
        </p:txBody>
      </p:sp>
      <p:sp>
        <p:nvSpPr>
          <p:cNvPr id="699427" name="Text Box 35"/>
          <p:cNvSpPr txBox="1">
            <a:spLocks noChangeArrowheads="1"/>
          </p:cNvSpPr>
          <p:nvPr/>
        </p:nvSpPr>
        <p:spPr bwMode="auto">
          <a:xfrm>
            <a:off x="6010275" y="2974975"/>
            <a:ext cx="28512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Second-level domain names</a:t>
            </a:r>
          </a:p>
        </p:txBody>
      </p:sp>
      <p:sp>
        <p:nvSpPr>
          <p:cNvPr id="699428" name="Text Box 36"/>
          <p:cNvSpPr txBox="1">
            <a:spLocks noChangeArrowheads="1"/>
          </p:cNvSpPr>
          <p:nvPr/>
        </p:nvSpPr>
        <p:spPr bwMode="auto">
          <a:xfrm>
            <a:off x="5992813" y="3889375"/>
            <a:ext cx="26673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Third-level domain names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0576" y="441737"/>
            <a:ext cx="7589838" cy="573087"/>
          </a:xfrm>
        </p:spPr>
        <p:txBody>
          <a:bodyPr/>
          <a:lstStyle/>
          <a:p>
            <a:r>
              <a:rPr lang="en-US"/>
              <a:t>Domain Naming System (DNS)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99500" cy="5638800"/>
          </a:xfrm>
        </p:spPr>
        <p:txBody>
          <a:bodyPr/>
          <a:lstStyle/>
          <a:p>
            <a:pPr marL="288925" indent="-288925" defTabSz="895350"/>
            <a:r>
              <a:rPr lang="en-US" dirty="0"/>
              <a:t>The Internet maintains a mapping between IP addresses and domain names in a huge worldwide distributed database called </a:t>
            </a:r>
            <a:r>
              <a:rPr lang="en-US" i="1" dirty="0">
                <a:solidFill>
                  <a:srgbClr val="C00000"/>
                </a:solidFill>
              </a:rPr>
              <a:t>DNS</a:t>
            </a:r>
            <a:endParaRPr lang="en-US" dirty="0">
              <a:solidFill>
                <a:srgbClr val="C00000"/>
              </a:solidFill>
            </a:endParaRPr>
          </a:p>
          <a:p>
            <a:pPr marL="560388" lvl="1" indent="-222250" defTabSz="895350"/>
            <a:endParaRPr lang="en-US" dirty="0"/>
          </a:p>
          <a:p>
            <a:pPr marL="160338" indent="-222250" defTabSz="895350"/>
            <a:r>
              <a:rPr lang="en-US" dirty="0"/>
              <a:t>Conceptually, programmers can view the DNS database as a collection of millions of </a:t>
            </a:r>
            <a:r>
              <a:rPr lang="en-US" i="1" dirty="0"/>
              <a:t>host entries.</a:t>
            </a:r>
          </a:p>
          <a:p>
            <a:pPr marL="560388" lvl="1" indent="-222250" defTabSz="895350"/>
            <a:r>
              <a:rPr lang="en-US" dirty="0"/>
              <a:t>Each host entry defines the mapping between a set of domain names and IP addresses.</a:t>
            </a:r>
          </a:p>
          <a:p>
            <a:pPr marL="560388" lvl="1" indent="-222250" defTabSz="895350"/>
            <a:r>
              <a:rPr lang="en-US" dirty="0"/>
              <a:t>In a mathematical sense, a host entry is an equivalence class of domain names and IP addresses.</a:t>
            </a:r>
          </a:p>
          <a:p>
            <a:pPr marL="0" indent="0" defTabSz="895350">
              <a:buNone/>
            </a:pPr>
            <a:endParaRPr lang="en-US" dirty="0"/>
          </a:p>
          <a:p>
            <a:pPr marL="223838" indent="-223838" defTabSz="895350"/>
            <a:endParaRPr lang="en-US" sz="1600" dirty="0">
              <a:latin typeface="Courier New" pitchFamily="49" charset="0"/>
            </a:endParaRPr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88925" indent="-288925" defTabSz="895350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589838" cy="573087"/>
          </a:xfrm>
        </p:spPr>
        <p:txBody>
          <a:bodyPr/>
          <a:lstStyle/>
          <a:p>
            <a:r>
              <a:rPr lang="en-US" dirty="0"/>
              <a:t>Properties of DNS Mappings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047" y="1220788"/>
            <a:ext cx="8701087" cy="54086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Can explore properties of DNS mappings using </a:t>
            </a:r>
            <a:r>
              <a:rPr lang="en-US" dirty="0" err="1">
                <a:latin typeface="Courier New"/>
                <a:cs typeface="Courier New"/>
              </a:rPr>
              <a:t>nslookup</a:t>
            </a:r>
            <a:r>
              <a:rPr lang="en-US" dirty="0">
                <a:latin typeface="Courier New"/>
                <a:cs typeface="Courier New"/>
              </a:rPr>
              <a:t> </a:t>
            </a:r>
            <a:endParaRPr lang="en-US" dirty="0">
              <a:latin typeface="+mn-lt"/>
              <a:cs typeface="Courier New"/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latin typeface="+mn-lt"/>
                <a:cs typeface="Courier New"/>
              </a:rPr>
              <a:t>(Output edited for brevity)</a:t>
            </a: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Each host has a locally defined domain name </a:t>
            </a:r>
            <a:r>
              <a:rPr lang="en-US" dirty="0" err="1">
                <a:latin typeface="Courier New" pitchFamily="49" charset="0"/>
              </a:rPr>
              <a:t>localhost</a:t>
            </a:r>
            <a:r>
              <a:rPr lang="en-US" dirty="0"/>
              <a:t> which always maps to the </a:t>
            </a:r>
            <a:r>
              <a:rPr lang="en-US" i="1" dirty="0">
                <a:solidFill>
                  <a:srgbClr val="C00000"/>
                </a:solidFill>
              </a:rPr>
              <a:t>loopback address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latin typeface="Courier New" pitchFamily="49" charset="0"/>
              </a:rPr>
              <a:t>127.0.0.1</a:t>
            </a:r>
          </a:p>
          <a:p>
            <a:pPr>
              <a:spcBef>
                <a:spcPts val="1200"/>
              </a:spcBef>
            </a:pPr>
            <a:endParaRPr lang="en-US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endParaRPr lang="en-US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latin typeface="+mn-lt"/>
              </a:rPr>
              <a:t>Use </a:t>
            </a:r>
            <a:r>
              <a:rPr lang="en-US" dirty="0">
                <a:latin typeface="Courier New"/>
                <a:cs typeface="Courier New"/>
              </a:rPr>
              <a:t>hostname </a:t>
            </a:r>
            <a:r>
              <a:rPr lang="en-US" dirty="0">
                <a:latin typeface="+mn-lt"/>
                <a:cs typeface="Courier New"/>
              </a:rPr>
              <a:t>to determine real domain name of local host: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>
              <a:latin typeface="Courier New"/>
              <a:cs typeface="Courier New"/>
            </a:endParaRPr>
          </a:p>
          <a:p>
            <a:pPr marL="457200" lvl="1" indent="0">
              <a:spcBef>
                <a:spcPts val="1200"/>
              </a:spcBef>
              <a:buNone/>
            </a:pPr>
            <a:endParaRPr lang="en-US" dirty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62000" y="3565469"/>
            <a:ext cx="3647716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localhost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Address: 127.0.0.1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762000" y="5181600"/>
            <a:ext cx="3647716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hostname</a:t>
            </a: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whaleshark.ics.cs.cmu.edu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589838" cy="573087"/>
          </a:xfrm>
        </p:spPr>
        <p:txBody>
          <a:bodyPr/>
          <a:lstStyle/>
          <a:p>
            <a:r>
              <a:rPr lang="en-US" dirty="0"/>
              <a:t>Properties of DNS Mappings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047" y="1220788"/>
            <a:ext cx="8701087" cy="5408612"/>
          </a:xfrm>
        </p:spPr>
        <p:txBody>
          <a:bodyPr/>
          <a:lstStyle/>
          <a:p>
            <a:r>
              <a:rPr lang="en-US" dirty="0"/>
              <a:t>Simple case: one-to-one mapping between domain name and IP address: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Multiple domain names mapped to the same IP address: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685800" y="2133600"/>
            <a:ext cx="5864068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whaleshark.ics.cs.cmu.edu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Address: 128.2.210.175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685800" y="3733800"/>
            <a:ext cx="4063282" cy="13665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cs.mit.edu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Address: 18.62.1.6</a:t>
            </a: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eecs.mit.edu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Address: 18.62.1.6</a:t>
            </a:r>
          </a:p>
        </p:txBody>
      </p:sp>
    </p:spTree>
    <p:extLst>
      <p:ext uri="{BB962C8B-B14F-4D97-AF65-F5344CB8AC3E}">
        <p14:creationId xmlns:p14="http://schemas.microsoft.com/office/powerpoint/2010/main" val="3769441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589838" cy="573087"/>
          </a:xfrm>
        </p:spPr>
        <p:txBody>
          <a:bodyPr/>
          <a:lstStyle/>
          <a:p>
            <a:r>
              <a:rPr lang="en-US" dirty="0"/>
              <a:t>Properties of DNS Mappings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047" y="1220788"/>
            <a:ext cx="8701087" cy="54086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Multiple domain names mapped to multiple IP addresses: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Some valid domain names don’t map to any IP address: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1371600" y="1828800"/>
            <a:ext cx="4480714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www.twitter.com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104.244.42.65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104.244.42.129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104.244.42.193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104.244.42.1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linux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nslookup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www.twitter.com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104.244.42.129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104.244.42.65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104.244.42.193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104.244.42.1</a:t>
            </a:r>
          </a:p>
        </p:txBody>
      </p:sp>
      <p:sp>
        <p:nvSpPr>
          <p:cNvPr id="6" name="Text Box 1028"/>
          <p:cNvSpPr txBox="1">
            <a:spLocks noChangeArrowheads="1"/>
          </p:cNvSpPr>
          <p:nvPr/>
        </p:nvSpPr>
        <p:spPr bwMode="auto">
          <a:xfrm>
            <a:off x="762000" y="5915570"/>
            <a:ext cx="6400800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ics.cs.cmu.edu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(No Address given)</a:t>
            </a:r>
          </a:p>
        </p:txBody>
      </p:sp>
    </p:spTree>
    <p:extLst>
      <p:ext uri="{BB962C8B-B14F-4D97-AF65-F5344CB8AC3E}">
        <p14:creationId xmlns:p14="http://schemas.microsoft.com/office/powerpoint/2010/main" val="1023059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7651" y="417513"/>
            <a:ext cx="6777038" cy="573087"/>
          </a:xfrm>
        </p:spPr>
        <p:txBody>
          <a:bodyPr/>
          <a:lstStyle/>
          <a:p>
            <a:r>
              <a:rPr lang="en-US" dirty="0"/>
              <a:t>(3) Internet Connections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651" y="1116228"/>
            <a:ext cx="8307387" cy="54848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Clients and servers communicate by sending streams of bytes over </a:t>
            </a:r>
            <a:r>
              <a:rPr lang="en-US" i="1" dirty="0">
                <a:solidFill>
                  <a:srgbClr val="C00000"/>
                </a:solidFill>
              </a:rPr>
              <a:t>connections</a:t>
            </a:r>
            <a:r>
              <a:rPr lang="en-US" dirty="0"/>
              <a:t>. Each connection is: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i="1" dirty="0"/>
              <a:t>Point-to-point</a:t>
            </a:r>
            <a:r>
              <a:rPr lang="en-US" dirty="0"/>
              <a:t>: connects a pair of processes.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Full-duplex</a:t>
            </a:r>
            <a:r>
              <a:rPr lang="en-US" dirty="0"/>
              <a:t>: data can flow in both directions at the same time,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Reliable</a:t>
            </a:r>
            <a:r>
              <a:rPr lang="en-US" dirty="0"/>
              <a:t>: stream of bytes sent by the source is eventually received by the destination in the same order it was sent. </a:t>
            </a:r>
          </a:p>
          <a:p>
            <a:pPr marL="0" indent="0">
              <a:lnSpc>
                <a:spcPct val="85000"/>
              </a:lnSpc>
              <a:buNone/>
            </a:pPr>
            <a:endParaRPr lang="en-US" i="1" dirty="0"/>
          </a:p>
          <a:p>
            <a:pPr>
              <a:lnSpc>
                <a:spcPct val="85000"/>
              </a:lnSpc>
            </a:pPr>
            <a:r>
              <a:rPr lang="en-US" i="1" dirty="0"/>
              <a:t>A </a:t>
            </a:r>
            <a:r>
              <a:rPr lang="en-US" i="1" dirty="0">
                <a:solidFill>
                  <a:srgbClr val="C00000"/>
                </a:solidFill>
              </a:rPr>
              <a:t>socket</a:t>
            </a:r>
            <a:r>
              <a:rPr lang="en-US" dirty="0"/>
              <a:t> is an endpoint of a connection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Socket address </a:t>
            </a:r>
            <a:r>
              <a:rPr lang="en-US" dirty="0"/>
              <a:t>is an </a:t>
            </a:r>
            <a:r>
              <a:rPr lang="en-US" b="1" dirty="0" err="1">
                <a:latin typeface="Courier New" pitchFamily="49" charset="0"/>
              </a:rPr>
              <a:t>IPaddress:port</a:t>
            </a:r>
            <a:r>
              <a:rPr lang="en-US" dirty="0"/>
              <a:t>  pair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port</a:t>
            </a:r>
            <a:r>
              <a:rPr lang="en-US" dirty="0"/>
              <a:t> is a 16-bit integer that identifies a process: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Ephemeral port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/>
              <a:t>Assigned automatically by  client kernel when client makes a connection request.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Well-known port: </a:t>
            </a:r>
            <a:r>
              <a:rPr lang="en-US" dirty="0"/>
              <a:t>Associated with some </a:t>
            </a:r>
            <a:r>
              <a:rPr lang="en-US" i="1" dirty="0">
                <a:solidFill>
                  <a:srgbClr val="FF0000"/>
                </a:solidFill>
              </a:rPr>
              <a:t>service</a:t>
            </a:r>
            <a:r>
              <a:rPr lang="en-US" dirty="0"/>
              <a:t> provided by a server (e.g., port 80 is associated with Web servers)</a:t>
            </a:r>
          </a:p>
          <a:p>
            <a:pPr marL="0" indent="0">
              <a:lnSpc>
                <a:spcPct val="85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76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Well-known Service Names and 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services have permanently assigned </a:t>
            </a:r>
            <a:r>
              <a:rPr lang="en-US" i="1" dirty="0">
                <a:solidFill>
                  <a:srgbClr val="FF0000"/>
                </a:solidFill>
              </a:rPr>
              <a:t>well-known ports </a:t>
            </a:r>
            <a:r>
              <a:rPr lang="en-US" i="1" dirty="0"/>
              <a:t>and </a:t>
            </a:r>
            <a:r>
              <a:rPr lang="en-US" dirty="0"/>
              <a:t>corresponding </a:t>
            </a:r>
            <a:r>
              <a:rPr lang="en-US" i="1" dirty="0">
                <a:solidFill>
                  <a:srgbClr val="FF0000"/>
                </a:solidFill>
              </a:rPr>
              <a:t>well-known service names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echo servers:   echo  7</a:t>
            </a:r>
          </a:p>
          <a:p>
            <a:pPr lvl="1"/>
            <a:r>
              <a:rPr lang="en-US" dirty="0"/>
              <a:t>ftp servers:       ftp 21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servers:      </a:t>
            </a:r>
            <a:r>
              <a:rPr lang="en-US" dirty="0" err="1"/>
              <a:t>ssh</a:t>
            </a:r>
            <a:r>
              <a:rPr lang="en-US" dirty="0"/>
              <a:t> 22</a:t>
            </a:r>
          </a:p>
          <a:p>
            <a:pPr lvl="1"/>
            <a:r>
              <a:rPr lang="en-US" dirty="0"/>
              <a:t>email servers:  smtp 25</a:t>
            </a:r>
          </a:p>
          <a:p>
            <a:pPr lvl="1"/>
            <a:r>
              <a:rPr lang="en-US" dirty="0"/>
              <a:t>Web servers:    http 80</a:t>
            </a:r>
          </a:p>
          <a:p>
            <a:pPr lvl="1"/>
            <a:endParaRPr lang="en-US" dirty="0"/>
          </a:p>
          <a:p>
            <a:r>
              <a:rPr lang="en-US" dirty="0"/>
              <a:t>Mappings between well-known ports and service names is contained in the file 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etc</a:t>
            </a:r>
            <a:r>
              <a:rPr lang="en-US" dirty="0">
                <a:latin typeface="Courier New"/>
                <a:cs typeface="Courier New"/>
              </a:rPr>
              <a:t>/services </a:t>
            </a:r>
            <a:r>
              <a:rPr lang="en-US" dirty="0"/>
              <a:t>on each Linux machine.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25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1525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A connection is uniquely identified by the socket addresses of its endpoints (</a:t>
            </a:r>
            <a:r>
              <a:rPr lang="en-US" i="1" dirty="0">
                <a:solidFill>
                  <a:srgbClr val="C00000"/>
                </a:solidFill>
              </a:rPr>
              <a:t>socket pair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cliaddr:cliport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servaddr:servport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6740525" y="3762375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796925" y="3762375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2503488" y="4241800"/>
            <a:ext cx="421140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Connection socket pair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51213</a:t>
            </a:r>
            <a:r>
              <a:rPr lang="en-US" sz="1800" dirty="0">
                <a:latin typeface="Calibri" pitchFamily="34" charset="0"/>
              </a:rPr>
              <a:t>, </a:t>
            </a:r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7030A0"/>
                </a:solidFill>
                <a:latin typeface="Calibri" pitchFamily="34" charset="0"/>
              </a:rPr>
              <a:t>80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6788150" y="3881438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(port 80)</a:t>
            </a:r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933450" y="3881438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Client</a:t>
            </a: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>
            <a:off x="2278063" y="4279900"/>
            <a:ext cx="4451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" name="Oval 7"/>
          <p:cNvSpPr>
            <a:spLocks noChangeAspect="1" noChangeArrowheads="1"/>
          </p:cNvSpPr>
          <p:nvPr/>
        </p:nvSpPr>
        <p:spPr bwMode="auto">
          <a:xfrm>
            <a:off x="2149475" y="4215607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6" name="Oval 8"/>
          <p:cNvSpPr>
            <a:spLocks noChangeAspect="1" noChangeArrowheads="1"/>
          </p:cNvSpPr>
          <p:nvPr/>
        </p:nvSpPr>
        <p:spPr bwMode="auto">
          <a:xfrm>
            <a:off x="6729413" y="4215607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1473200" y="3000375"/>
            <a:ext cx="218681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Client socket address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51213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5157788" y="3000375"/>
            <a:ext cx="25892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Server socket address</a:t>
            </a:r>
          </a:p>
          <a:p>
            <a:pPr algn="ctr"/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7030A0"/>
                </a:solidFill>
                <a:latin typeface="Calibri" pitchFamily="34" charset="0"/>
              </a:rPr>
              <a:t>80</a:t>
            </a: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2278063" y="3581400"/>
            <a:ext cx="303212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6445250" y="3581400"/>
            <a:ext cx="303213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593725" y="4905375"/>
            <a:ext cx="199522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Client host address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 </a:t>
            </a:r>
            <a:endParaRPr lang="en-US" sz="1800" dirty="0">
              <a:solidFill>
                <a:srgbClr val="C00000"/>
              </a:solidFill>
              <a:latin typeface="Times" pitchFamily="18" charset="0"/>
            </a:endParaRP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453188" y="4905375"/>
            <a:ext cx="205658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Server host address</a:t>
            </a:r>
          </a:p>
          <a:p>
            <a:pPr algn="ctr"/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685800" y="6170069"/>
            <a:ext cx="256224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B050"/>
                </a:solidFill>
                <a:latin typeface="Calibri" pitchFamily="34" charset="0"/>
              </a:rPr>
              <a:t>51213</a:t>
            </a:r>
            <a:r>
              <a:rPr lang="en-US" sz="1600" dirty="0">
                <a:latin typeface="+mn-lt"/>
              </a:rPr>
              <a:t> </a:t>
            </a:r>
            <a:r>
              <a:rPr lang="en-US" sz="1600" b="0" dirty="0">
                <a:latin typeface="+mn-lt"/>
              </a:rPr>
              <a:t>is an ephemeral port 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+mn-lt"/>
              </a:rPr>
              <a:t>allocated by the kernel </a:t>
            </a:r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auto">
          <a:xfrm>
            <a:off x="6363868" y="6170069"/>
            <a:ext cx="255153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7030A0"/>
                </a:solidFill>
                <a:latin typeface="Calibri" pitchFamily="34" charset="0"/>
              </a:rPr>
              <a:t>80</a:t>
            </a:r>
            <a:r>
              <a:rPr lang="en-US" sz="1600" dirty="0">
                <a:latin typeface="+mn-lt"/>
              </a:rPr>
              <a:t> </a:t>
            </a:r>
            <a:r>
              <a:rPr lang="en-US" sz="1600" b="0" dirty="0">
                <a:latin typeface="+mn-lt"/>
              </a:rPr>
              <a:t>is a well-known port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+mn-lt"/>
              </a:rPr>
              <a:t>associated with Web servers</a:t>
            </a:r>
          </a:p>
        </p:txBody>
      </p:sp>
    </p:spTree>
    <p:extLst>
      <p:ext uri="{BB962C8B-B14F-4D97-AF65-F5344CB8AC3E}">
        <p14:creationId xmlns:p14="http://schemas.microsoft.com/office/powerpoint/2010/main" val="1178733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3" name="Rectangle 5"/>
          <p:cNvSpPr>
            <a:spLocks noChangeArrowheads="1"/>
          </p:cNvSpPr>
          <p:nvPr/>
        </p:nvSpPr>
        <p:spPr bwMode="auto">
          <a:xfrm>
            <a:off x="381000" y="1913996"/>
            <a:ext cx="1295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35" name="Rectangle 7"/>
          <p:cNvSpPr>
            <a:spLocks noChangeArrowheads="1"/>
          </p:cNvSpPr>
          <p:nvPr/>
        </p:nvSpPr>
        <p:spPr bwMode="auto">
          <a:xfrm>
            <a:off x="4800600" y="1492250"/>
            <a:ext cx="3505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44" name="Rectangle 16"/>
          <p:cNvSpPr>
            <a:spLocks noChangeArrowheads="1"/>
          </p:cNvSpPr>
          <p:nvPr/>
        </p:nvSpPr>
        <p:spPr bwMode="auto">
          <a:xfrm>
            <a:off x="381000" y="4830880"/>
            <a:ext cx="1295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45" name="Rectangle 17"/>
          <p:cNvSpPr>
            <a:spLocks noChangeArrowheads="1"/>
          </p:cNvSpPr>
          <p:nvPr/>
        </p:nvSpPr>
        <p:spPr bwMode="auto">
          <a:xfrm>
            <a:off x="4800600" y="4419600"/>
            <a:ext cx="3505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51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Ports to Identify Services</a:t>
            </a:r>
          </a:p>
        </p:txBody>
      </p:sp>
      <p:sp>
        <p:nvSpPr>
          <p:cNvPr id="713732" name="Oval 4"/>
          <p:cNvSpPr>
            <a:spLocks noChangeArrowheads="1"/>
          </p:cNvSpPr>
          <p:nvPr/>
        </p:nvSpPr>
        <p:spPr bwMode="auto">
          <a:xfrm>
            <a:off x="6310313" y="1611313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Web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80)</a:t>
            </a:r>
          </a:p>
        </p:txBody>
      </p:sp>
      <p:sp>
        <p:nvSpPr>
          <p:cNvPr id="713734" name="Text Box 6"/>
          <p:cNvSpPr txBox="1">
            <a:spLocks noChangeArrowheads="1"/>
          </p:cNvSpPr>
          <p:nvPr/>
        </p:nvSpPr>
        <p:spPr bwMode="auto">
          <a:xfrm>
            <a:off x="279057" y="1612312"/>
            <a:ext cx="109254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Client host</a:t>
            </a:r>
          </a:p>
        </p:txBody>
      </p:sp>
      <p:sp>
        <p:nvSpPr>
          <p:cNvPr id="713736" name="Text Box 8"/>
          <p:cNvSpPr txBox="1">
            <a:spLocks noChangeArrowheads="1"/>
          </p:cNvSpPr>
          <p:nvPr/>
        </p:nvSpPr>
        <p:spPr bwMode="auto">
          <a:xfrm>
            <a:off x="4696323" y="1191502"/>
            <a:ext cx="240238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Server host 128.2.194.242</a:t>
            </a:r>
          </a:p>
        </p:txBody>
      </p:sp>
      <p:sp>
        <p:nvSpPr>
          <p:cNvPr id="713737" name="Line 9"/>
          <p:cNvSpPr>
            <a:spLocks noChangeShapeType="1"/>
          </p:cNvSpPr>
          <p:nvPr/>
        </p:nvSpPr>
        <p:spPr bwMode="auto">
          <a:xfrm flipV="1">
            <a:off x="1524000" y="248285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39" name="Oval 11"/>
          <p:cNvSpPr>
            <a:spLocks noChangeArrowheads="1"/>
          </p:cNvSpPr>
          <p:nvPr/>
        </p:nvSpPr>
        <p:spPr bwMode="auto">
          <a:xfrm>
            <a:off x="6324600" y="2559050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Echo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7)</a:t>
            </a:r>
          </a:p>
        </p:txBody>
      </p:sp>
      <p:sp>
        <p:nvSpPr>
          <p:cNvPr id="713740" name="Text Box 12"/>
          <p:cNvSpPr txBox="1">
            <a:spLocks noChangeArrowheads="1"/>
          </p:cNvSpPr>
          <p:nvPr/>
        </p:nvSpPr>
        <p:spPr bwMode="auto">
          <a:xfrm>
            <a:off x="1841500" y="1657350"/>
            <a:ext cx="2654300" cy="825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Service request for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128.2.194.242:80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(i.e., the Web server)</a:t>
            </a:r>
          </a:p>
        </p:txBody>
      </p:sp>
      <p:sp>
        <p:nvSpPr>
          <p:cNvPr id="713741" name="Line 13"/>
          <p:cNvSpPr>
            <a:spLocks noChangeShapeType="1"/>
          </p:cNvSpPr>
          <p:nvPr/>
        </p:nvSpPr>
        <p:spPr bwMode="auto">
          <a:xfrm flipV="1">
            <a:off x="5943600" y="217805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3" name="Oval 15"/>
          <p:cNvSpPr>
            <a:spLocks noChangeArrowheads="1"/>
          </p:cNvSpPr>
          <p:nvPr/>
        </p:nvSpPr>
        <p:spPr bwMode="auto">
          <a:xfrm>
            <a:off x="6310313" y="4538663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Web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80)</a:t>
            </a:r>
          </a:p>
        </p:txBody>
      </p:sp>
      <p:sp>
        <p:nvSpPr>
          <p:cNvPr id="713746" name="Line 18"/>
          <p:cNvSpPr>
            <a:spLocks noChangeShapeType="1"/>
          </p:cNvSpPr>
          <p:nvPr/>
        </p:nvSpPr>
        <p:spPr bwMode="auto">
          <a:xfrm flipV="1">
            <a:off x="1524000" y="541020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8" name="Oval 20"/>
          <p:cNvSpPr>
            <a:spLocks noChangeArrowheads="1"/>
          </p:cNvSpPr>
          <p:nvPr/>
        </p:nvSpPr>
        <p:spPr bwMode="auto">
          <a:xfrm>
            <a:off x="6324600" y="5486400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Echo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7)</a:t>
            </a:r>
          </a:p>
        </p:txBody>
      </p:sp>
      <p:sp>
        <p:nvSpPr>
          <p:cNvPr id="713749" name="Text Box 21"/>
          <p:cNvSpPr txBox="1">
            <a:spLocks noChangeArrowheads="1"/>
          </p:cNvSpPr>
          <p:nvPr/>
        </p:nvSpPr>
        <p:spPr bwMode="auto">
          <a:xfrm>
            <a:off x="2155825" y="4603750"/>
            <a:ext cx="1992725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Service request for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128.2.194.242:7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(i.e., the echo server)</a:t>
            </a:r>
          </a:p>
        </p:txBody>
      </p:sp>
      <p:sp>
        <p:nvSpPr>
          <p:cNvPr id="713750" name="Line 22"/>
          <p:cNvSpPr>
            <a:spLocks noChangeShapeType="1"/>
          </p:cNvSpPr>
          <p:nvPr/>
        </p:nvSpPr>
        <p:spPr bwMode="auto">
          <a:xfrm>
            <a:off x="5943600" y="548640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38" name="Oval 10"/>
          <p:cNvSpPr>
            <a:spLocks noChangeArrowheads="1"/>
          </p:cNvSpPr>
          <p:nvPr/>
        </p:nvSpPr>
        <p:spPr bwMode="auto">
          <a:xfrm>
            <a:off x="4953000" y="2254250"/>
            <a:ext cx="10668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Kernel</a:t>
            </a:r>
          </a:p>
        </p:txBody>
      </p:sp>
      <p:sp>
        <p:nvSpPr>
          <p:cNvPr id="713747" name="Oval 19"/>
          <p:cNvSpPr>
            <a:spLocks noChangeArrowheads="1"/>
          </p:cNvSpPr>
          <p:nvPr/>
        </p:nvSpPr>
        <p:spPr bwMode="auto">
          <a:xfrm>
            <a:off x="4953000" y="5181600"/>
            <a:ext cx="10668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Kernel</a:t>
            </a:r>
          </a:p>
        </p:txBody>
      </p:sp>
      <p:sp>
        <p:nvSpPr>
          <p:cNvPr id="713731" name="Oval 3"/>
          <p:cNvSpPr>
            <a:spLocks noChangeArrowheads="1"/>
          </p:cNvSpPr>
          <p:nvPr/>
        </p:nvSpPr>
        <p:spPr bwMode="auto">
          <a:xfrm>
            <a:off x="575042" y="2239434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13742" name="Oval 14"/>
          <p:cNvSpPr>
            <a:spLocks noChangeArrowheads="1"/>
          </p:cNvSpPr>
          <p:nvPr/>
        </p:nvSpPr>
        <p:spPr bwMode="auto">
          <a:xfrm>
            <a:off x="575042" y="5169488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876879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44" grpId="0" animBg="1"/>
      <p:bldP spid="713745" grpId="0" animBg="1"/>
      <p:bldP spid="713743" grpId="0" animBg="1"/>
      <p:bldP spid="713746" grpId="0" animBg="1"/>
      <p:bldP spid="713748" grpId="0" animBg="1"/>
      <p:bldP spid="713749" grpId="0"/>
      <p:bldP spid="713750" grpId="0" animBg="1"/>
      <p:bldP spid="713747" grpId="0" animBg="1"/>
      <p:bldP spid="7137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4524" y="493713"/>
            <a:ext cx="7158038" cy="573087"/>
          </a:xfrm>
        </p:spPr>
        <p:txBody>
          <a:bodyPr/>
          <a:lstStyle/>
          <a:p>
            <a:r>
              <a:rPr lang="en-US"/>
              <a:t>A Client-Server Transaction</a:t>
            </a:r>
          </a:p>
        </p:txBody>
      </p:sp>
      <p:sp>
        <p:nvSpPr>
          <p:cNvPr id="678925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56286" y="1219200"/>
            <a:ext cx="8701087" cy="2055812"/>
          </a:xfrm>
        </p:spPr>
        <p:txBody>
          <a:bodyPr/>
          <a:lstStyle/>
          <a:p>
            <a:r>
              <a:rPr lang="en-US" dirty="0"/>
              <a:t>Most network applications are based on the client-server model:</a:t>
            </a:r>
          </a:p>
          <a:p>
            <a:pPr lvl="1"/>
            <a:r>
              <a:rPr lang="en-US" dirty="0"/>
              <a:t>A </a:t>
            </a:r>
            <a:r>
              <a:rPr lang="en-US" b="1" i="1" dirty="0">
                <a:solidFill>
                  <a:srgbClr val="C00000"/>
                </a:solidFill>
              </a:rPr>
              <a:t>server</a:t>
            </a:r>
            <a:r>
              <a:rPr lang="en-US" dirty="0"/>
              <a:t> process and one or more </a:t>
            </a:r>
            <a:r>
              <a:rPr lang="en-US" b="1" i="1" dirty="0">
                <a:solidFill>
                  <a:srgbClr val="C00000"/>
                </a:solidFill>
              </a:rPr>
              <a:t>client</a:t>
            </a:r>
            <a:r>
              <a:rPr lang="en-US" i="1" dirty="0"/>
              <a:t> </a:t>
            </a:r>
            <a:r>
              <a:rPr lang="en-US" dirty="0"/>
              <a:t>processes</a:t>
            </a:r>
          </a:p>
          <a:p>
            <a:pPr lvl="1"/>
            <a:r>
              <a:rPr lang="en-US" dirty="0"/>
              <a:t>Server manages some </a:t>
            </a:r>
            <a:r>
              <a:rPr lang="en-US" b="1" i="1" dirty="0">
                <a:solidFill>
                  <a:srgbClr val="C00000"/>
                </a:solidFill>
              </a:rPr>
              <a:t>resource</a:t>
            </a:r>
            <a:endParaRPr lang="en-US" dirty="0"/>
          </a:p>
          <a:p>
            <a:pPr lvl="1"/>
            <a:r>
              <a:rPr lang="en-US" dirty="0"/>
              <a:t>Server provides</a:t>
            </a:r>
            <a:r>
              <a:rPr lang="en-US" i="1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service</a:t>
            </a:r>
            <a:r>
              <a:rPr lang="en-US" dirty="0"/>
              <a:t> by manipulating resource for clients</a:t>
            </a:r>
          </a:p>
          <a:p>
            <a:pPr lvl="1"/>
            <a:r>
              <a:rPr lang="en-US" dirty="0"/>
              <a:t>Server activated by request from client (vending machine analogy)</a:t>
            </a:r>
          </a:p>
        </p:txBody>
      </p:sp>
      <p:sp>
        <p:nvSpPr>
          <p:cNvPr id="678915" name="Oval 3"/>
          <p:cNvSpPr>
            <a:spLocks noChangeArrowheads="1"/>
          </p:cNvSpPr>
          <p:nvPr/>
        </p:nvSpPr>
        <p:spPr bwMode="auto">
          <a:xfrm>
            <a:off x="1592262" y="4162802"/>
            <a:ext cx="1203325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Client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process</a:t>
            </a:r>
          </a:p>
        </p:txBody>
      </p:sp>
      <p:sp>
        <p:nvSpPr>
          <p:cNvPr id="678917" name="Oval 5"/>
          <p:cNvSpPr>
            <a:spLocks noChangeArrowheads="1"/>
          </p:cNvSpPr>
          <p:nvPr/>
        </p:nvSpPr>
        <p:spPr bwMode="auto">
          <a:xfrm>
            <a:off x="5173662" y="4162802"/>
            <a:ext cx="1203325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process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689225" y="3994527"/>
            <a:ext cx="2560637" cy="369332"/>
            <a:chOff x="2689225" y="3994527"/>
            <a:chExt cx="2560637" cy="369332"/>
          </a:xfrm>
        </p:grpSpPr>
        <p:sp>
          <p:nvSpPr>
            <p:cNvPr id="678916" name="Line 4"/>
            <p:cNvSpPr>
              <a:spLocks noChangeShapeType="1"/>
            </p:cNvSpPr>
            <p:nvPr/>
          </p:nvSpPr>
          <p:spPr bwMode="auto">
            <a:xfrm flipH="1">
              <a:off x="2689225" y="4348539"/>
              <a:ext cx="25606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91577" tIns="45789" rIns="91577" bIns="45789" anchor="ctr">
              <a:spAutoFit/>
            </a:bodyPr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78918" name="Text Box 6"/>
            <p:cNvSpPr txBox="1">
              <a:spLocks noChangeArrowheads="1"/>
            </p:cNvSpPr>
            <p:nvPr/>
          </p:nvSpPr>
          <p:spPr bwMode="auto">
            <a:xfrm>
              <a:off x="2811645" y="3994527"/>
              <a:ext cx="2329484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1. Client sends request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701925" y="4793039"/>
            <a:ext cx="2632075" cy="382032"/>
            <a:chOff x="2701925" y="4793039"/>
            <a:chExt cx="2632075" cy="382032"/>
          </a:xfrm>
        </p:grpSpPr>
        <p:sp>
          <p:nvSpPr>
            <p:cNvPr id="678920" name="Line 8"/>
            <p:cNvSpPr>
              <a:spLocks noChangeShapeType="1"/>
            </p:cNvSpPr>
            <p:nvPr/>
          </p:nvSpPr>
          <p:spPr bwMode="auto">
            <a:xfrm flipH="1">
              <a:off x="2701925" y="4793039"/>
              <a:ext cx="25606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1577" tIns="45789" rIns="91577" bIns="45789" anchor="ctr">
              <a:spAutoFit/>
            </a:bodyPr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78921" name="Text Box 9"/>
            <p:cNvSpPr txBox="1">
              <a:spLocks noChangeArrowheads="1"/>
            </p:cNvSpPr>
            <p:nvPr/>
          </p:nvSpPr>
          <p:spPr bwMode="auto">
            <a:xfrm>
              <a:off x="2805295" y="4805739"/>
              <a:ext cx="2528705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3. Server sends response</a:t>
              </a:r>
            </a:p>
          </p:txBody>
        </p:sp>
      </p:grpSp>
      <p:sp>
        <p:nvSpPr>
          <p:cNvPr id="678922" name="Text Box 10"/>
          <p:cNvSpPr txBox="1">
            <a:spLocks noChangeArrowheads="1"/>
          </p:cNvSpPr>
          <p:nvPr/>
        </p:nvSpPr>
        <p:spPr bwMode="auto">
          <a:xfrm>
            <a:off x="609600" y="4745414"/>
            <a:ext cx="1042273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4. Client 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handles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response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19825" y="4567614"/>
            <a:ext cx="1077987" cy="1110655"/>
            <a:chOff x="6219825" y="4567614"/>
            <a:chExt cx="1077987" cy="1110655"/>
          </a:xfrm>
        </p:grpSpPr>
        <p:sp>
          <p:nvSpPr>
            <p:cNvPr id="678919" name="Text Box 7"/>
            <p:cNvSpPr txBox="1">
              <a:spLocks noChangeArrowheads="1"/>
            </p:cNvSpPr>
            <p:nvPr/>
          </p:nvSpPr>
          <p:spPr bwMode="auto">
            <a:xfrm>
              <a:off x="6219825" y="4754939"/>
              <a:ext cx="1077987" cy="923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2. Server 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handles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request</a:t>
              </a:r>
            </a:p>
          </p:txBody>
        </p:sp>
        <p:sp>
          <p:nvSpPr>
            <p:cNvPr id="678923" name="Line 11"/>
            <p:cNvSpPr>
              <a:spLocks noChangeShapeType="1"/>
            </p:cNvSpPr>
            <p:nvPr/>
          </p:nvSpPr>
          <p:spPr bwMode="auto">
            <a:xfrm>
              <a:off x="6380162" y="4567614"/>
              <a:ext cx="836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 dirty="0">
                <a:latin typeface="Calibri" pitchFamily="34" charset="0"/>
              </a:endParaRPr>
            </a:p>
          </p:txBody>
        </p:sp>
      </p:grpSp>
      <p:sp>
        <p:nvSpPr>
          <p:cNvPr id="678924" name="AutoShape 12"/>
          <p:cNvSpPr>
            <a:spLocks noChangeArrowheads="1"/>
          </p:cNvSpPr>
          <p:nvPr/>
        </p:nvSpPr>
        <p:spPr bwMode="auto">
          <a:xfrm>
            <a:off x="7216775" y="4264402"/>
            <a:ext cx="1089025" cy="569912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Resource</a:t>
            </a:r>
          </a:p>
        </p:txBody>
      </p:sp>
      <p:sp>
        <p:nvSpPr>
          <p:cNvPr id="678926" name="Text Box 14"/>
          <p:cNvSpPr txBox="1">
            <a:spLocks noChangeArrowheads="1"/>
          </p:cNvSpPr>
          <p:nvPr/>
        </p:nvSpPr>
        <p:spPr bwMode="auto">
          <a:xfrm>
            <a:off x="1806281" y="5906869"/>
            <a:ext cx="5585119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Note: clients and servers are processes running on hosts </a:t>
            </a:r>
          </a:p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(can be the same or different hosts)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</a:t>
            </a:r>
          </a:p>
        </p:txBody>
      </p:sp>
      <p:sp>
        <p:nvSpPr>
          <p:cNvPr id="7198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39431" y="1362075"/>
            <a:ext cx="7896225" cy="4972050"/>
          </a:xfrm>
        </p:spPr>
        <p:txBody>
          <a:bodyPr/>
          <a:lstStyle/>
          <a:p>
            <a:r>
              <a:rPr lang="en-US" dirty="0"/>
              <a:t>Set of system-level functions used in conjunction with Unix I/O to build network applications. </a:t>
            </a:r>
          </a:p>
          <a:p>
            <a:endParaRPr lang="en-US" dirty="0"/>
          </a:p>
          <a:p>
            <a:r>
              <a:rPr lang="en-US" dirty="0"/>
              <a:t>Created in the early 80’s as part of the original Berkeley distribution of Unix that contained an early version of the Internet protocols.</a:t>
            </a:r>
          </a:p>
          <a:p>
            <a:endParaRPr lang="en-US" dirty="0"/>
          </a:p>
          <a:p>
            <a:r>
              <a:rPr lang="en-US" dirty="0"/>
              <a:t>Available on all modern systems	</a:t>
            </a:r>
          </a:p>
          <a:p>
            <a:pPr lvl="1"/>
            <a:r>
              <a:rPr lang="en-US" dirty="0"/>
              <a:t>Unix variants, Windows, OS X, IOS, Android, ARM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59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2251442" y="4553140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13" name="Oval 3"/>
          <p:cNvSpPr>
            <a:spLocks noChangeArrowheads="1"/>
          </p:cNvSpPr>
          <p:nvPr/>
        </p:nvSpPr>
        <p:spPr bwMode="auto">
          <a:xfrm>
            <a:off x="5014997" y="4553140"/>
            <a:ext cx="1028163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20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Sockets</a:t>
            </a:r>
          </a:p>
        </p:txBody>
      </p:sp>
      <p:sp>
        <p:nvSpPr>
          <p:cNvPr id="720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33375" y="1219200"/>
            <a:ext cx="7896225" cy="1524000"/>
          </a:xfrm>
        </p:spPr>
        <p:txBody>
          <a:bodyPr/>
          <a:lstStyle/>
          <a:p>
            <a:r>
              <a:rPr lang="en-US" dirty="0"/>
              <a:t>What is a socket?</a:t>
            </a:r>
          </a:p>
          <a:p>
            <a:pPr lvl="1"/>
            <a:r>
              <a:rPr lang="en-US" dirty="0"/>
              <a:t>To the kernel, a socket is an endpoint of communication</a:t>
            </a:r>
          </a:p>
          <a:p>
            <a:pPr lvl="1"/>
            <a:r>
              <a:rPr lang="en-US" dirty="0"/>
              <a:t>To an application, a socket is a file descriptor that lets the application read/write from/to the network</a:t>
            </a:r>
          </a:p>
          <a:p>
            <a:pPr lvl="2"/>
            <a:r>
              <a:rPr lang="en-US" b="1" i="1" dirty="0">
                <a:solidFill>
                  <a:srgbClr val="C00000"/>
                </a:solidFill>
              </a:rPr>
              <a:t>Remember:</a:t>
            </a:r>
            <a:r>
              <a:rPr lang="en-US" dirty="0"/>
              <a:t> All Unix I/O devices, including networks, are modeled as files</a:t>
            </a:r>
          </a:p>
          <a:p>
            <a:r>
              <a:rPr lang="en-US" dirty="0"/>
              <a:t>Clients and servers communicate with each other by reading from and writing to socket descriptors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The main distinction between regular file I/O and socket I/O is how the application “opens” the socket descriptors</a:t>
            </a:r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2692401" y="504307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" name="Oval 26"/>
          <p:cNvSpPr>
            <a:spLocks noChangeAspect="1" noChangeArrowheads="1"/>
          </p:cNvSpPr>
          <p:nvPr/>
        </p:nvSpPr>
        <p:spPr bwMode="auto">
          <a:xfrm>
            <a:off x="4953000" y="4726876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4619083" y="5055770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serverfd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0" name="Line 28"/>
          <p:cNvSpPr>
            <a:spLocks noChangeShapeType="1"/>
          </p:cNvSpPr>
          <p:nvPr/>
        </p:nvSpPr>
        <p:spPr bwMode="auto">
          <a:xfrm>
            <a:off x="3276600" y="479117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Oval 20"/>
          <p:cNvSpPr>
            <a:spLocks noChangeAspect="1" noChangeArrowheads="1"/>
          </p:cNvSpPr>
          <p:nvPr/>
        </p:nvSpPr>
        <p:spPr bwMode="auto">
          <a:xfrm>
            <a:off x="3124200" y="4726876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254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https://canvas.cmu.edu/courses/1221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2710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Programming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Echo server and client</a:t>
            </a:r>
          </a:p>
          <a:p>
            <a:r>
              <a:rPr lang="en-US" dirty="0"/>
              <a:t>Server</a:t>
            </a:r>
          </a:p>
          <a:p>
            <a:pPr lvl="1"/>
            <a:r>
              <a:rPr lang="en-US" dirty="0"/>
              <a:t>Accepts connection request</a:t>
            </a:r>
          </a:p>
          <a:p>
            <a:pPr lvl="1"/>
            <a:r>
              <a:rPr lang="en-US" dirty="0"/>
              <a:t>Repeats back lines as they are typed</a:t>
            </a:r>
          </a:p>
          <a:p>
            <a:r>
              <a:rPr lang="en-US" dirty="0"/>
              <a:t>Client</a:t>
            </a:r>
          </a:p>
          <a:p>
            <a:pPr lvl="1"/>
            <a:r>
              <a:rPr lang="en-US" dirty="0"/>
              <a:t>Requests connection to server</a:t>
            </a:r>
          </a:p>
          <a:p>
            <a:pPr lvl="1"/>
            <a:r>
              <a:rPr lang="en-US" dirty="0"/>
              <a:t>Repeatedly:</a:t>
            </a:r>
          </a:p>
          <a:p>
            <a:pPr lvl="2"/>
            <a:r>
              <a:rPr lang="en-US" dirty="0"/>
              <a:t>Read line from terminal</a:t>
            </a:r>
          </a:p>
          <a:p>
            <a:pPr lvl="2"/>
            <a:r>
              <a:rPr lang="en-US" dirty="0"/>
              <a:t>Send to server</a:t>
            </a:r>
          </a:p>
          <a:p>
            <a:pPr lvl="2"/>
            <a:r>
              <a:rPr lang="en-US" dirty="0"/>
              <a:t>Read reply from server</a:t>
            </a:r>
          </a:p>
          <a:p>
            <a:pPr lvl="2"/>
            <a:r>
              <a:rPr lang="en-US" dirty="0"/>
              <a:t>Print line to terminal</a:t>
            </a:r>
          </a:p>
        </p:txBody>
      </p:sp>
    </p:spTree>
    <p:extLst>
      <p:ext uri="{BB962C8B-B14F-4D97-AF65-F5344CB8AC3E}">
        <p14:creationId xmlns:p14="http://schemas.microsoft.com/office/powerpoint/2010/main" val="1040429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Server/Client Session Example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867979" y="4876800"/>
            <a:ext cx="7620000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6796088" algn="l"/>
              </a:tabLst>
            </a:pPr>
            <a:r>
              <a:rPr lang="en-US" sz="1600" dirty="0" err="1">
                <a:latin typeface="Courier New" pitchFamily="49" charset="0"/>
              </a:rPr>
              <a:t>whaleshark</a:t>
            </a:r>
            <a:r>
              <a:rPr lang="en-US" sz="1600" dirty="0">
                <a:latin typeface="Courier New" pitchFamily="49" charset="0"/>
              </a:rPr>
              <a:t>: </a:t>
            </a:r>
            <a:r>
              <a:rPr lang="en-US" sz="1600" i="1" dirty="0">
                <a:latin typeface="Courier New" pitchFamily="49" charset="0"/>
              </a:rPr>
              <a:t>./</a:t>
            </a:r>
            <a:r>
              <a:rPr lang="en-US" sz="1600" i="1" dirty="0" err="1">
                <a:latin typeface="Courier New" pitchFamily="49" charset="0"/>
              </a:rPr>
              <a:t>echoserveri</a:t>
            </a:r>
            <a:r>
              <a:rPr lang="en-US" sz="1600" i="1" dirty="0">
                <a:latin typeface="Courier New" pitchFamily="49" charset="0"/>
              </a:rPr>
              <a:t> 6616</a:t>
            </a:r>
          </a:p>
          <a:p>
            <a:pPr>
              <a:tabLst>
                <a:tab pos="6796088" algn="l"/>
              </a:tabLst>
            </a:pPr>
            <a:r>
              <a:rPr lang="en-US" sz="1600" dirty="0">
                <a:latin typeface="Courier New" pitchFamily="49" charset="0"/>
              </a:rPr>
              <a:t>Connected to (BAMBOOSHARK.ICS.CS.CMU.EDU, 33707)	(A)</a:t>
            </a:r>
          </a:p>
          <a:p>
            <a:pPr>
              <a:tabLst>
                <a:tab pos="6796088" algn="l"/>
              </a:tabLst>
            </a:pPr>
            <a:r>
              <a:rPr lang="en-US" sz="1600" dirty="0">
                <a:latin typeface="Courier New" pitchFamily="49" charset="0"/>
              </a:rPr>
              <a:t>server received 26 bytes	(B)</a:t>
            </a:r>
          </a:p>
          <a:p>
            <a:pPr>
              <a:tabLst>
                <a:tab pos="6796088" algn="l"/>
              </a:tabLst>
            </a:pPr>
            <a:r>
              <a:rPr lang="en-US" sz="1600" dirty="0">
                <a:latin typeface="Courier New" pitchFamily="49" charset="0"/>
              </a:rPr>
              <a:t>server received 17 bytes	(C)</a:t>
            </a:r>
          </a:p>
          <a:p>
            <a:pPr>
              <a:tabLst>
                <a:tab pos="6796088" algn="l"/>
              </a:tabLst>
            </a:pPr>
            <a:r>
              <a:rPr lang="en-US" sz="1600" dirty="0">
                <a:latin typeface="Courier New" pitchFamily="49" charset="0"/>
              </a:rPr>
              <a:t>Connected to (BAMBOOSHARK.ICS.CS.CMU.EDU, 33708)	(D)</a:t>
            </a:r>
          </a:p>
          <a:p>
            <a:pPr>
              <a:tabLst>
                <a:tab pos="6796088" algn="l"/>
              </a:tabLst>
            </a:pPr>
            <a:r>
              <a:rPr lang="en-US" sz="1600" dirty="0">
                <a:latin typeface="Courier New" pitchFamily="49" charset="0"/>
              </a:rPr>
              <a:t>server received 29 bytes	(E)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1752600"/>
            <a:ext cx="8458200" cy="2554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7716838" algn="l"/>
              </a:tabLst>
            </a:pPr>
            <a:r>
              <a:rPr lang="en-US" sz="1600" dirty="0" err="1">
                <a:latin typeface="Courier New" pitchFamily="49" charset="0"/>
              </a:rPr>
              <a:t>bambooshark</a:t>
            </a:r>
            <a:r>
              <a:rPr lang="en-US" sz="1600" dirty="0">
                <a:latin typeface="Courier New" pitchFamily="49" charset="0"/>
              </a:rPr>
              <a:t>: </a:t>
            </a:r>
            <a:r>
              <a:rPr lang="en-US" sz="1600" i="1" dirty="0">
                <a:latin typeface="Courier New" pitchFamily="49" charset="0"/>
              </a:rPr>
              <a:t>./</a:t>
            </a:r>
            <a:r>
              <a:rPr lang="en-US" sz="1600" i="1" dirty="0" err="1">
                <a:latin typeface="Courier New" pitchFamily="49" charset="0"/>
              </a:rPr>
              <a:t>echoclient</a:t>
            </a:r>
            <a:r>
              <a:rPr lang="en-US" sz="1600" i="1" dirty="0">
                <a:latin typeface="Courier New" pitchFamily="49" charset="0"/>
              </a:rPr>
              <a:t> </a:t>
            </a:r>
            <a:r>
              <a:rPr lang="en-US" sz="1600" i="1" dirty="0" err="1">
                <a:latin typeface="Courier New" pitchFamily="49" charset="0"/>
              </a:rPr>
              <a:t>whaleshark.ics.cs.cmu.edu</a:t>
            </a:r>
            <a:r>
              <a:rPr lang="en-US" sz="1600" i="1" dirty="0">
                <a:latin typeface="Courier New" pitchFamily="49" charset="0"/>
              </a:rPr>
              <a:t> 6616	(A)</a:t>
            </a:r>
          </a:p>
          <a:p>
            <a:pPr>
              <a:tabLst>
                <a:tab pos="7716838" algn="l"/>
              </a:tabLst>
            </a:pPr>
            <a:r>
              <a:rPr lang="en-US" sz="1600" i="1" dirty="0">
                <a:latin typeface="Courier New" pitchFamily="49" charset="0"/>
              </a:rPr>
              <a:t>This line is being echoed	(B)</a:t>
            </a:r>
          </a:p>
          <a:p>
            <a:pPr>
              <a:tabLst>
                <a:tab pos="7716838" algn="l"/>
              </a:tabLst>
            </a:pPr>
            <a:r>
              <a:rPr lang="en-US" sz="1600" dirty="0">
                <a:latin typeface="Courier New" pitchFamily="49" charset="0"/>
              </a:rPr>
              <a:t>This line is being echoed</a:t>
            </a:r>
          </a:p>
          <a:p>
            <a:pPr>
              <a:tabLst>
                <a:tab pos="7716838" algn="l"/>
              </a:tabLst>
            </a:pPr>
            <a:r>
              <a:rPr lang="en-US" sz="1600" i="1" dirty="0">
                <a:latin typeface="Courier New" pitchFamily="49" charset="0"/>
              </a:rPr>
              <a:t>This one is, too	(C)</a:t>
            </a:r>
          </a:p>
          <a:p>
            <a:pPr>
              <a:tabLst>
                <a:tab pos="7716838" algn="l"/>
              </a:tabLst>
            </a:pPr>
            <a:r>
              <a:rPr lang="en-US" sz="1600" dirty="0">
                <a:latin typeface="Courier New" pitchFamily="49" charset="0"/>
              </a:rPr>
              <a:t>This one is, too</a:t>
            </a:r>
          </a:p>
          <a:p>
            <a:pPr>
              <a:tabLst>
                <a:tab pos="7716838" algn="l"/>
              </a:tabLst>
            </a:pPr>
            <a:r>
              <a:rPr lang="en-US" sz="1600" i="1" dirty="0">
                <a:latin typeface="Courier New" pitchFamily="49" charset="0"/>
              </a:rPr>
              <a:t>^D</a:t>
            </a:r>
          </a:p>
          <a:p>
            <a:pPr>
              <a:tabLst>
                <a:tab pos="7716838" algn="l"/>
              </a:tabLst>
            </a:pPr>
            <a:r>
              <a:rPr lang="en-US" sz="1600" dirty="0" err="1">
                <a:latin typeface="Courier New" pitchFamily="49" charset="0"/>
              </a:rPr>
              <a:t>bambooshark</a:t>
            </a:r>
            <a:r>
              <a:rPr lang="en-US" sz="1600" dirty="0">
                <a:latin typeface="Courier New" pitchFamily="49" charset="0"/>
              </a:rPr>
              <a:t>: </a:t>
            </a:r>
            <a:r>
              <a:rPr lang="en-US" sz="1600" i="1" dirty="0">
                <a:latin typeface="Courier New" pitchFamily="49" charset="0"/>
              </a:rPr>
              <a:t>./</a:t>
            </a:r>
            <a:r>
              <a:rPr lang="en-US" sz="1600" i="1" dirty="0" err="1">
                <a:latin typeface="Courier New" pitchFamily="49" charset="0"/>
              </a:rPr>
              <a:t>echoclient</a:t>
            </a:r>
            <a:r>
              <a:rPr lang="en-US" sz="1600" i="1" dirty="0">
                <a:latin typeface="Courier New" pitchFamily="49" charset="0"/>
              </a:rPr>
              <a:t> </a:t>
            </a:r>
            <a:r>
              <a:rPr lang="en-US" sz="1600" i="1" dirty="0" err="1">
                <a:latin typeface="Courier New" pitchFamily="49" charset="0"/>
              </a:rPr>
              <a:t>whaleshark.ics.cs.cmu.edu</a:t>
            </a:r>
            <a:r>
              <a:rPr lang="en-US" sz="1600" i="1" dirty="0">
                <a:latin typeface="Courier New" pitchFamily="49" charset="0"/>
              </a:rPr>
              <a:t> 6616	(D)</a:t>
            </a:r>
          </a:p>
          <a:p>
            <a:pPr>
              <a:tabLst>
                <a:tab pos="7716838" algn="l"/>
              </a:tabLst>
            </a:pPr>
            <a:r>
              <a:rPr lang="en-US" sz="1600" i="1" dirty="0">
                <a:latin typeface="Courier New" pitchFamily="49" charset="0"/>
              </a:rPr>
              <a:t>This one is a new connection	(E)</a:t>
            </a:r>
          </a:p>
          <a:p>
            <a:pPr>
              <a:tabLst>
                <a:tab pos="7716838" algn="l"/>
              </a:tabLst>
            </a:pPr>
            <a:r>
              <a:rPr lang="en-US" sz="1600" dirty="0">
                <a:latin typeface="Courier New" pitchFamily="49" charset="0"/>
              </a:rPr>
              <a:t>This one is a new connection</a:t>
            </a:r>
          </a:p>
          <a:p>
            <a:pPr>
              <a:tabLst>
                <a:tab pos="7716838" algn="l"/>
              </a:tabLst>
            </a:pPr>
            <a:r>
              <a:rPr lang="en-US" sz="1600" i="1" dirty="0">
                <a:latin typeface="Courier New" pitchFamily="49" charset="0"/>
              </a:rPr>
              <a:t>^D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317" y="1232752"/>
            <a:ext cx="802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Client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65611" y="4476690"/>
            <a:ext cx="867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257754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 bwMode="auto">
          <a:xfrm>
            <a:off x="4761308" y="5678952"/>
            <a:ext cx="4001692" cy="1179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r"/>
            <a:r>
              <a:rPr lang="en-US" sz="1800" dirty="0"/>
              <a:t>5</a:t>
            </a:r>
            <a:r>
              <a:rPr lang="en-US" sz="1800" i="1" dirty="0"/>
              <a:t>. Drop client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1676400" y="5662094"/>
            <a:ext cx="2308256" cy="9514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b" anchorCtr="0"/>
          <a:lstStyle/>
          <a:p>
            <a:pPr algn="ctr"/>
            <a:r>
              <a:rPr lang="en-US" sz="1800" dirty="0"/>
              <a:t>4</a:t>
            </a:r>
            <a:r>
              <a:rPr lang="en-US" sz="1800" i="1" dirty="0"/>
              <a:t>. Disconnect client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1249104" y="4068494"/>
            <a:ext cx="7153533" cy="15861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r"/>
            <a:r>
              <a:rPr lang="en-US" sz="1800" dirty="0"/>
              <a:t>3</a:t>
            </a:r>
            <a:r>
              <a:rPr lang="en-US" sz="1800" i="1" dirty="0"/>
              <a:t>. Exchange</a:t>
            </a:r>
          </a:p>
          <a:p>
            <a:pPr algn="r"/>
            <a:r>
              <a:rPr lang="en-US" sz="1800" i="1" dirty="0"/>
              <a:t>data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1752600" y="152400"/>
            <a:ext cx="2057400" cy="40279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2</a:t>
            </a:r>
            <a:r>
              <a:rPr lang="en-US" sz="1800" i="1" dirty="0"/>
              <a:t>. Start client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4572000" y="152400"/>
            <a:ext cx="2057400" cy="40279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1</a:t>
            </a:r>
            <a:r>
              <a:rPr lang="en-US" sz="1800" i="1" dirty="0"/>
              <a:t>. Start server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848366" y="95031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Echo</a:t>
            </a:r>
            <a:br>
              <a:rPr lang="en-US" dirty="0"/>
            </a:br>
            <a:r>
              <a:rPr lang="en-US" dirty="0"/>
              <a:t>Server</a:t>
            </a:r>
            <a:br>
              <a:rPr lang="en-US" dirty="0"/>
            </a:br>
            <a:r>
              <a:rPr lang="en-US" dirty="0"/>
              <a:t>+ Client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read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write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read</a:t>
              </a:r>
            </a:p>
            <a:p>
              <a:pPr algn="ctr"/>
              <a:r>
                <a:rPr lang="en-US" sz="1400" dirty="0">
                  <a:latin typeface="Courier New" pitchFamily="49" charset="0"/>
                </a:rPr>
                <a:t>terminal write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terminal read</a:t>
              </a:r>
            </a:p>
            <a:p>
              <a:pPr algn="ctr"/>
              <a:r>
                <a:rPr lang="en-US" sz="1400" dirty="0">
                  <a:latin typeface="Courier New" pitchFamily="49" charset="0"/>
                </a:rPr>
                <a:t>socket write</a:t>
              </a: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read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499"/>
            <a:ext cx="1447800" cy="2387331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open_listenfd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07313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open_clientfd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7" name="Text Box 49"/>
          <p:cNvSpPr txBox="1">
            <a:spLocks noChangeArrowheads="1"/>
          </p:cNvSpPr>
          <p:nvPr/>
        </p:nvSpPr>
        <p:spPr bwMode="auto">
          <a:xfrm>
            <a:off x="6705600" y="3247754"/>
            <a:ext cx="182924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 client</a:t>
            </a:r>
          </a:p>
        </p:txBody>
      </p:sp>
    </p:spTree>
    <p:extLst>
      <p:ext uri="{BB962C8B-B14F-4D97-AF65-F5344CB8AC3E}">
        <p14:creationId xmlns:p14="http://schemas.microsoft.com/office/powerpoint/2010/main" val="15805485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 animBg="1"/>
      <p:bldP spid="64" grpId="0" animBg="1"/>
      <p:bldP spid="63" grpId="0" animBg="1"/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 bwMode="auto">
          <a:xfrm>
            <a:off x="4761308" y="5678952"/>
            <a:ext cx="4001692" cy="1179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r"/>
            <a:r>
              <a:rPr lang="en-US" sz="1800" dirty="0"/>
              <a:t>5</a:t>
            </a:r>
            <a:r>
              <a:rPr lang="en-US" sz="1800" i="1" dirty="0"/>
              <a:t>. Drop client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1676400" y="5662094"/>
            <a:ext cx="2308256" cy="9514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b" anchorCtr="0"/>
          <a:lstStyle/>
          <a:p>
            <a:pPr algn="ctr"/>
            <a:r>
              <a:rPr lang="en-US" sz="1800" dirty="0"/>
              <a:t>4</a:t>
            </a:r>
            <a:r>
              <a:rPr lang="en-US" sz="1800" i="1" dirty="0"/>
              <a:t>. Disconnect client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1249104" y="4068494"/>
            <a:ext cx="7153533" cy="15861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r"/>
            <a:r>
              <a:rPr lang="en-US" sz="1800" dirty="0"/>
              <a:t>3</a:t>
            </a:r>
            <a:r>
              <a:rPr lang="en-US" sz="1800" i="1" dirty="0"/>
              <a:t>. Exchange</a:t>
            </a:r>
          </a:p>
          <a:p>
            <a:pPr algn="r"/>
            <a:r>
              <a:rPr lang="en-US" sz="1800" i="1" dirty="0"/>
              <a:t>data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1752600" y="152400"/>
            <a:ext cx="2057400" cy="40279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2</a:t>
            </a:r>
            <a:r>
              <a:rPr lang="en-US" sz="1800" i="1" dirty="0"/>
              <a:t>. Start client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4572000" y="152400"/>
            <a:ext cx="2057400" cy="40279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1</a:t>
            </a:r>
            <a:r>
              <a:rPr lang="en-US" sz="1800" i="1" dirty="0"/>
              <a:t>. Start server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848366" y="95031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Echo</a:t>
            </a:r>
            <a:br>
              <a:rPr lang="en-US" dirty="0"/>
            </a:br>
            <a:r>
              <a:rPr lang="en-US" dirty="0"/>
              <a:t>Server</a:t>
            </a:r>
            <a:br>
              <a:rPr lang="en-US" dirty="0"/>
            </a:br>
            <a:r>
              <a:rPr lang="en-US" dirty="0"/>
              <a:t>+ Client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rio_readlineb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rio_readlineb</a:t>
              </a:r>
              <a:endParaRPr lang="en-US" sz="1400" dirty="0">
                <a:latin typeface="Courier New" pitchFamily="49" charset="0"/>
              </a:endParaRPr>
            </a:p>
            <a:p>
              <a:pPr algn="ctr"/>
              <a:r>
                <a:rPr lang="en-US" sz="1400" dirty="0" err="1">
                  <a:latin typeface="Courier New" pitchFamily="49" charset="0"/>
                </a:rPr>
                <a:t>fputs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fgets</a:t>
              </a:r>
              <a:endParaRPr lang="en-US" sz="1400" dirty="0">
                <a:latin typeface="Courier New" pitchFamily="49" charset="0"/>
              </a:endParaRPr>
            </a:p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rio_readlineb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6705600" y="3247754"/>
            <a:ext cx="182924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 client</a:t>
            </a: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499"/>
            <a:ext cx="1447800" cy="2387331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open_listenfd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07313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open_clientfd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402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 animBg="1"/>
      <p:bldP spid="64" grpId="0" animBg="1"/>
      <p:bldP spid="63" grpId="0" animBg="1"/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Unbuffered RIO </a:t>
            </a:r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20788"/>
            <a:ext cx="8701087" cy="5180012"/>
          </a:xfrm>
        </p:spPr>
        <p:txBody>
          <a:bodyPr/>
          <a:lstStyle/>
          <a:p>
            <a:r>
              <a:rPr lang="en-US" dirty="0"/>
              <a:t>Same interface as Unix </a:t>
            </a:r>
            <a:r>
              <a:rPr lang="en-US" dirty="0">
                <a:latin typeface="Courier New" pitchFamily="49" charset="0"/>
              </a:rPr>
              <a:t>read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write</a:t>
            </a:r>
          </a:p>
          <a:p>
            <a:r>
              <a:rPr lang="en-US" dirty="0"/>
              <a:t>Especially useful for transferring data on network sockets</a:t>
            </a: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r>
              <a:rPr lang="en-US" b="1" dirty="0" err="1">
                <a:latin typeface="Courier New" pitchFamily="49" charset="0"/>
              </a:rPr>
              <a:t>rio_readn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returns short count only if it encounters EOF</a:t>
            </a:r>
          </a:p>
          <a:p>
            <a:pPr lvl="2"/>
            <a:r>
              <a:rPr lang="en-US" dirty="0"/>
              <a:t>Only use it when you know how many bytes to read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rio_writen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never returns a short count</a:t>
            </a:r>
          </a:p>
          <a:p>
            <a:pPr lvl="1"/>
            <a:r>
              <a:rPr lang="en-US" dirty="0"/>
              <a:t>Calls to </a:t>
            </a:r>
            <a:r>
              <a:rPr lang="en-US" b="1" dirty="0" err="1">
                <a:latin typeface="Courier New" pitchFamily="49" charset="0"/>
              </a:rPr>
              <a:t>rio_readn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>
                <a:latin typeface="Courier New" pitchFamily="49" charset="0"/>
              </a:rPr>
              <a:t>rio_writen</a:t>
            </a:r>
            <a:r>
              <a:rPr lang="en-US" b="1" dirty="0"/>
              <a:t> </a:t>
            </a:r>
            <a:r>
              <a:rPr lang="en-US" dirty="0"/>
              <a:t>can be interleaved arbitrarily on the same descriptor</a:t>
            </a:r>
          </a:p>
        </p:txBody>
      </p:sp>
      <p:sp>
        <p:nvSpPr>
          <p:cNvPr id="758788" name="Text Box 4"/>
          <p:cNvSpPr txBox="1">
            <a:spLocks noChangeArrowheads="1"/>
          </p:cNvSpPr>
          <p:nvPr/>
        </p:nvSpPr>
        <p:spPr bwMode="auto">
          <a:xfrm>
            <a:off x="818592" y="2316540"/>
            <a:ext cx="7478970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rio_writen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Return: num. bytes transferred if OK,</a:t>
            </a:r>
            <a:r>
              <a:rPr lang="en-US" sz="1600" i="1" dirty="0">
                <a:solidFill>
                  <a:srgbClr val="990000"/>
                </a:solidFill>
                <a:latin typeface="Calibri" pitchFamily="34" charset="0"/>
              </a:rPr>
              <a:t>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0 on EOF 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rio_readn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 only), -1 on error</a:t>
            </a:r>
            <a:r>
              <a:rPr lang="en-US" sz="1600" i="1" dirty="0">
                <a:solidFill>
                  <a:srgbClr val="990000"/>
                </a:solidFill>
                <a:latin typeface="Calibri" pitchFamily="34" charset="0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2145424533"/>
      </p:ext>
    </p:extLst>
  </p:cSld>
  <p:clrMapOvr>
    <a:masterClrMapping/>
  </p:clrMapOvr>
  <p:transition xmlns:p14="http://schemas.microsoft.com/office/powerpoint/2010/main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Buffered RIO Input Functions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6" y="1219200"/>
            <a:ext cx="8307388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Efficiently read text lines and binary data from a file partially cached in an internal memory buffer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lvl="1">
              <a:spcBef>
                <a:spcPct val="0"/>
              </a:spcBef>
            </a:pPr>
            <a:endParaRPr lang="en-US" dirty="0"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rio_readlineb</a:t>
            </a:r>
            <a:r>
              <a:rPr lang="en-US" dirty="0"/>
              <a:t> reads a </a:t>
            </a:r>
            <a:r>
              <a:rPr lang="en-US" b="1" i="1" dirty="0">
                <a:solidFill>
                  <a:srgbClr val="0070C0"/>
                </a:solidFill>
              </a:rPr>
              <a:t>text line</a:t>
            </a:r>
            <a:r>
              <a:rPr lang="en-US" dirty="0"/>
              <a:t> of up to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from file </a:t>
            </a:r>
            <a:r>
              <a:rPr lang="en-US" b="1" dirty="0" err="1">
                <a:latin typeface="Courier New" pitchFamily="49" charset="0"/>
              </a:rPr>
              <a:t>fd</a:t>
            </a:r>
            <a:r>
              <a:rPr lang="en-US" dirty="0"/>
              <a:t> and stores the line in </a:t>
            </a:r>
            <a:r>
              <a:rPr lang="en-US" b="1" dirty="0" err="1">
                <a:latin typeface="Courier New" pitchFamily="49" charset="0"/>
              </a:rPr>
              <a:t>usrbuf</a:t>
            </a:r>
            <a:endParaRPr lang="en-US" b="1" dirty="0"/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Especially useful for reading text lines from network sockets</a:t>
            </a:r>
          </a:p>
          <a:p>
            <a:pPr lvl="1">
              <a:spcBef>
                <a:spcPct val="0"/>
              </a:spcBef>
            </a:pPr>
            <a:r>
              <a:rPr lang="en-US" dirty="0"/>
              <a:t>Stopping conditions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read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EOF encountered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Newline (‘</a:t>
            </a:r>
            <a:r>
              <a:rPr lang="en-US" b="1" dirty="0">
                <a:latin typeface="Courier New" pitchFamily="49" charset="0"/>
              </a:rPr>
              <a:t>\n</a:t>
            </a:r>
            <a:r>
              <a:rPr lang="en-US" dirty="0"/>
              <a:t>’) encountered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endParaRPr lang="en-US" dirty="0"/>
          </a:p>
        </p:txBody>
      </p:sp>
      <p:sp>
        <p:nvSpPr>
          <p:cNvPr id="766980" name="Text Box 4"/>
          <p:cNvSpPr txBox="1">
            <a:spLocks noChangeArrowheads="1"/>
          </p:cNvSpPr>
          <p:nvPr/>
        </p:nvSpPr>
        <p:spPr bwMode="auto">
          <a:xfrm>
            <a:off x="106363" y="4132263"/>
            <a:ext cx="92075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endParaRPr lang="en-US" sz="2400">
              <a:latin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81914" y="2057400"/>
            <a:ext cx="7745069" cy="206210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rio_readinitb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rio_readlineb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                    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Return: num. bytes read if OK, 0 on EOF, -1 on error</a:t>
            </a:r>
            <a:endParaRPr lang="en-US" sz="1600" i="1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118798"/>
      </p:ext>
    </p:extLst>
  </p:cSld>
  <p:clrMapOvr>
    <a:masterClrMapping/>
  </p:clrMapOvr>
  <p:transition xmlns:p14="http://schemas.microsoft.com/office/powerpoint/2010/main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573088"/>
          </a:xfrm>
        </p:spPr>
        <p:txBody>
          <a:bodyPr/>
          <a:lstStyle/>
          <a:p>
            <a:r>
              <a:rPr lang="en-US" dirty="0"/>
              <a:t>Echo Client: Main Routine</a:t>
            </a:r>
          </a:p>
        </p:txBody>
      </p:sp>
      <p:sp>
        <p:nvSpPr>
          <p:cNvPr id="724995" name="Rectangle 3"/>
          <p:cNvSpPr>
            <a:spLocks noChangeArrowheads="1"/>
          </p:cNvSpPr>
          <p:nvPr/>
        </p:nvSpPr>
        <p:spPr bwMode="auto">
          <a:xfrm>
            <a:off x="457200" y="1019621"/>
            <a:ext cx="7201156" cy="550920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host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</a:t>
            </a:r>
          </a:p>
          <a:p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600" dirty="0" err="1">
                <a:solidFill>
                  <a:srgbClr val="2D961E"/>
                </a:solidFill>
                <a:latin typeface="Courier New"/>
                <a:cs typeface="Courier New"/>
              </a:rPr>
              <a:t>rio_t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t-BR" sz="1600" dirty="0">
                <a:solidFill>
                  <a:srgbClr val="C1651C"/>
                </a:solidFill>
                <a:latin typeface="Courier New"/>
                <a:cs typeface="Courier New"/>
              </a:rPr>
              <a:t>rio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pt-B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host = argv[1];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port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[2];</a:t>
            </a:r>
          </a:p>
          <a:p>
            <a:endParaRPr lang="es-ES_trad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Open_clientfd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(host,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port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Rio_readinitb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(&amp;rio,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s-ES_trad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Fgets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MAXLINE,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stdin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 != </a:t>
            </a:r>
            <a:r>
              <a:rPr lang="es-ES_tradnl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Rio_writen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strlen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Rio_readlineb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(&amp;rio,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MAXLINE);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Fputs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stdout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24600" y="6159490"/>
            <a:ext cx="133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echoclient.c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16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9" name="Rectangle 19"/>
          <p:cNvSpPr>
            <a:spLocks noChangeArrowheads="1"/>
          </p:cNvSpPr>
          <p:nvPr/>
        </p:nvSpPr>
        <p:spPr bwMode="auto">
          <a:xfrm>
            <a:off x="1066800" y="1295400"/>
            <a:ext cx="2971800" cy="2438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2" name="AutoShape 2"/>
          <p:cNvSpPr>
            <a:spLocks noChangeArrowheads="1"/>
          </p:cNvSpPr>
          <p:nvPr/>
        </p:nvSpPr>
        <p:spPr bwMode="auto">
          <a:xfrm flipV="1">
            <a:off x="5778500" y="4394200"/>
            <a:ext cx="495300" cy="7112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12" name="Rectangle 52"/>
          <p:cNvSpPr>
            <a:spLocks noGrp="1" noChangeArrowheads="1"/>
          </p:cNvSpPr>
          <p:nvPr>
            <p:ph type="title"/>
          </p:nvPr>
        </p:nvSpPr>
        <p:spPr>
          <a:xfrm>
            <a:off x="350838" y="285750"/>
            <a:ext cx="8716962" cy="781050"/>
          </a:xfrm>
        </p:spPr>
        <p:txBody>
          <a:bodyPr/>
          <a:lstStyle/>
          <a:p>
            <a:r>
              <a:rPr lang="en-US" dirty="0"/>
              <a:t>Hardware Organization of a Network Host</a:t>
            </a:r>
          </a:p>
        </p:txBody>
      </p:sp>
      <p:sp>
        <p:nvSpPr>
          <p:cNvPr id="706564" name="Rectangle 4"/>
          <p:cNvSpPr>
            <a:spLocks noChangeArrowheads="1"/>
          </p:cNvSpPr>
          <p:nvPr/>
        </p:nvSpPr>
        <p:spPr bwMode="auto">
          <a:xfrm>
            <a:off x="7015163" y="2819400"/>
            <a:ext cx="909637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main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memory</a:t>
            </a:r>
          </a:p>
        </p:txBody>
      </p:sp>
      <p:sp>
        <p:nvSpPr>
          <p:cNvPr id="706565" name="AutoShape 5"/>
          <p:cNvSpPr>
            <a:spLocks noChangeArrowheads="1"/>
          </p:cNvSpPr>
          <p:nvPr/>
        </p:nvSpPr>
        <p:spPr bwMode="auto">
          <a:xfrm>
            <a:off x="5491163" y="3021228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6" name="Rectangle 6"/>
          <p:cNvSpPr>
            <a:spLocks noChangeArrowheads="1"/>
          </p:cNvSpPr>
          <p:nvPr/>
        </p:nvSpPr>
        <p:spPr bwMode="auto">
          <a:xfrm>
            <a:off x="4576763" y="3003550"/>
            <a:ext cx="909637" cy="577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I/O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bridge</a:t>
            </a:r>
          </a:p>
        </p:txBody>
      </p:sp>
      <p:sp>
        <p:nvSpPr>
          <p:cNvPr id="706567" name="AutoShape 7"/>
          <p:cNvSpPr>
            <a:spLocks noChangeArrowheads="1"/>
          </p:cNvSpPr>
          <p:nvPr/>
        </p:nvSpPr>
        <p:spPr bwMode="auto">
          <a:xfrm>
            <a:off x="3092450" y="3021228"/>
            <a:ext cx="1479550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8" name="Rectangle 8"/>
          <p:cNvSpPr>
            <a:spLocks noChangeArrowheads="1"/>
          </p:cNvSpPr>
          <p:nvPr/>
        </p:nvSpPr>
        <p:spPr bwMode="auto">
          <a:xfrm>
            <a:off x="1219200" y="3003550"/>
            <a:ext cx="1873250" cy="577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MI</a:t>
            </a:r>
          </a:p>
        </p:txBody>
      </p:sp>
      <p:sp>
        <p:nvSpPr>
          <p:cNvPr id="706569" name="Rectangle 9"/>
          <p:cNvSpPr>
            <a:spLocks noChangeArrowheads="1"/>
          </p:cNvSpPr>
          <p:nvPr/>
        </p:nvSpPr>
        <p:spPr bwMode="auto">
          <a:xfrm>
            <a:off x="2135188" y="16764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0" name="Rectangle 10"/>
          <p:cNvSpPr>
            <a:spLocks noChangeArrowheads="1"/>
          </p:cNvSpPr>
          <p:nvPr/>
        </p:nvSpPr>
        <p:spPr bwMode="auto">
          <a:xfrm>
            <a:off x="2135188" y="18288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1" name="Rectangle 11"/>
          <p:cNvSpPr>
            <a:spLocks noChangeArrowheads="1"/>
          </p:cNvSpPr>
          <p:nvPr/>
        </p:nvSpPr>
        <p:spPr bwMode="auto">
          <a:xfrm>
            <a:off x="2135188" y="19812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2" name="Rectangle 12"/>
          <p:cNvSpPr>
            <a:spLocks noChangeArrowheads="1"/>
          </p:cNvSpPr>
          <p:nvPr/>
        </p:nvSpPr>
        <p:spPr bwMode="auto">
          <a:xfrm>
            <a:off x="2135188" y="21336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3" name="Rectangle 13"/>
          <p:cNvSpPr>
            <a:spLocks noChangeArrowheads="1"/>
          </p:cNvSpPr>
          <p:nvPr/>
        </p:nvSpPr>
        <p:spPr bwMode="auto">
          <a:xfrm>
            <a:off x="2135188" y="22860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4" name="AutoShape 14"/>
          <p:cNvSpPr>
            <a:spLocks noChangeArrowheads="1"/>
          </p:cNvSpPr>
          <p:nvPr/>
        </p:nvSpPr>
        <p:spPr bwMode="auto">
          <a:xfrm>
            <a:off x="2863850" y="16764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5" name="AutoShape 15"/>
          <p:cNvSpPr>
            <a:spLocks noChangeArrowheads="1"/>
          </p:cNvSpPr>
          <p:nvPr/>
        </p:nvSpPr>
        <p:spPr bwMode="auto">
          <a:xfrm flipH="1">
            <a:off x="2863850" y="20574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6" name="Rectangle 16"/>
          <p:cNvSpPr>
            <a:spLocks noChangeArrowheads="1"/>
          </p:cNvSpPr>
          <p:nvPr/>
        </p:nvSpPr>
        <p:spPr bwMode="auto">
          <a:xfrm>
            <a:off x="3352800" y="1524000"/>
            <a:ext cx="533400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ALU</a:t>
            </a:r>
          </a:p>
        </p:txBody>
      </p:sp>
      <p:sp>
        <p:nvSpPr>
          <p:cNvPr id="706577" name="Text Box 17"/>
          <p:cNvSpPr txBox="1">
            <a:spLocks noChangeArrowheads="1"/>
          </p:cNvSpPr>
          <p:nvPr/>
        </p:nvSpPr>
        <p:spPr bwMode="auto">
          <a:xfrm>
            <a:off x="1852613" y="1355725"/>
            <a:ext cx="126194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register file</a:t>
            </a:r>
          </a:p>
        </p:txBody>
      </p:sp>
      <p:sp>
        <p:nvSpPr>
          <p:cNvPr id="706578" name="AutoShape 18"/>
          <p:cNvSpPr>
            <a:spLocks noChangeArrowheads="1"/>
          </p:cNvSpPr>
          <p:nvPr/>
        </p:nvSpPr>
        <p:spPr bwMode="auto">
          <a:xfrm>
            <a:off x="2166552" y="2489886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0" name="Text Box 20"/>
          <p:cNvSpPr txBox="1">
            <a:spLocks noChangeArrowheads="1"/>
          </p:cNvSpPr>
          <p:nvPr/>
        </p:nvSpPr>
        <p:spPr bwMode="auto">
          <a:xfrm>
            <a:off x="968375" y="990600"/>
            <a:ext cx="10326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CPU chip</a:t>
            </a:r>
          </a:p>
        </p:txBody>
      </p:sp>
      <p:sp>
        <p:nvSpPr>
          <p:cNvPr id="706581" name="Text Box 21"/>
          <p:cNvSpPr txBox="1">
            <a:spLocks noChangeArrowheads="1"/>
          </p:cNvSpPr>
          <p:nvPr/>
        </p:nvSpPr>
        <p:spPr bwMode="auto">
          <a:xfrm>
            <a:off x="4000500" y="2286000"/>
            <a:ext cx="124034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system bus</a:t>
            </a:r>
          </a:p>
        </p:txBody>
      </p:sp>
      <p:sp>
        <p:nvSpPr>
          <p:cNvPr id="706582" name="Line 22"/>
          <p:cNvSpPr>
            <a:spLocks noChangeShapeType="1"/>
          </p:cNvSpPr>
          <p:nvPr/>
        </p:nvSpPr>
        <p:spPr bwMode="auto">
          <a:xfrm flipH="1">
            <a:off x="3886200" y="25908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3" name="Text Box 23"/>
          <p:cNvSpPr txBox="1">
            <a:spLocks noChangeArrowheads="1"/>
          </p:cNvSpPr>
          <p:nvPr/>
        </p:nvSpPr>
        <p:spPr bwMode="auto">
          <a:xfrm>
            <a:off x="5521325" y="2286000"/>
            <a:ext cx="13815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memory bus</a:t>
            </a:r>
          </a:p>
        </p:txBody>
      </p:sp>
      <p:sp>
        <p:nvSpPr>
          <p:cNvPr id="706584" name="Line 24"/>
          <p:cNvSpPr>
            <a:spLocks noChangeShapeType="1"/>
          </p:cNvSpPr>
          <p:nvPr/>
        </p:nvSpPr>
        <p:spPr bwMode="auto">
          <a:xfrm>
            <a:off x="6172200" y="2590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5" name="AutoShape 25"/>
          <p:cNvSpPr>
            <a:spLocks noChangeArrowheads="1"/>
          </p:cNvSpPr>
          <p:nvPr/>
        </p:nvSpPr>
        <p:spPr bwMode="auto">
          <a:xfrm>
            <a:off x="4800600" y="3581400"/>
            <a:ext cx="495300" cy="7620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6" name="Rectangle 26"/>
          <p:cNvSpPr>
            <a:spLocks noChangeArrowheads="1"/>
          </p:cNvSpPr>
          <p:nvPr/>
        </p:nvSpPr>
        <p:spPr bwMode="auto">
          <a:xfrm>
            <a:off x="5359400" y="5118100"/>
            <a:ext cx="12954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disk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controller</a:t>
            </a:r>
          </a:p>
        </p:txBody>
      </p:sp>
      <p:sp>
        <p:nvSpPr>
          <p:cNvPr id="706587" name="AutoShape 27"/>
          <p:cNvSpPr>
            <a:spLocks noChangeArrowheads="1"/>
          </p:cNvSpPr>
          <p:nvPr/>
        </p:nvSpPr>
        <p:spPr bwMode="auto">
          <a:xfrm flipV="1">
            <a:off x="3575050" y="4394200"/>
            <a:ext cx="495300" cy="7112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8" name="Rectangle 28"/>
          <p:cNvSpPr>
            <a:spLocks noChangeArrowheads="1"/>
          </p:cNvSpPr>
          <p:nvPr/>
        </p:nvSpPr>
        <p:spPr bwMode="auto">
          <a:xfrm>
            <a:off x="3155950" y="5118100"/>
            <a:ext cx="12954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graphics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706589" name="AutoShape 29"/>
          <p:cNvSpPr>
            <a:spLocks noChangeArrowheads="1"/>
          </p:cNvSpPr>
          <p:nvPr/>
        </p:nvSpPr>
        <p:spPr bwMode="auto">
          <a:xfrm flipV="1">
            <a:off x="1898650" y="4377724"/>
            <a:ext cx="495300" cy="719438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0" name="Rectangle 30"/>
          <p:cNvSpPr>
            <a:spLocks noChangeArrowheads="1"/>
          </p:cNvSpPr>
          <p:nvPr/>
        </p:nvSpPr>
        <p:spPr bwMode="auto">
          <a:xfrm>
            <a:off x="1555750" y="5105400"/>
            <a:ext cx="11430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USB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controller</a:t>
            </a:r>
          </a:p>
        </p:txBody>
      </p:sp>
      <p:sp>
        <p:nvSpPr>
          <p:cNvPr id="706591" name="Line 31"/>
          <p:cNvSpPr>
            <a:spLocks noChangeShapeType="1"/>
          </p:cNvSpPr>
          <p:nvPr/>
        </p:nvSpPr>
        <p:spPr bwMode="auto">
          <a:xfrm>
            <a:off x="17843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2" name="Line 32"/>
          <p:cNvSpPr>
            <a:spLocks noChangeShapeType="1"/>
          </p:cNvSpPr>
          <p:nvPr/>
        </p:nvSpPr>
        <p:spPr bwMode="auto">
          <a:xfrm>
            <a:off x="25463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3" name="Text Box 33"/>
          <p:cNvSpPr txBox="1">
            <a:spLocks noChangeArrowheads="1"/>
          </p:cNvSpPr>
          <p:nvPr/>
        </p:nvSpPr>
        <p:spPr bwMode="auto">
          <a:xfrm>
            <a:off x="1349375" y="5867400"/>
            <a:ext cx="82586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mouse</a:t>
            </a:r>
          </a:p>
        </p:txBody>
      </p:sp>
      <p:sp>
        <p:nvSpPr>
          <p:cNvPr id="706594" name="Text Box 34"/>
          <p:cNvSpPr txBox="1">
            <a:spLocks noChangeArrowheads="1"/>
          </p:cNvSpPr>
          <p:nvPr/>
        </p:nvSpPr>
        <p:spPr bwMode="auto">
          <a:xfrm>
            <a:off x="2027238" y="5867400"/>
            <a:ext cx="10743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keyboard</a:t>
            </a:r>
          </a:p>
        </p:txBody>
      </p:sp>
      <p:sp>
        <p:nvSpPr>
          <p:cNvPr id="706595" name="Line 35"/>
          <p:cNvSpPr>
            <a:spLocks noChangeShapeType="1"/>
          </p:cNvSpPr>
          <p:nvPr/>
        </p:nvSpPr>
        <p:spPr bwMode="auto">
          <a:xfrm>
            <a:off x="38417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6" name="Text Box 36"/>
          <p:cNvSpPr txBox="1">
            <a:spLocks noChangeArrowheads="1"/>
          </p:cNvSpPr>
          <p:nvPr/>
        </p:nvSpPr>
        <p:spPr bwMode="auto">
          <a:xfrm>
            <a:off x="3344863" y="5867400"/>
            <a:ext cx="95827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monitor</a:t>
            </a:r>
          </a:p>
        </p:txBody>
      </p:sp>
      <p:sp>
        <p:nvSpPr>
          <p:cNvPr id="706597" name="Line 37"/>
          <p:cNvSpPr>
            <a:spLocks noChangeShapeType="1"/>
          </p:cNvSpPr>
          <p:nvPr/>
        </p:nvSpPr>
        <p:spPr bwMode="auto">
          <a:xfrm>
            <a:off x="6019800" y="5638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8" name="AutoShape 38"/>
          <p:cNvSpPr>
            <a:spLocks noChangeArrowheads="1"/>
          </p:cNvSpPr>
          <p:nvPr/>
        </p:nvSpPr>
        <p:spPr bwMode="auto">
          <a:xfrm>
            <a:off x="5715000" y="6019800"/>
            <a:ext cx="609600" cy="609600"/>
          </a:xfrm>
          <a:prstGeom prst="can">
            <a:avLst>
              <a:gd name="adj" fmla="val 25000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disk</a:t>
            </a:r>
          </a:p>
        </p:txBody>
      </p:sp>
      <p:sp>
        <p:nvSpPr>
          <p:cNvPr id="706599" name="AutoShape 39"/>
          <p:cNvSpPr>
            <a:spLocks noChangeArrowheads="1"/>
          </p:cNvSpPr>
          <p:nvPr/>
        </p:nvSpPr>
        <p:spPr bwMode="auto">
          <a:xfrm>
            <a:off x="990600" y="417830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0" name="Rectangle 40"/>
          <p:cNvSpPr>
            <a:spLocks noChangeArrowheads="1"/>
          </p:cNvSpPr>
          <p:nvPr/>
        </p:nvSpPr>
        <p:spPr bwMode="auto">
          <a:xfrm>
            <a:off x="2066925" y="4348163"/>
            <a:ext cx="166688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1" name="Rectangle 41"/>
          <p:cNvSpPr>
            <a:spLocks noChangeArrowheads="1"/>
          </p:cNvSpPr>
          <p:nvPr/>
        </p:nvSpPr>
        <p:spPr bwMode="auto">
          <a:xfrm>
            <a:off x="3743325" y="4338638"/>
            <a:ext cx="166688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2" name="Rectangle 42"/>
          <p:cNvSpPr>
            <a:spLocks noChangeArrowheads="1"/>
          </p:cNvSpPr>
          <p:nvPr/>
        </p:nvSpPr>
        <p:spPr bwMode="auto">
          <a:xfrm>
            <a:off x="5949950" y="4329113"/>
            <a:ext cx="161925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3" name="Text Box 43"/>
          <p:cNvSpPr txBox="1">
            <a:spLocks noChangeArrowheads="1"/>
          </p:cNvSpPr>
          <p:nvPr/>
        </p:nvSpPr>
        <p:spPr bwMode="auto">
          <a:xfrm>
            <a:off x="4664075" y="4483100"/>
            <a:ext cx="89159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I/O bus</a:t>
            </a:r>
          </a:p>
        </p:txBody>
      </p:sp>
      <p:sp>
        <p:nvSpPr>
          <p:cNvPr id="706604" name="Rectangle 44"/>
          <p:cNvSpPr>
            <a:spLocks noChangeArrowheads="1"/>
          </p:cNvSpPr>
          <p:nvPr/>
        </p:nvSpPr>
        <p:spPr bwMode="auto">
          <a:xfrm>
            <a:off x="4967288" y="4267200"/>
            <a:ext cx="161925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5" name="Rectangle 45"/>
          <p:cNvSpPr>
            <a:spLocks noChangeArrowheads="1"/>
          </p:cNvSpPr>
          <p:nvPr/>
        </p:nvSpPr>
        <p:spPr bwMode="auto">
          <a:xfrm>
            <a:off x="6858000" y="41910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6" name="Rectangle 46"/>
          <p:cNvSpPr>
            <a:spLocks noChangeArrowheads="1"/>
          </p:cNvSpPr>
          <p:nvPr/>
        </p:nvSpPr>
        <p:spPr bwMode="auto">
          <a:xfrm>
            <a:off x="7162800" y="41910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7" name="AutoShape 47"/>
          <p:cNvSpPr>
            <a:spLocks noChangeArrowheads="1"/>
          </p:cNvSpPr>
          <p:nvPr/>
        </p:nvSpPr>
        <p:spPr bwMode="auto">
          <a:xfrm>
            <a:off x="7454900" y="4191000"/>
            <a:ext cx="279400" cy="914400"/>
          </a:xfrm>
          <a:prstGeom prst="downArrow">
            <a:avLst>
              <a:gd name="adj1" fmla="val 50000"/>
              <a:gd name="adj2" fmla="val 81818"/>
            </a:avLst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8" name="Text Box 48"/>
          <p:cNvSpPr txBox="1">
            <a:spLocks noChangeArrowheads="1"/>
          </p:cNvSpPr>
          <p:nvPr/>
        </p:nvSpPr>
        <p:spPr bwMode="auto">
          <a:xfrm>
            <a:off x="6332538" y="3870325"/>
            <a:ext cx="165301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Expansion slots</a:t>
            </a:r>
          </a:p>
        </p:txBody>
      </p:sp>
      <p:sp>
        <p:nvSpPr>
          <p:cNvPr id="706609" name="Rectangle 49"/>
          <p:cNvSpPr>
            <a:spLocks noChangeArrowheads="1"/>
          </p:cNvSpPr>
          <p:nvPr/>
        </p:nvSpPr>
        <p:spPr bwMode="auto">
          <a:xfrm>
            <a:off x="6953250" y="5113638"/>
            <a:ext cx="1295400" cy="5207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706610" name="Line 50"/>
          <p:cNvSpPr>
            <a:spLocks noChangeShapeType="1"/>
          </p:cNvSpPr>
          <p:nvPr/>
        </p:nvSpPr>
        <p:spPr bwMode="auto">
          <a:xfrm>
            <a:off x="7600950" y="5647038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11" name="AutoShape 51"/>
          <p:cNvSpPr>
            <a:spLocks noChangeArrowheads="1"/>
          </p:cNvSpPr>
          <p:nvPr/>
        </p:nvSpPr>
        <p:spPr bwMode="auto">
          <a:xfrm>
            <a:off x="6819900" y="6053438"/>
            <a:ext cx="1562100" cy="5715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 bwMode="auto">
          <a:xfrm>
            <a:off x="4761308" y="5678952"/>
            <a:ext cx="4001692" cy="1179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r"/>
            <a:r>
              <a:rPr lang="en-US" sz="1800" dirty="0"/>
              <a:t>5</a:t>
            </a:r>
            <a:r>
              <a:rPr lang="en-US" sz="1800" i="1" dirty="0"/>
              <a:t>. Drop client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1676400" y="5662094"/>
            <a:ext cx="2308256" cy="9514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b" anchorCtr="0"/>
          <a:lstStyle/>
          <a:p>
            <a:pPr algn="ctr"/>
            <a:r>
              <a:rPr lang="en-US" sz="1800" dirty="0"/>
              <a:t>4</a:t>
            </a:r>
            <a:r>
              <a:rPr lang="en-US" sz="1800" i="1" dirty="0"/>
              <a:t>. Disconnect client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1249104" y="4068494"/>
            <a:ext cx="7153533" cy="15861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r"/>
            <a:r>
              <a:rPr lang="en-US" sz="1800" dirty="0"/>
              <a:t>3</a:t>
            </a:r>
            <a:r>
              <a:rPr lang="en-US" sz="1800" i="1" dirty="0"/>
              <a:t>. Exchange</a:t>
            </a:r>
          </a:p>
          <a:p>
            <a:pPr algn="r"/>
            <a:r>
              <a:rPr lang="en-US" sz="1800" i="1" dirty="0"/>
              <a:t>data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1752600" y="152400"/>
            <a:ext cx="2057400" cy="40279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2</a:t>
            </a:r>
            <a:r>
              <a:rPr lang="en-US" sz="1800" i="1" dirty="0"/>
              <a:t>. Start client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4572000" y="152400"/>
            <a:ext cx="2057400" cy="40279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1</a:t>
            </a:r>
            <a:r>
              <a:rPr lang="en-US" sz="1800" i="1" dirty="0"/>
              <a:t>. Start server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848366" y="95031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Echo</a:t>
            </a:r>
            <a:br>
              <a:rPr lang="en-US" dirty="0"/>
            </a:br>
            <a:r>
              <a:rPr lang="en-US" dirty="0"/>
              <a:t>Server</a:t>
            </a:r>
            <a:br>
              <a:rPr lang="en-US" dirty="0"/>
            </a:br>
            <a:r>
              <a:rPr lang="en-US" dirty="0"/>
              <a:t>+ Client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rio_readlineb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rio_readlineb</a:t>
              </a:r>
              <a:endParaRPr lang="en-US" sz="1400" dirty="0">
                <a:latin typeface="Courier New" pitchFamily="49" charset="0"/>
              </a:endParaRPr>
            </a:p>
            <a:p>
              <a:pPr algn="ctr"/>
              <a:r>
                <a:rPr lang="en-US" sz="1400" dirty="0" err="1">
                  <a:latin typeface="Courier New" pitchFamily="49" charset="0"/>
                </a:rPr>
                <a:t>fputs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fgets</a:t>
              </a:r>
              <a:endParaRPr lang="en-US" sz="1400" dirty="0">
                <a:latin typeface="Courier New" pitchFamily="49" charset="0"/>
              </a:endParaRPr>
            </a:p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rio_readlineb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6705600" y="3247754"/>
            <a:ext cx="182924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 client</a:t>
            </a: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499"/>
            <a:ext cx="1447800" cy="2387331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open_listenfd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07313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open_clientfd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567020"/>
      </p:ext>
    </p:extLst>
  </p:cSld>
  <p:clrMapOvr>
    <a:masterClrMapping/>
  </p:clrMapOvr>
  <p:transition xmlns:p14="http://schemas.microsoft.com/office/powerpoint/2010/main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573088"/>
          </a:xfrm>
        </p:spPr>
        <p:txBody>
          <a:bodyPr/>
          <a:lstStyle/>
          <a:p>
            <a:r>
              <a:rPr lang="en-US" dirty="0"/>
              <a:t>Iterative Echo Server: Main Routine</a:t>
            </a:r>
          </a:p>
        </p:txBody>
      </p:sp>
      <p:sp>
        <p:nvSpPr>
          <p:cNvPr id="724995" name="Rectangle 3"/>
          <p:cNvSpPr>
            <a:spLocks noChangeArrowheads="1"/>
          </p:cNvSpPr>
          <p:nvPr/>
        </p:nvSpPr>
        <p:spPr bwMode="auto">
          <a:xfrm>
            <a:off x="113632" y="950177"/>
            <a:ext cx="8954168" cy="550920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”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Enough room for any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addr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client_hostname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client_port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Open_listenfd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Important!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Getnameinfo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client_hostname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MAXLINE,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client_port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MAXLINE, 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"Connected to (%s, %s)\n"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client_hostname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client_port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echo(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09611" y="6119352"/>
            <a:ext cx="145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echoserveri.c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5342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546850" cy="573087"/>
          </a:xfrm>
        </p:spPr>
        <p:txBody>
          <a:bodyPr/>
          <a:lstStyle/>
          <a:p>
            <a:r>
              <a:rPr lang="en-US" dirty="0"/>
              <a:t>Echo Server: </a:t>
            </a:r>
            <a:r>
              <a:rPr lang="en-US" dirty="0">
                <a:latin typeface="Courier New" pitchFamily="49" charset="0"/>
              </a:rPr>
              <a:t>echo</a:t>
            </a:r>
            <a:r>
              <a:rPr lang="en-US" dirty="0">
                <a:latin typeface="+mn-lt"/>
              </a:rPr>
              <a:t> function</a:t>
            </a:r>
            <a:endParaRPr lang="en-US" dirty="0"/>
          </a:p>
        </p:txBody>
      </p:sp>
      <p:sp>
        <p:nvSpPr>
          <p:cNvPr id="742403" name="Rectangle 3"/>
          <p:cNvSpPr>
            <a:spLocks noChangeArrowheads="1"/>
          </p:cNvSpPr>
          <p:nvPr/>
        </p:nvSpPr>
        <p:spPr bwMode="auto">
          <a:xfrm>
            <a:off x="751665" y="2743200"/>
            <a:ext cx="7225957" cy="30469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t-IT" sz="1600" dirty="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t-IT" sz="1600" dirty="0" err="1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t-IT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t-IT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[MAXLINE];</a:t>
            </a:r>
          </a:p>
          <a:p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600" dirty="0" err="1">
                <a:solidFill>
                  <a:srgbClr val="2D961E"/>
                </a:solidFill>
                <a:latin typeface="Courier New"/>
                <a:cs typeface="Courier New"/>
              </a:rPr>
              <a:t>rio_t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t-BR" sz="1600" dirty="0">
                <a:solidFill>
                  <a:srgbClr val="C1651C"/>
                </a:solidFill>
                <a:latin typeface="Courier New"/>
                <a:cs typeface="Courier New"/>
              </a:rPr>
              <a:t>rio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pt-B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600" dirty="0" err="1">
                <a:solidFill>
                  <a:srgbClr val="000000"/>
                </a:solidFill>
                <a:latin typeface="Courier New"/>
                <a:cs typeface="Courier New"/>
              </a:rPr>
              <a:t>Rio_readinitb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(&amp;rio, </a:t>
            </a:r>
            <a:r>
              <a:rPr lang="pt-BR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((n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Rio_readlineb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MAXLINE)) != 0) {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"server received %d bytes\n"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)n);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Rio_writen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n);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7424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9153" y="1220788"/>
            <a:ext cx="8307387" cy="1293812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The server uses RIO to read and echo text lines until EOF (end-of-file) condition is encountered.</a:t>
            </a:r>
          </a:p>
          <a:p>
            <a:pPr lvl="1"/>
            <a:r>
              <a:rPr lang="en-US" dirty="0"/>
              <a:t>EOF condition caused by client calling  </a:t>
            </a:r>
            <a:r>
              <a:rPr lang="en-US" b="1" dirty="0">
                <a:latin typeface="Courier New" pitchFamily="49" charset="0"/>
              </a:rPr>
              <a:t>close(</a:t>
            </a:r>
            <a:r>
              <a:rPr lang="en-US" b="1" dirty="0" err="1">
                <a:latin typeface="Courier New" pitchFamily="49" charset="0"/>
              </a:rPr>
              <a:t>clientfd</a:t>
            </a:r>
            <a:r>
              <a:rPr lang="en-US" b="1" dirty="0">
                <a:latin typeface="Courier New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73946" y="5410200"/>
            <a:ext cx="80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676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1950"/>
            <a:ext cx="8716962" cy="781050"/>
          </a:xfrm>
        </p:spPr>
        <p:txBody>
          <a:bodyPr/>
          <a:lstStyle/>
          <a:p>
            <a:r>
              <a:rPr lang="en-US"/>
              <a:t>Socket Address Structures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716962" cy="2286000"/>
          </a:xfrm>
        </p:spPr>
        <p:txBody>
          <a:bodyPr/>
          <a:lstStyle/>
          <a:p>
            <a:r>
              <a:rPr lang="en-US" dirty="0"/>
              <a:t>Generic socket address:</a:t>
            </a:r>
          </a:p>
          <a:p>
            <a:pPr lvl="1"/>
            <a:r>
              <a:rPr lang="en-US" dirty="0"/>
              <a:t>For address arguments to </a:t>
            </a:r>
            <a:r>
              <a:rPr lang="en-US" b="1" dirty="0">
                <a:latin typeface="Courier New" pitchFamily="49" charset="0"/>
              </a:rPr>
              <a:t>connect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</a:rPr>
              <a:t>bind</a:t>
            </a:r>
            <a:r>
              <a:rPr lang="en-US" dirty="0"/>
              <a:t>, and </a:t>
            </a:r>
            <a:r>
              <a:rPr lang="en-US" b="1" dirty="0">
                <a:latin typeface="Courier New" pitchFamily="49" charset="0"/>
              </a:rPr>
              <a:t>accept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Necessary only because C did not have generic (</a:t>
            </a:r>
            <a:r>
              <a:rPr lang="en-US" b="1" dirty="0">
                <a:latin typeface="Courier New" pitchFamily="49" charset="0"/>
              </a:rPr>
              <a:t>void *</a:t>
            </a:r>
            <a:r>
              <a:rPr lang="en-US" dirty="0"/>
              <a:t>) pointers when the sockets interface was designed</a:t>
            </a:r>
          </a:p>
          <a:p>
            <a:pPr lvl="1"/>
            <a:r>
              <a:rPr lang="en-US" dirty="0">
                <a:latin typeface="+mn-lt"/>
              </a:rPr>
              <a:t>For casting convenience, we adopt the Stevens convention: </a:t>
            </a:r>
          </a:p>
          <a:p>
            <a:pPr marL="457200" lvl="1" indent="0">
              <a:buNone/>
            </a:pPr>
            <a:r>
              <a:rPr lang="en-US" b="1" dirty="0">
                <a:latin typeface="+mn-lt"/>
              </a:rPr>
              <a:t>     </a:t>
            </a:r>
            <a:r>
              <a:rPr lang="en-US" b="1" dirty="0" err="1">
                <a:latin typeface="Courier New" pitchFamily="49" charset="0"/>
              </a:rPr>
              <a:t>typedef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sockaddr</a:t>
            </a:r>
            <a:r>
              <a:rPr lang="en-US" b="1" dirty="0">
                <a:latin typeface="Courier New" pitchFamily="49" charset="0"/>
              </a:rPr>
              <a:t> SA;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52646" name="Rectangle 6"/>
          <p:cNvSpPr>
            <a:spLocks noChangeArrowheads="1"/>
          </p:cNvSpPr>
          <p:nvPr/>
        </p:nvSpPr>
        <p:spPr bwMode="auto">
          <a:xfrm>
            <a:off x="846549" y="3570982"/>
            <a:ext cx="6109365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sockaddr</a:t>
            </a:r>
            <a:r>
              <a:rPr lang="en-US" sz="1600" dirty="0">
                <a:latin typeface="Courier New" pitchFamily="49" charset="0"/>
              </a:rPr>
              <a:t> { </a:t>
            </a:r>
          </a:p>
          <a:p>
            <a:r>
              <a:rPr lang="en-US" sz="1600" dirty="0">
                <a:latin typeface="Courier New" pitchFamily="49" charset="0"/>
              </a:rPr>
              <a:t>  uint16_t  </a:t>
            </a:r>
            <a:r>
              <a:rPr lang="en-US" sz="1600" dirty="0" err="1">
                <a:latin typeface="Courier New" pitchFamily="49" charset="0"/>
              </a:rPr>
              <a:t>sa_family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Protocol family */ </a:t>
            </a:r>
          </a:p>
          <a:p>
            <a:r>
              <a:rPr lang="en-US" sz="1600" dirty="0">
                <a:latin typeface="Courier New" pitchFamily="49" charset="0"/>
              </a:rPr>
              <a:t>  char      </a:t>
            </a:r>
            <a:r>
              <a:rPr lang="en-US" sz="1600" dirty="0" err="1">
                <a:latin typeface="Courier New" pitchFamily="49" charset="0"/>
              </a:rPr>
              <a:t>sa_data</a:t>
            </a:r>
            <a:r>
              <a:rPr lang="en-US" sz="1600" dirty="0">
                <a:latin typeface="Courier New" pitchFamily="49" charset="0"/>
              </a:rPr>
              <a:t>[14];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Address data  */ </a:t>
            </a:r>
          </a:p>
          <a:p>
            <a:r>
              <a:rPr lang="en-US" sz="1600" dirty="0">
                <a:latin typeface="Courier New" pitchFamily="49" charset="0"/>
              </a:rPr>
              <a:t>};       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04800" y="5165308"/>
            <a:ext cx="8534400" cy="457200"/>
            <a:chOff x="960" y="2784"/>
            <a:chExt cx="5376" cy="288"/>
          </a:xfrm>
        </p:grpSpPr>
        <p:sp>
          <p:nvSpPr>
            <p:cNvPr id="752648" name="Rectangle 8"/>
            <p:cNvSpPr>
              <a:spLocks noChangeArrowheads="1"/>
            </p:cNvSpPr>
            <p:nvPr/>
          </p:nvSpPr>
          <p:spPr bwMode="auto">
            <a:xfrm>
              <a:off x="960" y="2784"/>
              <a:ext cx="336" cy="28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49" name="Rectangle 9"/>
            <p:cNvSpPr>
              <a:spLocks noChangeArrowheads="1"/>
            </p:cNvSpPr>
            <p:nvPr/>
          </p:nvSpPr>
          <p:spPr bwMode="auto">
            <a:xfrm>
              <a:off x="1296" y="2784"/>
              <a:ext cx="336" cy="28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0" name="Rectangle 10"/>
            <p:cNvSpPr>
              <a:spLocks noChangeArrowheads="1"/>
            </p:cNvSpPr>
            <p:nvPr/>
          </p:nvSpPr>
          <p:spPr bwMode="auto">
            <a:xfrm>
              <a:off x="163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1" name="Rectangle 11"/>
            <p:cNvSpPr>
              <a:spLocks noChangeArrowheads="1"/>
            </p:cNvSpPr>
            <p:nvPr/>
          </p:nvSpPr>
          <p:spPr bwMode="auto">
            <a:xfrm>
              <a:off x="196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2" name="Rectangle 12"/>
            <p:cNvSpPr>
              <a:spLocks noChangeArrowheads="1"/>
            </p:cNvSpPr>
            <p:nvPr/>
          </p:nvSpPr>
          <p:spPr bwMode="auto">
            <a:xfrm>
              <a:off x="230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3" name="Rectangle 13"/>
            <p:cNvSpPr>
              <a:spLocks noChangeArrowheads="1"/>
            </p:cNvSpPr>
            <p:nvPr/>
          </p:nvSpPr>
          <p:spPr bwMode="auto">
            <a:xfrm>
              <a:off x="264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4" name="Rectangle 14"/>
            <p:cNvSpPr>
              <a:spLocks noChangeArrowheads="1"/>
            </p:cNvSpPr>
            <p:nvPr/>
          </p:nvSpPr>
          <p:spPr bwMode="auto">
            <a:xfrm>
              <a:off x="2976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5" name="Rectangle 15"/>
            <p:cNvSpPr>
              <a:spLocks noChangeArrowheads="1"/>
            </p:cNvSpPr>
            <p:nvPr/>
          </p:nvSpPr>
          <p:spPr bwMode="auto">
            <a:xfrm>
              <a:off x="331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6" name="Rectangle 16"/>
            <p:cNvSpPr>
              <a:spLocks noChangeArrowheads="1"/>
            </p:cNvSpPr>
            <p:nvPr/>
          </p:nvSpPr>
          <p:spPr bwMode="auto">
            <a:xfrm>
              <a:off x="364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7" name="Rectangle 17"/>
            <p:cNvSpPr>
              <a:spLocks noChangeArrowheads="1"/>
            </p:cNvSpPr>
            <p:nvPr/>
          </p:nvSpPr>
          <p:spPr bwMode="auto">
            <a:xfrm>
              <a:off x="398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8" name="Rectangle 18"/>
            <p:cNvSpPr>
              <a:spLocks noChangeArrowheads="1"/>
            </p:cNvSpPr>
            <p:nvPr/>
          </p:nvSpPr>
          <p:spPr bwMode="auto">
            <a:xfrm>
              <a:off x="432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9" name="Rectangle 19"/>
            <p:cNvSpPr>
              <a:spLocks noChangeArrowheads="1"/>
            </p:cNvSpPr>
            <p:nvPr/>
          </p:nvSpPr>
          <p:spPr bwMode="auto">
            <a:xfrm>
              <a:off x="4656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0" name="Rectangle 20"/>
            <p:cNvSpPr>
              <a:spLocks noChangeArrowheads="1"/>
            </p:cNvSpPr>
            <p:nvPr/>
          </p:nvSpPr>
          <p:spPr bwMode="auto">
            <a:xfrm>
              <a:off x="499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1" name="Rectangle 21"/>
            <p:cNvSpPr>
              <a:spLocks noChangeArrowheads="1"/>
            </p:cNvSpPr>
            <p:nvPr/>
          </p:nvSpPr>
          <p:spPr bwMode="auto">
            <a:xfrm>
              <a:off x="532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2" name="Rectangle 22"/>
            <p:cNvSpPr>
              <a:spLocks noChangeArrowheads="1"/>
            </p:cNvSpPr>
            <p:nvPr/>
          </p:nvSpPr>
          <p:spPr bwMode="auto">
            <a:xfrm>
              <a:off x="566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3" name="Rectangle 23"/>
            <p:cNvSpPr>
              <a:spLocks noChangeArrowheads="1"/>
            </p:cNvSpPr>
            <p:nvPr/>
          </p:nvSpPr>
          <p:spPr bwMode="auto">
            <a:xfrm>
              <a:off x="600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2666" name="Text Box 26"/>
          <p:cNvSpPr txBox="1">
            <a:spLocks noChangeArrowheads="1"/>
          </p:cNvSpPr>
          <p:nvPr/>
        </p:nvSpPr>
        <p:spPr bwMode="auto">
          <a:xfrm>
            <a:off x="194792" y="4828758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sa_family</a:t>
            </a:r>
          </a:p>
        </p:txBody>
      </p:sp>
      <p:sp>
        <p:nvSpPr>
          <p:cNvPr id="752670" name="Text Box 30"/>
          <p:cNvSpPr txBox="1">
            <a:spLocks noChangeArrowheads="1"/>
          </p:cNvSpPr>
          <p:nvPr/>
        </p:nvSpPr>
        <p:spPr bwMode="auto">
          <a:xfrm>
            <a:off x="4396890" y="6138446"/>
            <a:ext cx="143417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Family Specific</a:t>
            </a:r>
          </a:p>
        </p:txBody>
      </p:sp>
      <p:sp>
        <p:nvSpPr>
          <p:cNvPr id="27" name="AutoShape 50"/>
          <p:cNvSpPr>
            <a:spLocks/>
          </p:cNvSpPr>
          <p:nvPr/>
        </p:nvSpPr>
        <p:spPr bwMode="auto">
          <a:xfrm rot="5400000">
            <a:off x="4953000" y="2193507"/>
            <a:ext cx="304800" cy="7467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413288"/>
      </p:ext>
    </p:extLst>
  </p:cSld>
  <p:clrMapOvr>
    <a:masterClrMapping/>
  </p:clrMapOvr>
  <p:transition xmlns:p14="http://schemas.microsoft.com/office/powerpoint/2010/main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1950"/>
            <a:ext cx="8716962" cy="781050"/>
          </a:xfrm>
        </p:spPr>
        <p:txBody>
          <a:bodyPr/>
          <a:lstStyle/>
          <a:p>
            <a:r>
              <a:rPr lang="en-US" dirty="0"/>
              <a:t>Socket Address Structures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07387" cy="1676400"/>
          </a:xfrm>
        </p:spPr>
        <p:txBody>
          <a:bodyPr/>
          <a:lstStyle/>
          <a:p>
            <a:r>
              <a:rPr lang="en-US" dirty="0"/>
              <a:t>Internet (IPv4) specific socket address:</a:t>
            </a:r>
          </a:p>
          <a:p>
            <a:pPr lvl="1"/>
            <a:r>
              <a:rPr lang="en-US" dirty="0"/>
              <a:t>Must cast (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 pitchFamily="49" charset="0"/>
              </a:rPr>
              <a:t>sockaddr_in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/>
              <a:t>) to (</a:t>
            </a:r>
            <a:r>
              <a:rPr lang="en-US" dirty="0" err="1">
                <a:latin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sockaddr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/>
              <a:t>) for functions that take socket address arguments. </a:t>
            </a:r>
          </a:p>
        </p:txBody>
      </p:sp>
      <p:sp>
        <p:nvSpPr>
          <p:cNvPr id="752648" name="Rectangle 8"/>
          <p:cNvSpPr>
            <a:spLocks noChangeArrowheads="1"/>
          </p:cNvSpPr>
          <p:nvPr/>
        </p:nvSpPr>
        <p:spPr bwMode="auto">
          <a:xfrm>
            <a:off x="304800" y="5151060"/>
            <a:ext cx="533400" cy="4572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49" name="Rectangle 9"/>
          <p:cNvSpPr>
            <a:spLocks noChangeArrowheads="1"/>
          </p:cNvSpPr>
          <p:nvPr/>
        </p:nvSpPr>
        <p:spPr bwMode="auto">
          <a:xfrm>
            <a:off x="838200" y="5151060"/>
            <a:ext cx="533400" cy="4572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0" name="Rectangle 10"/>
          <p:cNvSpPr>
            <a:spLocks noChangeArrowheads="1"/>
          </p:cNvSpPr>
          <p:nvPr/>
        </p:nvSpPr>
        <p:spPr bwMode="auto">
          <a:xfrm>
            <a:off x="1371600" y="5151060"/>
            <a:ext cx="533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1" name="Rectangle 11"/>
          <p:cNvSpPr>
            <a:spLocks noChangeArrowheads="1"/>
          </p:cNvSpPr>
          <p:nvPr/>
        </p:nvSpPr>
        <p:spPr bwMode="auto">
          <a:xfrm>
            <a:off x="1905000" y="5151060"/>
            <a:ext cx="533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2" name="Rectangle 12"/>
          <p:cNvSpPr>
            <a:spLocks noChangeArrowheads="1"/>
          </p:cNvSpPr>
          <p:nvPr/>
        </p:nvSpPr>
        <p:spPr bwMode="auto">
          <a:xfrm>
            <a:off x="24384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3" name="Rectangle 13"/>
          <p:cNvSpPr>
            <a:spLocks noChangeArrowheads="1"/>
          </p:cNvSpPr>
          <p:nvPr/>
        </p:nvSpPr>
        <p:spPr bwMode="auto">
          <a:xfrm>
            <a:off x="29718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4" name="Rectangle 14"/>
          <p:cNvSpPr>
            <a:spLocks noChangeArrowheads="1"/>
          </p:cNvSpPr>
          <p:nvPr/>
        </p:nvSpPr>
        <p:spPr bwMode="auto">
          <a:xfrm>
            <a:off x="35052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5" name="Rectangle 15"/>
          <p:cNvSpPr>
            <a:spLocks noChangeArrowheads="1"/>
          </p:cNvSpPr>
          <p:nvPr/>
        </p:nvSpPr>
        <p:spPr bwMode="auto">
          <a:xfrm>
            <a:off x="40386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6" name="Rectangle 16"/>
          <p:cNvSpPr>
            <a:spLocks noChangeArrowheads="1"/>
          </p:cNvSpPr>
          <p:nvPr/>
        </p:nvSpPr>
        <p:spPr bwMode="auto">
          <a:xfrm>
            <a:off x="45720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7" name="Rectangle 17"/>
          <p:cNvSpPr>
            <a:spLocks noChangeArrowheads="1"/>
          </p:cNvSpPr>
          <p:nvPr/>
        </p:nvSpPr>
        <p:spPr bwMode="auto">
          <a:xfrm>
            <a:off x="51054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8" name="Rectangle 18"/>
          <p:cNvSpPr>
            <a:spLocks noChangeArrowheads="1"/>
          </p:cNvSpPr>
          <p:nvPr/>
        </p:nvSpPr>
        <p:spPr bwMode="auto">
          <a:xfrm>
            <a:off x="56388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9" name="Rectangle 19"/>
          <p:cNvSpPr>
            <a:spLocks noChangeArrowheads="1"/>
          </p:cNvSpPr>
          <p:nvPr/>
        </p:nvSpPr>
        <p:spPr bwMode="auto">
          <a:xfrm>
            <a:off x="61722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0" name="Rectangle 20"/>
          <p:cNvSpPr>
            <a:spLocks noChangeArrowheads="1"/>
          </p:cNvSpPr>
          <p:nvPr/>
        </p:nvSpPr>
        <p:spPr bwMode="auto">
          <a:xfrm>
            <a:off x="67056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1" name="Rectangle 21"/>
          <p:cNvSpPr>
            <a:spLocks noChangeArrowheads="1"/>
          </p:cNvSpPr>
          <p:nvPr/>
        </p:nvSpPr>
        <p:spPr bwMode="auto">
          <a:xfrm>
            <a:off x="72390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2" name="Rectangle 22"/>
          <p:cNvSpPr>
            <a:spLocks noChangeArrowheads="1"/>
          </p:cNvSpPr>
          <p:nvPr/>
        </p:nvSpPr>
        <p:spPr bwMode="auto">
          <a:xfrm>
            <a:off x="77724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3" name="Rectangle 23"/>
          <p:cNvSpPr>
            <a:spLocks noChangeArrowheads="1"/>
          </p:cNvSpPr>
          <p:nvPr/>
        </p:nvSpPr>
        <p:spPr bwMode="auto">
          <a:xfrm>
            <a:off x="83058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6" name="Text Box 26"/>
          <p:cNvSpPr txBox="1">
            <a:spLocks noChangeArrowheads="1"/>
          </p:cNvSpPr>
          <p:nvPr/>
        </p:nvSpPr>
        <p:spPr bwMode="auto">
          <a:xfrm>
            <a:off x="87312" y="5608260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sa_family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2670" name="Text Box 30"/>
          <p:cNvSpPr txBox="1">
            <a:spLocks noChangeArrowheads="1"/>
          </p:cNvSpPr>
          <p:nvPr/>
        </p:nvSpPr>
        <p:spPr bwMode="auto">
          <a:xfrm>
            <a:off x="4396890" y="6124198"/>
            <a:ext cx="143417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Family Specific</a:t>
            </a:r>
          </a:p>
        </p:txBody>
      </p:sp>
      <p:sp>
        <p:nvSpPr>
          <p:cNvPr id="27" name="AutoShape 50"/>
          <p:cNvSpPr>
            <a:spLocks/>
          </p:cNvSpPr>
          <p:nvPr/>
        </p:nvSpPr>
        <p:spPr bwMode="auto">
          <a:xfrm rot="5400000">
            <a:off x="4953000" y="2179259"/>
            <a:ext cx="304800" cy="7467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228600" y="2819400"/>
            <a:ext cx="8803812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struct sockaddr_in  { </a:t>
            </a:r>
          </a:p>
          <a:p>
            <a:r>
              <a:rPr lang="en-US" sz="1600" dirty="0">
                <a:latin typeface="Courier New" pitchFamily="49" charset="0"/>
              </a:rPr>
              <a:t>  uint16_t        </a:t>
            </a:r>
            <a:r>
              <a:rPr lang="en-US" sz="1600" dirty="0" err="1">
                <a:latin typeface="Courier New" pitchFamily="49" charset="0"/>
              </a:rPr>
              <a:t>sin_family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Protocol family (always AF_INET) */ </a:t>
            </a:r>
          </a:p>
          <a:p>
            <a:r>
              <a:rPr lang="en-US" sz="1600" dirty="0">
                <a:latin typeface="Courier New" pitchFamily="49" charset="0"/>
              </a:rPr>
              <a:t>  uint16_t        </a:t>
            </a:r>
            <a:r>
              <a:rPr lang="en-US" sz="1600" dirty="0" err="1">
                <a:latin typeface="Courier New" pitchFamily="49" charset="0"/>
              </a:rPr>
              <a:t>sin_port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Port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num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in network byte order */ </a:t>
            </a:r>
          </a:p>
          <a:p>
            <a:r>
              <a:rPr lang="en-US" sz="1600" dirty="0" err="1">
                <a:latin typeface="Courier New" pitchFamily="49" charset="0"/>
              </a:rPr>
              <a:t>  struct in_addr  sin_addr;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IP addr in network byte order */ </a:t>
            </a:r>
          </a:p>
          <a:p>
            <a:r>
              <a:rPr lang="en-US" sz="1600" dirty="0">
                <a:latin typeface="Courier New" pitchFamily="49" charset="0"/>
              </a:rPr>
              <a:t>  unsigned char   </a:t>
            </a:r>
            <a:r>
              <a:rPr lang="en-US" sz="1600" dirty="0" err="1">
                <a:latin typeface="Courier New" pitchFamily="49" charset="0"/>
              </a:rPr>
              <a:t>sin_zero</a:t>
            </a:r>
            <a:r>
              <a:rPr lang="en-US" sz="1600" dirty="0">
                <a:latin typeface="Courier New" pitchFamily="49" charset="0"/>
              </a:rPr>
              <a:t>[8];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Pad to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sizeof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struct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sockaddr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) */ </a:t>
            </a:r>
          </a:p>
          <a:p>
            <a:r>
              <a:rPr lang="en-US" sz="1600" dirty="0" err="1">
                <a:latin typeface="Courier New" pitchFamily="49" charset="0"/>
              </a:rPr>
              <a:t>}; 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330371" y="4814510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sin_port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13857" y="5215202"/>
            <a:ext cx="10486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ourier New" pitchFamily="49" charset="0"/>
              </a:rPr>
              <a:t>AF_INET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2918459" y="4812506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sin_addr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76200" y="5957510"/>
            <a:ext cx="141897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sin_family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701703"/>
      </p:ext>
    </p:extLst>
  </p:cSld>
  <p:clrMapOvr>
    <a:masterClrMapping/>
  </p:clrMapOvr>
  <p:transition xmlns:p14="http://schemas.microsoft.com/office/powerpoint/2010/main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8"/>
            <a:ext cx="8915400" cy="762000"/>
          </a:xfrm>
        </p:spPr>
        <p:txBody>
          <a:bodyPr/>
          <a:lstStyle/>
          <a:p>
            <a:r>
              <a:rPr lang="en-US" dirty="0"/>
              <a:t>Host and Service Conversion: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442325" cy="5267325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/>
              <a:t> is the modern way to convert string representations of hostnames, host addresses, ports, and service names to socket address structures. </a:t>
            </a:r>
          </a:p>
          <a:p>
            <a:pPr lvl="1"/>
            <a:r>
              <a:rPr lang="en-US" dirty="0"/>
              <a:t>Replaces obsolete </a:t>
            </a:r>
            <a:r>
              <a:rPr lang="en-US" dirty="0" err="1">
                <a:latin typeface="Courier New"/>
                <a:cs typeface="Courier New"/>
              </a:rPr>
              <a:t>gethostbyname</a:t>
            </a:r>
            <a:r>
              <a:rPr lang="en-US" dirty="0"/>
              <a:t> and </a:t>
            </a:r>
            <a:r>
              <a:rPr lang="en-US" dirty="0" err="1">
                <a:latin typeface="Courier New"/>
                <a:cs typeface="Courier New"/>
              </a:rPr>
              <a:t>getservbyname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+mn-lt"/>
                <a:cs typeface="Courier New"/>
              </a:rPr>
              <a:t>funcs</a:t>
            </a:r>
            <a:r>
              <a:rPr lang="en-US" dirty="0">
                <a:latin typeface="+mn-lt"/>
                <a:cs typeface="Courier New"/>
              </a:rPr>
              <a:t>.</a:t>
            </a:r>
            <a:endParaRPr lang="en-US" dirty="0">
              <a:latin typeface="+mn-lt"/>
            </a:endParaRP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Reentrant (can be safely used by threaded programs).</a:t>
            </a:r>
          </a:p>
          <a:p>
            <a:pPr lvl="1"/>
            <a:r>
              <a:rPr lang="en-US" dirty="0"/>
              <a:t>Allows us to write portable protocol-independent code</a:t>
            </a:r>
          </a:p>
          <a:p>
            <a:pPr lvl="2"/>
            <a:r>
              <a:rPr lang="en-US" dirty="0"/>
              <a:t>Works with both IPv4 and IPv6</a:t>
            </a:r>
          </a:p>
          <a:p>
            <a:pPr lvl="2"/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Somewhat complex</a:t>
            </a:r>
          </a:p>
          <a:p>
            <a:pPr lvl="1"/>
            <a:r>
              <a:rPr lang="en-US" dirty="0"/>
              <a:t>Fortunately, a small number of usage patterns suffice in most cases.</a:t>
            </a:r>
          </a:p>
        </p:txBody>
      </p:sp>
    </p:spTree>
    <p:extLst>
      <p:ext uri="{BB962C8B-B14F-4D97-AF65-F5344CB8AC3E}">
        <p14:creationId xmlns:p14="http://schemas.microsoft.com/office/powerpoint/2010/main" val="13502922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8"/>
            <a:ext cx="8991600" cy="762000"/>
          </a:xfrm>
        </p:spPr>
        <p:txBody>
          <a:bodyPr/>
          <a:lstStyle/>
          <a:p>
            <a:r>
              <a:rPr lang="en-US" dirty="0">
                <a:latin typeface="+mn-lt"/>
                <a:cs typeface="Courier New"/>
              </a:rPr>
              <a:t>Host and Service Conversion: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30194"/>
            <a:ext cx="8442325" cy="541972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Given </a:t>
            </a:r>
            <a:r>
              <a:rPr lang="en-US" dirty="0">
                <a:latin typeface="Courier New"/>
                <a:cs typeface="Courier New"/>
              </a:rPr>
              <a:t>host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service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returns </a:t>
            </a:r>
            <a:r>
              <a:rPr lang="en-US" dirty="0">
                <a:latin typeface="Courier New"/>
                <a:cs typeface="Courier New"/>
              </a:rPr>
              <a:t>result</a:t>
            </a:r>
            <a:r>
              <a:rPr lang="en-US" dirty="0"/>
              <a:t> that points to a linked list of </a:t>
            </a:r>
            <a:r>
              <a:rPr lang="en-US" dirty="0" err="1">
                <a:solidFill>
                  <a:srgbClr val="FF0000"/>
                </a:solidFill>
                <a:latin typeface="Courier New"/>
                <a:cs typeface="Courier New"/>
              </a:rPr>
              <a:t>addrinfo</a:t>
            </a:r>
            <a:r>
              <a:rPr lang="en-US" dirty="0"/>
              <a:t> </a:t>
            </a:r>
            <a:r>
              <a:rPr lang="en-US" dirty="0" err="1"/>
              <a:t>structs</a:t>
            </a:r>
            <a:r>
              <a:rPr lang="en-US" dirty="0"/>
              <a:t>, each of which points to a corresponding socket address </a:t>
            </a:r>
            <a:r>
              <a:rPr lang="en-US" dirty="0" err="1"/>
              <a:t>struct</a:t>
            </a:r>
            <a:r>
              <a:rPr lang="en-US" dirty="0"/>
              <a:t>, and which contains arguments for the sockets interface functions.</a:t>
            </a:r>
          </a:p>
          <a:p>
            <a:r>
              <a:rPr lang="en-US" dirty="0"/>
              <a:t>Helper functions: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freeadderinfo</a:t>
            </a:r>
            <a:r>
              <a:rPr lang="en-US" dirty="0"/>
              <a:t> frees the entire linked list.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gai_strerror</a:t>
            </a:r>
            <a:r>
              <a:rPr lang="en-US" dirty="0"/>
              <a:t> converts error code to an error message.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" y="1595497"/>
            <a:ext cx="8915400" cy="221450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getaddrinfo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char *host,     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Hostname or address */</a:t>
            </a:r>
          </a:p>
          <a:p>
            <a:r>
              <a:rPr lang="en-US" sz="1600" dirty="0">
                <a:latin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char *service,  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Port or service name */</a:t>
            </a:r>
          </a:p>
          <a:p>
            <a:r>
              <a:rPr lang="en-US" sz="1600" dirty="0">
                <a:latin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addrinfo</a:t>
            </a:r>
            <a:r>
              <a:rPr lang="en-US" sz="1600" dirty="0">
                <a:latin typeface="Courier New" pitchFamily="49" charset="0"/>
              </a:rPr>
              <a:t> *hints,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Input parameters */</a:t>
            </a:r>
          </a:p>
          <a:p>
            <a:r>
              <a:rPr lang="en-US" sz="1600" dirty="0">
                <a:latin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addrinfo</a:t>
            </a:r>
            <a:r>
              <a:rPr lang="en-US" sz="1600" dirty="0">
                <a:latin typeface="Courier New" pitchFamily="49" charset="0"/>
              </a:rPr>
              <a:t> **result);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Output linked list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freeaddrinfo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addrinfo</a:t>
            </a:r>
            <a:r>
              <a:rPr lang="en-US" sz="1600" dirty="0">
                <a:latin typeface="Courier New" pitchFamily="49" charset="0"/>
              </a:rPr>
              <a:t> *result);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Free linked list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char *</a:t>
            </a:r>
            <a:r>
              <a:rPr lang="en-US" sz="1600" dirty="0" err="1">
                <a:latin typeface="Courier New" pitchFamily="49" charset="0"/>
              </a:rPr>
              <a:t>gai_strerror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errcode</a:t>
            </a:r>
            <a:r>
              <a:rPr lang="en-US" sz="1600" dirty="0">
                <a:latin typeface="Courier New" pitchFamily="49" charset="0"/>
              </a:rPr>
              <a:t>);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Return error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msg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39931227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en-US" dirty="0"/>
              <a:t>Linked List Returned by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472274" y="1868157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ai_canonname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5" name="Rectangle 379"/>
          <p:cNvSpPr>
            <a:spLocks noChangeArrowheads="1"/>
          </p:cNvSpPr>
          <p:nvPr/>
        </p:nvSpPr>
        <p:spPr bwMode="auto">
          <a:xfrm>
            <a:off x="381016" y="136118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result</a:t>
            </a:r>
          </a:p>
        </p:txBody>
      </p:sp>
      <p:sp>
        <p:nvSpPr>
          <p:cNvPr id="6" name="Rectangle 379"/>
          <p:cNvSpPr>
            <a:spLocks noChangeArrowheads="1"/>
          </p:cNvSpPr>
          <p:nvPr/>
        </p:nvSpPr>
        <p:spPr bwMode="auto">
          <a:xfrm>
            <a:off x="2472274" y="2121643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7" name="Rectangle 379"/>
          <p:cNvSpPr>
            <a:spLocks noChangeArrowheads="1"/>
          </p:cNvSpPr>
          <p:nvPr/>
        </p:nvSpPr>
        <p:spPr bwMode="auto">
          <a:xfrm>
            <a:off x="2472274" y="2375129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8" name="Rectangle 379"/>
          <p:cNvSpPr>
            <a:spLocks noChangeArrowheads="1"/>
          </p:cNvSpPr>
          <p:nvPr/>
        </p:nvSpPr>
        <p:spPr bwMode="auto">
          <a:xfrm>
            <a:off x="2472274" y="1487929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 bwMode="auto">
          <a:xfrm>
            <a:off x="3803074" y="2248386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379"/>
          <p:cNvSpPr>
            <a:spLocks noChangeArrowheads="1"/>
          </p:cNvSpPr>
          <p:nvPr/>
        </p:nvSpPr>
        <p:spPr bwMode="auto">
          <a:xfrm>
            <a:off x="4563532" y="1994900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711816" y="1487929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2343743" y="1143000"/>
            <a:ext cx="1536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+mn-lt"/>
                <a:cs typeface="Courier New"/>
              </a:rPr>
              <a:t>addrinfo</a:t>
            </a:r>
            <a:r>
              <a:rPr lang="en-US" sz="1600" dirty="0">
                <a:latin typeface="+mn-lt"/>
                <a:cs typeface="Courier New"/>
              </a:rPr>
              <a:t> </a:t>
            </a:r>
            <a:r>
              <a:rPr lang="en-US" sz="1600" dirty="0" err="1">
                <a:latin typeface="+mn-lt"/>
                <a:cs typeface="Courier New"/>
              </a:rPr>
              <a:t>structs</a:t>
            </a:r>
            <a:endParaRPr lang="en-US" sz="1600" dirty="0">
              <a:latin typeface="+mn-lt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46674" y="1678043"/>
            <a:ext cx="2079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  <a:cs typeface="Courier New"/>
              </a:rPr>
              <a:t>Socket address </a:t>
            </a:r>
            <a:r>
              <a:rPr lang="en-US" sz="1600" dirty="0" err="1">
                <a:latin typeface="+mn-lt"/>
                <a:cs typeface="Courier New"/>
              </a:rPr>
              <a:t>structs</a:t>
            </a:r>
            <a:endParaRPr lang="en-US" sz="1600" dirty="0">
              <a:latin typeface="+mn-lt"/>
              <a:cs typeface="Courier New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1711816" y="1994900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379"/>
          <p:cNvSpPr>
            <a:spLocks noChangeArrowheads="1"/>
          </p:cNvSpPr>
          <p:nvPr/>
        </p:nvSpPr>
        <p:spPr bwMode="auto">
          <a:xfrm>
            <a:off x="381016" y="1868157"/>
            <a:ext cx="1330800" cy="253486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6" name="Straight Connector 15"/>
          <p:cNvCxnSpPr>
            <a:stCxn id="7" idx="1"/>
          </p:cNvCxnSpPr>
          <p:nvPr/>
        </p:nvCxnSpPr>
        <p:spPr bwMode="auto">
          <a:xfrm flipH="1">
            <a:off x="2092045" y="2501872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2092045" y="2501872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379"/>
          <p:cNvSpPr>
            <a:spLocks noChangeArrowheads="1"/>
          </p:cNvSpPr>
          <p:nvPr/>
        </p:nvSpPr>
        <p:spPr bwMode="auto">
          <a:xfrm>
            <a:off x="2472274" y="313558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NULL</a:t>
            </a:r>
          </a:p>
        </p:txBody>
      </p:sp>
      <p:sp>
        <p:nvSpPr>
          <p:cNvPr id="19" name="Rectangle 379"/>
          <p:cNvSpPr>
            <a:spLocks noChangeArrowheads="1"/>
          </p:cNvSpPr>
          <p:nvPr/>
        </p:nvSpPr>
        <p:spPr bwMode="auto">
          <a:xfrm>
            <a:off x="2472274" y="3389072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0" name="Rectangle 379"/>
          <p:cNvSpPr>
            <a:spLocks noChangeArrowheads="1"/>
          </p:cNvSpPr>
          <p:nvPr/>
        </p:nvSpPr>
        <p:spPr bwMode="auto">
          <a:xfrm>
            <a:off x="2472274" y="3642558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1" name="Rectangle 379"/>
          <p:cNvSpPr>
            <a:spLocks noChangeArrowheads="1"/>
          </p:cNvSpPr>
          <p:nvPr/>
        </p:nvSpPr>
        <p:spPr bwMode="auto">
          <a:xfrm>
            <a:off x="2472274" y="2755358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2" name="Straight Arrow Connector 21"/>
          <p:cNvCxnSpPr>
            <a:stCxn id="19" idx="3"/>
          </p:cNvCxnSpPr>
          <p:nvPr/>
        </p:nvCxnSpPr>
        <p:spPr bwMode="auto">
          <a:xfrm>
            <a:off x="3803074" y="3515815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379"/>
          <p:cNvSpPr>
            <a:spLocks noChangeArrowheads="1"/>
          </p:cNvSpPr>
          <p:nvPr/>
        </p:nvSpPr>
        <p:spPr bwMode="auto">
          <a:xfrm>
            <a:off x="4563532" y="3262329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2092045" y="2755358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2092045" y="3769301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2092045" y="3769301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2092045" y="4022787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379"/>
          <p:cNvSpPr>
            <a:spLocks noChangeArrowheads="1"/>
          </p:cNvSpPr>
          <p:nvPr/>
        </p:nvSpPr>
        <p:spPr bwMode="auto">
          <a:xfrm>
            <a:off x="2472274" y="440301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>
                <a:latin typeface="Courier New"/>
                <a:cs typeface="Courier New"/>
              </a:rPr>
              <a:t>NULL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9" name="Rectangle 379"/>
          <p:cNvSpPr>
            <a:spLocks noChangeArrowheads="1"/>
          </p:cNvSpPr>
          <p:nvPr/>
        </p:nvSpPr>
        <p:spPr bwMode="auto">
          <a:xfrm>
            <a:off x="2472274" y="4656501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0" name="Rectangle 379"/>
          <p:cNvSpPr>
            <a:spLocks noChangeArrowheads="1"/>
          </p:cNvSpPr>
          <p:nvPr/>
        </p:nvSpPr>
        <p:spPr bwMode="auto">
          <a:xfrm>
            <a:off x="2472274" y="4909987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NULL</a:t>
            </a:r>
          </a:p>
        </p:txBody>
      </p:sp>
      <p:sp>
        <p:nvSpPr>
          <p:cNvPr id="31" name="Rectangle 379"/>
          <p:cNvSpPr>
            <a:spLocks noChangeArrowheads="1"/>
          </p:cNvSpPr>
          <p:nvPr/>
        </p:nvSpPr>
        <p:spPr bwMode="auto">
          <a:xfrm>
            <a:off x="2472274" y="4022787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3803074" y="4783244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379"/>
          <p:cNvSpPr>
            <a:spLocks noChangeArrowheads="1"/>
          </p:cNvSpPr>
          <p:nvPr/>
        </p:nvSpPr>
        <p:spPr bwMode="auto">
          <a:xfrm>
            <a:off x="4563532" y="4529758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88328" y="5413528"/>
            <a:ext cx="8442325" cy="1485615"/>
          </a:xfrm>
        </p:spPr>
        <p:txBody>
          <a:bodyPr/>
          <a:lstStyle/>
          <a:p>
            <a:r>
              <a:rPr lang="en-US" dirty="0"/>
              <a:t>Clients: walk this list, trying each socket address in turn, until the calls to </a:t>
            </a:r>
            <a:r>
              <a:rPr lang="en-US" dirty="0">
                <a:latin typeface="Courier New"/>
                <a:cs typeface="Courier New"/>
              </a:rPr>
              <a:t>socket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connect</a:t>
            </a:r>
            <a:r>
              <a:rPr lang="en-US" dirty="0"/>
              <a:t> succeed.</a:t>
            </a:r>
          </a:p>
          <a:p>
            <a:r>
              <a:rPr lang="en-US" dirty="0"/>
              <a:t>Servers: walk the list until calls to </a:t>
            </a:r>
            <a:r>
              <a:rPr lang="en-US" dirty="0">
                <a:latin typeface="Courier New"/>
                <a:cs typeface="Courier New"/>
              </a:rPr>
              <a:t>socket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bind</a:t>
            </a:r>
            <a:r>
              <a:rPr lang="en-US" dirty="0"/>
              <a:t> succeed.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8031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addrinfo</a:t>
            </a:r>
            <a:r>
              <a:rPr lang="en-US" dirty="0"/>
              <a:t> </a:t>
            </a:r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23" y="4038600"/>
            <a:ext cx="8188077" cy="1752600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dirty="0" err="1"/>
              <a:t>addrinfo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returned by </a:t>
            </a:r>
            <a:r>
              <a:rPr lang="en-US" dirty="0" err="1"/>
              <a:t>getaddrinfo</a:t>
            </a:r>
            <a:r>
              <a:rPr lang="en-US" dirty="0"/>
              <a:t> contains arguments that can be passed directly to </a:t>
            </a:r>
            <a:r>
              <a:rPr lang="en-US" dirty="0">
                <a:latin typeface="Courier New"/>
                <a:cs typeface="Courier New"/>
              </a:rPr>
              <a:t>socket</a:t>
            </a:r>
            <a:r>
              <a:rPr lang="en-US" dirty="0"/>
              <a:t> function.</a:t>
            </a:r>
          </a:p>
          <a:p>
            <a:r>
              <a:rPr lang="en-US" dirty="0"/>
              <a:t>Also points to a socket address </a:t>
            </a:r>
            <a:r>
              <a:rPr lang="en-US" dirty="0" err="1"/>
              <a:t>struct</a:t>
            </a:r>
            <a:r>
              <a:rPr lang="en-US" dirty="0"/>
              <a:t> that can be passed directly to </a:t>
            </a:r>
            <a:r>
              <a:rPr lang="en-US" dirty="0">
                <a:latin typeface="Courier New"/>
                <a:cs typeface="Courier New"/>
              </a:rPr>
              <a:t>connect</a:t>
            </a:r>
            <a:r>
              <a:rPr lang="en-US" dirty="0">
                <a:latin typeface="+mn-lt"/>
                <a:cs typeface="Courier New"/>
              </a:rPr>
              <a:t> </a:t>
            </a:r>
            <a:r>
              <a:rPr lang="en-US" dirty="0">
                <a:latin typeface="+mn-lt"/>
              </a:rPr>
              <a:t>and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bind </a:t>
            </a:r>
            <a:r>
              <a:rPr lang="en-US" dirty="0">
                <a:latin typeface="+mn-lt"/>
                <a:cs typeface="Courier New"/>
              </a:rPr>
              <a:t>functions</a:t>
            </a:r>
            <a:r>
              <a:rPr lang="en-US" dirty="0">
                <a:latin typeface="Courier New"/>
                <a:cs typeface="Courier New"/>
              </a:rPr>
              <a:t>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1333143"/>
            <a:ext cx="8458200" cy="240065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ai_flags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Hints argument flags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ai_family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First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arg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socket function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ai_socktype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Second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arg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socket function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ai_protocol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Third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arg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socket function 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ai_canonname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Canonical host name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ai_addrlen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Size of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ai_addr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struct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sockaddr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ai_addr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Ptr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socket address structure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ai_next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Ptr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next item in linked list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  <a:endParaRPr lang="is-IS" sz="15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566202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8"/>
            <a:ext cx="8915400" cy="762000"/>
          </a:xfrm>
        </p:spPr>
        <p:txBody>
          <a:bodyPr/>
          <a:lstStyle/>
          <a:p>
            <a:r>
              <a:rPr lang="en-US" dirty="0"/>
              <a:t>Host and Service Conversion: </a:t>
            </a:r>
            <a:r>
              <a:rPr lang="en-US" dirty="0" err="1">
                <a:latin typeface="Courier New"/>
                <a:cs typeface="Courier New"/>
              </a:rPr>
              <a:t>getnameinfo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1835868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getnameinfo</a:t>
            </a:r>
            <a:r>
              <a:rPr lang="en-US" dirty="0"/>
              <a:t> is the inverse of </a:t>
            </a:r>
            <a:r>
              <a:rPr lang="en-US" dirty="0" err="1"/>
              <a:t>getaddrinfo</a:t>
            </a:r>
            <a:r>
              <a:rPr lang="en-US" dirty="0"/>
              <a:t>, converting a socket address to the corresponding host and service. </a:t>
            </a:r>
          </a:p>
          <a:p>
            <a:pPr lvl="1"/>
            <a:r>
              <a:rPr lang="en-US" dirty="0"/>
              <a:t>Replaces obsolete </a:t>
            </a:r>
            <a:r>
              <a:rPr lang="en-US" dirty="0" err="1">
                <a:latin typeface="Courier New"/>
                <a:cs typeface="Courier New"/>
              </a:rPr>
              <a:t>gethostbyaddr</a:t>
            </a:r>
            <a:r>
              <a:rPr lang="en-US" dirty="0"/>
              <a:t> and </a:t>
            </a:r>
            <a:r>
              <a:rPr lang="en-US" dirty="0" err="1">
                <a:latin typeface="Courier New"/>
                <a:cs typeface="Courier New"/>
              </a:rPr>
              <a:t>getservbyport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+mn-lt"/>
                <a:cs typeface="Courier New"/>
              </a:rPr>
              <a:t>funcs</a:t>
            </a:r>
            <a:r>
              <a:rPr lang="en-US" dirty="0">
                <a:latin typeface="+mn-lt"/>
                <a:cs typeface="Courier New"/>
              </a:rPr>
              <a:t>.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Reentrant and protocol independent. </a:t>
            </a:r>
            <a:endParaRPr lang="en-US" dirty="0">
              <a:latin typeface="+mn-lt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28600" y="3570982"/>
            <a:ext cx="8610600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getnameinfo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SA *</a:t>
            </a:r>
            <a:r>
              <a:rPr lang="en-US" sz="1600" dirty="0" err="1">
                <a:latin typeface="Courier New" pitchFamily="49" charset="0"/>
              </a:rPr>
              <a:t>sa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socklen_t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salen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In: socket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addr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*/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            char *host,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hostlen</a:t>
            </a:r>
            <a:r>
              <a:rPr lang="en-US" sz="1600" dirty="0">
                <a:latin typeface="Courier New" pitchFamily="49" charset="0"/>
              </a:rPr>
              <a:t>,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Out: host */</a:t>
            </a:r>
          </a:p>
          <a:p>
            <a:r>
              <a:rPr lang="en-US" sz="1600" dirty="0">
                <a:latin typeface="Courier New" pitchFamily="49" charset="0"/>
              </a:rPr>
              <a:t>                char *</a:t>
            </a:r>
            <a:r>
              <a:rPr lang="en-US" sz="1600" dirty="0" err="1">
                <a:latin typeface="Courier New" pitchFamily="49" charset="0"/>
              </a:rPr>
              <a:t>serv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servlen</a:t>
            </a:r>
            <a:r>
              <a:rPr lang="en-US" sz="1600" dirty="0">
                <a:latin typeface="Courier New" pitchFamily="49" charset="0"/>
              </a:rPr>
              <a:t>,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Out: service */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flags);             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optional flags */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64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network</a:t>
            </a:r>
            <a:r>
              <a:rPr lang="en-US" dirty="0"/>
              <a:t> is a hierarchical system of boxes and wires organized by geographical proximity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US" dirty="0"/>
              <a:t> (System Area Network) spans cluster or machine room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Switched Ethernet, Quadrics QSW, …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LAN (Local Area Network)  spans a building or campus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Ethernet is most prominent example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WAN (Wide Area Network) spans country or world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Typically high-speed point-to-point phone lines</a:t>
            </a:r>
          </a:p>
          <a:p>
            <a:pPr>
              <a:spcBef>
                <a:spcPts val="1800"/>
              </a:spcBef>
            </a:pPr>
            <a:r>
              <a:rPr lang="en-US" dirty="0"/>
              <a:t>An </a:t>
            </a:r>
            <a:r>
              <a:rPr lang="en-US" i="1" dirty="0">
                <a:solidFill>
                  <a:srgbClr val="C00000"/>
                </a:solidFill>
              </a:rPr>
              <a:t>internetwork</a:t>
            </a:r>
            <a:r>
              <a:rPr lang="en-US" i="1" dirty="0"/>
              <a:t> (</a:t>
            </a:r>
            <a:r>
              <a:rPr lang="en-US" i="1" dirty="0">
                <a:solidFill>
                  <a:srgbClr val="C00000"/>
                </a:solidFill>
              </a:rPr>
              <a:t>internet</a:t>
            </a:r>
            <a:r>
              <a:rPr lang="en-US" i="1" dirty="0"/>
              <a:t>) </a:t>
            </a:r>
            <a:r>
              <a:rPr lang="en-US" dirty="0"/>
              <a:t>is an interconnected set of networks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Global IP Internet (uppercase “I”) is the most famous example of an internet (lowercase “</a:t>
            </a:r>
            <a:r>
              <a:rPr lang="en-US" dirty="0" err="1"/>
              <a:t>i</a:t>
            </a:r>
            <a:r>
              <a:rPr lang="en-US" dirty="0"/>
              <a:t>”)</a:t>
            </a:r>
          </a:p>
          <a:p>
            <a:pPr>
              <a:spcBef>
                <a:spcPts val="1800"/>
              </a:spcBef>
            </a:pPr>
            <a:r>
              <a:rPr lang="en-US" dirty="0"/>
              <a:t>Let’s see how an internet is built from the ground up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30C11F2-18E7-42DE-8490-7457A91A62F9}"/>
              </a:ext>
            </a:extLst>
          </p:cNvPr>
          <p:cNvSpPr txBox="1"/>
          <p:nvPr/>
        </p:nvSpPr>
        <p:spPr>
          <a:xfrm>
            <a:off x="4156416" y="6324600"/>
            <a:ext cx="498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* Not to be confused with a Storage Area Network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Example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7066" y="1817906"/>
            <a:ext cx="8708334" cy="427809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hints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rc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a list of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records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memset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(&amp;hints, 0,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//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hints.ai_family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AF_INET;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IPv4 only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hints.ai_socktype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SOCK_STREAM;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Connections only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[1],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&amp;hints,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!=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error: %s\n"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gai_strerror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6296" y="5721188"/>
            <a:ext cx="113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hostinfo.c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3999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Example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6392" y="2133600"/>
            <a:ext cx="8214208" cy="32932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Walk the list and display each IP address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flags = NI_NUMERICHOST;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Display address instead of name */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(p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p; p =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ai_next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Getnameinfo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ai_addrlen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MAXLINE, 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0, flags);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"%s\n"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, buf);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Clean up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Freeaddrinfo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40749" y="5057477"/>
            <a:ext cx="113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hostinfo.c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181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hostinfo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75882" y="1542634"/>
            <a:ext cx="6686918" cy="42780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./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hostinfo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localhost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127.0.0.1</a:t>
            </a:r>
          </a:p>
          <a:p>
            <a:endParaRPr lang="en-US" sz="1600" dirty="0">
              <a:solidFill>
                <a:srgbClr val="3913A8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./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hostinfo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128.2.210.175</a:t>
            </a:r>
          </a:p>
          <a:p>
            <a:endParaRPr lang="en-US" sz="1600" dirty="0">
              <a:solidFill>
                <a:srgbClr val="3913A8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./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hostinfo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twitter.com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199.16.156.230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199.16.156.38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199.16.156.102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199.16.156.198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./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hostinfo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endParaRPr lang="en-US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172.217.15.110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2607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:f8b0:4004:802: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:200e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39396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/>
              <a:t> for host and service conversion</a:t>
            </a:r>
          </a:p>
          <a:p>
            <a:r>
              <a:rPr lang="en-US" dirty="0"/>
              <a:t>Writing clients and servers</a:t>
            </a:r>
          </a:p>
          <a:p>
            <a:r>
              <a:rPr lang="en-US" dirty="0"/>
              <a:t>Writing Web servers!</a:t>
            </a:r>
          </a:p>
        </p:txBody>
      </p:sp>
    </p:spTree>
    <p:extLst>
      <p:ext uri="{BB962C8B-B14F-4D97-AF65-F5344CB8AC3E}">
        <p14:creationId xmlns:p14="http://schemas.microsoft.com/office/powerpoint/2010/main" val="812601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8477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8358" y="367185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5834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8703"/>
            <a:ext cx="6477000" cy="573087"/>
          </a:xfrm>
        </p:spPr>
        <p:txBody>
          <a:bodyPr lIns="91294" tIns="45647" rIns="91294" bIns="45647" anchor="t"/>
          <a:lstStyle/>
          <a:p>
            <a:r>
              <a:rPr lang="en-US"/>
              <a:t>Basic Internet Components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449" y="1295400"/>
            <a:ext cx="8502951" cy="4953000"/>
          </a:xfrm>
        </p:spPr>
        <p:txBody>
          <a:bodyPr lIns="91294" tIns="45647" rIns="91294" bIns="45647"/>
          <a:lstStyle/>
          <a:p>
            <a:r>
              <a:rPr lang="en-US" dirty="0"/>
              <a:t>Internet backbone:</a:t>
            </a:r>
          </a:p>
          <a:p>
            <a:pPr lvl="1"/>
            <a:r>
              <a:rPr lang="en-US" dirty="0"/>
              <a:t>collection of routers (nationwide or worldwide) connected by high-speed point-to-point networks</a:t>
            </a:r>
          </a:p>
          <a:p>
            <a:r>
              <a:rPr lang="en-US" dirty="0"/>
              <a:t>Internet Exchange Points (IXP):</a:t>
            </a:r>
          </a:p>
          <a:p>
            <a:pPr lvl="1"/>
            <a:r>
              <a:rPr lang="en-US" dirty="0"/>
              <a:t>router that connects multiple backbones (often referred to as peers)</a:t>
            </a:r>
          </a:p>
          <a:p>
            <a:pPr lvl="1"/>
            <a:r>
              <a:rPr lang="en-US" dirty="0"/>
              <a:t>Also called Network Access Points (NAP)</a:t>
            </a:r>
          </a:p>
          <a:p>
            <a:r>
              <a:rPr lang="en-US" dirty="0"/>
              <a:t>Regional networks:</a:t>
            </a:r>
          </a:p>
          <a:p>
            <a:pPr lvl="1"/>
            <a:r>
              <a:rPr lang="en-US" dirty="0"/>
              <a:t>smaller backbones that cover smaller geographical areas </a:t>
            </a:r>
            <a:br>
              <a:rPr lang="en-US" dirty="0"/>
            </a:br>
            <a:r>
              <a:rPr lang="en-US" dirty="0"/>
              <a:t>(e.g., cities or states) </a:t>
            </a:r>
          </a:p>
          <a:p>
            <a:r>
              <a:rPr lang="en-US" dirty="0"/>
              <a:t>Point of presence (POP):</a:t>
            </a:r>
          </a:p>
          <a:p>
            <a:pPr lvl="1"/>
            <a:r>
              <a:rPr lang="en-US" dirty="0"/>
              <a:t>machine that is connected to the Internet</a:t>
            </a:r>
          </a:p>
          <a:p>
            <a:r>
              <a:rPr lang="en-US" dirty="0"/>
              <a:t>Internet Service Providers (ISPs):</a:t>
            </a:r>
          </a:p>
          <a:p>
            <a:pPr lvl="1"/>
            <a:r>
              <a:rPr lang="en-US" dirty="0"/>
              <a:t>provide dial-up or direct access to POPs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7543800" cy="573087"/>
          </a:xfrm>
        </p:spPr>
        <p:txBody>
          <a:bodyPr lIns="91294" tIns="45647" rIns="91294" bIns="45647" anchor="t"/>
          <a:lstStyle/>
          <a:p>
            <a:r>
              <a:rPr lang="en-US" dirty="0"/>
              <a:t>Internet Connection Hierarchy</a:t>
            </a:r>
          </a:p>
        </p:txBody>
      </p:sp>
      <p:sp>
        <p:nvSpPr>
          <p:cNvPr id="693251" name="Text Box 3"/>
          <p:cNvSpPr txBox="1">
            <a:spLocks noChangeArrowheads="1"/>
          </p:cNvSpPr>
          <p:nvPr/>
        </p:nvSpPr>
        <p:spPr bwMode="auto">
          <a:xfrm>
            <a:off x="2712473" y="1292225"/>
            <a:ext cx="49617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IXP</a:t>
            </a:r>
          </a:p>
        </p:txBody>
      </p:sp>
      <p:sp>
        <p:nvSpPr>
          <p:cNvPr id="693252" name="Text Box 4"/>
          <p:cNvSpPr txBox="1">
            <a:spLocks noChangeArrowheads="1"/>
          </p:cNvSpPr>
          <p:nvPr/>
        </p:nvSpPr>
        <p:spPr bwMode="auto">
          <a:xfrm>
            <a:off x="3998348" y="1292225"/>
            <a:ext cx="49617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IXP</a:t>
            </a:r>
          </a:p>
        </p:txBody>
      </p:sp>
      <p:sp>
        <p:nvSpPr>
          <p:cNvPr id="693253" name="Text Box 5"/>
          <p:cNvSpPr txBox="1">
            <a:spLocks noChangeArrowheads="1"/>
          </p:cNvSpPr>
          <p:nvPr/>
        </p:nvSpPr>
        <p:spPr bwMode="auto">
          <a:xfrm>
            <a:off x="1711325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Backbone</a:t>
            </a:r>
          </a:p>
        </p:txBody>
      </p:sp>
      <p:sp>
        <p:nvSpPr>
          <p:cNvPr id="693254" name="Text Box 6"/>
          <p:cNvSpPr txBox="1">
            <a:spLocks noChangeArrowheads="1"/>
          </p:cNvSpPr>
          <p:nvPr/>
        </p:nvSpPr>
        <p:spPr bwMode="auto">
          <a:xfrm>
            <a:off x="5973763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Backbone</a:t>
            </a:r>
          </a:p>
        </p:txBody>
      </p:sp>
      <p:sp>
        <p:nvSpPr>
          <p:cNvPr id="693255" name="Text Box 7"/>
          <p:cNvSpPr txBox="1">
            <a:spLocks noChangeArrowheads="1"/>
          </p:cNvSpPr>
          <p:nvPr/>
        </p:nvSpPr>
        <p:spPr bwMode="auto">
          <a:xfrm>
            <a:off x="4562475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Backbone</a:t>
            </a:r>
          </a:p>
        </p:txBody>
      </p:sp>
      <p:sp>
        <p:nvSpPr>
          <p:cNvPr id="693256" name="Text Box 8"/>
          <p:cNvSpPr txBox="1">
            <a:spLocks noChangeArrowheads="1"/>
          </p:cNvSpPr>
          <p:nvPr/>
        </p:nvSpPr>
        <p:spPr bwMode="auto">
          <a:xfrm>
            <a:off x="3136900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Backbone</a:t>
            </a:r>
          </a:p>
        </p:txBody>
      </p:sp>
      <p:sp>
        <p:nvSpPr>
          <p:cNvPr id="693257" name="Text Box 9"/>
          <p:cNvSpPr txBox="1">
            <a:spLocks noChangeArrowheads="1"/>
          </p:cNvSpPr>
          <p:nvPr/>
        </p:nvSpPr>
        <p:spPr bwMode="auto">
          <a:xfrm>
            <a:off x="5447421" y="1292225"/>
            <a:ext cx="49617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IXP</a:t>
            </a:r>
          </a:p>
        </p:txBody>
      </p:sp>
      <p:sp>
        <p:nvSpPr>
          <p:cNvPr id="693258" name="Text Box 10"/>
          <p:cNvSpPr txBox="1">
            <a:spLocks noChangeArrowheads="1"/>
          </p:cNvSpPr>
          <p:nvPr/>
        </p:nvSpPr>
        <p:spPr bwMode="auto">
          <a:xfrm>
            <a:off x="7350125" y="3255963"/>
            <a:ext cx="6398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 </a:t>
            </a:r>
          </a:p>
        </p:txBody>
      </p:sp>
      <p:sp>
        <p:nvSpPr>
          <p:cNvPr id="693259" name="Text Box 11"/>
          <p:cNvSpPr txBox="1">
            <a:spLocks noChangeArrowheads="1"/>
          </p:cNvSpPr>
          <p:nvPr/>
        </p:nvSpPr>
        <p:spPr bwMode="auto">
          <a:xfrm>
            <a:off x="5878513" y="32559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60" name="Text Box 12"/>
          <p:cNvSpPr txBox="1">
            <a:spLocks noChangeArrowheads="1"/>
          </p:cNvSpPr>
          <p:nvPr/>
        </p:nvSpPr>
        <p:spPr bwMode="auto">
          <a:xfrm>
            <a:off x="6629400" y="32559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61" name="Line 13"/>
          <p:cNvSpPr>
            <a:spLocks noChangeShapeType="1"/>
          </p:cNvSpPr>
          <p:nvPr/>
        </p:nvSpPr>
        <p:spPr bwMode="auto">
          <a:xfrm flipV="1">
            <a:off x="6164263" y="2709863"/>
            <a:ext cx="446087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2" name="Line 14"/>
          <p:cNvSpPr>
            <a:spLocks noChangeShapeType="1"/>
          </p:cNvSpPr>
          <p:nvPr/>
        </p:nvSpPr>
        <p:spPr bwMode="auto">
          <a:xfrm flipH="1" flipV="1">
            <a:off x="6772275" y="2709863"/>
            <a:ext cx="1524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3" name="Line 15"/>
          <p:cNvSpPr>
            <a:spLocks noChangeShapeType="1"/>
          </p:cNvSpPr>
          <p:nvPr/>
        </p:nvSpPr>
        <p:spPr bwMode="auto">
          <a:xfrm flipH="1" flipV="1">
            <a:off x="6924675" y="2709863"/>
            <a:ext cx="836613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4" name="Line 16"/>
          <p:cNvSpPr>
            <a:spLocks noChangeShapeType="1"/>
          </p:cNvSpPr>
          <p:nvPr/>
        </p:nvSpPr>
        <p:spPr bwMode="auto">
          <a:xfrm flipH="1" flipV="1">
            <a:off x="5799138" y="1658938"/>
            <a:ext cx="8112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5" name="Line 17"/>
          <p:cNvSpPr>
            <a:spLocks noChangeShapeType="1"/>
          </p:cNvSpPr>
          <p:nvPr/>
        </p:nvSpPr>
        <p:spPr bwMode="auto">
          <a:xfrm flipH="1" flipV="1">
            <a:off x="4373563" y="1658938"/>
            <a:ext cx="2236787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6" name="Line 18"/>
          <p:cNvSpPr>
            <a:spLocks noChangeShapeType="1"/>
          </p:cNvSpPr>
          <p:nvPr/>
        </p:nvSpPr>
        <p:spPr bwMode="auto">
          <a:xfrm flipV="1">
            <a:off x="3729038" y="1658938"/>
            <a:ext cx="22066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7" name="Line 19"/>
          <p:cNvSpPr>
            <a:spLocks noChangeShapeType="1"/>
          </p:cNvSpPr>
          <p:nvPr/>
        </p:nvSpPr>
        <p:spPr bwMode="auto">
          <a:xfrm flipV="1">
            <a:off x="3729038" y="1658938"/>
            <a:ext cx="1825625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8" name="Line 20"/>
          <p:cNvSpPr>
            <a:spLocks noChangeShapeType="1"/>
          </p:cNvSpPr>
          <p:nvPr/>
        </p:nvSpPr>
        <p:spPr bwMode="auto">
          <a:xfrm flipH="1" flipV="1">
            <a:off x="2947988" y="1658938"/>
            <a:ext cx="781050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9" name="Line 21"/>
          <p:cNvSpPr>
            <a:spLocks noChangeShapeType="1"/>
          </p:cNvSpPr>
          <p:nvPr/>
        </p:nvSpPr>
        <p:spPr bwMode="auto">
          <a:xfrm flipH="1" flipV="1">
            <a:off x="4184650" y="1658938"/>
            <a:ext cx="1049338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0" name="Line 22"/>
          <p:cNvSpPr>
            <a:spLocks noChangeShapeType="1"/>
          </p:cNvSpPr>
          <p:nvPr/>
        </p:nvSpPr>
        <p:spPr bwMode="auto">
          <a:xfrm flipV="1">
            <a:off x="2282825" y="1658938"/>
            <a:ext cx="665163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1" name="Text Box 23"/>
          <p:cNvSpPr txBox="1">
            <a:spLocks noChangeArrowheads="1"/>
          </p:cNvSpPr>
          <p:nvPr/>
        </p:nvSpPr>
        <p:spPr bwMode="auto">
          <a:xfrm>
            <a:off x="982663" y="4183063"/>
            <a:ext cx="143159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Regional net </a:t>
            </a:r>
          </a:p>
        </p:txBody>
      </p:sp>
      <p:sp>
        <p:nvSpPr>
          <p:cNvPr id="693272" name="Line 24"/>
          <p:cNvSpPr>
            <a:spLocks noChangeShapeType="1"/>
          </p:cNvSpPr>
          <p:nvPr/>
        </p:nvSpPr>
        <p:spPr bwMode="auto">
          <a:xfrm flipV="1">
            <a:off x="1749425" y="2709863"/>
            <a:ext cx="511175" cy="560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3" name="Text Box 25"/>
          <p:cNvSpPr txBox="1">
            <a:spLocks noChangeArrowheads="1"/>
          </p:cNvSpPr>
          <p:nvPr/>
        </p:nvSpPr>
        <p:spPr bwMode="auto">
          <a:xfrm>
            <a:off x="4451350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74" name="Text Box 26"/>
          <p:cNvSpPr txBox="1">
            <a:spLocks noChangeArrowheads="1"/>
          </p:cNvSpPr>
          <p:nvPr/>
        </p:nvSpPr>
        <p:spPr bwMode="auto">
          <a:xfrm>
            <a:off x="2947988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75" name="Text Box 27"/>
          <p:cNvSpPr txBox="1">
            <a:spLocks noChangeArrowheads="1"/>
          </p:cNvSpPr>
          <p:nvPr/>
        </p:nvSpPr>
        <p:spPr bwMode="auto">
          <a:xfrm>
            <a:off x="3700463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76" name="Line 28"/>
          <p:cNvSpPr>
            <a:spLocks noChangeShapeType="1"/>
          </p:cNvSpPr>
          <p:nvPr/>
        </p:nvSpPr>
        <p:spPr bwMode="auto">
          <a:xfrm flipV="1">
            <a:off x="3233738" y="2724150"/>
            <a:ext cx="447675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7" name="Line 29"/>
          <p:cNvSpPr>
            <a:spLocks noChangeShapeType="1"/>
          </p:cNvSpPr>
          <p:nvPr/>
        </p:nvSpPr>
        <p:spPr bwMode="auto">
          <a:xfrm flipH="1" flipV="1">
            <a:off x="3843338" y="2724150"/>
            <a:ext cx="1524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8" name="Line 30"/>
          <p:cNvSpPr>
            <a:spLocks noChangeShapeType="1"/>
          </p:cNvSpPr>
          <p:nvPr/>
        </p:nvSpPr>
        <p:spPr bwMode="auto">
          <a:xfrm flipH="1" flipV="1">
            <a:off x="3995738" y="2724150"/>
            <a:ext cx="836612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9" name="Text Box 31"/>
          <p:cNvSpPr txBox="1">
            <a:spLocks noChangeArrowheads="1"/>
          </p:cNvSpPr>
          <p:nvPr/>
        </p:nvSpPr>
        <p:spPr bwMode="auto">
          <a:xfrm>
            <a:off x="1174750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80" name="Line 32"/>
          <p:cNvSpPr>
            <a:spLocks noChangeShapeType="1"/>
          </p:cNvSpPr>
          <p:nvPr/>
        </p:nvSpPr>
        <p:spPr bwMode="auto">
          <a:xfrm flipV="1">
            <a:off x="836613" y="4564063"/>
            <a:ext cx="65405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1" name="Line 33"/>
          <p:cNvSpPr>
            <a:spLocks noChangeShapeType="1"/>
          </p:cNvSpPr>
          <p:nvPr/>
        </p:nvSpPr>
        <p:spPr bwMode="auto">
          <a:xfrm flipV="1">
            <a:off x="1490663" y="4564063"/>
            <a:ext cx="161925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2" name="Text Box 34"/>
          <p:cNvSpPr txBox="1">
            <a:spLocks noChangeArrowheads="1"/>
          </p:cNvSpPr>
          <p:nvPr/>
        </p:nvSpPr>
        <p:spPr bwMode="auto">
          <a:xfrm>
            <a:off x="457200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83" name="Text Box 35"/>
          <p:cNvSpPr txBox="1">
            <a:spLocks noChangeArrowheads="1"/>
          </p:cNvSpPr>
          <p:nvPr/>
        </p:nvSpPr>
        <p:spPr bwMode="auto">
          <a:xfrm>
            <a:off x="2522538" y="5932488"/>
            <a:ext cx="158246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Small Business</a:t>
            </a:r>
          </a:p>
        </p:txBody>
      </p:sp>
      <p:sp>
        <p:nvSpPr>
          <p:cNvPr id="693284" name="Line 36"/>
          <p:cNvSpPr>
            <a:spLocks noChangeShapeType="1"/>
          </p:cNvSpPr>
          <p:nvPr/>
        </p:nvSpPr>
        <p:spPr bwMode="auto">
          <a:xfrm flipV="1">
            <a:off x="3424238" y="5434013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5" name="Text Box 37"/>
          <p:cNvSpPr txBox="1">
            <a:spLocks noChangeArrowheads="1"/>
          </p:cNvSpPr>
          <p:nvPr/>
        </p:nvSpPr>
        <p:spPr bwMode="auto">
          <a:xfrm>
            <a:off x="5643563" y="4183063"/>
            <a:ext cx="1354838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Big Business</a:t>
            </a:r>
          </a:p>
        </p:txBody>
      </p:sp>
      <p:sp>
        <p:nvSpPr>
          <p:cNvPr id="693286" name="Line 38"/>
          <p:cNvSpPr>
            <a:spLocks noChangeShapeType="1"/>
          </p:cNvSpPr>
          <p:nvPr/>
        </p:nvSpPr>
        <p:spPr bwMode="auto">
          <a:xfrm>
            <a:off x="6164263" y="3608388"/>
            <a:ext cx="0" cy="574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7" name="Line 39"/>
          <p:cNvSpPr>
            <a:spLocks noChangeShapeType="1"/>
          </p:cNvSpPr>
          <p:nvPr/>
        </p:nvSpPr>
        <p:spPr bwMode="auto">
          <a:xfrm flipH="1" flipV="1">
            <a:off x="4832350" y="3608388"/>
            <a:ext cx="1331913" cy="574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8" name="Text Box 40"/>
          <p:cNvSpPr txBox="1">
            <a:spLocks noChangeArrowheads="1"/>
          </p:cNvSpPr>
          <p:nvPr/>
        </p:nvSpPr>
        <p:spPr bwMode="auto">
          <a:xfrm>
            <a:off x="3760788" y="4183063"/>
            <a:ext cx="477996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ISP</a:t>
            </a:r>
          </a:p>
        </p:txBody>
      </p:sp>
      <p:sp>
        <p:nvSpPr>
          <p:cNvPr id="693289" name="Line 41"/>
          <p:cNvSpPr>
            <a:spLocks noChangeShapeType="1"/>
          </p:cNvSpPr>
          <p:nvPr/>
        </p:nvSpPr>
        <p:spPr bwMode="auto">
          <a:xfrm flipH="1" flipV="1">
            <a:off x="4032250" y="3608388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0" name="Text Box 42"/>
          <p:cNvSpPr txBox="1">
            <a:spLocks noChangeArrowheads="1"/>
          </p:cNvSpPr>
          <p:nvPr/>
        </p:nvSpPr>
        <p:spPr bwMode="auto">
          <a:xfrm>
            <a:off x="4603750" y="5110163"/>
            <a:ext cx="6398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 </a:t>
            </a:r>
          </a:p>
        </p:txBody>
      </p:sp>
      <p:sp>
        <p:nvSpPr>
          <p:cNvPr id="693291" name="Text Box 43"/>
          <p:cNvSpPr txBox="1">
            <a:spLocks noChangeArrowheads="1"/>
          </p:cNvSpPr>
          <p:nvPr/>
        </p:nvSpPr>
        <p:spPr bwMode="auto">
          <a:xfrm>
            <a:off x="3132138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92" name="Text Box 44"/>
          <p:cNvSpPr txBox="1">
            <a:spLocks noChangeArrowheads="1"/>
          </p:cNvSpPr>
          <p:nvPr/>
        </p:nvSpPr>
        <p:spPr bwMode="auto">
          <a:xfrm>
            <a:off x="3884613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93" name="Line 45"/>
          <p:cNvSpPr>
            <a:spLocks noChangeShapeType="1"/>
          </p:cNvSpPr>
          <p:nvPr/>
        </p:nvSpPr>
        <p:spPr bwMode="auto">
          <a:xfrm flipV="1">
            <a:off x="3417888" y="4549775"/>
            <a:ext cx="447675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4" name="Line 46"/>
          <p:cNvSpPr>
            <a:spLocks noChangeShapeType="1"/>
          </p:cNvSpPr>
          <p:nvPr/>
        </p:nvSpPr>
        <p:spPr bwMode="auto">
          <a:xfrm flipH="1" flipV="1">
            <a:off x="4025900" y="4549775"/>
            <a:ext cx="1524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5" name="Line 47"/>
          <p:cNvSpPr>
            <a:spLocks noChangeShapeType="1"/>
          </p:cNvSpPr>
          <p:nvPr/>
        </p:nvSpPr>
        <p:spPr bwMode="auto">
          <a:xfrm flipH="1" flipV="1">
            <a:off x="4178300" y="4549775"/>
            <a:ext cx="8382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6" name="Line 48"/>
          <p:cNvSpPr>
            <a:spLocks noChangeShapeType="1"/>
          </p:cNvSpPr>
          <p:nvPr/>
        </p:nvSpPr>
        <p:spPr bwMode="auto">
          <a:xfrm flipH="1">
            <a:off x="6296025" y="4521200"/>
            <a:ext cx="247650" cy="574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7" name="Text Box 49"/>
          <p:cNvSpPr txBox="1">
            <a:spLocks noChangeArrowheads="1"/>
          </p:cNvSpPr>
          <p:nvPr/>
        </p:nvSpPr>
        <p:spPr bwMode="auto">
          <a:xfrm>
            <a:off x="6011863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98" name="Text Box 50"/>
          <p:cNvSpPr txBox="1">
            <a:spLocks noChangeArrowheads="1"/>
          </p:cNvSpPr>
          <p:nvPr/>
        </p:nvSpPr>
        <p:spPr bwMode="auto">
          <a:xfrm>
            <a:off x="5205413" y="5932488"/>
            <a:ext cx="1535272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 err="1">
                <a:latin typeface="Calibri" pitchFamily="34" charset="0"/>
              </a:rPr>
              <a:t>Pgh</a:t>
            </a:r>
            <a:r>
              <a:rPr lang="en-US" sz="1800" dirty="0">
                <a:latin typeface="Calibri" pitchFamily="34" charset="0"/>
              </a:rPr>
              <a:t> employee</a:t>
            </a:r>
          </a:p>
        </p:txBody>
      </p:sp>
      <p:sp>
        <p:nvSpPr>
          <p:cNvPr id="693299" name="Line 51"/>
          <p:cNvSpPr>
            <a:spLocks noChangeShapeType="1"/>
          </p:cNvSpPr>
          <p:nvPr/>
        </p:nvSpPr>
        <p:spPr bwMode="auto">
          <a:xfrm flipH="1">
            <a:off x="6011863" y="5384800"/>
            <a:ext cx="152400" cy="547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00" name="Text Box 52"/>
          <p:cNvSpPr txBox="1">
            <a:spLocks noChangeArrowheads="1"/>
          </p:cNvSpPr>
          <p:nvPr/>
        </p:nvSpPr>
        <p:spPr bwMode="auto">
          <a:xfrm>
            <a:off x="6096000" y="5410200"/>
            <a:ext cx="758521" cy="523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Cable</a:t>
            </a:r>
          </a:p>
          <a:p>
            <a:pPr algn="ctr" defTabSz="912813"/>
            <a:r>
              <a:rPr lang="en-US" sz="1400" dirty="0">
                <a:latin typeface="Calibri" pitchFamily="34" charset="0"/>
              </a:rPr>
              <a:t>modem</a:t>
            </a:r>
          </a:p>
        </p:txBody>
      </p:sp>
      <p:sp>
        <p:nvSpPr>
          <p:cNvPr id="693301" name="Line 53"/>
          <p:cNvSpPr>
            <a:spLocks noChangeShapeType="1"/>
          </p:cNvSpPr>
          <p:nvPr/>
        </p:nvSpPr>
        <p:spPr bwMode="auto">
          <a:xfrm>
            <a:off x="7350125" y="5384800"/>
            <a:ext cx="144463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02" name="Text Box 54"/>
          <p:cNvSpPr txBox="1">
            <a:spLocks noChangeArrowheads="1"/>
          </p:cNvSpPr>
          <p:nvPr/>
        </p:nvSpPr>
        <p:spPr bwMode="auto">
          <a:xfrm>
            <a:off x="6999288" y="5932488"/>
            <a:ext cx="1447106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DC employee</a:t>
            </a:r>
          </a:p>
        </p:txBody>
      </p:sp>
      <p:sp>
        <p:nvSpPr>
          <p:cNvPr id="693303" name="Text Box 55"/>
          <p:cNvSpPr txBox="1">
            <a:spLocks noChangeArrowheads="1"/>
          </p:cNvSpPr>
          <p:nvPr/>
        </p:nvSpPr>
        <p:spPr bwMode="auto">
          <a:xfrm>
            <a:off x="6829425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304" name="Line 56"/>
          <p:cNvSpPr>
            <a:spLocks noChangeShapeType="1"/>
          </p:cNvSpPr>
          <p:nvPr/>
        </p:nvSpPr>
        <p:spPr bwMode="auto">
          <a:xfrm>
            <a:off x="6772275" y="4549775"/>
            <a:ext cx="388938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05" name="Text Box 57"/>
          <p:cNvSpPr txBox="1">
            <a:spLocks noChangeArrowheads="1"/>
          </p:cNvSpPr>
          <p:nvPr/>
        </p:nvSpPr>
        <p:spPr bwMode="auto">
          <a:xfrm>
            <a:off x="5707063" y="3713163"/>
            <a:ext cx="364182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T3</a:t>
            </a:r>
          </a:p>
        </p:txBody>
      </p:sp>
      <p:sp>
        <p:nvSpPr>
          <p:cNvPr id="693306" name="Text Box 58"/>
          <p:cNvSpPr txBox="1">
            <a:spLocks noChangeArrowheads="1"/>
          </p:cNvSpPr>
          <p:nvPr/>
        </p:nvSpPr>
        <p:spPr bwMode="auto">
          <a:xfrm>
            <a:off x="3390900" y="5578475"/>
            <a:ext cx="404258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T1 </a:t>
            </a:r>
          </a:p>
        </p:txBody>
      </p:sp>
      <p:sp>
        <p:nvSpPr>
          <p:cNvPr id="693307" name="Text Box 59"/>
          <p:cNvSpPr txBox="1">
            <a:spLocks noChangeArrowheads="1"/>
          </p:cNvSpPr>
          <p:nvPr/>
        </p:nvSpPr>
        <p:spPr bwMode="auto">
          <a:xfrm>
            <a:off x="192088" y="5946775"/>
            <a:ext cx="2035857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ISP (for individuals)</a:t>
            </a:r>
          </a:p>
        </p:txBody>
      </p:sp>
      <p:sp>
        <p:nvSpPr>
          <p:cNvPr id="693308" name="Text Box 60"/>
          <p:cNvSpPr txBox="1">
            <a:spLocks noChangeArrowheads="1"/>
          </p:cNvSpPr>
          <p:nvPr/>
        </p:nvSpPr>
        <p:spPr bwMode="auto">
          <a:xfrm>
            <a:off x="1404938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309" name="Line 61"/>
          <p:cNvSpPr>
            <a:spLocks noChangeShapeType="1"/>
          </p:cNvSpPr>
          <p:nvPr/>
        </p:nvSpPr>
        <p:spPr bwMode="auto">
          <a:xfrm flipH="1" flipV="1">
            <a:off x="1749425" y="3608388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0" name="Line 62"/>
          <p:cNvSpPr>
            <a:spLocks noChangeShapeType="1"/>
          </p:cNvSpPr>
          <p:nvPr/>
        </p:nvSpPr>
        <p:spPr bwMode="auto">
          <a:xfrm flipV="1">
            <a:off x="723900" y="5434013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1" name="Text Box 63"/>
          <p:cNvSpPr txBox="1">
            <a:spLocks noChangeArrowheads="1"/>
          </p:cNvSpPr>
          <p:nvPr/>
        </p:nvSpPr>
        <p:spPr bwMode="auto">
          <a:xfrm>
            <a:off x="7473950" y="5476875"/>
            <a:ext cx="458760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DSL</a:t>
            </a:r>
          </a:p>
        </p:txBody>
      </p:sp>
      <p:sp>
        <p:nvSpPr>
          <p:cNvPr id="693312" name="Text Box 64"/>
          <p:cNvSpPr txBox="1">
            <a:spLocks noChangeArrowheads="1"/>
          </p:cNvSpPr>
          <p:nvPr/>
        </p:nvSpPr>
        <p:spPr bwMode="auto">
          <a:xfrm>
            <a:off x="700088" y="5578475"/>
            <a:ext cx="364182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T1</a:t>
            </a:r>
          </a:p>
        </p:txBody>
      </p:sp>
      <p:sp>
        <p:nvSpPr>
          <p:cNvPr id="693313" name="Text Box 65"/>
          <p:cNvSpPr txBox="1">
            <a:spLocks noChangeArrowheads="1"/>
          </p:cNvSpPr>
          <p:nvPr/>
        </p:nvSpPr>
        <p:spPr bwMode="auto">
          <a:xfrm>
            <a:off x="7569200" y="1981200"/>
            <a:ext cx="1199174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Colocation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sites</a:t>
            </a:r>
          </a:p>
        </p:txBody>
      </p:sp>
      <p:sp>
        <p:nvSpPr>
          <p:cNvPr id="693314" name="Line 66"/>
          <p:cNvSpPr>
            <a:spLocks noChangeShapeType="1"/>
          </p:cNvSpPr>
          <p:nvPr/>
        </p:nvSpPr>
        <p:spPr bwMode="auto">
          <a:xfrm flipH="1">
            <a:off x="7837488" y="2571750"/>
            <a:ext cx="319087" cy="7048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5" name="Line 67"/>
          <p:cNvSpPr>
            <a:spLocks noChangeShapeType="1"/>
          </p:cNvSpPr>
          <p:nvPr/>
        </p:nvSpPr>
        <p:spPr bwMode="auto">
          <a:xfrm flipV="1">
            <a:off x="2804982" y="2539314"/>
            <a:ext cx="381000" cy="0"/>
          </a:xfrm>
          <a:prstGeom prst="line">
            <a:avLst/>
          </a:prstGeom>
          <a:noFill/>
          <a:ln w="38100">
            <a:solidFill>
              <a:srgbClr val="C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6" name="Text Box 68"/>
          <p:cNvSpPr txBox="1">
            <a:spLocks noChangeArrowheads="1"/>
          </p:cNvSpPr>
          <p:nvPr/>
        </p:nvSpPr>
        <p:spPr bwMode="auto">
          <a:xfrm>
            <a:off x="-43231" y="1066800"/>
            <a:ext cx="1595258" cy="230832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Private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“peering”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agreements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between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two backbone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companies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often bypass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IXP</a:t>
            </a:r>
          </a:p>
        </p:txBody>
      </p:sp>
      <p:sp>
        <p:nvSpPr>
          <p:cNvPr id="693317" name="Line 69"/>
          <p:cNvSpPr>
            <a:spLocks noChangeShapeType="1"/>
          </p:cNvSpPr>
          <p:nvPr/>
        </p:nvSpPr>
        <p:spPr bwMode="auto">
          <a:xfrm>
            <a:off x="1385888" y="1981200"/>
            <a:ext cx="1662112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8" name="Line 70"/>
          <p:cNvSpPr>
            <a:spLocks noChangeShapeType="1"/>
          </p:cNvSpPr>
          <p:nvPr/>
        </p:nvSpPr>
        <p:spPr bwMode="auto">
          <a:xfrm flipH="1">
            <a:off x="7239000" y="2590800"/>
            <a:ext cx="838200" cy="7620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Address Structure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7388" cy="5224463"/>
          </a:xfrm>
        </p:spPr>
        <p:txBody>
          <a:bodyPr/>
          <a:lstStyle/>
          <a:p>
            <a:r>
              <a:rPr lang="en-US" dirty="0"/>
              <a:t>IP (V4) Address space divided into classes: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Network ID Written in form </a:t>
            </a:r>
            <a:r>
              <a:rPr lang="en-US" dirty="0" err="1"/>
              <a:t>w.x.y.z</a:t>
            </a:r>
            <a:r>
              <a:rPr lang="en-US" dirty="0"/>
              <a:t>/n</a:t>
            </a:r>
          </a:p>
          <a:p>
            <a:pPr lvl="1"/>
            <a:r>
              <a:rPr lang="en-US" dirty="0"/>
              <a:t>n = number of bits in host address</a:t>
            </a:r>
          </a:p>
          <a:p>
            <a:pPr lvl="1"/>
            <a:r>
              <a:rPr lang="en-US" dirty="0"/>
              <a:t>E.g., CMU written as 128.2.0.0/16</a:t>
            </a:r>
          </a:p>
          <a:p>
            <a:pPr lvl="2"/>
            <a:r>
              <a:rPr lang="en-US" dirty="0"/>
              <a:t>Class B address</a:t>
            </a:r>
          </a:p>
          <a:p>
            <a:r>
              <a:rPr lang="en-US" dirty="0" err="1"/>
              <a:t>Unrouted</a:t>
            </a:r>
            <a:r>
              <a:rPr lang="en-US" dirty="0"/>
              <a:t> (private) IP addresses: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	10.0.0.0/8   172.16.0.0/12   192.168.0.0/16</a:t>
            </a:r>
          </a:p>
        </p:txBody>
      </p:sp>
      <p:sp>
        <p:nvSpPr>
          <p:cNvPr id="710695" name="Rectangle 39"/>
          <p:cNvSpPr>
            <a:spLocks noChangeArrowheads="1"/>
          </p:cNvSpPr>
          <p:nvPr/>
        </p:nvSpPr>
        <p:spPr bwMode="auto">
          <a:xfrm>
            <a:off x="1454150" y="1981200"/>
            <a:ext cx="6524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A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6" name="Rectangle 40"/>
          <p:cNvSpPr>
            <a:spLocks noChangeArrowheads="1"/>
          </p:cNvSpPr>
          <p:nvPr/>
        </p:nvSpPr>
        <p:spPr bwMode="auto">
          <a:xfrm>
            <a:off x="1454150" y="2362200"/>
            <a:ext cx="64440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B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7" name="Rectangle 41"/>
          <p:cNvSpPr>
            <a:spLocks noChangeArrowheads="1"/>
          </p:cNvSpPr>
          <p:nvPr/>
        </p:nvSpPr>
        <p:spPr bwMode="auto">
          <a:xfrm>
            <a:off x="1447800" y="2743200"/>
            <a:ext cx="6428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C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8" name="Rectangle 42"/>
          <p:cNvSpPr>
            <a:spLocks noChangeArrowheads="1"/>
          </p:cNvSpPr>
          <p:nvPr/>
        </p:nvSpPr>
        <p:spPr bwMode="auto">
          <a:xfrm>
            <a:off x="1447800" y="3124200"/>
            <a:ext cx="66204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9" name="Rectangle 43"/>
          <p:cNvSpPr>
            <a:spLocks noChangeArrowheads="1"/>
          </p:cNvSpPr>
          <p:nvPr/>
        </p:nvSpPr>
        <p:spPr bwMode="auto">
          <a:xfrm>
            <a:off x="1454150" y="3505200"/>
            <a:ext cx="6315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E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00" name="Rectangle 44"/>
          <p:cNvSpPr>
            <a:spLocks noChangeArrowheads="1"/>
          </p:cNvSpPr>
          <p:nvPr/>
        </p:nvSpPr>
        <p:spPr bwMode="auto">
          <a:xfrm>
            <a:off x="2331590" y="1727886"/>
            <a:ext cx="50430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0 1 2 3          8                   16                   24                    31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37" name="Rectangle 81"/>
          <p:cNvSpPr>
            <a:spLocks noChangeArrowheads="1"/>
          </p:cNvSpPr>
          <p:nvPr/>
        </p:nvSpPr>
        <p:spPr bwMode="auto">
          <a:xfrm>
            <a:off x="2292056" y="198120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710739" name="Rectangle 83"/>
          <p:cNvSpPr>
            <a:spLocks noChangeArrowheads="1"/>
          </p:cNvSpPr>
          <p:nvPr/>
        </p:nvSpPr>
        <p:spPr bwMode="auto">
          <a:xfrm>
            <a:off x="2484320" y="1981200"/>
            <a:ext cx="1066800" cy="3693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40" name="Rectangle 84"/>
          <p:cNvSpPr>
            <a:spLocks noChangeArrowheads="1"/>
          </p:cNvSpPr>
          <p:nvPr/>
        </p:nvSpPr>
        <p:spPr bwMode="auto">
          <a:xfrm>
            <a:off x="3551120" y="1981200"/>
            <a:ext cx="3730272" cy="36933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664" name="Rectangle 8"/>
          <p:cNvSpPr>
            <a:spLocks noChangeArrowheads="1"/>
          </p:cNvSpPr>
          <p:nvPr/>
        </p:nvSpPr>
        <p:spPr bwMode="auto">
          <a:xfrm>
            <a:off x="2712920" y="2025477"/>
            <a:ext cx="5934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Net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65" name="Rectangle 9"/>
          <p:cNvSpPr>
            <a:spLocks noChangeArrowheads="1"/>
          </p:cNvSpPr>
          <p:nvPr/>
        </p:nvSpPr>
        <p:spPr bwMode="auto">
          <a:xfrm>
            <a:off x="4998920" y="2025477"/>
            <a:ext cx="6835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Host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50" name="Rectangle 94"/>
          <p:cNvSpPr>
            <a:spLocks noChangeArrowheads="1"/>
          </p:cNvSpPr>
          <p:nvPr/>
        </p:nvSpPr>
        <p:spPr bwMode="auto">
          <a:xfrm>
            <a:off x="2679112" y="2350088"/>
            <a:ext cx="2133600" cy="3693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51" name="Rectangle 95"/>
          <p:cNvSpPr>
            <a:spLocks noChangeArrowheads="1"/>
          </p:cNvSpPr>
          <p:nvPr/>
        </p:nvSpPr>
        <p:spPr bwMode="auto">
          <a:xfrm>
            <a:off x="4812712" y="2350088"/>
            <a:ext cx="2468680" cy="36933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52" name="Rectangle 96"/>
          <p:cNvSpPr>
            <a:spLocks noChangeArrowheads="1"/>
          </p:cNvSpPr>
          <p:nvPr/>
        </p:nvSpPr>
        <p:spPr bwMode="auto">
          <a:xfrm>
            <a:off x="2861792" y="2718976"/>
            <a:ext cx="3200400" cy="3693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53" name="Rectangle 97"/>
          <p:cNvSpPr>
            <a:spLocks noChangeArrowheads="1"/>
          </p:cNvSpPr>
          <p:nvPr/>
        </p:nvSpPr>
        <p:spPr bwMode="auto">
          <a:xfrm>
            <a:off x="6062192" y="2718976"/>
            <a:ext cx="1219200" cy="36933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55" name="Rectangle 99"/>
          <p:cNvSpPr>
            <a:spLocks noChangeArrowheads="1"/>
          </p:cNvSpPr>
          <p:nvPr/>
        </p:nvSpPr>
        <p:spPr bwMode="auto">
          <a:xfrm>
            <a:off x="5727112" y="2394365"/>
            <a:ext cx="6835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Host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56" name="Rectangle 100"/>
          <p:cNvSpPr>
            <a:spLocks noChangeArrowheads="1"/>
          </p:cNvSpPr>
          <p:nvPr/>
        </p:nvSpPr>
        <p:spPr bwMode="auto">
          <a:xfrm>
            <a:off x="6366992" y="2760166"/>
            <a:ext cx="6835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Host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57" name="Rectangle 101"/>
          <p:cNvSpPr>
            <a:spLocks noChangeArrowheads="1"/>
          </p:cNvSpPr>
          <p:nvPr/>
        </p:nvSpPr>
        <p:spPr bwMode="auto">
          <a:xfrm>
            <a:off x="4004792" y="2760166"/>
            <a:ext cx="5934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Net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58" name="Rectangle 102"/>
          <p:cNvSpPr>
            <a:spLocks noChangeArrowheads="1"/>
          </p:cNvSpPr>
          <p:nvPr/>
        </p:nvSpPr>
        <p:spPr bwMode="auto">
          <a:xfrm>
            <a:off x="3288712" y="2394365"/>
            <a:ext cx="5934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Net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87" name="Rectangle 31"/>
          <p:cNvSpPr>
            <a:spLocks noChangeArrowheads="1"/>
          </p:cNvSpPr>
          <p:nvPr/>
        </p:nvSpPr>
        <p:spPr bwMode="auto">
          <a:xfrm>
            <a:off x="3276600" y="3149404"/>
            <a:ext cx="16516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Multicast address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4" name="Rectangle 38"/>
          <p:cNvSpPr>
            <a:spLocks noChangeArrowheads="1"/>
          </p:cNvSpPr>
          <p:nvPr/>
        </p:nvSpPr>
        <p:spPr bwMode="auto">
          <a:xfrm>
            <a:off x="3276600" y="3517704"/>
            <a:ext cx="24043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Reserved for experiments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54" name="Rectangle 81"/>
          <p:cNvSpPr>
            <a:spLocks noChangeArrowheads="1"/>
          </p:cNvSpPr>
          <p:nvPr/>
        </p:nvSpPr>
        <p:spPr bwMode="auto">
          <a:xfrm>
            <a:off x="2292056" y="2350088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55" name="Rectangle 81"/>
          <p:cNvSpPr>
            <a:spLocks noChangeArrowheads="1"/>
          </p:cNvSpPr>
          <p:nvPr/>
        </p:nvSpPr>
        <p:spPr bwMode="auto">
          <a:xfrm>
            <a:off x="2484320" y="2350088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56" name="Rectangle 81"/>
          <p:cNvSpPr>
            <a:spLocks noChangeArrowheads="1"/>
          </p:cNvSpPr>
          <p:nvPr/>
        </p:nvSpPr>
        <p:spPr bwMode="auto">
          <a:xfrm>
            <a:off x="2484320" y="2718532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57" name="Rectangle 81"/>
          <p:cNvSpPr>
            <a:spLocks noChangeArrowheads="1"/>
          </p:cNvSpPr>
          <p:nvPr/>
        </p:nvSpPr>
        <p:spPr bwMode="auto">
          <a:xfrm>
            <a:off x="2674434" y="2718532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58" name="Rectangle 81"/>
          <p:cNvSpPr>
            <a:spLocks noChangeArrowheads="1"/>
          </p:cNvSpPr>
          <p:nvPr/>
        </p:nvSpPr>
        <p:spPr bwMode="auto">
          <a:xfrm>
            <a:off x="2292056" y="2718532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59" name="Rectangle 81"/>
          <p:cNvSpPr>
            <a:spLocks noChangeArrowheads="1"/>
          </p:cNvSpPr>
          <p:nvPr/>
        </p:nvSpPr>
        <p:spPr bwMode="auto">
          <a:xfrm>
            <a:off x="2292056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0" name="Rectangle 81"/>
          <p:cNvSpPr>
            <a:spLocks noChangeArrowheads="1"/>
          </p:cNvSpPr>
          <p:nvPr/>
        </p:nvSpPr>
        <p:spPr bwMode="auto">
          <a:xfrm>
            <a:off x="2674434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1" name="Rectangle 81"/>
          <p:cNvSpPr>
            <a:spLocks noChangeArrowheads="1"/>
          </p:cNvSpPr>
          <p:nvPr/>
        </p:nvSpPr>
        <p:spPr bwMode="auto">
          <a:xfrm>
            <a:off x="2866698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2" name="Rectangle 81"/>
          <p:cNvSpPr>
            <a:spLocks noChangeArrowheads="1"/>
          </p:cNvSpPr>
          <p:nvPr/>
        </p:nvSpPr>
        <p:spPr bwMode="auto">
          <a:xfrm>
            <a:off x="2484320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3" name="Rectangle 81"/>
          <p:cNvSpPr>
            <a:spLocks noChangeArrowheads="1"/>
          </p:cNvSpPr>
          <p:nvPr/>
        </p:nvSpPr>
        <p:spPr bwMode="auto">
          <a:xfrm>
            <a:off x="2292056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4" name="Rectangle 81"/>
          <p:cNvSpPr>
            <a:spLocks noChangeArrowheads="1"/>
          </p:cNvSpPr>
          <p:nvPr/>
        </p:nvSpPr>
        <p:spPr bwMode="auto">
          <a:xfrm>
            <a:off x="2674434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5" name="Rectangle 81"/>
          <p:cNvSpPr>
            <a:spLocks noChangeArrowheads="1"/>
          </p:cNvSpPr>
          <p:nvPr/>
        </p:nvSpPr>
        <p:spPr bwMode="auto">
          <a:xfrm>
            <a:off x="2866698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6" name="Rectangle 81"/>
          <p:cNvSpPr>
            <a:spLocks noChangeArrowheads="1"/>
          </p:cNvSpPr>
          <p:nvPr/>
        </p:nvSpPr>
        <p:spPr bwMode="auto">
          <a:xfrm>
            <a:off x="2484320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10964"/>
            <a:ext cx="8710782" cy="762000"/>
          </a:xfrm>
        </p:spPr>
        <p:txBody>
          <a:bodyPr/>
          <a:lstStyle/>
          <a:p>
            <a:r>
              <a:rPr lang="en-US" dirty="0"/>
              <a:t>Evolution of Internet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161" y="1219200"/>
            <a:ext cx="8238439" cy="4972050"/>
          </a:xfrm>
        </p:spPr>
        <p:txBody>
          <a:bodyPr/>
          <a:lstStyle/>
          <a:p>
            <a:r>
              <a:rPr lang="en-US" dirty="0"/>
              <a:t>Original Idea</a:t>
            </a:r>
          </a:p>
          <a:p>
            <a:pPr lvl="1"/>
            <a:r>
              <a:rPr lang="en-US" dirty="0"/>
              <a:t>Every node on Internet would have unique IP address</a:t>
            </a:r>
          </a:p>
          <a:p>
            <a:pPr lvl="2"/>
            <a:r>
              <a:rPr lang="en-US" dirty="0"/>
              <a:t>Everyone would be able to talk directly to everyone</a:t>
            </a:r>
          </a:p>
          <a:p>
            <a:pPr lvl="1"/>
            <a:r>
              <a:rPr lang="en-US" dirty="0"/>
              <a:t>No secrecy or authentication</a:t>
            </a:r>
          </a:p>
          <a:p>
            <a:pPr lvl="2"/>
            <a:r>
              <a:rPr lang="en-US" dirty="0"/>
              <a:t>Messages visible to routers and hosts on same LAN</a:t>
            </a:r>
          </a:p>
          <a:p>
            <a:pPr lvl="2"/>
            <a:r>
              <a:rPr lang="en-US" dirty="0"/>
              <a:t>Possible to forge source field in packet header</a:t>
            </a:r>
          </a:p>
          <a:p>
            <a:endParaRPr lang="en-US" dirty="0"/>
          </a:p>
          <a:p>
            <a:r>
              <a:rPr lang="en-US" dirty="0"/>
              <a:t>Shortcomings</a:t>
            </a:r>
          </a:p>
          <a:p>
            <a:pPr lvl="1"/>
            <a:r>
              <a:rPr lang="en-US" dirty="0"/>
              <a:t>There aren't enough IP addresses available</a:t>
            </a:r>
          </a:p>
          <a:p>
            <a:pPr lvl="1"/>
            <a:r>
              <a:rPr lang="en-US" dirty="0"/>
              <a:t>Don't want everyone to have access or knowledge of all other hosts</a:t>
            </a:r>
          </a:p>
          <a:p>
            <a:pPr lvl="1"/>
            <a:r>
              <a:rPr lang="en-US" dirty="0"/>
              <a:t>Security issues mandate secrecy &amp; authentication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Internet: Naming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161" y="1276350"/>
            <a:ext cx="8314639" cy="4972050"/>
          </a:xfrm>
        </p:spPr>
        <p:txBody>
          <a:bodyPr/>
          <a:lstStyle/>
          <a:p>
            <a:r>
              <a:rPr lang="en-US" dirty="0"/>
              <a:t>Dynamic address assignment</a:t>
            </a:r>
          </a:p>
          <a:p>
            <a:pPr lvl="1"/>
            <a:r>
              <a:rPr lang="en-US" dirty="0"/>
              <a:t>Most hosts don't need to have known address</a:t>
            </a:r>
          </a:p>
          <a:p>
            <a:pPr lvl="2"/>
            <a:r>
              <a:rPr lang="en-US" dirty="0"/>
              <a:t>Only those functioning as servers</a:t>
            </a:r>
          </a:p>
          <a:p>
            <a:pPr lvl="1"/>
            <a:r>
              <a:rPr lang="en-US" dirty="0"/>
              <a:t>DHCP (Dynamic Host Configuration Protocol)</a:t>
            </a:r>
          </a:p>
          <a:p>
            <a:pPr lvl="2"/>
            <a:r>
              <a:rPr lang="en-US" dirty="0"/>
              <a:t>Local ISP assigns address for temporary use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Laptop at CMU (wired connection)</a:t>
            </a:r>
          </a:p>
          <a:p>
            <a:pPr lvl="2"/>
            <a:r>
              <a:rPr lang="en-US" dirty="0"/>
              <a:t>IP address 128.2.213.29 (</a:t>
            </a:r>
            <a:r>
              <a:rPr lang="en-US" b="1" dirty="0">
                <a:latin typeface="Courier New" pitchFamily="49" charset="0"/>
              </a:rPr>
              <a:t>bryant-tp4.cs.cmu.edu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Assigned statically</a:t>
            </a:r>
          </a:p>
          <a:p>
            <a:pPr lvl="1"/>
            <a:r>
              <a:rPr lang="en-US" dirty="0"/>
              <a:t>Laptop at home</a:t>
            </a:r>
          </a:p>
          <a:p>
            <a:pPr lvl="2"/>
            <a:r>
              <a:rPr lang="en-US" dirty="0"/>
              <a:t>IP address 192.168.1.5</a:t>
            </a:r>
          </a:p>
          <a:p>
            <a:pPr lvl="2"/>
            <a:r>
              <a:rPr lang="en-US" dirty="0"/>
              <a:t>Only valid within home network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2" y="457200"/>
            <a:ext cx="7704138" cy="573087"/>
          </a:xfrm>
        </p:spPr>
        <p:txBody>
          <a:bodyPr/>
          <a:lstStyle/>
          <a:p>
            <a:r>
              <a:rPr lang="en-US"/>
              <a:t>Lowest Level: Ethernet Segment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848" y="2949913"/>
            <a:ext cx="8429352" cy="3124200"/>
          </a:xfrm>
        </p:spPr>
        <p:txBody>
          <a:bodyPr/>
          <a:lstStyle/>
          <a:p>
            <a:r>
              <a:rPr lang="en-US" dirty="0"/>
              <a:t>Ethernet segment consists of a collection of </a:t>
            </a:r>
            <a:r>
              <a:rPr lang="en-US" i="1" dirty="0">
                <a:solidFill>
                  <a:srgbClr val="C00000"/>
                </a:solidFill>
              </a:rPr>
              <a:t>hosts</a:t>
            </a:r>
            <a:r>
              <a:rPr lang="en-US" dirty="0"/>
              <a:t> connected by wires (twisted pairs) to a </a:t>
            </a:r>
            <a:r>
              <a:rPr lang="en-US" i="1" dirty="0">
                <a:solidFill>
                  <a:srgbClr val="C00000"/>
                </a:solidFill>
              </a:rPr>
              <a:t>hub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Spans room or floor in a building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Operation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Each Ethernet adapter has a unique 48-bit address (MAC address)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E.g., 00:16:ea:e3:54:e6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Hosts send bits to any other host in chunks called </a:t>
            </a:r>
            <a:r>
              <a:rPr lang="en-US" b="1" i="1" dirty="0">
                <a:solidFill>
                  <a:srgbClr val="C00000"/>
                </a:solidFill>
                <a:ea typeface="+mn-ea"/>
                <a:cs typeface="+mn-cs"/>
              </a:rPr>
              <a:t>frames</a:t>
            </a:r>
            <a:endParaRPr lang="en-US" sz="1800" i="1" dirty="0"/>
          </a:p>
          <a:p>
            <a:pPr lvl="1">
              <a:lnSpc>
                <a:spcPct val="90000"/>
              </a:lnSpc>
            </a:pPr>
            <a:r>
              <a:rPr lang="en-US" sz="1800" dirty="0"/>
              <a:t>Hub slavishly copies each bit from each port to every other port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Every host sees every bit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600" dirty="0"/>
              <a:t>[</a:t>
            </a:r>
            <a:r>
              <a:rPr lang="en-US" sz="1600" dirty="0" smtClean="0"/>
              <a:t>Note</a:t>
            </a:r>
            <a:r>
              <a:rPr lang="en-US" sz="1600" dirty="0"/>
              <a:t>: Hubs are obsolete. Bridges (switches, routers) became cheap enough to replace </a:t>
            </a:r>
            <a:r>
              <a:rPr lang="en-US" sz="1600" dirty="0" smtClean="0"/>
              <a:t>them]</a:t>
            </a:r>
            <a:endParaRPr lang="en-US" sz="1600" dirty="0"/>
          </a:p>
          <a:p>
            <a:pPr>
              <a:lnSpc>
                <a:spcPct val="85000"/>
              </a:lnSpc>
            </a:pPr>
            <a:endParaRPr lang="en-US" sz="1600" i="1" dirty="0"/>
          </a:p>
        </p:txBody>
      </p:sp>
      <p:sp>
        <p:nvSpPr>
          <p:cNvPr id="708612" name="Line 4"/>
          <p:cNvSpPr>
            <a:spLocks noChangeShapeType="1"/>
          </p:cNvSpPr>
          <p:nvPr/>
        </p:nvSpPr>
        <p:spPr bwMode="auto">
          <a:xfrm>
            <a:off x="3305175" y="1766888"/>
            <a:ext cx="838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3" name="Line 5"/>
          <p:cNvSpPr>
            <a:spLocks noChangeShapeType="1"/>
          </p:cNvSpPr>
          <p:nvPr/>
        </p:nvSpPr>
        <p:spPr bwMode="auto">
          <a:xfrm>
            <a:off x="4329643" y="176688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4" name="Line 6"/>
          <p:cNvSpPr>
            <a:spLocks noChangeShapeType="1"/>
          </p:cNvSpPr>
          <p:nvPr/>
        </p:nvSpPr>
        <p:spPr bwMode="auto">
          <a:xfrm flipH="1">
            <a:off x="4524375" y="1766888"/>
            <a:ext cx="685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5" name="Rectangle 7"/>
          <p:cNvSpPr>
            <a:spLocks noChangeArrowheads="1"/>
          </p:cNvSpPr>
          <p:nvPr/>
        </p:nvSpPr>
        <p:spPr bwMode="auto">
          <a:xfrm>
            <a:off x="2970213" y="1447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708616" name="Rectangle 8"/>
          <p:cNvSpPr>
            <a:spLocks noChangeArrowheads="1"/>
          </p:cNvSpPr>
          <p:nvPr/>
        </p:nvSpPr>
        <p:spPr bwMode="auto">
          <a:xfrm>
            <a:off x="3985156" y="1447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708617" name="Rectangle 9"/>
          <p:cNvSpPr>
            <a:spLocks noChangeArrowheads="1"/>
          </p:cNvSpPr>
          <p:nvPr/>
        </p:nvSpPr>
        <p:spPr bwMode="auto">
          <a:xfrm>
            <a:off x="4932363" y="1447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708618" name="AutoShape 10"/>
          <p:cNvSpPr>
            <a:spLocks noChangeArrowheads="1"/>
          </p:cNvSpPr>
          <p:nvPr/>
        </p:nvSpPr>
        <p:spPr bwMode="auto">
          <a:xfrm>
            <a:off x="3886200" y="2058988"/>
            <a:ext cx="914400" cy="411162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708619" name="Text Box 11"/>
          <p:cNvSpPr txBox="1">
            <a:spLocks noChangeArrowheads="1"/>
          </p:cNvSpPr>
          <p:nvPr/>
        </p:nvSpPr>
        <p:spPr bwMode="auto">
          <a:xfrm>
            <a:off x="4845072" y="1840468"/>
            <a:ext cx="109852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</a:t>
            </a:r>
            <a:r>
              <a:rPr lang="en-US" sz="1800" dirty="0" err="1">
                <a:latin typeface="Calibri" pitchFamily="34" charset="0"/>
              </a:rPr>
              <a:t>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708620" name="Text Box 12"/>
          <p:cNvSpPr txBox="1">
            <a:spLocks noChangeArrowheads="1"/>
          </p:cNvSpPr>
          <p:nvPr/>
        </p:nvSpPr>
        <p:spPr bwMode="auto">
          <a:xfrm>
            <a:off x="2667000" y="1828800"/>
            <a:ext cx="109852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</a:t>
            </a:r>
            <a:r>
              <a:rPr lang="en-US" sz="1800" dirty="0" err="1">
                <a:latin typeface="Calibri" pitchFamily="34" charset="0"/>
              </a:rPr>
              <a:t>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708621" name="Text Box 13"/>
          <p:cNvSpPr txBox="1">
            <a:spLocks noChangeArrowheads="1"/>
          </p:cNvSpPr>
          <p:nvPr/>
        </p:nvSpPr>
        <p:spPr bwMode="auto">
          <a:xfrm>
            <a:off x="5232605" y="2458626"/>
            <a:ext cx="5902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port</a:t>
            </a:r>
          </a:p>
        </p:txBody>
      </p:sp>
      <p:sp>
        <p:nvSpPr>
          <p:cNvPr id="708622" name="Line 14"/>
          <p:cNvSpPr>
            <a:spLocks noChangeShapeType="1"/>
          </p:cNvSpPr>
          <p:nvPr/>
        </p:nvSpPr>
        <p:spPr bwMode="auto">
          <a:xfrm flipH="1" flipV="1">
            <a:off x="4718879" y="2122487"/>
            <a:ext cx="535767" cy="504826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908213" y="2015068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 bwMode="auto">
          <a:xfrm>
            <a:off x="4284134" y="2015068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 bwMode="auto">
          <a:xfrm>
            <a:off x="4649894" y="2015068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Evolution of Internet: Firewalls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657600"/>
            <a:ext cx="8307388" cy="3048000"/>
          </a:xfrm>
        </p:spPr>
        <p:txBody>
          <a:bodyPr/>
          <a:lstStyle/>
          <a:p>
            <a:pPr marL="288925" indent="-288925"/>
            <a:r>
              <a:rPr lang="en-US" dirty="0"/>
              <a:t>Firewalls</a:t>
            </a:r>
          </a:p>
          <a:p>
            <a:pPr marL="798513" lvl="1" indent="-300038"/>
            <a:r>
              <a:rPr lang="en-US" dirty="0"/>
              <a:t>Hides organizations nodes from rest of Internet</a:t>
            </a:r>
          </a:p>
          <a:p>
            <a:pPr marL="798513" lvl="1" indent="-300038"/>
            <a:r>
              <a:rPr lang="en-US" dirty="0"/>
              <a:t>Use local IP addresses within organization</a:t>
            </a:r>
          </a:p>
          <a:p>
            <a:pPr marL="798513" lvl="1" indent="-300038"/>
            <a:r>
              <a:rPr lang="en-US" dirty="0"/>
              <a:t>For external service, provides proxy service</a:t>
            </a:r>
          </a:p>
          <a:p>
            <a:pPr marL="1030288" lvl="2" indent="-231775">
              <a:buFont typeface="Wingdings" pitchFamily="2" charset="2"/>
              <a:buAutoNum type="arabicPeriod"/>
            </a:pPr>
            <a:r>
              <a:rPr lang="en-US" dirty="0"/>
              <a:t>Client request: </a:t>
            </a:r>
            <a:r>
              <a:rPr lang="en-US" dirty="0" err="1"/>
              <a:t>src</a:t>
            </a:r>
            <a:r>
              <a:rPr lang="en-US" dirty="0"/>
              <a:t>=10.2.2.2, </a:t>
            </a:r>
            <a:r>
              <a:rPr lang="en-US" dirty="0" err="1"/>
              <a:t>dest</a:t>
            </a:r>
            <a:r>
              <a:rPr lang="en-US" dirty="0"/>
              <a:t>=216.99.99.99</a:t>
            </a:r>
          </a:p>
          <a:p>
            <a:pPr marL="1030288" lvl="2" indent="-231775">
              <a:buFont typeface="Wingdings" pitchFamily="2" charset="2"/>
              <a:buAutoNum type="arabicPeriod"/>
            </a:pPr>
            <a:r>
              <a:rPr lang="en-US" dirty="0"/>
              <a:t>Firewall forwards: </a:t>
            </a:r>
            <a:r>
              <a:rPr lang="en-US" dirty="0" err="1"/>
              <a:t>src</a:t>
            </a:r>
            <a:r>
              <a:rPr lang="en-US" dirty="0"/>
              <a:t>=176.3.3.3, </a:t>
            </a:r>
            <a:r>
              <a:rPr lang="en-US" dirty="0" err="1"/>
              <a:t>dest</a:t>
            </a:r>
            <a:r>
              <a:rPr lang="en-US" dirty="0"/>
              <a:t>=216.99.99.99</a:t>
            </a:r>
          </a:p>
          <a:p>
            <a:pPr marL="1030288" lvl="2" indent="-231775">
              <a:buFont typeface="Wingdings" pitchFamily="2" charset="2"/>
              <a:buAutoNum type="arabicPeriod"/>
            </a:pPr>
            <a:r>
              <a:rPr lang="en-US" dirty="0"/>
              <a:t>Server responds: </a:t>
            </a:r>
            <a:r>
              <a:rPr lang="en-US" dirty="0" err="1"/>
              <a:t>src</a:t>
            </a:r>
            <a:r>
              <a:rPr lang="en-US" dirty="0"/>
              <a:t>=216.99.99.99, </a:t>
            </a:r>
            <a:r>
              <a:rPr lang="en-US" dirty="0" err="1"/>
              <a:t>dest</a:t>
            </a:r>
            <a:r>
              <a:rPr lang="en-US" dirty="0"/>
              <a:t>=176.3.3.3</a:t>
            </a:r>
          </a:p>
          <a:p>
            <a:pPr marL="1030288" lvl="2" indent="-231775">
              <a:buFont typeface="Wingdings" pitchFamily="2" charset="2"/>
              <a:buAutoNum type="arabicPeriod"/>
            </a:pPr>
            <a:r>
              <a:rPr lang="en-US" dirty="0"/>
              <a:t>Firewall forwards response: </a:t>
            </a:r>
            <a:r>
              <a:rPr lang="en-US" dirty="0" err="1"/>
              <a:t>src</a:t>
            </a:r>
            <a:r>
              <a:rPr lang="en-US" dirty="0"/>
              <a:t>=216.99.99.99, </a:t>
            </a:r>
            <a:r>
              <a:rPr lang="en-US" dirty="0" err="1"/>
              <a:t>dest</a:t>
            </a:r>
            <a:r>
              <a:rPr lang="en-US" dirty="0"/>
              <a:t>=10.2.2.2</a:t>
            </a:r>
          </a:p>
        </p:txBody>
      </p:sp>
      <p:sp>
        <p:nvSpPr>
          <p:cNvPr id="32" name="Freeform 31"/>
          <p:cNvSpPr/>
          <p:nvPr/>
        </p:nvSpPr>
        <p:spPr bwMode="auto">
          <a:xfrm>
            <a:off x="1371600" y="1752600"/>
            <a:ext cx="2022926" cy="1350406"/>
          </a:xfrm>
          <a:custGeom>
            <a:avLst/>
            <a:gdLst>
              <a:gd name="connsiteX0" fmla="*/ 410060 w 2022926"/>
              <a:gd name="connsiteY0" fmla="*/ 284615 h 1350406"/>
              <a:gd name="connsiteX1" fmla="*/ 349504 w 2022926"/>
              <a:gd name="connsiteY1" fmla="*/ 302782 h 1350406"/>
              <a:gd name="connsiteX2" fmla="*/ 319226 w 2022926"/>
              <a:gd name="connsiteY2" fmla="*/ 308837 h 1350406"/>
              <a:gd name="connsiteX3" fmla="*/ 240502 w 2022926"/>
              <a:gd name="connsiteY3" fmla="*/ 327004 h 1350406"/>
              <a:gd name="connsiteX4" fmla="*/ 222335 w 2022926"/>
              <a:gd name="connsiteY4" fmla="*/ 339115 h 1350406"/>
              <a:gd name="connsiteX5" fmla="*/ 192057 w 2022926"/>
              <a:gd name="connsiteY5" fmla="*/ 351227 h 1350406"/>
              <a:gd name="connsiteX6" fmla="*/ 149668 w 2022926"/>
              <a:gd name="connsiteY6" fmla="*/ 369394 h 1350406"/>
              <a:gd name="connsiteX7" fmla="*/ 64889 w 2022926"/>
              <a:gd name="connsiteY7" fmla="*/ 429950 h 1350406"/>
              <a:gd name="connsiteX8" fmla="*/ 40667 w 2022926"/>
              <a:gd name="connsiteY8" fmla="*/ 460228 h 1350406"/>
              <a:gd name="connsiteX9" fmla="*/ 34611 w 2022926"/>
              <a:gd name="connsiteY9" fmla="*/ 478395 h 1350406"/>
              <a:gd name="connsiteX10" fmla="*/ 22500 w 2022926"/>
              <a:gd name="connsiteY10" fmla="*/ 496562 h 1350406"/>
              <a:gd name="connsiteX11" fmla="*/ 28555 w 2022926"/>
              <a:gd name="connsiteY11" fmla="*/ 847788 h 1350406"/>
              <a:gd name="connsiteX12" fmla="*/ 58834 w 2022926"/>
              <a:gd name="connsiteY12" fmla="*/ 920456 h 1350406"/>
              <a:gd name="connsiteX13" fmla="*/ 70945 w 2022926"/>
              <a:gd name="connsiteY13" fmla="*/ 950734 h 1350406"/>
              <a:gd name="connsiteX14" fmla="*/ 83056 w 2022926"/>
              <a:gd name="connsiteY14" fmla="*/ 968901 h 1350406"/>
              <a:gd name="connsiteX15" fmla="*/ 113334 w 2022926"/>
              <a:gd name="connsiteY15" fmla="*/ 1029457 h 1350406"/>
              <a:gd name="connsiteX16" fmla="*/ 119390 w 2022926"/>
              <a:gd name="connsiteY16" fmla="*/ 1053680 h 1350406"/>
              <a:gd name="connsiteX17" fmla="*/ 179946 w 2022926"/>
              <a:gd name="connsiteY17" fmla="*/ 1132403 h 1350406"/>
              <a:gd name="connsiteX18" fmla="*/ 210224 w 2022926"/>
              <a:gd name="connsiteY18" fmla="*/ 1174792 h 1350406"/>
              <a:gd name="connsiteX19" fmla="*/ 234447 w 2022926"/>
              <a:gd name="connsiteY19" fmla="*/ 1192959 h 1350406"/>
              <a:gd name="connsiteX20" fmla="*/ 258669 w 2022926"/>
              <a:gd name="connsiteY20" fmla="*/ 1223237 h 1350406"/>
              <a:gd name="connsiteX21" fmla="*/ 288947 w 2022926"/>
              <a:gd name="connsiteY21" fmla="*/ 1241404 h 1350406"/>
              <a:gd name="connsiteX22" fmla="*/ 379782 w 2022926"/>
              <a:gd name="connsiteY22" fmla="*/ 1283794 h 1350406"/>
              <a:gd name="connsiteX23" fmla="*/ 476672 w 2022926"/>
              <a:gd name="connsiteY23" fmla="*/ 1332239 h 1350406"/>
              <a:gd name="connsiteX24" fmla="*/ 531173 w 2022926"/>
              <a:gd name="connsiteY24" fmla="*/ 1338294 h 1350406"/>
              <a:gd name="connsiteX25" fmla="*/ 567506 w 2022926"/>
              <a:gd name="connsiteY25" fmla="*/ 1344350 h 1350406"/>
              <a:gd name="connsiteX26" fmla="*/ 858177 w 2022926"/>
              <a:gd name="connsiteY26" fmla="*/ 1350406 h 1350406"/>
              <a:gd name="connsiteX27" fmla="*/ 1269959 w 2022926"/>
              <a:gd name="connsiteY27" fmla="*/ 1344350 h 1350406"/>
              <a:gd name="connsiteX28" fmla="*/ 1342627 w 2022926"/>
              <a:gd name="connsiteY28" fmla="*/ 1326183 h 1350406"/>
              <a:gd name="connsiteX29" fmla="*/ 1372905 w 2022926"/>
              <a:gd name="connsiteY29" fmla="*/ 1314072 h 1350406"/>
              <a:gd name="connsiteX30" fmla="*/ 1433461 w 2022926"/>
              <a:gd name="connsiteY30" fmla="*/ 1295905 h 1350406"/>
              <a:gd name="connsiteX31" fmla="*/ 1481906 w 2022926"/>
              <a:gd name="connsiteY31" fmla="*/ 1277738 h 1350406"/>
              <a:gd name="connsiteX32" fmla="*/ 1524296 w 2022926"/>
              <a:gd name="connsiteY32" fmla="*/ 1271682 h 1350406"/>
              <a:gd name="connsiteX33" fmla="*/ 1578796 w 2022926"/>
              <a:gd name="connsiteY33" fmla="*/ 1247460 h 1350406"/>
              <a:gd name="connsiteX34" fmla="*/ 1621186 w 2022926"/>
              <a:gd name="connsiteY34" fmla="*/ 1229293 h 1350406"/>
              <a:gd name="connsiteX35" fmla="*/ 1705965 w 2022926"/>
              <a:gd name="connsiteY35" fmla="*/ 1186904 h 1350406"/>
              <a:gd name="connsiteX36" fmla="*/ 1736243 w 2022926"/>
              <a:gd name="connsiteY36" fmla="*/ 1174792 h 1350406"/>
              <a:gd name="connsiteX37" fmla="*/ 1760465 w 2022926"/>
              <a:gd name="connsiteY37" fmla="*/ 1156625 h 1350406"/>
              <a:gd name="connsiteX38" fmla="*/ 1790743 w 2022926"/>
              <a:gd name="connsiteY38" fmla="*/ 1138459 h 1350406"/>
              <a:gd name="connsiteX39" fmla="*/ 1833133 w 2022926"/>
              <a:gd name="connsiteY39" fmla="*/ 1077902 h 1350406"/>
              <a:gd name="connsiteX40" fmla="*/ 1857355 w 2022926"/>
              <a:gd name="connsiteY40" fmla="*/ 1053680 h 1350406"/>
              <a:gd name="connsiteX41" fmla="*/ 1881578 w 2022926"/>
              <a:gd name="connsiteY41" fmla="*/ 999179 h 1350406"/>
              <a:gd name="connsiteX42" fmla="*/ 1887634 w 2022926"/>
              <a:gd name="connsiteY42" fmla="*/ 981012 h 1350406"/>
              <a:gd name="connsiteX43" fmla="*/ 1899745 w 2022926"/>
              <a:gd name="connsiteY43" fmla="*/ 962845 h 1350406"/>
              <a:gd name="connsiteX44" fmla="*/ 1942134 w 2022926"/>
              <a:gd name="connsiteY44" fmla="*/ 865955 h 1350406"/>
              <a:gd name="connsiteX45" fmla="*/ 1966357 w 2022926"/>
              <a:gd name="connsiteY45" fmla="*/ 811455 h 1350406"/>
              <a:gd name="connsiteX46" fmla="*/ 1972412 w 2022926"/>
              <a:gd name="connsiteY46" fmla="*/ 793288 h 1350406"/>
              <a:gd name="connsiteX47" fmla="*/ 1990579 w 2022926"/>
              <a:gd name="connsiteY47" fmla="*/ 720620 h 1350406"/>
              <a:gd name="connsiteX48" fmla="*/ 2002690 w 2022926"/>
              <a:gd name="connsiteY48" fmla="*/ 702453 h 1350406"/>
              <a:gd name="connsiteX49" fmla="*/ 2008746 w 2022926"/>
              <a:gd name="connsiteY49" fmla="*/ 678231 h 1350406"/>
              <a:gd name="connsiteX50" fmla="*/ 2020857 w 2022926"/>
              <a:gd name="connsiteY50" fmla="*/ 605563 h 1350406"/>
              <a:gd name="connsiteX51" fmla="*/ 2014802 w 2022926"/>
              <a:gd name="connsiteY51" fmla="*/ 296726 h 1350406"/>
              <a:gd name="connsiteX52" fmla="*/ 2008746 w 2022926"/>
              <a:gd name="connsiteY52" fmla="*/ 272504 h 1350406"/>
              <a:gd name="connsiteX53" fmla="*/ 1978468 w 2022926"/>
              <a:gd name="connsiteY53" fmla="*/ 193780 h 1350406"/>
              <a:gd name="connsiteX54" fmla="*/ 1960301 w 2022926"/>
              <a:gd name="connsiteY54" fmla="*/ 157447 h 1350406"/>
              <a:gd name="connsiteX55" fmla="*/ 1936079 w 2022926"/>
              <a:gd name="connsiteY55" fmla="*/ 102946 h 1350406"/>
              <a:gd name="connsiteX56" fmla="*/ 1917912 w 2022926"/>
              <a:gd name="connsiteY56" fmla="*/ 84779 h 1350406"/>
              <a:gd name="connsiteX57" fmla="*/ 1899745 w 2022926"/>
              <a:gd name="connsiteY57" fmla="*/ 78723 h 1350406"/>
              <a:gd name="connsiteX58" fmla="*/ 1875522 w 2022926"/>
              <a:gd name="connsiteY58" fmla="*/ 66612 h 1350406"/>
              <a:gd name="connsiteX59" fmla="*/ 1857355 w 2022926"/>
              <a:gd name="connsiteY59" fmla="*/ 54501 h 1350406"/>
              <a:gd name="connsiteX60" fmla="*/ 1833133 w 2022926"/>
              <a:gd name="connsiteY60" fmla="*/ 48445 h 1350406"/>
              <a:gd name="connsiteX61" fmla="*/ 1790743 w 2022926"/>
              <a:gd name="connsiteY61" fmla="*/ 36334 h 1350406"/>
              <a:gd name="connsiteX62" fmla="*/ 1687798 w 2022926"/>
              <a:gd name="connsiteY62" fmla="*/ 24223 h 1350406"/>
              <a:gd name="connsiteX63" fmla="*/ 1524296 w 2022926"/>
              <a:gd name="connsiteY63" fmla="*/ 18167 h 1350406"/>
              <a:gd name="connsiteX64" fmla="*/ 1463739 w 2022926"/>
              <a:gd name="connsiteY64" fmla="*/ 12112 h 1350406"/>
              <a:gd name="connsiteX65" fmla="*/ 1372905 w 2022926"/>
              <a:gd name="connsiteY65" fmla="*/ 0 h 1350406"/>
              <a:gd name="connsiteX66" fmla="*/ 1148847 w 2022926"/>
              <a:gd name="connsiteY66" fmla="*/ 12112 h 1350406"/>
              <a:gd name="connsiteX67" fmla="*/ 1058012 w 2022926"/>
              <a:gd name="connsiteY67" fmla="*/ 18167 h 1350406"/>
              <a:gd name="connsiteX68" fmla="*/ 888455 w 2022926"/>
              <a:gd name="connsiteY68" fmla="*/ 90835 h 1350406"/>
              <a:gd name="connsiteX69" fmla="*/ 833954 w 2022926"/>
              <a:gd name="connsiteY69" fmla="*/ 109002 h 1350406"/>
              <a:gd name="connsiteX70" fmla="*/ 803676 w 2022926"/>
              <a:gd name="connsiteY70" fmla="*/ 121113 h 1350406"/>
              <a:gd name="connsiteX71" fmla="*/ 767342 w 2022926"/>
              <a:gd name="connsiteY71" fmla="*/ 133224 h 1350406"/>
              <a:gd name="connsiteX72" fmla="*/ 749175 w 2022926"/>
              <a:gd name="connsiteY72" fmla="*/ 145335 h 1350406"/>
              <a:gd name="connsiteX73" fmla="*/ 712841 w 2022926"/>
              <a:gd name="connsiteY73" fmla="*/ 157447 h 1350406"/>
              <a:gd name="connsiteX74" fmla="*/ 694675 w 2022926"/>
              <a:gd name="connsiteY74" fmla="*/ 163502 h 1350406"/>
              <a:gd name="connsiteX75" fmla="*/ 670452 w 2022926"/>
              <a:gd name="connsiteY75" fmla="*/ 169558 h 1350406"/>
              <a:gd name="connsiteX76" fmla="*/ 615951 w 2022926"/>
              <a:gd name="connsiteY76" fmla="*/ 181669 h 1350406"/>
              <a:gd name="connsiteX77" fmla="*/ 597784 w 2022926"/>
              <a:gd name="connsiteY77" fmla="*/ 187725 h 1350406"/>
              <a:gd name="connsiteX78" fmla="*/ 567506 w 2022926"/>
              <a:gd name="connsiteY78" fmla="*/ 193780 h 1350406"/>
              <a:gd name="connsiteX79" fmla="*/ 531173 w 2022926"/>
              <a:gd name="connsiteY79" fmla="*/ 205892 h 1350406"/>
              <a:gd name="connsiteX80" fmla="*/ 500894 w 2022926"/>
              <a:gd name="connsiteY80" fmla="*/ 224059 h 1350406"/>
              <a:gd name="connsiteX81" fmla="*/ 476672 w 2022926"/>
              <a:gd name="connsiteY81" fmla="*/ 236170 h 1350406"/>
              <a:gd name="connsiteX82" fmla="*/ 446394 w 2022926"/>
              <a:gd name="connsiteY82" fmla="*/ 248281 h 1350406"/>
              <a:gd name="connsiteX83" fmla="*/ 428227 w 2022926"/>
              <a:gd name="connsiteY83" fmla="*/ 254337 h 1350406"/>
              <a:gd name="connsiteX84" fmla="*/ 410060 w 2022926"/>
              <a:gd name="connsiteY84" fmla="*/ 266448 h 1350406"/>
              <a:gd name="connsiteX85" fmla="*/ 410060 w 2022926"/>
              <a:gd name="connsiteY85" fmla="*/ 284615 h 1350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022926" h="1350406">
                <a:moveTo>
                  <a:pt x="410060" y="284615"/>
                </a:moveTo>
                <a:cubicBezTo>
                  <a:pt x="331406" y="300344"/>
                  <a:pt x="429173" y="278881"/>
                  <a:pt x="349504" y="302782"/>
                </a:cubicBezTo>
                <a:cubicBezTo>
                  <a:pt x="339646" y="305740"/>
                  <a:pt x="329319" y="306819"/>
                  <a:pt x="319226" y="308837"/>
                </a:cubicBezTo>
                <a:cubicBezTo>
                  <a:pt x="261241" y="337831"/>
                  <a:pt x="339233" y="302323"/>
                  <a:pt x="240502" y="327004"/>
                </a:cubicBezTo>
                <a:cubicBezTo>
                  <a:pt x="233441" y="328769"/>
                  <a:pt x="228845" y="335860"/>
                  <a:pt x="222335" y="339115"/>
                </a:cubicBezTo>
                <a:cubicBezTo>
                  <a:pt x="212612" y="343976"/>
                  <a:pt x="202235" y="347410"/>
                  <a:pt x="192057" y="351227"/>
                </a:cubicBezTo>
                <a:cubicBezTo>
                  <a:pt x="174637" y="357760"/>
                  <a:pt x="166431" y="357789"/>
                  <a:pt x="149668" y="369394"/>
                </a:cubicBezTo>
                <a:cubicBezTo>
                  <a:pt x="26822" y="454442"/>
                  <a:pt x="145103" y="381821"/>
                  <a:pt x="64889" y="429950"/>
                </a:cubicBezTo>
                <a:cubicBezTo>
                  <a:pt x="56815" y="440043"/>
                  <a:pt x="47517" y="449268"/>
                  <a:pt x="40667" y="460228"/>
                </a:cubicBezTo>
                <a:cubicBezTo>
                  <a:pt x="37284" y="465641"/>
                  <a:pt x="37466" y="472686"/>
                  <a:pt x="34611" y="478395"/>
                </a:cubicBezTo>
                <a:cubicBezTo>
                  <a:pt x="31356" y="484905"/>
                  <a:pt x="26537" y="490506"/>
                  <a:pt x="22500" y="496562"/>
                </a:cubicBezTo>
                <a:cubicBezTo>
                  <a:pt x="0" y="631557"/>
                  <a:pt x="8913" y="562981"/>
                  <a:pt x="28555" y="847788"/>
                </a:cubicBezTo>
                <a:cubicBezTo>
                  <a:pt x="29987" y="868554"/>
                  <a:pt x="50827" y="902841"/>
                  <a:pt x="58834" y="920456"/>
                </a:cubicBezTo>
                <a:cubicBezTo>
                  <a:pt x="63332" y="930352"/>
                  <a:pt x="66084" y="941011"/>
                  <a:pt x="70945" y="950734"/>
                </a:cubicBezTo>
                <a:cubicBezTo>
                  <a:pt x="74200" y="957244"/>
                  <a:pt x="80100" y="962250"/>
                  <a:pt x="83056" y="968901"/>
                </a:cubicBezTo>
                <a:cubicBezTo>
                  <a:pt x="110878" y="1031502"/>
                  <a:pt x="77610" y="981826"/>
                  <a:pt x="113334" y="1029457"/>
                </a:cubicBezTo>
                <a:cubicBezTo>
                  <a:pt x="115353" y="1037531"/>
                  <a:pt x="115444" y="1046352"/>
                  <a:pt x="119390" y="1053680"/>
                </a:cubicBezTo>
                <a:cubicBezTo>
                  <a:pt x="158293" y="1125928"/>
                  <a:pt x="142254" y="1088428"/>
                  <a:pt x="179946" y="1132403"/>
                </a:cubicBezTo>
                <a:cubicBezTo>
                  <a:pt x="200575" y="1156471"/>
                  <a:pt x="183641" y="1148210"/>
                  <a:pt x="210224" y="1174792"/>
                </a:cubicBezTo>
                <a:cubicBezTo>
                  <a:pt x="217361" y="1181929"/>
                  <a:pt x="227310" y="1185822"/>
                  <a:pt x="234447" y="1192959"/>
                </a:cubicBezTo>
                <a:cubicBezTo>
                  <a:pt x="243586" y="1202098"/>
                  <a:pt x="249009" y="1214650"/>
                  <a:pt x="258669" y="1223237"/>
                </a:cubicBezTo>
                <a:cubicBezTo>
                  <a:pt x="267466" y="1231057"/>
                  <a:pt x="278614" y="1235768"/>
                  <a:pt x="288947" y="1241404"/>
                </a:cubicBezTo>
                <a:cubicBezTo>
                  <a:pt x="330220" y="1263917"/>
                  <a:pt x="331762" y="1260744"/>
                  <a:pt x="379782" y="1283794"/>
                </a:cubicBezTo>
                <a:cubicBezTo>
                  <a:pt x="412335" y="1299419"/>
                  <a:pt x="440784" y="1328252"/>
                  <a:pt x="476672" y="1332239"/>
                </a:cubicBezTo>
                <a:cubicBezTo>
                  <a:pt x="494839" y="1334257"/>
                  <a:pt x="513055" y="1335878"/>
                  <a:pt x="531173" y="1338294"/>
                </a:cubicBezTo>
                <a:cubicBezTo>
                  <a:pt x="543343" y="1339917"/>
                  <a:pt x="555236" y="1343896"/>
                  <a:pt x="567506" y="1344350"/>
                </a:cubicBezTo>
                <a:cubicBezTo>
                  <a:pt x="664351" y="1347937"/>
                  <a:pt x="761287" y="1348387"/>
                  <a:pt x="858177" y="1350406"/>
                </a:cubicBezTo>
                <a:lnTo>
                  <a:pt x="1269959" y="1344350"/>
                </a:lnTo>
                <a:cubicBezTo>
                  <a:pt x="1294432" y="1343689"/>
                  <a:pt x="1320070" y="1334385"/>
                  <a:pt x="1342627" y="1326183"/>
                </a:cubicBezTo>
                <a:cubicBezTo>
                  <a:pt x="1352843" y="1322468"/>
                  <a:pt x="1362593" y="1317509"/>
                  <a:pt x="1372905" y="1314072"/>
                </a:cubicBezTo>
                <a:cubicBezTo>
                  <a:pt x="1392898" y="1307408"/>
                  <a:pt x="1413468" y="1302569"/>
                  <a:pt x="1433461" y="1295905"/>
                </a:cubicBezTo>
                <a:cubicBezTo>
                  <a:pt x="1449822" y="1290451"/>
                  <a:pt x="1465242" y="1282182"/>
                  <a:pt x="1481906" y="1277738"/>
                </a:cubicBezTo>
                <a:cubicBezTo>
                  <a:pt x="1495698" y="1274060"/>
                  <a:pt x="1510166" y="1273701"/>
                  <a:pt x="1524296" y="1271682"/>
                </a:cubicBezTo>
                <a:cubicBezTo>
                  <a:pt x="1618037" y="1240436"/>
                  <a:pt x="1521218" y="1276249"/>
                  <a:pt x="1578796" y="1247460"/>
                </a:cubicBezTo>
                <a:cubicBezTo>
                  <a:pt x="1592546" y="1240585"/>
                  <a:pt x="1607306" y="1235902"/>
                  <a:pt x="1621186" y="1229293"/>
                </a:cubicBezTo>
                <a:cubicBezTo>
                  <a:pt x="1649712" y="1215709"/>
                  <a:pt x="1676630" y="1198639"/>
                  <a:pt x="1705965" y="1186904"/>
                </a:cubicBezTo>
                <a:cubicBezTo>
                  <a:pt x="1716058" y="1182867"/>
                  <a:pt x="1726741" y="1180071"/>
                  <a:pt x="1736243" y="1174792"/>
                </a:cubicBezTo>
                <a:cubicBezTo>
                  <a:pt x="1745065" y="1169890"/>
                  <a:pt x="1752067" y="1162223"/>
                  <a:pt x="1760465" y="1156625"/>
                </a:cubicBezTo>
                <a:cubicBezTo>
                  <a:pt x="1770258" y="1150096"/>
                  <a:pt x="1781165" y="1145300"/>
                  <a:pt x="1790743" y="1138459"/>
                </a:cubicBezTo>
                <a:cubicBezTo>
                  <a:pt x="1811712" y="1123481"/>
                  <a:pt x="1815198" y="1095837"/>
                  <a:pt x="1833133" y="1077902"/>
                </a:cubicBezTo>
                <a:cubicBezTo>
                  <a:pt x="1841207" y="1069828"/>
                  <a:pt x="1850504" y="1062815"/>
                  <a:pt x="1857355" y="1053680"/>
                </a:cubicBezTo>
                <a:cubicBezTo>
                  <a:pt x="1864238" y="1044503"/>
                  <a:pt x="1878265" y="1008015"/>
                  <a:pt x="1881578" y="999179"/>
                </a:cubicBezTo>
                <a:cubicBezTo>
                  <a:pt x="1883819" y="993202"/>
                  <a:pt x="1884779" y="986721"/>
                  <a:pt x="1887634" y="981012"/>
                </a:cubicBezTo>
                <a:cubicBezTo>
                  <a:pt x="1890889" y="974502"/>
                  <a:pt x="1896134" y="969164"/>
                  <a:pt x="1899745" y="962845"/>
                </a:cubicBezTo>
                <a:cubicBezTo>
                  <a:pt x="1912469" y="940577"/>
                  <a:pt x="1940716" y="873046"/>
                  <a:pt x="1942134" y="865955"/>
                </a:cubicBezTo>
                <a:cubicBezTo>
                  <a:pt x="1950169" y="825780"/>
                  <a:pt x="1942014" y="843911"/>
                  <a:pt x="1966357" y="811455"/>
                </a:cubicBezTo>
                <a:cubicBezTo>
                  <a:pt x="1968375" y="805399"/>
                  <a:pt x="1970864" y="799481"/>
                  <a:pt x="1972412" y="793288"/>
                </a:cubicBezTo>
                <a:cubicBezTo>
                  <a:pt x="1980331" y="761611"/>
                  <a:pt x="1977096" y="754329"/>
                  <a:pt x="1990579" y="720620"/>
                </a:cubicBezTo>
                <a:cubicBezTo>
                  <a:pt x="1993282" y="713863"/>
                  <a:pt x="1998653" y="708509"/>
                  <a:pt x="2002690" y="702453"/>
                </a:cubicBezTo>
                <a:cubicBezTo>
                  <a:pt x="2004709" y="694379"/>
                  <a:pt x="2007378" y="686440"/>
                  <a:pt x="2008746" y="678231"/>
                </a:cubicBezTo>
                <a:cubicBezTo>
                  <a:pt x="2022926" y="593159"/>
                  <a:pt x="2007229" y="660082"/>
                  <a:pt x="2020857" y="605563"/>
                </a:cubicBezTo>
                <a:cubicBezTo>
                  <a:pt x="2018839" y="502617"/>
                  <a:pt x="2018544" y="399623"/>
                  <a:pt x="2014802" y="296726"/>
                </a:cubicBezTo>
                <a:cubicBezTo>
                  <a:pt x="2014500" y="288409"/>
                  <a:pt x="2011137" y="280476"/>
                  <a:pt x="2008746" y="272504"/>
                </a:cubicBezTo>
                <a:cubicBezTo>
                  <a:pt x="1999374" y="241264"/>
                  <a:pt x="1992512" y="224209"/>
                  <a:pt x="1978468" y="193780"/>
                </a:cubicBezTo>
                <a:cubicBezTo>
                  <a:pt x="1972794" y="181486"/>
                  <a:pt x="1965509" y="169946"/>
                  <a:pt x="1960301" y="157447"/>
                </a:cubicBezTo>
                <a:cubicBezTo>
                  <a:pt x="1947099" y="125761"/>
                  <a:pt x="1954582" y="125149"/>
                  <a:pt x="1936079" y="102946"/>
                </a:cubicBezTo>
                <a:cubicBezTo>
                  <a:pt x="1930596" y="96367"/>
                  <a:pt x="1925038" y="89530"/>
                  <a:pt x="1917912" y="84779"/>
                </a:cubicBezTo>
                <a:cubicBezTo>
                  <a:pt x="1912601" y="81238"/>
                  <a:pt x="1905612" y="81237"/>
                  <a:pt x="1899745" y="78723"/>
                </a:cubicBezTo>
                <a:cubicBezTo>
                  <a:pt x="1891448" y="75167"/>
                  <a:pt x="1883360" y="71091"/>
                  <a:pt x="1875522" y="66612"/>
                </a:cubicBezTo>
                <a:cubicBezTo>
                  <a:pt x="1869203" y="63001"/>
                  <a:pt x="1864044" y="57368"/>
                  <a:pt x="1857355" y="54501"/>
                </a:cubicBezTo>
                <a:cubicBezTo>
                  <a:pt x="1849705" y="51223"/>
                  <a:pt x="1841135" y="50731"/>
                  <a:pt x="1833133" y="48445"/>
                </a:cubicBezTo>
                <a:cubicBezTo>
                  <a:pt x="1815886" y="43517"/>
                  <a:pt x="1809664" y="39037"/>
                  <a:pt x="1790743" y="36334"/>
                </a:cubicBezTo>
                <a:cubicBezTo>
                  <a:pt x="1756539" y="31448"/>
                  <a:pt x="1722270" y="26573"/>
                  <a:pt x="1687798" y="24223"/>
                </a:cubicBezTo>
                <a:cubicBezTo>
                  <a:pt x="1633386" y="20513"/>
                  <a:pt x="1578797" y="20186"/>
                  <a:pt x="1524296" y="18167"/>
                </a:cubicBezTo>
                <a:lnTo>
                  <a:pt x="1463739" y="12112"/>
                </a:lnTo>
                <a:cubicBezTo>
                  <a:pt x="1428532" y="8200"/>
                  <a:pt x="1407372" y="4924"/>
                  <a:pt x="1372905" y="0"/>
                </a:cubicBezTo>
                <a:lnTo>
                  <a:pt x="1148847" y="12112"/>
                </a:lnTo>
                <a:cubicBezTo>
                  <a:pt x="1118552" y="13860"/>
                  <a:pt x="1087612" y="11483"/>
                  <a:pt x="1058012" y="18167"/>
                </a:cubicBezTo>
                <a:cubicBezTo>
                  <a:pt x="901016" y="53617"/>
                  <a:pt x="1019255" y="47235"/>
                  <a:pt x="888455" y="90835"/>
                </a:cubicBezTo>
                <a:cubicBezTo>
                  <a:pt x="870288" y="96891"/>
                  <a:pt x="851734" y="101890"/>
                  <a:pt x="833954" y="109002"/>
                </a:cubicBezTo>
                <a:cubicBezTo>
                  <a:pt x="823861" y="113039"/>
                  <a:pt x="813892" y="117398"/>
                  <a:pt x="803676" y="121113"/>
                </a:cubicBezTo>
                <a:cubicBezTo>
                  <a:pt x="791678" y="125476"/>
                  <a:pt x="777964" y="126143"/>
                  <a:pt x="767342" y="133224"/>
                </a:cubicBezTo>
                <a:cubicBezTo>
                  <a:pt x="761286" y="137261"/>
                  <a:pt x="755826" y="142379"/>
                  <a:pt x="749175" y="145335"/>
                </a:cubicBezTo>
                <a:cubicBezTo>
                  <a:pt x="737509" y="150520"/>
                  <a:pt x="724952" y="153410"/>
                  <a:pt x="712841" y="157447"/>
                </a:cubicBezTo>
                <a:cubicBezTo>
                  <a:pt x="706786" y="159465"/>
                  <a:pt x="700867" y="161954"/>
                  <a:pt x="694675" y="163502"/>
                </a:cubicBezTo>
                <a:cubicBezTo>
                  <a:pt x="686601" y="165521"/>
                  <a:pt x="678577" y="167753"/>
                  <a:pt x="670452" y="169558"/>
                </a:cubicBezTo>
                <a:cubicBezTo>
                  <a:pt x="642345" y="175804"/>
                  <a:pt x="641804" y="174282"/>
                  <a:pt x="615951" y="181669"/>
                </a:cubicBezTo>
                <a:cubicBezTo>
                  <a:pt x="609813" y="183423"/>
                  <a:pt x="603977" y="186177"/>
                  <a:pt x="597784" y="187725"/>
                </a:cubicBezTo>
                <a:cubicBezTo>
                  <a:pt x="587799" y="190221"/>
                  <a:pt x="577436" y="191072"/>
                  <a:pt x="567506" y="193780"/>
                </a:cubicBezTo>
                <a:cubicBezTo>
                  <a:pt x="555190" y="197139"/>
                  <a:pt x="531173" y="205892"/>
                  <a:pt x="531173" y="205892"/>
                </a:cubicBezTo>
                <a:cubicBezTo>
                  <a:pt x="511031" y="226032"/>
                  <a:pt x="528408" y="212267"/>
                  <a:pt x="500894" y="224059"/>
                </a:cubicBezTo>
                <a:cubicBezTo>
                  <a:pt x="492597" y="227615"/>
                  <a:pt x="484921" y="232504"/>
                  <a:pt x="476672" y="236170"/>
                </a:cubicBezTo>
                <a:cubicBezTo>
                  <a:pt x="466739" y="240585"/>
                  <a:pt x="456572" y="244464"/>
                  <a:pt x="446394" y="248281"/>
                </a:cubicBezTo>
                <a:cubicBezTo>
                  <a:pt x="440417" y="250522"/>
                  <a:pt x="433936" y="251482"/>
                  <a:pt x="428227" y="254337"/>
                </a:cubicBezTo>
                <a:cubicBezTo>
                  <a:pt x="421717" y="257592"/>
                  <a:pt x="416116" y="262411"/>
                  <a:pt x="410060" y="266448"/>
                </a:cubicBezTo>
                <a:lnTo>
                  <a:pt x="410060" y="28461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 bwMode="auto">
          <a:xfrm>
            <a:off x="3657600" y="1295400"/>
            <a:ext cx="4808170" cy="2540609"/>
          </a:xfrm>
          <a:custGeom>
            <a:avLst/>
            <a:gdLst>
              <a:gd name="connsiteX0" fmla="*/ 0 w 4808170"/>
              <a:gd name="connsiteY0" fmla="*/ 938622 h 2540609"/>
              <a:gd name="connsiteX1" fmla="*/ 18167 w 4808170"/>
              <a:gd name="connsiteY1" fmla="*/ 865955 h 2540609"/>
              <a:gd name="connsiteX2" fmla="*/ 30278 w 4808170"/>
              <a:gd name="connsiteY2" fmla="*/ 829621 h 2540609"/>
              <a:gd name="connsiteX3" fmla="*/ 42389 w 4808170"/>
              <a:gd name="connsiteY3" fmla="*/ 799343 h 2540609"/>
              <a:gd name="connsiteX4" fmla="*/ 48445 w 4808170"/>
              <a:gd name="connsiteY4" fmla="*/ 775120 h 2540609"/>
              <a:gd name="connsiteX5" fmla="*/ 60556 w 4808170"/>
              <a:gd name="connsiteY5" fmla="*/ 756954 h 2540609"/>
              <a:gd name="connsiteX6" fmla="*/ 72668 w 4808170"/>
              <a:gd name="connsiteY6" fmla="*/ 720620 h 2540609"/>
              <a:gd name="connsiteX7" fmla="*/ 121113 w 4808170"/>
              <a:gd name="connsiteY7" fmla="*/ 641897 h 2540609"/>
              <a:gd name="connsiteX8" fmla="*/ 181669 w 4808170"/>
              <a:gd name="connsiteY8" fmla="*/ 563173 h 2540609"/>
              <a:gd name="connsiteX9" fmla="*/ 236170 w 4808170"/>
              <a:gd name="connsiteY9" fmla="*/ 496562 h 2540609"/>
              <a:gd name="connsiteX10" fmla="*/ 278559 w 4808170"/>
              <a:gd name="connsiteY10" fmla="*/ 448116 h 2540609"/>
              <a:gd name="connsiteX11" fmla="*/ 290670 w 4808170"/>
              <a:gd name="connsiteY11" fmla="*/ 417838 h 2540609"/>
              <a:gd name="connsiteX12" fmla="*/ 345171 w 4808170"/>
              <a:gd name="connsiteY12" fmla="*/ 345171 h 2540609"/>
              <a:gd name="connsiteX13" fmla="*/ 363338 w 4808170"/>
              <a:gd name="connsiteY13" fmla="*/ 320948 h 2540609"/>
              <a:gd name="connsiteX14" fmla="*/ 429950 w 4808170"/>
              <a:gd name="connsiteY14" fmla="*/ 266448 h 2540609"/>
              <a:gd name="connsiteX15" fmla="*/ 514728 w 4808170"/>
              <a:gd name="connsiteY15" fmla="*/ 218003 h 2540609"/>
              <a:gd name="connsiteX16" fmla="*/ 545007 w 4808170"/>
              <a:gd name="connsiteY16" fmla="*/ 211947 h 2540609"/>
              <a:gd name="connsiteX17" fmla="*/ 593452 w 4808170"/>
              <a:gd name="connsiteY17" fmla="*/ 181669 h 2540609"/>
              <a:gd name="connsiteX18" fmla="*/ 629785 w 4808170"/>
              <a:gd name="connsiteY18" fmla="*/ 175613 h 2540609"/>
              <a:gd name="connsiteX19" fmla="*/ 672175 w 4808170"/>
              <a:gd name="connsiteY19" fmla="*/ 163502 h 2540609"/>
              <a:gd name="connsiteX20" fmla="*/ 987068 w 4808170"/>
              <a:gd name="connsiteY20" fmla="*/ 139279 h 2540609"/>
              <a:gd name="connsiteX21" fmla="*/ 1199015 w 4808170"/>
              <a:gd name="connsiteY21" fmla="*/ 121113 h 2540609"/>
              <a:gd name="connsiteX22" fmla="*/ 1289849 w 4808170"/>
              <a:gd name="connsiteY22" fmla="*/ 109001 h 2540609"/>
              <a:gd name="connsiteX23" fmla="*/ 1338294 w 4808170"/>
              <a:gd name="connsiteY23" fmla="*/ 102946 h 2540609"/>
              <a:gd name="connsiteX24" fmla="*/ 1380683 w 4808170"/>
              <a:gd name="connsiteY24" fmla="*/ 54501 h 2540609"/>
              <a:gd name="connsiteX25" fmla="*/ 1447295 w 4808170"/>
              <a:gd name="connsiteY25" fmla="*/ 48445 h 2540609"/>
              <a:gd name="connsiteX26" fmla="*/ 1526019 w 4808170"/>
              <a:gd name="connsiteY26" fmla="*/ 42389 h 2540609"/>
              <a:gd name="connsiteX27" fmla="*/ 1744021 w 4808170"/>
              <a:gd name="connsiteY27" fmla="*/ 18167 h 2540609"/>
              <a:gd name="connsiteX28" fmla="*/ 2173971 w 4808170"/>
              <a:gd name="connsiteY28" fmla="*/ 0 h 2540609"/>
              <a:gd name="connsiteX29" fmla="*/ 2949091 w 4808170"/>
              <a:gd name="connsiteY29" fmla="*/ 12111 h 2540609"/>
              <a:gd name="connsiteX30" fmla="*/ 3064148 w 4808170"/>
              <a:gd name="connsiteY30" fmla="*/ 18167 h 2540609"/>
              <a:gd name="connsiteX31" fmla="*/ 3197372 w 4808170"/>
              <a:gd name="connsiteY31" fmla="*/ 24222 h 2540609"/>
              <a:gd name="connsiteX32" fmla="*/ 3584932 w 4808170"/>
              <a:gd name="connsiteY32" fmla="*/ 36334 h 2540609"/>
              <a:gd name="connsiteX33" fmla="*/ 3730268 w 4808170"/>
              <a:gd name="connsiteY33" fmla="*/ 42389 h 2540609"/>
              <a:gd name="connsiteX34" fmla="*/ 3815046 w 4808170"/>
              <a:gd name="connsiteY34" fmla="*/ 66612 h 2540609"/>
              <a:gd name="connsiteX35" fmla="*/ 3857436 w 4808170"/>
              <a:gd name="connsiteY35" fmla="*/ 90834 h 2540609"/>
              <a:gd name="connsiteX36" fmla="*/ 3917992 w 4808170"/>
              <a:gd name="connsiteY36" fmla="*/ 96890 h 2540609"/>
              <a:gd name="connsiteX37" fmla="*/ 3990660 w 4808170"/>
              <a:gd name="connsiteY37" fmla="*/ 121113 h 2540609"/>
              <a:gd name="connsiteX38" fmla="*/ 4051216 w 4808170"/>
              <a:gd name="connsiteY38" fmla="*/ 151391 h 2540609"/>
              <a:gd name="connsiteX39" fmla="*/ 4057272 w 4808170"/>
              <a:gd name="connsiteY39" fmla="*/ 133224 h 2540609"/>
              <a:gd name="connsiteX40" fmla="*/ 4160217 w 4808170"/>
              <a:gd name="connsiteY40" fmla="*/ 211947 h 2540609"/>
              <a:gd name="connsiteX41" fmla="*/ 4238940 w 4808170"/>
              <a:gd name="connsiteY41" fmla="*/ 260392 h 2540609"/>
              <a:gd name="connsiteX42" fmla="*/ 4335830 w 4808170"/>
              <a:gd name="connsiteY42" fmla="*/ 369393 h 2540609"/>
              <a:gd name="connsiteX43" fmla="*/ 4456943 w 4808170"/>
              <a:gd name="connsiteY43" fmla="*/ 460228 h 2540609"/>
              <a:gd name="connsiteX44" fmla="*/ 4499332 w 4808170"/>
              <a:gd name="connsiteY44" fmla="*/ 514728 h 2540609"/>
              <a:gd name="connsiteX45" fmla="*/ 4535666 w 4808170"/>
              <a:gd name="connsiteY45" fmla="*/ 563173 h 2540609"/>
              <a:gd name="connsiteX46" fmla="*/ 4565944 w 4808170"/>
              <a:gd name="connsiteY46" fmla="*/ 593452 h 2540609"/>
              <a:gd name="connsiteX47" fmla="*/ 4578056 w 4808170"/>
              <a:gd name="connsiteY47" fmla="*/ 611618 h 2540609"/>
              <a:gd name="connsiteX48" fmla="*/ 4614389 w 4808170"/>
              <a:gd name="connsiteY48" fmla="*/ 660064 h 2540609"/>
              <a:gd name="connsiteX49" fmla="*/ 4638612 w 4808170"/>
              <a:gd name="connsiteY49" fmla="*/ 708509 h 2540609"/>
              <a:gd name="connsiteX50" fmla="*/ 4681001 w 4808170"/>
              <a:gd name="connsiteY50" fmla="*/ 811454 h 2540609"/>
              <a:gd name="connsiteX51" fmla="*/ 4699168 w 4808170"/>
              <a:gd name="connsiteY51" fmla="*/ 853844 h 2540609"/>
              <a:gd name="connsiteX52" fmla="*/ 4711279 w 4808170"/>
              <a:gd name="connsiteY52" fmla="*/ 896233 h 2540609"/>
              <a:gd name="connsiteX53" fmla="*/ 4753669 w 4808170"/>
              <a:gd name="connsiteY53" fmla="*/ 1023401 h 2540609"/>
              <a:gd name="connsiteX54" fmla="*/ 4765780 w 4808170"/>
              <a:gd name="connsiteY54" fmla="*/ 1096069 h 2540609"/>
              <a:gd name="connsiteX55" fmla="*/ 4783947 w 4808170"/>
              <a:gd name="connsiteY55" fmla="*/ 1156625 h 2540609"/>
              <a:gd name="connsiteX56" fmla="*/ 4802114 w 4808170"/>
              <a:gd name="connsiteY56" fmla="*/ 1253515 h 2540609"/>
              <a:gd name="connsiteX57" fmla="*/ 4808170 w 4808170"/>
              <a:gd name="connsiteY57" fmla="*/ 1308016 h 2540609"/>
              <a:gd name="connsiteX58" fmla="*/ 4796058 w 4808170"/>
              <a:gd name="connsiteY58" fmla="*/ 1526018 h 2540609"/>
              <a:gd name="connsiteX59" fmla="*/ 4783947 w 4808170"/>
              <a:gd name="connsiteY59" fmla="*/ 1647131 h 2540609"/>
              <a:gd name="connsiteX60" fmla="*/ 4777891 w 4808170"/>
              <a:gd name="connsiteY60" fmla="*/ 1695576 h 2540609"/>
              <a:gd name="connsiteX61" fmla="*/ 4753669 w 4808170"/>
              <a:gd name="connsiteY61" fmla="*/ 1744021 h 2540609"/>
              <a:gd name="connsiteX62" fmla="*/ 4674946 w 4808170"/>
              <a:gd name="connsiteY62" fmla="*/ 1974135 h 2540609"/>
              <a:gd name="connsiteX63" fmla="*/ 4626501 w 4808170"/>
              <a:gd name="connsiteY63" fmla="*/ 2046803 h 2540609"/>
              <a:gd name="connsiteX64" fmla="*/ 4523555 w 4808170"/>
              <a:gd name="connsiteY64" fmla="*/ 2204249 h 2540609"/>
              <a:gd name="connsiteX65" fmla="*/ 4426665 w 4808170"/>
              <a:gd name="connsiteY65" fmla="*/ 2331417 h 2540609"/>
              <a:gd name="connsiteX66" fmla="*/ 4329775 w 4808170"/>
              <a:gd name="connsiteY66" fmla="*/ 2391973 h 2540609"/>
              <a:gd name="connsiteX67" fmla="*/ 4184440 w 4808170"/>
              <a:gd name="connsiteY67" fmla="*/ 2464641 h 2540609"/>
              <a:gd name="connsiteX68" fmla="*/ 4069383 w 4808170"/>
              <a:gd name="connsiteY68" fmla="*/ 2494919 h 2540609"/>
              <a:gd name="connsiteX69" fmla="*/ 3893770 w 4808170"/>
              <a:gd name="connsiteY69" fmla="*/ 2531253 h 2540609"/>
              <a:gd name="connsiteX70" fmla="*/ 1883301 w 4808170"/>
              <a:gd name="connsiteY70" fmla="*/ 2507030 h 2540609"/>
              <a:gd name="connsiteX71" fmla="*/ 1635020 w 4808170"/>
              <a:gd name="connsiteY71" fmla="*/ 2476752 h 2540609"/>
              <a:gd name="connsiteX72" fmla="*/ 1519963 w 4808170"/>
              <a:gd name="connsiteY72" fmla="*/ 2440418 h 2540609"/>
              <a:gd name="connsiteX73" fmla="*/ 1374628 w 4808170"/>
              <a:gd name="connsiteY73" fmla="*/ 2416196 h 2540609"/>
              <a:gd name="connsiteX74" fmla="*/ 1120291 w 4808170"/>
              <a:gd name="connsiteY74" fmla="*/ 2355640 h 2540609"/>
              <a:gd name="connsiteX75" fmla="*/ 896233 w 4808170"/>
              <a:gd name="connsiteY75" fmla="*/ 2264805 h 2540609"/>
              <a:gd name="connsiteX76" fmla="*/ 841732 w 4808170"/>
              <a:gd name="connsiteY76" fmla="*/ 2234527 h 2540609"/>
              <a:gd name="connsiteX77" fmla="*/ 793287 w 4808170"/>
              <a:gd name="connsiteY77" fmla="*/ 2210305 h 2540609"/>
              <a:gd name="connsiteX78" fmla="*/ 738787 w 4808170"/>
              <a:gd name="connsiteY78" fmla="*/ 2173971 h 2540609"/>
              <a:gd name="connsiteX79" fmla="*/ 617674 w 4808170"/>
              <a:gd name="connsiteY79" fmla="*/ 2089192 h 2540609"/>
              <a:gd name="connsiteX80" fmla="*/ 557118 w 4808170"/>
              <a:gd name="connsiteY80" fmla="*/ 2046803 h 2540609"/>
              <a:gd name="connsiteX81" fmla="*/ 466283 w 4808170"/>
              <a:gd name="connsiteY81" fmla="*/ 1925690 h 2540609"/>
              <a:gd name="connsiteX82" fmla="*/ 448117 w 4808170"/>
              <a:gd name="connsiteY82" fmla="*/ 1889356 h 2540609"/>
              <a:gd name="connsiteX83" fmla="*/ 375449 w 4808170"/>
              <a:gd name="connsiteY83" fmla="*/ 1774299 h 2540609"/>
              <a:gd name="connsiteX84" fmla="*/ 339115 w 4808170"/>
              <a:gd name="connsiteY84" fmla="*/ 1701632 h 2540609"/>
              <a:gd name="connsiteX85" fmla="*/ 320948 w 4808170"/>
              <a:gd name="connsiteY85" fmla="*/ 1665298 h 2540609"/>
              <a:gd name="connsiteX86" fmla="*/ 284615 w 4808170"/>
              <a:gd name="connsiteY86" fmla="*/ 1604742 h 2540609"/>
              <a:gd name="connsiteX87" fmla="*/ 266448 w 4808170"/>
              <a:gd name="connsiteY87" fmla="*/ 1556297 h 2540609"/>
              <a:gd name="connsiteX88" fmla="*/ 248281 w 4808170"/>
              <a:gd name="connsiteY88" fmla="*/ 1519963 h 2540609"/>
              <a:gd name="connsiteX89" fmla="*/ 236170 w 4808170"/>
              <a:gd name="connsiteY89" fmla="*/ 1501796 h 2540609"/>
              <a:gd name="connsiteX90" fmla="*/ 224058 w 4808170"/>
              <a:gd name="connsiteY90" fmla="*/ 1465462 h 2540609"/>
              <a:gd name="connsiteX91" fmla="*/ 205891 w 4808170"/>
              <a:gd name="connsiteY91" fmla="*/ 1441240 h 2540609"/>
              <a:gd name="connsiteX92" fmla="*/ 193780 w 4808170"/>
              <a:gd name="connsiteY92" fmla="*/ 1423073 h 2540609"/>
              <a:gd name="connsiteX93" fmla="*/ 181669 w 4808170"/>
              <a:gd name="connsiteY93" fmla="*/ 1392795 h 2540609"/>
              <a:gd name="connsiteX94" fmla="*/ 151391 w 4808170"/>
              <a:gd name="connsiteY94" fmla="*/ 1338294 h 2540609"/>
              <a:gd name="connsiteX95" fmla="*/ 127168 w 4808170"/>
              <a:gd name="connsiteY95" fmla="*/ 1289849 h 2540609"/>
              <a:gd name="connsiteX96" fmla="*/ 102946 w 4808170"/>
              <a:gd name="connsiteY96" fmla="*/ 1235348 h 2540609"/>
              <a:gd name="connsiteX97" fmla="*/ 72668 w 4808170"/>
              <a:gd name="connsiteY97" fmla="*/ 1174792 h 2540609"/>
              <a:gd name="connsiteX98" fmla="*/ 66612 w 4808170"/>
              <a:gd name="connsiteY98" fmla="*/ 1150569 h 2540609"/>
              <a:gd name="connsiteX99" fmla="*/ 48445 w 4808170"/>
              <a:gd name="connsiteY99" fmla="*/ 1126347 h 2540609"/>
              <a:gd name="connsiteX100" fmla="*/ 36334 w 4808170"/>
              <a:gd name="connsiteY100" fmla="*/ 1096069 h 2540609"/>
              <a:gd name="connsiteX101" fmla="*/ 18167 w 4808170"/>
              <a:gd name="connsiteY101" fmla="*/ 1029457 h 2540609"/>
              <a:gd name="connsiteX102" fmla="*/ 0 w 4808170"/>
              <a:gd name="connsiteY102" fmla="*/ 938622 h 2540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808170" h="2540609">
                <a:moveTo>
                  <a:pt x="0" y="938622"/>
                </a:moveTo>
                <a:cubicBezTo>
                  <a:pt x="0" y="911372"/>
                  <a:pt x="10272" y="889642"/>
                  <a:pt x="18167" y="865955"/>
                </a:cubicBezTo>
                <a:cubicBezTo>
                  <a:pt x="22204" y="853844"/>
                  <a:pt x="25915" y="841619"/>
                  <a:pt x="30278" y="829621"/>
                </a:cubicBezTo>
                <a:cubicBezTo>
                  <a:pt x="33993" y="819405"/>
                  <a:pt x="38952" y="809655"/>
                  <a:pt x="42389" y="799343"/>
                </a:cubicBezTo>
                <a:cubicBezTo>
                  <a:pt x="45021" y="791447"/>
                  <a:pt x="45166" y="782770"/>
                  <a:pt x="48445" y="775120"/>
                </a:cubicBezTo>
                <a:cubicBezTo>
                  <a:pt x="51312" y="768431"/>
                  <a:pt x="57600" y="763604"/>
                  <a:pt x="60556" y="756954"/>
                </a:cubicBezTo>
                <a:cubicBezTo>
                  <a:pt x="65741" y="745288"/>
                  <a:pt x="67318" y="732212"/>
                  <a:pt x="72668" y="720620"/>
                </a:cubicBezTo>
                <a:cubicBezTo>
                  <a:pt x="81372" y="701761"/>
                  <a:pt x="108201" y="659420"/>
                  <a:pt x="121113" y="641897"/>
                </a:cubicBezTo>
                <a:cubicBezTo>
                  <a:pt x="140752" y="615244"/>
                  <a:pt x="163305" y="590719"/>
                  <a:pt x="181669" y="563173"/>
                </a:cubicBezTo>
                <a:cubicBezTo>
                  <a:pt x="227604" y="494270"/>
                  <a:pt x="182070" y="557425"/>
                  <a:pt x="236170" y="496562"/>
                </a:cubicBezTo>
                <a:cubicBezTo>
                  <a:pt x="302896" y="421494"/>
                  <a:pt x="200010" y="526665"/>
                  <a:pt x="278559" y="448116"/>
                </a:cubicBezTo>
                <a:cubicBezTo>
                  <a:pt x="282596" y="438023"/>
                  <a:pt x="285465" y="427381"/>
                  <a:pt x="290670" y="417838"/>
                </a:cubicBezTo>
                <a:cubicBezTo>
                  <a:pt x="307930" y="386195"/>
                  <a:pt x="322588" y="373400"/>
                  <a:pt x="345171" y="345171"/>
                </a:cubicBezTo>
                <a:cubicBezTo>
                  <a:pt x="351476" y="337290"/>
                  <a:pt x="355942" y="327816"/>
                  <a:pt x="363338" y="320948"/>
                </a:cubicBezTo>
                <a:cubicBezTo>
                  <a:pt x="384361" y="301427"/>
                  <a:pt x="407548" y="284370"/>
                  <a:pt x="429950" y="266448"/>
                </a:cubicBezTo>
                <a:cubicBezTo>
                  <a:pt x="453146" y="247892"/>
                  <a:pt x="487810" y="223387"/>
                  <a:pt x="514728" y="218003"/>
                </a:cubicBezTo>
                <a:lnTo>
                  <a:pt x="545007" y="211947"/>
                </a:lnTo>
                <a:cubicBezTo>
                  <a:pt x="561155" y="201854"/>
                  <a:pt x="575949" y="189170"/>
                  <a:pt x="593452" y="181669"/>
                </a:cubicBezTo>
                <a:cubicBezTo>
                  <a:pt x="604737" y="176832"/>
                  <a:pt x="617821" y="178374"/>
                  <a:pt x="629785" y="175613"/>
                </a:cubicBezTo>
                <a:cubicBezTo>
                  <a:pt x="644104" y="172309"/>
                  <a:pt x="657555" y="164989"/>
                  <a:pt x="672175" y="163502"/>
                </a:cubicBezTo>
                <a:cubicBezTo>
                  <a:pt x="776909" y="152851"/>
                  <a:pt x="882178" y="148269"/>
                  <a:pt x="987068" y="139279"/>
                </a:cubicBezTo>
                <a:lnTo>
                  <a:pt x="1199015" y="121113"/>
                </a:lnTo>
                <a:cubicBezTo>
                  <a:pt x="1227722" y="118443"/>
                  <a:pt x="1261082" y="112836"/>
                  <a:pt x="1289849" y="109001"/>
                </a:cubicBezTo>
                <a:lnTo>
                  <a:pt x="1338294" y="102946"/>
                </a:lnTo>
                <a:cubicBezTo>
                  <a:pt x="1352424" y="86798"/>
                  <a:pt x="1361491" y="64097"/>
                  <a:pt x="1380683" y="54501"/>
                </a:cubicBezTo>
                <a:cubicBezTo>
                  <a:pt x="1400625" y="44530"/>
                  <a:pt x="1425076" y="50297"/>
                  <a:pt x="1447295" y="48445"/>
                </a:cubicBezTo>
                <a:cubicBezTo>
                  <a:pt x="1473523" y="46259"/>
                  <a:pt x="1499874" y="45406"/>
                  <a:pt x="1526019" y="42389"/>
                </a:cubicBezTo>
                <a:cubicBezTo>
                  <a:pt x="1676705" y="25002"/>
                  <a:pt x="1532825" y="29401"/>
                  <a:pt x="1744021" y="18167"/>
                </a:cubicBezTo>
                <a:cubicBezTo>
                  <a:pt x="1887263" y="10548"/>
                  <a:pt x="2173971" y="0"/>
                  <a:pt x="2173971" y="0"/>
                </a:cubicBezTo>
                <a:lnTo>
                  <a:pt x="2949091" y="12111"/>
                </a:lnTo>
                <a:cubicBezTo>
                  <a:pt x="2987480" y="13240"/>
                  <a:pt x="3025788" y="16296"/>
                  <a:pt x="3064148" y="18167"/>
                </a:cubicBezTo>
                <a:lnTo>
                  <a:pt x="3197372" y="24222"/>
                </a:lnTo>
                <a:lnTo>
                  <a:pt x="3584932" y="36334"/>
                </a:lnTo>
                <a:lnTo>
                  <a:pt x="3730268" y="42389"/>
                </a:lnTo>
                <a:cubicBezTo>
                  <a:pt x="3749906" y="47299"/>
                  <a:pt x="3794514" y="57136"/>
                  <a:pt x="3815046" y="66612"/>
                </a:cubicBezTo>
                <a:cubicBezTo>
                  <a:pt x="3829822" y="73432"/>
                  <a:pt x="3841823" y="86242"/>
                  <a:pt x="3857436" y="90834"/>
                </a:cubicBezTo>
                <a:cubicBezTo>
                  <a:pt x="3876898" y="96558"/>
                  <a:pt x="3897807" y="94871"/>
                  <a:pt x="3917992" y="96890"/>
                </a:cubicBezTo>
                <a:cubicBezTo>
                  <a:pt x="3942215" y="104964"/>
                  <a:pt x="3967028" y="111445"/>
                  <a:pt x="3990660" y="121113"/>
                </a:cubicBezTo>
                <a:cubicBezTo>
                  <a:pt x="4011548" y="129658"/>
                  <a:pt x="4029012" y="147354"/>
                  <a:pt x="4051216" y="151391"/>
                </a:cubicBezTo>
                <a:cubicBezTo>
                  <a:pt x="4057496" y="152533"/>
                  <a:pt x="4055253" y="139280"/>
                  <a:pt x="4057272" y="133224"/>
                </a:cubicBezTo>
                <a:cubicBezTo>
                  <a:pt x="4211421" y="229567"/>
                  <a:pt x="3982873" y="82968"/>
                  <a:pt x="4160217" y="211947"/>
                </a:cubicBezTo>
                <a:cubicBezTo>
                  <a:pt x="4185135" y="230070"/>
                  <a:pt x="4212699" y="244244"/>
                  <a:pt x="4238940" y="260392"/>
                </a:cubicBezTo>
                <a:cubicBezTo>
                  <a:pt x="4283233" y="317340"/>
                  <a:pt x="4280539" y="318525"/>
                  <a:pt x="4335830" y="369393"/>
                </a:cubicBezTo>
                <a:cubicBezTo>
                  <a:pt x="4432056" y="457920"/>
                  <a:pt x="4392431" y="444099"/>
                  <a:pt x="4456943" y="460228"/>
                </a:cubicBezTo>
                <a:cubicBezTo>
                  <a:pt x="4471073" y="478395"/>
                  <a:pt x="4486565" y="495579"/>
                  <a:pt x="4499332" y="514728"/>
                </a:cubicBezTo>
                <a:cubicBezTo>
                  <a:pt x="4512827" y="534969"/>
                  <a:pt x="4517174" y="542626"/>
                  <a:pt x="4535666" y="563173"/>
                </a:cubicBezTo>
                <a:cubicBezTo>
                  <a:pt x="4545214" y="573782"/>
                  <a:pt x="4556545" y="582710"/>
                  <a:pt x="4565944" y="593452"/>
                </a:cubicBezTo>
                <a:cubicBezTo>
                  <a:pt x="4570737" y="598929"/>
                  <a:pt x="4573775" y="605732"/>
                  <a:pt x="4578056" y="611618"/>
                </a:cubicBezTo>
                <a:cubicBezTo>
                  <a:pt x="4589929" y="627943"/>
                  <a:pt x="4603691" y="642947"/>
                  <a:pt x="4614389" y="660064"/>
                </a:cubicBezTo>
                <a:cubicBezTo>
                  <a:pt x="4623958" y="675374"/>
                  <a:pt x="4630924" y="692173"/>
                  <a:pt x="4638612" y="708509"/>
                </a:cubicBezTo>
                <a:cubicBezTo>
                  <a:pt x="4672309" y="780114"/>
                  <a:pt x="4653711" y="743228"/>
                  <a:pt x="4681001" y="811454"/>
                </a:cubicBezTo>
                <a:cubicBezTo>
                  <a:pt x="4686710" y="825727"/>
                  <a:pt x="4693998" y="839367"/>
                  <a:pt x="4699168" y="853844"/>
                </a:cubicBezTo>
                <a:cubicBezTo>
                  <a:pt x="4704110" y="867683"/>
                  <a:pt x="4706632" y="882292"/>
                  <a:pt x="4711279" y="896233"/>
                </a:cubicBezTo>
                <a:cubicBezTo>
                  <a:pt x="4726998" y="943391"/>
                  <a:pt x="4742722" y="975233"/>
                  <a:pt x="4753669" y="1023401"/>
                </a:cubicBezTo>
                <a:cubicBezTo>
                  <a:pt x="4759111" y="1047347"/>
                  <a:pt x="4760338" y="1072123"/>
                  <a:pt x="4765780" y="1096069"/>
                </a:cubicBezTo>
                <a:cubicBezTo>
                  <a:pt x="4770450" y="1116619"/>
                  <a:pt x="4778836" y="1136180"/>
                  <a:pt x="4783947" y="1156625"/>
                </a:cubicBezTo>
                <a:cubicBezTo>
                  <a:pt x="4787533" y="1170971"/>
                  <a:pt x="4799195" y="1231621"/>
                  <a:pt x="4802114" y="1253515"/>
                </a:cubicBezTo>
                <a:cubicBezTo>
                  <a:pt x="4804530" y="1271633"/>
                  <a:pt x="4806151" y="1289849"/>
                  <a:pt x="4808170" y="1308016"/>
                </a:cubicBezTo>
                <a:cubicBezTo>
                  <a:pt x="4804133" y="1380683"/>
                  <a:pt x="4800694" y="1453386"/>
                  <a:pt x="4796058" y="1526018"/>
                </a:cubicBezTo>
                <a:cubicBezTo>
                  <a:pt x="4794092" y="1556822"/>
                  <a:pt x="4787757" y="1614752"/>
                  <a:pt x="4783947" y="1647131"/>
                </a:cubicBezTo>
                <a:cubicBezTo>
                  <a:pt x="4782045" y="1663294"/>
                  <a:pt x="4781550" y="1679719"/>
                  <a:pt x="4777891" y="1695576"/>
                </a:cubicBezTo>
                <a:cubicBezTo>
                  <a:pt x="4772662" y="1718233"/>
                  <a:pt x="4765392" y="1726436"/>
                  <a:pt x="4753669" y="1744021"/>
                </a:cubicBezTo>
                <a:cubicBezTo>
                  <a:pt x="4731378" y="1822042"/>
                  <a:pt x="4711380" y="1901268"/>
                  <a:pt x="4674946" y="1974135"/>
                </a:cubicBezTo>
                <a:cubicBezTo>
                  <a:pt x="4641532" y="2040964"/>
                  <a:pt x="4663096" y="1993318"/>
                  <a:pt x="4626501" y="2046803"/>
                </a:cubicBezTo>
                <a:cubicBezTo>
                  <a:pt x="4482881" y="2256710"/>
                  <a:pt x="4654220" y="2016417"/>
                  <a:pt x="4523555" y="2204249"/>
                </a:cubicBezTo>
                <a:cubicBezTo>
                  <a:pt x="4516360" y="2214592"/>
                  <a:pt x="4439108" y="2322085"/>
                  <a:pt x="4426665" y="2331417"/>
                </a:cubicBezTo>
                <a:cubicBezTo>
                  <a:pt x="4342531" y="2394518"/>
                  <a:pt x="4415277" y="2344472"/>
                  <a:pt x="4329775" y="2391973"/>
                </a:cubicBezTo>
                <a:cubicBezTo>
                  <a:pt x="4260387" y="2430522"/>
                  <a:pt x="4267957" y="2436802"/>
                  <a:pt x="4184440" y="2464641"/>
                </a:cubicBezTo>
                <a:cubicBezTo>
                  <a:pt x="4146817" y="2477182"/>
                  <a:pt x="4107126" y="2482744"/>
                  <a:pt x="4069383" y="2494919"/>
                </a:cubicBezTo>
                <a:cubicBezTo>
                  <a:pt x="3927744" y="2540609"/>
                  <a:pt x="4071694" y="2520786"/>
                  <a:pt x="3893770" y="2531253"/>
                </a:cubicBezTo>
                <a:lnTo>
                  <a:pt x="1883301" y="2507030"/>
                </a:lnTo>
                <a:cubicBezTo>
                  <a:pt x="1827123" y="2502709"/>
                  <a:pt x="1683302" y="2483050"/>
                  <a:pt x="1635020" y="2476752"/>
                </a:cubicBezTo>
                <a:cubicBezTo>
                  <a:pt x="1596668" y="2464641"/>
                  <a:pt x="1559137" y="2449528"/>
                  <a:pt x="1519963" y="2440418"/>
                </a:cubicBezTo>
                <a:cubicBezTo>
                  <a:pt x="1472126" y="2429293"/>
                  <a:pt x="1422865" y="2425433"/>
                  <a:pt x="1374628" y="2416196"/>
                </a:cubicBezTo>
                <a:cubicBezTo>
                  <a:pt x="1324533" y="2406604"/>
                  <a:pt x="1174503" y="2373711"/>
                  <a:pt x="1120291" y="2355640"/>
                </a:cubicBezTo>
                <a:cubicBezTo>
                  <a:pt x="1027244" y="2324624"/>
                  <a:pt x="971997" y="2304916"/>
                  <a:pt x="896233" y="2264805"/>
                </a:cubicBezTo>
                <a:cubicBezTo>
                  <a:pt x="877866" y="2255081"/>
                  <a:pt x="860099" y="2244251"/>
                  <a:pt x="841732" y="2234527"/>
                </a:cubicBezTo>
                <a:cubicBezTo>
                  <a:pt x="825776" y="2226080"/>
                  <a:pt x="808849" y="2219459"/>
                  <a:pt x="793287" y="2210305"/>
                </a:cubicBezTo>
                <a:cubicBezTo>
                  <a:pt x="774468" y="2199235"/>
                  <a:pt x="757247" y="2185630"/>
                  <a:pt x="738787" y="2173971"/>
                </a:cubicBezTo>
                <a:cubicBezTo>
                  <a:pt x="603644" y="2088617"/>
                  <a:pt x="754174" y="2191567"/>
                  <a:pt x="617674" y="2089192"/>
                </a:cubicBezTo>
                <a:cubicBezTo>
                  <a:pt x="597963" y="2074408"/>
                  <a:pt x="574960" y="2063796"/>
                  <a:pt x="557118" y="2046803"/>
                </a:cubicBezTo>
                <a:cubicBezTo>
                  <a:pt x="509883" y="2001817"/>
                  <a:pt x="493411" y="1976070"/>
                  <a:pt x="466283" y="1925690"/>
                </a:cubicBezTo>
                <a:cubicBezTo>
                  <a:pt x="459863" y="1913768"/>
                  <a:pt x="455387" y="1900780"/>
                  <a:pt x="448117" y="1889356"/>
                </a:cubicBezTo>
                <a:cubicBezTo>
                  <a:pt x="382843" y="1786781"/>
                  <a:pt x="482480" y="1988357"/>
                  <a:pt x="375449" y="1774299"/>
                </a:cubicBezTo>
                <a:lnTo>
                  <a:pt x="339115" y="1701632"/>
                </a:lnTo>
                <a:cubicBezTo>
                  <a:pt x="333059" y="1689521"/>
                  <a:pt x="327915" y="1676909"/>
                  <a:pt x="320948" y="1665298"/>
                </a:cubicBezTo>
                <a:cubicBezTo>
                  <a:pt x="308837" y="1645113"/>
                  <a:pt x="295142" y="1625797"/>
                  <a:pt x="284615" y="1604742"/>
                </a:cubicBezTo>
                <a:cubicBezTo>
                  <a:pt x="276902" y="1589316"/>
                  <a:pt x="273242" y="1572149"/>
                  <a:pt x="266448" y="1556297"/>
                </a:cubicBezTo>
                <a:cubicBezTo>
                  <a:pt x="261114" y="1543851"/>
                  <a:pt x="254857" y="1531800"/>
                  <a:pt x="248281" y="1519963"/>
                </a:cubicBezTo>
                <a:cubicBezTo>
                  <a:pt x="244747" y="1513601"/>
                  <a:pt x="239126" y="1508447"/>
                  <a:pt x="236170" y="1501796"/>
                </a:cubicBezTo>
                <a:cubicBezTo>
                  <a:pt x="230985" y="1490130"/>
                  <a:pt x="229768" y="1476881"/>
                  <a:pt x="224058" y="1465462"/>
                </a:cubicBezTo>
                <a:cubicBezTo>
                  <a:pt x="219544" y="1456435"/>
                  <a:pt x="211757" y="1449453"/>
                  <a:pt x="205891" y="1441240"/>
                </a:cubicBezTo>
                <a:cubicBezTo>
                  <a:pt x="201661" y="1435318"/>
                  <a:pt x="197035" y="1429583"/>
                  <a:pt x="193780" y="1423073"/>
                </a:cubicBezTo>
                <a:cubicBezTo>
                  <a:pt x="188919" y="1413350"/>
                  <a:pt x="186084" y="1402728"/>
                  <a:pt x="181669" y="1392795"/>
                </a:cubicBezTo>
                <a:cubicBezTo>
                  <a:pt x="158344" y="1340312"/>
                  <a:pt x="181961" y="1399433"/>
                  <a:pt x="151391" y="1338294"/>
                </a:cubicBezTo>
                <a:cubicBezTo>
                  <a:pt x="112280" y="1260073"/>
                  <a:pt x="202706" y="1415744"/>
                  <a:pt x="127168" y="1289849"/>
                </a:cubicBezTo>
                <a:cubicBezTo>
                  <a:pt x="116703" y="1247983"/>
                  <a:pt x="127596" y="1281566"/>
                  <a:pt x="102946" y="1235348"/>
                </a:cubicBezTo>
                <a:cubicBezTo>
                  <a:pt x="92326" y="1215435"/>
                  <a:pt x="78142" y="1196686"/>
                  <a:pt x="72668" y="1174792"/>
                </a:cubicBezTo>
                <a:cubicBezTo>
                  <a:pt x="70649" y="1166718"/>
                  <a:pt x="70334" y="1158013"/>
                  <a:pt x="66612" y="1150569"/>
                </a:cubicBezTo>
                <a:cubicBezTo>
                  <a:pt x="62098" y="1141542"/>
                  <a:pt x="53346" y="1135170"/>
                  <a:pt x="48445" y="1126347"/>
                </a:cubicBezTo>
                <a:cubicBezTo>
                  <a:pt x="43166" y="1116845"/>
                  <a:pt x="40151" y="1106247"/>
                  <a:pt x="36334" y="1096069"/>
                </a:cubicBezTo>
                <a:cubicBezTo>
                  <a:pt x="29587" y="1078078"/>
                  <a:pt x="19900" y="1042458"/>
                  <a:pt x="18167" y="1029457"/>
                </a:cubicBezTo>
                <a:cubicBezTo>
                  <a:pt x="5459" y="934148"/>
                  <a:pt x="0" y="965872"/>
                  <a:pt x="0" y="938622"/>
                </a:cubicBezTo>
                <a:close/>
              </a:path>
            </a:pathLst>
          </a:custGeom>
          <a:solidFill>
            <a:srgbClr val="F1C7C7"/>
          </a:solidFill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1562100" y="24384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36536" y="2743200"/>
            <a:ext cx="136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Corporation X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2095500" y="248432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133600" y="208768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2843624" y="25146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3048000" y="2057400"/>
            <a:ext cx="990600" cy="30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Firewall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6211064" y="25527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39957" y="3429000"/>
            <a:ext cx="874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Internet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42175" y="2054423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itchFamily="34" charset="0"/>
              </a:rPr>
              <a:t>10.2.2.2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2416154" y="2138068"/>
            <a:ext cx="571500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flipH="1">
            <a:off x="2386424" y="2246136"/>
            <a:ext cx="571500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2549418" y="1902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55474" y="21765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4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>
            <a:off x="4111272" y="2165644"/>
            <a:ext cx="2057400" cy="41304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4080992" y="2278180"/>
            <a:ext cx="2057400" cy="41304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arrow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4981762" y="21241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876800" y="24111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82248" y="1794992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itchFamily="34" charset="0"/>
              </a:rPr>
              <a:t>176.3.3.3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39664" y="2514600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itchFamily="34" charset="0"/>
              </a:rPr>
              <a:t>216.99.99.99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66" name="Line 30"/>
          <p:cNvSpPr>
            <a:spLocks noChangeShapeType="1"/>
          </p:cNvSpPr>
          <p:nvPr/>
        </p:nvSpPr>
        <p:spPr bwMode="auto">
          <a:xfrm>
            <a:off x="4639122" y="2704414"/>
            <a:ext cx="0" cy="10972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216900" cy="573087"/>
          </a:xfrm>
        </p:spPr>
        <p:txBody>
          <a:bodyPr/>
          <a:lstStyle/>
          <a:p>
            <a:r>
              <a:rPr lang="en-US"/>
              <a:t>Next Level: Bridged Ethernet Segment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5264151"/>
            <a:ext cx="8307387" cy="8318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Spans building or campus</a:t>
            </a:r>
          </a:p>
          <a:p>
            <a:pPr>
              <a:spcBef>
                <a:spcPts val="1200"/>
              </a:spcBef>
            </a:pPr>
            <a:r>
              <a:rPr lang="en-US" dirty="0"/>
              <a:t>Bridges cleverly learn which hosts are reachable from which ports and then selectively copy frames from port to port</a:t>
            </a:r>
          </a:p>
        </p:txBody>
      </p:sp>
      <p:sp>
        <p:nvSpPr>
          <p:cNvPr id="679940" name="Line 4"/>
          <p:cNvSpPr>
            <a:spLocks noChangeShapeType="1"/>
          </p:cNvSpPr>
          <p:nvPr/>
        </p:nvSpPr>
        <p:spPr bwMode="auto">
          <a:xfrm>
            <a:off x="1752600" y="19939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1" name="Line 5"/>
          <p:cNvSpPr>
            <a:spLocks noChangeShapeType="1"/>
          </p:cNvSpPr>
          <p:nvPr/>
        </p:nvSpPr>
        <p:spPr bwMode="auto">
          <a:xfrm>
            <a:off x="2743200" y="1993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2" name="Line 6"/>
          <p:cNvSpPr>
            <a:spLocks noChangeShapeType="1"/>
          </p:cNvSpPr>
          <p:nvPr/>
        </p:nvSpPr>
        <p:spPr bwMode="auto">
          <a:xfrm flipH="1">
            <a:off x="2971800" y="1993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3" name="Rectangle 7"/>
          <p:cNvSpPr>
            <a:spLocks noChangeArrowheads="1"/>
          </p:cNvSpPr>
          <p:nvPr/>
        </p:nvSpPr>
        <p:spPr bwMode="auto">
          <a:xfrm>
            <a:off x="1444625" y="17081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4" name="Rectangle 8"/>
          <p:cNvSpPr>
            <a:spLocks noChangeArrowheads="1"/>
          </p:cNvSpPr>
          <p:nvPr/>
        </p:nvSpPr>
        <p:spPr bwMode="auto">
          <a:xfrm>
            <a:off x="2425700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5" name="Rectangle 9"/>
          <p:cNvSpPr>
            <a:spLocks noChangeArrowheads="1"/>
          </p:cNvSpPr>
          <p:nvPr/>
        </p:nvSpPr>
        <p:spPr bwMode="auto">
          <a:xfrm>
            <a:off x="3406775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6" name="Line 10"/>
          <p:cNvSpPr>
            <a:spLocks noChangeShapeType="1"/>
          </p:cNvSpPr>
          <p:nvPr/>
        </p:nvSpPr>
        <p:spPr bwMode="auto">
          <a:xfrm>
            <a:off x="6477000" y="1993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7" name="Line 11"/>
          <p:cNvSpPr>
            <a:spLocks noChangeShapeType="1"/>
          </p:cNvSpPr>
          <p:nvPr/>
        </p:nvSpPr>
        <p:spPr bwMode="auto">
          <a:xfrm flipH="1">
            <a:off x="6705600" y="1993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8" name="Rectangle 12"/>
          <p:cNvSpPr>
            <a:spLocks noChangeArrowheads="1"/>
          </p:cNvSpPr>
          <p:nvPr/>
        </p:nvSpPr>
        <p:spPr bwMode="auto">
          <a:xfrm>
            <a:off x="6159500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9" name="Rectangle 13"/>
          <p:cNvSpPr>
            <a:spLocks noChangeArrowheads="1"/>
          </p:cNvSpPr>
          <p:nvPr/>
        </p:nvSpPr>
        <p:spPr bwMode="auto">
          <a:xfrm>
            <a:off x="7140575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50" name="Line 14"/>
          <p:cNvSpPr>
            <a:spLocks noChangeShapeType="1"/>
          </p:cNvSpPr>
          <p:nvPr/>
        </p:nvSpPr>
        <p:spPr bwMode="auto">
          <a:xfrm>
            <a:off x="3019425" y="25273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1" name="Line 15"/>
          <p:cNvSpPr>
            <a:spLocks noChangeShapeType="1"/>
          </p:cNvSpPr>
          <p:nvPr/>
        </p:nvSpPr>
        <p:spPr bwMode="auto">
          <a:xfrm>
            <a:off x="5000625" y="25273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2" name="AutoShape 16"/>
          <p:cNvSpPr>
            <a:spLocks noChangeArrowheads="1"/>
          </p:cNvSpPr>
          <p:nvPr/>
        </p:nvSpPr>
        <p:spPr bwMode="auto">
          <a:xfrm>
            <a:off x="2471738" y="230187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53" name="AutoShape 17"/>
          <p:cNvSpPr>
            <a:spLocks noChangeArrowheads="1"/>
          </p:cNvSpPr>
          <p:nvPr/>
        </p:nvSpPr>
        <p:spPr bwMode="auto">
          <a:xfrm>
            <a:off x="6205538" y="230187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54" name="AutoShape 18"/>
          <p:cNvSpPr>
            <a:spLocks noChangeArrowheads="1"/>
          </p:cNvSpPr>
          <p:nvPr/>
        </p:nvSpPr>
        <p:spPr bwMode="auto">
          <a:xfrm>
            <a:off x="4224337" y="2298700"/>
            <a:ext cx="829570" cy="408623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bridge</a:t>
            </a:r>
          </a:p>
        </p:txBody>
      </p:sp>
      <p:sp>
        <p:nvSpPr>
          <p:cNvPr id="679955" name="Text Box 19"/>
          <p:cNvSpPr txBox="1">
            <a:spLocks noChangeArrowheads="1"/>
          </p:cNvSpPr>
          <p:nvPr/>
        </p:nvSpPr>
        <p:spPr bwMode="auto">
          <a:xfrm>
            <a:off x="3111500" y="2209800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56" name="Text Box 20"/>
          <p:cNvSpPr txBox="1">
            <a:spLocks noChangeArrowheads="1"/>
          </p:cNvSpPr>
          <p:nvPr/>
        </p:nvSpPr>
        <p:spPr bwMode="auto">
          <a:xfrm>
            <a:off x="5095875" y="2209800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57" name="Line 21"/>
          <p:cNvSpPr>
            <a:spLocks noChangeShapeType="1"/>
          </p:cNvSpPr>
          <p:nvPr/>
        </p:nvSpPr>
        <p:spPr bwMode="auto">
          <a:xfrm flipH="1">
            <a:off x="1781175" y="41275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8" name="Line 22"/>
          <p:cNvSpPr>
            <a:spLocks noChangeShapeType="1"/>
          </p:cNvSpPr>
          <p:nvPr/>
        </p:nvSpPr>
        <p:spPr bwMode="auto">
          <a:xfrm flipH="1">
            <a:off x="2771775" y="41275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9" name="Rectangle 23"/>
          <p:cNvSpPr>
            <a:spLocks noChangeArrowheads="1"/>
          </p:cNvSpPr>
          <p:nvPr/>
        </p:nvSpPr>
        <p:spPr bwMode="auto">
          <a:xfrm>
            <a:off x="1473200" y="44513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60" name="Rectangle 24"/>
          <p:cNvSpPr>
            <a:spLocks noChangeArrowheads="1"/>
          </p:cNvSpPr>
          <p:nvPr/>
        </p:nvSpPr>
        <p:spPr bwMode="auto">
          <a:xfrm>
            <a:off x="2454275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61" name="Line 25"/>
          <p:cNvSpPr>
            <a:spLocks noChangeShapeType="1"/>
          </p:cNvSpPr>
          <p:nvPr/>
        </p:nvSpPr>
        <p:spPr bwMode="auto">
          <a:xfrm>
            <a:off x="3048000" y="401955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62" name="Line 26"/>
          <p:cNvSpPr>
            <a:spLocks noChangeShapeType="1"/>
          </p:cNvSpPr>
          <p:nvPr/>
        </p:nvSpPr>
        <p:spPr bwMode="auto">
          <a:xfrm>
            <a:off x="5029200" y="401955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63" name="AutoShape 27"/>
          <p:cNvSpPr>
            <a:spLocks noChangeArrowheads="1"/>
          </p:cNvSpPr>
          <p:nvPr/>
        </p:nvSpPr>
        <p:spPr bwMode="auto">
          <a:xfrm>
            <a:off x="2500313" y="379412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64" name="Text Box 28"/>
          <p:cNvSpPr txBox="1">
            <a:spLocks noChangeArrowheads="1"/>
          </p:cNvSpPr>
          <p:nvPr/>
        </p:nvSpPr>
        <p:spPr bwMode="auto">
          <a:xfrm>
            <a:off x="3140075" y="3681798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65" name="Text Box 29"/>
          <p:cNvSpPr txBox="1">
            <a:spLocks noChangeArrowheads="1"/>
          </p:cNvSpPr>
          <p:nvPr/>
        </p:nvSpPr>
        <p:spPr bwMode="auto">
          <a:xfrm>
            <a:off x="5124450" y="3681798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67" name="Text Box 31"/>
          <p:cNvSpPr txBox="1">
            <a:spLocks noChangeArrowheads="1"/>
          </p:cNvSpPr>
          <p:nvPr/>
        </p:nvSpPr>
        <p:spPr bwMode="auto">
          <a:xfrm>
            <a:off x="4613060" y="3039762"/>
            <a:ext cx="8100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 </a:t>
            </a:r>
            <a:r>
              <a:rPr lang="en-US" sz="1800" dirty="0" err="1">
                <a:latin typeface="Calibri" pitchFamily="34" charset="0"/>
              </a:rPr>
              <a:t>Gb</a:t>
            </a:r>
            <a:r>
              <a:rPr lang="en-US" sz="1800" dirty="0">
                <a:latin typeface="Calibri" pitchFamily="34" charset="0"/>
              </a:rPr>
              <a:t>/s</a:t>
            </a:r>
          </a:p>
        </p:txBody>
      </p:sp>
      <p:sp>
        <p:nvSpPr>
          <p:cNvPr id="679968" name="Line 32"/>
          <p:cNvSpPr>
            <a:spLocks noChangeShapeType="1"/>
          </p:cNvSpPr>
          <p:nvPr/>
        </p:nvSpPr>
        <p:spPr bwMode="auto">
          <a:xfrm flipH="1">
            <a:off x="5534025" y="41275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69" name="Line 33"/>
          <p:cNvSpPr>
            <a:spLocks noChangeShapeType="1"/>
          </p:cNvSpPr>
          <p:nvPr/>
        </p:nvSpPr>
        <p:spPr bwMode="auto">
          <a:xfrm flipH="1">
            <a:off x="6524625" y="41275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0" name="Line 34"/>
          <p:cNvSpPr>
            <a:spLocks noChangeShapeType="1"/>
          </p:cNvSpPr>
          <p:nvPr/>
        </p:nvSpPr>
        <p:spPr bwMode="auto">
          <a:xfrm>
            <a:off x="6753225" y="41275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1" name="Rectangle 35"/>
          <p:cNvSpPr>
            <a:spLocks noChangeArrowheads="1"/>
          </p:cNvSpPr>
          <p:nvPr/>
        </p:nvSpPr>
        <p:spPr bwMode="auto">
          <a:xfrm>
            <a:off x="5207000" y="44513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2" name="Rectangle 36"/>
          <p:cNvSpPr>
            <a:spLocks noChangeArrowheads="1"/>
          </p:cNvSpPr>
          <p:nvPr/>
        </p:nvSpPr>
        <p:spPr bwMode="auto">
          <a:xfrm>
            <a:off x="6188075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3" name="Rectangle 37"/>
          <p:cNvSpPr>
            <a:spLocks noChangeArrowheads="1"/>
          </p:cNvSpPr>
          <p:nvPr/>
        </p:nvSpPr>
        <p:spPr bwMode="auto">
          <a:xfrm>
            <a:off x="7169150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4" name="AutoShape 38"/>
          <p:cNvSpPr>
            <a:spLocks noChangeArrowheads="1"/>
          </p:cNvSpPr>
          <p:nvPr/>
        </p:nvSpPr>
        <p:spPr bwMode="auto">
          <a:xfrm>
            <a:off x="4224337" y="3790950"/>
            <a:ext cx="829570" cy="408623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bridge</a:t>
            </a:r>
          </a:p>
        </p:txBody>
      </p:sp>
      <p:sp>
        <p:nvSpPr>
          <p:cNvPr id="679975" name="Line 39"/>
          <p:cNvSpPr>
            <a:spLocks noChangeShapeType="1"/>
          </p:cNvSpPr>
          <p:nvPr/>
        </p:nvSpPr>
        <p:spPr bwMode="auto">
          <a:xfrm flipH="1">
            <a:off x="6705600" y="3517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6" name="Rectangle 40"/>
          <p:cNvSpPr>
            <a:spLocks noChangeArrowheads="1"/>
          </p:cNvSpPr>
          <p:nvPr/>
        </p:nvSpPr>
        <p:spPr bwMode="auto">
          <a:xfrm>
            <a:off x="7140575" y="3213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7" name="Line 41"/>
          <p:cNvSpPr>
            <a:spLocks noChangeShapeType="1"/>
          </p:cNvSpPr>
          <p:nvPr/>
        </p:nvSpPr>
        <p:spPr bwMode="auto">
          <a:xfrm>
            <a:off x="6515100" y="3517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8" name="Rectangle 42"/>
          <p:cNvSpPr>
            <a:spLocks noChangeArrowheads="1"/>
          </p:cNvSpPr>
          <p:nvPr/>
        </p:nvSpPr>
        <p:spPr bwMode="auto">
          <a:xfrm>
            <a:off x="6197600" y="3213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9" name="AutoShape 43"/>
          <p:cNvSpPr>
            <a:spLocks noChangeArrowheads="1"/>
          </p:cNvSpPr>
          <p:nvPr/>
        </p:nvSpPr>
        <p:spPr bwMode="auto">
          <a:xfrm>
            <a:off x="6234113" y="379412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80" name="Text Box 44"/>
          <p:cNvSpPr txBox="1">
            <a:spLocks noChangeArrowheads="1"/>
          </p:cNvSpPr>
          <p:nvPr/>
        </p:nvSpPr>
        <p:spPr bwMode="auto">
          <a:xfrm>
            <a:off x="1589088" y="1371600"/>
            <a:ext cx="32412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A</a:t>
            </a:r>
          </a:p>
        </p:txBody>
      </p:sp>
      <p:sp>
        <p:nvSpPr>
          <p:cNvPr id="679981" name="Text Box 45"/>
          <p:cNvSpPr txBox="1">
            <a:spLocks noChangeArrowheads="1"/>
          </p:cNvSpPr>
          <p:nvPr/>
        </p:nvSpPr>
        <p:spPr bwMode="auto">
          <a:xfrm>
            <a:off x="3576638" y="1371600"/>
            <a:ext cx="31451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</a:t>
            </a:r>
          </a:p>
        </p:txBody>
      </p:sp>
      <p:sp>
        <p:nvSpPr>
          <p:cNvPr id="679982" name="Text Box 46"/>
          <p:cNvSpPr txBox="1">
            <a:spLocks noChangeArrowheads="1"/>
          </p:cNvSpPr>
          <p:nvPr/>
        </p:nvSpPr>
        <p:spPr bwMode="auto">
          <a:xfrm>
            <a:off x="7315200" y="4768850"/>
            <a:ext cx="30649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</a:t>
            </a:r>
          </a:p>
        </p:txBody>
      </p:sp>
      <p:sp>
        <p:nvSpPr>
          <p:cNvPr id="679983" name="Text Box 47"/>
          <p:cNvSpPr txBox="1">
            <a:spLocks noChangeArrowheads="1"/>
          </p:cNvSpPr>
          <p:nvPr/>
        </p:nvSpPr>
        <p:spPr bwMode="auto">
          <a:xfrm>
            <a:off x="4483470" y="1981200"/>
            <a:ext cx="31130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X</a:t>
            </a:r>
          </a:p>
        </p:txBody>
      </p:sp>
      <p:sp>
        <p:nvSpPr>
          <p:cNvPr id="679984" name="Text Box 48"/>
          <p:cNvSpPr txBox="1">
            <a:spLocks noChangeArrowheads="1"/>
          </p:cNvSpPr>
          <p:nvPr/>
        </p:nvSpPr>
        <p:spPr bwMode="auto">
          <a:xfrm>
            <a:off x="4486677" y="4155990"/>
            <a:ext cx="30489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2" y="493713"/>
            <a:ext cx="7018338" cy="573087"/>
          </a:xfrm>
        </p:spPr>
        <p:txBody>
          <a:bodyPr/>
          <a:lstStyle/>
          <a:p>
            <a:r>
              <a:rPr lang="en-US"/>
              <a:t>Conceptual View of LANs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301625"/>
          </a:xfrm>
        </p:spPr>
        <p:txBody>
          <a:bodyPr/>
          <a:lstStyle/>
          <a:p>
            <a:r>
              <a:rPr lang="en-US" dirty="0"/>
              <a:t>For simplicity, hubs, bridges, and wires are often shown as a collection of hosts attached to a single wire:</a:t>
            </a:r>
          </a:p>
        </p:txBody>
      </p:sp>
      <p:sp>
        <p:nvSpPr>
          <p:cNvPr id="680964" name="Line 4"/>
          <p:cNvSpPr>
            <a:spLocks noChangeShapeType="1"/>
          </p:cNvSpPr>
          <p:nvPr/>
        </p:nvSpPr>
        <p:spPr bwMode="auto">
          <a:xfrm>
            <a:off x="2971800" y="3429000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5" name="Line 5"/>
          <p:cNvSpPr>
            <a:spLocks noChangeShapeType="1"/>
          </p:cNvSpPr>
          <p:nvPr/>
        </p:nvSpPr>
        <p:spPr bwMode="auto">
          <a:xfrm>
            <a:off x="32766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6" name="Line 6"/>
          <p:cNvSpPr>
            <a:spLocks noChangeShapeType="1"/>
          </p:cNvSpPr>
          <p:nvPr/>
        </p:nvSpPr>
        <p:spPr bwMode="auto">
          <a:xfrm>
            <a:off x="41910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7" name="Line 7"/>
          <p:cNvSpPr>
            <a:spLocks noChangeShapeType="1"/>
          </p:cNvSpPr>
          <p:nvPr/>
        </p:nvSpPr>
        <p:spPr bwMode="auto">
          <a:xfrm>
            <a:off x="52578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8" name="Rectangle 8"/>
          <p:cNvSpPr>
            <a:spLocks noChangeArrowheads="1"/>
          </p:cNvSpPr>
          <p:nvPr/>
        </p:nvSpPr>
        <p:spPr bwMode="auto">
          <a:xfrm>
            <a:off x="2920314" y="2819400"/>
            <a:ext cx="74225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69" name="Rectangle 9"/>
          <p:cNvSpPr>
            <a:spLocks noChangeArrowheads="1"/>
          </p:cNvSpPr>
          <p:nvPr/>
        </p:nvSpPr>
        <p:spPr bwMode="auto">
          <a:xfrm>
            <a:off x="3815664" y="2819400"/>
            <a:ext cx="74225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70" name="Rectangle 10"/>
          <p:cNvSpPr>
            <a:spLocks noChangeArrowheads="1"/>
          </p:cNvSpPr>
          <p:nvPr/>
        </p:nvSpPr>
        <p:spPr bwMode="auto">
          <a:xfrm>
            <a:off x="4882464" y="2819400"/>
            <a:ext cx="74225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4495800" y="2743200"/>
            <a:ext cx="42992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72762" y="466941"/>
            <a:ext cx="6446838" cy="573087"/>
          </a:xfrm>
        </p:spPr>
        <p:txBody>
          <a:bodyPr/>
          <a:lstStyle/>
          <a:p>
            <a:r>
              <a:rPr lang="en-US" dirty="0"/>
              <a:t>Next Level: internets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12176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Multiple incompatible LANs can be physically connected by specialized computers called </a:t>
            </a:r>
            <a:r>
              <a:rPr lang="en-US" i="1" dirty="0">
                <a:solidFill>
                  <a:srgbClr val="C00000"/>
                </a:solidFill>
              </a:rPr>
              <a:t>routers</a:t>
            </a:r>
          </a:p>
          <a:p>
            <a:pPr>
              <a:lnSpc>
                <a:spcPct val="85000"/>
              </a:lnSpc>
            </a:pPr>
            <a:r>
              <a:rPr lang="en-US" dirty="0"/>
              <a:t>The connected networks are called an </a:t>
            </a:r>
            <a:r>
              <a:rPr lang="en-US" i="1" dirty="0">
                <a:solidFill>
                  <a:srgbClr val="C00000"/>
                </a:solidFill>
              </a:rPr>
              <a:t>internet </a:t>
            </a:r>
            <a:r>
              <a:rPr lang="en-US" dirty="0"/>
              <a:t>(lower case)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681988" name="Line 4"/>
          <p:cNvSpPr>
            <a:spLocks noChangeShapeType="1"/>
          </p:cNvSpPr>
          <p:nvPr/>
        </p:nvSpPr>
        <p:spPr bwMode="auto">
          <a:xfrm>
            <a:off x="1032437" y="3720754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89" name="Line 5"/>
          <p:cNvSpPr>
            <a:spLocks noChangeShapeType="1"/>
          </p:cNvSpPr>
          <p:nvPr/>
        </p:nvSpPr>
        <p:spPr bwMode="auto">
          <a:xfrm>
            <a:off x="13372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0" name="Line 6"/>
          <p:cNvSpPr>
            <a:spLocks noChangeShapeType="1"/>
          </p:cNvSpPr>
          <p:nvPr/>
        </p:nvSpPr>
        <p:spPr bwMode="auto">
          <a:xfrm>
            <a:off x="22516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1" name="Line 7"/>
          <p:cNvSpPr>
            <a:spLocks noChangeShapeType="1"/>
          </p:cNvSpPr>
          <p:nvPr/>
        </p:nvSpPr>
        <p:spPr bwMode="auto">
          <a:xfrm>
            <a:off x="33184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2" name="Rectangle 8"/>
          <p:cNvSpPr>
            <a:spLocks noChangeArrowheads="1"/>
          </p:cNvSpPr>
          <p:nvPr/>
        </p:nvSpPr>
        <p:spPr bwMode="auto">
          <a:xfrm>
            <a:off x="102926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1993" name="Rectangle 9"/>
          <p:cNvSpPr>
            <a:spLocks noChangeArrowheads="1"/>
          </p:cNvSpPr>
          <p:nvPr/>
        </p:nvSpPr>
        <p:spPr bwMode="auto">
          <a:xfrm>
            <a:off x="19246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1994" name="Rectangle 10"/>
          <p:cNvSpPr>
            <a:spLocks noChangeArrowheads="1"/>
          </p:cNvSpPr>
          <p:nvPr/>
        </p:nvSpPr>
        <p:spPr bwMode="auto">
          <a:xfrm>
            <a:off x="29914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2556437" y="3034954"/>
            <a:ext cx="3674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...</a:t>
            </a:r>
          </a:p>
        </p:txBody>
      </p:sp>
      <p:sp>
        <p:nvSpPr>
          <p:cNvPr id="681997" name="Line 13"/>
          <p:cNvSpPr>
            <a:spLocks noChangeShapeType="1"/>
          </p:cNvSpPr>
          <p:nvPr/>
        </p:nvSpPr>
        <p:spPr bwMode="auto">
          <a:xfrm>
            <a:off x="5680637" y="3720754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8" name="Line 14"/>
          <p:cNvSpPr>
            <a:spLocks noChangeShapeType="1"/>
          </p:cNvSpPr>
          <p:nvPr/>
        </p:nvSpPr>
        <p:spPr bwMode="auto">
          <a:xfrm>
            <a:off x="59854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9" name="Line 15"/>
          <p:cNvSpPr>
            <a:spLocks noChangeShapeType="1"/>
          </p:cNvSpPr>
          <p:nvPr/>
        </p:nvSpPr>
        <p:spPr bwMode="auto">
          <a:xfrm>
            <a:off x="68998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00" name="Line 16"/>
          <p:cNvSpPr>
            <a:spLocks noChangeShapeType="1"/>
          </p:cNvSpPr>
          <p:nvPr/>
        </p:nvSpPr>
        <p:spPr bwMode="auto">
          <a:xfrm>
            <a:off x="79666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01" name="Rectangle 17"/>
          <p:cNvSpPr>
            <a:spLocks noChangeArrowheads="1"/>
          </p:cNvSpPr>
          <p:nvPr/>
        </p:nvSpPr>
        <p:spPr bwMode="auto">
          <a:xfrm>
            <a:off x="567746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2002" name="Rectangle 18"/>
          <p:cNvSpPr>
            <a:spLocks noChangeArrowheads="1"/>
          </p:cNvSpPr>
          <p:nvPr/>
        </p:nvSpPr>
        <p:spPr bwMode="auto">
          <a:xfrm>
            <a:off x="65728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2003" name="Rectangle 19"/>
          <p:cNvSpPr>
            <a:spLocks noChangeArrowheads="1"/>
          </p:cNvSpPr>
          <p:nvPr/>
        </p:nvSpPr>
        <p:spPr bwMode="auto">
          <a:xfrm>
            <a:off x="76396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2005" name="Text Box 21"/>
          <p:cNvSpPr txBox="1">
            <a:spLocks noChangeArrowheads="1"/>
          </p:cNvSpPr>
          <p:nvPr/>
        </p:nvSpPr>
        <p:spPr bwMode="auto">
          <a:xfrm>
            <a:off x="7204637" y="3034954"/>
            <a:ext cx="3674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...</a:t>
            </a:r>
          </a:p>
        </p:txBody>
      </p:sp>
      <p:sp>
        <p:nvSpPr>
          <p:cNvPr id="682008" name="Line 24"/>
          <p:cNvSpPr>
            <a:spLocks noChangeShapeType="1"/>
          </p:cNvSpPr>
          <p:nvPr/>
        </p:nvSpPr>
        <p:spPr bwMode="auto">
          <a:xfrm>
            <a:off x="2861237" y="37207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0" name="Line 26"/>
          <p:cNvSpPr>
            <a:spLocks noChangeShapeType="1"/>
          </p:cNvSpPr>
          <p:nvPr/>
        </p:nvSpPr>
        <p:spPr bwMode="auto">
          <a:xfrm>
            <a:off x="6518837" y="37207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1" name="Line 27"/>
          <p:cNvSpPr>
            <a:spLocks noChangeShapeType="1"/>
          </p:cNvSpPr>
          <p:nvPr/>
        </p:nvSpPr>
        <p:spPr bwMode="auto">
          <a:xfrm>
            <a:off x="3166037" y="4202668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2" name="Line 28"/>
          <p:cNvSpPr>
            <a:spLocks noChangeShapeType="1"/>
          </p:cNvSpPr>
          <p:nvPr/>
        </p:nvSpPr>
        <p:spPr bwMode="auto">
          <a:xfrm>
            <a:off x="4994837" y="4202668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3" name="Text Box 29"/>
          <p:cNvSpPr txBox="1">
            <a:spLocks noChangeArrowheads="1"/>
          </p:cNvSpPr>
          <p:nvPr/>
        </p:nvSpPr>
        <p:spPr bwMode="auto">
          <a:xfrm>
            <a:off x="3443850" y="4202668"/>
            <a:ext cx="67557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WAN</a:t>
            </a:r>
          </a:p>
        </p:txBody>
      </p:sp>
      <p:sp>
        <p:nvSpPr>
          <p:cNvPr id="682014" name="Text Box 30"/>
          <p:cNvSpPr txBox="1">
            <a:spLocks noChangeArrowheads="1"/>
          </p:cNvSpPr>
          <p:nvPr/>
        </p:nvSpPr>
        <p:spPr bwMode="auto">
          <a:xfrm>
            <a:off x="5271062" y="4202668"/>
            <a:ext cx="67557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WAN</a:t>
            </a:r>
          </a:p>
        </p:txBody>
      </p:sp>
      <p:sp>
        <p:nvSpPr>
          <p:cNvPr id="682015" name="Text Box 31"/>
          <p:cNvSpPr txBox="1">
            <a:spLocks noChangeArrowheads="1"/>
          </p:cNvSpPr>
          <p:nvPr/>
        </p:nvSpPr>
        <p:spPr bwMode="auto">
          <a:xfrm>
            <a:off x="793341" y="5105400"/>
            <a:ext cx="8122059" cy="7848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LAN 1 and LAN 2 might be completely different, totally incompatible </a:t>
            </a:r>
          </a:p>
          <a:p>
            <a:pPr>
              <a:spcBef>
                <a:spcPts val="600"/>
              </a:spcBef>
            </a:pP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(e.g., Ethernet, </a:t>
            </a:r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Fibre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Channel, 802.11*, T1-links, DSL, …)</a:t>
            </a:r>
          </a:p>
        </p:txBody>
      </p:sp>
      <p:sp>
        <p:nvSpPr>
          <p:cNvPr id="682006" name="AutoShape 22"/>
          <p:cNvSpPr>
            <a:spLocks noChangeArrowheads="1"/>
          </p:cNvSpPr>
          <p:nvPr/>
        </p:nvSpPr>
        <p:spPr bwMode="auto">
          <a:xfrm>
            <a:off x="24802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router</a:t>
            </a:r>
          </a:p>
        </p:txBody>
      </p:sp>
      <p:sp>
        <p:nvSpPr>
          <p:cNvPr id="682007" name="AutoShape 23"/>
          <p:cNvSpPr>
            <a:spLocks noChangeArrowheads="1"/>
          </p:cNvSpPr>
          <p:nvPr/>
        </p:nvSpPr>
        <p:spPr bwMode="auto">
          <a:xfrm>
            <a:off x="43090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router</a:t>
            </a:r>
          </a:p>
        </p:txBody>
      </p:sp>
      <p:sp>
        <p:nvSpPr>
          <p:cNvPr id="682009" name="AutoShape 25"/>
          <p:cNvSpPr>
            <a:spLocks noChangeArrowheads="1"/>
          </p:cNvSpPr>
          <p:nvPr/>
        </p:nvSpPr>
        <p:spPr bwMode="auto">
          <a:xfrm>
            <a:off x="61378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router</a:t>
            </a: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841923" y="3727744"/>
            <a:ext cx="74337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LAN 1</a:t>
            </a: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7700849" y="3733800"/>
            <a:ext cx="80021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LAN  2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18255</TotalTime>
  <Words>4321</Words>
  <Application>Microsoft Macintosh PowerPoint</Application>
  <PresentationFormat>On-screen Show (4:3)</PresentationFormat>
  <Paragraphs>989</Paragraphs>
  <Slides>60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template2007</vt:lpstr>
      <vt:lpstr>PowerPoint Presentation</vt:lpstr>
      <vt:lpstr>Network Programming: Part I  15-213 / 18-213 / 15-513: Introduction to Computer Systems 21st Lecture, November 6, 2018</vt:lpstr>
      <vt:lpstr>A Client-Server Transaction</vt:lpstr>
      <vt:lpstr>Hardware Organization of a Network Host</vt:lpstr>
      <vt:lpstr>Computer Networks</vt:lpstr>
      <vt:lpstr>Lowest Level: Ethernet Segment</vt:lpstr>
      <vt:lpstr>Next Level: Bridged Ethernet Segment</vt:lpstr>
      <vt:lpstr>Conceptual View of LANs</vt:lpstr>
      <vt:lpstr>Next Level: internets</vt:lpstr>
      <vt:lpstr>Logical Structure of an internet</vt:lpstr>
      <vt:lpstr>The Notion of an internet Protocol</vt:lpstr>
      <vt:lpstr>What Does an internet Protocol Do?</vt:lpstr>
      <vt:lpstr>Transferring internet Data Via Encapsulation</vt:lpstr>
      <vt:lpstr>Other Issues</vt:lpstr>
      <vt:lpstr>Global IP Internet (upper case)</vt:lpstr>
      <vt:lpstr>Hardware and Software Organization  of an Internet Application</vt:lpstr>
      <vt:lpstr>A Programmer’s View of the Internet</vt:lpstr>
      <vt:lpstr>Aside: IPv4 and IPv6</vt:lpstr>
      <vt:lpstr>(1) IP Addresses</vt:lpstr>
      <vt:lpstr>Dotted Decimal Notation</vt:lpstr>
      <vt:lpstr>(2) Internet Domain Names</vt:lpstr>
      <vt:lpstr>Domain Naming System (DNS)</vt:lpstr>
      <vt:lpstr>Properties of DNS Mappings</vt:lpstr>
      <vt:lpstr>Properties of DNS Mappings (cont)</vt:lpstr>
      <vt:lpstr>Properties of DNS Mappings (cont)</vt:lpstr>
      <vt:lpstr>(3) Internet Connections</vt:lpstr>
      <vt:lpstr>Well-known Service Names and Ports</vt:lpstr>
      <vt:lpstr>Anatomy of a Connection</vt:lpstr>
      <vt:lpstr>Using Ports to Identify Services</vt:lpstr>
      <vt:lpstr>Sockets Interface</vt:lpstr>
      <vt:lpstr>Sockets</vt:lpstr>
      <vt:lpstr>Quiz Time!</vt:lpstr>
      <vt:lpstr>Socket Programming Example</vt:lpstr>
      <vt:lpstr>Echo Server/Client Session Example</vt:lpstr>
      <vt:lpstr>Echo Server + Client Structure</vt:lpstr>
      <vt:lpstr>Echo Server + Client Structure</vt:lpstr>
      <vt:lpstr>Recall: Unbuffered RIO Input/Output</vt:lpstr>
      <vt:lpstr>Recall: Buffered RIO Input Functions</vt:lpstr>
      <vt:lpstr>Echo Client: Main Routine</vt:lpstr>
      <vt:lpstr>Echo Server + Client Structure</vt:lpstr>
      <vt:lpstr>Iterative Echo Server: Main Routine</vt:lpstr>
      <vt:lpstr>Echo Server: echo function</vt:lpstr>
      <vt:lpstr>Socket Address Structures</vt:lpstr>
      <vt:lpstr>Socket Address Structures</vt:lpstr>
      <vt:lpstr>Host and Service Conversion: getaddrinfo</vt:lpstr>
      <vt:lpstr>Host and Service Conversion: getaddrinfo</vt:lpstr>
      <vt:lpstr>Linked List Returned by getaddrinfo</vt:lpstr>
      <vt:lpstr>addrinfo Struct</vt:lpstr>
      <vt:lpstr>Host and Service Conversion: getnameinfo</vt:lpstr>
      <vt:lpstr>Conversion Example</vt:lpstr>
      <vt:lpstr>Conversion Example (cont)</vt:lpstr>
      <vt:lpstr>Running hostinfo</vt:lpstr>
      <vt:lpstr>Next time </vt:lpstr>
      <vt:lpstr>Additional slides</vt:lpstr>
      <vt:lpstr>Basic Internet Components</vt:lpstr>
      <vt:lpstr>Internet Connection Hierarchy</vt:lpstr>
      <vt:lpstr>IP Address Structure</vt:lpstr>
      <vt:lpstr>Evolution of Internet</vt:lpstr>
      <vt:lpstr>Evolution of Internet: Naming</vt:lpstr>
      <vt:lpstr>Evolution of Internet: Firewalls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</dc:title>
  <dc:creator>Markus Pueschel</dc:creator>
  <dc:description>Redesign of slides created by Randal E. Bryant and David R. O'Hallaron</dc:description>
  <cp:lastModifiedBy>Randal Bryant</cp:lastModifiedBy>
  <cp:revision>869</cp:revision>
  <cp:lastPrinted>1999-09-20T15:19:18Z</cp:lastPrinted>
  <dcterms:created xsi:type="dcterms:W3CDTF">2012-11-06T16:54:28Z</dcterms:created>
  <dcterms:modified xsi:type="dcterms:W3CDTF">2018-11-06T14:32:05Z</dcterms:modified>
</cp:coreProperties>
</file>