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256" r:id="rId2"/>
    <p:sldId id="257" r:id="rId3"/>
    <p:sldId id="286" r:id="rId4"/>
    <p:sldId id="269" r:id="rId5"/>
    <p:sldId id="258" r:id="rId6"/>
    <p:sldId id="271" r:id="rId7"/>
    <p:sldId id="272" r:id="rId8"/>
    <p:sldId id="273" r:id="rId9"/>
    <p:sldId id="274" r:id="rId10"/>
    <p:sldId id="259" r:id="rId11"/>
    <p:sldId id="275" r:id="rId12"/>
    <p:sldId id="276" r:id="rId13"/>
    <p:sldId id="260" r:id="rId14"/>
    <p:sldId id="261" r:id="rId15"/>
    <p:sldId id="262" r:id="rId16"/>
    <p:sldId id="277" r:id="rId17"/>
    <p:sldId id="278" r:id="rId18"/>
    <p:sldId id="287" r:id="rId19"/>
    <p:sldId id="289" r:id="rId20"/>
    <p:sldId id="263" r:id="rId21"/>
    <p:sldId id="280" r:id="rId22"/>
    <p:sldId id="266" r:id="rId23"/>
    <p:sldId id="283" r:id="rId24"/>
    <p:sldId id="282" r:id="rId25"/>
    <p:sldId id="284" r:id="rId26"/>
    <p:sldId id="268" r:id="rId27"/>
    <p:sldId id="265" r:id="rId28"/>
    <p:sldId id="264" r:id="rId29"/>
    <p:sldId id="285" r:id="rId30"/>
    <p:sldId id="288" r:id="rId31"/>
  </p:sldIdLst>
  <p:sldSz cx="9144000" cy="6858000" type="screen4x3"/>
  <p:notesSz cx="7302500" cy="9586913"/>
  <p:defaultTextStyle>
    <a:defPPr>
      <a:defRPr lang="en-US"/>
    </a:defPPr>
    <a:lvl1pPr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1pPr>
    <a:lvl2pPr marL="4572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2pPr>
    <a:lvl3pPr marL="9144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3pPr>
    <a:lvl4pPr marL="13716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4pPr>
    <a:lvl5pPr marL="18288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5pPr>
    <a:lvl6pPr marL="22860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6pPr>
    <a:lvl7pPr marL="27432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7pPr>
    <a:lvl8pPr marL="32004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8pPr>
    <a:lvl9pPr marL="36576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9" autoAdjust="0"/>
    <p:restoredTop sz="83809" autoAdjust="0"/>
  </p:normalViewPr>
  <p:slideViewPr>
    <p:cSldViewPr snapToGrid="0">
      <p:cViewPr varScale="1">
        <p:scale>
          <a:sx n="85" d="100"/>
          <a:sy n="85" d="100"/>
        </p:scale>
        <p:origin x="904" y="16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37025" y="0"/>
            <a:ext cx="3163888" cy="481013"/>
          </a:xfrm>
          <a:prstGeom prst="rect">
            <a:avLst/>
          </a:prstGeom>
        </p:spPr>
        <p:txBody>
          <a:bodyPr vert="horz" lIns="91440" tIns="45720" rIns="91440" bIns="45720" rtlCol="0"/>
          <a:lstStyle>
            <a:lvl1pPr algn="r">
              <a:defRPr sz="1200"/>
            </a:lvl1pPr>
          </a:lstStyle>
          <a:p>
            <a:fld id="{EA7C4FCF-1D2A-4272-9D39-808AFE0DE49C}" type="datetimeFigureOut">
              <a:rPr lang="en-US" smtClean="0"/>
              <a:t>11/4/18</a:t>
            </a:fld>
            <a:endParaRPr lang="en-US"/>
          </a:p>
        </p:txBody>
      </p:sp>
      <p:sp>
        <p:nvSpPr>
          <p:cNvPr id="4" name="Slide Image Placeholder 3"/>
          <p:cNvSpPr>
            <a:spLocks noGrp="1" noRot="1" noChangeAspect="1"/>
          </p:cNvSpPr>
          <p:nvPr>
            <p:ph type="sldImg" idx="2"/>
          </p:nvPr>
        </p:nvSpPr>
        <p:spPr>
          <a:xfrm>
            <a:off x="1493838" y="1198563"/>
            <a:ext cx="4314825" cy="3235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0250" y="4613275"/>
            <a:ext cx="5842000" cy="3775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05900"/>
            <a:ext cx="3163888" cy="4810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37025" y="9105900"/>
            <a:ext cx="3163888" cy="481013"/>
          </a:xfrm>
          <a:prstGeom prst="rect">
            <a:avLst/>
          </a:prstGeom>
        </p:spPr>
        <p:txBody>
          <a:bodyPr vert="horz" lIns="91440" tIns="45720" rIns="91440" bIns="45720" rtlCol="0" anchor="b"/>
          <a:lstStyle>
            <a:lvl1pPr algn="r">
              <a:defRPr sz="1200"/>
            </a:lvl1pPr>
          </a:lstStyle>
          <a:p>
            <a:fld id="{F5ACCA5E-A7E0-4BE3-A2D6-4FF7F7A08E90}" type="slidenum">
              <a:rPr lang="en-US" smtClean="0"/>
              <a:t>‹#›</a:t>
            </a:fld>
            <a:endParaRPr lang="en-US"/>
          </a:p>
        </p:txBody>
      </p:sp>
    </p:spTree>
    <p:extLst>
      <p:ext uri="{BB962C8B-B14F-4D97-AF65-F5344CB8AC3E}">
        <p14:creationId xmlns:p14="http://schemas.microsoft.com/office/powerpoint/2010/main" val="3337265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recitation has fewer questions. Get to</a:t>
            </a:r>
            <a:r>
              <a:rPr lang="en-US" baseline="0" dirty="0"/>
              <a:t> the GDB part 1 without spending too long quizzing people on the previous slides.</a:t>
            </a:r>
            <a:endParaRPr lang="en-US" dirty="0"/>
          </a:p>
        </p:txBody>
      </p:sp>
      <p:sp>
        <p:nvSpPr>
          <p:cNvPr id="4" name="Slide Number Placeholder 3"/>
          <p:cNvSpPr>
            <a:spLocks noGrp="1"/>
          </p:cNvSpPr>
          <p:nvPr>
            <p:ph type="sldNum" sz="quarter" idx="10"/>
          </p:nvPr>
        </p:nvSpPr>
        <p:spPr/>
        <p:txBody>
          <a:bodyPr/>
          <a:lstStyle/>
          <a:p>
            <a:fld id="{F5ACCA5E-A7E0-4BE3-A2D6-4FF7F7A08E90}" type="slidenum">
              <a:rPr lang="en-US" smtClean="0"/>
              <a:t>1</a:t>
            </a:fld>
            <a:endParaRPr lang="en-US"/>
          </a:p>
        </p:txBody>
      </p:sp>
    </p:spTree>
    <p:extLst>
      <p:ext uri="{BB962C8B-B14F-4D97-AF65-F5344CB8AC3E}">
        <p14:creationId xmlns:p14="http://schemas.microsoft.com/office/powerpoint/2010/main" val="399226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ACCA5E-A7E0-4BE3-A2D6-4FF7F7A08E90}" type="slidenum">
              <a:rPr lang="en-US" smtClean="0"/>
              <a:t>5</a:t>
            </a:fld>
            <a:endParaRPr lang="en-US"/>
          </a:p>
        </p:txBody>
      </p:sp>
    </p:spTree>
    <p:extLst>
      <p:ext uri="{BB962C8B-B14F-4D97-AF65-F5344CB8AC3E}">
        <p14:creationId xmlns:p14="http://schemas.microsoft.com/office/powerpoint/2010/main" val="21845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Memory </a:t>
            </a:r>
            <a:r>
              <a:rPr lang="en-US" dirty="0" err="1"/>
              <a:t>util</a:t>
            </a:r>
            <a:r>
              <a:rPr lang="en-US" dirty="0"/>
              <a:t> is the same, but throughput may be faster.</a:t>
            </a:r>
          </a:p>
          <a:p>
            <a:pPr marL="228600" indent="-228600">
              <a:buAutoNum type="arabicPeriod"/>
            </a:pPr>
            <a:r>
              <a:rPr lang="en-US" dirty="0"/>
              <a:t>If you decide to switch to a “good enough” fit policy, you may be able to get an increase on both fronts.</a:t>
            </a:r>
          </a:p>
        </p:txBody>
      </p:sp>
      <p:sp>
        <p:nvSpPr>
          <p:cNvPr id="4" name="Slide Number Placeholder 3"/>
          <p:cNvSpPr>
            <a:spLocks noGrp="1"/>
          </p:cNvSpPr>
          <p:nvPr>
            <p:ph type="sldNum" sz="quarter" idx="10"/>
          </p:nvPr>
        </p:nvSpPr>
        <p:spPr/>
        <p:txBody>
          <a:bodyPr/>
          <a:lstStyle/>
          <a:p>
            <a:fld id="{F5ACCA5E-A7E0-4BE3-A2D6-4FF7F7A08E90}" type="slidenum">
              <a:rPr lang="en-US" smtClean="0"/>
              <a:t>14</a:t>
            </a:fld>
            <a:endParaRPr lang="en-US"/>
          </a:p>
        </p:txBody>
      </p:sp>
    </p:spTree>
    <p:extLst>
      <p:ext uri="{BB962C8B-B14F-4D97-AF65-F5344CB8AC3E}">
        <p14:creationId xmlns:p14="http://schemas.microsoft.com/office/powerpoint/2010/main" val="155884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yes, yes (can use the space)</a:t>
            </a:r>
            <a:endParaRPr lang="en-US" baseline="0" dirty="0"/>
          </a:p>
          <a:p>
            <a:r>
              <a:rPr lang="en-US" baseline="0" dirty="0"/>
              <a:t>Unions!  (See textbook)</a:t>
            </a:r>
            <a:endParaRPr lang="en-US" dirty="0"/>
          </a:p>
        </p:txBody>
      </p:sp>
      <p:sp>
        <p:nvSpPr>
          <p:cNvPr id="4" name="Slide Number Placeholder 3"/>
          <p:cNvSpPr>
            <a:spLocks noGrp="1"/>
          </p:cNvSpPr>
          <p:nvPr>
            <p:ph type="sldNum" sz="quarter" idx="10"/>
          </p:nvPr>
        </p:nvSpPr>
        <p:spPr/>
        <p:txBody>
          <a:bodyPr/>
          <a:lstStyle/>
          <a:p>
            <a:fld id="{F5ACCA5E-A7E0-4BE3-A2D6-4FF7F7A08E90}" type="slidenum">
              <a:rPr lang="en-US" smtClean="0"/>
              <a:t>15</a:t>
            </a:fld>
            <a:endParaRPr lang="en-US"/>
          </a:p>
        </p:txBody>
      </p:sp>
    </p:spTree>
    <p:extLst>
      <p:ext uri="{BB962C8B-B14F-4D97-AF65-F5344CB8AC3E}">
        <p14:creationId xmlns:p14="http://schemas.microsoft.com/office/powerpoint/2010/main" val="2916317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ACCA5E-A7E0-4BE3-A2D6-4FF7F7A08E90}" type="slidenum">
              <a:rPr lang="en-US" smtClean="0"/>
              <a:t>16</a:t>
            </a:fld>
            <a:endParaRPr lang="en-US"/>
          </a:p>
        </p:txBody>
      </p:sp>
    </p:spTree>
    <p:extLst>
      <p:ext uri="{BB962C8B-B14F-4D97-AF65-F5344CB8AC3E}">
        <p14:creationId xmlns:p14="http://schemas.microsoft.com/office/powerpoint/2010/main" val="154080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ACCA5E-A7E0-4BE3-A2D6-4FF7F7A08E90}" type="slidenum">
              <a:rPr lang="en-US" smtClean="0"/>
              <a:t>18</a:t>
            </a:fld>
            <a:endParaRPr lang="en-US"/>
          </a:p>
        </p:txBody>
      </p:sp>
    </p:spTree>
    <p:extLst>
      <p:ext uri="{BB962C8B-B14F-4D97-AF65-F5344CB8AC3E}">
        <p14:creationId xmlns:p14="http://schemas.microsoft.com/office/powerpoint/2010/main" val="333856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is tricky.</a:t>
            </a:r>
          </a:p>
          <a:p>
            <a:endParaRPr lang="en-US" dirty="0"/>
          </a:p>
          <a:p>
            <a:endParaRPr lang="en-US" dirty="0"/>
          </a:p>
          <a:p>
            <a:endParaRPr lang="en-US" dirty="0"/>
          </a:p>
          <a:p>
            <a:endParaRPr lang="en-US" dirty="0"/>
          </a:p>
          <a:p>
            <a:r>
              <a:rPr lang="en-US" dirty="0"/>
              <a:t>Coalesce</a:t>
            </a:r>
            <a:r>
              <a:rPr lang="en-US" baseline="0" dirty="0"/>
              <a:t> returns the wrong block in case 3.</a:t>
            </a:r>
            <a:endParaRPr lang="en-US" dirty="0"/>
          </a:p>
        </p:txBody>
      </p:sp>
      <p:sp>
        <p:nvSpPr>
          <p:cNvPr id="4" name="Slide Number Placeholder 3"/>
          <p:cNvSpPr>
            <a:spLocks noGrp="1"/>
          </p:cNvSpPr>
          <p:nvPr>
            <p:ph type="sldNum" sz="quarter" idx="10"/>
          </p:nvPr>
        </p:nvSpPr>
        <p:spPr/>
        <p:txBody>
          <a:bodyPr/>
          <a:lstStyle/>
          <a:p>
            <a:fld id="{F5ACCA5E-A7E0-4BE3-A2D6-4FF7F7A08E90}" type="slidenum">
              <a:rPr lang="en-US" smtClean="0"/>
              <a:t>26</a:t>
            </a:fld>
            <a:endParaRPr lang="en-US"/>
          </a:p>
        </p:txBody>
      </p:sp>
    </p:spTree>
    <p:extLst>
      <p:ext uri="{BB962C8B-B14F-4D97-AF65-F5344CB8AC3E}">
        <p14:creationId xmlns:p14="http://schemas.microsoft.com/office/powerpoint/2010/main" val="133496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781EEA-0EE7-455B-84E0-A1D5385EF66E}"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DE6D7CDF-11A6-4581-B2F6-AFA3C9339151}"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76C40C2-5008-4721-AB4B-59993B87C66E}"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3F903C22-4C3E-4B43-ABAD-83C5D58BF2FD}"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5069C6A7-D06C-4975-B69B-6E2D89BA8AAE}"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54ABA64-6EE5-4C31-8331-7CC8CEE2D99E}"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0DBF591-A7E5-40FB-B180-76ABF36D6FA3}"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F9852D90-7953-4C6D-B4C9-CEC3ABF777D2}"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B5DE4E-3B4F-4E92-A21D-BBD0DF700A9B}"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52E6B48-E6B6-4EF7-9E54-55DE399DCC03}"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ea typeface="+mn-ea"/>
              <a:cs typeface="+mn-cs"/>
            </a:endParaRPr>
          </a:p>
        </p:txBody>
      </p:sp>
      <p:sp>
        <p:nvSpPr>
          <p:cNvPr id="7" name="Text Box 5"/>
          <p:cNvSpPr txBox="1">
            <a:spLocks noChangeArrowheads="1"/>
          </p:cNvSpPr>
          <p:nvPr/>
        </p:nvSpPr>
        <p:spPr bwMode="auto">
          <a:xfrm>
            <a:off x="7897813" y="-26988"/>
            <a:ext cx="1309687" cy="274638"/>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ea typeface="+mn-ea"/>
                <a:cs typeface="+mn-cs"/>
              </a:rPr>
              <a:t>Carnegie Mellon</a:t>
            </a:r>
          </a:p>
        </p:txBody>
      </p:sp>
      <p:sp>
        <p:nvSpPr>
          <p:cNvPr id="8" name="Rectangle 7"/>
          <p:cNvSpPr/>
          <p:nvPr/>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dirty="0">
              <a:latin typeface="Calibri" panose="020F0502020204030204" pitchFamily="34" charset="0"/>
            </a:endParaRPr>
          </a:p>
        </p:txBody>
      </p:sp>
      <p:sp>
        <p:nvSpPr>
          <p:cNvPr id="9" name="TextBox 8"/>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ransition/>
  <p:hf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ＭＳ Ｐゴシック" pitchFamily="-96" charset="-128"/>
          <a:cs typeface="ＭＳ Ｐゴシック" pitchFamily="-96" charset="-128"/>
        </a:defRPr>
      </a:lvl1pPr>
      <a:lvl2pPr marL="119063" indent="-119063" algn="l" rtl="0" eaLnBrk="1" fontAlgn="base" hangingPunct="1">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2pPr>
      <a:lvl3pPr marL="119063" indent="-119063" algn="l" rtl="0" eaLnBrk="1" fontAlgn="base" hangingPunct="1">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3pPr>
      <a:lvl4pPr marL="119063" indent="-119063" algn="l" rtl="0" eaLnBrk="1" fontAlgn="base" hangingPunct="1">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4pPr>
      <a:lvl5pPr marL="119063" indent="-119063" algn="l" rtl="0" eaLnBrk="1" fontAlgn="base" hangingPunct="1">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96" charset="2"/>
        <a:buChar char="¢"/>
        <a:defRPr sz="2400" b="1">
          <a:solidFill>
            <a:schemeClr val="tx1"/>
          </a:solidFill>
          <a:latin typeface="Calibri" pitchFamily="34" charset="0"/>
          <a:ea typeface="ＭＳ Ｐゴシック" pitchFamily="-96" charset="-128"/>
          <a:cs typeface="ＭＳ Ｐゴシック" pitchFamily="-96" charset="-128"/>
        </a:defRPr>
      </a:lvl1pPr>
      <a:lvl2pPr marL="742950" indent="-285750" algn="l" rtl="0" eaLnBrk="1" fontAlgn="base" hangingPunct="1">
        <a:spcBef>
          <a:spcPct val="20000"/>
        </a:spcBef>
        <a:spcAft>
          <a:spcPct val="0"/>
        </a:spcAft>
        <a:buClr>
          <a:srgbClr val="990000"/>
        </a:buClr>
        <a:buSzPct val="110000"/>
        <a:buFont typeface="Wingdings" pitchFamily="-96" charset="2"/>
        <a:buChar char="§"/>
        <a:defRPr sz="2000">
          <a:solidFill>
            <a:schemeClr val="tx1"/>
          </a:solidFill>
          <a:latin typeface="Calibri" pitchFamily="34" charset="0"/>
          <a:ea typeface="ＭＳ Ｐゴシック" pitchFamily="-96" charset="-128"/>
        </a:defRPr>
      </a:lvl2pPr>
      <a:lvl3pPr marL="1143000" indent="-228600" algn="l" rtl="0" eaLnBrk="1" fontAlgn="base" hangingPunct="1">
        <a:spcBef>
          <a:spcPct val="20000"/>
        </a:spcBef>
        <a:spcAft>
          <a:spcPct val="0"/>
        </a:spcAft>
        <a:buSzPct val="80000"/>
        <a:buFont typeface="Wingdings" pitchFamily="-96" charset="2"/>
        <a:buChar char="§"/>
        <a:defRPr sz="2000">
          <a:solidFill>
            <a:schemeClr val="tx1"/>
          </a:solidFill>
          <a:latin typeface="Calibri" pitchFamily="34" charset="0"/>
          <a:ea typeface="ＭＳ Ｐゴシック" pitchFamily="-96" charset="-128"/>
        </a:defRPr>
      </a:lvl3pPr>
      <a:lvl4pPr marL="160020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96" charset="-128"/>
        </a:defRPr>
      </a:lvl4pPr>
      <a:lvl5pPr marL="205740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96" charset="-128"/>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cmu.edu/~213/activities/rec11.ta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Recitation 10: Malloc Lab</a:t>
            </a:r>
          </a:p>
        </p:txBody>
      </p:sp>
      <p:sp>
        <p:nvSpPr>
          <p:cNvPr id="3" name="Subtitle 2"/>
          <p:cNvSpPr>
            <a:spLocks noGrp="1"/>
          </p:cNvSpPr>
          <p:nvPr>
            <p:ph type="subTitle" idx="1"/>
          </p:nvPr>
        </p:nvSpPr>
        <p:spPr/>
        <p:txBody>
          <a:bodyPr/>
          <a:lstStyle/>
          <a:p>
            <a:r>
              <a:rPr lang="en-US" dirty="0"/>
              <a:t>Instructors</a:t>
            </a:r>
          </a:p>
          <a:p>
            <a:endParaRPr lang="en-US" dirty="0"/>
          </a:p>
          <a:p>
            <a:r>
              <a:rPr lang="en-US" dirty="0"/>
              <a:t>Nov. 5, 2018</a:t>
            </a:r>
          </a:p>
          <a:p>
            <a:endParaRPr lang="en-US" dirty="0"/>
          </a:p>
        </p:txBody>
      </p:sp>
    </p:spTree>
    <p:extLst>
      <p:ext uri="{BB962C8B-B14F-4D97-AF65-F5344CB8AC3E}">
        <p14:creationId xmlns:p14="http://schemas.microsoft.com/office/powerpoint/2010/main" val="924825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Run as fast as possible</a:t>
            </a:r>
          </a:p>
          <a:p>
            <a:r>
              <a:rPr lang="en-US" dirty="0"/>
              <a:t>Waste as little memory as possible</a:t>
            </a:r>
          </a:p>
          <a:p>
            <a:endParaRPr lang="en-US" dirty="0"/>
          </a:p>
          <a:p>
            <a:r>
              <a:rPr lang="en-US" dirty="0"/>
              <a:t>Seemingly conflicting goals, but with </a:t>
            </a:r>
            <a:r>
              <a:rPr lang="en-US" strike="sngStrike" dirty="0"/>
              <a:t>the library malloc call</a:t>
            </a:r>
            <a:r>
              <a:rPr lang="en-US" dirty="0"/>
              <a:t> cleverness you can do very well in both areas!</a:t>
            </a:r>
          </a:p>
          <a:p>
            <a:pPr marL="0" indent="0">
              <a:buNone/>
            </a:pPr>
            <a:endParaRPr lang="en-US" dirty="0"/>
          </a:p>
          <a:p>
            <a:r>
              <a:rPr lang="en-US" dirty="0"/>
              <a:t>The simplest implementation is the implicit list.</a:t>
            </a:r>
            <a:br>
              <a:rPr lang="en-US" dirty="0"/>
            </a:br>
            <a:r>
              <a:rPr lang="en-US" dirty="0"/>
              <a:t>mm-baseline uses this method.</a:t>
            </a:r>
          </a:p>
          <a:p>
            <a:pPr lvl="1"/>
            <a:r>
              <a:rPr lang="en-US" dirty="0"/>
              <a:t>Unfortunately…</a:t>
            </a:r>
          </a:p>
          <a:p>
            <a:pPr lvl="1"/>
            <a:endParaRPr lang="en-US" dirty="0"/>
          </a:p>
          <a:p>
            <a:endParaRPr lang="en-US" dirty="0"/>
          </a:p>
        </p:txBody>
      </p:sp>
    </p:spTree>
    <p:extLst>
      <p:ext uri="{BB962C8B-B14F-4D97-AF65-F5344CB8AC3E}">
        <p14:creationId xmlns:p14="http://schemas.microsoft.com/office/powerpoint/2010/main" val="8375045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9062" y="862489"/>
            <a:ext cx="8866687" cy="5471636"/>
          </a:xfrm>
          <a:prstGeom prst="rect">
            <a:avLst/>
          </a:prstGeom>
        </p:spPr>
      </p:pic>
      <p:sp>
        <p:nvSpPr>
          <p:cNvPr id="6" name="Oval 5"/>
          <p:cNvSpPr/>
          <p:nvPr/>
        </p:nvSpPr>
        <p:spPr bwMode="auto">
          <a:xfrm>
            <a:off x="3367314" y="6101895"/>
            <a:ext cx="435429" cy="232230"/>
          </a:xfrm>
          <a:prstGeom prst="ellipse">
            <a:avLst/>
          </a:prstGeom>
          <a:noFill/>
          <a:ln w="25400"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a:extLst>
              <a:ext uri="{FF2B5EF4-FFF2-40B4-BE49-F238E27FC236}">
                <a16:creationId xmlns:a16="http://schemas.microsoft.com/office/drawing/2014/main" id="{008601C8-2C25-2840-8C34-D22F3F56E34C}"/>
              </a:ext>
            </a:extLst>
          </p:cNvPr>
          <p:cNvSpPr txBox="1"/>
          <p:nvPr/>
        </p:nvSpPr>
        <p:spPr>
          <a:xfrm>
            <a:off x="6449567" y="4347569"/>
            <a:ext cx="1934411" cy="1754326"/>
          </a:xfrm>
          <a:prstGeom prst="rect">
            <a:avLst/>
          </a:prstGeom>
          <a:noFill/>
        </p:spPr>
        <p:txBody>
          <a:bodyPr wrap="square" rtlCol="0">
            <a:spAutoFit/>
          </a:bodyPr>
          <a:lstStyle/>
          <a:p>
            <a:r>
              <a:rPr lang="en-US" sz="1800" dirty="0">
                <a:solidFill>
                  <a:schemeClr val="bg1"/>
                </a:solidFill>
                <a:latin typeface="Calibri" pitchFamily="34" charset="0"/>
              </a:rPr>
              <a:t>This is pretty slow… most explicit list implementations get above 10000 Kops/sec</a:t>
            </a:r>
          </a:p>
        </p:txBody>
      </p:sp>
    </p:spTree>
    <p:extLst>
      <p:ext uri="{BB962C8B-B14F-4D97-AF65-F5344CB8AC3E}">
        <p14:creationId xmlns:p14="http://schemas.microsoft.com/office/powerpoint/2010/main" val="17475253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methods in a nutshell</a:t>
            </a:r>
          </a:p>
        </p:txBody>
      </p:sp>
      <p:sp>
        <p:nvSpPr>
          <p:cNvPr id="3" name="Content Placeholder 2"/>
          <p:cNvSpPr>
            <a:spLocks noGrp="1"/>
          </p:cNvSpPr>
          <p:nvPr>
            <p:ph idx="1"/>
          </p:nvPr>
        </p:nvSpPr>
        <p:spPr/>
        <p:txBody>
          <a:bodyPr/>
          <a:lstStyle/>
          <a:p>
            <a:r>
              <a:rPr lang="en-US" dirty="0"/>
              <a:t>Implicit list: a list is implicitly formed by jumping between blocks, using knowledge about their sizes.</a:t>
            </a:r>
          </a:p>
          <a:p>
            <a:pPr marL="0" indent="0">
              <a:buNone/>
            </a:pPr>
            <a:endParaRPr lang="en-US" dirty="0"/>
          </a:p>
          <a:p>
            <a:r>
              <a:rPr lang="en-US" dirty="0"/>
              <a:t>Explicit list: Free blocks explicitly point to other blocks, like in a linked list.</a:t>
            </a:r>
          </a:p>
          <a:p>
            <a:pPr lvl="1"/>
            <a:r>
              <a:rPr lang="en-US" dirty="0"/>
              <a:t>Understanding explicit lists requires understanding implicit lists</a:t>
            </a:r>
          </a:p>
          <a:p>
            <a:endParaRPr lang="en-US" dirty="0"/>
          </a:p>
          <a:p>
            <a:r>
              <a:rPr lang="en-US" dirty="0"/>
              <a:t>Segregated list: Multiple linked lists, each containing blocks in a certain range of sizes.</a:t>
            </a:r>
          </a:p>
          <a:p>
            <a:pPr lvl="1"/>
            <a:r>
              <a:rPr lang="en-US" dirty="0"/>
              <a:t>Understanding segregated lists requires understanding explicit lists</a:t>
            </a:r>
          </a:p>
          <a:p>
            <a:endParaRPr lang="en-US" dirty="0"/>
          </a:p>
        </p:txBody>
      </p:sp>
      <p:graphicFrame>
        <p:nvGraphicFramePr>
          <p:cNvPr id="4" name="Table 3">
            <a:extLst>
              <a:ext uri="{FF2B5EF4-FFF2-40B4-BE49-F238E27FC236}">
                <a16:creationId xmlns:a16="http://schemas.microsoft.com/office/drawing/2014/main" id="{1F63E866-9011-C741-87AB-4C5C1CC29AF5}"/>
              </a:ext>
            </a:extLst>
          </p:cNvPr>
          <p:cNvGraphicFramePr>
            <a:graphicFrameLocks noGrp="1"/>
          </p:cNvGraphicFramePr>
          <p:nvPr>
            <p:extLst>
              <p:ext uri="{D42A27DB-BD31-4B8C-83A1-F6EECF244321}">
                <p14:modId xmlns:p14="http://schemas.microsoft.com/office/powerpoint/2010/main" val="239909313"/>
              </p:ext>
            </p:extLst>
          </p:nvPr>
        </p:nvGraphicFramePr>
        <p:xfrm>
          <a:off x="1296987" y="2189480"/>
          <a:ext cx="60960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334825391"/>
                    </a:ext>
                  </a:extLst>
                </a:gridCol>
                <a:gridCol w="1219200">
                  <a:extLst>
                    <a:ext uri="{9D8B030D-6E8A-4147-A177-3AD203B41FA5}">
                      <a16:colId xmlns:a16="http://schemas.microsoft.com/office/drawing/2014/main" val="1038688740"/>
                    </a:ext>
                  </a:extLst>
                </a:gridCol>
                <a:gridCol w="1219200">
                  <a:extLst>
                    <a:ext uri="{9D8B030D-6E8A-4147-A177-3AD203B41FA5}">
                      <a16:colId xmlns:a16="http://schemas.microsoft.com/office/drawing/2014/main" val="880472975"/>
                    </a:ext>
                  </a:extLst>
                </a:gridCol>
                <a:gridCol w="609600">
                  <a:extLst>
                    <a:ext uri="{9D8B030D-6E8A-4147-A177-3AD203B41FA5}">
                      <a16:colId xmlns:a16="http://schemas.microsoft.com/office/drawing/2014/main" val="1851341945"/>
                    </a:ext>
                  </a:extLst>
                </a:gridCol>
                <a:gridCol w="1219200">
                  <a:extLst>
                    <a:ext uri="{9D8B030D-6E8A-4147-A177-3AD203B41FA5}">
                      <a16:colId xmlns:a16="http://schemas.microsoft.com/office/drawing/2014/main" val="407455286"/>
                    </a:ext>
                  </a:extLst>
                </a:gridCol>
              </a:tblGrid>
              <a:tr h="370840">
                <a:tc>
                  <a:txBody>
                    <a:bodyPr/>
                    <a:lstStyle/>
                    <a:p>
                      <a:pPr algn="ctr"/>
                      <a:r>
                        <a:rPr lang="en-US" dirty="0">
                          <a:solidFill>
                            <a:schemeClr val="tx1"/>
                          </a:solidFill>
                          <a:latin typeface="Calibri" panose="020F0502020204030204" pitchFamily="34" charset="0"/>
                          <a:cs typeface="Calibri" panose="020F0502020204030204" pitchFamily="34" charset="0"/>
                        </a:rPr>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solidFill>
                            <a:schemeClr val="tx1"/>
                          </a:solidFill>
                          <a:latin typeface="Calibri" panose="020F0502020204030204" pitchFamily="34" charset="0"/>
                          <a:cs typeface="Calibri" panose="020F0502020204030204" pitchFamily="34" charset="0"/>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libri" panose="020F0502020204030204" pitchFamily="34" charset="0"/>
                          <a:cs typeface="Calibri" panose="020F0502020204030204" pitchFamily="34" charset="0"/>
                        </a:rPr>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800" dirty="0">
                          <a:solidFill>
                            <a:schemeClr val="tx1"/>
                          </a:solidFill>
                          <a:latin typeface="Calibri" panose="020F0502020204030204" pitchFamily="34" charset="0"/>
                          <a:cs typeface="Calibri" panose="020F0502020204030204" pitchFamily="34" charset="0"/>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libri" panose="020F0502020204030204" pitchFamily="34" charset="0"/>
                          <a:cs typeface="Calibri" panose="020F0502020204030204" pitchFamily="34" charset="0"/>
                        </a:rPr>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71657741"/>
                  </a:ext>
                </a:extLst>
              </a:tr>
            </a:tbl>
          </a:graphicData>
        </a:graphic>
      </p:graphicFrame>
      <p:sp>
        <p:nvSpPr>
          <p:cNvPr id="19" name="U-Turn Arrow 18">
            <a:extLst>
              <a:ext uri="{FF2B5EF4-FFF2-40B4-BE49-F238E27FC236}">
                <a16:creationId xmlns:a16="http://schemas.microsoft.com/office/drawing/2014/main" id="{A50951B0-4384-5445-8415-A8B54D17D255}"/>
              </a:ext>
            </a:extLst>
          </p:cNvPr>
          <p:cNvSpPr/>
          <p:nvPr/>
        </p:nvSpPr>
        <p:spPr bwMode="auto">
          <a:xfrm flipV="1">
            <a:off x="3060192" y="2438400"/>
            <a:ext cx="402336" cy="243840"/>
          </a:xfrm>
          <a:prstGeom prst="uturn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0" name="U-Turn Arrow 19">
            <a:extLst>
              <a:ext uri="{FF2B5EF4-FFF2-40B4-BE49-F238E27FC236}">
                <a16:creationId xmlns:a16="http://schemas.microsoft.com/office/drawing/2014/main" id="{0A256E85-2975-894E-8B5A-18E766B34560}"/>
              </a:ext>
            </a:extLst>
          </p:cNvPr>
          <p:cNvSpPr/>
          <p:nvPr/>
        </p:nvSpPr>
        <p:spPr bwMode="auto">
          <a:xfrm flipV="1">
            <a:off x="4267200" y="2438400"/>
            <a:ext cx="475488" cy="243840"/>
          </a:xfrm>
          <a:prstGeom prst="uturn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1" name="U-Turn Arrow 20">
            <a:extLst>
              <a:ext uri="{FF2B5EF4-FFF2-40B4-BE49-F238E27FC236}">
                <a16:creationId xmlns:a16="http://schemas.microsoft.com/office/drawing/2014/main" id="{738F9C1F-C95A-FE4E-9D3A-3C278E249C94}"/>
              </a:ext>
            </a:extLst>
          </p:cNvPr>
          <p:cNvSpPr/>
          <p:nvPr/>
        </p:nvSpPr>
        <p:spPr bwMode="auto">
          <a:xfrm flipV="1">
            <a:off x="5486400" y="2363538"/>
            <a:ext cx="445008" cy="318702"/>
          </a:xfrm>
          <a:prstGeom prst="uturn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2" name="U-Turn Arrow 21">
            <a:extLst>
              <a:ext uri="{FF2B5EF4-FFF2-40B4-BE49-F238E27FC236}">
                <a16:creationId xmlns:a16="http://schemas.microsoft.com/office/drawing/2014/main" id="{E9527AEC-5EFA-4449-AFD4-E43FF51641F6}"/>
              </a:ext>
            </a:extLst>
          </p:cNvPr>
          <p:cNvSpPr/>
          <p:nvPr/>
        </p:nvSpPr>
        <p:spPr bwMode="auto">
          <a:xfrm flipV="1">
            <a:off x="6097270" y="2438400"/>
            <a:ext cx="876554" cy="243840"/>
          </a:xfrm>
          <a:prstGeom prst="uturn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aphicFrame>
        <p:nvGraphicFramePr>
          <p:cNvPr id="23" name="Table 22">
            <a:extLst>
              <a:ext uri="{FF2B5EF4-FFF2-40B4-BE49-F238E27FC236}">
                <a16:creationId xmlns:a16="http://schemas.microsoft.com/office/drawing/2014/main" id="{B5B5CA08-2A85-1C4E-9889-B50B010E9B11}"/>
              </a:ext>
            </a:extLst>
          </p:cNvPr>
          <p:cNvGraphicFramePr>
            <a:graphicFrameLocks noGrp="1"/>
          </p:cNvGraphicFramePr>
          <p:nvPr>
            <p:extLst>
              <p:ext uri="{D42A27DB-BD31-4B8C-83A1-F6EECF244321}">
                <p14:modId xmlns:p14="http://schemas.microsoft.com/office/powerpoint/2010/main" val="3621794586"/>
              </p:ext>
            </p:extLst>
          </p:nvPr>
        </p:nvGraphicFramePr>
        <p:xfrm>
          <a:off x="1296987" y="3819466"/>
          <a:ext cx="60960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334825391"/>
                    </a:ext>
                  </a:extLst>
                </a:gridCol>
                <a:gridCol w="1219200">
                  <a:extLst>
                    <a:ext uri="{9D8B030D-6E8A-4147-A177-3AD203B41FA5}">
                      <a16:colId xmlns:a16="http://schemas.microsoft.com/office/drawing/2014/main" val="1038688740"/>
                    </a:ext>
                  </a:extLst>
                </a:gridCol>
                <a:gridCol w="1219200">
                  <a:extLst>
                    <a:ext uri="{9D8B030D-6E8A-4147-A177-3AD203B41FA5}">
                      <a16:colId xmlns:a16="http://schemas.microsoft.com/office/drawing/2014/main" val="880472975"/>
                    </a:ext>
                  </a:extLst>
                </a:gridCol>
                <a:gridCol w="609600">
                  <a:extLst>
                    <a:ext uri="{9D8B030D-6E8A-4147-A177-3AD203B41FA5}">
                      <a16:colId xmlns:a16="http://schemas.microsoft.com/office/drawing/2014/main" val="1851341945"/>
                    </a:ext>
                  </a:extLst>
                </a:gridCol>
                <a:gridCol w="1219200">
                  <a:extLst>
                    <a:ext uri="{9D8B030D-6E8A-4147-A177-3AD203B41FA5}">
                      <a16:colId xmlns:a16="http://schemas.microsoft.com/office/drawing/2014/main" val="407455286"/>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latin typeface="Calibri" panose="020F0502020204030204" pitchFamily="34" charset="0"/>
                          <a:cs typeface="Calibri" panose="020F0502020204030204" pitchFamily="34" charset="0"/>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latin typeface="Calibri" panose="020F0502020204030204" pitchFamily="34" charset="0"/>
                          <a:cs typeface="Calibri" panose="020F0502020204030204" pitchFamily="34" charset="0"/>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1657741"/>
                  </a:ext>
                </a:extLst>
              </a:tr>
            </a:tbl>
          </a:graphicData>
        </a:graphic>
      </p:graphicFrame>
      <p:sp>
        <p:nvSpPr>
          <p:cNvPr id="24" name="U-Turn Arrow 23">
            <a:extLst>
              <a:ext uri="{FF2B5EF4-FFF2-40B4-BE49-F238E27FC236}">
                <a16:creationId xmlns:a16="http://schemas.microsoft.com/office/drawing/2014/main" id="{7DBFAA1C-9EFC-4841-A3FB-49EF18277DE8}"/>
              </a:ext>
            </a:extLst>
          </p:cNvPr>
          <p:cNvSpPr/>
          <p:nvPr/>
        </p:nvSpPr>
        <p:spPr bwMode="auto">
          <a:xfrm flipV="1">
            <a:off x="4255008" y="4047744"/>
            <a:ext cx="1536192" cy="264482"/>
          </a:xfrm>
          <a:prstGeom prst="uturn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aphicFrame>
        <p:nvGraphicFramePr>
          <p:cNvPr id="25" name="Table 24">
            <a:extLst>
              <a:ext uri="{FF2B5EF4-FFF2-40B4-BE49-F238E27FC236}">
                <a16:creationId xmlns:a16="http://schemas.microsoft.com/office/drawing/2014/main" id="{E8255C5F-C44F-FF4A-B6B0-EBC3AAD85C2B}"/>
              </a:ext>
            </a:extLst>
          </p:cNvPr>
          <p:cNvGraphicFramePr>
            <a:graphicFrameLocks noGrp="1"/>
          </p:cNvGraphicFramePr>
          <p:nvPr>
            <p:extLst>
              <p:ext uri="{D42A27DB-BD31-4B8C-83A1-F6EECF244321}">
                <p14:modId xmlns:p14="http://schemas.microsoft.com/office/powerpoint/2010/main" val="3277839127"/>
              </p:ext>
            </p:extLst>
          </p:nvPr>
        </p:nvGraphicFramePr>
        <p:xfrm>
          <a:off x="1296987" y="5642170"/>
          <a:ext cx="60960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334825391"/>
                    </a:ext>
                  </a:extLst>
                </a:gridCol>
                <a:gridCol w="1219200">
                  <a:extLst>
                    <a:ext uri="{9D8B030D-6E8A-4147-A177-3AD203B41FA5}">
                      <a16:colId xmlns:a16="http://schemas.microsoft.com/office/drawing/2014/main" val="1038688740"/>
                    </a:ext>
                  </a:extLst>
                </a:gridCol>
                <a:gridCol w="1219200">
                  <a:extLst>
                    <a:ext uri="{9D8B030D-6E8A-4147-A177-3AD203B41FA5}">
                      <a16:colId xmlns:a16="http://schemas.microsoft.com/office/drawing/2014/main" val="880472975"/>
                    </a:ext>
                  </a:extLst>
                </a:gridCol>
                <a:gridCol w="609600">
                  <a:extLst>
                    <a:ext uri="{9D8B030D-6E8A-4147-A177-3AD203B41FA5}">
                      <a16:colId xmlns:a16="http://schemas.microsoft.com/office/drawing/2014/main" val="1851341945"/>
                    </a:ext>
                  </a:extLst>
                </a:gridCol>
                <a:gridCol w="1219200">
                  <a:extLst>
                    <a:ext uri="{9D8B030D-6E8A-4147-A177-3AD203B41FA5}">
                      <a16:colId xmlns:a16="http://schemas.microsoft.com/office/drawing/2014/main" val="407455286"/>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latin typeface="Calibri" panose="020F0502020204030204" pitchFamily="34" charset="0"/>
                          <a:cs typeface="Calibri" panose="020F0502020204030204" pitchFamily="34" charset="0"/>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latin typeface="Calibri" panose="020F0502020204030204" pitchFamily="34" charset="0"/>
                          <a:cs typeface="Calibri" panose="020F0502020204030204" pitchFamily="34" charset="0"/>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1657741"/>
                  </a:ext>
                </a:extLst>
              </a:tr>
            </a:tbl>
          </a:graphicData>
        </a:graphic>
      </p:graphicFrame>
      <p:sp>
        <p:nvSpPr>
          <p:cNvPr id="26" name="Bent Arrow 25">
            <a:extLst>
              <a:ext uri="{FF2B5EF4-FFF2-40B4-BE49-F238E27FC236}">
                <a16:creationId xmlns:a16="http://schemas.microsoft.com/office/drawing/2014/main" id="{AA68B849-CF29-CD47-A99A-692D0439F7A8}"/>
              </a:ext>
            </a:extLst>
          </p:cNvPr>
          <p:cNvSpPr/>
          <p:nvPr/>
        </p:nvSpPr>
        <p:spPr bwMode="auto">
          <a:xfrm flipV="1">
            <a:off x="3681984" y="6024245"/>
            <a:ext cx="663003" cy="370840"/>
          </a:xfrm>
          <a:prstGeom prst="bent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8" name="Bent Arrow 27">
            <a:extLst>
              <a:ext uri="{FF2B5EF4-FFF2-40B4-BE49-F238E27FC236}">
                <a16:creationId xmlns:a16="http://schemas.microsoft.com/office/drawing/2014/main" id="{79FA1DAE-0398-FE4E-92E0-DACBE765522A}"/>
              </a:ext>
            </a:extLst>
          </p:cNvPr>
          <p:cNvSpPr/>
          <p:nvPr/>
        </p:nvSpPr>
        <p:spPr bwMode="auto">
          <a:xfrm flipV="1">
            <a:off x="5791200" y="6013010"/>
            <a:ext cx="663003" cy="370840"/>
          </a:xfrm>
          <a:prstGeom prst="bent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extLst>
      <p:ext uri="{BB962C8B-B14F-4D97-AF65-F5344CB8AC3E}">
        <p14:creationId xmlns:p14="http://schemas.microsoft.com/office/powerpoint/2010/main" val="16711169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Choices</a:t>
            </a:r>
          </a:p>
        </p:txBody>
      </p:sp>
      <p:sp>
        <p:nvSpPr>
          <p:cNvPr id="3" name="Content Placeholder 2"/>
          <p:cNvSpPr>
            <a:spLocks noGrp="1"/>
          </p:cNvSpPr>
          <p:nvPr>
            <p:ph idx="1"/>
          </p:nvPr>
        </p:nvSpPr>
        <p:spPr/>
        <p:txBody>
          <a:bodyPr/>
          <a:lstStyle/>
          <a:p>
            <a:r>
              <a:rPr lang="en-US" sz="2000" dirty="0"/>
              <a:t>What kind of implementation to use?</a:t>
            </a:r>
          </a:p>
          <a:p>
            <a:pPr lvl="1"/>
            <a:r>
              <a:rPr lang="en-US" sz="1800" dirty="0"/>
              <a:t>Implicit list, explicit list, segregated lists, binary tree methods, etc.</a:t>
            </a:r>
          </a:p>
          <a:p>
            <a:pPr lvl="1"/>
            <a:r>
              <a:rPr lang="en-US" sz="1800" dirty="0"/>
              <a:t>You can use specialized strategies depending on the size of allocations</a:t>
            </a:r>
          </a:p>
          <a:p>
            <a:pPr lvl="1"/>
            <a:r>
              <a:rPr lang="en-US" sz="1800" dirty="0"/>
              <a:t>Adaptive algorithms are fine, though not necessary to get 100%.</a:t>
            </a:r>
          </a:p>
          <a:p>
            <a:pPr lvl="2"/>
            <a:r>
              <a:rPr lang="en-US" sz="1800" dirty="0"/>
              <a:t>Don’t directly test for which trace file is running.</a:t>
            </a:r>
          </a:p>
          <a:p>
            <a:pPr lvl="1"/>
            <a:endParaRPr lang="en-US" sz="1800" dirty="0"/>
          </a:p>
          <a:p>
            <a:r>
              <a:rPr lang="en-US" sz="2000" dirty="0"/>
              <a:t>What fit algorithm to use?</a:t>
            </a:r>
          </a:p>
          <a:p>
            <a:pPr lvl="1"/>
            <a:r>
              <a:rPr lang="en-US" sz="1800" dirty="0"/>
              <a:t>Best fit: choose the smallest block that is big enough to fit the requested allocation size</a:t>
            </a:r>
          </a:p>
          <a:p>
            <a:pPr lvl="1"/>
            <a:r>
              <a:rPr lang="en-US" sz="1800" dirty="0"/>
              <a:t>First fit / next fit: search linearly starting from some location, and pick the first block that fits.</a:t>
            </a:r>
          </a:p>
          <a:p>
            <a:pPr lvl="1"/>
            <a:r>
              <a:rPr lang="en-US" sz="1800" dirty="0"/>
              <a:t> Which is faster? Which uses less memory?</a:t>
            </a:r>
          </a:p>
          <a:p>
            <a:pPr lvl="1"/>
            <a:r>
              <a:rPr lang="en-US" sz="1800" dirty="0"/>
              <a:t>“Good enough” fit: a blend between the two</a:t>
            </a:r>
          </a:p>
          <a:p>
            <a:pPr lvl="1"/>
            <a:endParaRPr lang="en-US" sz="1800" dirty="0"/>
          </a:p>
          <a:p>
            <a:r>
              <a:rPr lang="en-US" sz="2000" dirty="0"/>
              <a:t>This lab has many more ways to get an A+ than, say, Cache Lab Part 2</a:t>
            </a:r>
          </a:p>
        </p:txBody>
      </p:sp>
    </p:spTree>
    <p:extLst>
      <p:ext uri="{BB962C8B-B14F-4D97-AF65-F5344CB8AC3E}">
        <p14:creationId xmlns:p14="http://schemas.microsoft.com/office/powerpoint/2010/main" val="13500767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Best Block</a:t>
            </a:r>
          </a:p>
        </p:txBody>
      </p:sp>
      <p:sp>
        <p:nvSpPr>
          <p:cNvPr id="3" name="Content Placeholder 2"/>
          <p:cNvSpPr>
            <a:spLocks noGrp="1"/>
          </p:cNvSpPr>
          <p:nvPr>
            <p:ph idx="1"/>
          </p:nvPr>
        </p:nvSpPr>
        <p:spPr/>
        <p:txBody>
          <a:bodyPr/>
          <a:lstStyle/>
          <a:p>
            <a:r>
              <a:rPr lang="en-US" dirty="0"/>
              <a:t>Suppose you have implemented the explicit list approach</a:t>
            </a:r>
          </a:p>
          <a:p>
            <a:pPr lvl="1"/>
            <a:r>
              <a:rPr lang="en-US" dirty="0"/>
              <a:t>You were using best fit with explicit lists</a:t>
            </a:r>
          </a:p>
          <a:p>
            <a:pPr lvl="1"/>
            <a:endParaRPr lang="en-US" dirty="0"/>
          </a:p>
          <a:p>
            <a:r>
              <a:rPr lang="en-US" dirty="0"/>
              <a:t>You experiment with using segregated lists instead.</a:t>
            </a:r>
            <a:br>
              <a:rPr lang="en-US" dirty="0"/>
            </a:br>
            <a:r>
              <a:rPr lang="en-US" dirty="0"/>
              <a:t>Still using best fits.</a:t>
            </a:r>
          </a:p>
          <a:p>
            <a:pPr lvl="1"/>
            <a:r>
              <a:rPr lang="en-US" dirty="0"/>
              <a:t>Will your memory utilization score improve?</a:t>
            </a:r>
            <a:br>
              <a:rPr lang="en-US" dirty="0"/>
            </a:br>
            <a:br>
              <a:rPr lang="en-US" dirty="0"/>
            </a:br>
            <a:r>
              <a:rPr lang="en-US" i="1" dirty="0"/>
              <a:t>Note: you don’t have to implement </a:t>
            </a:r>
            <a:r>
              <a:rPr lang="en-US" i="1" dirty="0" err="1"/>
              <a:t>seglists</a:t>
            </a:r>
            <a:r>
              <a:rPr lang="en-US" i="1" dirty="0"/>
              <a:t> and run </a:t>
            </a:r>
            <a:r>
              <a:rPr lang="en-US" i="1" dirty="0" err="1"/>
              <a:t>mdriver</a:t>
            </a:r>
            <a:r>
              <a:rPr lang="en-US" i="1" dirty="0"/>
              <a:t> to answer this. That’s, uh, hard to do within one recitation session.</a:t>
            </a:r>
          </a:p>
          <a:p>
            <a:pPr lvl="1"/>
            <a:endParaRPr lang="en-US" i="1" dirty="0"/>
          </a:p>
          <a:p>
            <a:pPr lvl="1"/>
            <a:r>
              <a:rPr lang="en-US" dirty="0"/>
              <a:t>What other advantages does segregated lists provide?</a:t>
            </a:r>
          </a:p>
          <a:p>
            <a:r>
              <a:rPr lang="en-US" dirty="0"/>
              <a:t>Losing memory because of the way you choose your free blocks is called </a:t>
            </a:r>
            <a:r>
              <a:rPr lang="en-US" u="sng" dirty="0"/>
              <a:t>external fragmentation</a:t>
            </a:r>
            <a:r>
              <a:rPr lang="en-US" dirty="0"/>
              <a:t>.</a:t>
            </a:r>
          </a:p>
        </p:txBody>
      </p:sp>
    </p:spTree>
    <p:extLst>
      <p:ext uri="{BB962C8B-B14F-4D97-AF65-F5344CB8AC3E}">
        <p14:creationId xmlns:p14="http://schemas.microsoft.com/office/powerpoint/2010/main" val="2616714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p:txBody>
          <a:bodyPr/>
          <a:lstStyle/>
          <a:p>
            <a:r>
              <a:rPr lang="en-US" dirty="0"/>
              <a:t>All blocks need to store some data about themselves in order for </a:t>
            </a:r>
            <a:r>
              <a:rPr lang="en-US" dirty="0" err="1">
                <a:latin typeface="Courier New" panose="02070309020205020404" pitchFamily="49" charset="0"/>
                <a:cs typeface="Courier New" panose="02070309020205020404" pitchFamily="49" charset="0"/>
              </a:rPr>
              <a:t>malloc</a:t>
            </a:r>
            <a:r>
              <a:rPr lang="en-US" dirty="0"/>
              <a:t> to keep track of them (e.g. headers)</a:t>
            </a:r>
          </a:p>
          <a:p>
            <a:pPr lvl="1"/>
            <a:r>
              <a:rPr lang="en-US" dirty="0"/>
              <a:t>This takes memory too…</a:t>
            </a:r>
          </a:p>
          <a:p>
            <a:pPr lvl="1"/>
            <a:r>
              <a:rPr lang="en-US" dirty="0"/>
              <a:t>Losing memory for this reason is called </a:t>
            </a:r>
            <a:r>
              <a:rPr lang="en-US" b="1" u="sng" dirty="0"/>
              <a:t>internal fragmentation</a:t>
            </a:r>
            <a:r>
              <a:rPr lang="en-US" dirty="0"/>
              <a:t>.</a:t>
            </a:r>
          </a:p>
          <a:p>
            <a:r>
              <a:rPr lang="en-US" dirty="0"/>
              <a:t>What data might a block need?</a:t>
            </a:r>
          </a:p>
          <a:p>
            <a:pPr lvl="1"/>
            <a:r>
              <a:rPr lang="en-US" dirty="0"/>
              <a:t>Does it depend on the </a:t>
            </a:r>
            <a:r>
              <a:rPr lang="en-US" dirty="0" err="1"/>
              <a:t>malloc</a:t>
            </a:r>
            <a:r>
              <a:rPr lang="en-US" dirty="0"/>
              <a:t> implementation you use?</a:t>
            </a:r>
          </a:p>
          <a:p>
            <a:pPr lvl="1"/>
            <a:r>
              <a:rPr lang="en-US" dirty="0"/>
              <a:t>Is it different between free and allocated blocks?</a:t>
            </a:r>
          </a:p>
          <a:p>
            <a:r>
              <a:rPr lang="en-US" dirty="0"/>
              <a:t>Can we use the extra space in free blocks?</a:t>
            </a:r>
          </a:p>
          <a:p>
            <a:pPr lvl="1"/>
            <a:r>
              <a:rPr lang="en-US" dirty="0"/>
              <a:t>Or do we have to leave the space alone?</a:t>
            </a:r>
          </a:p>
          <a:p>
            <a:r>
              <a:rPr lang="en-US" dirty="0"/>
              <a:t>How can we overlap two different types of data at the same location?</a:t>
            </a:r>
          </a:p>
        </p:txBody>
      </p:sp>
    </p:spTree>
    <p:extLst>
      <p:ext uri="{BB962C8B-B14F-4D97-AF65-F5344CB8AC3E}">
        <p14:creationId xmlns:p14="http://schemas.microsoft.com/office/powerpoint/2010/main" val="9883683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perfect world…</a:t>
            </a:r>
          </a:p>
        </p:txBody>
      </p:sp>
      <p:sp>
        <p:nvSpPr>
          <p:cNvPr id="3" name="Content Placeholder 2"/>
          <p:cNvSpPr>
            <a:spLocks noGrp="1"/>
          </p:cNvSpPr>
          <p:nvPr>
            <p:ph idx="1"/>
          </p:nvPr>
        </p:nvSpPr>
        <p:spPr/>
        <p:txBody>
          <a:bodyPr/>
          <a:lstStyle/>
          <a:p>
            <a:pPr marL="0" indent="0">
              <a:buNone/>
            </a:pPr>
            <a:r>
              <a:rPr lang="en-US" dirty="0"/>
              <a:t>    Setting up the blocks, metadata, lists… </a:t>
            </a:r>
            <a:r>
              <a:rPr lang="en-US" dirty="0" err="1"/>
              <a:t>etc</a:t>
            </a:r>
            <a:r>
              <a:rPr lang="en-US" dirty="0"/>
              <a:t> (500 </a:t>
            </a:r>
            <a:r>
              <a:rPr lang="en-US" dirty="0" err="1"/>
              <a:t>LoC</a:t>
            </a:r>
            <a:r>
              <a:rPr lang="en-US" dirty="0"/>
              <a:t>)</a:t>
            </a:r>
          </a:p>
          <a:p>
            <a:pPr marL="0" indent="0">
              <a:buNone/>
            </a:pPr>
            <a:r>
              <a:rPr lang="en-US" dirty="0"/>
              <a:t>+  Finding and allocating the right blocks (500 </a:t>
            </a:r>
            <a:r>
              <a:rPr lang="en-US" dirty="0" err="1"/>
              <a:t>LoC</a:t>
            </a:r>
            <a:r>
              <a:rPr lang="en-US" dirty="0"/>
              <a:t>)</a:t>
            </a:r>
          </a:p>
          <a:p>
            <a:pPr marL="0" indent="0">
              <a:buNone/>
            </a:pPr>
            <a:r>
              <a:rPr lang="en-US" dirty="0"/>
              <a:t>+  Updating your heap structure when you free (500 </a:t>
            </a:r>
            <a:r>
              <a:rPr lang="en-US" dirty="0" err="1"/>
              <a:t>LoC</a:t>
            </a:r>
            <a:r>
              <a:rPr lang="en-US" dirty="0"/>
              <a:t>) =</a:t>
            </a:r>
          </a:p>
          <a:p>
            <a:pPr marL="0" indent="0">
              <a:buNone/>
            </a:pPr>
            <a:endParaRPr lang="en-US" dirty="0"/>
          </a:p>
        </p:txBody>
      </p:sp>
      <p:grpSp>
        <p:nvGrpSpPr>
          <p:cNvPr id="6" name="Group 5"/>
          <p:cNvGrpSpPr/>
          <p:nvPr/>
        </p:nvGrpSpPr>
        <p:grpSpPr>
          <a:xfrm>
            <a:off x="357018" y="2873335"/>
            <a:ext cx="8402595" cy="3625187"/>
            <a:chOff x="1549399" y="2837548"/>
            <a:chExt cx="4357915" cy="1880164"/>
          </a:xfrm>
        </p:grpSpPr>
        <p:pic>
          <p:nvPicPr>
            <p:cNvPr id="4" name="Picture 3"/>
            <p:cNvPicPr>
              <a:picLocks noChangeAspect="1"/>
            </p:cNvPicPr>
            <p:nvPr/>
          </p:nvPicPr>
          <p:blipFill rotWithShape="1">
            <a:blip r:embed="rId3"/>
            <a:srcRect b="72099"/>
            <a:stretch/>
          </p:blipFill>
          <p:spPr>
            <a:xfrm>
              <a:off x="1549399" y="2837548"/>
              <a:ext cx="4357915" cy="1010552"/>
            </a:xfrm>
            <a:prstGeom prst="rect">
              <a:avLst/>
            </a:prstGeom>
          </p:spPr>
        </p:pic>
        <p:pic>
          <p:nvPicPr>
            <p:cNvPr id="5" name="Picture 4"/>
            <p:cNvPicPr>
              <a:picLocks noChangeAspect="1"/>
            </p:cNvPicPr>
            <p:nvPr/>
          </p:nvPicPr>
          <p:blipFill rotWithShape="1">
            <a:blip r:embed="rId3"/>
            <a:srcRect t="75990"/>
            <a:stretch/>
          </p:blipFill>
          <p:spPr>
            <a:xfrm>
              <a:off x="1549399" y="3848100"/>
              <a:ext cx="4357915" cy="869612"/>
            </a:xfrm>
            <a:prstGeom prst="rect">
              <a:avLst/>
            </a:prstGeom>
          </p:spPr>
        </p:pic>
      </p:grpSp>
    </p:spTree>
    <p:extLst>
      <p:ext uri="{BB962C8B-B14F-4D97-AF65-F5344CB8AC3E}">
        <p14:creationId xmlns:p14="http://schemas.microsoft.com/office/powerpoint/2010/main" val="34340278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reality…</a:t>
            </a:r>
          </a:p>
        </p:txBody>
      </p:sp>
      <p:sp>
        <p:nvSpPr>
          <p:cNvPr id="3" name="Content Placeholder 2"/>
          <p:cNvSpPr>
            <a:spLocks noGrp="1"/>
          </p:cNvSpPr>
          <p:nvPr>
            <p:ph idx="1"/>
          </p:nvPr>
        </p:nvSpPr>
        <p:spPr/>
        <p:txBody>
          <a:bodyPr/>
          <a:lstStyle/>
          <a:p>
            <a:pPr marL="0" indent="0">
              <a:buNone/>
            </a:pPr>
            <a:r>
              <a:rPr lang="en-US" dirty="0"/>
              <a:t>    Setting up the blocks, metadata, lists… </a:t>
            </a:r>
            <a:r>
              <a:rPr lang="en-US" dirty="0" err="1"/>
              <a:t>etc</a:t>
            </a:r>
            <a:r>
              <a:rPr lang="en-US" dirty="0"/>
              <a:t> (500 </a:t>
            </a:r>
            <a:r>
              <a:rPr lang="en-US" dirty="0" err="1"/>
              <a:t>LoC</a:t>
            </a:r>
            <a:r>
              <a:rPr lang="en-US" dirty="0"/>
              <a:t>)</a:t>
            </a:r>
          </a:p>
          <a:p>
            <a:pPr marL="0" indent="0">
              <a:buNone/>
            </a:pPr>
            <a:r>
              <a:rPr lang="en-US" dirty="0"/>
              <a:t>+  Finding and allocating the right blocks (500 </a:t>
            </a:r>
            <a:r>
              <a:rPr lang="en-US" dirty="0" err="1"/>
              <a:t>LoC</a:t>
            </a:r>
            <a:r>
              <a:rPr lang="en-US" dirty="0"/>
              <a:t>)</a:t>
            </a:r>
          </a:p>
          <a:p>
            <a:pPr marL="0" indent="0">
              <a:buNone/>
            </a:pPr>
            <a:r>
              <a:rPr lang="en-US" dirty="0"/>
              <a:t>+  Updating your heap structure when you free (500 </a:t>
            </a:r>
            <a:r>
              <a:rPr lang="en-US" dirty="0" err="1"/>
              <a:t>LoC</a:t>
            </a:r>
            <a:r>
              <a:rPr lang="en-US" dirty="0"/>
              <a:t>)</a:t>
            </a:r>
          </a:p>
          <a:p>
            <a:pPr marL="0" indent="0">
              <a:buNone/>
            </a:pPr>
            <a:r>
              <a:rPr lang="en-US" dirty="0">
                <a:solidFill>
                  <a:srgbClr val="FF0000"/>
                </a:solidFill>
              </a:rPr>
              <a:t>+ One bug, somewhere lost in those 1500 </a:t>
            </a:r>
            <a:r>
              <a:rPr lang="en-US" dirty="0" err="1">
                <a:solidFill>
                  <a:srgbClr val="FF0000"/>
                </a:solidFill>
              </a:rPr>
              <a:t>LoC</a:t>
            </a:r>
            <a:r>
              <a:rPr lang="en-US" dirty="0">
                <a:solidFill>
                  <a:srgbClr val="FF0000"/>
                </a:solidFill>
              </a:rPr>
              <a:t> </a:t>
            </a:r>
            <a:r>
              <a:rPr lang="en-US" dirty="0"/>
              <a:t>=</a:t>
            </a:r>
          </a:p>
          <a:p>
            <a:pPr marL="0" indent="0">
              <a:buNone/>
            </a:pPr>
            <a:endParaRPr lang="en-US" dirty="0"/>
          </a:p>
        </p:txBody>
      </p:sp>
      <p:sp>
        <p:nvSpPr>
          <p:cNvPr id="8" name="Rectangle 7"/>
          <p:cNvSpPr/>
          <p:nvPr/>
        </p:nvSpPr>
        <p:spPr bwMode="auto">
          <a:xfrm>
            <a:off x="357018" y="3614057"/>
            <a:ext cx="8403336" cy="2884464"/>
          </a:xfrm>
          <a:prstGeom prst="rect">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pic>
        <p:nvPicPr>
          <p:cNvPr id="7" name="Picture 6"/>
          <p:cNvPicPr>
            <a:picLocks noChangeAspect="1"/>
          </p:cNvPicPr>
          <p:nvPr/>
        </p:nvPicPr>
        <p:blipFill rotWithShape="1">
          <a:blip r:embed="rId2"/>
          <a:srcRect r="22946"/>
          <a:stretch/>
        </p:blipFill>
        <p:spPr>
          <a:xfrm>
            <a:off x="357018" y="3182423"/>
            <a:ext cx="8403336" cy="1331353"/>
          </a:xfrm>
          <a:prstGeom prst="rect">
            <a:avLst/>
          </a:prstGeom>
        </p:spPr>
      </p:pic>
    </p:spTree>
    <p:extLst>
      <p:ext uri="{BB962C8B-B14F-4D97-AF65-F5344CB8AC3E}">
        <p14:creationId xmlns:p14="http://schemas.microsoft.com/office/powerpoint/2010/main" val="20448459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p:txBody>
      </p:sp>
      <p:pic>
        <p:nvPicPr>
          <p:cNvPr id="7" name="Picture 6">
            <a:extLst>
              <a:ext uri="{FF2B5EF4-FFF2-40B4-BE49-F238E27FC236}">
                <a16:creationId xmlns:a16="http://schemas.microsoft.com/office/drawing/2014/main" id="{A61C03C7-AC90-7049-8049-08A51D87C87C}"/>
              </a:ext>
            </a:extLst>
          </p:cNvPr>
          <p:cNvPicPr>
            <a:picLocks noChangeAspect="1"/>
          </p:cNvPicPr>
          <p:nvPr/>
        </p:nvPicPr>
        <p:blipFill>
          <a:blip r:embed="rId3"/>
          <a:stretch>
            <a:fillRect/>
          </a:stretch>
        </p:blipFill>
        <p:spPr>
          <a:xfrm>
            <a:off x="1112883" y="816678"/>
            <a:ext cx="6990608" cy="5242956"/>
          </a:xfrm>
          <a:prstGeom prst="rect">
            <a:avLst/>
          </a:prstGeom>
        </p:spPr>
      </p:pic>
    </p:spTree>
    <p:extLst>
      <p:ext uri="{BB962C8B-B14F-4D97-AF65-F5344CB8AC3E}">
        <p14:creationId xmlns:p14="http://schemas.microsoft.com/office/powerpoint/2010/main" val="24962540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 you might see</a:t>
            </a:r>
          </a:p>
        </p:txBody>
      </p:sp>
      <p:sp>
        <p:nvSpPr>
          <p:cNvPr id="3" name="Content Placeholder 2"/>
          <p:cNvSpPr>
            <a:spLocks noGrp="1"/>
          </p:cNvSpPr>
          <p:nvPr>
            <p:ph idx="1"/>
          </p:nvPr>
        </p:nvSpPr>
        <p:spPr/>
        <p:txBody>
          <a:bodyPr/>
          <a:lstStyle/>
          <a:p>
            <a:r>
              <a:rPr lang="en-US" dirty="0"/>
              <a:t>Garbled bytes</a:t>
            </a:r>
          </a:p>
          <a:p>
            <a:pPr lvl="1"/>
            <a:r>
              <a:rPr lang="en-US" dirty="0"/>
              <a:t>Problem: overwriting data in an allocated block</a:t>
            </a:r>
          </a:p>
          <a:p>
            <a:pPr lvl="1"/>
            <a:r>
              <a:rPr lang="en-US" dirty="0"/>
              <a:t>Solution: </a:t>
            </a:r>
            <a:r>
              <a:rPr lang="en-US" strike="sngStrike" dirty="0"/>
              <a:t>remembering data lab and the good </a:t>
            </a:r>
            <a:r>
              <a:rPr lang="en-US" strike="sngStrike" dirty="0" err="1"/>
              <a:t>ol</a:t>
            </a:r>
            <a:r>
              <a:rPr lang="en-US" strike="sngStrike" dirty="0"/>
              <a:t>’ days</a:t>
            </a:r>
            <a:r>
              <a:rPr lang="en-US" dirty="0"/>
              <a:t> finding where you’re overwriting by stepping through with </a:t>
            </a:r>
            <a:r>
              <a:rPr lang="en-US" dirty="0" err="1"/>
              <a:t>gdb</a:t>
            </a:r>
            <a:endParaRPr lang="en-US" dirty="0"/>
          </a:p>
          <a:p>
            <a:r>
              <a:rPr lang="en-US" dirty="0"/>
              <a:t>Overlapping payloads</a:t>
            </a:r>
          </a:p>
          <a:p>
            <a:pPr lvl="1"/>
            <a:r>
              <a:rPr lang="en-US" dirty="0"/>
              <a:t>Problem: having unique blocks whose payloads overlap in memory</a:t>
            </a:r>
          </a:p>
          <a:p>
            <a:pPr lvl="1"/>
            <a:r>
              <a:rPr lang="en-US" dirty="0"/>
              <a:t>Solution: </a:t>
            </a:r>
            <a:r>
              <a:rPr lang="en-US" strike="sngStrike" dirty="0"/>
              <a:t>literally print debugging everywhere</a:t>
            </a:r>
            <a:r>
              <a:rPr lang="en-US" dirty="0"/>
              <a:t> finding where you’re overlapping by stepping through with </a:t>
            </a:r>
            <a:r>
              <a:rPr lang="en-US" dirty="0" err="1"/>
              <a:t>gdb</a:t>
            </a:r>
            <a:endParaRPr lang="en-US" dirty="0"/>
          </a:p>
          <a:p>
            <a:r>
              <a:rPr lang="en-US" dirty="0"/>
              <a:t>Segmentation fault</a:t>
            </a:r>
          </a:p>
          <a:p>
            <a:pPr lvl="1"/>
            <a:r>
              <a:rPr lang="en-US" dirty="0"/>
              <a:t>Problem: accessing invalid memory</a:t>
            </a:r>
          </a:p>
          <a:p>
            <a:pPr lvl="1"/>
            <a:r>
              <a:rPr lang="en-US" dirty="0"/>
              <a:t>Solution: </a:t>
            </a:r>
            <a:r>
              <a:rPr lang="en-US" strike="sngStrike" dirty="0"/>
              <a:t>crying a little</a:t>
            </a:r>
            <a:r>
              <a:rPr lang="en-US" dirty="0"/>
              <a:t> finding where you’re accessing invalid memory by stepping through with </a:t>
            </a:r>
            <a:r>
              <a:rPr lang="en-US" dirty="0" err="1"/>
              <a:t>gdb</a:t>
            </a:r>
            <a:endParaRPr lang="en-US" dirty="0"/>
          </a:p>
        </p:txBody>
      </p:sp>
    </p:spTree>
    <p:extLst>
      <p:ext uri="{BB962C8B-B14F-4D97-AF65-F5344CB8AC3E}">
        <p14:creationId xmlns:p14="http://schemas.microsoft.com/office/powerpoint/2010/main" val="37833701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Malloc checkpoint due Thursday, Nov. 8! </a:t>
            </a:r>
            <a:r>
              <a:rPr lang="en-US" dirty="0" err="1"/>
              <a:t>wooooooooooo</a:t>
            </a:r>
            <a:endParaRPr lang="en-US" dirty="0"/>
          </a:p>
          <a:p>
            <a:r>
              <a:rPr lang="en-US" dirty="0"/>
              <a:t>Malloc final due the week after, Nov. 15! </a:t>
            </a:r>
            <a:r>
              <a:rPr lang="en-US" dirty="0" err="1"/>
              <a:t>wooooooooooo</a:t>
            </a:r>
            <a:endParaRPr lang="en-US" dirty="0"/>
          </a:p>
          <a:p>
            <a:r>
              <a:rPr lang="en-US" dirty="0"/>
              <a:t>Malloc Bootcamp Sunday, Nov. 11 at Rashid Auditorium, 7-8:30PM</a:t>
            </a:r>
          </a:p>
          <a:p>
            <a:pPr lvl="1"/>
            <a:r>
              <a:rPr lang="en-US" dirty="0"/>
              <a:t>We will cover ✨fun and flirty✨ ways to succeed post-malloc checkpoint!</a:t>
            </a:r>
          </a:p>
          <a:p>
            <a:pPr lvl="1"/>
            <a:r>
              <a:rPr lang="en-US" dirty="0"/>
              <a:t>Tell your friends to come (if they’re in 213 (if they want to come (don’t force your friends to do things they don’t want to do that’s not what friends are for)))</a:t>
            </a:r>
          </a:p>
        </p:txBody>
      </p:sp>
    </p:spTree>
    <p:extLst>
      <p:ext uri="{BB962C8B-B14F-4D97-AF65-F5344CB8AC3E}">
        <p14:creationId xmlns:p14="http://schemas.microsoft.com/office/powerpoint/2010/main" val="139852446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GDB Practice</a:t>
            </a:r>
          </a:p>
        </p:txBody>
      </p:sp>
      <p:sp>
        <p:nvSpPr>
          <p:cNvPr id="3" name="Content Placeholder 2"/>
          <p:cNvSpPr>
            <a:spLocks noGrp="1"/>
          </p:cNvSpPr>
          <p:nvPr>
            <p:ph idx="1"/>
          </p:nvPr>
        </p:nvSpPr>
        <p:spPr/>
        <p:txBody>
          <a:bodyPr/>
          <a:lstStyle/>
          <a:p>
            <a:r>
              <a:rPr lang="en-US" dirty="0"/>
              <a:t>Using GDB well in </a:t>
            </a:r>
            <a:r>
              <a:rPr lang="en-US" dirty="0" err="1"/>
              <a:t>malloclab</a:t>
            </a:r>
            <a:r>
              <a:rPr lang="en-US" dirty="0"/>
              <a:t> can save you </a:t>
            </a:r>
            <a:r>
              <a:rPr lang="en-US" i="1" u="sng" dirty="0">
                <a:solidFill>
                  <a:srgbClr val="FF0000"/>
                </a:solidFill>
                <a:highlight>
                  <a:srgbClr val="00FFFF"/>
                </a:highlight>
              </a:rPr>
              <a:t>H</a:t>
            </a:r>
            <a:r>
              <a:rPr lang="en-US" i="1" u="sng" dirty="0">
                <a:solidFill>
                  <a:srgbClr val="FFC000"/>
                </a:solidFill>
                <a:highlight>
                  <a:srgbClr val="00FFFF"/>
                </a:highlight>
              </a:rPr>
              <a:t>O</a:t>
            </a:r>
            <a:r>
              <a:rPr lang="en-US" i="1" u="sng" dirty="0">
                <a:solidFill>
                  <a:srgbClr val="FFFF00"/>
                </a:solidFill>
                <a:highlight>
                  <a:srgbClr val="00FFFF"/>
                </a:highlight>
              </a:rPr>
              <a:t>U</a:t>
            </a:r>
            <a:r>
              <a:rPr lang="en-US" i="1" u="sng" dirty="0">
                <a:solidFill>
                  <a:srgbClr val="00B050"/>
                </a:solidFill>
                <a:highlight>
                  <a:srgbClr val="00FFFF"/>
                </a:highlight>
              </a:rPr>
              <a:t>R</a:t>
            </a:r>
            <a:r>
              <a:rPr lang="en-US" i="1" u="sng" dirty="0">
                <a:solidFill>
                  <a:srgbClr val="0070C0"/>
                </a:solidFill>
                <a:highlight>
                  <a:srgbClr val="00FFFF"/>
                </a:highlight>
              </a:rPr>
              <a:t>S</a:t>
            </a:r>
            <a:r>
              <a:rPr lang="en-US" i="1" u="sng" baseline="30000" dirty="0">
                <a:solidFill>
                  <a:srgbClr val="002060"/>
                </a:solidFill>
                <a:highlight>
                  <a:srgbClr val="00FFFF"/>
                </a:highlight>
              </a:rPr>
              <a:t>1,</a:t>
            </a:r>
            <a:r>
              <a:rPr lang="en-US" i="1" u="sng" baseline="30000" dirty="0">
                <a:highlight>
                  <a:srgbClr val="00FFFF"/>
                </a:highlight>
              </a:rPr>
              <a:t> </a:t>
            </a:r>
            <a:r>
              <a:rPr lang="en-US" i="1" u="sng" baseline="30000" dirty="0">
                <a:solidFill>
                  <a:srgbClr val="7030A0"/>
                </a:solidFill>
                <a:highlight>
                  <a:srgbClr val="00FFFF"/>
                </a:highlight>
              </a:rPr>
              <a:t>2</a:t>
            </a:r>
            <a:r>
              <a:rPr lang="en-US" dirty="0"/>
              <a:t> of debugging time</a:t>
            </a:r>
          </a:p>
          <a:p>
            <a:pPr lvl="1"/>
            <a:r>
              <a:rPr lang="en-US" dirty="0"/>
              <a:t>Average 20 hours using GDB for “B” on </a:t>
            </a:r>
            <a:r>
              <a:rPr lang="en-US" dirty="0" err="1"/>
              <a:t>malloclab</a:t>
            </a:r>
            <a:endParaRPr lang="en-US" dirty="0"/>
          </a:p>
          <a:p>
            <a:pPr lvl="1"/>
            <a:r>
              <a:rPr lang="en-US" dirty="0"/>
              <a:t>Average 23 hours not using GDB for “B” on </a:t>
            </a:r>
            <a:r>
              <a:rPr lang="en-US" dirty="0" err="1"/>
              <a:t>malloclab</a:t>
            </a:r>
            <a:endParaRPr lang="en-US" dirty="0"/>
          </a:p>
          <a:p>
            <a:pPr lvl="1"/>
            <a:endParaRPr lang="en-US" dirty="0"/>
          </a:p>
          <a:p>
            <a:r>
              <a:rPr lang="en-US" dirty="0"/>
              <a:t>Form pairs</a:t>
            </a:r>
          </a:p>
          <a:p>
            <a:pPr lvl="1"/>
            <a:r>
              <a:rPr lang="en-US" dirty="0"/>
              <a:t>Login to a shark machine</a:t>
            </a:r>
          </a:p>
          <a:p>
            <a:pPr lvl="1"/>
            <a:r>
              <a:rPr lang="en-US" dirty="0" err="1"/>
              <a:t>wget</a:t>
            </a:r>
            <a:r>
              <a:rPr lang="en-US" dirty="0"/>
              <a:t> </a:t>
            </a:r>
            <a:r>
              <a:rPr lang="en-US" dirty="0">
                <a:hlinkClick r:id="rId2"/>
              </a:rPr>
              <a:t>http://www.cs.cmu.edu/~213/activities/rec11.tar</a:t>
            </a:r>
            <a:endParaRPr lang="en-US" dirty="0"/>
          </a:p>
          <a:p>
            <a:pPr lvl="1"/>
            <a:r>
              <a:rPr lang="en-US" dirty="0"/>
              <a:t>tar </a:t>
            </a:r>
            <a:r>
              <a:rPr lang="en-US" dirty="0" err="1"/>
              <a:t>xf</a:t>
            </a:r>
            <a:r>
              <a:rPr lang="en-US" dirty="0"/>
              <a:t> rec11.tar</a:t>
            </a:r>
          </a:p>
          <a:p>
            <a:pPr lvl="1"/>
            <a:r>
              <a:rPr lang="en-US" dirty="0"/>
              <a:t>cd rec11</a:t>
            </a:r>
          </a:p>
          <a:p>
            <a:pPr lvl="1"/>
            <a:r>
              <a:rPr lang="en-US" dirty="0"/>
              <a:t>make</a:t>
            </a:r>
          </a:p>
          <a:p>
            <a:r>
              <a:rPr lang="en-US" dirty="0"/>
              <a:t>Two buggy </a:t>
            </a:r>
            <a:r>
              <a:rPr lang="en-US" dirty="0" err="1"/>
              <a:t>mdrivers</a:t>
            </a:r>
            <a:endParaRPr lang="en-US" dirty="0"/>
          </a:p>
        </p:txBody>
      </p:sp>
      <p:sp>
        <p:nvSpPr>
          <p:cNvPr id="4" name="TextBox 3"/>
          <p:cNvSpPr txBox="1"/>
          <p:nvPr/>
        </p:nvSpPr>
        <p:spPr>
          <a:xfrm>
            <a:off x="4568218" y="5042118"/>
            <a:ext cx="4332260" cy="1815882"/>
          </a:xfrm>
          <a:prstGeom prst="rect">
            <a:avLst/>
          </a:prstGeom>
          <a:noFill/>
        </p:spPr>
        <p:txBody>
          <a:bodyPr wrap="square" rtlCol="0">
            <a:spAutoFit/>
          </a:bodyPr>
          <a:lstStyle/>
          <a:p>
            <a:r>
              <a:rPr lang="en-US" sz="1400" dirty="0">
                <a:latin typeface="Calibri" pitchFamily="34" charset="0"/>
              </a:rPr>
              <a:t>1. Average time is based on Summer 2016 survey results</a:t>
            </a:r>
          </a:p>
          <a:p>
            <a:r>
              <a:rPr lang="en-US" sz="1400" dirty="0">
                <a:latin typeface="Calibri" pitchFamily="34" charset="0"/>
              </a:rPr>
              <a:t>2. As the TA making these slides, I realize that there’s really no way for me to confirm that these stats are true, so by the power of anecdotal evidence, let me tell you about how I was too stubborn to use GDB and didn’t even finish malloc while another TA Niko mastered GDB in two weeks and cruised to a 100%. Use GDB!!!</a:t>
            </a:r>
          </a:p>
        </p:txBody>
      </p:sp>
    </p:spTree>
    <p:extLst>
      <p:ext uri="{BB962C8B-B14F-4D97-AF65-F5344CB8AC3E}">
        <p14:creationId xmlns:p14="http://schemas.microsoft.com/office/powerpoint/2010/main" val="31189603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things first</a:t>
            </a:r>
          </a:p>
        </p:txBody>
      </p:sp>
      <p:sp>
        <p:nvSpPr>
          <p:cNvPr id="3" name="Content Placeholder 2"/>
          <p:cNvSpPr>
            <a:spLocks noGrp="1"/>
          </p:cNvSpPr>
          <p:nvPr>
            <p:ph idx="1"/>
          </p:nvPr>
        </p:nvSpPr>
        <p:spPr/>
        <p:txBody>
          <a:bodyPr/>
          <a:lstStyle/>
          <a:p>
            <a:r>
              <a:rPr lang="en-US" dirty="0"/>
              <a:t>Try running </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make </a:t>
            </a:r>
          </a:p>
          <a:p>
            <a:pPr lvl="1"/>
            <a:r>
              <a:rPr lang="en-US" dirty="0"/>
              <a:t>If you look closely, our code compiles your </a:t>
            </a:r>
            <a:r>
              <a:rPr lang="en-US" dirty="0" err="1">
                <a:latin typeface="Courier New" panose="02070309020205020404" pitchFamily="49" charset="0"/>
                <a:cs typeface="Courier New" panose="02070309020205020404" pitchFamily="49" charset="0"/>
              </a:rPr>
              <a:t>malloc</a:t>
            </a:r>
            <a:r>
              <a:rPr lang="en-US" dirty="0"/>
              <a:t> implementation with the </a:t>
            </a:r>
            <a:r>
              <a:rPr lang="en-US" dirty="0">
                <a:latin typeface="Courier New" panose="02070309020205020404" pitchFamily="49" charset="0"/>
                <a:cs typeface="Courier New" panose="02070309020205020404" pitchFamily="49" charset="0"/>
              </a:rPr>
              <a:t>-O3 </a:t>
            </a:r>
            <a:r>
              <a:rPr lang="en-US" dirty="0"/>
              <a:t>flag.</a:t>
            </a:r>
          </a:p>
          <a:p>
            <a:pPr lvl="1"/>
            <a:r>
              <a:rPr lang="en-US" dirty="0"/>
              <a:t>This is an optimization flag. </a:t>
            </a:r>
            <a:r>
              <a:rPr lang="en-US" dirty="0">
                <a:latin typeface="Courier New" panose="02070309020205020404" pitchFamily="49" charset="0"/>
                <a:cs typeface="Courier New" panose="02070309020205020404" pitchFamily="49" charset="0"/>
              </a:rPr>
              <a:t>-O3</a:t>
            </a:r>
            <a:r>
              <a:rPr lang="en-US" dirty="0"/>
              <a:t> makes your code run as efficiently as the compiler can manage, but also makes it horrible for debugging (almost everything is “optimized out”).</a:t>
            </a:r>
          </a:p>
          <a:p>
            <a:pPr lvl="1"/>
            <a:endParaRPr lang="en-US" dirty="0"/>
          </a:p>
          <a:p>
            <a:pPr lvl="1"/>
            <a:endParaRPr lang="en-US" dirty="0"/>
          </a:p>
          <a:p>
            <a:pPr lvl="1"/>
            <a:endParaRPr lang="en-US" dirty="0"/>
          </a:p>
          <a:p>
            <a:pPr lvl="1"/>
            <a:endParaRPr lang="en-US" dirty="0"/>
          </a:p>
          <a:p>
            <a:pPr marL="457200" lvl="1" indent="0">
              <a:buNone/>
            </a:pPr>
            <a:endParaRPr lang="en-US" dirty="0"/>
          </a:p>
        </p:txBody>
      </p:sp>
      <p:pic>
        <p:nvPicPr>
          <p:cNvPr id="4" name="Picture 3"/>
          <p:cNvPicPr>
            <a:picLocks noChangeAspect="1"/>
          </p:cNvPicPr>
          <p:nvPr/>
        </p:nvPicPr>
        <p:blipFill>
          <a:blip r:embed="rId2"/>
          <a:stretch>
            <a:fillRect/>
          </a:stretch>
        </p:blipFill>
        <p:spPr>
          <a:xfrm>
            <a:off x="893761" y="3678607"/>
            <a:ext cx="7055350" cy="969632"/>
          </a:xfrm>
          <a:prstGeom prst="rect">
            <a:avLst/>
          </a:prstGeom>
        </p:spPr>
      </p:pic>
      <p:sp>
        <p:nvSpPr>
          <p:cNvPr id="5" name="Oval 4"/>
          <p:cNvSpPr/>
          <p:nvPr/>
        </p:nvSpPr>
        <p:spPr bwMode="auto">
          <a:xfrm>
            <a:off x="3517626" y="3848100"/>
            <a:ext cx="435429" cy="232230"/>
          </a:xfrm>
          <a:prstGeom prst="ellipse">
            <a:avLst/>
          </a:prstGeom>
          <a:noFill/>
          <a:ln w="25400"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pic>
        <p:nvPicPr>
          <p:cNvPr id="6" name="Picture 5"/>
          <p:cNvPicPr>
            <a:picLocks noChangeAspect="1"/>
          </p:cNvPicPr>
          <p:nvPr/>
        </p:nvPicPr>
        <p:blipFill>
          <a:blip r:embed="rId3"/>
          <a:stretch>
            <a:fillRect/>
          </a:stretch>
        </p:blipFill>
        <p:spPr>
          <a:xfrm>
            <a:off x="893761" y="4687515"/>
            <a:ext cx="7055350" cy="718279"/>
          </a:xfrm>
          <a:prstGeom prst="rect">
            <a:avLst/>
          </a:prstGeom>
        </p:spPr>
      </p:pic>
      <p:sp>
        <p:nvSpPr>
          <p:cNvPr id="7" name="Oval 6"/>
          <p:cNvSpPr/>
          <p:nvPr/>
        </p:nvSpPr>
        <p:spPr bwMode="auto">
          <a:xfrm>
            <a:off x="3735340" y="4244727"/>
            <a:ext cx="435429" cy="232230"/>
          </a:xfrm>
          <a:prstGeom prst="ellipse">
            <a:avLst/>
          </a:prstGeom>
          <a:noFill/>
          <a:ln w="25400"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extLst>
      <p:ext uri="{BB962C8B-B14F-4D97-AF65-F5344CB8AC3E}">
        <p14:creationId xmlns:p14="http://schemas.microsoft.com/office/powerpoint/2010/main" val="3519102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t>
            </a:r>
            <a:r>
              <a:rPr lang="en-US" dirty="0" err="1"/>
              <a:t>mdriver</a:t>
            </a:r>
            <a:endParaRPr lang="en-US" dirty="0"/>
          </a:p>
        </p:txBody>
      </p:sp>
      <p:sp>
        <p:nvSpPr>
          <p:cNvPr id="3" name="Content Placeholder 2"/>
          <p:cNvSpPr>
            <a:spLocks noGrp="1"/>
          </p:cNvSpPr>
          <p:nvPr>
            <p:ph idx="1"/>
          </p:nvPr>
        </p:nvSpPr>
        <p:spPr/>
        <p:txBody>
          <a:bodyPr/>
          <a:lstStyle/>
          <a:p>
            <a:pPr marL="0" indent="0">
              <a:buNone/>
            </a:pPr>
            <a:r>
              <a:rPr lang="en-US" dirty="0">
                <a:solidFill>
                  <a:schemeClr val="bg1">
                    <a:lumMod val="50000"/>
                  </a:schemeClr>
                </a:solidFill>
              </a:rPr>
              <a:t>$ </a:t>
            </a:r>
            <a:r>
              <a:rPr lang="en-US" dirty="0" err="1"/>
              <a:t>gdb</a:t>
            </a:r>
            <a:r>
              <a:rPr lang="en-US" dirty="0"/>
              <a:t> --</a:t>
            </a:r>
            <a:r>
              <a:rPr lang="en-US" dirty="0" err="1"/>
              <a:t>args</a:t>
            </a:r>
            <a:r>
              <a:rPr lang="en-US" dirty="0"/>
              <a:t> ./</a:t>
            </a:r>
            <a:r>
              <a:rPr lang="en-US" dirty="0" err="1"/>
              <a:t>mdriver</a:t>
            </a:r>
            <a:r>
              <a:rPr lang="en-US" dirty="0"/>
              <a:t> -c traces/</a:t>
            </a:r>
            <a:r>
              <a:rPr lang="en-US" dirty="0" err="1"/>
              <a:t>syn</a:t>
            </a:r>
            <a:r>
              <a:rPr lang="en-US" dirty="0"/>
              <a:t>-mix-</a:t>
            </a:r>
            <a:r>
              <a:rPr lang="en-US" dirty="0" err="1"/>
              <a:t>short.rep</a:t>
            </a:r>
            <a:r>
              <a:rPr lang="en-US" dirty="0"/>
              <a:t> </a:t>
            </a:r>
          </a:p>
          <a:p>
            <a:pPr marL="0" indent="0">
              <a:buNone/>
            </a:pPr>
            <a:r>
              <a:rPr lang="en-US" dirty="0">
                <a:solidFill>
                  <a:schemeClr val="bg1">
                    <a:lumMod val="50000"/>
                  </a:schemeClr>
                </a:solidFill>
              </a:rPr>
              <a:t>(</a:t>
            </a:r>
            <a:r>
              <a:rPr lang="en-US" dirty="0" err="1">
                <a:solidFill>
                  <a:schemeClr val="bg1">
                    <a:lumMod val="50000"/>
                  </a:schemeClr>
                </a:solidFill>
              </a:rPr>
              <a:t>gdb</a:t>
            </a:r>
            <a:r>
              <a:rPr lang="en-US" dirty="0">
                <a:solidFill>
                  <a:schemeClr val="bg1">
                    <a:lumMod val="50000"/>
                  </a:schemeClr>
                </a:solidFill>
              </a:rPr>
              <a:t>) </a:t>
            </a:r>
            <a:r>
              <a:rPr lang="en-US" dirty="0"/>
              <a:t>run</a:t>
            </a:r>
          </a:p>
          <a:p>
            <a:pPr marL="0" indent="0">
              <a:buNone/>
            </a:pPr>
            <a:r>
              <a:rPr lang="en-US" dirty="0">
                <a:solidFill>
                  <a:schemeClr val="bg1">
                    <a:lumMod val="50000"/>
                  </a:schemeClr>
                </a:solidFill>
              </a:rPr>
              <a:t>(</a:t>
            </a:r>
            <a:r>
              <a:rPr lang="en-US" dirty="0" err="1">
                <a:solidFill>
                  <a:schemeClr val="bg1">
                    <a:lumMod val="50000"/>
                  </a:schemeClr>
                </a:solidFill>
              </a:rPr>
              <a:t>gdb</a:t>
            </a:r>
            <a:r>
              <a:rPr lang="en-US" dirty="0">
                <a:solidFill>
                  <a:schemeClr val="bg1">
                    <a:lumMod val="50000"/>
                  </a:schemeClr>
                </a:solidFill>
              </a:rPr>
              <a:t>) </a:t>
            </a:r>
            <a:r>
              <a:rPr lang="en-US" dirty="0" err="1"/>
              <a:t>backtrace</a:t>
            </a:r>
            <a:endParaRPr lang="en-US" dirty="0"/>
          </a:p>
          <a:p>
            <a:pPr marL="0" indent="0">
              <a:buNone/>
            </a:pPr>
            <a:r>
              <a:rPr lang="en-US" dirty="0">
                <a:solidFill>
                  <a:schemeClr val="bg1">
                    <a:lumMod val="50000"/>
                  </a:schemeClr>
                </a:solidFill>
              </a:rPr>
              <a:t>(</a:t>
            </a:r>
            <a:r>
              <a:rPr lang="en-US" dirty="0" err="1">
                <a:solidFill>
                  <a:schemeClr val="bg1">
                    <a:lumMod val="50000"/>
                  </a:schemeClr>
                </a:solidFill>
              </a:rPr>
              <a:t>gdb</a:t>
            </a:r>
            <a:r>
              <a:rPr lang="en-US" dirty="0">
                <a:solidFill>
                  <a:schemeClr val="bg1">
                    <a:lumMod val="50000"/>
                  </a:schemeClr>
                </a:solidFill>
              </a:rPr>
              <a:t>) </a:t>
            </a:r>
            <a:r>
              <a:rPr lang="en-US" dirty="0"/>
              <a:t>list</a:t>
            </a:r>
          </a:p>
          <a:p>
            <a:pPr marL="0" indent="0">
              <a:buNone/>
            </a:pPr>
            <a:r>
              <a:rPr lang="en-US" dirty="0">
                <a:solidFill>
                  <a:schemeClr val="bg1">
                    <a:lumMod val="50000"/>
                  </a:schemeClr>
                </a:solidFill>
              </a:rPr>
              <a:t>Optional: Type Ctrl-X Ctrl-A to see the source code. Don’t linger there for long, since this visual mode is buggy. Type that key combination again to go back to console mode.</a:t>
            </a:r>
          </a:p>
          <a:p>
            <a:pPr marL="0" indent="0">
              <a:buNone/>
            </a:pPr>
            <a:endParaRPr lang="en-US" dirty="0"/>
          </a:p>
          <a:p>
            <a:pPr marL="0" indent="0">
              <a:buNone/>
            </a:pPr>
            <a:r>
              <a:rPr lang="en-US" dirty="0"/>
              <a:t>1) What function is listed on the top of </a:t>
            </a:r>
            <a:r>
              <a:rPr lang="en-US" dirty="0" err="1"/>
              <a:t>backtrace</a:t>
            </a:r>
            <a:r>
              <a:rPr lang="en-US" dirty="0"/>
              <a:t>? </a:t>
            </a:r>
          </a:p>
          <a:p>
            <a:pPr marL="0" indent="0">
              <a:buNone/>
            </a:pPr>
            <a:r>
              <a:rPr lang="en-US" dirty="0"/>
              <a:t>2) What line of code crashed?</a:t>
            </a:r>
          </a:p>
          <a:p>
            <a:pPr marL="0" indent="0">
              <a:buNone/>
            </a:pPr>
            <a:r>
              <a:rPr lang="en-US" dirty="0"/>
              <a:t>3) How did that line cause the crash?</a:t>
            </a:r>
          </a:p>
        </p:txBody>
      </p:sp>
    </p:spTree>
    <p:extLst>
      <p:ext uri="{BB962C8B-B14F-4D97-AF65-F5344CB8AC3E}">
        <p14:creationId xmlns:p14="http://schemas.microsoft.com/office/powerpoint/2010/main" val="10820504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t>
            </a:r>
            <a:r>
              <a:rPr lang="en-US" dirty="0" err="1"/>
              <a:t>mdriver</a:t>
            </a:r>
            <a:endParaRPr lang="en-US" dirty="0"/>
          </a:p>
        </p:txBody>
      </p:sp>
      <p:sp>
        <p:nvSpPr>
          <p:cNvPr id="3" name="Content Placeholder 2"/>
          <p:cNvSpPr>
            <a:spLocks noGrp="1"/>
          </p:cNvSpPr>
          <p:nvPr>
            <p:ph idx="1"/>
          </p:nvPr>
        </p:nvSpPr>
        <p:spPr/>
        <p:txBody>
          <a:bodyPr/>
          <a:lstStyle/>
          <a:p>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err="1">
                <a:solidFill>
                  <a:schemeClr val="bg1">
                    <a:lumMod val="50000"/>
                  </a:schemeClr>
                </a:solidFill>
                <a:latin typeface="Courier New" panose="02070309020205020404" pitchFamily="49" charset="0"/>
                <a:cs typeface="Courier New" panose="02070309020205020404" pitchFamily="49" charset="0"/>
              </a:rPr>
              <a:t>gdb</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x /10gx block</a:t>
            </a:r>
            <a:endParaRPr lang="en-US" dirty="0">
              <a:cs typeface="Courier New" panose="02070309020205020404" pitchFamily="49" charset="0"/>
            </a:endParaRPr>
          </a:p>
          <a:p>
            <a:pPr lvl="1"/>
            <a:r>
              <a:rPr lang="en-US" dirty="0"/>
              <a:t>Shows the memory contents within the block</a:t>
            </a:r>
          </a:p>
          <a:p>
            <a:pPr lvl="1"/>
            <a:r>
              <a:rPr lang="en-US" dirty="0"/>
              <a:t>In particular, look for the header.</a:t>
            </a:r>
          </a:p>
          <a:p>
            <a:r>
              <a:rPr lang="en-US" dirty="0">
                <a:cs typeface="Courier New" panose="02070309020205020404" pitchFamily="49" charset="0"/>
              </a:rPr>
              <a:t>Remember the output from </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err="1">
                <a:solidFill>
                  <a:schemeClr val="bg1">
                    <a:lumMod val="50000"/>
                  </a:schemeClr>
                </a:solidFill>
                <a:latin typeface="Courier New" panose="02070309020205020404" pitchFamily="49" charset="0"/>
                <a:cs typeface="Courier New" panose="02070309020205020404" pitchFamily="49" charset="0"/>
              </a:rPr>
              <a:t>gdb</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bt</a:t>
            </a:r>
            <a:r>
              <a:rPr lang="en-US" dirty="0">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err="1">
                <a:solidFill>
                  <a:schemeClr val="bg1">
                    <a:lumMod val="50000"/>
                  </a:schemeClr>
                </a:solidFill>
                <a:latin typeface="Courier New" panose="02070309020205020404" pitchFamily="49" charset="0"/>
                <a:cs typeface="Courier New" panose="02070309020205020404" pitchFamily="49" charset="0"/>
              </a:rPr>
              <a:t>gdb</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frame 1</a:t>
            </a:r>
          </a:p>
          <a:p>
            <a:pPr lvl="1"/>
            <a:r>
              <a:rPr lang="en-US" dirty="0"/>
              <a:t>Jumps to the function one level down the call stack (aka the function that called </a:t>
            </a:r>
            <a:r>
              <a:rPr lang="en-US" dirty="0" err="1">
                <a:latin typeface="Courier New" panose="02070309020205020404" pitchFamily="49" charset="0"/>
                <a:cs typeface="Courier New" panose="02070309020205020404" pitchFamily="49" charset="0"/>
              </a:rPr>
              <a:t>write_footer</a:t>
            </a:r>
            <a:r>
              <a:rPr lang="en-US" dirty="0"/>
              <a:t>)</a:t>
            </a:r>
          </a:p>
          <a:p>
            <a:pPr lvl="1"/>
            <a:r>
              <a:rPr lang="en-US" dirty="0">
                <a:solidFill>
                  <a:schemeClr val="bg1">
                    <a:lumMod val="50000"/>
                  </a:schemeClr>
                </a:solidFill>
              </a:rPr>
              <a:t>Ctrl-X, Ctrl-A again if you want to see visuals</a:t>
            </a:r>
          </a:p>
          <a:p>
            <a:r>
              <a:rPr lang="en-US" dirty="0"/>
              <a:t>What was the caller function? What is its purpose?</a:t>
            </a:r>
          </a:p>
          <a:p>
            <a:pPr lvl="1"/>
            <a:r>
              <a:rPr lang="en-US" dirty="0"/>
              <a:t>Was it writing to </a:t>
            </a:r>
            <a:r>
              <a:rPr lang="en-US" dirty="0">
                <a:latin typeface="Courier New" panose="02070309020205020404" pitchFamily="49" charset="0"/>
                <a:cs typeface="Courier New" panose="02070309020205020404" pitchFamily="49" charset="0"/>
              </a:rPr>
              <a:t>block</a:t>
            </a:r>
            <a:r>
              <a:rPr lang="en-US" dirty="0"/>
              <a:t> or </a:t>
            </a:r>
            <a:r>
              <a:rPr lang="en-US" dirty="0" err="1">
                <a:latin typeface="Courier New" panose="02070309020205020404" pitchFamily="49" charset="0"/>
                <a:cs typeface="Courier New" panose="02070309020205020404" pitchFamily="49" charset="0"/>
              </a:rPr>
              <a:t>block_next</a:t>
            </a:r>
            <a:r>
              <a:rPr lang="en-US" dirty="0"/>
              <a:t> when it crashed?</a:t>
            </a:r>
          </a:p>
          <a:p>
            <a:endParaRPr lang="en-US" dirty="0"/>
          </a:p>
          <a:p>
            <a:endParaRPr lang="en-US" dirty="0"/>
          </a:p>
        </p:txBody>
      </p:sp>
    </p:spTree>
    <p:extLst>
      <p:ext uri="{BB962C8B-B14F-4D97-AF65-F5344CB8AC3E}">
        <p14:creationId xmlns:p14="http://schemas.microsoft.com/office/powerpoint/2010/main" val="23078876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process while debugging</a:t>
            </a:r>
          </a:p>
        </p:txBody>
      </p:sp>
      <p:sp>
        <p:nvSpPr>
          <p:cNvPr id="3" name="Content Placeholder 2"/>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write_footer</a:t>
            </a:r>
            <a:r>
              <a:rPr lang="en-US" dirty="0"/>
              <a:t> crashed because it got the wrong address for the footer…</a:t>
            </a:r>
          </a:p>
          <a:p>
            <a:r>
              <a:rPr lang="en-US" dirty="0"/>
              <a:t>The address was wrong because the header of the block was some garbage value</a:t>
            </a:r>
          </a:p>
          <a:p>
            <a:pPr lvl="1"/>
            <a:r>
              <a:rPr lang="en-US" dirty="0"/>
              <a:t>Since </a:t>
            </a:r>
            <a:r>
              <a:rPr lang="en-US" dirty="0" err="1">
                <a:latin typeface="Courier New" panose="02070309020205020404" pitchFamily="49" charset="0"/>
                <a:cs typeface="Courier New" panose="02070309020205020404" pitchFamily="49" charset="0"/>
              </a:rPr>
              <a:t>write_footer</a:t>
            </a:r>
            <a:r>
              <a:rPr lang="en-US" dirty="0">
                <a:cs typeface="Courier New" panose="02070309020205020404" pitchFamily="49" charset="0"/>
              </a:rPr>
              <a:t> uses </a:t>
            </a:r>
            <a:r>
              <a:rPr lang="en-US" dirty="0" err="1">
                <a:latin typeface="Courier New" panose="02070309020205020404" pitchFamily="49" charset="0"/>
                <a:cs typeface="Courier New" panose="02070309020205020404" pitchFamily="49" charset="0"/>
              </a:rPr>
              <a:t>get_size</a:t>
            </a:r>
            <a:r>
              <a:rPr lang="en-US" dirty="0">
                <a:latin typeface="Courier New" panose="02070309020205020404" pitchFamily="49" charset="0"/>
                <a:cs typeface="Courier New" panose="02070309020205020404" pitchFamily="49" charset="0"/>
              </a:rPr>
              <a:t>(block)</a:t>
            </a:r>
            <a:r>
              <a:rPr lang="en-US" dirty="0">
                <a:cs typeface="Courier New" panose="02070309020205020404" pitchFamily="49" charset="0"/>
              </a:rPr>
              <a:t> after all</a:t>
            </a:r>
            <a:endParaRPr lang="en-US" dirty="0">
              <a:latin typeface="Courier New" panose="02070309020205020404" pitchFamily="49" charset="0"/>
              <a:cs typeface="Courier New" panose="02070309020205020404" pitchFamily="49" charset="0"/>
            </a:endParaRPr>
          </a:p>
          <a:p>
            <a:r>
              <a:rPr lang="en-US" dirty="0"/>
              <a:t>But why in the world does the header contain garbage??</a:t>
            </a:r>
          </a:p>
          <a:p>
            <a:pPr lvl="1"/>
            <a:r>
              <a:rPr lang="en-US" dirty="0">
                <a:cs typeface="Courier New" panose="02070309020205020404" pitchFamily="49" charset="0"/>
              </a:rPr>
              <a:t>The crash happened in </a:t>
            </a:r>
            <a:r>
              <a:rPr lang="en-US" dirty="0">
                <a:latin typeface="Courier New" panose="02070309020205020404" pitchFamily="49" charset="0"/>
                <a:cs typeface="Courier New" panose="02070309020205020404" pitchFamily="49" charset="0"/>
              </a:rPr>
              <a:t>place</a:t>
            </a:r>
            <a:r>
              <a:rPr lang="en-US" dirty="0"/>
              <a:t>, which basically splits a free block into two and uses the first one to store things.</a:t>
            </a:r>
          </a:p>
          <a:p>
            <a:pPr lvl="1"/>
            <a:r>
              <a:rPr lang="en-US" dirty="0" err="1">
                <a:cs typeface="Courier New" panose="02070309020205020404" pitchFamily="49" charset="0"/>
              </a:rPr>
              <a:t>Hm</a:t>
            </a:r>
            <a:r>
              <a:rPr lang="en-US" dirty="0">
                <a:cs typeface="Courier New" panose="02070309020205020404" pitchFamily="49" charset="0"/>
              </a:rPr>
              <a:t>, </a:t>
            </a:r>
            <a:r>
              <a:rPr lang="en-US" dirty="0" err="1">
                <a:latin typeface="Courier New" panose="02070309020205020404" pitchFamily="49" charset="0"/>
                <a:cs typeface="Courier New" panose="02070309020205020404" pitchFamily="49" charset="0"/>
              </a:rPr>
              <a:t>block_next</a:t>
            </a:r>
            <a:r>
              <a:rPr lang="en-US" dirty="0">
                <a:cs typeface="Courier New" panose="02070309020205020404" pitchFamily="49" charset="0"/>
              </a:rPr>
              <a:t> would be the new block created after the split? The one on the right?</a:t>
            </a:r>
          </a:p>
          <a:p>
            <a:pPr lvl="1"/>
            <a:r>
              <a:rPr lang="en-US" dirty="0"/>
              <a:t>The header would be in the middle of the original free block actually. Wait, but I wrote a new header before I wrote the footer! </a:t>
            </a:r>
          </a:p>
          <a:p>
            <a:pPr lvl="2"/>
            <a:r>
              <a:rPr lang="en-US" dirty="0"/>
              <a:t>Right? …Oh, I didn’t. Darn.</a:t>
            </a:r>
          </a:p>
        </p:txBody>
      </p:sp>
    </p:spTree>
    <p:extLst>
      <p:ext uri="{BB962C8B-B14F-4D97-AF65-F5344CB8AC3E}">
        <p14:creationId xmlns:p14="http://schemas.microsoft.com/office/powerpoint/2010/main" val="3235967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consistency checker</a:t>
            </a:r>
          </a:p>
        </p:txBody>
      </p:sp>
      <p:sp>
        <p:nvSpPr>
          <p:cNvPr id="3" name="Content Placeholder 2"/>
          <p:cNvSpPr>
            <a:spLocks noGrp="1"/>
          </p:cNvSpPr>
          <p:nvPr>
            <p:ph idx="1"/>
          </p:nvPr>
        </p:nvSpPr>
        <p:spPr/>
        <p:txBody>
          <a:bodyPr/>
          <a:lstStyle/>
          <a:p>
            <a:r>
              <a:rPr lang="en-US" dirty="0"/>
              <a:t>mm-2.c activates debug mode, and so </a:t>
            </a:r>
            <a:r>
              <a:rPr lang="en-US" dirty="0" err="1"/>
              <a:t>mm_checkheap</a:t>
            </a:r>
            <a:r>
              <a:rPr lang="en-US" dirty="0"/>
              <a:t> runs at the beginning and end of many of its functions.</a:t>
            </a:r>
          </a:p>
          <a:p>
            <a:endParaRPr lang="en-US" dirty="0"/>
          </a:p>
          <a:p>
            <a:endParaRPr lang="en-US" dirty="0"/>
          </a:p>
          <a:p>
            <a:endParaRPr lang="en-US" dirty="0"/>
          </a:p>
          <a:p>
            <a:endParaRPr lang="en-US" dirty="0"/>
          </a:p>
          <a:p>
            <a:endParaRPr lang="en-US" dirty="0"/>
          </a:p>
          <a:p>
            <a:r>
              <a:rPr lang="en-US" dirty="0"/>
              <a:t>The next bug will be a total nightmare to find without this heap consistency checker*.</a:t>
            </a:r>
          </a:p>
        </p:txBody>
      </p:sp>
      <p:pic>
        <p:nvPicPr>
          <p:cNvPr id="4" name="Picture 3"/>
          <p:cNvPicPr>
            <a:picLocks noChangeAspect="1"/>
          </p:cNvPicPr>
          <p:nvPr/>
        </p:nvPicPr>
        <p:blipFill>
          <a:blip r:embed="rId2"/>
          <a:stretch>
            <a:fillRect/>
          </a:stretch>
        </p:blipFill>
        <p:spPr>
          <a:xfrm>
            <a:off x="569869" y="2337604"/>
            <a:ext cx="7755557" cy="1871141"/>
          </a:xfrm>
          <a:prstGeom prst="rect">
            <a:avLst/>
          </a:prstGeom>
        </p:spPr>
      </p:pic>
      <p:sp>
        <p:nvSpPr>
          <p:cNvPr id="5" name="TextBox 4"/>
          <p:cNvSpPr txBox="1"/>
          <p:nvPr/>
        </p:nvSpPr>
        <p:spPr>
          <a:xfrm>
            <a:off x="4680300" y="6550223"/>
            <a:ext cx="4280211" cy="307777"/>
          </a:xfrm>
          <a:prstGeom prst="rect">
            <a:avLst/>
          </a:prstGeom>
          <a:noFill/>
        </p:spPr>
        <p:txBody>
          <a:bodyPr wrap="none" rtlCol="0">
            <a:spAutoFit/>
          </a:bodyPr>
          <a:lstStyle/>
          <a:p>
            <a:r>
              <a:rPr lang="en-US" sz="1400" dirty="0">
                <a:latin typeface="Calibri" pitchFamily="34" charset="0"/>
              </a:rPr>
              <a:t>*Even though the checker in mm-2.c is short and buggy</a:t>
            </a:r>
          </a:p>
        </p:txBody>
      </p:sp>
    </p:spTree>
    <p:extLst>
      <p:ext uri="{BB962C8B-B14F-4D97-AF65-F5344CB8AC3E}">
        <p14:creationId xmlns:p14="http://schemas.microsoft.com/office/powerpoint/2010/main" val="15196635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you try debugging this</a:t>
            </a:r>
          </a:p>
        </p:txBody>
      </p:sp>
      <p:sp>
        <p:nvSpPr>
          <p:cNvPr id="3" name="Content Placeholder 2"/>
          <p:cNvSpPr>
            <a:spLocks noGrp="1"/>
          </p:cNvSpPr>
          <p:nvPr>
            <p:ph idx="1"/>
          </p:nvPr>
        </p:nvSpPr>
        <p:spPr/>
        <p:txBody>
          <a:bodyPr/>
          <a:lstStyle/>
          <a:p>
            <a:pPr marL="0" indent="0">
              <a:buNone/>
            </a:pPr>
            <a:r>
              <a:rPr lang="en-US" dirty="0">
                <a:solidFill>
                  <a:schemeClr val="bg1">
                    <a:lumMod val="50000"/>
                  </a:schemeClr>
                </a:solidFill>
              </a:rPr>
              <a:t>$ </a:t>
            </a:r>
            <a:r>
              <a:rPr lang="en-US" dirty="0" err="1"/>
              <a:t>gdb</a:t>
            </a:r>
            <a:r>
              <a:rPr lang="en-US" dirty="0"/>
              <a:t> --</a:t>
            </a:r>
            <a:r>
              <a:rPr lang="en-US" dirty="0" err="1"/>
              <a:t>args</a:t>
            </a:r>
            <a:r>
              <a:rPr lang="en-US" dirty="0"/>
              <a:t> ./mdriver-2 -c traces/</a:t>
            </a:r>
            <a:r>
              <a:rPr lang="en-US" dirty="0" err="1"/>
              <a:t>syn</a:t>
            </a:r>
            <a:r>
              <a:rPr lang="en-US" dirty="0"/>
              <a:t>-array-</a:t>
            </a:r>
            <a:r>
              <a:rPr lang="en-US" dirty="0" err="1"/>
              <a:t>short.rep</a:t>
            </a:r>
            <a:r>
              <a:rPr lang="en-US" dirty="0"/>
              <a:t> </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mm_checkheap</a:t>
            </a:r>
            <a:r>
              <a:rPr lang="en-US" dirty="0"/>
              <a:t> will fail. What reason does it cite?</a:t>
            </a:r>
          </a:p>
          <a:p>
            <a:pPr marL="0" indent="0">
              <a:buNone/>
            </a:pPr>
            <a:r>
              <a:rPr lang="en-US" dirty="0"/>
              <a:t>Where’s the footer? Use </a:t>
            </a:r>
            <a:r>
              <a:rPr lang="en-US" dirty="0">
                <a:solidFill>
                  <a:schemeClr val="bg1">
                    <a:lumMod val="50000"/>
                  </a:schemeClr>
                </a:solidFill>
                <a:cs typeface="Courier New" panose="02070309020205020404" pitchFamily="49" charset="0"/>
              </a:rPr>
              <a:t>x  /</a:t>
            </a:r>
            <a:r>
              <a:rPr lang="en-US" dirty="0" err="1">
                <a:solidFill>
                  <a:schemeClr val="bg1">
                    <a:lumMod val="50000"/>
                  </a:schemeClr>
                </a:solidFill>
                <a:cs typeface="Courier New" panose="02070309020205020404" pitchFamily="49" charset="0"/>
              </a:rPr>
              <a:t>gx</a:t>
            </a:r>
            <a:r>
              <a:rPr lang="en-US" dirty="0">
                <a:cs typeface="Courier New" panose="02070309020205020404" pitchFamily="49" charset="0"/>
              </a:rPr>
              <a:t> and some arithmetic</a:t>
            </a:r>
          </a:p>
          <a:p>
            <a:pPr marL="0" indent="0">
              <a:buNone/>
            </a:pPr>
            <a:endParaRPr lang="en-US" dirty="0"/>
          </a:p>
          <a:p>
            <a:pPr marL="0" indent="0">
              <a:buNone/>
            </a:pPr>
            <a:r>
              <a:rPr lang="en-US" dirty="0"/>
              <a:t>Track changes in the header and the footer:</a:t>
            </a:r>
          </a:p>
          <a:p>
            <a:pPr marL="0" indent="0">
              <a:buNone/>
            </a:pPr>
            <a:r>
              <a:rPr lang="en-US" dirty="0">
                <a:solidFill>
                  <a:schemeClr val="bg1">
                    <a:lumMod val="50000"/>
                  </a:schemeClr>
                </a:solidFill>
              </a:rPr>
              <a:t>(</a:t>
            </a:r>
            <a:r>
              <a:rPr lang="en-US" dirty="0" err="1">
                <a:solidFill>
                  <a:schemeClr val="bg1">
                    <a:lumMod val="50000"/>
                  </a:schemeClr>
                </a:solidFill>
              </a:rPr>
              <a:t>gdb</a:t>
            </a:r>
            <a:r>
              <a:rPr lang="en-US" dirty="0">
                <a:solidFill>
                  <a:schemeClr val="bg1">
                    <a:lumMod val="50000"/>
                  </a:schemeClr>
                </a:solidFill>
              </a:rPr>
              <a:t>) </a:t>
            </a:r>
            <a:r>
              <a:rPr lang="en-US" dirty="0"/>
              <a:t>watch *</a:t>
            </a:r>
            <a:r>
              <a:rPr lang="en-US" dirty="0">
                <a:solidFill>
                  <a:srgbClr val="FF0000"/>
                </a:solidFill>
              </a:rPr>
              <a:t>[header address]</a:t>
            </a:r>
          </a:p>
          <a:p>
            <a:pPr marL="0" indent="0">
              <a:buNone/>
            </a:pPr>
            <a:r>
              <a:rPr lang="en-US" dirty="0">
                <a:solidFill>
                  <a:schemeClr val="bg1">
                    <a:lumMod val="50000"/>
                  </a:schemeClr>
                </a:solidFill>
              </a:rPr>
              <a:t>(</a:t>
            </a:r>
            <a:r>
              <a:rPr lang="en-US" dirty="0" err="1">
                <a:solidFill>
                  <a:schemeClr val="bg1">
                    <a:lumMod val="50000"/>
                  </a:schemeClr>
                </a:solidFill>
              </a:rPr>
              <a:t>gdb</a:t>
            </a:r>
            <a:r>
              <a:rPr lang="en-US" dirty="0">
                <a:solidFill>
                  <a:schemeClr val="bg1">
                    <a:lumMod val="50000"/>
                  </a:schemeClr>
                </a:solidFill>
              </a:rPr>
              <a:t>) </a:t>
            </a:r>
            <a:r>
              <a:rPr lang="en-US" dirty="0"/>
              <a:t>watch *</a:t>
            </a:r>
            <a:r>
              <a:rPr lang="en-US" dirty="0">
                <a:solidFill>
                  <a:srgbClr val="FF0000"/>
                </a:solidFill>
              </a:rPr>
              <a:t>[footer address]</a:t>
            </a:r>
          </a:p>
          <a:p>
            <a:pPr marL="0" indent="0">
              <a:buNone/>
            </a:pPr>
            <a:endParaRPr lang="en-US" dirty="0"/>
          </a:p>
          <a:p>
            <a:pPr marL="0" indent="0">
              <a:buNone/>
            </a:pPr>
            <a:r>
              <a:rPr lang="en-US" dirty="0"/>
              <a:t>When does the footer’s value turn inconsistent? What function was running at the time? Which part of that function was wrong? Use </a:t>
            </a:r>
            <a:r>
              <a:rPr lang="en-US" dirty="0" err="1">
                <a:solidFill>
                  <a:schemeClr val="bg1">
                    <a:lumMod val="50000"/>
                  </a:schemeClr>
                </a:solidFill>
              </a:rPr>
              <a:t>backtrace</a:t>
            </a:r>
            <a:r>
              <a:rPr lang="en-US" dirty="0"/>
              <a:t> on each </a:t>
            </a:r>
            <a:r>
              <a:rPr lang="en-US" dirty="0">
                <a:solidFill>
                  <a:schemeClr val="bg1">
                    <a:lumMod val="50000"/>
                  </a:schemeClr>
                </a:solidFill>
              </a:rPr>
              <a:t>frame</a:t>
            </a:r>
            <a:r>
              <a:rPr lang="en-US" dirty="0"/>
              <a:t>.</a:t>
            </a:r>
          </a:p>
        </p:txBody>
      </p:sp>
    </p:spTree>
    <p:extLst>
      <p:ext uri="{BB962C8B-B14F-4D97-AF65-F5344CB8AC3E}">
        <p14:creationId xmlns:p14="http://schemas.microsoft.com/office/powerpoint/2010/main" val="3436909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MallocLab</a:t>
            </a:r>
            <a:r>
              <a:rPr lang="en-US" dirty="0"/>
              <a:t> Checkpoint</a:t>
            </a:r>
          </a:p>
        </p:txBody>
      </p:sp>
      <p:sp>
        <p:nvSpPr>
          <p:cNvPr id="3" name="Content Placeholder 2"/>
          <p:cNvSpPr>
            <a:spLocks noGrp="1"/>
          </p:cNvSpPr>
          <p:nvPr>
            <p:ph idx="1"/>
          </p:nvPr>
        </p:nvSpPr>
        <p:spPr/>
        <p:txBody>
          <a:bodyPr/>
          <a:lstStyle/>
          <a:p>
            <a:r>
              <a:rPr lang="en-US" dirty="0"/>
              <a:t>Due </a:t>
            </a:r>
            <a:r>
              <a:rPr lang="en-US" i="1" u="sng" dirty="0">
                <a:solidFill>
                  <a:srgbClr val="FF0000"/>
                </a:solidFill>
                <a:highlight>
                  <a:srgbClr val="00FFFF"/>
                </a:highlight>
              </a:rPr>
              <a:t>th</a:t>
            </a:r>
            <a:r>
              <a:rPr lang="en-US" i="1" u="sng" dirty="0">
                <a:solidFill>
                  <a:srgbClr val="FFC000"/>
                </a:solidFill>
                <a:highlight>
                  <a:srgbClr val="00FFFF"/>
                </a:highlight>
              </a:rPr>
              <a:t>is</a:t>
            </a:r>
            <a:r>
              <a:rPr lang="en-US" i="1" u="sng" dirty="0">
                <a:solidFill>
                  <a:srgbClr val="FFFF00"/>
                </a:solidFill>
                <a:highlight>
                  <a:srgbClr val="00FFFF"/>
                </a:highlight>
              </a:rPr>
              <a:t> T</a:t>
            </a:r>
            <a:r>
              <a:rPr lang="en-US" i="1" u="sng" dirty="0">
                <a:solidFill>
                  <a:srgbClr val="00B050"/>
                </a:solidFill>
                <a:highlight>
                  <a:srgbClr val="00FFFF"/>
                </a:highlight>
              </a:rPr>
              <a:t>hu</a:t>
            </a:r>
            <a:r>
              <a:rPr lang="en-US" i="1" u="sng" dirty="0">
                <a:solidFill>
                  <a:srgbClr val="0070C0"/>
                </a:solidFill>
                <a:highlight>
                  <a:srgbClr val="00FFFF"/>
                </a:highlight>
              </a:rPr>
              <a:t>rs</a:t>
            </a:r>
            <a:r>
              <a:rPr lang="en-US" i="1" u="sng" dirty="0">
                <a:solidFill>
                  <a:srgbClr val="002060"/>
                </a:solidFill>
                <a:highlight>
                  <a:srgbClr val="00FFFF"/>
                </a:highlight>
              </a:rPr>
              <a:t>da</a:t>
            </a:r>
            <a:r>
              <a:rPr lang="en-US" i="1" u="sng" dirty="0">
                <a:solidFill>
                  <a:srgbClr val="7030A0"/>
                </a:solidFill>
                <a:highlight>
                  <a:srgbClr val="00FFFF"/>
                </a:highlight>
              </a:rPr>
              <a:t>y!</a:t>
            </a:r>
          </a:p>
          <a:p>
            <a:endParaRPr lang="en-US" dirty="0"/>
          </a:p>
          <a:p>
            <a:r>
              <a:rPr lang="en-US" dirty="0"/>
              <a:t>Checkpoint should take a bit less than half of the time</a:t>
            </a:r>
          </a:p>
          <a:p>
            <a:endParaRPr lang="en-US" dirty="0"/>
          </a:p>
          <a:p>
            <a:r>
              <a:rPr lang="en-US" dirty="0"/>
              <a:t>Read the write-up. Slowly. Carefully.</a:t>
            </a:r>
          </a:p>
          <a:p>
            <a:endParaRPr lang="en-US" dirty="0"/>
          </a:p>
          <a:p>
            <a:r>
              <a:rPr lang="en-US" dirty="0"/>
              <a:t>Use GDB</a:t>
            </a:r>
          </a:p>
          <a:p>
            <a:endParaRPr lang="en-US" dirty="0"/>
          </a:p>
          <a:p>
            <a:r>
              <a:rPr lang="en-US" dirty="0"/>
              <a:t>Ask us for debugging help</a:t>
            </a:r>
          </a:p>
          <a:p>
            <a:pPr lvl="1"/>
            <a:r>
              <a:rPr lang="en-US" dirty="0"/>
              <a:t>Only after you implement </a:t>
            </a:r>
            <a:r>
              <a:rPr lang="en-US" dirty="0" err="1"/>
              <a:t>mm_checkheap</a:t>
            </a:r>
            <a:r>
              <a:rPr lang="en-US" dirty="0"/>
              <a:t> though</a:t>
            </a:r>
          </a:p>
        </p:txBody>
      </p:sp>
    </p:spTree>
    <p:extLst>
      <p:ext uri="{BB962C8B-B14F-4D97-AF65-F5344CB8AC3E}">
        <p14:creationId xmlns:p14="http://schemas.microsoft.com/office/powerpoint/2010/main" val="199612854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Advanced GDB Usage</a:t>
            </a:r>
          </a:p>
        </p:txBody>
      </p:sp>
      <p:sp>
        <p:nvSpPr>
          <p:cNvPr id="3" name="Content Placeholder 2"/>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backtrace</a:t>
            </a:r>
            <a:r>
              <a:rPr lang="en-US" dirty="0">
                <a:latin typeface="Courier New" panose="02070309020205020404" pitchFamily="49" charset="0"/>
                <a:cs typeface="Courier New" panose="02070309020205020404" pitchFamily="49" charset="0"/>
              </a:rPr>
              <a:t>:</a:t>
            </a:r>
            <a:r>
              <a:rPr lang="en-US" dirty="0"/>
              <a:t> Shows the call stack</a:t>
            </a:r>
          </a:p>
          <a:p>
            <a:r>
              <a:rPr lang="en-US" dirty="0">
                <a:latin typeface="Courier New" panose="02070309020205020404" pitchFamily="49" charset="0"/>
                <a:cs typeface="Courier New" panose="02070309020205020404" pitchFamily="49" charset="0"/>
              </a:rPr>
              <a:t>frame:</a:t>
            </a:r>
            <a:r>
              <a:rPr lang="en-US" dirty="0"/>
              <a:t> Lets you go to one of the levels in the call stack</a:t>
            </a:r>
          </a:p>
          <a:p>
            <a:r>
              <a:rPr lang="en-US" dirty="0">
                <a:latin typeface="Courier New" panose="02070309020205020404" pitchFamily="49" charset="0"/>
                <a:cs typeface="Courier New" panose="02070309020205020404" pitchFamily="49" charset="0"/>
              </a:rPr>
              <a:t>list:</a:t>
            </a:r>
            <a:r>
              <a:rPr lang="en-US" dirty="0">
                <a:cs typeface="Courier New" panose="02070309020205020404" pitchFamily="49" charset="0"/>
              </a:rPr>
              <a:t> Shows source code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&lt;expression&gt;:</a:t>
            </a:r>
            <a:endParaRPr lang="en-US" dirty="0">
              <a:cs typeface="Courier New" panose="02070309020205020404" pitchFamily="49" charset="0"/>
            </a:endParaRPr>
          </a:p>
          <a:p>
            <a:pPr lvl="1"/>
            <a:r>
              <a:rPr lang="en-US" dirty="0">
                <a:cs typeface="Courier New" panose="02070309020205020404" pitchFamily="49" charset="0"/>
              </a:rPr>
              <a:t>Runs a</a:t>
            </a:r>
            <a:r>
              <a:rPr lang="en-US" dirty="0"/>
              <a:t>ny valid C command, even something with side effects like </a:t>
            </a:r>
            <a:r>
              <a:rPr lang="en-US" dirty="0" err="1"/>
              <a:t>mm_malloc</a:t>
            </a:r>
            <a:r>
              <a:rPr lang="en-US" dirty="0"/>
              <a:t>(10) or </a:t>
            </a:r>
            <a:r>
              <a:rPr lang="en-US" dirty="0" err="1"/>
              <a:t>mm_checkheap</a:t>
            </a:r>
            <a:r>
              <a:rPr lang="en-US" dirty="0"/>
              <a:t>(1337)</a:t>
            </a:r>
          </a:p>
          <a:p>
            <a:r>
              <a:rPr lang="en-US" dirty="0">
                <a:latin typeface="Courier New" panose="02070309020205020404" pitchFamily="49" charset="0"/>
                <a:cs typeface="Courier New" panose="02070309020205020404" pitchFamily="49" charset="0"/>
              </a:rPr>
              <a:t>watch &lt;expression&gt;:</a:t>
            </a:r>
            <a:endParaRPr lang="en-US" dirty="0">
              <a:cs typeface="Courier New" panose="02070309020205020404" pitchFamily="49" charset="0"/>
            </a:endParaRPr>
          </a:p>
          <a:p>
            <a:pPr lvl="1"/>
            <a:r>
              <a:rPr lang="en-US" dirty="0">
                <a:cs typeface="Courier New" panose="02070309020205020404" pitchFamily="49" charset="0"/>
              </a:rPr>
              <a:t>Breaks when the value of the expression changes</a:t>
            </a:r>
          </a:p>
          <a:p>
            <a:r>
              <a:rPr lang="en-US" dirty="0">
                <a:latin typeface="Courier New" panose="02070309020205020404" pitchFamily="49" charset="0"/>
                <a:cs typeface="Courier New" panose="02070309020205020404" pitchFamily="49" charset="0"/>
              </a:rPr>
              <a:t>break &lt;function / line&gt; if &lt;expression&gt;:</a:t>
            </a:r>
          </a:p>
          <a:p>
            <a:pPr lvl="1"/>
            <a:r>
              <a:rPr lang="en-US" dirty="0">
                <a:cs typeface="Courier New" panose="02070309020205020404" pitchFamily="49" charset="0"/>
              </a:rPr>
              <a:t>Only stops execution when the expression holds true</a:t>
            </a:r>
          </a:p>
          <a:p>
            <a:r>
              <a:rPr lang="en-US" dirty="0">
                <a:solidFill>
                  <a:schemeClr val="bg1">
                    <a:lumMod val="50000"/>
                  </a:schemeClr>
                </a:solidFill>
                <a:cs typeface="Courier New" panose="02070309020205020404" pitchFamily="49" charset="0"/>
              </a:rPr>
              <a:t>Ctrl-X Ctrl-A for visualization</a:t>
            </a:r>
          </a:p>
        </p:txBody>
      </p:sp>
    </p:spTree>
    <p:extLst>
      <p:ext uri="{BB962C8B-B14F-4D97-AF65-F5344CB8AC3E}">
        <p14:creationId xmlns:p14="http://schemas.microsoft.com/office/powerpoint/2010/main" val="2131926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Building O0</a:t>
            </a:r>
          </a:p>
        </p:txBody>
      </p:sp>
      <p:sp>
        <p:nvSpPr>
          <p:cNvPr id="3" name="Content Placeholder 2"/>
          <p:cNvSpPr>
            <a:spLocks noGrp="1"/>
          </p:cNvSpPr>
          <p:nvPr>
            <p:ph idx="1"/>
          </p:nvPr>
        </p:nvSpPr>
        <p:spPr/>
        <p:txBody>
          <a:bodyPr/>
          <a:lstStyle/>
          <a:p>
            <a:r>
              <a:rPr lang="en-US" dirty="0"/>
              <a:t>Edit the file named </a:t>
            </a:r>
            <a:r>
              <a:rPr lang="en-US" dirty="0" err="1">
                <a:latin typeface="Courier New" panose="02070309020205020404" pitchFamily="49" charset="0"/>
                <a:cs typeface="Courier New" panose="02070309020205020404" pitchFamily="49" charset="0"/>
              </a:rPr>
              <a:t>Makefile</a:t>
            </a:r>
            <a:r>
              <a:rPr lang="en-US" dirty="0"/>
              <a:t> and make it use </a:t>
            </a:r>
            <a:r>
              <a:rPr lang="en-US" b="0" dirty="0">
                <a:latin typeface="Consolas" panose="020B0609020204030204" pitchFamily="49" charset="0"/>
                <a:cs typeface="Consolas" panose="020B0609020204030204" pitchFamily="49" charset="0"/>
              </a:rPr>
              <a:t>-O0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Then run </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make –B</a:t>
            </a:r>
          </a:p>
          <a:p>
            <a:pPr lvl="1"/>
            <a:r>
              <a:rPr lang="en-US" dirty="0">
                <a:cs typeface="Courier New" panose="02070309020205020404" pitchFamily="49" charset="0"/>
              </a:rPr>
              <a:t>Alternative:	</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make clean  </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make</a:t>
            </a:r>
          </a:p>
          <a:p>
            <a:pPr lvl="1"/>
            <a:r>
              <a:rPr lang="en-US" dirty="0">
                <a:cs typeface="Courier New" panose="02070309020205020404" pitchFamily="49" charset="0"/>
              </a:rPr>
              <a:t>Just running </a:t>
            </a:r>
            <a:r>
              <a:rPr lang="en-US" dirty="0">
                <a:solidFill>
                  <a:schemeClr val="bg1">
                    <a:lumMod val="50000"/>
                  </a:schemeClr>
                </a:solidFill>
                <a:latin typeface="Courier New" panose="02070309020205020404" pitchFamily="49" charset="0"/>
                <a:cs typeface="Courier New" panose="02070309020205020404" pitchFamily="49" charset="0"/>
              </a:rPr>
              <a:t>make</a:t>
            </a:r>
            <a:r>
              <a:rPr lang="en-US" dirty="0">
                <a:cs typeface="Courier New" panose="02070309020205020404" pitchFamily="49" charset="0"/>
              </a:rPr>
              <a:t> won’t work because it’ll say nothing new needs to be compiled. So we force it to recompile.</a:t>
            </a:r>
          </a:p>
          <a:p>
            <a:r>
              <a:rPr lang="en-US" dirty="0">
                <a:cs typeface="Courier New" panose="02070309020205020404" pitchFamily="49" charset="0"/>
              </a:rPr>
              <a:t>Remember to set it back to </a:t>
            </a:r>
            <a:r>
              <a:rPr lang="en-US" b="0" dirty="0">
                <a:latin typeface="Consolas" panose="020B0609020204030204" pitchFamily="49" charset="0"/>
                <a:cs typeface="Consolas" panose="020B0609020204030204" pitchFamily="49" charset="0"/>
              </a:rPr>
              <a:t>–O3</a:t>
            </a:r>
            <a:r>
              <a:rPr lang="en-US" dirty="0">
                <a:cs typeface="Courier New" panose="02070309020205020404" pitchFamily="49" charset="0"/>
              </a:rPr>
              <a:t> when you’re done to test throughput, since </a:t>
            </a:r>
            <a:r>
              <a:rPr lang="en-US" b="0" dirty="0">
                <a:latin typeface="Consolas" panose="020B0609020204030204" pitchFamily="49" charset="0"/>
                <a:cs typeface="Consolas" panose="020B0609020204030204" pitchFamily="49" charset="0"/>
              </a:rPr>
              <a:t>-O0</a:t>
            </a:r>
            <a:r>
              <a:rPr lang="en-US" dirty="0">
                <a:cs typeface="Courier New" panose="02070309020205020404" pitchFamily="49" charset="0"/>
              </a:rPr>
              <a:t> makes your code much slower.</a:t>
            </a:r>
          </a:p>
        </p:txBody>
      </p:sp>
      <p:pic>
        <p:nvPicPr>
          <p:cNvPr id="4" name="Picture 3"/>
          <p:cNvPicPr>
            <a:picLocks noChangeAspect="1"/>
          </p:cNvPicPr>
          <p:nvPr/>
        </p:nvPicPr>
        <p:blipFill>
          <a:blip r:embed="rId2"/>
          <a:stretch>
            <a:fillRect/>
          </a:stretch>
        </p:blipFill>
        <p:spPr>
          <a:xfrm>
            <a:off x="705014" y="2125706"/>
            <a:ext cx="6896100" cy="1228725"/>
          </a:xfrm>
          <a:prstGeom prst="rect">
            <a:avLst/>
          </a:prstGeom>
        </p:spPr>
      </p:pic>
    </p:spTree>
    <p:extLst>
      <p:ext uri="{BB962C8B-B14F-4D97-AF65-F5344CB8AC3E}">
        <p14:creationId xmlns:p14="http://schemas.microsoft.com/office/powerpoint/2010/main" val="6550714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Concept</a:t>
            </a:r>
          </a:p>
          <a:p>
            <a:r>
              <a:rPr lang="en-US" dirty="0"/>
              <a:t>How to choose blocks</a:t>
            </a:r>
          </a:p>
          <a:p>
            <a:r>
              <a:rPr lang="en-US" dirty="0"/>
              <a:t>Metadata</a:t>
            </a:r>
          </a:p>
          <a:p>
            <a:r>
              <a:rPr lang="en-US" dirty="0"/>
              <a:t>Debugging / GDB Exercises</a:t>
            </a:r>
          </a:p>
        </p:txBody>
      </p:sp>
    </p:spTree>
    <p:extLst>
      <p:ext uri="{BB962C8B-B14F-4D97-AF65-F5344CB8AC3E}">
        <p14:creationId xmlns:p14="http://schemas.microsoft.com/office/powerpoint/2010/main" val="39516417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t>
            </a:r>
            <a:r>
              <a:rPr lang="en-US" dirty="0" err="1"/>
              <a:t>hprobe</a:t>
            </a:r>
            <a:r>
              <a:rPr lang="en-US" dirty="0"/>
              <a:t>()</a:t>
            </a:r>
          </a:p>
        </p:txBody>
      </p:sp>
      <p:sp>
        <p:nvSpPr>
          <p:cNvPr id="3" name="Content Placeholder 2"/>
          <p:cNvSpPr>
            <a:spLocks noGrp="1"/>
          </p:cNvSpPr>
          <p:nvPr>
            <p:ph idx="1"/>
          </p:nvPr>
        </p:nvSpPr>
        <p:spPr/>
        <p:txBody>
          <a:bodyPr/>
          <a:lstStyle/>
          <a:p>
            <a:r>
              <a:rPr lang="en-US" dirty="0">
                <a:cs typeface="Courier New" panose="02070309020205020404" pitchFamily="49" charset="0"/>
              </a:rPr>
              <a:t>Function to view what’s on the heap</a:t>
            </a:r>
          </a:p>
          <a:p>
            <a:r>
              <a:rPr lang="en-US" dirty="0">
                <a:cs typeface="Courier New" panose="02070309020205020404" pitchFamily="49" charset="0"/>
              </a:rPr>
              <a:t>Can be used to look at a block’s leading structures, can also be used for the emulated addresses</a:t>
            </a:r>
          </a:p>
          <a:p>
            <a:endParaRPr lang="en-US" dirty="0">
              <a:cs typeface="Courier New" panose="02070309020205020404" pitchFamily="49" charset="0"/>
            </a:endParaRPr>
          </a:p>
        </p:txBody>
      </p:sp>
    </p:spTree>
    <p:extLst>
      <p:ext uri="{BB962C8B-B14F-4D97-AF65-F5344CB8AC3E}">
        <p14:creationId xmlns:p14="http://schemas.microsoft.com/office/powerpoint/2010/main" val="19633227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malloc?</a:t>
            </a:r>
          </a:p>
        </p:txBody>
      </p:sp>
      <p:sp>
        <p:nvSpPr>
          <p:cNvPr id="3" name="Content Placeholder 2"/>
          <p:cNvSpPr>
            <a:spLocks noGrp="1"/>
          </p:cNvSpPr>
          <p:nvPr>
            <p:ph idx="1"/>
          </p:nvPr>
        </p:nvSpPr>
        <p:spPr>
          <a:xfrm>
            <a:off x="396876" y="1362075"/>
            <a:ext cx="6986480" cy="4972050"/>
          </a:xfrm>
        </p:spPr>
        <p:txBody>
          <a:bodyPr/>
          <a:lstStyle/>
          <a:p>
            <a:r>
              <a:rPr lang="en-US" dirty="0"/>
              <a:t>A function to allocate memory during runtime (dynamic memory allocation).</a:t>
            </a:r>
          </a:p>
          <a:p>
            <a:pPr lvl="1"/>
            <a:r>
              <a:rPr lang="en-US" dirty="0"/>
              <a:t>More useful when the size or number of allocations is unknown until runtime (e.g. data structures)</a:t>
            </a:r>
          </a:p>
          <a:p>
            <a:pPr lvl="1"/>
            <a:endParaRPr lang="en-US" dirty="0"/>
          </a:p>
          <a:p>
            <a:r>
              <a:rPr lang="en-US" dirty="0"/>
              <a:t>The heap is a segment of memory addresses reserved almost exclusively for malloc to use.</a:t>
            </a:r>
          </a:p>
          <a:p>
            <a:pPr lvl="1"/>
            <a:r>
              <a:rPr lang="en-US" dirty="0"/>
              <a:t>Your code directly manipulates the bytes of memory in this section.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510" y="1681604"/>
            <a:ext cx="1819490" cy="4652521"/>
          </a:xfrm>
          <a:prstGeom prst="rect">
            <a:avLst/>
          </a:prstGeom>
        </p:spPr>
      </p:pic>
      <p:cxnSp>
        <p:nvCxnSpPr>
          <p:cNvPr id="8" name="Straight Arrow Connector 7"/>
          <p:cNvCxnSpPr/>
          <p:nvPr/>
        </p:nvCxnSpPr>
        <p:spPr bwMode="auto">
          <a:xfrm>
            <a:off x="6965994" y="3635158"/>
            <a:ext cx="717031" cy="425884"/>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097556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Malloc Internals</a:t>
            </a:r>
          </a:p>
        </p:txBody>
      </p:sp>
      <p:sp>
        <p:nvSpPr>
          <p:cNvPr id="3" name="Content Placeholder 2"/>
          <p:cNvSpPr>
            <a:spLocks noGrp="1"/>
          </p:cNvSpPr>
          <p:nvPr>
            <p:ph idx="1"/>
          </p:nvPr>
        </p:nvSpPr>
        <p:spPr/>
        <p:txBody>
          <a:bodyPr/>
          <a:lstStyle/>
          <a:p>
            <a:r>
              <a:rPr lang="en-US" dirty="0"/>
              <a:t>The heap consists of blocks of memory</a:t>
            </a:r>
          </a:p>
          <a:p>
            <a:endParaRPr lang="en-US" dirty="0"/>
          </a:p>
          <a:p>
            <a:endParaRPr lang="en-US" dirty="0"/>
          </a:p>
          <a:p>
            <a:endParaRPr lang="en-US" dirty="0"/>
          </a:p>
          <a:p>
            <a:endParaRPr lang="en-US" dirty="0"/>
          </a:p>
          <a:p>
            <a:pPr marL="0" indent="0">
              <a:buNone/>
            </a:pPr>
            <a:endParaRPr lang="en-US" dirty="0"/>
          </a:p>
          <a:p>
            <a:pPr lvl="1"/>
            <a:endParaRPr lang="en-US" dirty="0"/>
          </a:p>
          <a:p>
            <a:pPr marL="457200" lvl="1" indent="0">
              <a:buNone/>
            </a:pPr>
            <a:endParaRPr lang="en-US" dirty="0"/>
          </a:p>
        </p:txBody>
      </p:sp>
      <p:grpSp>
        <p:nvGrpSpPr>
          <p:cNvPr id="17" name="Group 16"/>
          <p:cNvGrpSpPr/>
          <p:nvPr/>
        </p:nvGrpSpPr>
        <p:grpSpPr>
          <a:xfrm>
            <a:off x="1478941" y="1878904"/>
            <a:ext cx="6037545" cy="2755726"/>
            <a:chOff x="1478941" y="2066795"/>
            <a:chExt cx="6037545" cy="2755726"/>
          </a:xfrm>
        </p:grpSpPr>
        <p:sp>
          <p:nvSpPr>
            <p:cNvPr id="8" name="Rectangle 7"/>
            <p:cNvSpPr/>
            <p:nvPr/>
          </p:nvSpPr>
          <p:spPr bwMode="auto">
            <a:xfrm>
              <a:off x="1478941" y="2066795"/>
              <a:ext cx="6037545" cy="2755726"/>
            </a:xfrm>
            <a:prstGeom prst="rect">
              <a:avLst/>
            </a:prstGeom>
            <a:noFill/>
            <a:ln w="254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(heap)</a:t>
              </a:r>
            </a:p>
          </p:txBody>
        </p:sp>
        <p:sp>
          <p:nvSpPr>
            <p:cNvPr id="9" name="Rectangle 8"/>
            <p:cNvSpPr/>
            <p:nvPr/>
          </p:nvSpPr>
          <p:spPr bwMode="auto">
            <a:xfrm>
              <a:off x="1579148" y="4321478"/>
              <a:ext cx="1264259"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Calibri" pitchFamily="34" charset="0"/>
                </a:rPr>
                <a:t>malloc’d</a:t>
              </a:r>
              <a:endParaRPr lang="en-US" dirty="0">
                <a:latin typeface="Calibri" pitchFamily="34" charset="0"/>
              </a:endParaRPr>
            </a:p>
          </p:txBody>
        </p:sp>
        <p:sp>
          <p:nvSpPr>
            <p:cNvPr id="11" name="Rectangle 10"/>
            <p:cNvSpPr/>
            <p:nvPr/>
          </p:nvSpPr>
          <p:spPr bwMode="auto">
            <a:xfrm>
              <a:off x="3925473" y="4321477"/>
              <a:ext cx="194923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Calibri" pitchFamily="34" charset="0"/>
                </a:rPr>
                <a:t>malloc’d</a:t>
              </a:r>
              <a:endParaRPr lang="en-US" dirty="0">
                <a:latin typeface="Calibri" pitchFamily="34" charset="0"/>
              </a:endParaRPr>
            </a:p>
          </p:txBody>
        </p:sp>
        <p:sp>
          <p:nvSpPr>
            <p:cNvPr id="12" name="Rectangle 11"/>
            <p:cNvSpPr/>
            <p:nvPr/>
          </p:nvSpPr>
          <p:spPr bwMode="auto">
            <a:xfrm>
              <a:off x="5874707" y="4321476"/>
              <a:ext cx="1540701"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Calibri" pitchFamily="34" charset="0"/>
                </a:rPr>
                <a:t>malloc’d</a:t>
              </a:r>
              <a:endParaRPr lang="en-US" dirty="0">
                <a:latin typeface="Calibri" pitchFamily="34" charset="0"/>
              </a:endParaRPr>
            </a:p>
          </p:txBody>
        </p:sp>
        <p:sp>
          <p:nvSpPr>
            <p:cNvPr id="13" name="Rectangle 12"/>
            <p:cNvSpPr/>
            <p:nvPr/>
          </p:nvSpPr>
          <p:spPr bwMode="auto">
            <a:xfrm>
              <a:off x="1579148" y="3880455"/>
              <a:ext cx="3105586" cy="441021"/>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free</a:t>
              </a:r>
            </a:p>
          </p:txBody>
        </p:sp>
        <p:sp>
          <p:nvSpPr>
            <p:cNvPr id="14" name="Rectangle 13"/>
            <p:cNvSpPr/>
            <p:nvPr/>
          </p:nvSpPr>
          <p:spPr bwMode="auto">
            <a:xfrm>
              <a:off x="4684734" y="3880454"/>
              <a:ext cx="273067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Calibri" pitchFamily="34" charset="0"/>
                </a:rPr>
                <a:t>malloc’d</a:t>
              </a:r>
              <a:endParaRPr lang="en-US" dirty="0">
                <a:latin typeface="Calibri" pitchFamily="34" charset="0"/>
              </a:endParaRPr>
            </a:p>
          </p:txBody>
        </p:sp>
        <p:sp>
          <p:nvSpPr>
            <p:cNvPr id="15" name="Rectangle 14"/>
            <p:cNvSpPr/>
            <p:nvPr/>
          </p:nvSpPr>
          <p:spPr bwMode="auto">
            <a:xfrm>
              <a:off x="2843407" y="4321475"/>
              <a:ext cx="1082066" cy="435801"/>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free</a:t>
              </a:r>
            </a:p>
          </p:txBody>
        </p:sp>
        <p:sp>
          <p:nvSpPr>
            <p:cNvPr id="16" name="Rectangle 15"/>
            <p:cNvSpPr/>
            <p:nvPr/>
          </p:nvSpPr>
          <p:spPr bwMode="auto">
            <a:xfrm>
              <a:off x="1579148" y="2578373"/>
              <a:ext cx="5836260" cy="1307395"/>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free</a:t>
              </a:r>
            </a:p>
          </p:txBody>
        </p:sp>
      </p:grpSp>
    </p:spTree>
    <p:extLst>
      <p:ext uri="{BB962C8B-B14F-4D97-AF65-F5344CB8AC3E}">
        <p14:creationId xmlns:p14="http://schemas.microsoft.com/office/powerpoint/2010/main" val="39366530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lstStyle/>
          <a:p>
            <a:r>
              <a:rPr lang="en-US" dirty="0"/>
              <a:t>Overall, malloc does three things:</a:t>
            </a:r>
          </a:p>
          <a:p>
            <a:endParaRPr lang="en-US" dirty="0"/>
          </a:p>
          <a:p>
            <a:pPr marL="457200" indent="-457200">
              <a:buSzPct val="100000"/>
              <a:buFont typeface="+mj-lt"/>
              <a:buAutoNum type="arabicPeriod"/>
            </a:pPr>
            <a:r>
              <a:rPr lang="en-US" dirty="0"/>
              <a:t>Organizes all blocks and stores information about them in a structured way.</a:t>
            </a:r>
          </a:p>
          <a:p>
            <a:pPr marL="457200" indent="-457200">
              <a:buSzPct val="100000"/>
              <a:buFont typeface="+mj-lt"/>
              <a:buAutoNum type="arabicPeriod"/>
            </a:pPr>
            <a:r>
              <a:rPr lang="en-US" dirty="0"/>
              <a:t>Uses the structure made to choose an appropriate location to allocate new memory.</a:t>
            </a:r>
          </a:p>
          <a:p>
            <a:pPr marL="457200" indent="-457200">
              <a:buSzPct val="100000"/>
              <a:buFont typeface="+mj-lt"/>
              <a:buAutoNum type="arabicPeriod"/>
            </a:pPr>
            <a:r>
              <a:rPr lang="en-US" dirty="0"/>
              <a:t>Updates the structure when the user frees a block of memory.</a:t>
            </a:r>
          </a:p>
          <a:p>
            <a:pPr marL="457200" indent="-457200">
              <a:buSzPct val="100000"/>
              <a:buFont typeface="+mj-lt"/>
              <a:buAutoNum type="arabicPeriod"/>
            </a:pPr>
            <a:endParaRPr lang="en-US" dirty="0"/>
          </a:p>
          <a:p>
            <a:pPr marL="0" indent="0">
              <a:buSzPct val="100000"/>
              <a:buNone/>
            </a:pPr>
            <a:r>
              <a:rPr lang="en-US" dirty="0"/>
              <a:t>This process occurs even for a complicated algorithm like segregated lists.</a:t>
            </a:r>
          </a:p>
        </p:txBody>
      </p:sp>
    </p:spTree>
    <p:extLst>
      <p:ext uri="{BB962C8B-B14F-4D97-AF65-F5344CB8AC3E}">
        <p14:creationId xmlns:p14="http://schemas.microsoft.com/office/powerpoint/2010/main" val="20295840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(Implicit list)</a:t>
            </a:r>
          </a:p>
        </p:txBody>
      </p:sp>
      <p:sp>
        <p:nvSpPr>
          <p:cNvPr id="3" name="Content Placeholder 2"/>
          <p:cNvSpPr>
            <a:spLocks noGrp="1"/>
          </p:cNvSpPr>
          <p:nvPr>
            <p:ph idx="1"/>
          </p:nvPr>
        </p:nvSpPr>
        <p:spPr>
          <a:xfrm>
            <a:off x="396875" y="1374601"/>
            <a:ext cx="7896225" cy="4972050"/>
          </a:xfrm>
        </p:spPr>
        <p:txBody>
          <a:bodyPr/>
          <a:lstStyle/>
          <a:p>
            <a:pPr marL="457200" indent="-457200">
              <a:buSzPct val="100000"/>
              <a:buFont typeface="+mj-lt"/>
              <a:buAutoNum type="arabicPeriod"/>
            </a:pPr>
            <a:r>
              <a:rPr lang="en-US" dirty="0"/>
              <a:t>Organizes all blocks and stores information about them in a structured way.</a:t>
            </a:r>
          </a:p>
          <a:p>
            <a:endParaRPr lang="en-US" dirty="0"/>
          </a:p>
        </p:txBody>
      </p:sp>
      <p:grpSp>
        <p:nvGrpSpPr>
          <p:cNvPr id="4" name="Group 3"/>
          <p:cNvGrpSpPr/>
          <p:nvPr/>
        </p:nvGrpSpPr>
        <p:grpSpPr>
          <a:xfrm>
            <a:off x="1595055" y="2575590"/>
            <a:ext cx="6037545" cy="2755726"/>
            <a:chOff x="1478941" y="2066795"/>
            <a:chExt cx="6037545" cy="2755726"/>
          </a:xfrm>
        </p:grpSpPr>
        <p:sp>
          <p:nvSpPr>
            <p:cNvPr id="5" name="Rectangle 4"/>
            <p:cNvSpPr/>
            <p:nvPr/>
          </p:nvSpPr>
          <p:spPr bwMode="auto">
            <a:xfrm>
              <a:off x="1478941" y="2066795"/>
              <a:ext cx="6037545" cy="2755726"/>
            </a:xfrm>
            <a:prstGeom prst="rect">
              <a:avLst/>
            </a:prstGeom>
            <a:noFill/>
            <a:ln w="254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(heap)</a:t>
              </a:r>
            </a:p>
          </p:txBody>
        </p:sp>
        <p:sp>
          <p:nvSpPr>
            <p:cNvPr id="6" name="Rectangle 5"/>
            <p:cNvSpPr/>
            <p:nvPr/>
          </p:nvSpPr>
          <p:spPr bwMode="auto">
            <a:xfrm>
              <a:off x="1579148" y="4321478"/>
              <a:ext cx="1264259"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m(3)</a:t>
              </a:r>
            </a:p>
          </p:txBody>
        </p:sp>
        <p:sp>
          <p:nvSpPr>
            <p:cNvPr id="7" name="Rectangle 6"/>
            <p:cNvSpPr/>
            <p:nvPr/>
          </p:nvSpPr>
          <p:spPr bwMode="auto">
            <a:xfrm>
              <a:off x="3925473" y="4321477"/>
              <a:ext cx="194923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m(5)</a:t>
              </a:r>
            </a:p>
          </p:txBody>
        </p:sp>
        <p:sp>
          <p:nvSpPr>
            <p:cNvPr id="8" name="Rectangle 7"/>
            <p:cNvSpPr/>
            <p:nvPr/>
          </p:nvSpPr>
          <p:spPr bwMode="auto">
            <a:xfrm>
              <a:off x="5874707" y="4321476"/>
              <a:ext cx="1540701"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m(4)</a:t>
              </a:r>
            </a:p>
          </p:txBody>
        </p:sp>
        <p:sp>
          <p:nvSpPr>
            <p:cNvPr id="9" name="Rectangle 8"/>
            <p:cNvSpPr/>
            <p:nvPr/>
          </p:nvSpPr>
          <p:spPr bwMode="auto">
            <a:xfrm>
              <a:off x="1579148" y="3880455"/>
              <a:ext cx="3105586" cy="441021"/>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free (size = 8)</a:t>
              </a:r>
            </a:p>
          </p:txBody>
        </p:sp>
        <p:sp>
          <p:nvSpPr>
            <p:cNvPr id="10" name="Rectangle 9"/>
            <p:cNvSpPr/>
            <p:nvPr/>
          </p:nvSpPr>
          <p:spPr bwMode="auto">
            <a:xfrm>
              <a:off x="4684734" y="3880454"/>
              <a:ext cx="273067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Calibri" pitchFamily="34" charset="0"/>
                </a:rPr>
                <a:t>malloc’d</a:t>
              </a:r>
              <a:r>
                <a:rPr lang="en-US" dirty="0">
                  <a:latin typeface="Calibri" pitchFamily="34" charset="0"/>
                </a:rPr>
                <a:t> (size = 7)</a:t>
              </a:r>
            </a:p>
          </p:txBody>
        </p:sp>
        <p:sp>
          <p:nvSpPr>
            <p:cNvPr id="11" name="Rectangle 10"/>
            <p:cNvSpPr/>
            <p:nvPr/>
          </p:nvSpPr>
          <p:spPr bwMode="auto">
            <a:xfrm>
              <a:off x="2843407" y="4321476"/>
              <a:ext cx="1082066" cy="4410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f(3)</a:t>
              </a:r>
            </a:p>
          </p:txBody>
        </p:sp>
        <p:sp>
          <p:nvSpPr>
            <p:cNvPr id="12" name="Rectangle 11"/>
            <p:cNvSpPr/>
            <p:nvPr/>
          </p:nvSpPr>
          <p:spPr bwMode="auto">
            <a:xfrm>
              <a:off x="1579148" y="2567835"/>
              <a:ext cx="5836260" cy="1307395"/>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free (size = 25)</a:t>
              </a:r>
            </a:p>
          </p:txBody>
        </p:sp>
      </p:grpSp>
    </p:spTree>
    <p:extLst>
      <p:ext uri="{BB962C8B-B14F-4D97-AF65-F5344CB8AC3E}">
        <p14:creationId xmlns:p14="http://schemas.microsoft.com/office/powerpoint/2010/main" val="36088299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(Implicit list)</a:t>
            </a:r>
          </a:p>
        </p:txBody>
      </p:sp>
      <p:sp>
        <p:nvSpPr>
          <p:cNvPr id="5" name="Content Placeholder 2"/>
          <p:cNvSpPr>
            <a:spLocks noGrp="1"/>
          </p:cNvSpPr>
          <p:nvPr>
            <p:ph idx="1"/>
          </p:nvPr>
        </p:nvSpPr>
        <p:spPr>
          <a:xfrm>
            <a:off x="396875" y="1362075"/>
            <a:ext cx="7896225" cy="4972050"/>
          </a:xfrm>
        </p:spPr>
        <p:txBody>
          <a:bodyPr/>
          <a:lstStyle/>
          <a:p>
            <a:pPr marL="457200" indent="-457200">
              <a:buSzPct val="100000"/>
              <a:buFont typeface="+mj-lt"/>
              <a:buAutoNum type="arabicPeriod" startAt="2"/>
            </a:pPr>
            <a:r>
              <a:rPr lang="en-US" dirty="0"/>
              <a:t>Uses the structure made to choose an appropriate location to allocate new memory.</a:t>
            </a:r>
          </a:p>
          <a:p>
            <a:pPr marL="457200" indent="-457200">
              <a:buSzPct val="100000"/>
              <a:buFont typeface="+mj-lt"/>
              <a:buAutoNum type="arabicPeriod" startAt="2"/>
            </a:pPr>
            <a:endParaRPr lang="en-US" dirty="0"/>
          </a:p>
        </p:txBody>
      </p:sp>
      <p:grpSp>
        <p:nvGrpSpPr>
          <p:cNvPr id="6" name="Group 5"/>
          <p:cNvGrpSpPr/>
          <p:nvPr/>
        </p:nvGrpSpPr>
        <p:grpSpPr>
          <a:xfrm>
            <a:off x="384673" y="2256276"/>
            <a:ext cx="4214956" cy="1923839"/>
            <a:chOff x="1478941" y="2066795"/>
            <a:chExt cx="6037545" cy="2755726"/>
          </a:xfrm>
        </p:grpSpPr>
        <p:sp>
          <p:nvSpPr>
            <p:cNvPr id="7" name="Rectangle 6"/>
            <p:cNvSpPr/>
            <p:nvPr/>
          </p:nvSpPr>
          <p:spPr bwMode="auto">
            <a:xfrm>
              <a:off x="1478941" y="2066795"/>
              <a:ext cx="6037545" cy="2755726"/>
            </a:xfrm>
            <a:prstGeom prst="rect">
              <a:avLst/>
            </a:prstGeom>
            <a:noFill/>
            <a:ln w="254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(heap)</a:t>
              </a:r>
            </a:p>
          </p:txBody>
        </p:sp>
        <p:sp>
          <p:nvSpPr>
            <p:cNvPr id="8" name="Rectangle 7"/>
            <p:cNvSpPr/>
            <p:nvPr/>
          </p:nvSpPr>
          <p:spPr bwMode="auto">
            <a:xfrm>
              <a:off x="1579148" y="4321478"/>
              <a:ext cx="1264259"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m(3)</a:t>
              </a:r>
            </a:p>
          </p:txBody>
        </p:sp>
        <p:sp>
          <p:nvSpPr>
            <p:cNvPr id="9" name="Rectangle 8"/>
            <p:cNvSpPr/>
            <p:nvPr/>
          </p:nvSpPr>
          <p:spPr bwMode="auto">
            <a:xfrm>
              <a:off x="3925473" y="4321477"/>
              <a:ext cx="194923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m(5)</a:t>
              </a:r>
            </a:p>
          </p:txBody>
        </p:sp>
        <p:sp>
          <p:nvSpPr>
            <p:cNvPr id="10" name="Rectangle 9"/>
            <p:cNvSpPr/>
            <p:nvPr/>
          </p:nvSpPr>
          <p:spPr bwMode="auto">
            <a:xfrm>
              <a:off x="5874707" y="4321476"/>
              <a:ext cx="1540701"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m(4)</a:t>
              </a:r>
            </a:p>
          </p:txBody>
        </p:sp>
        <p:sp>
          <p:nvSpPr>
            <p:cNvPr id="11" name="Rectangle 10"/>
            <p:cNvSpPr/>
            <p:nvPr/>
          </p:nvSpPr>
          <p:spPr bwMode="auto">
            <a:xfrm>
              <a:off x="1579148" y="3880455"/>
              <a:ext cx="3105586" cy="441021"/>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free (size = 8)</a:t>
              </a:r>
            </a:p>
          </p:txBody>
        </p:sp>
        <p:sp>
          <p:nvSpPr>
            <p:cNvPr id="12" name="Rectangle 11"/>
            <p:cNvSpPr/>
            <p:nvPr/>
          </p:nvSpPr>
          <p:spPr bwMode="auto">
            <a:xfrm>
              <a:off x="4684734" y="3880454"/>
              <a:ext cx="273067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7)</a:t>
              </a:r>
            </a:p>
          </p:txBody>
        </p:sp>
        <p:sp>
          <p:nvSpPr>
            <p:cNvPr id="13" name="Rectangle 12"/>
            <p:cNvSpPr/>
            <p:nvPr/>
          </p:nvSpPr>
          <p:spPr bwMode="auto">
            <a:xfrm>
              <a:off x="2843407" y="4321474"/>
              <a:ext cx="1082065" cy="441023"/>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f(3)</a:t>
              </a:r>
            </a:p>
          </p:txBody>
        </p:sp>
        <p:sp>
          <p:nvSpPr>
            <p:cNvPr id="14" name="Rectangle 13"/>
            <p:cNvSpPr/>
            <p:nvPr/>
          </p:nvSpPr>
          <p:spPr bwMode="auto">
            <a:xfrm>
              <a:off x="1579148" y="2580361"/>
              <a:ext cx="5836260" cy="1307395"/>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free (size = 25)</a:t>
              </a:r>
            </a:p>
          </p:txBody>
        </p:sp>
      </p:grpSp>
      <p:grpSp>
        <p:nvGrpSpPr>
          <p:cNvPr id="15" name="Group 14"/>
          <p:cNvGrpSpPr/>
          <p:nvPr/>
        </p:nvGrpSpPr>
        <p:grpSpPr>
          <a:xfrm>
            <a:off x="4492942" y="4416847"/>
            <a:ext cx="4214956" cy="1923839"/>
            <a:chOff x="1478941" y="2066795"/>
            <a:chExt cx="6037545" cy="2755726"/>
          </a:xfrm>
        </p:grpSpPr>
        <p:sp>
          <p:nvSpPr>
            <p:cNvPr id="16" name="Rectangle 15"/>
            <p:cNvSpPr/>
            <p:nvPr/>
          </p:nvSpPr>
          <p:spPr bwMode="auto">
            <a:xfrm>
              <a:off x="1478941" y="2066795"/>
              <a:ext cx="6037545" cy="2755726"/>
            </a:xfrm>
            <a:prstGeom prst="rect">
              <a:avLst/>
            </a:prstGeom>
            <a:noFill/>
            <a:ln w="254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(heap)</a:t>
              </a:r>
            </a:p>
          </p:txBody>
        </p:sp>
        <p:sp>
          <p:nvSpPr>
            <p:cNvPr id="17" name="Rectangle 16"/>
            <p:cNvSpPr/>
            <p:nvPr/>
          </p:nvSpPr>
          <p:spPr bwMode="auto">
            <a:xfrm>
              <a:off x="1579148" y="4321478"/>
              <a:ext cx="1264259"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m(3)</a:t>
              </a:r>
            </a:p>
          </p:txBody>
        </p:sp>
        <p:sp>
          <p:nvSpPr>
            <p:cNvPr id="18" name="Rectangle 17"/>
            <p:cNvSpPr/>
            <p:nvPr/>
          </p:nvSpPr>
          <p:spPr bwMode="auto">
            <a:xfrm>
              <a:off x="3925473" y="4321477"/>
              <a:ext cx="194923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m(5)</a:t>
              </a:r>
            </a:p>
          </p:txBody>
        </p:sp>
        <p:sp>
          <p:nvSpPr>
            <p:cNvPr id="19" name="Rectangle 18"/>
            <p:cNvSpPr/>
            <p:nvPr/>
          </p:nvSpPr>
          <p:spPr bwMode="auto">
            <a:xfrm>
              <a:off x="5874707" y="4321476"/>
              <a:ext cx="1540701"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m(4)</a:t>
              </a:r>
            </a:p>
          </p:txBody>
        </p:sp>
        <p:sp>
          <p:nvSpPr>
            <p:cNvPr id="20" name="Rectangle 19"/>
            <p:cNvSpPr/>
            <p:nvPr/>
          </p:nvSpPr>
          <p:spPr bwMode="auto">
            <a:xfrm>
              <a:off x="1579148" y="3880455"/>
              <a:ext cx="3105586"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8)</a:t>
              </a:r>
            </a:p>
          </p:txBody>
        </p:sp>
        <p:sp>
          <p:nvSpPr>
            <p:cNvPr id="21" name="Rectangle 20"/>
            <p:cNvSpPr/>
            <p:nvPr/>
          </p:nvSpPr>
          <p:spPr bwMode="auto">
            <a:xfrm>
              <a:off x="4684734" y="3880454"/>
              <a:ext cx="273067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7)</a:t>
              </a:r>
            </a:p>
          </p:txBody>
        </p:sp>
        <p:sp>
          <p:nvSpPr>
            <p:cNvPr id="22" name="Rectangle 21"/>
            <p:cNvSpPr/>
            <p:nvPr/>
          </p:nvSpPr>
          <p:spPr bwMode="auto">
            <a:xfrm>
              <a:off x="2843407" y="4321474"/>
              <a:ext cx="1082065" cy="4410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f(3)</a:t>
              </a:r>
            </a:p>
          </p:txBody>
        </p:sp>
        <p:sp>
          <p:nvSpPr>
            <p:cNvPr id="23" name="Rectangle 22"/>
            <p:cNvSpPr/>
            <p:nvPr/>
          </p:nvSpPr>
          <p:spPr bwMode="auto">
            <a:xfrm>
              <a:off x="1579148" y="2580361"/>
              <a:ext cx="5836260" cy="1307395"/>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free (size = 25)</a:t>
              </a:r>
            </a:p>
          </p:txBody>
        </p:sp>
      </p:grpSp>
      <p:cxnSp>
        <p:nvCxnSpPr>
          <p:cNvPr id="25" name="Straight Arrow Connector 24"/>
          <p:cNvCxnSpPr/>
          <p:nvPr/>
        </p:nvCxnSpPr>
        <p:spPr bwMode="auto">
          <a:xfrm>
            <a:off x="4562899" y="3396343"/>
            <a:ext cx="1084042" cy="914400"/>
          </a:xfrm>
          <a:prstGeom prst="straightConnector1">
            <a:avLst/>
          </a:prstGeom>
          <a:ln w="25400">
            <a:solidFill>
              <a:srgbClr val="FF0000"/>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932403" y="3389782"/>
            <a:ext cx="1079142" cy="369332"/>
          </a:xfrm>
          <a:prstGeom prst="rect">
            <a:avLst/>
          </a:prstGeom>
          <a:noFill/>
        </p:spPr>
        <p:txBody>
          <a:bodyPr wrap="none" rtlCol="0">
            <a:spAutoFit/>
          </a:bodyPr>
          <a:lstStyle/>
          <a:p>
            <a:r>
              <a:rPr lang="en-US" sz="1800" dirty="0" err="1">
                <a:solidFill>
                  <a:srgbClr val="FF0000"/>
                </a:solidFill>
                <a:latin typeface="Calibri" pitchFamily="34" charset="0"/>
              </a:rPr>
              <a:t>malloc</a:t>
            </a:r>
            <a:r>
              <a:rPr lang="en-US" sz="1800" dirty="0">
                <a:solidFill>
                  <a:srgbClr val="FF0000"/>
                </a:solidFill>
                <a:latin typeface="Calibri" pitchFamily="34" charset="0"/>
              </a:rPr>
              <a:t>(8)</a:t>
            </a:r>
          </a:p>
        </p:txBody>
      </p:sp>
    </p:spTree>
    <p:extLst>
      <p:ext uri="{BB962C8B-B14F-4D97-AF65-F5344CB8AC3E}">
        <p14:creationId xmlns:p14="http://schemas.microsoft.com/office/powerpoint/2010/main" val="34433547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(Implicit list)</a:t>
            </a:r>
          </a:p>
        </p:txBody>
      </p:sp>
      <p:sp>
        <p:nvSpPr>
          <p:cNvPr id="3" name="Content Placeholder 2"/>
          <p:cNvSpPr>
            <a:spLocks noGrp="1"/>
          </p:cNvSpPr>
          <p:nvPr>
            <p:ph idx="1"/>
          </p:nvPr>
        </p:nvSpPr>
        <p:spPr/>
        <p:txBody>
          <a:bodyPr/>
          <a:lstStyle/>
          <a:p>
            <a:pPr marL="457200" indent="-457200">
              <a:buSzPct val="100000"/>
              <a:buFont typeface="+mj-lt"/>
              <a:buAutoNum type="arabicPeriod" startAt="3"/>
            </a:pPr>
            <a:r>
              <a:rPr lang="en-US" dirty="0"/>
              <a:t>Updates the structure when the user frees a block of memory.</a:t>
            </a:r>
          </a:p>
          <a:p>
            <a:pPr marL="457200" indent="-457200">
              <a:buSzPct val="100000"/>
              <a:buFont typeface="+mj-lt"/>
              <a:buAutoNum type="arabicPeriod" startAt="3"/>
            </a:pPr>
            <a:endParaRPr lang="en-US" dirty="0"/>
          </a:p>
        </p:txBody>
      </p:sp>
      <p:grpSp>
        <p:nvGrpSpPr>
          <p:cNvPr id="5" name="Group 4"/>
          <p:cNvGrpSpPr/>
          <p:nvPr/>
        </p:nvGrpSpPr>
        <p:grpSpPr>
          <a:xfrm>
            <a:off x="396875" y="2254218"/>
            <a:ext cx="4214956" cy="1923839"/>
            <a:chOff x="1478941" y="2066795"/>
            <a:chExt cx="6037545" cy="2755726"/>
          </a:xfrm>
        </p:grpSpPr>
        <p:sp>
          <p:nvSpPr>
            <p:cNvPr id="6" name="Rectangle 5"/>
            <p:cNvSpPr/>
            <p:nvPr/>
          </p:nvSpPr>
          <p:spPr bwMode="auto">
            <a:xfrm>
              <a:off x="1478941" y="2066795"/>
              <a:ext cx="6037545" cy="2755726"/>
            </a:xfrm>
            <a:prstGeom prst="rect">
              <a:avLst/>
            </a:prstGeom>
            <a:noFill/>
            <a:ln w="254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(heap)</a:t>
              </a:r>
            </a:p>
          </p:txBody>
        </p:sp>
        <p:sp>
          <p:nvSpPr>
            <p:cNvPr id="7" name="Rectangle 6"/>
            <p:cNvSpPr/>
            <p:nvPr/>
          </p:nvSpPr>
          <p:spPr bwMode="auto">
            <a:xfrm>
              <a:off x="1579148" y="4321478"/>
              <a:ext cx="1264259"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m(3)</a:t>
              </a:r>
            </a:p>
          </p:txBody>
        </p:sp>
        <p:sp>
          <p:nvSpPr>
            <p:cNvPr id="8" name="Rectangle 7"/>
            <p:cNvSpPr/>
            <p:nvPr/>
          </p:nvSpPr>
          <p:spPr bwMode="auto">
            <a:xfrm>
              <a:off x="3925473" y="4321477"/>
              <a:ext cx="194923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m(5)</a:t>
              </a:r>
            </a:p>
          </p:txBody>
        </p:sp>
        <p:sp>
          <p:nvSpPr>
            <p:cNvPr id="9" name="Rectangle 8"/>
            <p:cNvSpPr/>
            <p:nvPr/>
          </p:nvSpPr>
          <p:spPr bwMode="auto">
            <a:xfrm>
              <a:off x="5874707" y="4321476"/>
              <a:ext cx="1540701"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m(4)</a:t>
              </a:r>
            </a:p>
          </p:txBody>
        </p:sp>
        <p:sp>
          <p:nvSpPr>
            <p:cNvPr id="10" name="Rectangle 9"/>
            <p:cNvSpPr/>
            <p:nvPr/>
          </p:nvSpPr>
          <p:spPr bwMode="auto">
            <a:xfrm>
              <a:off x="1579148" y="3880455"/>
              <a:ext cx="3105586"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8)</a:t>
              </a:r>
            </a:p>
          </p:txBody>
        </p:sp>
        <p:sp>
          <p:nvSpPr>
            <p:cNvPr id="11" name="Rectangle 10"/>
            <p:cNvSpPr/>
            <p:nvPr/>
          </p:nvSpPr>
          <p:spPr bwMode="auto">
            <a:xfrm>
              <a:off x="4684734" y="3880454"/>
              <a:ext cx="273067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7)</a:t>
              </a:r>
            </a:p>
          </p:txBody>
        </p:sp>
        <p:sp>
          <p:nvSpPr>
            <p:cNvPr id="12" name="Rectangle 11"/>
            <p:cNvSpPr/>
            <p:nvPr/>
          </p:nvSpPr>
          <p:spPr bwMode="auto">
            <a:xfrm>
              <a:off x="2843407" y="4321474"/>
              <a:ext cx="1082065" cy="4410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f(3)</a:t>
              </a:r>
            </a:p>
          </p:txBody>
        </p:sp>
        <p:sp>
          <p:nvSpPr>
            <p:cNvPr id="13" name="Rectangle 12"/>
            <p:cNvSpPr/>
            <p:nvPr/>
          </p:nvSpPr>
          <p:spPr bwMode="auto">
            <a:xfrm>
              <a:off x="1579148" y="2580361"/>
              <a:ext cx="5836260" cy="1307395"/>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free (size = 25)</a:t>
              </a:r>
            </a:p>
          </p:txBody>
        </p:sp>
      </p:grpSp>
      <p:sp>
        <p:nvSpPr>
          <p:cNvPr id="14" name="TextBox 13"/>
          <p:cNvSpPr txBox="1"/>
          <p:nvPr/>
        </p:nvSpPr>
        <p:spPr>
          <a:xfrm>
            <a:off x="5514554" y="2970732"/>
            <a:ext cx="1670778" cy="369332"/>
          </a:xfrm>
          <a:prstGeom prst="rect">
            <a:avLst/>
          </a:prstGeom>
          <a:noFill/>
        </p:spPr>
        <p:txBody>
          <a:bodyPr wrap="none" rtlCol="0">
            <a:spAutoFit/>
          </a:bodyPr>
          <a:lstStyle/>
          <a:p>
            <a:r>
              <a:rPr lang="en-US" sz="1800" dirty="0">
                <a:solidFill>
                  <a:srgbClr val="FF0000"/>
                </a:solidFill>
                <a:latin typeface="Calibri" pitchFamily="34" charset="0"/>
              </a:rPr>
              <a:t>free(</a:t>
            </a:r>
            <a:r>
              <a:rPr lang="en-US" sz="1800" dirty="0">
                <a:solidFill>
                  <a:srgbClr val="0070C0"/>
                </a:solidFill>
                <a:latin typeface="Calibri" pitchFamily="34" charset="0"/>
              </a:rPr>
              <a:t>that block</a:t>
            </a:r>
            <a:r>
              <a:rPr lang="en-US" sz="1800" dirty="0">
                <a:solidFill>
                  <a:srgbClr val="FF0000"/>
                </a:solidFill>
                <a:latin typeface="Calibri" pitchFamily="34" charset="0"/>
              </a:rPr>
              <a:t>)</a:t>
            </a:r>
          </a:p>
        </p:txBody>
      </p:sp>
      <p:cxnSp>
        <p:nvCxnSpPr>
          <p:cNvPr id="16" name="Straight Arrow Connector 15"/>
          <p:cNvCxnSpPr>
            <a:endCxn id="9" idx="1"/>
          </p:cNvCxnSpPr>
          <p:nvPr/>
        </p:nvCxnSpPr>
        <p:spPr bwMode="auto">
          <a:xfrm flipH="1">
            <a:off x="3465665" y="3325834"/>
            <a:ext cx="2884278" cy="656375"/>
          </a:xfrm>
          <a:prstGeom prst="straightConnector1">
            <a:avLst/>
          </a:prstGeom>
          <a:noFill/>
          <a:ln w="22225" cap="flat" cmpd="sng" algn="ctr">
            <a:solidFill>
              <a:srgbClr val="0070C0"/>
            </a:solidFill>
            <a:prstDash val="dash"/>
            <a:round/>
            <a:headEnd type="none" w="med" len="med"/>
            <a:tailEnd type="arrow"/>
          </a:ln>
          <a:effectLst/>
        </p:spPr>
      </p:cxnSp>
      <p:cxnSp>
        <p:nvCxnSpPr>
          <p:cNvPr id="17" name="Straight Arrow Connector 16"/>
          <p:cNvCxnSpPr/>
          <p:nvPr/>
        </p:nvCxnSpPr>
        <p:spPr bwMode="auto">
          <a:xfrm>
            <a:off x="4697282" y="3405370"/>
            <a:ext cx="1084042" cy="914400"/>
          </a:xfrm>
          <a:prstGeom prst="straightConnector1">
            <a:avLst/>
          </a:prstGeom>
          <a:ln w="25400">
            <a:solidFill>
              <a:srgbClr val="FF0000"/>
            </a:solidFill>
            <a:headEnd type="none" w="med" len="med"/>
            <a:tailEnd type="arrow"/>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4492942" y="4416847"/>
            <a:ext cx="4214956" cy="1923839"/>
            <a:chOff x="1478941" y="2066795"/>
            <a:chExt cx="6037545" cy="2755726"/>
          </a:xfrm>
        </p:grpSpPr>
        <p:sp>
          <p:nvSpPr>
            <p:cNvPr id="20" name="Rectangle 19"/>
            <p:cNvSpPr/>
            <p:nvPr/>
          </p:nvSpPr>
          <p:spPr bwMode="auto">
            <a:xfrm>
              <a:off x="1478941" y="2066795"/>
              <a:ext cx="6037545" cy="2755726"/>
            </a:xfrm>
            <a:prstGeom prst="rect">
              <a:avLst/>
            </a:prstGeom>
            <a:noFill/>
            <a:ln w="254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(heap)</a:t>
              </a:r>
            </a:p>
          </p:txBody>
        </p:sp>
        <p:sp>
          <p:nvSpPr>
            <p:cNvPr id="21" name="Rectangle 20"/>
            <p:cNvSpPr/>
            <p:nvPr/>
          </p:nvSpPr>
          <p:spPr bwMode="auto">
            <a:xfrm>
              <a:off x="1579148" y="4321478"/>
              <a:ext cx="1264259"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m(3)</a:t>
              </a:r>
            </a:p>
          </p:txBody>
        </p:sp>
        <p:sp>
          <p:nvSpPr>
            <p:cNvPr id="23" name="Rectangle 22"/>
            <p:cNvSpPr/>
            <p:nvPr/>
          </p:nvSpPr>
          <p:spPr bwMode="auto">
            <a:xfrm>
              <a:off x="5874707" y="4321476"/>
              <a:ext cx="1540701"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m(4)</a:t>
              </a:r>
            </a:p>
          </p:txBody>
        </p:sp>
        <p:sp>
          <p:nvSpPr>
            <p:cNvPr id="24" name="Rectangle 23"/>
            <p:cNvSpPr/>
            <p:nvPr/>
          </p:nvSpPr>
          <p:spPr bwMode="auto">
            <a:xfrm>
              <a:off x="1579148" y="3880455"/>
              <a:ext cx="3105586"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8)</a:t>
              </a:r>
            </a:p>
          </p:txBody>
        </p:sp>
        <p:sp>
          <p:nvSpPr>
            <p:cNvPr id="25" name="Rectangle 24"/>
            <p:cNvSpPr/>
            <p:nvPr/>
          </p:nvSpPr>
          <p:spPr bwMode="auto">
            <a:xfrm>
              <a:off x="4684734" y="3880454"/>
              <a:ext cx="2730674" cy="441021"/>
            </a:xfrm>
            <a:prstGeom prst="rect">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Calibri" pitchFamily="34" charset="0"/>
                </a:rPr>
                <a:t>malloc’d</a:t>
              </a:r>
              <a:r>
                <a:rPr lang="en-US" sz="1800" dirty="0">
                  <a:latin typeface="Calibri" pitchFamily="34" charset="0"/>
                </a:rPr>
                <a:t> (size = 7)</a:t>
              </a:r>
            </a:p>
          </p:txBody>
        </p:sp>
        <p:sp>
          <p:nvSpPr>
            <p:cNvPr id="26" name="Rectangle 25"/>
            <p:cNvSpPr/>
            <p:nvPr/>
          </p:nvSpPr>
          <p:spPr bwMode="auto">
            <a:xfrm>
              <a:off x="2843406" y="4321474"/>
              <a:ext cx="3031299" cy="4410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free (size = 8)</a:t>
              </a:r>
            </a:p>
          </p:txBody>
        </p:sp>
        <p:sp>
          <p:nvSpPr>
            <p:cNvPr id="27" name="Rectangle 26"/>
            <p:cNvSpPr/>
            <p:nvPr/>
          </p:nvSpPr>
          <p:spPr bwMode="auto">
            <a:xfrm>
              <a:off x="1579148" y="2580361"/>
              <a:ext cx="5836260" cy="1307395"/>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free (size = 25)</a:t>
              </a:r>
            </a:p>
          </p:txBody>
        </p:sp>
      </p:grpSp>
    </p:spTree>
    <p:extLst>
      <p:ext uri="{BB962C8B-B14F-4D97-AF65-F5344CB8AC3E}">
        <p14:creationId xmlns:p14="http://schemas.microsoft.com/office/powerpoint/2010/main" val="2646166414"/>
      </p:ext>
    </p:extLst>
  </p:cSld>
  <p:clrMapOvr>
    <a:masterClrMapping/>
  </p:clrMapOvr>
  <p:transition/>
</p:sld>
</file>

<file path=ppt/theme/theme1.xml><?xml version="1.0" encoding="utf-8"?>
<a:theme xmlns:a="http://schemas.openxmlformats.org/drawingml/2006/main" name="15213-f16">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5213-f16" id="{F7D05112-3BA3-4530-B57E-F0A0289F27EB}" vid="{38B48207-34DD-4318-A784-F6837CBE9A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15213-f16</Template>
  <TotalTime>4602</TotalTime>
  <Words>2058</Words>
  <Application>Microsoft Macintosh PowerPoint</Application>
  <PresentationFormat>On-screen Show (4:3)</PresentationFormat>
  <Paragraphs>293</Paragraphs>
  <Slides>30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ＭＳ Ｐゴシック</vt:lpstr>
      <vt:lpstr>Arial</vt:lpstr>
      <vt:lpstr>Arial Narrow</vt:lpstr>
      <vt:lpstr>Calibri</vt:lpstr>
      <vt:lpstr>Consolas</vt:lpstr>
      <vt:lpstr>Courier New</vt:lpstr>
      <vt:lpstr>Times New Roman</vt:lpstr>
      <vt:lpstr>Wingdings</vt:lpstr>
      <vt:lpstr>Wingdings 2</vt:lpstr>
      <vt:lpstr>15213-f16</vt:lpstr>
      <vt:lpstr>Recitation 10: Malloc Lab</vt:lpstr>
      <vt:lpstr>Administrivia</vt:lpstr>
      <vt:lpstr>Outline</vt:lpstr>
      <vt:lpstr>What is malloc?</vt:lpstr>
      <vt:lpstr>Malloc Internals</vt:lpstr>
      <vt:lpstr>Concept</vt:lpstr>
      <vt:lpstr>Concept (Implicit list)</vt:lpstr>
      <vt:lpstr>Concept (Implicit list)</vt:lpstr>
      <vt:lpstr>Concept (Implicit list)</vt:lpstr>
      <vt:lpstr>Goals</vt:lpstr>
      <vt:lpstr>PowerPoint Presentation</vt:lpstr>
      <vt:lpstr>Allocation methods in a nutshell</vt:lpstr>
      <vt:lpstr>Choices</vt:lpstr>
      <vt:lpstr>Finding a Best Block</vt:lpstr>
      <vt:lpstr>Metadata</vt:lpstr>
      <vt:lpstr>In a perfect world…</vt:lpstr>
      <vt:lpstr>In reality…</vt:lpstr>
      <vt:lpstr>PowerPoint Presentation</vt:lpstr>
      <vt:lpstr>Common errors you might see</vt:lpstr>
      <vt:lpstr>GDB Practice</vt:lpstr>
      <vt:lpstr>First things first</vt:lpstr>
      <vt:lpstr>Debugging mdriver</vt:lpstr>
      <vt:lpstr>Debugging mdriver</vt:lpstr>
      <vt:lpstr>Thought process while debugging</vt:lpstr>
      <vt:lpstr>Heap consistency checker</vt:lpstr>
      <vt:lpstr>Now you try debugging this</vt:lpstr>
      <vt:lpstr>MallocLab Checkpoint</vt:lpstr>
      <vt:lpstr>Appendix: Advanced GDB Usage</vt:lpstr>
      <vt:lpstr>Appendix: Building O0</vt:lpstr>
      <vt:lpstr>Appendix: hprobe()</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11: MallocLab Part 1</dc:title>
  <dc:creator>Brian Railing</dc:creator>
  <cp:lastModifiedBy>eyluo</cp:lastModifiedBy>
  <cp:revision>157</cp:revision>
  <dcterms:created xsi:type="dcterms:W3CDTF">2016-11-06T01:57:04Z</dcterms:created>
  <dcterms:modified xsi:type="dcterms:W3CDTF">2018-11-05T04:14:47Z</dcterms:modified>
</cp:coreProperties>
</file>