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612" r:id="rId2"/>
    <p:sldId id="542" r:id="rId3"/>
    <p:sldId id="543" r:id="rId4"/>
    <p:sldId id="592" r:id="rId5"/>
    <p:sldId id="593" r:id="rId6"/>
    <p:sldId id="611" r:id="rId7"/>
    <p:sldId id="615" r:id="rId8"/>
    <p:sldId id="617" r:id="rId9"/>
    <p:sldId id="594" r:id="rId10"/>
    <p:sldId id="584" r:id="rId11"/>
    <p:sldId id="598" r:id="rId12"/>
    <p:sldId id="597" r:id="rId13"/>
    <p:sldId id="545" r:id="rId14"/>
    <p:sldId id="599" r:id="rId15"/>
    <p:sldId id="583" r:id="rId16"/>
    <p:sldId id="546" r:id="rId17"/>
    <p:sldId id="548" r:id="rId18"/>
    <p:sldId id="547" r:id="rId19"/>
    <p:sldId id="600" r:id="rId20"/>
    <p:sldId id="550" r:id="rId21"/>
    <p:sldId id="602" r:id="rId22"/>
    <p:sldId id="601" r:id="rId23"/>
    <p:sldId id="604" r:id="rId24"/>
    <p:sldId id="605" r:id="rId25"/>
    <p:sldId id="603" r:id="rId26"/>
    <p:sldId id="551" r:id="rId27"/>
    <p:sldId id="567" r:id="rId28"/>
    <p:sldId id="552" r:id="rId29"/>
    <p:sldId id="553" r:id="rId30"/>
    <p:sldId id="554" r:id="rId31"/>
    <p:sldId id="589" r:id="rId32"/>
    <p:sldId id="590" r:id="rId33"/>
    <p:sldId id="591" r:id="rId34"/>
    <p:sldId id="613" r:id="rId35"/>
    <p:sldId id="555" r:id="rId36"/>
    <p:sldId id="556" r:id="rId37"/>
    <p:sldId id="557" r:id="rId38"/>
    <p:sldId id="558" r:id="rId39"/>
    <p:sldId id="559" r:id="rId40"/>
    <p:sldId id="569" r:id="rId41"/>
    <p:sldId id="560" r:id="rId42"/>
    <p:sldId id="561" r:id="rId43"/>
    <p:sldId id="618" r:id="rId44"/>
    <p:sldId id="562" r:id="rId45"/>
    <p:sldId id="563" r:id="rId46"/>
    <p:sldId id="564" r:id="rId47"/>
    <p:sldId id="565" r:id="rId48"/>
    <p:sldId id="574" r:id="rId49"/>
    <p:sldId id="570" r:id="rId50"/>
    <p:sldId id="572" r:id="rId51"/>
    <p:sldId id="608" r:id="rId52"/>
    <p:sldId id="609" r:id="rId53"/>
    <p:sldId id="610" r:id="rId54"/>
    <p:sldId id="616" r:id="rId55"/>
    <p:sldId id="573" r:id="rId56"/>
    <p:sldId id="579" r:id="rId57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5F1CF"/>
    <a:srgbClr val="F6F5BD"/>
    <a:srgbClr val="F1C7C7"/>
    <a:srgbClr val="B3B3B3"/>
    <a:srgbClr val="E6E6E6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81754" autoAdjust="0"/>
  </p:normalViewPr>
  <p:slideViewPr>
    <p:cSldViewPr snapToObjects="1">
      <p:cViewPr varScale="1">
        <p:scale>
          <a:sx n="115" d="100"/>
          <a:sy n="115" d="100"/>
        </p:scale>
        <p:origin x="332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8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A-4491-858A-2D8E6FE69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136272"/>
        <c:axId val="-123133952"/>
      </c:barChart>
      <c:catAx>
        <c:axId val="-123136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133952"/>
        <c:crosses val="autoZero"/>
        <c:auto val="1"/>
        <c:lblAlgn val="ctr"/>
        <c:lblOffset val="100"/>
        <c:noMultiLvlLbl val="0"/>
      </c:catAx>
      <c:valAx>
        <c:axId val="-123133952"/>
        <c:scaling>
          <c:orientation val="minMax"/>
          <c:max val="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136272"/>
        <c:crosses val="autoZero"/>
        <c:crossBetween val="between"/>
        <c:majorUnit val="1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F-4EFD-9004-F89CCA54D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114464"/>
        <c:axId val="-123112144"/>
      </c:barChart>
      <c:catAx>
        <c:axId val="-123114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112144"/>
        <c:crosses val="autoZero"/>
        <c:auto val="1"/>
        <c:lblAlgn val="ctr"/>
        <c:lblOffset val="100"/>
        <c:noMultiLvlLbl val="0"/>
      </c:catAx>
      <c:valAx>
        <c:axId val="-123112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114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0-4E74-8A7B-071434545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466192"/>
        <c:axId val="-123464144"/>
      </c:barChart>
      <c:catAx>
        <c:axId val="-12346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464144"/>
        <c:crosses val="autoZero"/>
        <c:auto val="1"/>
        <c:lblAlgn val="ctr"/>
        <c:lblOffset val="100"/>
        <c:noMultiLvlLbl val="0"/>
      </c:catAx>
      <c:valAx>
        <c:axId val="-123464144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466192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 How do you handle receiving requests?</a:t>
            </a:r>
            <a:r>
              <a:rPr lang="en-US" baseline="0" dirty="0"/>
              <a:t>  How much to read from a request?  What if the client never finishes sending its request?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877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7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40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68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/>
              <a:t>Classical problem classes of concurrent programs:</a:t>
            </a:r>
          </a:p>
          <a:p>
            <a:pPr lvl="1"/>
            <a:r>
              <a:rPr lang="en-US" sz="2200" b="1" i="1" dirty="0"/>
              <a:t>Races:</a:t>
            </a:r>
            <a:r>
              <a:rPr lang="en-US" sz="2200" dirty="0"/>
              <a:t> outcome depends on arbitrary scheduling decisions elsewhere in the system</a:t>
            </a:r>
          </a:p>
          <a:p>
            <a:pPr lvl="2"/>
            <a:r>
              <a:rPr lang="en-US" dirty="0"/>
              <a:t>Example: who gets the last seat on the airplane?</a:t>
            </a:r>
          </a:p>
          <a:p>
            <a:pPr lvl="1"/>
            <a:r>
              <a:rPr lang="en-US" sz="2200" b="1" i="1" dirty="0"/>
              <a:t>Deadlock:</a:t>
            </a:r>
            <a:r>
              <a:rPr lang="en-US" sz="2200" dirty="0"/>
              <a:t> improper resource allocation prevents forward progress</a:t>
            </a:r>
          </a:p>
          <a:p>
            <a:pPr lvl="2"/>
            <a:r>
              <a:rPr lang="en-US" dirty="0"/>
              <a:t>Example: traffic gridlock</a:t>
            </a:r>
          </a:p>
          <a:p>
            <a:pPr lvl="1"/>
            <a:r>
              <a:rPr lang="en-US" sz="2200" b="1" i="1" dirty="0"/>
              <a:t>Starvation / Fairness</a:t>
            </a:r>
            <a:r>
              <a:rPr lang="en-US" sz="2200" dirty="0"/>
              <a:t>: external events and/or system scheduling decisions can prevent sub-task progress</a:t>
            </a:r>
          </a:p>
          <a:p>
            <a:pPr lvl="2"/>
            <a:r>
              <a:rPr lang="en-US" dirty="0"/>
              <a:t>Example: people always jump in front of you in line</a:t>
            </a:r>
          </a:p>
          <a:p>
            <a:r>
              <a:rPr lang="en-US" sz="2600" dirty="0"/>
              <a:t>Many aspects of concurrent programming are beyond the scope of our course..</a:t>
            </a:r>
          </a:p>
          <a:p>
            <a:pPr lvl="1"/>
            <a:r>
              <a:rPr lang="en-US" sz="2200" dirty="0"/>
              <a:t>but, not all </a:t>
            </a:r>
            <a:r>
              <a:rPr lang="en-US" sz="2200" dirty="0">
                <a:sym typeface="Wingdings"/>
              </a:rPr>
              <a:t></a:t>
            </a:r>
          </a:p>
          <a:p>
            <a:pPr lvl="1"/>
            <a:r>
              <a:rPr lang="en-US" sz="2200" dirty="0">
                <a:sym typeface="Wingdings"/>
              </a:rPr>
              <a:t>We’ll cover some of these aspects in the next few lectures. 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39" y="2209800"/>
            <a:ext cx="8763001" cy="365759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It may be hard, but 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it can be useful and sometimes necessary!</a:t>
            </a:r>
          </a:p>
        </p:txBody>
      </p:sp>
    </p:spTree>
    <p:extLst>
      <p:ext uri="{BB962C8B-B14F-4D97-AF65-F5344CB8AC3E}">
        <p14:creationId xmlns:p14="http://schemas.microsoft.com/office/powerpoint/2010/main" val="373376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357018" y="4132968"/>
            <a:ext cx="6500982" cy="1371600"/>
            <a:chOff x="357018" y="4132968"/>
            <a:chExt cx="6500982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357018" y="4352517"/>
              <a:ext cx="938382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/>
              <a:t>Reminder: Iterative Echo Server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10668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10668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1981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20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066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292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582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582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2574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321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3978275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0040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22970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754434"/>
            <a:ext cx="186011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Await connection</a:t>
            </a:r>
          </a:p>
          <a:p>
            <a:r>
              <a:rPr lang="en-US" sz="1800" dirty="0">
                <a:latin typeface="Calibri" pitchFamily="34" charset="0"/>
              </a:rPr>
              <a:t>request from</a:t>
            </a:r>
          </a:p>
          <a:p>
            <a:r>
              <a:rPr lang="en-US" sz="18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16002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1600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6352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401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401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19566106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connection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867400" y="2047875"/>
            <a:ext cx="1295400" cy="4657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949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Second Client Block?</a:t>
            </a:r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/>
              <a:t>Second client attempts to connect to iterative server</a:t>
            </a:r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Call to connect returns</a:t>
            </a:r>
          </a:p>
          <a:p>
            <a:pPr lvl="1"/>
            <a:r>
              <a:rPr lang="en-US" sz="2000" dirty="0"/>
              <a:t>Even though connection not yet accepted</a:t>
            </a:r>
          </a:p>
          <a:p>
            <a:pPr lvl="1"/>
            <a:r>
              <a:rPr lang="en-US" sz="2000" dirty="0"/>
              <a:t>Server side TCP manager queues request</a:t>
            </a:r>
          </a:p>
          <a:p>
            <a:pPr lvl="1"/>
            <a:r>
              <a:rPr lang="en-US" sz="2000" dirty="0"/>
              <a:t>Feature known as “TCP listen backlog”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rio_writen</a:t>
            </a:r>
            <a:r>
              <a:rPr lang="en-US" sz="2400" dirty="0"/>
              <a:t> returns</a:t>
            </a:r>
          </a:p>
          <a:p>
            <a:pPr lvl="1"/>
            <a:r>
              <a:rPr lang="en-US" sz="2000" dirty="0"/>
              <a:t>Server side TCP manager buffers input data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rio_readlineb</a:t>
            </a:r>
            <a:r>
              <a:rPr lang="en-US" sz="2400" dirty="0"/>
              <a:t> blocks</a:t>
            </a:r>
          </a:p>
          <a:p>
            <a:pPr lvl="1"/>
            <a:r>
              <a:rPr lang="en-US" sz="2000" dirty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317490" y="3519488"/>
            <a:ext cx="1860931" cy="18158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out to lunch</a:t>
            </a:r>
          </a:p>
          <a:p>
            <a:pPr algn="r"/>
            <a:endParaRPr lang="en-US" sz="1200" b="0" dirty="0">
              <a:solidFill>
                <a:srgbClr val="FF0000"/>
              </a:solidFill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759867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to read 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from server</a:t>
            </a: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854974" y="3705761"/>
            <a:ext cx="1564626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Server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data from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Server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/>
              <a:t>Approaches for Writing Concurrent Servers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/>
              <a:t>Allow server to handle multiple clients 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1. Process-based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flows</a:t>
            </a:r>
          </a:p>
          <a:p>
            <a:pPr lvl="1"/>
            <a:r>
              <a:rPr lang="en-US" sz="2200" dirty="0"/>
              <a:t>All flows share the same address space</a:t>
            </a:r>
          </a:p>
          <a:p>
            <a:pPr lvl="1"/>
            <a:r>
              <a:rPr lang="en-US" sz="2200" dirty="0"/>
              <a:t>Uses technique called </a:t>
            </a:r>
            <a:r>
              <a:rPr lang="en-US" sz="2200" i="1" dirty="0"/>
              <a:t>I/O multiplexing</a:t>
            </a:r>
            <a:r>
              <a:rPr lang="en-US" sz="2200" i="1" dirty="0">
                <a:solidFill>
                  <a:srgbClr val="FF0000"/>
                </a:solidFill>
              </a:rPr>
              <a:t>. </a:t>
            </a:r>
            <a:endParaRPr lang="en-US" sz="2200" dirty="0"/>
          </a:p>
          <a:p>
            <a:pPr marL="0" indent="0">
              <a:buNone/>
            </a:pPr>
            <a:r>
              <a:rPr lang="en-US" sz="2600" dirty="0"/>
              <a:t>3. Thread-based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space</a:t>
            </a:r>
          </a:p>
          <a:p>
            <a:pPr lvl="1"/>
            <a:r>
              <a:rPr lang="en-US" sz="2200" dirty="0"/>
              <a:t>Hybrid of of process-based and event-based.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#1: Process-based Servers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/>
              <a:t>Spawn separate process for each client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83708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server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 out to lunch</a:t>
            </a: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65993" y="3951981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Child blocks waiting for data from Client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#1: Process-based Servers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/>
              <a:t>Spawn separate process for each client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83708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 out to lunch</a:t>
            </a: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81200" y="3962400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Child blocks waiting for data from Client 1</a:t>
            </a:r>
          </a:p>
        </p:txBody>
      </p:sp>
    </p:spTree>
    <p:extLst>
      <p:ext uri="{BB962C8B-B14F-4D97-AF65-F5344CB8AC3E}">
        <p14:creationId xmlns:p14="http://schemas.microsoft.com/office/powerpoint/2010/main" val="150948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/>
              <a:t>Concurrent Programming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23</a:t>
            </a:r>
            <a:r>
              <a:rPr lang="en-US" sz="2000" b="0" baseline="30000" dirty="0"/>
              <a:t>rd</a:t>
            </a:r>
            <a:r>
              <a:rPr lang="en-US" sz="2000" b="0" dirty="0"/>
              <a:t> Lecture, Nov. 13, 2018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echo(connfd);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600" dirty="0">
                <a:latin typeface="Courier New"/>
                <a:cs typeface="Courier New"/>
              </a:rPr>
              <a:t>exit(0);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Iterative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038042" y="5012293"/>
            <a:ext cx="6440931" cy="1095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65100" lvl="1" indent="-165100"/>
            <a:r>
              <a:rPr lang="en-US" sz="2400" b="0" kern="0" dirty="0"/>
              <a:t>Accept a connection request</a:t>
            </a:r>
          </a:p>
          <a:p>
            <a:pPr marL="165100" lvl="1" indent="-165100"/>
            <a:r>
              <a:rPr lang="en-US" sz="2400" b="0" kern="0" dirty="0"/>
              <a:t>Handle echo requests until client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closes connection with client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07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if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/* Child </a:t>
            </a:r>
            <a:r>
              <a:rPr lang="nl-NL" sz="1600" dirty="0" err="1">
                <a:latin typeface="Courier New"/>
                <a:cs typeface="Courier New"/>
              </a:rPr>
              <a:t>closes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connection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with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client</a:t>
            </a:r>
            <a:r>
              <a:rPr lang="nl-NL" sz="1600" dirty="0"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16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6292334"/>
            <a:ext cx="734020" cy="369332"/>
          </a:xfrm>
          <a:prstGeom prst="rect">
            <a:avLst/>
          </a:prstGeom>
          <a:solidFill>
            <a:srgbClr val="CCFFCC"/>
          </a:solidFill>
          <a:ln>
            <a:solidFill>
              <a:srgbClr val="00CC99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1676400" y="5715000"/>
            <a:ext cx="685800" cy="57733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068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latin typeface="Courier New"/>
                <a:cs typeface="Courier New"/>
              </a:rPr>
              <a:t>Close(</a:t>
            </a:r>
            <a:r>
              <a:rPr lang="en-US" sz="1600" dirty="0" err="1">
                <a:latin typeface="Courier New"/>
                <a:cs typeface="Courier New"/>
              </a:rPr>
              <a:t>connfd</a:t>
            </a:r>
            <a:r>
              <a:rPr lang="en-US" sz="1600" dirty="0"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2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F0000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closes connected socket (important!)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36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 Echo Server</a:t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</a:p>
          <a:p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    while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/>
              <a:t>Concurrent 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 </a:t>
            </a:r>
            <a:r>
              <a:rPr lang="en-US" sz="20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Forks child to handle client.  Connection 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87393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Process-based Server Execution 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child process</a:t>
            </a:r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/>
              <a:t>Both parent &amp; child 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dirty="0" err="1">
                <a:latin typeface="Courier New"/>
                <a:cs typeface="Courier New"/>
              </a:rPr>
              <a:t>connfd</a:t>
            </a:r>
            <a:endParaRPr lang="en-US" sz="2200" dirty="0">
              <a:latin typeface="Courier New"/>
              <a:cs typeface="Courier New"/>
            </a:endParaRPr>
          </a:p>
          <a:p>
            <a:pPr lvl="2"/>
            <a:r>
              <a:rPr lang="en-US" sz="2200" dirty="0"/>
              <a:t>Child should close </a:t>
            </a:r>
            <a:r>
              <a:rPr lang="en-US" sz="2200" dirty="0" err="1">
                <a:latin typeface="Courier New"/>
                <a:cs typeface="Courier New"/>
              </a:rPr>
              <a:t>listenfd</a:t>
            </a:r>
            <a:r>
              <a:rPr lang="en-US" sz="22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requests</a:t>
            </a: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247019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/>
              <a:t>Issues with Process-based Servers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/>
              <a:t>Parent process 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reference count 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dirty="0" err="1">
                <a:latin typeface="Courier New" pitchFamily="49" charset="0"/>
              </a:rPr>
              <a:t>refcnt(connfd</a:t>
            </a:r>
            <a:r>
              <a:rPr lang="en-US" sz="2200" dirty="0">
                <a:latin typeface="Courier New" pitchFamily="49" charset="0"/>
              </a:rPr>
              <a:t>) = 2</a:t>
            </a:r>
            <a:endParaRPr lang="en-US" sz="2200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dirty="0" err="1">
                <a:latin typeface="Courier New" pitchFamily="49" charset="0"/>
              </a:rPr>
              <a:t>refcnt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connfd</a:t>
            </a:r>
            <a:r>
              <a:rPr lang="en-US" sz="2200" dirty="0">
                <a:latin typeface="Courier New" pitchFamily="49" charset="0"/>
              </a:rPr>
              <a:t>) = 0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Programming is Hard!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human mind tends to be sequential</a:t>
            </a:r>
          </a:p>
          <a:p>
            <a:endParaRPr lang="en-US" sz="2600" dirty="0"/>
          </a:p>
          <a:p>
            <a:r>
              <a:rPr lang="en-US" sz="2600" dirty="0"/>
              <a:t>The notion of time is often misleading</a:t>
            </a:r>
          </a:p>
          <a:p>
            <a:endParaRPr lang="en-US" sz="2600" dirty="0"/>
          </a:p>
          <a:p>
            <a:r>
              <a:rPr lang="en-US" sz="2600" dirty="0"/>
              <a:t>Thinking about all possible sequences of events in a computer system is at least error prone and frequently impossible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Process-based Servers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Nontrivial to share data between processes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(This example too simple to demonstrate)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/>
              <a:t>Approach #2: Event-based Servers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/>
              <a:t>Server maintains set of active connections</a:t>
            </a:r>
          </a:p>
          <a:p>
            <a:pPr lvl="1"/>
            <a:r>
              <a:rPr lang="en-US" dirty="0"/>
              <a:t>Array of </a:t>
            </a:r>
            <a:r>
              <a:rPr lang="en-US" dirty="0" err="1"/>
              <a:t>connfd’s</a:t>
            </a:r>
            <a:endParaRPr lang="en-US" dirty="0"/>
          </a:p>
          <a:p>
            <a:r>
              <a:rPr lang="en-US" dirty="0"/>
              <a:t>Repeat:</a:t>
            </a:r>
          </a:p>
          <a:p>
            <a:pPr lvl="1"/>
            <a:r>
              <a:rPr lang="en-US" dirty="0"/>
              <a:t>Determine which descriptors (</a:t>
            </a:r>
            <a:r>
              <a:rPr lang="en-US" dirty="0" err="1"/>
              <a:t>connfd’s</a:t>
            </a:r>
            <a:r>
              <a:rPr lang="en-US" dirty="0"/>
              <a:t> or </a:t>
            </a:r>
            <a:r>
              <a:rPr lang="en-US" dirty="0" err="1"/>
              <a:t>listenfd</a:t>
            </a:r>
            <a:r>
              <a:rPr lang="en-US" dirty="0"/>
              <a:t>) have pending inputs</a:t>
            </a:r>
          </a:p>
          <a:p>
            <a:pPr lvl="2"/>
            <a:r>
              <a:rPr lang="en-US" dirty="0"/>
              <a:t>e.g., using </a:t>
            </a:r>
            <a:r>
              <a:rPr lang="en-US" dirty="0">
                <a:latin typeface="Courier New"/>
                <a:cs typeface="Courier New"/>
              </a:rPr>
              <a:t>select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arrival of pending input is an </a:t>
            </a:r>
            <a:r>
              <a:rPr lang="en-US" i="1" dirty="0"/>
              <a:t>event</a:t>
            </a:r>
          </a:p>
          <a:p>
            <a:pPr lvl="1"/>
            <a:r>
              <a:rPr lang="en-US" dirty="0"/>
              <a:t>If  </a:t>
            </a:r>
            <a:r>
              <a:rPr lang="en-US" dirty="0" err="1"/>
              <a:t>listenfd</a:t>
            </a:r>
            <a:r>
              <a:rPr lang="en-US" dirty="0"/>
              <a:t> has input, then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 connection</a:t>
            </a:r>
          </a:p>
          <a:p>
            <a:pPr lvl="2"/>
            <a:r>
              <a:rPr lang="en-US" dirty="0"/>
              <a:t>and add new </a:t>
            </a:r>
            <a:r>
              <a:rPr lang="en-US" dirty="0" err="1"/>
              <a:t>connfd</a:t>
            </a:r>
            <a:r>
              <a:rPr lang="en-US" dirty="0"/>
              <a:t> to array</a:t>
            </a:r>
          </a:p>
          <a:p>
            <a:pPr lvl="1"/>
            <a:r>
              <a:rPr lang="en-US" dirty="0"/>
              <a:t>Service all </a:t>
            </a:r>
            <a:r>
              <a:rPr lang="en-US" dirty="0" err="1"/>
              <a:t>connfd’s</a:t>
            </a:r>
            <a:r>
              <a:rPr lang="en-US" dirty="0"/>
              <a:t> with pending inputs</a:t>
            </a:r>
          </a:p>
          <a:p>
            <a:endParaRPr lang="en-US" dirty="0"/>
          </a:p>
          <a:p>
            <a:r>
              <a:rPr lang="en-US" dirty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25829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Multiplexed Event Processing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21663" y="245959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connfd’s</a:t>
            </a:r>
            <a:endParaRPr lang="en-US" sz="1800" dirty="0">
              <a:latin typeface="+mn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94128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954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+mn-lt"/>
              </a:rPr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Active Descriptors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132443"/>
            <a:ext cx="3429000" cy="5322332"/>
            <a:chOff x="3581400" y="1132443"/>
            <a:chExt cx="3429000" cy="5322332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4029579" y="28564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4108242" y="2437368"/>
              <a:ext cx="100540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connfd’s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4029579" y="32152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4029579" y="357401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4029579" y="39327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029579" y="42915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29579" y="46503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4029579" y="5009118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029579" y="53678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029579" y="57266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4029579" y="608544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53379" y="1827768"/>
              <a:ext cx="1233030" cy="369332"/>
            </a:xfrm>
            <a:prstGeom prst="rect">
              <a:avLst/>
            </a:prstGeom>
            <a:solidFill>
              <a:srgbClr val="D5F1C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listenfd = 3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81400" y="1501775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Pending Inputs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rot="10800000">
              <a:off x="5186410" y="1958976"/>
              <a:ext cx="833391" cy="15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0" name="Straight Arrow Connector 59"/>
            <p:cNvCxnSpPr>
              <a:endCxn id="38" idx="3"/>
            </p:cNvCxnSpPr>
            <p:nvPr/>
          </p:nvCxnSpPr>
          <p:spPr bwMode="auto">
            <a:xfrm rot="10800000">
              <a:off x="5020180" y="3399910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rot="10800000">
              <a:off x="5029201" y="4840844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10800000">
              <a:off x="5029201" y="5228709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rot="5400000" flipH="1" flipV="1">
              <a:off x="4152603" y="3364165"/>
              <a:ext cx="3733800" cy="90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5021561" y="1132443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Read and service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33008" y="3185577"/>
            <a:ext cx="1853392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Anything</a:t>
            </a:r>
          </a:p>
          <a:p>
            <a:r>
              <a:rPr lang="en-US" sz="2800" dirty="0">
                <a:latin typeface="+mn-lt"/>
              </a:rPr>
              <a:t>happened?</a:t>
            </a:r>
          </a:p>
        </p:txBody>
      </p:sp>
    </p:spTree>
    <p:extLst>
      <p:ext uri="{BB962C8B-B14F-4D97-AF65-F5344CB8AC3E}">
        <p14:creationId xmlns:p14="http://schemas.microsoft.com/office/powerpoint/2010/main" val="412557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Event-based Servers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6248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+ One logical control flow and address space.</a:t>
            </a:r>
          </a:p>
          <a:p>
            <a:pPr>
              <a:lnSpc>
                <a:spcPct val="85000"/>
              </a:lnSpc>
            </a:pPr>
            <a:r>
              <a:rPr lang="en-US" dirty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Design of choice for high-performance Web servers and search engines. e.g.,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how to deal with partial HTTP request headers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Black"/>
              </a:rPr>
              <a:t>– </a:t>
            </a:r>
            <a:r>
              <a:rPr lang="en-US" dirty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3838384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#3: Thread-based Servers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(process-based)</a:t>
            </a:r>
          </a:p>
          <a:p>
            <a:pPr lvl="1"/>
            <a:r>
              <a:rPr lang="en-US" dirty="0"/>
              <a:t>	…</a:t>
            </a:r>
            <a:r>
              <a:rPr lang="en-US" sz="2200" dirty="0"/>
              <a:t>but using threads instead of processes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+mn-lt"/>
                </a:rPr>
                <a:t>0</a:t>
              </a: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0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+mn-lt"/>
                </a:rPr>
                <a:t>0</a:t>
              </a:r>
              <a:endParaRPr lang="en-US" sz="1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684331" y="2605366"/>
            <a:ext cx="18774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966577" y="2560916"/>
            <a:ext cx="365008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code, data</a:t>
            </a:r>
          </a:p>
          <a:p>
            <a:pPr algn="ctr"/>
            <a:r>
              <a:rPr lang="en-US" sz="1800" dirty="0">
                <a:latin typeface="+mn-lt"/>
              </a:rPr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</a:t>
            </a:r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9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Threads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are </a:t>
            </a:r>
            <a:r>
              <a:rPr lang="en-US" sz="2600" i="1" dirty="0"/>
              <a:t>concurrent</a:t>
            </a:r>
            <a:r>
              <a:rPr lang="en-US" sz="2600" dirty="0"/>
              <a:t> if their flows 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596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 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Single Core Processor</a:t>
            </a:r>
          </a:p>
          <a:p>
            <a:pPr lvl="1"/>
            <a:r>
              <a:rPr lang="en-US" dirty="0"/>
              <a:t>Simulate parallelism by time slicing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Multi-Core Processor</a:t>
            </a:r>
          </a:p>
          <a:p>
            <a:pPr lvl="1"/>
            <a:r>
              <a:rPr lang="en-US" dirty="0"/>
              <a:t>Can have true parallelism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35072" y="3429000"/>
            <a:ext cx="659631" cy="2743200"/>
            <a:chOff x="5530472" y="3429000"/>
            <a:chExt cx="659631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30472" y="4494213"/>
              <a:ext cx="659631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Run 3 threads on 2 cores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others (possibly on different cores)</a:t>
            </a:r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all code and data (except local stacks)</a:t>
            </a:r>
          </a:p>
          <a:p>
            <a:pPr lvl="2"/>
            <a:r>
              <a:rPr lang="en-US" dirty="0"/>
              <a:t>Processes 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reaping) twice as expensive as thread control</a:t>
            </a:r>
          </a:p>
          <a:p>
            <a:pPr lvl="2"/>
            <a:r>
              <a:rPr lang="en-US" dirty="0"/>
              <a:t>Linux 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Signals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Signal handler shares state with regular program</a:t>
            </a:r>
          </a:p>
          <a:p>
            <a:pPr lvl="1"/>
            <a:r>
              <a:rPr lang="en-US" sz="2200" dirty="0"/>
              <a:t>Including stack</a:t>
            </a:r>
          </a:p>
          <a:p>
            <a:r>
              <a:rPr lang="en-US" sz="2600" dirty="0"/>
              <a:t>Signal handler interrupts normal program execution</a:t>
            </a:r>
          </a:p>
          <a:p>
            <a:pPr lvl="1"/>
            <a:r>
              <a:rPr lang="en-US" dirty="0"/>
              <a:t>Unexpected procedure call</a:t>
            </a:r>
          </a:p>
          <a:p>
            <a:pPr lvl="1"/>
            <a:r>
              <a:rPr lang="en-US" dirty="0"/>
              <a:t>Returns to regular execution stream</a:t>
            </a:r>
          </a:p>
          <a:p>
            <a:pPr lvl="1"/>
            <a:r>
              <a:rPr lang="en-US" i="1" dirty="0"/>
              <a:t>Not </a:t>
            </a:r>
            <a:r>
              <a:rPr lang="en-US" dirty="0"/>
              <a:t>a peer</a:t>
            </a:r>
          </a:p>
          <a:p>
            <a:r>
              <a:rPr lang="en-US" dirty="0"/>
              <a:t>Limited forms of synchronization</a:t>
            </a:r>
          </a:p>
          <a:p>
            <a:pPr lvl="1"/>
            <a:r>
              <a:rPr lang="en-US" dirty="0"/>
              <a:t>Main program can block / unblock signals</a:t>
            </a:r>
          </a:p>
          <a:p>
            <a:pPr lvl="1"/>
            <a:r>
              <a:rPr lang="en-US" dirty="0"/>
              <a:t>Main program can pause for signal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932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</a:t>
            </a:r>
          </a:p>
          <a:p>
            <a:pPr lvl="2"/>
            <a:r>
              <a:rPr lang="en-US" dirty="0">
                <a:latin typeface="Courier New" pitchFamily="49" charset="0"/>
              </a:rPr>
              <a:t>return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pthread_mutex_init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pthread_mutex</a:t>
            </a:r>
            <a:r>
              <a:rPr lang="en-US" dirty="0">
                <a:latin typeface="Courier New" pitchFamily="49" charset="0"/>
              </a:rPr>
              <a:t>_[un]lock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8376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6200" y="1397436"/>
            <a:ext cx="6410464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 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"hello, world" program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                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2800" y="1905000"/>
            <a:ext cx="5021969" cy="1752600"/>
            <a:chOff x="4114798" y="1905000"/>
            <a:chExt cx="5021969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039643" y="1905000"/>
              <a:ext cx="2097124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attributes </a:t>
              </a:r>
            </a:p>
            <a:p>
              <a:pPr algn="ctr"/>
              <a:r>
                <a:rPr lang="en-US" sz="2000" i="1">
                  <a:latin typeface="+mn-lt"/>
                </a:rPr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3870557"/>
            <a:ext cx="3539887" cy="707887"/>
            <a:chOff x="6019799" y="3191013"/>
            <a:chExt cx="3539887" cy="707887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7352481" y="3191014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>
                  <a:latin typeface="+mn-lt"/>
                </a:rPr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3"/>
              <a:ext cx="1427034" cy="3539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00400" y="4114800"/>
            <a:ext cx="4695877" cy="1552714"/>
            <a:chOff x="3810000" y="3857486"/>
            <a:chExt cx="4695877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01552" y="4702314"/>
              <a:ext cx="160432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Return value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43200" y="2058888"/>
            <a:ext cx="2842459" cy="1598712"/>
            <a:chOff x="4114798" y="2058888"/>
            <a:chExt cx="5132216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6929404" y="2058888"/>
              <a:ext cx="231761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ID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91000" y="3087588"/>
            <a:ext cx="4048080" cy="570012"/>
            <a:chOff x="4952998" y="2058888"/>
            <a:chExt cx="4048080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175338" y="2058888"/>
              <a:ext cx="182574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routine</a:t>
              </a: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+mn-lt"/>
              </a:rPr>
              <a:t>hello.c</a:t>
            </a:r>
            <a:endParaRPr lang="en-US" sz="1800" dirty="0">
              <a:solidFill>
                <a:srgbClr val="7F7F7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Threaded “hello,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28104" y="1370290"/>
            <a:ext cx="1373092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242204" y="2602190"/>
            <a:ext cx="1314144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49928"/>
            <a:ext cx="19013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return NULL;</a:t>
            </a:r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229796" y="3502710"/>
            <a:ext cx="263405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044571" y="5024348"/>
            <a:ext cx="180657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latin typeface="Courier New"/>
                <a:cs typeface="Courier New"/>
              </a:rPr>
              <a:t>exit()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827" y="2209800"/>
            <a:ext cx="28135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282871" y="3059668"/>
            <a:ext cx="253652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 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199091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31414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terminates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418382" y="2514600"/>
            <a:ext cx="2401018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  <a:p>
            <a:pPr algn="r"/>
            <a:r>
              <a:rPr lang="en-US" sz="1800" b="0" dirty="0">
                <a:latin typeface="+mn-lt"/>
              </a:rPr>
              <a:t>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381000" y="998589"/>
            <a:ext cx="8495835" cy="44217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Accept(listenfd, 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4361" y="4737330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b="0" kern="0" dirty="0"/>
              <a:t>Spawn new thread for each client</a:t>
            </a:r>
          </a:p>
          <a:p>
            <a:pPr lvl="1"/>
            <a:r>
              <a:rPr lang="en-US" b="0" kern="0" dirty="0"/>
              <a:t>Pass it copy of connection file descriptor</a:t>
            </a:r>
          </a:p>
          <a:p>
            <a:pPr lvl="1"/>
            <a:r>
              <a:rPr lang="en-US" b="0" kern="0" dirty="0"/>
              <a:t>Note use of </a:t>
            </a:r>
            <a:r>
              <a:rPr lang="en-US" kern="0" dirty="0" err="1">
                <a:latin typeface="Courier New"/>
                <a:cs typeface="Courier New"/>
              </a:rPr>
              <a:t>Malloc</a:t>
            </a:r>
            <a:r>
              <a:rPr lang="en-US" kern="0" dirty="0">
                <a:latin typeface="Courier New"/>
                <a:cs typeface="Courier New"/>
              </a:rPr>
              <a:t>()</a:t>
            </a:r>
            <a:r>
              <a:rPr lang="en-US" b="0" kern="0" dirty="0"/>
              <a:t>! [but not </a:t>
            </a:r>
            <a:r>
              <a:rPr lang="en-US" kern="0" dirty="0">
                <a:latin typeface="Courier New"/>
                <a:cs typeface="Courier New"/>
              </a:rPr>
              <a:t>Free()</a:t>
            </a:r>
            <a:r>
              <a:rPr lang="en-US" b="0" kern="0" dirty="0"/>
              <a:t>]</a:t>
            </a:r>
          </a:p>
          <a:p>
            <a:pPr lvl="1"/>
            <a:endParaRPr lang="en-US" b="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>
                <a:latin typeface="+mn-lt"/>
              </a:rPr>
              <a:t>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mode.</a:t>
            </a:r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 automatically (by kernel) when 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dirty="0" err="1">
                <a:latin typeface="Courier New"/>
                <a:cs typeface="Courier New"/>
              </a:rPr>
              <a:t>connfd</a:t>
            </a:r>
            <a:r>
              <a:rPr lang="en-US" sz="2600" dirty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sz="2600" dirty="0">
                <a:latin typeface="+mn-lt"/>
                <a:cs typeface="Courier New"/>
              </a:rPr>
              <a:t>Close </a:t>
            </a:r>
            <a:r>
              <a:rPr lang="en-US" sz="2600" dirty="0" err="1">
                <a:latin typeface="Courier New"/>
                <a:cs typeface="Courier New"/>
              </a:rPr>
              <a:t>connfd</a:t>
            </a:r>
            <a:r>
              <a:rPr lang="en-US" sz="2600" dirty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Thread-based Server 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individual peer thread</a:t>
            </a:r>
          </a:p>
          <a:p>
            <a:pPr lvl="1"/>
            <a:r>
              <a:rPr lang="en-US" sz="2600" dirty="0"/>
              <a:t>Threads share all process state except TID</a:t>
            </a:r>
          </a:p>
          <a:p>
            <a:pPr lvl="1"/>
            <a:r>
              <a:rPr lang="en-US" sz="2600" dirty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server </a:t>
            </a:r>
          </a:p>
          <a:p>
            <a:pPr algn="ctr"/>
            <a:r>
              <a:rPr lang="en-US" sz="1800" dirty="0">
                <a:latin typeface="+mn-lt"/>
              </a:rPr>
              <a:t>peer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peer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main thread</a:t>
            </a: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requests</a:t>
            </a: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  <a:latin typeface="+mn-lt"/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134199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787393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17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/>
              <a:t>detached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pthread_detach(pthread_self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dirty="0" err="1">
                <a:latin typeface="Courier New" pitchFamily="49" charset="0"/>
              </a:rPr>
              <a:t>Pthread_create(&amp;tid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Form of Unintended Sharing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987317" y="2525990"/>
            <a:ext cx="1359116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131936" y="3879850"/>
            <a:ext cx="643626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peer</a:t>
            </a:r>
            <a:r>
              <a:rPr lang="en-US" sz="1600" baseline="-25000">
                <a:latin typeface="+mn-lt"/>
              </a:rPr>
              <a:t>1</a:t>
            </a:r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1647825" y="32131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5476875" y="44164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1647825" y="35941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325438" y="1159538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6219825" y="3132138"/>
            <a:ext cx="1055688" cy="39211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connfd</a:t>
            </a:r>
            <a:endParaRPr lang="en-US" sz="1600" baseline="-25000">
              <a:latin typeface="+mn-lt"/>
            </a:endParaRPr>
          </a:p>
        </p:txBody>
      </p:sp>
      <p:sp>
        <p:nvSpPr>
          <p:cNvPr id="851989" name="Text Box 21"/>
          <p:cNvSpPr txBox="1">
            <a:spLocks noChangeArrowheads="1"/>
          </p:cNvSpPr>
          <p:nvPr/>
        </p:nvSpPr>
        <p:spPr bwMode="auto">
          <a:xfrm>
            <a:off x="5686521" y="2717740"/>
            <a:ext cx="2111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Main thread stack</a:t>
            </a:r>
          </a:p>
        </p:txBody>
      </p:sp>
      <p:sp>
        <p:nvSpPr>
          <p:cNvPr id="851990" name="Text Box 22"/>
          <p:cNvSpPr txBox="1">
            <a:spLocks noChangeArrowheads="1"/>
          </p:cNvSpPr>
          <p:nvPr/>
        </p:nvSpPr>
        <p:spPr bwMode="auto">
          <a:xfrm>
            <a:off x="7391400" y="4343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vargp</a:t>
            </a:r>
          </a:p>
        </p:txBody>
      </p:sp>
      <p:sp>
        <p:nvSpPr>
          <p:cNvPr id="851991" name="Text Box 23"/>
          <p:cNvSpPr txBox="1">
            <a:spLocks noChangeArrowheads="1"/>
          </p:cNvSpPr>
          <p:nvPr/>
        </p:nvSpPr>
        <p:spPr bwMode="auto">
          <a:xfrm>
            <a:off x="7461507" y="3936940"/>
            <a:ext cx="1363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+mn-lt"/>
              </a:rPr>
              <a:t>Peer</a:t>
            </a:r>
            <a:r>
              <a:rPr lang="en-US" sz="2000" baseline="-25000">
                <a:latin typeface="+mn-lt"/>
              </a:rPr>
              <a:t>1</a:t>
            </a:r>
            <a:r>
              <a:rPr lang="en-US" sz="2000">
                <a:latin typeface="+mn-lt"/>
              </a:rPr>
              <a:t> stack</a:t>
            </a:r>
          </a:p>
        </p:txBody>
      </p:sp>
      <p:sp>
        <p:nvSpPr>
          <p:cNvPr id="851994" name="Line 26"/>
          <p:cNvSpPr>
            <a:spLocks noChangeShapeType="1"/>
          </p:cNvSpPr>
          <p:nvPr/>
        </p:nvSpPr>
        <p:spPr bwMode="auto">
          <a:xfrm flipH="1" flipV="1">
            <a:off x="7162799" y="3505200"/>
            <a:ext cx="386557" cy="911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1676400" y="3200400"/>
            <a:ext cx="199355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connfd = connfd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5410200" y="4495800"/>
            <a:ext cx="19517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 connfd = *vargp</a:t>
            </a:r>
            <a:endParaRPr lang="en-US" sz="2000" baseline="-2500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6875" y="4572000"/>
            <a:ext cx="5695051" cy="1752600"/>
            <a:chOff x="1666875" y="4572000"/>
            <a:chExt cx="5695051" cy="1752600"/>
          </a:xfrm>
        </p:grpSpPr>
        <p:sp>
          <p:nvSpPr>
            <p:cNvPr id="851997" name="Line 29"/>
            <p:cNvSpPr>
              <a:spLocks noChangeShapeType="1"/>
            </p:cNvSpPr>
            <p:nvPr/>
          </p:nvSpPr>
          <p:spPr bwMode="auto">
            <a:xfrm>
              <a:off x="5491163" y="57150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66875" y="4572000"/>
              <a:ext cx="5695051" cy="1511360"/>
              <a:chOff x="1666875" y="4572000"/>
              <a:chExt cx="5695051" cy="1511360"/>
            </a:xfrm>
          </p:grpSpPr>
          <p:sp>
            <p:nvSpPr>
              <p:cNvPr id="851978" name="Line 10"/>
              <p:cNvSpPr>
                <a:spLocks noChangeShapeType="1"/>
              </p:cNvSpPr>
              <p:nvPr/>
            </p:nvSpPr>
            <p:spPr bwMode="auto">
              <a:xfrm>
                <a:off x="1666875" y="5026025"/>
                <a:ext cx="3810000" cy="762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851996" name="Text Box 28"/>
              <p:cNvSpPr txBox="1">
                <a:spLocks noChangeArrowheads="1"/>
              </p:cNvSpPr>
              <p:nvPr/>
            </p:nvSpPr>
            <p:spPr bwMode="auto">
              <a:xfrm>
                <a:off x="5146224" y="5178425"/>
                <a:ext cx="643626" cy="338554"/>
              </a:xfrm>
              <a:prstGeom prst="rect">
                <a:avLst/>
              </a:prstGeom>
              <a:solidFill>
                <a:srgbClr val="E6E6E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peer</a:t>
                </a:r>
                <a:r>
                  <a:rPr lang="en-US" sz="1600" baseline="-25000">
                    <a:latin typeface="+mn-lt"/>
                  </a:rPr>
                  <a:t>2</a:t>
                </a:r>
              </a:p>
            </p:txBody>
          </p:sp>
          <p:sp>
            <p:nvSpPr>
              <p:cNvPr id="852002" name="Text Box 34"/>
              <p:cNvSpPr txBox="1">
                <a:spLocks noChangeArrowheads="1"/>
              </p:cNvSpPr>
              <p:nvPr/>
            </p:nvSpPr>
            <p:spPr bwMode="auto">
              <a:xfrm>
                <a:off x="1676400" y="4572000"/>
                <a:ext cx="1993554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>
                    <a:latin typeface="+mn-lt"/>
                  </a:rPr>
                  <a:t>connfd</a:t>
                </a:r>
                <a:r>
                  <a:rPr lang="en-US" sz="2000" dirty="0">
                    <a:latin typeface="+mn-lt"/>
                  </a:rPr>
                  <a:t> = connfd</a:t>
                </a:r>
                <a:r>
                  <a:rPr lang="en-US" sz="2000" baseline="-25000" dirty="0">
                    <a:latin typeface="+mn-lt"/>
                  </a:rPr>
                  <a:t>2</a:t>
                </a:r>
              </a:p>
            </p:txBody>
          </p:sp>
          <p:sp>
            <p:nvSpPr>
              <p:cNvPr id="852003" name="Text Box 35"/>
              <p:cNvSpPr txBox="1">
                <a:spLocks noChangeArrowheads="1"/>
              </p:cNvSpPr>
              <p:nvPr/>
            </p:nvSpPr>
            <p:spPr bwMode="auto">
              <a:xfrm>
                <a:off x="5410200" y="5683250"/>
                <a:ext cx="1951726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 connfd = *vargp</a:t>
                </a:r>
                <a:endParaRPr lang="en-US" sz="2000" baseline="-25000">
                  <a:latin typeface="+mn-lt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657600" y="4648200"/>
            <a:ext cx="1600200" cy="552510"/>
            <a:chOff x="3657600" y="4648200"/>
            <a:chExt cx="1600200" cy="552510"/>
          </a:xfrm>
        </p:grpSpPr>
        <p:sp>
          <p:nvSpPr>
            <p:cNvPr id="852004" name="Line 36"/>
            <p:cNvSpPr>
              <a:spLocks noChangeShapeType="1"/>
            </p:cNvSpPr>
            <p:nvPr/>
          </p:nvSpPr>
          <p:spPr bwMode="auto">
            <a:xfrm>
              <a:off x="3657600" y="4648200"/>
              <a:ext cx="1600200" cy="0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852005" name="Text Box 37"/>
            <p:cNvSpPr txBox="1">
              <a:spLocks noChangeArrowheads="1"/>
            </p:cNvSpPr>
            <p:nvPr/>
          </p:nvSpPr>
          <p:spPr bwMode="auto">
            <a:xfrm>
              <a:off x="4182447" y="4800600"/>
              <a:ext cx="77564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Race!</a:t>
              </a:r>
            </a:p>
          </p:txBody>
        </p:sp>
      </p:grpSp>
      <p:sp>
        <p:nvSpPr>
          <p:cNvPr id="852006" name="Text Box 38"/>
          <p:cNvSpPr txBox="1">
            <a:spLocks noChangeArrowheads="1"/>
          </p:cNvSpPr>
          <p:nvPr/>
        </p:nvSpPr>
        <p:spPr bwMode="auto">
          <a:xfrm>
            <a:off x="1828800" y="6324600"/>
            <a:ext cx="684708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0" i="1" dirty="0">
                <a:solidFill>
                  <a:srgbClr val="FF0000"/>
                </a:solidFill>
                <a:latin typeface="+mn-lt"/>
              </a:rPr>
              <a:t>Why would both copies of </a:t>
            </a:r>
            <a:r>
              <a:rPr lang="en-US" sz="2200" b="0" i="1" dirty="0" err="1">
                <a:solidFill>
                  <a:srgbClr val="FF0000"/>
                </a:solidFill>
                <a:latin typeface="+mn-lt"/>
              </a:rPr>
              <a:t>vargp</a:t>
            </a:r>
            <a:r>
              <a:rPr lang="en-US" sz="2200" b="0" i="1" dirty="0">
                <a:solidFill>
                  <a:srgbClr val="FF0000"/>
                </a:solidFill>
                <a:latin typeface="+mn-lt"/>
              </a:rPr>
              <a:t> point to same location?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86599" y="3505200"/>
            <a:ext cx="1738407" cy="2678113"/>
            <a:chOff x="7086599" y="3505200"/>
            <a:chExt cx="1738407" cy="2678113"/>
          </a:xfrm>
        </p:grpSpPr>
        <p:sp>
          <p:nvSpPr>
            <p:cNvPr id="851993" name="Text Box 25"/>
            <p:cNvSpPr txBox="1">
              <a:spLocks noChangeArrowheads="1"/>
            </p:cNvSpPr>
            <p:nvPr/>
          </p:nvSpPr>
          <p:spPr bwMode="auto">
            <a:xfrm>
              <a:off x="7461507" y="5391090"/>
              <a:ext cx="1363499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Peer</a:t>
              </a:r>
              <a:r>
                <a:rPr lang="en-US" sz="2000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 stack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86599" y="3505200"/>
              <a:ext cx="1295401" cy="2678113"/>
              <a:chOff x="7086599" y="3505200"/>
              <a:chExt cx="1295401" cy="2678113"/>
            </a:xfrm>
          </p:grpSpPr>
          <p:sp>
            <p:nvSpPr>
              <p:cNvPr id="851992" name="Text Box 24"/>
              <p:cNvSpPr txBox="1">
                <a:spLocks noChangeArrowheads="1"/>
              </p:cNvSpPr>
              <p:nvPr/>
            </p:nvSpPr>
            <p:spPr bwMode="auto">
              <a:xfrm>
                <a:off x="7315200" y="5867400"/>
                <a:ext cx="1066800" cy="315913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+mn-lt"/>
                  </a:rPr>
                  <a:t>vargp</a:t>
                </a:r>
              </a:p>
            </p:txBody>
          </p:sp>
          <p:sp>
            <p:nvSpPr>
              <p:cNvPr id="852000" name="Line 32"/>
              <p:cNvSpPr>
                <a:spLocks noChangeShapeType="1"/>
              </p:cNvSpPr>
              <p:nvPr/>
            </p:nvSpPr>
            <p:spPr bwMode="auto">
              <a:xfrm flipH="1" flipV="1">
                <a:off x="7086599" y="3505200"/>
                <a:ext cx="398463" cy="245030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29" name="Oval 26"/>
              <p:cNvSpPr>
                <a:spLocks noChangeAspect="1" noChangeArrowheads="1"/>
              </p:cNvSpPr>
              <p:nvPr/>
            </p:nvSpPr>
            <p:spPr bwMode="auto">
              <a:xfrm>
                <a:off x="7420769" y="5955506"/>
                <a:ext cx="128588" cy="128588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solidFill>
                    <a:srgbClr val="990000"/>
                  </a:solidFill>
                  <a:latin typeface="+mn-lt"/>
                </a:endParaRPr>
              </a:p>
            </p:txBody>
          </p:sp>
        </p:grpSp>
      </p:grp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7529052" y="44164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this race occur?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604665"/>
            <a:ext cx="4182555" cy="14773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Pthread_create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NULL,</a:t>
            </a:r>
          </a:p>
          <a:p>
            <a:r>
              <a:rPr lang="en-US" sz="1800" dirty="0">
                <a:latin typeface="Courier New" pitchFamily="49" charset="0"/>
              </a:rPr>
              <a:t>                 thread,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/>
              <a:t>Race Test</a:t>
            </a:r>
          </a:p>
          <a:p>
            <a:pPr lvl="1"/>
            <a:r>
              <a:rPr lang="en-US" sz="2200" dirty="0"/>
              <a:t>If no race, then each thread would get different value of </a:t>
            </a:r>
            <a:r>
              <a:rPr lang="en-US" sz="2200" b="1" dirty="0" err="1">
                <a:latin typeface="Courier New"/>
                <a:cs typeface="Courier New"/>
              </a:rPr>
              <a:t>i</a:t>
            </a:r>
            <a:endParaRPr lang="en-US" sz="2200" b="1" dirty="0">
              <a:latin typeface="Courier New"/>
              <a:cs typeface="Courier New"/>
            </a:endParaRPr>
          </a:p>
          <a:p>
            <a:pPr lvl="1"/>
            <a:r>
              <a:rPr lang="en-US" sz="2200" dirty="0"/>
              <a:t>Set of saved values would consist of one copy each of 0 through 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Main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733988" cy="2031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*thread(void *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r>
              <a:rPr lang="en-US" sz="1800" dirty="0">
                <a:latin typeface="Courier New" pitchFamily="49" charset="0"/>
              </a:rPr>
              <a:t>{ 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*((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*)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Pthread_detach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pthread_self</a:t>
            </a:r>
            <a:r>
              <a:rPr lang="en-US" sz="1800" dirty="0">
                <a:latin typeface="Courier New" pitchFamily="49" charset="0"/>
              </a:rPr>
              <a:t>());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save_value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return NULL;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85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754896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/>
              <a:t>The race can really happen!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Multicore</a:t>
            </a:r>
            <a:r>
              <a:rPr lang="en-US" sz="1800" dirty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2701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Correct passing of thread arguments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253349" y="1219200"/>
            <a:ext cx="6538970" cy="14465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Main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 . . . 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kern="0" dirty="0"/>
              <a:t>Producer-Consumer Model</a:t>
            </a:r>
          </a:p>
          <a:p>
            <a:pPr lvl="1"/>
            <a:r>
              <a:rPr lang="en-US" b="0" kern="0" dirty="0"/>
              <a:t>Allocate in main</a:t>
            </a:r>
          </a:p>
          <a:p>
            <a:pPr lvl="1"/>
            <a:r>
              <a:rPr lang="en-US" b="0" kern="0" dirty="0"/>
              <a:t>Free in thread routine</a:t>
            </a:r>
          </a:p>
          <a:p>
            <a:pPr lvl="1"/>
            <a:endParaRPr lang="en-US" b="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>
                <a:latin typeface="+mn-lt"/>
              </a:rPr>
              <a:t>  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2743200"/>
            <a:ext cx="4628190" cy="230832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. . 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. . 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8104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cache</a:t>
            </a:r>
          </a:p>
          <a:p>
            <a:r>
              <a:rPr lang="en-US" sz="2600" dirty="0"/>
              <a:t>+ Threads are more efficient than processes</a:t>
            </a:r>
          </a:p>
          <a:p>
            <a:endParaRPr lang="en-US" sz="1400" dirty="0"/>
          </a:p>
          <a:p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threads</a:t>
            </a:r>
          </a:p>
          <a:p>
            <a:pPr lvl="1"/>
            <a:r>
              <a:rPr lang="en-US" sz="2200" dirty="0"/>
              <a:t>Hard to know which data shared &amp; which private</a:t>
            </a:r>
          </a:p>
          <a:p>
            <a:pPr lvl="1"/>
            <a:r>
              <a:rPr lang="en-US" sz="2200" dirty="0"/>
              <a:t>Hard to detect by testing</a:t>
            </a:r>
          </a:p>
          <a:p>
            <a:pPr lvl="2"/>
            <a:r>
              <a:rPr lang="en-US" dirty="0"/>
              <a:t>Probability of bad race outcome very low</a:t>
            </a:r>
          </a:p>
          <a:p>
            <a:pPr lvl="2"/>
            <a:r>
              <a:rPr lang="en-US" dirty="0"/>
              <a:t>But nonzero!</a:t>
            </a:r>
          </a:p>
          <a:p>
            <a:pPr lvl="1"/>
            <a:r>
              <a:rPr lang="en-US" sz="2200" dirty="0"/>
              <a:t>Future lectures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/>
              <a:t>Summary: Approaches 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Process-based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multi-core</a:t>
            </a:r>
            <a:endParaRPr lang="en-US" sz="2600" b="0" dirty="0"/>
          </a:p>
          <a:p>
            <a:pPr>
              <a:lnSpc>
                <a:spcPct val="85000"/>
              </a:lnSpc>
            </a:pPr>
            <a:r>
              <a:rPr lang="en-US" sz="2600" dirty="0"/>
              <a:t>Thread-based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Event orderings not repeatable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from signal handlers.</a:t>
            </a:r>
          </a:p>
          <a:p>
            <a:r>
              <a:rPr lang="en-US" dirty="0"/>
              <a:t>Why don’t we use </a:t>
            </a:r>
            <a:r>
              <a:rPr lang="en-US" dirty="0" err="1"/>
              <a:t>printf</a:t>
            </a:r>
            <a:r>
              <a:rPr lang="en-US" dirty="0"/>
              <a:t> in handlers?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 code:</a:t>
            </a:r>
          </a:p>
          <a:p>
            <a:pPr lvl="1"/>
            <a:r>
              <a:rPr lang="en-US" dirty="0"/>
              <a:t>Acquire lock</a:t>
            </a:r>
          </a:p>
          <a:p>
            <a:pPr lvl="1"/>
            <a:r>
              <a:rPr lang="en-US" dirty="0"/>
              <a:t>Do something</a:t>
            </a:r>
          </a:p>
          <a:p>
            <a:pPr lvl="1"/>
            <a:r>
              <a:rPr lang="en-US" dirty="0"/>
              <a:t>Release lock</a:t>
            </a:r>
          </a:p>
          <a:p>
            <a:r>
              <a:rPr lang="en-US" dirty="0"/>
              <a:t>What if signal handler interrupts call to </a:t>
            </a:r>
            <a:r>
              <a:rPr lang="en-US" dirty="0" err="1"/>
              <a:t>printf</a:t>
            </a:r>
            <a:r>
              <a:rPr lang="en-US" dirty="0"/>
              <a:t>?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1025"/>
            <a:ext cx="2208592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374436"/>
            <a:ext cx="8912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81400" y="3276600"/>
            <a:ext cx="3843586" cy="1663918"/>
            <a:chOff x="5124214" y="3549860"/>
            <a:chExt cx="3843586" cy="1663918"/>
          </a:xfrm>
        </p:grpSpPr>
        <p:sp>
          <p:nvSpPr>
            <p:cNvPr id="7" name="Line 93"/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 Box 101"/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6" name="Text Box 102"/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4003" y="3549860"/>
              <a:ext cx="970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Acquire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5371" y="3962400"/>
              <a:ext cx="9124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(Try to)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acquire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9" name="Line 95"/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98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Printf</a:t>
            </a:r>
            <a:r>
              <a:rPr lang="en-US" dirty="0"/>
              <a:t> Deadlock</a:t>
            </a:r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166842"/>
            <a:ext cx="89122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(fork() == 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 child, exit immediately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exit(0);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 parent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"Child #%d started\n",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0" y="2743200"/>
            <a:ext cx="2590800" cy="3293209"/>
          </a:xfrm>
          <a:prstGeom prst="rect">
            <a:avLst/>
          </a:prstGeom>
          <a:solidFill>
            <a:srgbClr val="D5F1C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#0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#1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#2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#3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#4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#5888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#5889 started</a:t>
            </a:r>
          </a:p>
        </p:txBody>
      </p:sp>
    </p:spTree>
    <p:extLst>
      <p:ext uri="{BB962C8B-B14F-4D97-AF65-F5344CB8AC3E}">
        <p14:creationId xmlns:p14="http://schemas.microsoft.com/office/powerpoint/2010/main" val="89169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</a:t>
            </a:r>
            <a:r>
              <a:rPr lang="en-US" dirty="0" err="1"/>
              <a:t>Printf</a:t>
            </a:r>
            <a:r>
              <a:rPr lang="en-US" dirty="0"/>
              <a:t> require 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A6E2-FDAC-5749-9980-CCF2E968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95325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(and </a:t>
            </a:r>
            <a:r>
              <a:rPr lang="en-US" dirty="0" err="1"/>
              <a:t>fprintf</a:t>
            </a:r>
            <a:r>
              <a:rPr lang="en-US" dirty="0"/>
              <a:t>, </a:t>
            </a:r>
            <a:r>
              <a:rPr lang="en-US" dirty="0" err="1"/>
              <a:t>sprintf</a:t>
            </a:r>
            <a:r>
              <a:rPr lang="en-US" dirty="0"/>
              <a:t>) implement </a:t>
            </a:r>
            <a:r>
              <a:rPr lang="en-US" i="1" dirty="0"/>
              <a:t>buffered</a:t>
            </a:r>
            <a:r>
              <a:rPr lang="en-US" dirty="0"/>
              <a:t>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 locks to access to shared buffers</a:t>
            </a:r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9EB182A-7787-7B4D-81B3-08A9AC99B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332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83DB2D5-AB9A-6E44-95F8-FE7879CC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332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D543DC17-9DE8-A94B-A53C-C722AD8B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332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2927157B-723D-6F4C-9802-95F2906F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2633246"/>
            <a:ext cx="2452687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 longer in buffer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30D3803C-CED5-EC47-98A5-CFB012ABD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6332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12" name="Arc 21">
            <a:extLst>
              <a:ext uri="{FF2B5EF4-FFF2-40B4-BE49-F238E27FC236}">
                <a16:creationId xmlns:a16="http://schemas.microsoft.com/office/drawing/2014/main" id="{B51EDF88-B21C-734C-89B2-55731382D314}"/>
              </a:ext>
            </a:extLst>
          </p:cNvPr>
          <p:cNvSpPr>
            <a:spLocks/>
          </p:cNvSpPr>
          <p:nvPr/>
        </p:nvSpPr>
        <p:spPr bwMode="auto">
          <a:xfrm rot="-5400000" flipH="1" flipV="1">
            <a:off x="6854910" y="30882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6A8B75EB-88C2-104A-B9C0-C5CA5A42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010" y="33952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81A50B9C-8164-194C-B2A2-B442FE821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92186A69-1516-4148-B4E6-AD77F40B3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4DEC5844-662E-9347-A6A0-FCB128C37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3622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6D7FDA4C-1E17-DD42-9C42-15DDC4DC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098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281192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600" y="1362075"/>
            <a:ext cx="3111500" cy="4972050"/>
          </a:xfrm>
        </p:spPr>
        <p:txBody>
          <a:bodyPr/>
          <a:lstStyle/>
          <a:p>
            <a:r>
              <a:rPr lang="en-US" dirty="0"/>
              <a:t>Yellow must yield to green</a:t>
            </a:r>
          </a:p>
          <a:p>
            <a:r>
              <a:rPr lang="en-US" dirty="0"/>
              <a:t>Continuous stream of green cars</a:t>
            </a:r>
          </a:p>
          <a:p>
            <a:r>
              <a:rPr lang="en-US" dirty="0"/>
              <a:t>Overall system makes progress, but some individuals wait indefinitely</a:t>
            </a:r>
          </a:p>
        </p:txBody>
      </p:sp>
      <p:pic>
        <p:nvPicPr>
          <p:cNvPr id="1026" name="Picture 2" descr="raffic example of star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0196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963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31564</TotalTime>
  <Words>3982</Words>
  <Application>Microsoft Macintosh PowerPoint</Application>
  <PresentationFormat>On-screen Show (4:3)</PresentationFormat>
  <Paragraphs>916</Paragraphs>
  <Slides>56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ＭＳ Ｐゴシック</vt:lpstr>
      <vt:lpstr>Arial</vt:lpstr>
      <vt:lpstr>Arial Black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PowerPoint Presentation</vt:lpstr>
      <vt:lpstr>Concurrent Programming  15-213: Introduction to Computer Systems 23rd Lecture, Nov. 13, 2018</vt:lpstr>
      <vt:lpstr>Concurrent Programming is Hard!</vt:lpstr>
      <vt:lpstr>Data Race</vt:lpstr>
      <vt:lpstr>Deadlock</vt:lpstr>
      <vt:lpstr>Deadlock</vt:lpstr>
      <vt:lpstr>Testing Printf Deadlock</vt:lpstr>
      <vt:lpstr>Why Does Printf require Locks?</vt:lpstr>
      <vt:lpstr>Starvation</vt:lpstr>
      <vt:lpstr>Concurrent Programming is Hard!</vt:lpstr>
      <vt:lpstr>Concurrent Programming is Hard!</vt:lpstr>
      <vt:lpstr>Reminder: Iterative Echo Server</vt:lpstr>
      <vt:lpstr>Iterative Servers</vt:lpstr>
      <vt:lpstr>Iterative Servers</vt:lpstr>
      <vt:lpstr>Where Does Second Client Block?</vt:lpstr>
      <vt:lpstr>Fundamental Flaw of Iterative Servers</vt:lpstr>
      <vt:lpstr>Approaches for Writing Concurrent Servers</vt:lpstr>
      <vt:lpstr>Approach #1: Process-based Servers</vt:lpstr>
      <vt:lpstr>Approach #1: Process-based Servers</vt:lpstr>
      <vt:lpstr>Iterative Echo Server</vt:lpstr>
      <vt:lpstr>Making a Concurrent Echo Server</vt:lpstr>
      <vt:lpstr>Making a Concurrent Echo Server</vt:lpstr>
      <vt:lpstr>Making a Concurrent Echo Server</vt:lpstr>
      <vt:lpstr>Making a Concurrent Echo Server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I/O Multiplexed Event Processing</vt:lpstr>
      <vt:lpstr>Pros and Cons of Event-based Servers</vt:lpstr>
      <vt:lpstr>Quiz Time!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Threads vs. Signals</vt:lpstr>
      <vt:lpstr>Posix Threads (Pthreads) Interface</vt:lpstr>
      <vt:lpstr>The Pthreads "hello, world" Program</vt:lpstr>
      <vt:lpstr>Execution of Threaded “hello, world”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Potential Form of Unintended Sharing</vt:lpstr>
      <vt:lpstr>Could this race occur?</vt:lpstr>
      <vt:lpstr>Experimental Results</vt:lpstr>
      <vt:lpstr>Correct passing of thread arguments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963</cp:revision>
  <cp:lastPrinted>2012-11-14T01:18:46Z</cp:lastPrinted>
  <dcterms:created xsi:type="dcterms:W3CDTF">2012-11-14T01:16:09Z</dcterms:created>
  <dcterms:modified xsi:type="dcterms:W3CDTF">2018-11-13T16:14:15Z</dcterms:modified>
</cp:coreProperties>
</file>