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6" r:id="rId2"/>
    <p:sldId id="542" r:id="rId3"/>
    <p:sldId id="620" r:id="rId4"/>
    <p:sldId id="632" r:id="rId5"/>
    <p:sldId id="633" r:id="rId6"/>
    <p:sldId id="631" r:id="rId7"/>
    <p:sldId id="552" r:id="rId8"/>
    <p:sldId id="553" r:id="rId9"/>
    <p:sldId id="638" r:id="rId10"/>
    <p:sldId id="554" r:id="rId11"/>
    <p:sldId id="602" r:id="rId12"/>
    <p:sldId id="555" r:id="rId13"/>
    <p:sldId id="556" r:id="rId14"/>
    <p:sldId id="624" r:id="rId15"/>
    <p:sldId id="618" r:id="rId16"/>
    <p:sldId id="557" r:id="rId17"/>
    <p:sldId id="558" r:id="rId18"/>
    <p:sldId id="559" r:id="rId19"/>
    <p:sldId id="634" r:id="rId20"/>
    <p:sldId id="560" r:id="rId21"/>
    <p:sldId id="561" r:id="rId22"/>
    <p:sldId id="562" r:id="rId23"/>
    <p:sldId id="563" r:id="rId24"/>
    <p:sldId id="625" r:id="rId25"/>
    <p:sldId id="564" r:id="rId26"/>
    <p:sldId id="571" r:id="rId27"/>
    <p:sldId id="626" r:id="rId28"/>
    <p:sldId id="641" r:id="rId29"/>
    <p:sldId id="566" r:id="rId30"/>
    <p:sldId id="605" r:id="rId31"/>
    <p:sldId id="627" r:id="rId32"/>
    <p:sldId id="607" r:id="rId33"/>
    <p:sldId id="617" r:id="rId34"/>
    <p:sldId id="608" r:id="rId35"/>
    <p:sldId id="635" r:id="rId36"/>
    <p:sldId id="568" r:id="rId37"/>
    <p:sldId id="629" r:id="rId38"/>
    <p:sldId id="630" r:id="rId39"/>
    <p:sldId id="628" r:id="rId40"/>
    <p:sldId id="640" r:id="rId41"/>
    <p:sldId id="639" r:id="rId42"/>
    <p:sldId id="611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F1CF"/>
    <a:srgbClr val="D6D6F5"/>
    <a:srgbClr val="AC0000"/>
    <a:srgbClr val="F7F5CD"/>
    <a:srgbClr val="000000"/>
    <a:srgbClr val="9D3E40"/>
    <a:srgbClr val="990000"/>
    <a:srgbClr val="F1C7C7"/>
    <a:srgbClr val="F6F5BD"/>
    <a:srgbClr val="EB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02" autoAdjust="0"/>
    <p:restoredTop sz="94626" autoAdjust="0"/>
  </p:normalViewPr>
  <p:slideViewPr>
    <p:cSldViewPr snapToGrid="0">
      <p:cViewPr varScale="1">
        <p:scale>
          <a:sx n="144" d="100"/>
          <a:sy n="144" d="100"/>
        </p:scale>
        <p:origin x="1720" y="19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6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6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0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7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20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24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20273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/>
              <a:t>Example Program to Illustrate Sharing</a:t>
            </a:r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572000" y="1447800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660665" y="3912512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n-lt"/>
              </a:rPr>
              <a:t>Peer threads reference main thread’s stack</a:t>
            </a:r>
          </a:p>
          <a:p>
            <a:r>
              <a:rPr lang="en-US" sz="1800" i="1" dirty="0">
                <a:latin typeface="+mn-lt"/>
              </a:rPr>
              <a:t>indirectly through global </a:t>
            </a:r>
            <a:r>
              <a:rPr lang="en-US" sz="1800" i="1" dirty="0" err="1">
                <a:latin typeface="+mn-lt"/>
              </a:rPr>
              <a:t>ptr</a:t>
            </a:r>
            <a:r>
              <a:rPr lang="en-US" sz="1800" i="1" dirty="0">
                <a:latin typeface="+mn-lt"/>
              </a:rPr>
              <a:t> variable</a:t>
            </a:r>
            <a:endParaRPr lang="en-US" sz="1800" dirty="0">
              <a:latin typeface="+mn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H="1" flipV="1">
            <a:off x="6720751" y="3237186"/>
            <a:ext cx="232635" cy="6753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16331" y="2256311"/>
            <a:ext cx="5937663" cy="3987164"/>
            <a:chOff x="3016331" y="2256311"/>
            <a:chExt cx="5937663" cy="3987164"/>
          </a:xfrm>
        </p:grpSpPr>
        <p:sp>
          <p:nvSpPr>
            <p:cNvPr id="2" name="TextBox 1"/>
            <p:cNvSpPr txBox="1"/>
            <p:nvPr/>
          </p:nvSpPr>
          <p:spPr>
            <a:xfrm>
              <a:off x="5581403" y="5320145"/>
              <a:ext cx="33725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>
                  <a:latin typeface="Calibri" pitchFamily="34" charset="0"/>
                </a:rPr>
                <a:t>A common, but inelegant way to pass a single argument to a thread routine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016331" y="5510150"/>
              <a:ext cx="2529446" cy="2493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6103917" y="2256311"/>
              <a:ext cx="0" cy="30994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 Variable declared outside of a function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Local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Variable declared inside function without 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/>
          </a:p>
          <a:p>
            <a:r>
              <a:rPr lang="en-US" dirty="0"/>
              <a:t>Local static variables</a:t>
            </a:r>
          </a:p>
          <a:p>
            <a:pPr lvl="1"/>
            <a:r>
              <a:rPr lang="en-US" i="1" dirty="0"/>
              <a:t>Def: </a:t>
            </a:r>
            <a:r>
              <a:rPr lang="en-US" dirty="0"/>
              <a:t> Variable declared inside  function with the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 flipH="1">
            <a:off x="987972" y="1450975"/>
            <a:ext cx="307429" cy="44614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H="1" flipV="1">
            <a:off x="5743903" y="4636088"/>
            <a:ext cx="604921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>
                <a:latin typeface="Courier New" pitchFamily="49" charset="0"/>
              </a:rPr>
              <a:t>myid.p0 </a:t>
            </a:r>
            <a:r>
              <a:rPr lang="en-US" sz="1800" dirty="0">
                <a:latin typeface="Calibri" pitchFamily="34" charset="0"/>
              </a:rPr>
              <a:t>[peer 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myid.p1 </a:t>
            </a:r>
            <a:r>
              <a:rPr lang="en-US" sz="1800" dirty="0">
                <a:latin typeface="Calibri" pitchFamily="34" charset="0"/>
              </a:rPr>
              <a:t>[peer 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554717" y="2864732"/>
            <a:ext cx="922283" cy="127607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40302"/>
            <a:ext cx="7592093" cy="762000"/>
          </a:xfrm>
        </p:spPr>
        <p:txBody>
          <a:bodyPr/>
          <a:lstStyle/>
          <a:p>
            <a:r>
              <a:rPr lang="en-US" dirty="0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901714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447814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3734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6401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229149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49001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95002" y="3915904"/>
            <a:ext cx="4875600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msgs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);}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865408" y="4100659"/>
            <a:ext cx="4278592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909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576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4663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80750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523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Threads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are handy...</a:t>
            </a:r>
          </a:p>
          <a:p>
            <a:endParaRPr lang="en-US" dirty="0"/>
          </a:p>
          <a:p>
            <a:r>
              <a:rPr lang="en-US" dirty="0"/>
              <a:t>…but introduce the possibility of nasty </a:t>
            </a:r>
            <a:r>
              <a:rPr lang="en-US" i="1" dirty="0"/>
              <a:t>synchronization</a:t>
            </a:r>
            <a:r>
              <a:rPr lang="en-US" dirty="0"/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203162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OK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BOOM!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</a:t>
              </a: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 equal 20,000.</a:t>
              </a:r>
            </a:p>
            <a:p>
              <a:pPr algn="ctr"/>
              <a:endParaRPr lang="en-US" sz="1800" dirty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loop in thread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(%rip),%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436099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79215" y="3507004"/>
            <a:ext cx="1055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+mn-lt"/>
              </a:rPr>
              <a:t>H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79215" y="5739385"/>
            <a:ext cx="7908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>
                <a:latin typeface="+mn-lt"/>
              </a:rPr>
              <a:t>T</a:t>
            </a:r>
            <a:r>
              <a:rPr lang="en-US" sz="1600" i="1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79215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L</a:t>
            </a:r>
            <a:r>
              <a:rPr lang="en-US" sz="1800" i="1" baseline="-25000" dirty="0">
                <a:latin typeface="+mn-lt"/>
              </a:rPr>
              <a:t>i  </a:t>
            </a:r>
            <a:r>
              <a:rPr lang="en-US" sz="1800" dirty="0">
                <a:latin typeface="+mn-lt"/>
              </a:rPr>
              <a:t>: Load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 err="1">
                <a:latin typeface="+mn-lt"/>
              </a:rPr>
              <a:t>U</a:t>
            </a:r>
            <a:r>
              <a:rPr lang="en-US" sz="1800" i="1" baseline="-250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Update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>
                <a:latin typeface="+mn-lt"/>
              </a:rPr>
              <a:t>S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Store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869265" y="4327552"/>
            <a:ext cx="146219" cy="1017567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720508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1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2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55957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Basics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24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15, 2018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endParaRPr lang="en-US" dirty="0"/>
          </a:p>
          <a:p>
            <a:pPr marL="344488" indent="-344488" algn="ctr">
              <a:buNone/>
            </a:pPr>
            <a:endParaRPr lang="en-US" dirty="0"/>
          </a:p>
          <a:p>
            <a:r>
              <a:rPr lang="en-US" dirty="0"/>
              <a:t>We can analyze the behavior using a </a:t>
            </a:r>
            <a:r>
              <a:rPr lang="en-US" i="1" dirty="0">
                <a:solidFill>
                  <a:srgbClr val="C00000"/>
                </a:solidFill>
              </a:rPr>
              <a:t>progress graph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201333" y="2151591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1" name="Oval 10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57018" y="2779305"/>
            <a:ext cx="4900782" cy="1834000"/>
          </a:xfrm>
          <a:prstGeom prst="rect">
            <a:avLst/>
          </a:prstGeom>
          <a:solidFill>
            <a:srgbClr val="D5F1CF">
              <a:alpha val="41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 rot="5400000">
            <a:off x="504081" y="2993005"/>
            <a:ext cx="4900782" cy="1834000"/>
          </a:xfrm>
          <a:prstGeom prst="rect">
            <a:avLst/>
          </a:prstGeom>
          <a:solidFill>
            <a:srgbClr val="D6D6F5">
              <a:alpha val="6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critical section </a:t>
            </a:r>
            <a:r>
              <a:rPr lang="en-US" sz="1800" dirty="0">
                <a:latin typeface="Calibri" pitchFamily="34" charset="0"/>
              </a:rPr>
              <a:t>with respect to the shared variable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critical sections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some shared variable) should not be interleaved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45937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72787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does not enter any unsafe region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 correct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is safe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12669"/>
              </p:ext>
            </p:extLst>
          </p:nvPr>
        </p:nvGraphicFramePr>
        <p:xfrm>
          <a:off x="4760813" y="3823186"/>
          <a:ext cx="44433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cnt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niters.m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tid1.m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8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6769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Enforcing Mutual Exclusion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Answer: We must </a:t>
            </a:r>
            <a:r>
              <a:rPr lang="en-US" b="1" i="1" dirty="0">
                <a:solidFill>
                  <a:srgbClr val="FF0000"/>
                </a:solidFill>
              </a:rPr>
              <a:t>synchroniz</a:t>
            </a:r>
            <a:r>
              <a:rPr lang="en-US" b="1" i="1" dirty="0">
                <a:solidFill>
                  <a:srgbClr val="9D3E4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the execution of the threads so that they can never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i.e., need to guarantee </a:t>
            </a:r>
            <a:r>
              <a:rPr lang="en-US" b="1" i="1" dirty="0">
                <a:solidFill>
                  <a:srgbClr val="FF0000"/>
                </a:solidFill>
              </a:rPr>
              <a:t>mutually exclusive access </a:t>
            </a:r>
            <a:r>
              <a:rPr lang="en-US" dirty="0"/>
              <a:t>for each critical section.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Classic solution: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Semaphores (</a:t>
            </a:r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review</a:t>
            </a:r>
          </a:p>
          <a:p>
            <a:r>
              <a:rPr lang="en-US" dirty="0">
                <a:solidFill>
                  <a:srgbClr val="7F7F7F"/>
                </a:solidFill>
              </a:rPr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321776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645359" cy="5429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variable. Manipulated by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nonzero, then decrement </a:t>
            </a:r>
            <a:r>
              <a:rPr lang="en-US" i="1" dirty="0"/>
              <a:t>s</a:t>
            </a:r>
            <a:r>
              <a:rPr lang="en-US" dirty="0"/>
              <a:t> by 1 and return immediately.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Test and decrement operations occur atomically (indivisibly)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zero, then suspend thread until </a:t>
            </a:r>
            <a:r>
              <a:rPr lang="en-US" i="1" dirty="0"/>
              <a:t>s</a:t>
            </a:r>
            <a:r>
              <a:rPr lang="en-US" dirty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After restarting, the P operation decrements </a:t>
            </a:r>
            <a:r>
              <a:rPr lang="en-US" i="1" dirty="0"/>
              <a:t>s</a:t>
            </a:r>
            <a:r>
              <a:rPr lang="en-US" dirty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dirty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Increment </a:t>
            </a:r>
            <a:r>
              <a:rPr lang="en-US" i="1" dirty="0"/>
              <a:t>s</a:t>
            </a:r>
            <a:r>
              <a:rPr lang="en-US" dirty="0"/>
              <a:t> by 1.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Increment operation occurs atomically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there are any threads blocked in a P operation waiting for </a:t>
            </a:r>
            <a:r>
              <a:rPr lang="en-US" i="1" dirty="0"/>
              <a:t>s</a:t>
            </a:r>
            <a:r>
              <a:rPr lang="en-US" dirty="0"/>
              <a:t> to become non-zero, then restart exactly one of those threads, which then completes its P operation by decrementing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b="1" i="1" dirty="0"/>
          </a:p>
          <a:p>
            <a:pPr marL="457200" lvl="1" indent="0">
              <a:lnSpc>
                <a:spcPct val="97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Manipulated by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while (s == 0) wait();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“</a:t>
            </a:r>
            <a:r>
              <a:rPr lang="en-US" dirty="0" err="1"/>
              <a:t>Proberen</a:t>
            </a:r>
            <a:r>
              <a:rPr lang="en-US" dirty="0"/>
              <a:t>” (test)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s++;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“</a:t>
            </a:r>
            <a:r>
              <a:rPr lang="en-US" dirty="0" err="1"/>
              <a:t>Verhogen</a:t>
            </a:r>
            <a:r>
              <a:rPr lang="en-US"/>
              <a:t>” </a:t>
            </a:r>
            <a:r>
              <a:rPr lang="en-US" dirty="0"/>
              <a:t>(increment)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OS kernel guarantees that operations between brackets [ ] are executed indivisibly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>
                <a:latin typeface="Courier New" pitchFamily="49" charset="0"/>
              </a:rPr>
              <a:t>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  <p:extLst>
      <p:ext uri="{BB962C8B-B14F-4D97-AF65-F5344CB8AC3E}">
        <p14:creationId xmlns:p14="http://schemas.microsoft.com/office/powerpoint/2010/main" val="1606619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Semaphore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Pthreads</a:t>
            </a:r>
            <a:r>
              <a:rPr lang="en-US" dirty="0"/>
              <a:t> functions: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semaphore.h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sem_init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*s, 0, unsigned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);} /* s =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sem_wait(sem_t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P(s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sem_post(sem_t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V(s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csapp.h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P(sem_t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sem_wait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V(sem_t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sem_post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6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+mn-lt"/>
              </a:rPr>
              <a:t>How can we fix this using semaphores?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18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Using Semaphores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variables).</a:t>
            </a:r>
          </a:p>
          <a:p>
            <a:pPr lvl="1"/>
            <a:r>
              <a:rPr lang="en-US" dirty="0"/>
              <a:t>Surround corresponding critical sections with </a:t>
            </a:r>
            <a:r>
              <a:rPr lang="en-US" i="1" dirty="0" err="1"/>
              <a:t>P(mutex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</a:t>
            </a:r>
            <a:r>
              <a:rPr lang="en-US" i="1" dirty="0" err="1"/>
              <a:t>V(mutex</a:t>
            </a:r>
            <a:r>
              <a:rPr lang="en-US" i="1" dirty="0"/>
              <a:t>)</a:t>
            </a:r>
            <a:r>
              <a:rPr lang="en-US" dirty="0"/>
              <a:t> operations.</a:t>
            </a:r>
          </a:p>
          <a:p>
            <a:endParaRPr lang="en-US" dirty="0"/>
          </a:p>
          <a:p>
            <a:r>
              <a:rPr lang="en-US" dirty="0"/>
              <a:t>Terminology: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Binary semaphore</a:t>
            </a:r>
            <a:r>
              <a:rPr lang="en-US" dirty="0"/>
              <a:t>: semaphore whose value is always 0 or 1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Mutex: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binary semaphore used for mutual exclusion</a:t>
            </a:r>
          </a:p>
          <a:p>
            <a:pPr lvl="2"/>
            <a:r>
              <a:rPr lang="en-US" dirty="0"/>
              <a:t>P operation: </a:t>
            </a:r>
            <a:r>
              <a:rPr lang="en-US" dirty="0">
                <a:solidFill>
                  <a:srgbClr val="FF0000"/>
                </a:solidFill>
              </a:rPr>
              <a:t>“locking” </a:t>
            </a:r>
            <a:r>
              <a:rPr lang="en-US" dirty="0"/>
              <a:t>the mutex</a:t>
            </a:r>
          </a:p>
          <a:p>
            <a:pPr lvl="2"/>
            <a:r>
              <a:rPr lang="en-US" dirty="0"/>
              <a:t>V operation: </a:t>
            </a:r>
            <a:r>
              <a:rPr lang="en-US" dirty="0">
                <a:solidFill>
                  <a:srgbClr val="FF0000"/>
                </a:solidFill>
              </a:rPr>
              <a:t>“unlocking”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“releasing” </a:t>
            </a:r>
            <a:r>
              <a:rPr lang="en-US" dirty="0"/>
              <a:t>the mutex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“Holding” </a:t>
            </a:r>
            <a:r>
              <a:rPr lang="en-US" dirty="0"/>
              <a:t>a mutex: locked and not yet unlocked.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Counting semaphore</a:t>
            </a:r>
            <a:r>
              <a:rPr lang="en-US" dirty="0"/>
              <a:t>: used as a counter for set of available resources.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Proper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         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Semaphore that protects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sem_init(&amp;mutex, 0, 1); 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/* mutex = 1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P</a:t>
            </a:r>
            <a:r>
              <a:rPr lang="en-US" kern="0" dirty="0">
                <a:latin typeface="Calibri" pitchFamily="34" charset="0"/>
              </a:rPr>
              <a:t> and </a:t>
            </a:r>
            <a:r>
              <a:rPr lang="en-US" i="1" kern="0" dirty="0">
                <a:latin typeface="Calibri" pitchFamily="34" charset="0"/>
              </a:rPr>
              <a:t>V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P(&amp;mutex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V(&amp;mutex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1" y="5802868"/>
            <a:ext cx="5384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Warning: It’s orders of magnitude slower than </a:t>
            </a:r>
            <a:r>
              <a:rPr lang="en-US" dirty="0" err="1">
                <a:latin typeface="Courier New"/>
                <a:cs typeface="Courier New"/>
              </a:rPr>
              <a:t>badcnt.c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6591"/>
              </p:ext>
            </p:extLst>
          </p:nvPr>
        </p:nvGraphicFramePr>
        <p:xfrm>
          <a:off x="4314702" y="5476240"/>
          <a:ext cx="4572000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badcnt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goodcnt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niters</a:t>
                      </a:r>
                      <a:r>
                        <a:rPr lang="en-US" baseline="0" dirty="0"/>
                        <a:t> =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053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16619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1454579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267075" y="4920974"/>
            <a:ext cx="699362" cy="407439"/>
            <a:chOff x="842164" y="5478314"/>
            <a:chExt cx="699362" cy="407439"/>
          </a:xfrm>
        </p:grpSpPr>
        <p:sp>
          <p:nvSpPr>
            <p:cNvPr id="112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862066" y="4920974"/>
            <a:ext cx="699362" cy="407439"/>
            <a:chOff x="842164" y="5478314"/>
            <a:chExt cx="699362" cy="407439"/>
          </a:xfrm>
        </p:grpSpPr>
        <p:sp>
          <p:nvSpPr>
            <p:cNvPr id="115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6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58494" y="4393148"/>
            <a:ext cx="255198" cy="874038"/>
            <a:chOff x="3235325" y="4990187"/>
            <a:chExt cx="255198" cy="874038"/>
          </a:xfrm>
        </p:grpSpPr>
        <p:sp>
          <p:nvSpPr>
            <p:cNvPr id="118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9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85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323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21593" y="6061413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flipV="1">
            <a:off x="469793" y="5899151"/>
            <a:ext cx="336126" cy="162262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365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8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is special case of semaphore</a:t>
            </a:r>
          </a:p>
          <a:p>
            <a:pPr lvl="1"/>
            <a:r>
              <a:rPr lang="en-US" dirty="0"/>
              <a:t>Value either 0 or 1</a:t>
            </a:r>
          </a:p>
          <a:p>
            <a:r>
              <a:rPr lang="en-US" dirty="0" err="1"/>
              <a:t>Pthreads</a:t>
            </a:r>
            <a:r>
              <a:rPr lang="en-US" dirty="0"/>
              <a:t> provides </a:t>
            </a:r>
            <a:r>
              <a:rPr lang="en-US" dirty="0" err="1"/>
              <a:t>pthread_mutex_t</a:t>
            </a:r>
            <a:endParaRPr lang="en-US" dirty="0"/>
          </a:p>
          <a:p>
            <a:pPr lvl="1"/>
            <a:r>
              <a:rPr lang="en-US" dirty="0"/>
              <a:t>Operations: lock, unlock</a:t>
            </a:r>
          </a:p>
          <a:p>
            <a:r>
              <a:rPr lang="en-US" dirty="0"/>
              <a:t>Recommended over general semaphores when appropriate</a:t>
            </a:r>
          </a:p>
        </p:txBody>
      </p:sp>
    </p:spTree>
    <p:extLst>
      <p:ext uri="{BB962C8B-B14F-4D97-AF65-F5344CB8AC3E}">
        <p14:creationId xmlns:p14="http://schemas.microsoft.com/office/powerpoint/2010/main" val="343239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133839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goodmcnt.c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pthread_mutex_t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pthread_mutex_init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(&amp;mutex, NULL); 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// No </a:t>
            </a:r>
            <a:r>
              <a:rPr lang="fi-FI" sz="1800" dirty="0" err="1">
                <a:solidFill>
                  <a:srgbClr val="CB2418"/>
                </a:solidFill>
                <a:latin typeface="Courier New"/>
                <a:cs typeface="Courier New"/>
              </a:rPr>
              <a:t>special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B2418"/>
                </a:solidFill>
                <a:latin typeface="Courier New"/>
                <a:cs typeface="Courier New"/>
              </a:rPr>
              <a:t>attributes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lock </a:t>
            </a:r>
            <a:r>
              <a:rPr lang="en-US" kern="0" dirty="0">
                <a:latin typeface="Calibri" pitchFamily="34" charset="0"/>
              </a:rPr>
              <a:t>and</a:t>
            </a:r>
            <a:r>
              <a:rPr lang="en-US" i="1" kern="0" dirty="0">
                <a:latin typeface="Calibri" pitchFamily="34" charset="0"/>
              </a:rPr>
              <a:t> unlock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979276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pthread_mutex_lock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pthread_mutex_unlock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302358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goodmcnt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goodmcnt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1427"/>
              </p:ext>
            </p:extLst>
          </p:nvPr>
        </p:nvGraphicFramePr>
        <p:xfrm>
          <a:off x="2770910" y="5464365"/>
          <a:ext cx="6096000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badcnt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goodcnt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goodmcnt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niters</a:t>
                      </a:r>
                      <a:r>
                        <a:rPr lang="en-US" baseline="0" dirty="0"/>
                        <a:t> =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772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Programmers need a clear model of how variables are shared by threads. </a:t>
            </a:r>
          </a:p>
          <a:p>
            <a:endParaRPr lang="en-US" dirty="0"/>
          </a:p>
          <a:p>
            <a:r>
              <a:rPr lang="en-US" dirty="0"/>
              <a:t>Variables shared by multiple threads must be protected to ensure mutually exclusive access.</a:t>
            </a:r>
          </a:p>
          <a:p>
            <a:endParaRPr lang="en-US" dirty="0"/>
          </a:p>
          <a:p>
            <a:r>
              <a:rPr lang="en-US" dirty="0"/>
              <a:t>Semaphores are a fundamental mechanism for enforcing mutual exclusion.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307193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7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shared?</a:t>
            </a:r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/>
              <a:t>Def</a:t>
            </a:r>
            <a:r>
              <a:rPr lang="en-US" i="1" dirty="0"/>
              <a:t>:</a:t>
            </a:r>
            <a:r>
              <a:rPr lang="en-US" dirty="0"/>
              <a:t>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</a:t>
            </a:r>
            <a:r>
              <a:rPr lang="en-US" i="1" dirty="0"/>
              <a:t>shared </a:t>
            </a:r>
            <a:r>
              <a:rPr lang="en-US" dirty="0"/>
              <a:t>if and only if multiple threads reference some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instances?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95003" y="3562598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014354" y="3726873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201881" y="3728852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Model: Conceptual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2345861"/>
          </a:xfrm>
        </p:spPr>
        <p:txBody>
          <a:bodyPr/>
          <a:lstStyle/>
          <a:p>
            <a:r>
              <a:rPr lang="en-US" dirty="0"/>
              <a:t>Multiple threads run within the context of a single process</a:t>
            </a:r>
          </a:p>
          <a:p>
            <a:r>
              <a:rPr lang="en-US" dirty="0"/>
              <a:t>Each thread has its own separate thread context</a:t>
            </a:r>
          </a:p>
          <a:p>
            <a:pPr lvl="1"/>
            <a:r>
              <a:rPr lang="en-US" sz="1600" dirty="0"/>
              <a:t>Thread ID, stack, stack pointer, PC, condition codes, and GP registers</a:t>
            </a:r>
          </a:p>
          <a:p>
            <a:r>
              <a:rPr lang="en-US" dirty="0"/>
              <a:t>All threads share the remaining process context</a:t>
            </a:r>
          </a:p>
          <a:p>
            <a:pPr lvl="1"/>
            <a:r>
              <a:rPr lang="en-US" sz="1600" dirty="0"/>
              <a:t>Code, data, heap, and shared library segments of the process virtual address space</a:t>
            </a:r>
          </a:p>
          <a:p>
            <a:pPr lvl="1"/>
            <a:r>
              <a:rPr lang="en-US" sz="1600" dirty="0"/>
              <a:t>Open files and installed handlers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11412" y="494603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" name="Rectangle 12"/>
          <p:cNvSpPr>
            <a:spLocks noChangeAspect="1" noChangeArrowheads="1"/>
          </p:cNvSpPr>
          <p:nvPr/>
        </p:nvSpPr>
        <p:spPr bwMode="auto">
          <a:xfrm>
            <a:off x="434563" y="4334845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17737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762173" y="4083811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22963" y="4650609"/>
            <a:ext cx="2232025" cy="1686361"/>
            <a:chOff x="5946775" y="4650609"/>
            <a:chExt cx="2232025" cy="1686361"/>
          </a:xfrm>
        </p:grpSpPr>
        <p:sp>
          <p:nvSpPr>
            <p:cNvPr id="8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9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0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2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4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5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223885" y="496514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247036" y="4349192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630211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03761" y="2588825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334987" y="3275615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05641" y="3289469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Model: Actual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1977726"/>
          </a:xfrm>
        </p:spPr>
        <p:txBody>
          <a:bodyPr/>
          <a:lstStyle/>
          <a:p>
            <a:r>
              <a:rPr lang="en-US" dirty="0"/>
              <a:t>Separation of data is not strictly enforced:</a:t>
            </a:r>
          </a:p>
          <a:p>
            <a:pPr lvl="1"/>
            <a:r>
              <a:rPr lang="en-US" dirty="0"/>
              <a:t>Register values are truly separate and 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The mismatch between the conceptual and operation model 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is a source of confusion and errors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26107" y="404350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" name="Rectangle 12"/>
          <p:cNvSpPr>
            <a:spLocks noChangeAspect="1" noChangeArrowheads="1"/>
          </p:cNvSpPr>
          <p:nvPr/>
        </p:nvSpPr>
        <p:spPr bwMode="auto">
          <a:xfrm>
            <a:off x="749258" y="2696057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132432" y="332428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70931" y="3110038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31721" y="3676836"/>
            <a:ext cx="2232025" cy="1686361"/>
            <a:chOff x="5946775" y="4650609"/>
            <a:chExt cx="2232025" cy="1686361"/>
          </a:xfrm>
        </p:grpSpPr>
        <p:sp>
          <p:nvSpPr>
            <p:cNvPr id="12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13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4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5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6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7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455453" y="406261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478604" y="2710404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861778" y="334339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85060" y="2826331"/>
            <a:ext cx="4320639" cy="1769423"/>
            <a:chOff x="2185060" y="2826331"/>
            <a:chExt cx="4320639" cy="1769423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2422566" y="2826331"/>
              <a:ext cx="1282536" cy="11875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2456212" y="2978731"/>
              <a:ext cx="3932712" cy="1617023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H="1" flipV="1">
              <a:off x="2185060" y="3051958"/>
              <a:ext cx="1448790" cy="1425039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5140035" y="3038108"/>
              <a:ext cx="1365664" cy="1520042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 flipH="1">
            <a:off x="6327766" y="2648198"/>
            <a:ext cx="237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latin typeface="Calibri" pitchFamily="34" charset="0"/>
              </a:rPr>
              <a:t>Virtual Address Space 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19653</TotalTime>
  <Words>4021</Words>
  <Application>Microsoft Macintosh PowerPoint</Application>
  <PresentationFormat>On-screen Show (4:3)</PresentationFormat>
  <Paragraphs>1162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Arial Narrow</vt:lpstr>
      <vt:lpstr>Calibri</vt:lpstr>
      <vt:lpstr>Courier New</vt:lpstr>
      <vt:lpstr>Menlo-Regular</vt:lpstr>
      <vt:lpstr>Times New Roman</vt:lpstr>
      <vt:lpstr>Wingdings</vt:lpstr>
      <vt:lpstr>Wingdings 2</vt:lpstr>
      <vt:lpstr>template2007</vt:lpstr>
      <vt:lpstr>PowerPoint Presentation</vt:lpstr>
      <vt:lpstr>Synchronization: Basics  15-213: Introduction to Computer Systems 24th Lecture, November 15, 2018</vt:lpstr>
      <vt:lpstr>Today</vt:lpstr>
      <vt:lpstr>Traditional View of a Process</vt:lpstr>
      <vt:lpstr>Alternate View of a Process</vt:lpstr>
      <vt:lpstr>A Process With Multiple Threads</vt:lpstr>
      <vt:lpstr>Shared Variables in Threaded C Programs</vt:lpstr>
      <vt:lpstr>Threads Memory Model: Conceptual</vt:lpstr>
      <vt:lpstr>Threads Memory Model: Actual</vt:lpstr>
      <vt:lpstr>Example Program to Illustrate Sharing</vt:lpstr>
      <vt:lpstr>Mapping Variable Instances to Memory</vt:lpstr>
      <vt:lpstr>Mapping Variable Instances to Memory</vt:lpstr>
      <vt:lpstr>Shared Variable Analysis</vt:lpstr>
      <vt:lpstr>Shared Variable Analysis</vt:lpstr>
      <vt:lpstr>Synchronizing Threads  </vt:lpstr>
      <vt:lpstr>badcnt.c: Improper Synchronization</vt:lpstr>
      <vt:lpstr>Assembly Code for Counter Loop</vt:lpstr>
      <vt:lpstr>Concurrent Execution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Trajectories in Progress Graphs</vt:lpstr>
      <vt:lpstr>Critical Sections and Unsafe Regions</vt:lpstr>
      <vt:lpstr>Critical Sections and Unsafe Regions</vt:lpstr>
      <vt:lpstr>badcnt.c: Improper Synchronization</vt:lpstr>
      <vt:lpstr>Quiz Time!</vt:lpstr>
      <vt:lpstr>Enforcing Mutual Exclusion</vt:lpstr>
      <vt:lpstr>Semaphores</vt:lpstr>
      <vt:lpstr>Semaphores</vt:lpstr>
      <vt:lpstr>C Semaphore Operations</vt:lpstr>
      <vt:lpstr>badcnt.c: Improper Synchronization</vt:lpstr>
      <vt:lpstr>Using Semaphores for Mutual Exclusion</vt:lpstr>
      <vt:lpstr>goodcnt.c: Proper Synchronization</vt:lpstr>
      <vt:lpstr>Why Mutexes Work</vt:lpstr>
      <vt:lpstr>Why Mutexes Work</vt:lpstr>
      <vt:lpstr>Why Mutexes Work</vt:lpstr>
      <vt:lpstr>Why Mutexes Work</vt:lpstr>
      <vt:lpstr>Binary Semaphores</vt:lpstr>
      <vt:lpstr>goodmcnt.c: Mutex Synchronization</vt:lpstr>
      <vt:lpstr>Summary</vt:lpstr>
    </vt:vector>
  </TitlesOfParts>
  <Company> 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890</cp:revision>
  <cp:lastPrinted>2017-11-15T16:33:20Z</cp:lastPrinted>
  <dcterms:created xsi:type="dcterms:W3CDTF">2012-11-19T20:19:50Z</dcterms:created>
  <dcterms:modified xsi:type="dcterms:W3CDTF">2018-11-15T16:05:21Z</dcterms:modified>
</cp:coreProperties>
</file>