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636" r:id="rId2"/>
    <p:sldId id="542" r:id="rId3"/>
    <p:sldId id="638" r:id="rId4"/>
    <p:sldId id="652" r:id="rId5"/>
    <p:sldId id="654" r:id="rId6"/>
    <p:sldId id="608" r:id="rId7"/>
    <p:sldId id="605" r:id="rId8"/>
    <p:sldId id="606" r:id="rId9"/>
    <p:sldId id="668" r:id="rId10"/>
    <p:sldId id="607" r:id="rId11"/>
    <p:sldId id="669" r:id="rId12"/>
    <p:sldId id="670" r:id="rId13"/>
    <p:sldId id="671" r:id="rId14"/>
    <p:sldId id="672" r:id="rId15"/>
    <p:sldId id="673" r:id="rId16"/>
    <p:sldId id="610" r:id="rId17"/>
    <p:sldId id="609" r:id="rId18"/>
    <p:sldId id="613" r:id="rId19"/>
    <p:sldId id="615" r:id="rId20"/>
    <p:sldId id="616" r:id="rId21"/>
    <p:sldId id="678" r:id="rId22"/>
    <p:sldId id="655" r:id="rId23"/>
    <p:sldId id="617" r:id="rId24"/>
    <p:sldId id="674" r:id="rId25"/>
    <p:sldId id="618" r:id="rId26"/>
    <p:sldId id="619" r:id="rId27"/>
    <p:sldId id="675" r:id="rId28"/>
    <p:sldId id="658" r:id="rId29"/>
    <p:sldId id="659" r:id="rId30"/>
    <p:sldId id="660" r:id="rId31"/>
    <p:sldId id="661" r:id="rId32"/>
    <p:sldId id="662" r:id="rId33"/>
    <p:sldId id="663" r:id="rId34"/>
    <p:sldId id="664" r:id="rId35"/>
    <p:sldId id="665" r:id="rId36"/>
    <p:sldId id="681" r:id="rId37"/>
    <p:sldId id="682" r:id="rId38"/>
    <p:sldId id="683" r:id="rId39"/>
    <p:sldId id="657" r:id="rId40"/>
    <p:sldId id="574" r:id="rId41"/>
    <p:sldId id="676" r:id="rId42"/>
    <p:sldId id="575" r:id="rId43"/>
    <p:sldId id="653" r:id="rId44"/>
    <p:sldId id="576" r:id="rId45"/>
    <p:sldId id="577" r:id="rId46"/>
    <p:sldId id="578" r:id="rId47"/>
    <p:sldId id="677" r:id="rId48"/>
    <p:sldId id="579" r:id="rId49"/>
    <p:sldId id="596" r:id="rId50"/>
    <p:sldId id="680" r:id="rId51"/>
    <p:sldId id="641" r:id="rId52"/>
    <p:sldId id="656" r:id="rId53"/>
    <p:sldId id="625" r:id="rId54"/>
    <p:sldId id="626" r:id="rId55"/>
    <p:sldId id="627" r:id="rId56"/>
    <p:sldId id="628" r:id="rId57"/>
    <p:sldId id="632" r:id="rId58"/>
    <p:sldId id="630" r:id="rId59"/>
    <p:sldId id="633" r:id="rId60"/>
    <p:sldId id="631" r:id="rId61"/>
    <p:sldId id="593" r:id="rId62"/>
  </p:sldIdLst>
  <p:sldSz cx="9144000" cy="6858000" type="screen4x3"/>
  <p:notesSz cx="7315200" cy="9601200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7F5CD"/>
    <a:srgbClr val="000000"/>
    <a:srgbClr val="9D3E40"/>
    <a:srgbClr val="D5F1CF"/>
    <a:srgbClr val="F1C7C7"/>
    <a:srgbClr val="F6F5BD"/>
    <a:srgbClr val="EBAFAF"/>
    <a:srgbClr val="DB6F6F"/>
    <a:srgbClr val="E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4" autoAdjust="0"/>
    <p:restoredTop sz="96071" autoAdjust="0"/>
  </p:normalViewPr>
  <p:slideViewPr>
    <p:cSldViewPr snapToObjects="1">
      <p:cViewPr varScale="1">
        <p:scale>
          <a:sx n="144" d="100"/>
          <a:sy n="144" d="100"/>
        </p:scale>
        <p:origin x="2688" y="192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206" y="0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206" y="9105162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1956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687388"/>
            <a:ext cx="4883150" cy="3662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23" y="4578814"/>
            <a:ext cx="5343277" cy="427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1956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7/28,</a:t>
            </a:r>
            <a:r>
              <a:rPr lang="en-US" baseline="0" dirty="0"/>
              <a:t> re-export slides afterward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2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220"/>
            <a:ext cx="5364480" cy="4319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29451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8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8253582" cy="762000"/>
          </a:xfrm>
        </p:spPr>
        <p:txBody>
          <a:bodyPr/>
          <a:lstStyle/>
          <a:p>
            <a:r>
              <a:rPr lang="en-US" dirty="0"/>
              <a:t>Producer-Consumer on 1-element Buffer</a:t>
            </a:r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74060" y="2514600"/>
            <a:ext cx="363232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</a:t>
            </a:r>
            <a:r>
              <a:rPr lang="en-US" sz="1600" dirty="0" err="1">
                <a:latin typeface="Courier New" pitchFamily="49" charset="0"/>
              </a:rPr>
              <a:t>producer(void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Produce item */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printf("produced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d\n</a:t>
            </a:r>
            <a:r>
              <a:rPr lang="en-US" sz="1600" dirty="0">
                <a:latin typeface="Courier New" pitchFamily="49" charset="0"/>
              </a:rPr>
              <a:t>", </a:t>
            </a:r>
          </a:p>
          <a:p>
            <a:r>
              <a:rPr lang="en-US" sz="1600" dirty="0">
                <a:latin typeface="Courier New" pitchFamily="49" charset="0"/>
              </a:rPr>
              <a:t>            item);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Write item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 = item;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V(&amp;shared.full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343400" y="2514600"/>
            <a:ext cx="4495800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</a:t>
            </a:r>
            <a:r>
              <a:rPr lang="en-US" sz="1600" dirty="0" err="1">
                <a:latin typeface="Courier New" pitchFamily="49" charset="0"/>
              </a:rPr>
              <a:t>consumer(void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Read item from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P(&amp;shared.full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Consume item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printf("consumed</a:t>
            </a:r>
            <a:r>
              <a:rPr lang="en-US" sz="1600" dirty="0">
                <a:latin typeface="Courier New" pitchFamily="49" charset="0"/>
              </a:rPr>
              <a:t> %d\n“, item);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5098" y="1383268"/>
            <a:ext cx="45004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Initially:</a:t>
            </a:r>
            <a:r>
              <a:rPr lang="en-US" b="0" dirty="0">
                <a:latin typeface="+mn-lt"/>
              </a:rPr>
              <a:t>  </a:t>
            </a:r>
            <a:r>
              <a:rPr lang="en-US" b="0" dirty="0">
                <a:latin typeface="Courier New"/>
                <a:cs typeface="Courier New"/>
              </a:rPr>
              <a:t>empty==1, full==0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30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Producer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244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Consumer Thread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Why 2 Semaphores for 1-Entry Buffer?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000125"/>
          </a:xfrm>
        </p:spPr>
        <p:txBody>
          <a:bodyPr/>
          <a:lstStyle/>
          <a:p>
            <a:r>
              <a:rPr lang="en-US" dirty="0"/>
              <a:t>Consider multiple producers &amp; multiple consumers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Producers will contend with each to get </a:t>
            </a:r>
            <a:r>
              <a:rPr lang="en-US" dirty="0">
                <a:latin typeface="Courier New"/>
                <a:cs typeface="Courier New"/>
              </a:rPr>
              <a:t>empty</a:t>
            </a:r>
          </a:p>
          <a:p>
            <a:r>
              <a:rPr lang="en-US" dirty="0"/>
              <a:t>Consumers will contend with each other to get </a:t>
            </a:r>
            <a:r>
              <a:rPr lang="en-US" dirty="0">
                <a:latin typeface="Courier New"/>
                <a:cs typeface="Courier New"/>
              </a:rPr>
              <a:t>full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247900" y="2174671"/>
            <a:ext cx="4610100" cy="1796587"/>
            <a:chOff x="2247900" y="2174671"/>
            <a:chExt cx="4610100" cy="179658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>
                  <a:latin typeface="+mn-lt"/>
                </a:rPr>
                <a:t>shared</a:t>
              </a:r>
            </a:p>
            <a:p>
              <a:pPr algn="ctr"/>
              <a:r>
                <a:rPr lang="en-US" sz="1800">
                  <a:latin typeface="+mn-lt"/>
                </a:rPr>
                <a:t>buffer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446162" y="5031700"/>
            <a:ext cx="2402190" cy="1140500"/>
            <a:chOff x="6446162" y="4082534"/>
            <a:chExt cx="2402190" cy="1140500"/>
          </a:xfrm>
        </p:grpSpPr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455314" y="4484370"/>
              <a:ext cx="239303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0" bIns="0" anchor="ctr">
              <a:spAutoFit/>
            </a:bodyPr>
            <a:lstStyle/>
            <a:p>
              <a:r>
                <a:rPr lang="en-US" sz="1600" dirty="0">
                  <a:latin typeface="Courier New" pitchFamily="49" charset="0"/>
                </a:rPr>
                <a:t>P(&amp;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</a:rPr>
                <a:t>item = </a:t>
              </a:r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</a:rPr>
                <a:t>V(&amp;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6162" y="408253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Consumers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4060" y="5031700"/>
            <a:ext cx="2401018" cy="1133337"/>
            <a:chOff x="474060" y="4050268"/>
            <a:chExt cx="2401018" cy="1133337"/>
          </a:xfrm>
        </p:grpSpPr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474060" y="4444941"/>
              <a:ext cx="2401018" cy="73866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r>
                <a:rPr lang="en-US" sz="1600" dirty="0">
                  <a:latin typeface="Courier New" pitchFamily="49" charset="0"/>
                </a:rPr>
                <a:t>P(&amp;</a:t>
              </a:r>
              <a:r>
                <a:rPr lang="en-US" sz="1600" dirty="0" err="1">
                  <a:latin typeface="Courier New" pitchFamily="49" charset="0"/>
                </a:rPr>
                <a:t>shared.empty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  <a:p>
              <a:r>
                <a:rPr lang="en-US" sz="1600" dirty="0" err="1">
                  <a:latin typeface="Courier New" pitchFamily="49" charset="0"/>
                </a:rPr>
                <a:t>shared.buf</a:t>
              </a:r>
              <a:r>
                <a:rPr lang="en-US" sz="1600" dirty="0">
                  <a:latin typeface="Courier New" pitchFamily="49" charset="0"/>
                </a:rPr>
                <a:t> = item;</a:t>
              </a:r>
            </a:p>
            <a:p>
              <a:r>
                <a:rPr lang="en-US" sz="1600" dirty="0">
                  <a:latin typeface="Courier New" pitchFamily="49" charset="0"/>
                </a:rPr>
                <a:t>V(&amp;</a:t>
              </a:r>
              <a:r>
                <a:rPr lang="en-US" sz="1600" dirty="0" err="1">
                  <a:latin typeface="Courier New" pitchFamily="49" charset="0"/>
                </a:rPr>
                <a:t>shared.full</a:t>
              </a:r>
              <a:r>
                <a:rPr lang="en-US" sz="1600" dirty="0">
                  <a:latin typeface="Courier New" pitchFamily="49" charset="0"/>
                </a:rPr>
                <a:t>);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4060" y="4050268"/>
              <a:ext cx="1148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Producers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57800" y="5257800"/>
            <a:ext cx="985071" cy="738664"/>
            <a:chOff x="3943350" y="4859050"/>
            <a:chExt cx="985071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4014020" y="522838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3350" y="485905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53529" y="5257800"/>
            <a:ext cx="985071" cy="738664"/>
            <a:chOff x="3943350" y="5615512"/>
            <a:chExt cx="985071" cy="738664"/>
          </a:xfrm>
        </p:grpSpPr>
        <p:sp>
          <p:nvSpPr>
            <p:cNvPr id="59" name="TextBox 58"/>
            <p:cNvSpPr txBox="1"/>
            <p:nvPr/>
          </p:nvSpPr>
          <p:spPr>
            <a:xfrm>
              <a:off x="4014020" y="598484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43350" y="561551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2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Producer-Consumer on an </a:t>
            </a:r>
            <a:r>
              <a:rPr lang="en-US" i="1" dirty="0" err="1"/>
              <a:t>n</a:t>
            </a:r>
            <a:r>
              <a:rPr lang="en-US" dirty="0"/>
              <a:t>-element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13725" cy="1076325"/>
          </a:xfrm>
        </p:spPr>
        <p:txBody>
          <a:bodyPr/>
          <a:lstStyle/>
          <a:p>
            <a:r>
              <a:rPr lang="en-US" dirty="0"/>
              <a:t>Implemented using a shared buffer package called </a:t>
            </a:r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/>
              <a:t>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24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Circular Buffer (n =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1"/>
            <a:ext cx="8213725" cy="4962524"/>
          </a:xfrm>
        </p:spPr>
        <p:txBody>
          <a:bodyPr/>
          <a:lstStyle/>
          <a:p>
            <a:r>
              <a:rPr lang="en-US" dirty="0"/>
              <a:t>Store elements in array of size n</a:t>
            </a:r>
          </a:p>
          <a:p>
            <a:r>
              <a:rPr lang="en-US" dirty="0"/>
              <a:t>items: number of elements in buffer</a:t>
            </a:r>
          </a:p>
          <a:p>
            <a:r>
              <a:rPr lang="en-US" dirty="0"/>
              <a:t>Empty buffer:</a:t>
            </a:r>
          </a:p>
          <a:p>
            <a:pPr lvl="1"/>
            <a:r>
              <a:rPr lang="en-US" dirty="0"/>
              <a:t>front = rear</a:t>
            </a:r>
          </a:p>
          <a:p>
            <a:r>
              <a:rPr lang="en-US" dirty="0"/>
              <a:t>Nonempty buffer</a:t>
            </a:r>
          </a:p>
          <a:p>
            <a:pPr lvl="1"/>
            <a:r>
              <a:rPr lang="en-US" dirty="0"/>
              <a:t>rear: index of most recently inserted element</a:t>
            </a:r>
          </a:p>
          <a:p>
            <a:pPr lvl="1"/>
            <a:r>
              <a:rPr lang="en-US" dirty="0"/>
              <a:t>front: (index of next element to remove – 1) mod n</a:t>
            </a:r>
          </a:p>
          <a:p>
            <a:r>
              <a:rPr lang="en-US" dirty="0"/>
              <a:t>Initially: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523802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4876800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90800" y="4800600"/>
            <a:ext cx="4343400" cy="361221"/>
            <a:chOff x="2590800" y="5562599"/>
            <a:chExt cx="4343400" cy="361221"/>
          </a:xfrm>
        </p:grpSpPr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21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Circular Buffer Operation (n =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213725" cy="457199"/>
          </a:xfrm>
        </p:spPr>
        <p:txBody>
          <a:bodyPr/>
          <a:lstStyle/>
          <a:p>
            <a:r>
              <a:rPr lang="en-US" dirty="0"/>
              <a:t>Insert 7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5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6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8 elements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0" y="1600199"/>
            <a:ext cx="1447800" cy="914400"/>
            <a:chOff x="2438400" y="3429000"/>
            <a:chExt cx="1447800" cy="914400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259828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6500608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6067016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633424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199832" y="32568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4766240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332648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3899056" y="3256819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3465464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3031872" y="3256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62000" y="2895599"/>
            <a:ext cx="1447800" cy="914400"/>
            <a:chOff x="2438400" y="3429000"/>
            <a:chExt cx="1447800" cy="914400"/>
          </a:xfrm>
        </p:grpSpPr>
        <p:sp>
          <p:nvSpPr>
            <p:cNvPr id="9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9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9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0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0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5</a:t>
              </a:r>
            </a:p>
          </p:txBody>
        </p:sp>
      </p:grp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500608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606701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63342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519983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4766240" y="4572000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43400" y="4572000"/>
            <a:ext cx="433592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3899056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2598280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1" name="Text Box 6"/>
          <p:cNvSpPr txBox="1">
            <a:spLocks noChangeArrowheads="1"/>
          </p:cNvSpPr>
          <p:nvPr/>
        </p:nvSpPr>
        <p:spPr bwMode="auto">
          <a:xfrm>
            <a:off x="3465464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3031872" y="4572000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62000" y="4190999"/>
            <a:ext cx="1447800" cy="914400"/>
            <a:chOff x="2438400" y="3429000"/>
            <a:chExt cx="1447800" cy="914400"/>
          </a:xfrm>
        </p:grpSpPr>
        <p:sp>
          <p:nvSpPr>
            <p:cNvPr id="127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128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29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31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32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5</a:t>
              </a:r>
            </a:p>
          </p:txBody>
        </p:sp>
      </p:grpSp>
      <p:sp>
        <p:nvSpPr>
          <p:cNvPr id="133" name="Text Box 6"/>
          <p:cNvSpPr txBox="1">
            <a:spLocks noChangeArrowheads="1"/>
          </p:cNvSpPr>
          <p:nvPr/>
        </p:nvSpPr>
        <p:spPr bwMode="auto">
          <a:xfrm>
            <a:off x="650060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5" name="Text Box 6"/>
          <p:cNvSpPr txBox="1">
            <a:spLocks noChangeArrowheads="1"/>
          </p:cNvSpPr>
          <p:nvPr/>
        </p:nvSpPr>
        <p:spPr bwMode="auto">
          <a:xfrm>
            <a:off x="606701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563342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39" name="Text Box 6"/>
          <p:cNvSpPr txBox="1">
            <a:spLocks noChangeArrowheads="1"/>
          </p:cNvSpPr>
          <p:nvPr/>
        </p:nvSpPr>
        <p:spPr bwMode="auto">
          <a:xfrm>
            <a:off x="519983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1" name="Text Box 6"/>
          <p:cNvSpPr txBox="1">
            <a:spLocks noChangeArrowheads="1"/>
          </p:cNvSpPr>
          <p:nvPr/>
        </p:nvSpPr>
        <p:spPr bwMode="auto">
          <a:xfrm>
            <a:off x="476624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4332648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5" name="Text Box 6"/>
          <p:cNvSpPr txBox="1">
            <a:spLocks noChangeArrowheads="1"/>
          </p:cNvSpPr>
          <p:nvPr/>
        </p:nvSpPr>
        <p:spPr bwMode="auto">
          <a:xfrm>
            <a:off x="3899056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7" name="Text Box 6"/>
          <p:cNvSpPr txBox="1">
            <a:spLocks noChangeArrowheads="1"/>
          </p:cNvSpPr>
          <p:nvPr/>
        </p:nvSpPr>
        <p:spPr bwMode="auto">
          <a:xfrm>
            <a:off x="2598280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49" name="Text Box 6"/>
          <p:cNvSpPr txBox="1">
            <a:spLocks noChangeArrowheads="1"/>
          </p:cNvSpPr>
          <p:nvPr/>
        </p:nvSpPr>
        <p:spPr bwMode="auto">
          <a:xfrm>
            <a:off x="3465464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151" name="Text Box 6"/>
          <p:cNvSpPr txBox="1">
            <a:spLocks noChangeArrowheads="1"/>
          </p:cNvSpPr>
          <p:nvPr/>
        </p:nvSpPr>
        <p:spPr bwMode="auto">
          <a:xfrm>
            <a:off x="3031872" y="5923819"/>
            <a:ext cx="433592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2000" y="5562599"/>
            <a:ext cx="1447800" cy="914400"/>
            <a:chOff x="2438400" y="3429000"/>
            <a:chExt cx="1447800" cy="914400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items</a:t>
              </a:r>
            </a:p>
          </p:txBody>
        </p:sp>
        <p:sp>
          <p:nvSpPr>
            <p:cNvPr id="155" name="Text Box 6"/>
            <p:cNvSpPr txBox="1">
              <a:spLocks noChangeArrowheads="1"/>
            </p:cNvSpPr>
            <p:nvPr/>
          </p:nvSpPr>
          <p:spPr bwMode="auto">
            <a:xfrm>
              <a:off x="3333750" y="40386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156" name="Text Box 6"/>
            <p:cNvSpPr txBox="1">
              <a:spLocks noChangeArrowheads="1"/>
            </p:cNvSpPr>
            <p:nvPr/>
          </p:nvSpPr>
          <p:spPr bwMode="auto">
            <a:xfrm>
              <a:off x="2438400" y="37338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rear</a:t>
              </a:r>
            </a:p>
          </p:txBody>
        </p:sp>
        <p:sp>
          <p:nvSpPr>
            <p:cNvPr id="157" name="Text Box 6"/>
            <p:cNvSpPr txBox="1">
              <a:spLocks noChangeArrowheads="1"/>
            </p:cNvSpPr>
            <p:nvPr/>
          </p:nvSpPr>
          <p:spPr bwMode="auto">
            <a:xfrm>
              <a:off x="3333750" y="37338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58" name="Text Box 6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895350" cy="304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front</a:t>
              </a:r>
            </a:p>
          </p:txBody>
        </p:sp>
        <p:sp>
          <p:nvSpPr>
            <p:cNvPr id="159" name="Text Box 6"/>
            <p:cNvSpPr txBox="1">
              <a:spLocks noChangeArrowheads="1"/>
            </p:cNvSpPr>
            <p:nvPr/>
          </p:nvSpPr>
          <p:spPr bwMode="auto">
            <a:xfrm>
              <a:off x="3333750" y="3429000"/>
              <a:ext cx="55245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r"/>
              <a:r>
                <a:rPr lang="en-US" sz="1800" dirty="0">
                  <a:latin typeface="+mn-lt"/>
                </a:rPr>
                <a:t>3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590800" y="1543779"/>
            <a:ext cx="4343400" cy="361221"/>
            <a:chOff x="2590800" y="5562599"/>
            <a:chExt cx="4343400" cy="361221"/>
          </a:xfrm>
        </p:grpSpPr>
        <p:sp>
          <p:nvSpPr>
            <p:cNvPr id="181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82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83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184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185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186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188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189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190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590800" y="2839179"/>
            <a:ext cx="4343400" cy="361221"/>
            <a:chOff x="2590800" y="5562599"/>
            <a:chExt cx="4343400" cy="361221"/>
          </a:xfrm>
        </p:grpSpPr>
        <p:sp>
          <p:nvSpPr>
            <p:cNvPr id="192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193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194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195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196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197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198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199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00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01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90800" y="4134579"/>
            <a:ext cx="4343400" cy="361221"/>
            <a:chOff x="2590800" y="5562599"/>
            <a:chExt cx="4343400" cy="361221"/>
          </a:xfrm>
        </p:grpSpPr>
        <p:sp>
          <p:nvSpPr>
            <p:cNvPr id="203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204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205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206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207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208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209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210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11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12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590800" y="5506179"/>
            <a:ext cx="4343400" cy="361221"/>
            <a:chOff x="2590800" y="5562599"/>
            <a:chExt cx="4343400" cy="361221"/>
          </a:xfrm>
        </p:grpSpPr>
        <p:sp>
          <p:nvSpPr>
            <p:cNvPr id="214" name="Text Box 6"/>
            <p:cNvSpPr txBox="1">
              <a:spLocks noChangeArrowheads="1"/>
            </p:cNvSpPr>
            <p:nvPr/>
          </p:nvSpPr>
          <p:spPr bwMode="auto">
            <a:xfrm>
              <a:off x="605953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8</a:t>
              </a:r>
            </a:p>
          </p:txBody>
        </p:sp>
        <p:sp>
          <p:nvSpPr>
            <p:cNvPr id="215" name="Text Box 6"/>
            <p:cNvSpPr txBox="1">
              <a:spLocks noChangeArrowheads="1"/>
            </p:cNvSpPr>
            <p:nvPr/>
          </p:nvSpPr>
          <p:spPr bwMode="auto">
            <a:xfrm>
              <a:off x="562594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7</a:t>
              </a:r>
            </a:p>
          </p:txBody>
        </p:sp>
        <p:sp>
          <p:nvSpPr>
            <p:cNvPr id="216" name="Text Box 6"/>
            <p:cNvSpPr txBox="1">
              <a:spLocks noChangeArrowheads="1"/>
            </p:cNvSpPr>
            <p:nvPr/>
          </p:nvSpPr>
          <p:spPr bwMode="auto">
            <a:xfrm>
              <a:off x="519235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6</a:t>
              </a:r>
            </a:p>
          </p:txBody>
        </p:sp>
        <p:sp>
          <p:nvSpPr>
            <p:cNvPr id="217" name="Text Box 6"/>
            <p:cNvSpPr txBox="1">
              <a:spLocks noChangeArrowheads="1"/>
            </p:cNvSpPr>
            <p:nvPr/>
          </p:nvSpPr>
          <p:spPr bwMode="auto">
            <a:xfrm>
              <a:off x="475876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5</a:t>
              </a:r>
            </a:p>
          </p:txBody>
        </p:sp>
        <p:sp>
          <p:nvSpPr>
            <p:cNvPr id="218" name="Text Box 6"/>
            <p:cNvSpPr txBox="1">
              <a:spLocks noChangeArrowheads="1"/>
            </p:cNvSpPr>
            <p:nvPr/>
          </p:nvSpPr>
          <p:spPr bwMode="auto">
            <a:xfrm>
              <a:off x="4325168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4</a:t>
              </a:r>
            </a:p>
          </p:txBody>
        </p:sp>
        <p:sp>
          <p:nvSpPr>
            <p:cNvPr id="219" name="Text Box 6"/>
            <p:cNvSpPr txBox="1">
              <a:spLocks noChangeArrowheads="1"/>
            </p:cNvSpPr>
            <p:nvPr/>
          </p:nvSpPr>
          <p:spPr bwMode="auto">
            <a:xfrm>
              <a:off x="3891576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3</a:t>
              </a:r>
            </a:p>
          </p:txBody>
        </p:sp>
        <p:sp>
          <p:nvSpPr>
            <p:cNvPr id="220" name="Text Box 6"/>
            <p:cNvSpPr txBox="1">
              <a:spLocks noChangeArrowheads="1"/>
            </p:cNvSpPr>
            <p:nvPr/>
          </p:nvSpPr>
          <p:spPr bwMode="auto">
            <a:xfrm>
              <a:off x="3457984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2</a:t>
              </a:r>
            </a:p>
          </p:txBody>
        </p:sp>
        <p:sp>
          <p:nvSpPr>
            <p:cNvPr id="221" name="Text Box 6"/>
            <p:cNvSpPr txBox="1">
              <a:spLocks noChangeArrowheads="1"/>
            </p:cNvSpPr>
            <p:nvPr/>
          </p:nvSpPr>
          <p:spPr bwMode="auto">
            <a:xfrm>
              <a:off x="6500608" y="5562600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9</a:t>
              </a:r>
            </a:p>
          </p:txBody>
        </p:sp>
        <p:sp>
          <p:nvSpPr>
            <p:cNvPr id="222" name="Text Box 6"/>
            <p:cNvSpPr txBox="1">
              <a:spLocks noChangeArrowheads="1"/>
            </p:cNvSpPr>
            <p:nvPr/>
          </p:nvSpPr>
          <p:spPr bwMode="auto">
            <a:xfrm>
              <a:off x="3024392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223" name="Text Box 6"/>
            <p:cNvSpPr txBox="1">
              <a:spLocks noChangeArrowheads="1"/>
            </p:cNvSpPr>
            <p:nvPr/>
          </p:nvSpPr>
          <p:spPr bwMode="auto">
            <a:xfrm>
              <a:off x="2590800" y="5562599"/>
              <a:ext cx="433592" cy="361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2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Circular Buffer Code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23914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insert(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if (items &gt;= n)</a:t>
            </a:r>
          </a:p>
          <a:p>
            <a:r>
              <a:rPr lang="en-US" sz="1600" dirty="0">
                <a:latin typeface="Courier New" pitchFamily="49" charset="0"/>
              </a:rPr>
              <a:t>       error();</a:t>
            </a:r>
          </a:p>
          <a:p>
            <a:r>
              <a:rPr lang="en-US" sz="1600" dirty="0">
                <a:latin typeface="Courier New" pitchFamily="49" charset="0"/>
              </a:rPr>
              <a:t>   if (++rear &gt;= n) rear = 0;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[rear] = v;</a:t>
            </a:r>
          </a:p>
          <a:p>
            <a:r>
              <a:rPr lang="en-US" sz="1600" dirty="0">
                <a:latin typeface="Courier New" pitchFamily="49" charset="0"/>
              </a:rPr>
              <a:t>   items++;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25090"/>
            <a:ext cx="41148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remove()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if (items == 0)</a:t>
            </a:r>
          </a:p>
          <a:p>
            <a:r>
              <a:rPr lang="en-US" sz="1600" dirty="0">
                <a:latin typeface="Courier New" pitchFamily="49" charset="0"/>
              </a:rPr>
              <a:t>       error();</a:t>
            </a:r>
          </a:p>
          <a:p>
            <a:r>
              <a:rPr lang="en-US" sz="1600" dirty="0">
                <a:latin typeface="Courier New" pitchFamily="49" charset="0"/>
              </a:rPr>
              <a:t>   if (++front &gt;= n) front = 0;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 =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[front];</a:t>
            </a:r>
          </a:p>
          <a:p>
            <a:r>
              <a:rPr lang="en-US" sz="1600" dirty="0">
                <a:latin typeface="Courier New" pitchFamily="49" charset="0"/>
              </a:rPr>
              <a:t>   items--;</a:t>
            </a:r>
          </a:p>
          <a:p>
            <a:r>
              <a:rPr lang="en-US" sz="1600" dirty="0">
                <a:latin typeface="Courier New" pitchFamily="49" charset="0"/>
              </a:rPr>
              <a:t>   return v;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8200" y="1174377"/>
            <a:ext cx="4114800" cy="12311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items = front = rear =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Producer-Consumer on an </a:t>
            </a:r>
            <a:r>
              <a:rPr lang="en-US" i="1" dirty="0" err="1"/>
              <a:t>n</a:t>
            </a:r>
            <a:r>
              <a:rPr lang="en-US" dirty="0"/>
              <a:t>-element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3690936"/>
            <a:ext cx="8213725" cy="1762125"/>
          </a:xfrm>
        </p:spPr>
        <p:txBody>
          <a:bodyPr/>
          <a:lstStyle/>
          <a:p>
            <a:r>
              <a:rPr lang="en-US" dirty="0"/>
              <a:t>Requires a </a:t>
            </a:r>
            <a:r>
              <a:rPr lang="en-US" dirty="0" err="1"/>
              <a:t>mutex</a:t>
            </a:r>
            <a:r>
              <a:rPr lang="en-US" dirty="0"/>
              <a:t> and two counting semaphores: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mutex</a:t>
            </a:r>
            <a:r>
              <a:rPr lang="en-US" dirty="0"/>
              <a:t>: enforces mutually exclusive access to the buffer and counters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slots</a:t>
            </a:r>
            <a:r>
              <a:rPr lang="en-US" dirty="0"/>
              <a:t>: counts the available slots in the buffer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items</a:t>
            </a:r>
            <a:r>
              <a:rPr lang="en-US" dirty="0">
                <a:cs typeface="Courier New"/>
              </a:rPr>
              <a:t>: </a:t>
            </a:r>
            <a:r>
              <a:rPr lang="en-US" dirty="0"/>
              <a:t>counts the available items in the buffer</a:t>
            </a:r>
          </a:p>
          <a:p>
            <a:r>
              <a:rPr lang="en-US" dirty="0"/>
              <a:t>Makes use of general semaphores</a:t>
            </a:r>
          </a:p>
          <a:p>
            <a:pPr lvl="1"/>
            <a:r>
              <a:rPr lang="en-US" dirty="0"/>
              <a:t>Will range in value from 0 to 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89138" y="1586871"/>
            <a:ext cx="4610100" cy="1830034"/>
            <a:chOff x="2247900" y="2141224"/>
            <a:chExt cx="4610100" cy="183003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5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Between 0 and n elements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Declarations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586298"/>
            <a:ext cx="8610600" cy="443198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#include "</a:t>
            </a:r>
            <a:r>
              <a:rPr lang="en-US" sz="1800" dirty="0" err="1">
                <a:latin typeface="Courier New" pitchFamily="49" charset="0"/>
              </a:rPr>
              <a:t>csapp.h</a:t>
            </a:r>
            <a:r>
              <a:rPr lang="en-US" sz="1800" dirty="0">
                <a:latin typeface="Courier New" pitchFamily="49" charset="0"/>
              </a:rPr>
              <a:t>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typedef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;     /* Buffer array          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n;        /* Maximum number of slots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front;    /*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[front+1 (mod n)] is first item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rear;     /*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[rear]   is last item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mutex</a:t>
            </a:r>
            <a:r>
              <a:rPr lang="en-US" sz="1800" dirty="0">
                <a:latin typeface="Courier New" pitchFamily="49" charset="0"/>
              </a:rPr>
              <a:t>;  /* Protects accesses to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slots;  /* Counts available slots             */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sem_t</a:t>
            </a:r>
            <a:r>
              <a:rPr lang="en-US" sz="1800" dirty="0">
                <a:latin typeface="Courier New" pitchFamily="49" charset="0"/>
              </a:rPr>
              <a:t> items;  /* Counts available items             */</a:t>
            </a:r>
          </a:p>
          <a:p>
            <a:r>
              <a:rPr lang="en-US" sz="1800" dirty="0">
                <a:latin typeface="Courier New" pitchFamily="49" charset="0"/>
              </a:rPr>
              <a:t>} 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sbuf_init(sbuf_t</a:t>
            </a:r>
            <a:r>
              <a:rPr lang="en-US" sz="1800" dirty="0">
                <a:latin typeface="Courier New" pitchFamily="49" charset="0"/>
              </a:rPr>
              <a:t> *sp,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sbuf_deinit(sbuf_t</a:t>
            </a:r>
            <a:r>
              <a:rPr lang="en-US" sz="1800" dirty="0">
                <a:latin typeface="Courier New" pitchFamily="49" charset="0"/>
              </a:rPr>
              <a:t> *sp);</a:t>
            </a:r>
          </a:p>
          <a:p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sbuf_insert(sbuf_t</a:t>
            </a:r>
            <a:r>
              <a:rPr lang="en-US" sz="1800" dirty="0">
                <a:latin typeface="Courier New" pitchFamily="49" charset="0"/>
              </a:rPr>
              <a:t> *sp,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item);</a:t>
            </a:r>
          </a:p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sbuf_remove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sbuf_t</a:t>
            </a:r>
            <a:r>
              <a:rPr lang="en-US" sz="1800" dirty="0">
                <a:latin typeface="Courier New" pitchFamily="49" charset="0"/>
              </a:rPr>
              <a:t> *sp);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7200" y="6107668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074306"/>
            <a:ext cx="8763000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Create an empty, bounded, shared FIFO buffer with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slots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sbuf_init(sbuf_t</a:t>
            </a:r>
            <a:r>
              <a:rPr lang="en-US" sz="1600" dirty="0">
                <a:latin typeface="Courier New" pitchFamily="49" charset="0"/>
              </a:rPr>
              <a:t> *sp,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sp-&gt;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Calloc(n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sizeof(int</a:t>
            </a:r>
            <a:r>
              <a:rPr lang="en-US" sz="1600" dirty="0">
                <a:latin typeface="Courier New" pitchFamily="49" charset="0"/>
              </a:rPr>
              <a:t>)); </a:t>
            </a:r>
          </a:p>
          <a:p>
            <a:r>
              <a:rPr lang="en-US" sz="1600" dirty="0">
                <a:latin typeface="Courier New" pitchFamily="49" charset="0"/>
              </a:rPr>
              <a:t>    sp-&gt;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;                  /* Buffer holds max of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items */</a:t>
            </a:r>
          </a:p>
          <a:p>
            <a:r>
              <a:rPr lang="en-US" sz="1600" dirty="0">
                <a:latin typeface="Courier New" pitchFamily="49" charset="0"/>
              </a:rPr>
              <a:t>    sp-&gt;front = sp-&gt;rear = 0;   /* Empty buffer </a:t>
            </a:r>
            <a:r>
              <a:rPr lang="en-US" sz="1600" dirty="0" err="1">
                <a:latin typeface="Courier New" pitchFamily="49" charset="0"/>
              </a:rPr>
              <a:t>iff</a:t>
            </a:r>
            <a:r>
              <a:rPr lang="en-US" sz="1600" dirty="0">
                <a:latin typeface="Courier New" pitchFamily="49" charset="0"/>
              </a:rPr>
              <a:t> front == rear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0, 1); /* Binary semaphore for locking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-&gt;slots, 0,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); /* Initially,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has </a:t>
            </a:r>
            <a:r>
              <a:rPr lang="en-US" sz="1600" dirty="0" err="1">
                <a:latin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</a:rPr>
              <a:t> empty slots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Sem_init(&amp;sp</a:t>
            </a:r>
            <a:r>
              <a:rPr lang="en-US" sz="1600" dirty="0">
                <a:latin typeface="Courier New" pitchFamily="49" charset="0"/>
              </a:rPr>
              <a:t>-&gt;items, 0, 0); /* Initially,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 has zero items */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/* Clean up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sbuf_deinit(sbuf_t</a:t>
            </a:r>
            <a:r>
              <a:rPr lang="en-US" sz="1600" dirty="0">
                <a:latin typeface="Courier New" pitchFamily="49" charset="0"/>
              </a:rPr>
              <a:t> *sp)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Free(sp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8225" y="61838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Initializing and </a:t>
            </a:r>
            <a:r>
              <a:rPr lang="en-US" dirty="0" err="1">
                <a:latin typeface="Calibri" pitchFamily="34" charset="0"/>
              </a:rPr>
              <a:t>deinitializing</a:t>
            </a:r>
            <a:r>
              <a:rPr lang="en-US" dirty="0">
                <a:latin typeface="Calibri" pitchFamily="34" charset="0"/>
              </a:rPr>
              <a:t> a shared buffer: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333666"/>
            <a:ext cx="79248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Insert item onto the rear of shared buffer sp */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sbuf_insert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Wait for available slot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 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-&gt;rear] = item;    /* Insert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Announce available item */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0447" y="49646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Inserting an item into a shared buffer: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Advanced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 / 18-213: Introduction to Computer Systems</a:t>
            </a:r>
            <a:br>
              <a:rPr lang="en-US" b="0" dirty="0"/>
            </a:br>
            <a:r>
              <a:rPr lang="en-US" sz="2000" b="0" dirty="0"/>
              <a:t>25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Nov. 20, 2018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sbuf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Package - Implementation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2644" y="1985665"/>
            <a:ext cx="8324425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Remove and return the first item from buffer sp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sbuf_remove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sbuf_t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item;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-&gt;items);               /* Wait for available item */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Lock the buffer         */</a:t>
            </a:r>
          </a:p>
          <a:p>
            <a:r>
              <a:rPr lang="en-US" sz="1600" dirty="0">
                <a:latin typeface="Courier New" pitchFamily="49" charset="0"/>
              </a:rPr>
              <a:t>    if (++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&gt;=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-&gt;n)    /* Increment index (mod n)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 = 0;</a:t>
            </a:r>
          </a:p>
          <a:p>
            <a:r>
              <a:rPr lang="en-US" sz="1600" dirty="0">
                <a:latin typeface="Courier New" pitchFamily="49" charset="0"/>
              </a:rPr>
              <a:t>    item =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-&gt;front];   /* Remove the item  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               /* Unlock the buffer       */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-&gt;slots);               /* Announce available slot */</a:t>
            </a:r>
          </a:p>
          <a:p>
            <a:r>
              <a:rPr lang="en-US" sz="1600" dirty="0">
                <a:latin typeface="Courier New" pitchFamily="49" charset="0"/>
              </a:rPr>
              <a:t>    return item;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3694" y="48006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Removing an item from a shared buffer: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program produce-</a:t>
            </a:r>
            <a:r>
              <a:rPr lang="en-US" dirty="0" err="1"/>
              <a:t>consume.c</a:t>
            </a:r>
            <a:r>
              <a:rPr lang="en-US" dirty="0"/>
              <a:t> in code directory</a:t>
            </a:r>
          </a:p>
          <a:p>
            <a:r>
              <a:rPr lang="en-US" dirty="0"/>
              <a:t>10-entry shared circular buffer</a:t>
            </a:r>
          </a:p>
          <a:p>
            <a:r>
              <a:rPr lang="en-US" dirty="0"/>
              <a:t>5 producers</a:t>
            </a:r>
          </a:p>
          <a:p>
            <a:pPr lvl="1"/>
            <a:r>
              <a:rPr lang="en-US" dirty="0"/>
              <a:t>Agent </a:t>
            </a:r>
            <a:r>
              <a:rPr lang="en-US" dirty="0" err="1"/>
              <a:t>i</a:t>
            </a:r>
            <a:r>
              <a:rPr lang="en-US" dirty="0"/>
              <a:t> generates numbers from 20*</a:t>
            </a:r>
            <a:r>
              <a:rPr lang="en-US" dirty="0" err="1"/>
              <a:t>i</a:t>
            </a:r>
            <a:r>
              <a:rPr lang="en-US" dirty="0"/>
              <a:t> to 20*</a:t>
            </a:r>
            <a:r>
              <a:rPr lang="en-US" dirty="0" err="1"/>
              <a:t>i</a:t>
            </a:r>
            <a:r>
              <a:rPr lang="en-US" dirty="0"/>
              <a:t> – 1.</a:t>
            </a:r>
          </a:p>
          <a:p>
            <a:pPr lvl="1"/>
            <a:r>
              <a:rPr lang="en-US" dirty="0"/>
              <a:t>Puts them in buffer</a:t>
            </a:r>
          </a:p>
          <a:p>
            <a:r>
              <a:rPr lang="en-US" dirty="0"/>
              <a:t>5 consumers</a:t>
            </a:r>
          </a:p>
          <a:p>
            <a:pPr lvl="1"/>
            <a:r>
              <a:rPr lang="en-US" dirty="0"/>
              <a:t>Each retrieves 20 elements from buffer</a:t>
            </a:r>
          </a:p>
          <a:p>
            <a:r>
              <a:rPr lang="en-US" dirty="0"/>
              <a:t>Main program</a:t>
            </a:r>
          </a:p>
          <a:p>
            <a:pPr lvl="1"/>
            <a:r>
              <a:rPr lang="en-US" dirty="0"/>
              <a:t>Makes sure each value between 0 and 99 retrieved once</a:t>
            </a:r>
          </a:p>
        </p:txBody>
      </p:sp>
    </p:spTree>
    <p:extLst>
      <p:ext uri="{BB962C8B-B14F-4D97-AF65-F5344CB8AC3E}">
        <p14:creationId xmlns:p14="http://schemas.microsoft.com/office/powerpoint/2010/main" val="11501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semaphores to schedule shared resources</a:t>
            </a:r>
          </a:p>
          <a:p>
            <a:pPr lvl="1"/>
            <a:r>
              <a:rPr lang="en-US" dirty="0"/>
              <a:t>Producer-consumer problem</a:t>
            </a:r>
          </a:p>
          <a:p>
            <a:pPr lvl="1"/>
            <a:r>
              <a:rPr lang="en-US" b="1" dirty="0"/>
              <a:t>Readers-writers problem</a:t>
            </a:r>
          </a:p>
          <a:p>
            <a:r>
              <a:rPr lang="en-US" dirty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8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i="1" dirty="0"/>
              <a:t>Reader</a:t>
            </a:r>
            <a:r>
              <a:rPr lang="en-US" dirty="0"/>
              <a:t> threads only read the object</a:t>
            </a:r>
          </a:p>
          <a:p>
            <a:pPr lvl="1"/>
            <a:r>
              <a:rPr lang="en-US" i="1" dirty="0"/>
              <a:t>Writer</a:t>
            </a:r>
            <a:r>
              <a:rPr lang="en-US" dirty="0"/>
              <a:t> threads modify the object (read/write access)</a:t>
            </a:r>
          </a:p>
          <a:p>
            <a:pPr lvl="1"/>
            <a:r>
              <a:rPr lang="en-US" dirty="0"/>
              <a:t>Writers must have exclusive access to the object</a:t>
            </a:r>
          </a:p>
          <a:p>
            <a:pPr lvl="1"/>
            <a:r>
              <a:rPr lang="en-US" dirty="0"/>
              <a:t>Unlimited number of readers can access the object</a:t>
            </a:r>
          </a:p>
          <a:p>
            <a:r>
              <a:rPr lang="en-US" dirty="0"/>
              <a:t>Occurs frequently in real systems, e.g.,</a:t>
            </a:r>
          </a:p>
          <a:p>
            <a:pPr lvl="1"/>
            <a:r>
              <a:rPr lang="en-US" dirty="0"/>
              <a:t>Online airline reservation system</a:t>
            </a:r>
          </a:p>
          <a:p>
            <a:pPr lvl="1"/>
            <a:r>
              <a:rPr lang="en-US" dirty="0"/>
              <a:t>Multithreaded caching Web proxy</a:t>
            </a:r>
          </a:p>
          <a:p>
            <a:pPr lvl="1"/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1143000" y="146229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08" y="1870971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Read/</a:t>
            </a:r>
          </a:p>
          <a:p>
            <a:r>
              <a:rPr lang="en-US" sz="1800" dirty="0">
                <a:latin typeface="Calibri" pitchFamily="34" charset="0"/>
              </a:rPr>
              <a:t>Write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01423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Read-only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629400" y="1447800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9279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Readers-Writers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First readers-writers problem </a:t>
            </a:r>
            <a:r>
              <a:rPr lang="en-US" dirty="0"/>
              <a:t>(favors readers)</a:t>
            </a:r>
          </a:p>
          <a:p>
            <a:pPr lvl="1"/>
            <a:r>
              <a:rPr lang="en-US" dirty="0"/>
              <a:t>No reader should be kept waiting unless a writer has already been granted permission to use the object. </a:t>
            </a:r>
          </a:p>
          <a:p>
            <a:pPr lvl="1"/>
            <a:r>
              <a:rPr lang="en-US" dirty="0"/>
              <a:t>A reader that arrives after a waiting writer gets priority over the writer. </a:t>
            </a:r>
          </a:p>
          <a:p>
            <a:pPr lvl="1">
              <a:buNone/>
            </a:pPr>
            <a:endParaRPr lang="en-US" dirty="0"/>
          </a:p>
          <a:p>
            <a:r>
              <a:rPr lang="en-US" i="1" dirty="0"/>
              <a:t>Second readers-writers problem </a:t>
            </a:r>
            <a:r>
              <a:rPr lang="en-US" dirty="0"/>
              <a:t>(favors writers)</a:t>
            </a:r>
          </a:p>
          <a:p>
            <a:pPr lvl="1"/>
            <a:r>
              <a:rPr lang="en-US" dirty="0"/>
              <a:t>Once a writer is ready to write, it performs its write as soon as possible </a:t>
            </a:r>
          </a:p>
          <a:p>
            <a:pPr lvl="1"/>
            <a:r>
              <a:rPr lang="en-US" dirty="0"/>
              <a:t>A reader that arrives after a writer must wait, even if the writer is also waiting. </a:t>
            </a:r>
          </a:p>
          <a:p>
            <a:pPr lvl="1"/>
            <a:endParaRPr lang="en-US" dirty="0"/>
          </a:p>
          <a:p>
            <a:r>
              <a:rPr lang="en-US" i="1" dirty="0"/>
              <a:t>Starvation</a:t>
            </a:r>
            <a:r>
              <a:rPr lang="en-US" dirty="0"/>
              <a:t> (where a thread waits indefinitely) is possible in both cases.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3654842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3023249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432136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364765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303774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433585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3662147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486400" y="5347136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790950" y="471554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790950" y="601365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4324350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4340212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4324350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806812" y="533995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7769212" y="4730034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7769212" y="6028146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565621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6581483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6565621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7785074" y="535444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357285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041538" y="1853118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46088" y="1221525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6088" y="251963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879488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895350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879488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61950" y="184593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4324350" y="123601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324350" y="253412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120759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3136621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 flipV="1">
            <a:off x="3120759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4340212" y="1860423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14950" y="177113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1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41538" y="52342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141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267740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33591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Reminder: 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atomically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9487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98246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3588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0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3979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0</a:t>
            </a:r>
          </a:p>
          <a:p>
            <a:r>
              <a:rPr lang="en-US" sz="2000" dirty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3936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Versions of Readers-Writers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Shortcoming of first solution</a:t>
            </a:r>
          </a:p>
          <a:p>
            <a:pPr lvl="1"/>
            <a:r>
              <a:rPr lang="en-US" dirty="0"/>
              <a:t>Continuous stream of readers will block writers indefinitely</a:t>
            </a:r>
          </a:p>
          <a:p>
            <a:r>
              <a:rPr lang="en-US" dirty="0"/>
              <a:t>Second version</a:t>
            </a:r>
          </a:p>
          <a:p>
            <a:pPr lvl="1"/>
            <a:r>
              <a:rPr lang="en-US" dirty="0"/>
              <a:t>Once writer comes along, blocks access to later readers</a:t>
            </a:r>
          </a:p>
          <a:p>
            <a:pPr lvl="1"/>
            <a:r>
              <a:rPr lang="en-US" dirty="0"/>
              <a:t>Series of writes could block all reads</a:t>
            </a:r>
          </a:p>
          <a:p>
            <a:r>
              <a:rPr lang="en-US" dirty="0"/>
              <a:t>FIFO implementation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rwqueue</a:t>
            </a:r>
            <a:r>
              <a:rPr lang="en-US" dirty="0"/>
              <a:t> code in code directory</a:t>
            </a:r>
          </a:p>
          <a:p>
            <a:pPr lvl="1"/>
            <a:r>
              <a:rPr lang="en-US" dirty="0"/>
              <a:t>Service requests in order received</a:t>
            </a:r>
          </a:p>
          <a:p>
            <a:pPr lvl="1"/>
            <a:r>
              <a:rPr lang="en-US" dirty="0"/>
              <a:t>Threads kept in FIFO</a:t>
            </a:r>
          </a:p>
          <a:p>
            <a:pPr lvl="1"/>
            <a:r>
              <a:rPr lang="en-US" dirty="0"/>
              <a:t>Each has semaphore that enables its access 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67000" y="990600"/>
            <a:ext cx="5638800" cy="541686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;      // Initially 0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, r, w; // Initially 1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P(&amp;r);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V(&amp;r)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918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43200" y="990600"/>
            <a:ext cx="3581400" cy="51706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1)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P(&amp;r);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P(&amp;w);</a:t>
            </a: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r>
              <a:rPr lang="en-US" sz="1600" dirty="0">
                <a:latin typeface="Courier New" pitchFamily="49" charset="0"/>
              </a:rPr>
              <a:t>    V(&amp;w);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0);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V(&amp;r);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2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/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semaphores to protect shared resources via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</a:t>
            </a:r>
          </a:p>
          <a:p>
            <a:pPr lvl="1"/>
            <a:r>
              <a:rPr lang="en-US" dirty="0"/>
              <a:t>Surround each access to the shared variable(s) with </a:t>
            </a:r>
            <a:r>
              <a:rPr lang="en-US" i="1" dirty="0"/>
              <a:t>P(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V(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operations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This case is so common, that </a:t>
            </a:r>
            <a:r>
              <a:rPr lang="en-US" dirty="0" err="1"/>
              <a:t>pthreads</a:t>
            </a:r>
            <a:r>
              <a:rPr lang="en-US" dirty="0"/>
              <a:t> provides </a:t>
            </a:r>
            <a:r>
              <a:rPr lang="en-US" dirty="0" err="1"/>
              <a:t>mutex</a:t>
            </a:r>
            <a:r>
              <a:rPr lang="en-US" dirty="0"/>
              <a:t> as primitive.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75" y="3733800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P(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V(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345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 Worry: Races</a:t>
            </a:r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correctness 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Pthread_create(&amp;tid[i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Pthread_join(tid[i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%d\n",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Make sure don’t have unintended sharing of state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1629489"/>
            <a:ext cx="6587461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without the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tid[N];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i;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*valp = 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(sizeof(int));</a:t>
            </a:r>
          </a:p>
          <a:p>
            <a:r>
              <a:rPr lang="en-US" sz="1600" dirty="0">
                <a:latin typeface="Courier New" pitchFamily="49" charset="0"/>
              </a:rPr>
              <a:t>        *valp = i;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Pthread_create(&amp;tid[i</a:t>
            </a:r>
            <a:r>
              <a:rPr lang="en-US" sz="1600" dirty="0">
                <a:latin typeface="Courier New" pitchFamily="49" charset="0"/>
              </a:rPr>
              <a:t>], NULL, thread, valp);</a:t>
            </a:r>
          </a:p>
          <a:p>
            <a:r>
              <a:rPr lang="en-US" sz="1600" dirty="0">
                <a:latin typeface="Courier New" pitchFamily="49" charset="0"/>
              </a:rPr>
              <a:t>    }  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Pthread_join(tid[i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myid = *((int *)vargp);</a:t>
            </a:r>
          </a:p>
          <a:p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printf("Hello</a:t>
            </a:r>
            <a:r>
              <a:rPr lang="en-US" sz="1600" dirty="0">
                <a:latin typeface="Courier New" pitchFamily="49" charset="0"/>
              </a:rPr>
              <a:t> from thread %d\n", myid);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4124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/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37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true. 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  <a:p>
            <a:r>
              <a:rPr lang="en-US" dirty="0"/>
              <a:t>Typical 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 Semaphores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>
                <a:latin typeface="Courier New"/>
                <a:cs typeface="Courier New"/>
              </a:rPr>
              <a:t>Tid[1]: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cnt++;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true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nonzero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region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nondeterministic (race)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Deadlock</a:t>
            </a: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25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P(&amp;mutex[0]); P(&amp;mutex[1])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[1]: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Avoided Deadlock in Progress Graph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semaphores to schedule shared resources</a:t>
            </a:r>
          </a:p>
          <a:p>
            <a:pPr lvl="1"/>
            <a:r>
              <a:rPr lang="en-US" dirty="0"/>
              <a:t>Producer-consumer problem</a:t>
            </a:r>
          </a:p>
          <a:p>
            <a:pPr lvl="1"/>
            <a:r>
              <a:rPr lang="en-US" dirty="0"/>
              <a:t>Readers-writers problem</a:t>
            </a:r>
          </a:p>
          <a:p>
            <a:r>
              <a:rPr lang="en-US" dirty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14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program </a:t>
            </a:r>
            <a:r>
              <a:rPr lang="en-US" dirty="0" err="1"/>
              <a:t>deadlock.c</a:t>
            </a:r>
            <a:endParaRPr lang="en-US" dirty="0"/>
          </a:p>
          <a:p>
            <a:r>
              <a:rPr lang="en-US" dirty="0"/>
              <a:t>100 threads, each acquiring same two locks</a:t>
            </a:r>
          </a:p>
          <a:p>
            <a:r>
              <a:rPr lang="en-US" dirty="0"/>
              <a:t>Risky mode</a:t>
            </a:r>
          </a:p>
          <a:p>
            <a:pPr lvl="1"/>
            <a:r>
              <a:rPr lang="en-US" dirty="0"/>
              <a:t>Even numbered threads request locks in opposite order of odd-numbered ones</a:t>
            </a:r>
          </a:p>
          <a:p>
            <a:endParaRPr lang="en-US" dirty="0"/>
          </a:p>
          <a:p>
            <a:r>
              <a:rPr lang="en-US" dirty="0"/>
              <a:t>Safe mode</a:t>
            </a:r>
          </a:p>
          <a:p>
            <a:pPr lvl="1"/>
            <a:r>
              <a:rPr lang="en-US" dirty="0"/>
              <a:t>All threads acquire locks in same order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</a:t>
            </a:r>
            <a:r>
              <a:rPr lang="en-US" sz="2800" u="sng" dirty="0">
                <a:solidFill>
                  <a:srgbClr val="C00000"/>
                </a:solidFill>
              </a:rPr>
              <a:t>5835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8843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/>
              <a:t>Thread safety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5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  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</a:p>
          <a:p>
            <a:pPr lvl="1"/>
            <a:endParaRPr lang="en-US" dirty="0"/>
          </a:p>
          <a:p>
            <a:r>
              <a:rPr lang="en-US" i="1" dirty="0"/>
              <a:t>Def:  </a:t>
            </a:r>
            <a:r>
              <a:rPr lang="en-US" dirty="0"/>
              <a:t>A function is </a:t>
            </a:r>
            <a:r>
              <a:rPr lang="en-US" i="1" dirty="0"/>
              <a:t>thread-safe </a:t>
            </a:r>
            <a:r>
              <a:rPr lang="en-US" dirty="0" err="1"/>
              <a:t>iff</a:t>
            </a:r>
            <a:r>
              <a:rPr lang="en-US" dirty="0"/>
              <a:t> it will always produce correct results when called repeatedly from multiple concurrent threads. </a:t>
            </a:r>
          </a:p>
          <a:p>
            <a:endParaRPr lang="en-US" dirty="0"/>
          </a:p>
          <a:p>
            <a:r>
              <a:rPr lang="en-US" dirty="0"/>
              <a:t>Classes of thread-unsafe functions:</a:t>
            </a:r>
          </a:p>
          <a:p>
            <a:pPr lvl="1"/>
            <a:r>
              <a:rPr lang="en-US" dirty="0"/>
              <a:t>Class 1: Functions that do not protect shared variables</a:t>
            </a:r>
          </a:p>
          <a:p>
            <a:pPr lvl="1"/>
            <a:r>
              <a:rPr lang="en-US" dirty="0"/>
              <a:t>Class 2: Functions that keep state across multiple invocations</a:t>
            </a:r>
          </a:p>
          <a:p>
            <a:pPr lvl="1"/>
            <a:r>
              <a:rPr lang="en-US" dirty="0"/>
              <a:t>Class 3: Functions that return a pointer to a static variable</a:t>
            </a:r>
          </a:p>
          <a:p>
            <a:pPr lvl="1"/>
            <a:r>
              <a:rPr lang="en-US" dirty="0"/>
              <a:t>Class 4: Functions that call thread-unsafe functions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(Class 1)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</a:p>
          <a:p>
            <a:pPr>
              <a:buNone/>
            </a:pP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(Class 2)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 that 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</a:p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: set 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/>
              <a:t>Thread-Safe Random Number Generator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*nextp = *nextp*1103515245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Thread-Unsafe Functions (Class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/>
              <a:t>Returning a pointer  to a static variable</a:t>
            </a:r>
          </a:p>
          <a:p>
            <a:r>
              <a:rPr lang="en-US" dirty="0"/>
              <a:t>Fix 1.  Rewrite function so caller passes address of variable to store result</a:t>
            </a:r>
          </a:p>
          <a:p>
            <a:pPr lvl="1"/>
            <a:r>
              <a:rPr lang="en-US" dirty="0"/>
              <a:t>Requires changes in caller and </a:t>
            </a: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Fix 2. Lock-and-copy</a:t>
            </a:r>
          </a:p>
          <a:p>
            <a:pPr lvl="1"/>
            <a:r>
              <a:rPr lang="en-US" dirty="0"/>
              <a:t>Requires simple changes in caller (and none in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However, caller must free memory.</a:t>
            </a:r>
          </a:p>
          <a:p>
            <a:pPr lvl="1"/>
            <a:r>
              <a:rPr lang="en-US" dirty="0"/>
              <a:t>That’s what is done with Unix buffered I/O (e.g., </a:t>
            </a:r>
            <a:r>
              <a:rPr lang="en-US" dirty="0" err="1"/>
              <a:t>printf</a:t>
            </a:r>
            <a:r>
              <a:rPr lang="en-US" dirty="0"/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3399710"/>
            <a:ext cx="4494239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lc_itoa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char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strcpy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itoa</a:t>
            </a:r>
            <a:r>
              <a:rPr lang="en-US" sz="1600" dirty="0">
                <a:latin typeface="Courier New" pitchFamily="49" charset="0"/>
              </a:rPr>
              <a:t>(x));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5800" y="1114711"/>
            <a:ext cx="4494239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Convert integer to string */</a:t>
            </a:r>
          </a:p>
          <a:p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itoa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static char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, "%d", x);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Functions (Class 4)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/>
              <a:t>Def: A function is </a:t>
            </a:r>
            <a:r>
              <a:rPr lang="en-US" i="1" dirty="0">
                <a:solidFill>
                  <a:srgbClr val="990000"/>
                </a:solidFill>
              </a:rPr>
              <a:t>reentrant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it accesses no shared variables when called by multiple threads. </a:t>
            </a:r>
          </a:p>
          <a:p>
            <a:pPr lvl="1"/>
            <a:r>
              <a:rPr lang="en-US" dirty="0"/>
              <a:t>Important subset of thread-safe functions</a:t>
            </a:r>
          </a:p>
          <a:p>
            <a:pPr lvl="2"/>
            <a:r>
              <a:rPr lang="en-US" dirty="0"/>
              <a:t>Require no synchronization operations</a:t>
            </a:r>
          </a:p>
          <a:p>
            <a:pPr lvl="2"/>
            <a:r>
              <a:rPr lang="en-US" dirty="0"/>
              <a:t>Only way to make a Class 2 function thread-safe is to make it </a:t>
            </a:r>
            <a:r>
              <a:rPr lang="en-US" dirty="0" err="1"/>
              <a:t>reetnrant</a:t>
            </a:r>
            <a:r>
              <a:rPr lang="en-US" dirty="0"/>
              <a:t> (e.g.,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)</a:t>
            </a:r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state.</a:t>
            </a:r>
          </a:p>
          <a:p>
            <a:pPr lvl="1"/>
            <a:r>
              <a:rPr lang="en-US" dirty="0"/>
              <a:t>Use binary semaphores 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Two classic examples:</a:t>
            </a:r>
          </a:p>
          <a:p>
            <a:pPr lvl="1"/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The Readers-Writers Problem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8237578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1997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Producer-Consumer on 1-element Buffer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two semaphores: </a:t>
            </a:r>
            <a:r>
              <a:rPr lang="en-US" dirty="0">
                <a:latin typeface="Courier New"/>
                <a:cs typeface="Courier New"/>
              </a:rPr>
              <a:t>full</a:t>
            </a:r>
            <a:r>
              <a:rPr lang="en-US" dirty="0"/>
              <a:t> + </a:t>
            </a:r>
            <a:r>
              <a:rPr lang="en-US" dirty="0">
                <a:latin typeface="Courier New"/>
                <a:cs typeface="Courier New"/>
              </a:rPr>
              <a:t>empty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71775" y="2661462"/>
            <a:ext cx="3048000" cy="533400"/>
            <a:chOff x="2771775" y="1600200"/>
            <a:chExt cx="3048000" cy="53340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empty</a:t>
              </a: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3864" y="2069068"/>
            <a:ext cx="985071" cy="1495126"/>
            <a:chOff x="1676400" y="1981200"/>
            <a:chExt cx="985071" cy="1495126"/>
          </a:xfrm>
        </p:grpSpPr>
        <p:sp>
          <p:nvSpPr>
            <p:cNvPr id="10" name="TextBox 9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88889" y="4507468"/>
            <a:ext cx="3048000" cy="533400"/>
            <a:chOff x="2771775" y="1600200"/>
            <a:chExt cx="3048000" cy="533400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686175" y="1600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1800" dirty="0">
                  <a:latin typeface="+mn-lt"/>
                </a:rPr>
                <a:t>full</a:t>
              </a:r>
            </a:p>
            <a:p>
              <a:pPr algn="ctr"/>
              <a:r>
                <a:rPr lang="en-US" sz="1800" dirty="0">
                  <a:latin typeface="+mn-lt"/>
                </a:rPr>
                <a:t>buffer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27717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4905375" y="1828800"/>
              <a:ext cx="914400" cy="12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tIns="0" bIns="0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0978" y="3915074"/>
            <a:ext cx="985071" cy="1495126"/>
            <a:chOff x="1676400" y="1981200"/>
            <a:chExt cx="985071" cy="1495126"/>
          </a:xfrm>
        </p:grpSpPr>
        <p:sp>
          <p:nvSpPr>
            <p:cNvPr id="22" name="TextBox 21"/>
            <p:cNvSpPr txBox="1"/>
            <p:nvPr/>
          </p:nvSpPr>
          <p:spPr>
            <a:xfrm>
              <a:off x="1747070" y="2350532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6400" y="1981200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full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47070" y="3106994"/>
              <a:ext cx="914401" cy="369332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  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2737662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empty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02" y="646112"/>
            <a:ext cx="8366098" cy="573088"/>
          </a:xfrm>
        </p:spPr>
        <p:txBody>
          <a:bodyPr/>
          <a:lstStyle/>
          <a:p>
            <a:pPr marL="0" indent="0"/>
            <a:r>
              <a:rPr lang="en-US" dirty="0"/>
              <a:t>Producer-Consumer on 1-element Buffer</a:t>
            </a:r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60363" y="1676400"/>
            <a:ext cx="350919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#define NITERS 5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*producer(void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*consumer(void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shared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var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full;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sems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empty;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shared;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191000" y="1773397"/>
            <a:ext cx="487505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 Initialize the semaphores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, 0, 1);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,  0, 0);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 Create threads and wait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producer,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consumer,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759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28833</TotalTime>
  <Words>5530</Words>
  <Application>Microsoft Macintosh PowerPoint</Application>
  <PresentationFormat>On-screen Show (4:3)</PresentationFormat>
  <Paragraphs>1252</Paragraphs>
  <Slides>61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PowerPoint Presentation</vt:lpstr>
      <vt:lpstr>Synchronization: Advanced  15-213 / 18-213: Introduction to Computer Systems 25th Lecture, Nov. 20, 2018</vt:lpstr>
      <vt:lpstr>Reminder: Semaphores</vt:lpstr>
      <vt:lpstr>Review: Using semaphores to protect shared resources via mutual exclusion</vt:lpstr>
      <vt:lpstr>Today</vt:lpstr>
      <vt:lpstr>Using Semaphores to Coordinate Access to Shared Resources</vt:lpstr>
      <vt:lpstr>Producer-Consumer Problem</vt:lpstr>
      <vt:lpstr>Producer-Consumer on 1-element Buffer</vt:lpstr>
      <vt:lpstr>Producer-Consumer on 1-element Buffer</vt:lpstr>
      <vt:lpstr>Producer-Consumer on 1-element Buffer</vt:lpstr>
      <vt:lpstr>Why 2 Semaphores for 1-Entry Buffer?</vt:lpstr>
      <vt:lpstr>Producer-Consumer on an n-element Buffer</vt:lpstr>
      <vt:lpstr>Circular Buffer (n = 10)</vt:lpstr>
      <vt:lpstr>Circular Buffer Operation (n = 10)</vt:lpstr>
      <vt:lpstr>Sequential Circular Buffer Code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Demonstration</vt:lpstr>
      <vt:lpstr>Today</vt:lpstr>
      <vt:lpstr>Readers-Writers Problem</vt:lpstr>
      <vt:lpstr>Readers/Writers Examples</vt:lpstr>
      <vt:lpstr>Variants of Readers-Writers </vt:lpstr>
      <vt:lpstr>Solution to First Readers-Writers Problem</vt:lpstr>
      <vt:lpstr>Readers/Writers Examples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Other Versions of Readers-Writers</vt:lpstr>
      <vt:lpstr>Solution to Second Readers-Writers Problem</vt:lpstr>
      <vt:lpstr>Solution to Second Readers-Writers Problem</vt:lpstr>
      <vt:lpstr>Today</vt:lpstr>
      <vt:lpstr>One Worry: Races</vt:lpstr>
      <vt:lpstr>Data Race</vt:lpstr>
      <vt:lpstr>Race Elimination</vt:lpstr>
      <vt:lpstr>Today</vt:lpstr>
      <vt:lpstr>A Worry: Deadlock</vt:lpstr>
      <vt:lpstr>Deadlocking With Semaphores</vt:lpstr>
      <vt:lpstr>Deadlock Visualized in Progress Graph</vt:lpstr>
      <vt:lpstr>Deadlock</vt:lpstr>
      <vt:lpstr>Avoiding Deadlock</vt:lpstr>
      <vt:lpstr>Avoided Deadlock in Progress Graph</vt:lpstr>
      <vt:lpstr>Demonstration</vt:lpstr>
      <vt:lpstr>Quiz Time!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Threads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897</cp:revision>
  <cp:lastPrinted>2017-11-21T15:51:21Z</cp:lastPrinted>
  <dcterms:created xsi:type="dcterms:W3CDTF">2012-11-26T22:46:36Z</dcterms:created>
  <dcterms:modified xsi:type="dcterms:W3CDTF">2018-11-19T23:18:46Z</dcterms:modified>
</cp:coreProperties>
</file>