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wav"/>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60" r:id="rId7"/>
    <p:sldId id="261" r:id="rId8"/>
    <p:sldId id="275" r:id="rId9"/>
    <p:sldId id="274" r:id="rId10"/>
    <p:sldId id="278" r:id="rId11"/>
    <p:sldId id="284" r:id="rId12"/>
    <p:sldId id="281" r:id="rId13"/>
    <p:sldId id="287" r:id="rId14"/>
    <p:sldId id="282" r:id="rId15"/>
    <p:sldId id="288" r:id="rId16"/>
    <p:sldId id="285" r:id="rId17"/>
    <p:sldId id="289" r:id="rId18"/>
    <p:sldId id="290" r:id="rId19"/>
    <p:sldId id="291" r:id="rId20"/>
    <p:sldId id="283" r:id="rId21"/>
    <p:sldId id="286" r:id="rId22"/>
    <p:sldId id="292" r:id="rId23"/>
    <p:sldId id="293" r:id="rId24"/>
    <p:sldId id="294" r:id="rId25"/>
    <p:sldId id="295" r:id="rId26"/>
    <p:sldId id="277" r:id="rId27"/>
    <p:sldId id="301" r:id="rId28"/>
    <p:sldId id="296" r:id="rId29"/>
    <p:sldId id="297" r:id="rId30"/>
    <p:sldId id="298" r:id="rId31"/>
    <p:sldId id="299" r:id="rId32"/>
    <p:sldId id="300" r:id="rId3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BEB5E90-DB3F-4D25-8737-DDD3DD65A8D2}" type="datetimeFigureOut">
              <a:rPr lang="en-US" smtClean="0"/>
              <a:t>11/18/2018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42DBA4F-83B0-4091-B90C-ADC03EEA848C}" type="slidenum">
              <a:rPr lang="en-US" smtClean="0"/>
              <a:t>‹#›</a:t>
            </a:fld>
            <a:endParaRPr lang="en-US"/>
          </a:p>
        </p:txBody>
      </p:sp>
    </p:spTree>
    <p:extLst>
      <p:ext uri="{BB962C8B-B14F-4D97-AF65-F5344CB8AC3E}">
        <p14:creationId xmlns:p14="http://schemas.microsoft.com/office/powerpoint/2010/main" val="293417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is D.</a:t>
            </a:r>
          </a:p>
          <a:p>
            <a:r>
              <a:rPr lang="en-US" dirty="0" smtClean="0"/>
              <a:t>A blank</a:t>
            </a:r>
            <a:r>
              <a:rPr lang="en-US" baseline="0" dirty="0" smtClean="0"/>
              <a:t> line separate the response header from the rest of the response, which can be binary data full of null bytes or line feed characters.</a:t>
            </a:r>
          </a:p>
          <a:p>
            <a:r>
              <a:rPr lang="en-US" dirty="0" smtClean="0"/>
              <a:t>Normally in</a:t>
            </a:r>
            <a:r>
              <a:rPr lang="en-US" baseline="0" dirty="0" smtClean="0"/>
              <a:t> HTTP/1.0 the connection is closed after, so the client would indeed see EOF. The connection can close for other reasons though, and one can’t tell if this was due to an abnormal cause unless the response length is specified.</a:t>
            </a:r>
          </a:p>
        </p:txBody>
      </p:sp>
      <p:sp>
        <p:nvSpPr>
          <p:cNvPr id="4" name="Slide Number Placeholder 3"/>
          <p:cNvSpPr>
            <a:spLocks noGrp="1"/>
          </p:cNvSpPr>
          <p:nvPr>
            <p:ph type="sldNum" sz="quarter" idx="10"/>
          </p:nvPr>
        </p:nvSpPr>
        <p:spPr/>
        <p:txBody>
          <a:bodyPr/>
          <a:lstStyle/>
          <a:p>
            <a:fld id="{F42DBA4F-83B0-4091-B90C-ADC03EEA848C}" type="slidenum">
              <a:rPr lang="en-US" smtClean="0"/>
              <a:t>6</a:t>
            </a:fld>
            <a:endParaRPr lang="en-US"/>
          </a:p>
        </p:txBody>
      </p:sp>
    </p:spTree>
    <p:extLst>
      <p:ext uri="{BB962C8B-B14F-4D97-AF65-F5344CB8AC3E}">
        <p14:creationId xmlns:p14="http://schemas.microsoft.com/office/powerpoint/2010/main" val="176221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13</a:t>
            </a:fld>
            <a:endParaRPr lang="en-US"/>
          </a:p>
        </p:txBody>
      </p:sp>
    </p:spTree>
    <p:extLst>
      <p:ext uri="{BB962C8B-B14F-4D97-AF65-F5344CB8AC3E}">
        <p14:creationId xmlns:p14="http://schemas.microsoft.com/office/powerpoint/2010/main" val="146091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17</a:t>
            </a:fld>
            <a:endParaRPr lang="en-US"/>
          </a:p>
        </p:txBody>
      </p:sp>
    </p:spTree>
    <p:extLst>
      <p:ext uri="{BB962C8B-B14F-4D97-AF65-F5344CB8AC3E}">
        <p14:creationId xmlns:p14="http://schemas.microsoft.com/office/powerpoint/2010/main" val="146091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Answer: Response</a:t>
            </a:r>
            <a:r>
              <a:rPr kumimoji="1" lang="en-US" altLang="ja-JP" baseline="0" dirty="0" smtClean="0"/>
              <a:t> was clobbered.</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20</a:t>
            </a:fld>
            <a:endParaRPr lang="en-US"/>
          </a:p>
        </p:txBody>
      </p:sp>
    </p:spTree>
    <p:extLst>
      <p:ext uri="{BB962C8B-B14F-4D97-AF65-F5344CB8AC3E}">
        <p14:creationId xmlns:p14="http://schemas.microsoft.com/office/powerpoint/2010/main" val="343106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Answer:</a:t>
            </a:r>
            <a:r>
              <a:rPr kumimoji="1" lang="en-US" altLang="ja-JP" baseline="0" dirty="0" smtClean="0"/>
              <a:t> The header “Request-ID” is missing.</a:t>
            </a:r>
            <a:endParaRPr kumimoji="1" lang="ja-JP" altLang="en-US" dirty="0"/>
          </a:p>
        </p:txBody>
      </p:sp>
      <p:sp>
        <p:nvSpPr>
          <p:cNvPr id="4" name="スライド番号プレースホルダー 3"/>
          <p:cNvSpPr>
            <a:spLocks noGrp="1"/>
          </p:cNvSpPr>
          <p:nvPr>
            <p:ph type="sldNum" sz="quarter" idx="10"/>
          </p:nvPr>
        </p:nvSpPr>
        <p:spPr/>
        <p:txBody>
          <a:bodyPr/>
          <a:lstStyle/>
          <a:p>
            <a:fld id="{F42DBA4F-83B0-4091-B90C-ADC03EEA848C}" type="slidenum">
              <a:rPr lang="en-US" smtClean="0"/>
              <a:t>22</a:t>
            </a:fld>
            <a:endParaRPr lang="en-US"/>
          </a:p>
        </p:txBody>
      </p:sp>
    </p:spTree>
    <p:extLst>
      <p:ext uri="{BB962C8B-B14F-4D97-AF65-F5344CB8AC3E}">
        <p14:creationId xmlns:p14="http://schemas.microsoft.com/office/powerpoint/2010/main" val="343106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2079000" y="1604520"/>
            <a:ext cx="4985280" cy="3977280"/>
          </a:xfrm>
          <a:prstGeom prst="rect">
            <a:avLst/>
          </a:prstGeom>
          <a:ln>
            <a:noFill/>
          </a:ln>
        </p:spPr>
      </p:pic>
      <p:pic>
        <p:nvPicPr>
          <p:cNvPr id="39" name="Picture 38"/>
          <p:cNvPicPr/>
          <p:nvPr/>
        </p:nvPicPr>
        <p:blipFill>
          <a:blip r:embed="rId2"/>
          <a:stretch/>
        </p:blipFill>
        <p:spPr>
          <a:xfrm>
            <a:off x="2079000" y="1604520"/>
            <a:ext cx="498528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8" name="Picture 77"/>
          <p:cNvPicPr/>
          <p:nvPr/>
        </p:nvPicPr>
        <p:blipFill>
          <a:blip r:embed="rId2"/>
          <a:stretch/>
        </p:blipFill>
        <p:spPr>
          <a:xfrm>
            <a:off x="2079000" y="1604520"/>
            <a:ext cx="4985280" cy="3977280"/>
          </a:xfrm>
          <a:prstGeom prst="rect">
            <a:avLst/>
          </a:prstGeom>
          <a:ln>
            <a:noFill/>
          </a:ln>
        </p:spPr>
      </p:pic>
      <p:pic>
        <p:nvPicPr>
          <p:cNvPr id="79" name="Picture 78"/>
          <p:cNvPicPr/>
          <p:nvPr/>
        </p:nvPicPr>
        <p:blipFill>
          <a:blip r:embed="rId2"/>
          <a:stretch/>
        </p:blipFill>
        <p:spPr>
          <a:xfrm>
            <a:off x="2079000" y="1604520"/>
            <a:ext cx="498528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0"/>
            <a:ext cx="9142200" cy="22680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7" name="CustomShape 2"/>
          <p:cNvSpPr/>
          <p:nvPr/>
        </p:nvSpPr>
        <p:spPr>
          <a:xfrm>
            <a:off x="7897680" y="-27000"/>
            <a:ext cx="1307880" cy="27144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ea typeface="DejaVu Sans"/>
              </a:rPr>
              <a:t>Carnegie Mellon</a:t>
            </a:r>
            <a:endParaRPr lang="en-US" sz="1800" b="0" strike="noStrike" spc="-1">
              <a:solidFill>
                <a:srgbClr val="000000"/>
              </a:solidFill>
              <a:uFill>
                <a:solidFill>
                  <a:srgbClr val="FFFFFF"/>
                </a:solidFill>
              </a:uFill>
              <a:latin typeface="Arial"/>
            </a:endParaRPr>
          </a:p>
        </p:txBody>
      </p:sp>
      <p:sp>
        <p:nvSpPr>
          <p:cNvPr id="2" name="CustomShape 3"/>
          <p:cNvSpPr/>
          <p:nvPr/>
        </p:nvSpPr>
        <p:spPr>
          <a:xfrm>
            <a:off x="8638200" y="6611760"/>
            <a:ext cx="722160" cy="24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F813A6CD-33BC-42FA-8C0C-67EB762DBB6F}"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3" name="CustomShape 4"/>
          <p:cNvSpPr/>
          <p:nvPr/>
        </p:nvSpPr>
        <p:spPr>
          <a:xfrm>
            <a:off x="21960" y="6629400"/>
            <a:ext cx="4567320" cy="241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2200" cy="226800"/>
          </a:xfrm>
          <a:prstGeom prst="rect">
            <a:avLst/>
          </a:prstGeom>
          <a:solidFill>
            <a:srgbClr val="990000"/>
          </a:solidFill>
          <a:ln w="9360">
            <a:noFill/>
          </a:ln>
        </p:spPr>
        <p:style>
          <a:lnRef idx="0">
            <a:scrgbClr r="0" g="0" b="0"/>
          </a:lnRef>
          <a:fillRef idx="0">
            <a:scrgbClr r="0" g="0" b="0"/>
          </a:fillRef>
          <a:effectRef idx="0">
            <a:scrgbClr r="0" g="0" b="0"/>
          </a:effectRef>
          <a:fontRef idx="minor"/>
        </p:style>
      </p:sp>
      <p:sp>
        <p:nvSpPr>
          <p:cNvPr id="41" name="CustomShape 2"/>
          <p:cNvSpPr/>
          <p:nvPr/>
        </p:nvSpPr>
        <p:spPr>
          <a:xfrm>
            <a:off x="7897680" y="-27000"/>
            <a:ext cx="1307880" cy="27144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FFFFFF"/>
                </a:solidFill>
                <a:uFill>
                  <a:solidFill>
                    <a:srgbClr val="FFFFFF"/>
                  </a:solidFill>
                </a:uFill>
                <a:latin typeface="Times New Roman"/>
                <a:ea typeface="DejaVu Sans"/>
              </a:rPr>
              <a:t>Carnegie Mellon</a:t>
            </a:r>
            <a:endParaRPr lang="en-US" sz="1800" b="0" strike="noStrike" spc="-1">
              <a:solidFill>
                <a:srgbClr val="000000"/>
              </a:solidFill>
              <a:uFill>
                <a:solidFill>
                  <a:srgbClr val="FFFFFF"/>
                </a:solidFill>
              </a:uFill>
              <a:latin typeface="Arial"/>
            </a:endParaRPr>
          </a:p>
        </p:txBody>
      </p:sp>
      <p:sp>
        <p:nvSpPr>
          <p:cNvPr id="42" name="CustomShape 3"/>
          <p:cNvSpPr/>
          <p:nvPr/>
        </p:nvSpPr>
        <p:spPr>
          <a:xfrm>
            <a:off x="8638200" y="6611760"/>
            <a:ext cx="722160" cy="24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fld id="{FB1F3B4F-E396-4946-9CD0-C3A67CC97C03}" type="slidenum">
              <a:rPr lang="en-US" sz="1000" b="1" strike="noStrike" spc="-1">
                <a:solidFill>
                  <a:srgbClr val="000000"/>
                </a:solidFill>
                <a:uFill>
                  <a:solidFill>
                    <a:srgbClr val="FFFFFF"/>
                  </a:solidFill>
                </a:uFill>
                <a:latin typeface="Calibri"/>
                <a:ea typeface="ＭＳ Ｐゴシック"/>
              </a:rPr>
              <a:t>‹#›</a:t>
            </a:fld>
            <a:endParaRPr lang="en-US" sz="1800" b="0" strike="noStrike" spc="-1">
              <a:solidFill>
                <a:srgbClr val="000000"/>
              </a:solidFill>
              <a:uFill>
                <a:solidFill>
                  <a:srgbClr val="FFFFFF"/>
                </a:solidFill>
              </a:uFill>
              <a:latin typeface="Arial"/>
            </a:endParaRPr>
          </a:p>
        </p:txBody>
      </p:sp>
      <p:sp>
        <p:nvSpPr>
          <p:cNvPr id="43" name="CustomShape 4"/>
          <p:cNvSpPr/>
          <p:nvPr/>
        </p:nvSpPr>
        <p:spPr>
          <a:xfrm>
            <a:off x="21960" y="6629400"/>
            <a:ext cx="4567320" cy="241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000" b="0" strike="noStrike" spc="-1">
                <a:solidFill>
                  <a:srgbClr val="000000"/>
                </a:solidFill>
                <a:uFill>
                  <a:solidFill>
                    <a:srgbClr val="FFFFFF"/>
                  </a:solidFill>
                </a:uFill>
                <a:latin typeface="Calibri"/>
                <a:ea typeface="ＭＳ Ｐゴシック"/>
              </a:rPr>
              <a:t>Bryant and O’Hallaron, Computer Systems: A Programmer’s Perspective, Third Edition</a:t>
            </a:r>
            <a:endParaRPr lang="en-US" sz="1800" b="0" strike="noStrike" spc="-1">
              <a:solidFill>
                <a:srgbClr val="000000"/>
              </a:solidFill>
              <a:uFill>
                <a:solidFill>
                  <a:srgbClr val="FFFFFF"/>
                </a:solidFill>
              </a:uFill>
              <a:latin typeface="Arial"/>
            </a:endParaRPr>
          </a:p>
        </p:txBody>
      </p:sp>
      <p:sp>
        <p:nvSpPr>
          <p:cNvPr id="4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5" name="PlaceHolder 6"/>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ttp/www.cs.cmu.edu/~213/activities/pxydrive-tutorial.tar"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85800" y="1707840"/>
            <a:ext cx="77706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Recitation 12: ProxyLab Part 1</a:t>
            </a:r>
            <a:endParaRPr lang="en-US" sz="1800" b="0" strike="noStrike" spc="-1">
              <a:solidFill>
                <a:srgbClr val="000000"/>
              </a:solidFill>
              <a:uFill>
                <a:solidFill>
                  <a:srgbClr val="FFFFFF"/>
                </a:solidFill>
              </a:uFill>
              <a:latin typeface="Arial"/>
            </a:endParaRPr>
          </a:p>
        </p:txBody>
      </p:sp>
      <p:sp>
        <p:nvSpPr>
          <p:cNvPr id="81" name="CustomShape 2"/>
          <p:cNvSpPr/>
          <p:nvPr/>
        </p:nvSpPr>
        <p:spPr>
          <a:xfrm>
            <a:off x="685800" y="3886200"/>
            <a:ext cx="7675560" cy="175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alibri"/>
                <a:ea typeface="ＭＳ Ｐゴシック"/>
              </a:rPr>
              <a:t>Instructor: TA(s)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pc="-1" dirty="0" smtClean="0">
                <a:solidFill>
                  <a:srgbClr val="000000"/>
                </a:solidFill>
                <a:uFill>
                  <a:solidFill>
                    <a:srgbClr val="FFFFFF"/>
                  </a:solidFill>
                </a:uFill>
                <a:latin typeface="Calibri"/>
                <a:ea typeface="ＭＳ Ｐゴシック"/>
              </a:rPr>
              <a:t>Some practice</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Get the </a:t>
            </a:r>
            <a:r>
              <a:rPr lang="en-US" sz="2400" b="1" strike="noStrike" spc="-1" dirty="0" err="1" smtClean="0">
                <a:solidFill>
                  <a:srgbClr val="000000"/>
                </a:solidFill>
                <a:uFill>
                  <a:solidFill>
                    <a:srgbClr val="FFFFFF"/>
                  </a:solidFill>
                </a:uFill>
                <a:latin typeface="Calibri"/>
                <a:ea typeface="ＭＳ Ｐゴシック"/>
              </a:rPr>
              <a:t>tarball</a:t>
            </a:r>
            <a:endParaRPr lang="en-US" sz="2400" b="1" strike="noStrike"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endParaRPr lang="en-US" sz="2400" b="1" strike="noStrike"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wget</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smtClean="0">
                <a:solidFill>
                  <a:srgbClr val="000000"/>
                </a:solidFill>
                <a:uFill>
                  <a:solidFill>
                    <a:srgbClr val="FFFFFF"/>
                  </a:solidFill>
                </a:uFill>
                <a:latin typeface="Consolas" panose="020B0609020204030204" pitchFamily="49" charset="0"/>
                <a:ea typeface="ＭＳ Ｐゴシック"/>
                <a:hlinkClick r:id="rId2"/>
              </a:rPr>
              <a:t>http://</a:t>
            </a:r>
            <a:r>
              <a:rPr lang="en-US" sz="2400" b="1" spc="-1" dirty="0">
                <a:solidFill>
                  <a:srgbClr val="000000"/>
                </a:solidFill>
                <a:uFill>
                  <a:solidFill>
                    <a:srgbClr val="FFFFFF"/>
                  </a:solidFill>
                </a:uFill>
                <a:latin typeface="Consolas" panose="020B0609020204030204" pitchFamily="49" charset="0"/>
                <a:ea typeface="ＭＳ Ｐゴシック"/>
                <a:hlinkClick r:id="rId2"/>
              </a:rPr>
              <a:t>www.cs.cmu.edu/~</a:t>
            </a:r>
            <a:r>
              <a:rPr lang="en-US" sz="2400" b="1" spc="-1" dirty="0" smtClean="0">
                <a:solidFill>
                  <a:srgbClr val="000000"/>
                </a:solidFill>
                <a:uFill>
                  <a:solidFill>
                    <a:srgbClr val="FFFFFF"/>
                  </a:solidFill>
                </a:uFill>
                <a:latin typeface="Consolas" panose="020B0609020204030204" pitchFamily="49" charset="0"/>
                <a:ea typeface="ＭＳ Ｐゴシック"/>
                <a:hlinkClick r:id="rId2"/>
              </a:rPr>
              <a:t>213/</a:t>
            </a:r>
            <a:br>
              <a:rPr lang="en-US" sz="2400" b="1" spc="-1" dirty="0" smtClean="0">
                <a:solidFill>
                  <a:srgbClr val="000000"/>
                </a:solidFill>
                <a:uFill>
                  <a:solidFill>
                    <a:srgbClr val="FFFFFF"/>
                  </a:solidFill>
                </a:uFill>
                <a:latin typeface="Consolas" panose="020B0609020204030204" pitchFamily="49" charset="0"/>
                <a:ea typeface="ＭＳ Ｐゴシック"/>
                <a:hlinkClick r:id="rId2"/>
              </a:rPr>
            </a:br>
            <a:r>
              <a:rPr lang="en-US" sz="2400" b="1" spc="-1" dirty="0" smtClean="0">
                <a:solidFill>
                  <a:srgbClr val="000000"/>
                </a:solidFill>
                <a:uFill>
                  <a:solidFill>
                    <a:srgbClr val="FFFFFF"/>
                  </a:solidFill>
                </a:uFill>
                <a:latin typeface="Consolas" panose="020B0609020204030204" pitchFamily="49" charset="0"/>
                <a:ea typeface="ＭＳ Ｐゴシック"/>
                <a:hlinkClick r:id="rId2"/>
              </a:rPr>
              <a:t>  activities/pxydrive-tutorial.tar</a:t>
            </a: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tar –</a:t>
            </a:r>
            <a:r>
              <a:rPr lang="en-US" sz="2400" b="1" spc="-1" dirty="0" err="1" smtClean="0">
                <a:solidFill>
                  <a:srgbClr val="000000"/>
                </a:solidFill>
                <a:uFill>
                  <a:solidFill>
                    <a:srgbClr val="FFFFFF"/>
                  </a:solidFill>
                </a:uFill>
                <a:latin typeface="Consolas" panose="020B0609020204030204" pitchFamily="49" charset="0"/>
                <a:ea typeface="ＭＳ Ｐゴシック"/>
              </a:rPr>
              <a:t>xvf</a:t>
            </a:r>
            <a:r>
              <a:rPr lang="en-US" sz="2400" b="1" spc="-1" dirty="0" smtClean="0">
                <a:solidFill>
                  <a:srgbClr val="000000"/>
                </a:solidFill>
                <a:uFill>
                  <a:solidFill>
                    <a:srgbClr val="FFFFFF"/>
                  </a:solidFill>
                </a:uFill>
                <a:latin typeface="Consolas" panose="020B0609020204030204" pitchFamily="49" charset="0"/>
                <a:ea typeface="ＭＳ Ｐゴシック"/>
              </a:rPr>
              <a:t> pxydrive-tutorial.tar</a:t>
            </a: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cd </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r>
              <a:rPr lang="en-US" sz="2400" b="1" spc="-1" dirty="0" smtClean="0">
                <a:solidFill>
                  <a:srgbClr val="000000"/>
                </a:solidFill>
                <a:uFill>
                  <a:solidFill>
                    <a:srgbClr val="FFFFFF"/>
                  </a:solidFill>
                </a:uFill>
                <a:latin typeface="Consolas" panose="020B0609020204030204" pitchFamily="49" charset="0"/>
                <a:ea typeface="ＭＳ Ｐゴシック"/>
              </a:rPr>
              <a:t>-tutorial</a:t>
            </a:r>
            <a:endParaRPr lang="en-US" altLang="ja-JP" sz="2400" b="1"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36605265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smtClean="0">
                <a:solidFill>
                  <a:srgbClr val="000000"/>
                </a:solidFill>
                <a:uFill>
                  <a:solidFill>
                    <a:srgbClr val="FFFFFF"/>
                  </a:solidFill>
                </a:uFill>
                <a:latin typeface="Calibri"/>
                <a:ea typeface="ＭＳ Ｐゴシック"/>
              </a:rPr>
              <a:t>Trying out </a:t>
            </a:r>
            <a:r>
              <a:rPr lang="en-US" altLang="ja-JP" sz="3600" b="1" cap="small" spc="-1" dirty="0" err="1" smtClean="0">
                <a:solidFill>
                  <a:srgbClr val="000000"/>
                </a:solidFill>
                <a:uFill>
                  <a:solidFill>
                    <a:srgbClr val="FFFFFF"/>
                  </a:solidFill>
                </a:uFill>
                <a:latin typeface="Calibri"/>
                <a:ea typeface="ＭＳ Ｐゴシック"/>
              </a:rPr>
              <a:t>PxyDrive</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It’s a REPL: the user can run commands</a:t>
            </a:r>
          </a:p>
          <a:p>
            <a:pPr marL="343080" indent="-341280">
              <a:lnSpc>
                <a:spcPct val="100000"/>
              </a:lnSpc>
              <a:buClr>
                <a:srgbClr val="990000"/>
              </a:buClr>
              <a:buSzPct val="60000"/>
              <a:buFont typeface="Wingdings 2" charset="2"/>
              <a:buChar char=""/>
            </a:pP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pxy</a:t>
            </a:r>
            <a:r>
              <a:rPr lang="en-US" sz="2400" b="1" spc="-1" dirty="0" smtClean="0">
                <a:solidFill>
                  <a:srgbClr val="000000"/>
                </a:solidFill>
                <a:uFill>
                  <a:solidFill>
                    <a:srgbClr val="FFFFFF"/>
                  </a:solidFill>
                </a:uFill>
                <a:latin typeface="Consolas" panose="020B0609020204030204" pitchFamily="49" charset="0"/>
                <a:ea typeface="ＭＳ Ｐゴシック"/>
              </a:rPr>
              <a:t>/</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endParaRPr lang="en-US" sz="2400" b="1" spc="-1" dirty="0">
              <a:solidFill>
                <a:srgbClr val="000000"/>
              </a:solidFill>
              <a:uFill>
                <a:solidFill>
                  <a:srgbClr val="FFFFFF"/>
                </a:solidFill>
              </a:uFill>
              <a:latin typeface="Consolas" panose="020B0609020204030204" pitchFamily="49" charset="0"/>
              <a:ea typeface="ＭＳ Ｐゴシック"/>
            </a:endParaRP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J</a:t>
            </a:r>
            <a:r>
              <a:rPr lang="en-US" sz="2400" spc="-1" dirty="0" smtClean="0">
                <a:solidFill>
                  <a:srgbClr val="000000"/>
                </a:solidFill>
                <a:uFill>
                  <a:solidFill>
                    <a:srgbClr val="FFFFFF"/>
                  </a:solidFill>
                </a:uFill>
                <a:latin typeface="Calibri"/>
                <a:ea typeface="ＭＳ Ｐゴシック"/>
              </a:rPr>
              <a:t>ust start </a:t>
            </a:r>
            <a:r>
              <a:rPr lang="en-US" sz="2400" cap="small" spc="-1" dirty="0" err="1" smtClean="0">
                <a:solidFill>
                  <a:srgbClr val="000000"/>
                </a:solidFill>
                <a:uFill>
                  <a:solidFill>
                    <a:srgbClr val="FFFFFF"/>
                  </a:solidFill>
                </a:uFill>
                <a:latin typeface="Calibri"/>
                <a:ea typeface="ＭＳ Ｐゴシック"/>
              </a:rPr>
              <a:t>PxyDrive</a:t>
            </a:r>
            <a:endParaRPr lang="en-US" sz="2400" cap="small" spc="-1" dirty="0" smtClean="0">
              <a:solidFill>
                <a:srgbClr val="000000"/>
              </a:solidFill>
              <a:uFill>
                <a:solidFill>
                  <a:srgbClr val="FFFFFF"/>
                </a:solidFill>
              </a:uFill>
              <a:latin typeface="Calibri"/>
              <a:ea typeface="ＭＳ Ｐゴシック"/>
            </a:endParaRPr>
          </a:p>
          <a:p>
            <a:pPr marL="800280" lvl="1" indent="-341280">
              <a:buClr>
                <a:srgbClr val="990000"/>
              </a:buClr>
              <a:buSzPct val="60000"/>
              <a:buFont typeface="Wingdings 2" charset="2"/>
              <a:buChar char=""/>
            </a:pPr>
            <a:r>
              <a:rPr lang="en-US" altLang="ja-JP" sz="2400" spc="-1" dirty="0" smtClean="0">
                <a:solidFill>
                  <a:srgbClr val="000000"/>
                </a:solidFill>
                <a:uFill>
                  <a:solidFill>
                    <a:srgbClr val="FFFFFF"/>
                  </a:solidFill>
                </a:uFill>
                <a:latin typeface="Calibri"/>
                <a:ea typeface="ＭＳ Ｐゴシック"/>
              </a:rPr>
              <a:t>Try entering commands:</a:t>
            </a:r>
          </a:p>
          <a:p>
            <a:pPr marL="1257480" lvl="2"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&gt;help</a:t>
            </a:r>
          </a:p>
          <a:p>
            <a:pPr marL="1257480" lvl="2"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&gt;help </a:t>
            </a:r>
            <a:r>
              <a:rPr lang="en-US" sz="2400" b="1" spc="-1" dirty="0" err="1" smtClean="0">
                <a:solidFill>
                  <a:srgbClr val="000000"/>
                </a:solidFill>
                <a:uFill>
                  <a:solidFill>
                    <a:srgbClr val="FFFFFF"/>
                  </a:solidFill>
                </a:uFill>
                <a:latin typeface="Consolas" panose="020B0609020204030204" pitchFamily="49" charset="0"/>
                <a:ea typeface="ＭＳ Ｐゴシック"/>
              </a:rPr>
              <a:t>help</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help</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help</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help</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help</a:t>
            </a:r>
            <a:r>
              <a:rPr lang="en-US" sz="2400" b="1" spc="-1" dirty="0" smtClean="0">
                <a:solidFill>
                  <a:srgbClr val="000000"/>
                </a:solidFill>
                <a:uFill>
                  <a:solidFill>
                    <a:srgbClr val="FFFFFF"/>
                  </a:solidFill>
                </a:uFill>
                <a:latin typeface="Consolas" panose="020B0609020204030204" pitchFamily="49" charset="0"/>
                <a:ea typeface="ＭＳ Ｐゴシック"/>
              </a:rPr>
              <a:t>...</a:t>
            </a:r>
          </a:p>
          <a:p>
            <a:pPr marL="1257480" lvl="2"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&gt;quit</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pxy</a:t>
            </a:r>
            <a:r>
              <a:rPr lang="en-US" sz="2400" b="1" spc="-1" dirty="0" smtClean="0">
                <a:solidFill>
                  <a:srgbClr val="000000"/>
                </a:solidFill>
                <a:uFill>
                  <a:solidFill>
                    <a:srgbClr val="FFFFFF"/>
                  </a:solidFill>
                </a:uFill>
                <a:latin typeface="Consolas" panose="020B0609020204030204" pitchFamily="49" charset="0"/>
                <a:ea typeface="ＭＳ Ｐゴシック"/>
              </a:rPr>
              <a:t>/</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smtClean="0">
                <a:solidFill>
                  <a:srgbClr val="FF0000"/>
                </a:solidFill>
                <a:uFill>
                  <a:solidFill>
                    <a:srgbClr val="FFFFFF"/>
                  </a:solidFill>
                </a:uFill>
                <a:latin typeface="Consolas" panose="020B0609020204030204" pitchFamily="49" charset="0"/>
                <a:ea typeface="ＭＳ Ｐゴシック"/>
              </a:rPr>
              <a:t>–p ./proxy-ref</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Starts </a:t>
            </a:r>
            <a:r>
              <a:rPr lang="en-US" altLang="ja-JP" sz="2400" cap="small" spc="-1" dirty="0" err="1">
                <a:solidFill>
                  <a:srgbClr val="000000"/>
                </a:solidFill>
                <a:uFill>
                  <a:solidFill>
                    <a:srgbClr val="FFFFFF"/>
                  </a:solidFill>
                </a:uFill>
                <a:latin typeface="Calibri"/>
                <a:ea typeface="ＭＳ Ｐゴシック"/>
              </a:rPr>
              <a:t>PxyDrive</a:t>
            </a:r>
            <a:r>
              <a:rPr lang="en-US" sz="2400" spc="-1" dirty="0" smtClean="0">
                <a:solidFill>
                  <a:srgbClr val="000000"/>
                </a:solidFill>
                <a:uFill>
                  <a:solidFill>
                    <a:srgbClr val="FFFFFF"/>
                  </a:solidFill>
                </a:uFill>
                <a:latin typeface="Calibri"/>
                <a:ea typeface="ＭＳ Ｐゴシック"/>
              </a:rPr>
              <a:t> and specifies a proxy to run</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Proxy </a:t>
            </a:r>
            <a:r>
              <a:rPr lang="en-US" sz="2400" b="1" spc="-1" dirty="0">
                <a:solidFill>
                  <a:srgbClr val="000000"/>
                </a:solidFill>
                <a:uFill>
                  <a:solidFill>
                    <a:srgbClr val="FFFFFF"/>
                  </a:solidFill>
                </a:uFill>
                <a:latin typeface="Consolas" panose="020B0609020204030204" pitchFamily="49" charset="0"/>
                <a:ea typeface="ＭＳ Ｐゴシック"/>
              </a:rPr>
              <a:t>set up at </a:t>
            </a:r>
            <a:r>
              <a:rPr lang="en-US" sz="2400" b="1" spc="-1" dirty="0" smtClean="0">
                <a:solidFill>
                  <a:srgbClr val="000000"/>
                </a:solidFill>
                <a:uFill>
                  <a:solidFill>
                    <a:srgbClr val="FFFFFF"/>
                  </a:solidFill>
                </a:uFill>
                <a:latin typeface="Consolas" panose="020B0609020204030204" pitchFamily="49" charset="0"/>
                <a:ea typeface="ＭＳ Ｐゴシック"/>
              </a:rPr>
              <a:t>&lt;</a:t>
            </a:r>
            <a:r>
              <a:rPr lang="en-US" sz="2400" b="1" spc="-1" dirty="0" err="1" smtClean="0">
                <a:solidFill>
                  <a:srgbClr val="000000"/>
                </a:solidFill>
                <a:uFill>
                  <a:solidFill>
                    <a:srgbClr val="FFFFFF"/>
                  </a:solidFill>
                </a:uFill>
                <a:latin typeface="Consolas" panose="020B0609020204030204" pitchFamily="49" charset="0"/>
                <a:ea typeface="ＭＳ Ｐゴシック"/>
              </a:rPr>
              <a:t>someshark</a:t>
            </a:r>
            <a:r>
              <a:rPr lang="en-US" sz="2400" b="1" spc="-1" dirty="0" smtClean="0">
                <a:solidFill>
                  <a:srgbClr val="000000"/>
                </a:solidFill>
                <a:uFill>
                  <a:solidFill>
                    <a:srgbClr val="FFFFFF"/>
                  </a:solidFill>
                </a:uFill>
                <a:latin typeface="Consolas" panose="020B0609020204030204" pitchFamily="49" charset="0"/>
                <a:ea typeface="ＭＳ Ｐゴシック"/>
              </a:rPr>
              <a:t>&gt;:30104</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Picks the right port and starts the proxy</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./proxy-ref</a:t>
            </a:r>
            <a:r>
              <a:rPr lang="en-US" sz="2400" spc="-1" dirty="0" smtClean="0">
                <a:solidFill>
                  <a:srgbClr val="000000"/>
                </a:solidFill>
                <a:uFill>
                  <a:solidFill>
                    <a:srgbClr val="FFFFFF"/>
                  </a:solidFill>
                </a:uFill>
                <a:latin typeface="Calibri"/>
                <a:ea typeface="ＭＳ Ｐゴシック"/>
              </a:rPr>
              <a:t> is the reference proxy</a:t>
            </a:r>
            <a:endParaRPr lang="en-US" sz="2400"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2726997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Introducing basic procedures:</a:t>
            </a:r>
            <a:br>
              <a:rPr lang="en-US" sz="2400" b="1" strike="noStrike" spc="-1" dirty="0" smtClean="0">
                <a:solidFill>
                  <a:srgbClr val="000000"/>
                </a:solidFill>
                <a:uFill>
                  <a:solidFill>
                    <a:srgbClr val="FFFFFF"/>
                  </a:solidFill>
                </a:uFill>
                <a:latin typeface="Calibri"/>
                <a:ea typeface="ＭＳ Ｐゴシック"/>
              </a:rPr>
            </a:br>
            <a:r>
              <a:rPr lang="en-US" sz="2400" b="1" strike="noStrike" spc="-1" dirty="0" smtClean="0">
                <a:solidFill>
                  <a:srgbClr val="000000"/>
                </a:solidFill>
                <a:uFill>
                  <a:solidFill>
                    <a:srgbClr val="FFFFFF"/>
                  </a:solidFill>
                </a:uFill>
                <a:latin typeface="Calibri"/>
                <a:ea typeface="ＭＳ Ｐゴシック"/>
              </a:rPr>
              <a:t>generate data, create server, fetch / request file from server, trace transaction</a:t>
            </a:r>
          </a:p>
          <a:p>
            <a:pPr marL="343080" indent="-341280">
              <a:lnSpc>
                <a:spcPct val="100000"/>
              </a:lnSpc>
              <a:buClr>
                <a:srgbClr val="990000"/>
              </a:buClr>
              <a:buSzPct val="60000"/>
              <a:buFont typeface="Wingdings 2" charset="2"/>
              <a:buChar char=""/>
            </a:pP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Open </a:t>
            </a:r>
            <a:r>
              <a:rPr lang="en-US" altLang="ja-JP" sz="2400" b="1" spc="-1" dirty="0">
                <a:solidFill>
                  <a:srgbClr val="000000"/>
                </a:solidFill>
                <a:uFill>
                  <a:solidFill>
                    <a:srgbClr val="FFFFFF"/>
                  </a:solidFill>
                </a:uFill>
                <a:latin typeface="Consolas" panose="020B0609020204030204" pitchFamily="49" charset="0"/>
                <a:ea typeface="ＭＳ Ｐゴシック"/>
              </a:rPr>
              <a:t>s01-basic-fetch.cmd</a:t>
            </a:r>
            <a:endParaRPr lang="en-US" sz="2400"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19052542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a:t>
            </a:r>
            <a:r>
              <a:rPr lang="en-US" sz="2400" b="1" spc="-1" dirty="0">
                <a:solidFill>
                  <a:srgbClr val="000000"/>
                </a:solidFill>
                <a:uFill>
                  <a:solidFill>
                    <a:srgbClr val="FFFFFF"/>
                  </a:solidFill>
                </a:uFill>
                <a:latin typeface="Consolas" panose="020B0609020204030204" pitchFamily="49" charset="0"/>
                <a:ea typeface="ＭＳ Ｐゴシック"/>
              </a:rPr>
              <a:t>generate data1.txt </a:t>
            </a:r>
            <a:r>
              <a:rPr lang="en-US" sz="2400" b="1" spc="-1" dirty="0" smtClean="0">
                <a:solidFill>
                  <a:srgbClr val="000000"/>
                </a:solidFill>
                <a:uFill>
                  <a:solidFill>
                    <a:srgbClr val="FFFFFF"/>
                  </a:solidFill>
                </a:uFill>
                <a:latin typeface="Consolas" panose="020B0609020204030204" pitchFamily="49" charset="0"/>
                <a:ea typeface="ＭＳ Ｐゴシック"/>
              </a:rPr>
              <a:t>1K</a:t>
            </a:r>
          </a:p>
          <a:p>
            <a:pPr marL="800280" lvl="1" indent="-341280">
              <a:buClr>
                <a:srgbClr val="990000"/>
              </a:buClr>
              <a:buSzPct val="60000"/>
              <a:buFont typeface="Wingdings 2" charset="2"/>
              <a:buChar char=""/>
            </a:pPr>
            <a:r>
              <a:rPr lang="en-US" sz="2400" spc="-1" dirty="0">
                <a:solidFill>
                  <a:srgbClr val="000000"/>
                </a:solidFill>
                <a:uFill>
                  <a:solidFill>
                    <a:srgbClr val="FFFFFF"/>
                  </a:solidFill>
                </a:uFill>
                <a:latin typeface="Calibri"/>
                <a:ea typeface="ＭＳ Ｐゴシック"/>
              </a:rPr>
              <a:t>Generates a 1K text file called </a:t>
            </a:r>
            <a:r>
              <a:rPr lang="en-US" sz="2400" i="1" spc="-1" dirty="0">
                <a:solidFill>
                  <a:srgbClr val="000000"/>
                </a:solidFill>
                <a:uFill>
                  <a:solidFill>
                    <a:srgbClr val="FFFFFF"/>
                  </a:solidFill>
                </a:uFill>
                <a:latin typeface="Calibri"/>
                <a:ea typeface="ＭＳ Ｐゴシック"/>
              </a:rPr>
              <a:t>data1.txt</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&gt;serve s1</a:t>
            </a:r>
            <a:endParaRPr lang="en-US" altLang="ja-JP" sz="2400" b="1" spc="-1" dirty="0">
              <a:solidFill>
                <a:srgbClr val="000000"/>
              </a:solidFill>
              <a:uFill>
                <a:solidFill>
                  <a:srgbClr val="FFFFFF"/>
                </a:solidFill>
              </a:uFill>
              <a:latin typeface="Consolas" panose="020B0609020204030204" pitchFamily="49" charset="0"/>
              <a:ea typeface="ＭＳ Ｐゴシック"/>
            </a:endParaRPr>
          </a:p>
          <a:p>
            <a:pPr marL="800280" lvl="1" indent="-341280">
              <a:buClr>
                <a:srgbClr val="990000"/>
              </a:buClr>
              <a:buSzPct val="60000"/>
              <a:buFont typeface="Wingdings 2" charset="2"/>
              <a:buChar char=""/>
            </a:pPr>
            <a:r>
              <a:rPr lang="en-US" altLang="ja-JP" sz="2400" spc="-1" dirty="0" smtClean="0">
                <a:solidFill>
                  <a:srgbClr val="000000"/>
                </a:solidFill>
                <a:uFill>
                  <a:solidFill>
                    <a:srgbClr val="FFFFFF"/>
                  </a:solidFill>
                </a:uFill>
                <a:latin typeface="Calibri"/>
                <a:ea typeface="ＭＳ Ｐゴシック"/>
              </a:rPr>
              <a:t>Launches a server called </a:t>
            </a:r>
            <a:r>
              <a:rPr lang="en-US" altLang="ja-JP" sz="2400" i="1" spc="-1" dirty="0" smtClean="0">
                <a:solidFill>
                  <a:srgbClr val="000000"/>
                </a:solidFill>
                <a:uFill>
                  <a:solidFill>
                    <a:srgbClr val="FFFFFF"/>
                  </a:solidFill>
                </a:uFill>
                <a:latin typeface="Calibri"/>
                <a:ea typeface="ＭＳ Ｐゴシック"/>
              </a:rPr>
              <a:t>s1</a:t>
            </a:r>
            <a:endParaRPr lang="en-US" sz="2400" b="1" i="1" spc="-1" dirty="0" smtClean="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&gt;fetch </a:t>
            </a:r>
            <a:r>
              <a:rPr lang="en-US" sz="2400" b="1" spc="-1" dirty="0">
                <a:solidFill>
                  <a:srgbClr val="000000"/>
                </a:solidFill>
                <a:uFill>
                  <a:solidFill>
                    <a:srgbClr val="FFFFFF"/>
                  </a:solidFill>
                </a:uFill>
                <a:latin typeface="Consolas" panose="020B0609020204030204" pitchFamily="49" charset="0"/>
                <a:ea typeface="ＭＳ Ｐゴシック"/>
              </a:rPr>
              <a:t>f1 data1.txt </a:t>
            </a:r>
            <a:r>
              <a:rPr lang="en-US" sz="2400" b="1" spc="-1" dirty="0" smtClean="0">
                <a:solidFill>
                  <a:srgbClr val="000000"/>
                </a:solidFill>
                <a:uFill>
                  <a:solidFill>
                    <a:srgbClr val="FFFFFF"/>
                  </a:solidFill>
                </a:uFill>
                <a:latin typeface="Consolas" panose="020B0609020204030204" pitchFamily="49" charset="0"/>
                <a:ea typeface="ＭＳ Ｐゴシック"/>
              </a:rPr>
              <a:t>s1</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Fetches </a:t>
            </a:r>
            <a:r>
              <a:rPr lang="en-US" sz="2400" i="1" spc="-1" dirty="0" smtClean="0">
                <a:solidFill>
                  <a:srgbClr val="000000"/>
                </a:solidFill>
                <a:uFill>
                  <a:solidFill>
                    <a:srgbClr val="FFFFFF"/>
                  </a:solidFill>
                </a:uFill>
                <a:latin typeface="Calibri"/>
                <a:ea typeface="ＭＳ Ｐゴシック"/>
              </a:rPr>
              <a:t>data1.txt</a:t>
            </a:r>
            <a:r>
              <a:rPr lang="en-US" sz="2400" spc="-1" dirty="0" smtClean="0">
                <a:solidFill>
                  <a:srgbClr val="000000"/>
                </a:solidFill>
                <a:uFill>
                  <a:solidFill>
                    <a:srgbClr val="FFFFFF"/>
                  </a:solidFill>
                </a:uFill>
                <a:latin typeface="Calibri"/>
                <a:ea typeface="ＭＳ Ｐゴシック"/>
              </a:rPr>
              <a:t> from server </a:t>
            </a:r>
            <a:r>
              <a:rPr lang="en-US" sz="2400" i="1" spc="-1" dirty="0" smtClean="0">
                <a:solidFill>
                  <a:srgbClr val="000000"/>
                </a:solidFill>
                <a:uFill>
                  <a:solidFill>
                    <a:srgbClr val="FFFFFF"/>
                  </a:solidFill>
                </a:uFill>
                <a:latin typeface="Calibri"/>
                <a:ea typeface="ＭＳ Ｐゴシック"/>
              </a:rPr>
              <a:t>s1</a:t>
            </a:r>
            <a:r>
              <a:rPr lang="en-US" sz="2400" spc="-1" dirty="0" smtClean="0">
                <a:solidFill>
                  <a:srgbClr val="000000"/>
                </a:solidFill>
                <a:uFill>
                  <a:solidFill>
                    <a:srgbClr val="FFFFFF"/>
                  </a:solidFill>
                </a:uFill>
                <a:latin typeface="Calibri"/>
                <a:ea typeface="ＭＳ Ｐゴシック"/>
              </a:rPr>
              <a:t>, in a transaction called </a:t>
            </a:r>
            <a:r>
              <a:rPr lang="en-US" sz="2400" i="1" spc="-1" dirty="0" smtClean="0">
                <a:solidFill>
                  <a:srgbClr val="000000"/>
                </a:solidFill>
                <a:uFill>
                  <a:solidFill>
                    <a:srgbClr val="FFFFFF"/>
                  </a:solidFill>
                </a:uFill>
                <a:latin typeface="Calibri"/>
                <a:ea typeface="ＭＳ Ｐゴシック"/>
              </a:rPr>
              <a:t>f1</a:t>
            </a:r>
            <a:endParaRPr lang="en-US" sz="2400" i="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&gt;wait *</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Waits for all transactions to finish</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Needed in the trace, not in the command-line</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&gt;trace </a:t>
            </a:r>
            <a:r>
              <a:rPr lang="en-US" sz="2400" b="1" spc="-1" dirty="0" smtClean="0">
                <a:solidFill>
                  <a:srgbClr val="000000"/>
                </a:solidFill>
                <a:uFill>
                  <a:solidFill>
                    <a:srgbClr val="FFFFFF"/>
                  </a:solidFill>
                </a:uFill>
                <a:latin typeface="Consolas" panose="020B0609020204030204" pitchFamily="49" charset="0"/>
                <a:ea typeface="ＭＳ Ｐゴシック"/>
              </a:rPr>
              <a:t>f1</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Traces the transaction </a:t>
            </a:r>
            <a:r>
              <a:rPr lang="en-US" sz="2400" i="1" spc="-1" dirty="0" smtClean="0">
                <a:solidFill>
                  <a:srgbClr val="000000"/>
                </a:solidFill>
                <a:uFill>
                  <a:solidFill>
                    <a:srgbClr val="FFFFFF"/>
                  </a:solidFill>
                </a:uFill>
                <a:latin typeface="Calibri"/>
                <a:ea typeface="ＭＳ Ｐゴシック"/>
              </a:rPr>
              <a:t>f1</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&gt;check f1</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Checks the transaction </a:t>
            </a:r>
            <a:r>
              <a:rPr lang="en-US" sz="2400" i="1" spc="-1" dirty="0" smtClean="0">
                <a:solidFill>
                  <a:srgbClr val="000000"/>
                </a:solidFill>
                <a:uFill>
                  <a:solidFill>
                    <a:srgbClr val="FFFFFF"/>
                  </a:solidFill>
                </a:uFill>
                <a:latin typeface="Calibri"/>
                <a:ea typeface="ＭＳ Ｐゴシック"/>
              </a:rPr>
              <a:t>f1</a:t>
            </a:r>
            <a:endParaRPr lang="en-US" sz="2400"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142826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Run trace with </a:t>
            </a:r>
            <a:r>
              <a:rPr lang="en-US" sz="2400" b="1" strike="noStrike" spc="-1" dirty="0" smtClean="0">
                <a:solidFill>
                  <a:srgbClr val="000000"/>
                </a:solidFill>
                <a:uFill>
                  <a:solidFill>
                    <a:srgbClr val="FFFFFF"/>
                  </a:solidFill>
                </a:uFill>
                <a:latin typeface="Consolas" panose="020B0609020204030204" pitchFamily="49" charset="0"/>
                <a:ea typeface="ＭＳ Ｐゴシック"/>
              </a:rPr>
              <a:t>–f</a:t>
            </a:r>
            <a:r>
              <a:rPr lang="en-US" sz="2400" b="1" strike="noStrike" spc="-1" dirty="0" smtClean="0">
                <a:solidFill>
                  <a:srgbClr val="000000"/>
                </a:solidFill>
                <a:uFill>
                  <a:solidFill>
                    <a:srgbClr val="FFFFFF"/>
                  </a:solidFill>
                </a:uFill>
                <a:latin typeface="Calibri"/>
                <a:ea typeface="ＭＳ Ｐゴシック"/>
              </a:rPr>
              <a:t> option:</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err="1">
                <a:solidFill>
                  <a:srgbClr val="000000"/>
                </a:solidFill>
                <a:uFill>
                  <a:solidFill>
                    <a:srgbClr val="FFFFFF"/>
                  </a:solidFill>
                </a:uFill>
                <a:latin typeface="Consolas" panose="020B0609020204030204" pitchFamily="49" charset="0"/>
                <a:ea typeface="ＭＳ Ｐゴシック"/>
              </a:rPr>
              <a:t>pxy</a:t>
            </a:r>
            <a:r>
              <a:rPr lang="en-US" altLang="ja-JP" sz="2400" b="1" spc="-1" dirty="0">
                <a:solidFill>
                  <a:srgbClr val="000000"/>
                </a:solidFill>
                <a:uFill>
                  <a:solidFill>
                    <a:srgbClr val="FFFFFF"/>
                  </a:solidFill>
                </a:uFill>
                <a:latin typeface="Consolas" panose="020B0609020204030204" pitchFamily="49" charset="0"/>
                <a:ea typeface="ＭＳ Ｐゴシック"/>
              </a:rPr>
              <a:t>/</a:t>
            </a:r>
            <a:r>
              <a:rPr lang="en-US" altLang="ja-JP" sz="2400" b="1" spc="-1" dirty="0" err="1">
                <a:solidFill>
                  <a:srgbClr val="000000"/>
                </a:solidFill>
                <a:uFill>
                  <a:solidFill>
                    <a:srgbClr val="FFFFFF"/>
                  </a:solidFill>
                </a:uFill>
                <a:latin typeface="Consolas" panose="020B0609020204030204" pitchFamily="49" charset="0"/>
                <a:ea typeface="ＭＳ Ｐゴシック"/>
              </a:rPr>
              <a:t>pxydrive</a:t>
            </a: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smtClean="0">
                <a:solidFill>
                  <a:srgbClr val="000000"/>
                </a:solidFill>
                <a:uFill>
                  <a:solidFill>
                    <a:srgbClr val="FFFFFF"/>
                  </a:solidFill>
                </a:uFill>
                <a:latin typeface="Consolas" panose="020B0609020204030204" pitchFamily="49" charset="0"/>
                <a:ea typeface="ＭＳ Ｐゴシック"/>
              </a:rPr>
              <a:t>–p ./proxy-ref</a:t>
            </a:r>
            <a:br>
              <a:rPr lang="en-US" altLang="ja-JP" sz="2400" b="1" spc="-1" dirty="0" smtClean="0">
                <a:solidFill>
                  <a:srgbClr val="000000"/>
                </a:solidFill>
                <a:uFill>
                  <a:solidFill>
                    <a:srgbClr val="FFFFFF"/>
                  </a:solidFill>
                </a:uFill>
                <a:latin typeface="Consolas" panose="020B0609020204030204" pitchFamily="49" charset="0"/>
                <a:ea typeface="ＭＳ Ｐゴシック"/>
              </a:rPr>
            </a:br>
            <a:r>
              <a:rPr lang="en-US" altLang="ja-JP" sz="2400" b="1" spc="-1" dirty="0" smtClean="0">
                <a:solidFill>
                  <a:srgbClr val="000000"/>
                </a:solidFill>
                <a:uFill>
                  <a:solidFill>
                    <a:srgbClr val="FFFFFF"/>
                  </a:solidFill>
                </a:uFill>
                <a:latin typeface="Consolas" panose="020B0609020204030204" pitchFamily="49" charset="0"/>
                <a:ea typeface="ＭＳ Ｐゴシック"/>
              </a:rPr>
              <a:t>  </a:t>
            </a:r>
            <a:r>
              <a:rPr lang="en-US" altLang="ja-JP" sz="2400" b="1" spc="-1" dirty="0" smtClean="0">
                <a:solidFill>
                  <a:srgbClr val="FF0000"/>
                </a:solidFill>
                <a:uFill>
                  <a:solidFill>
                    <a:srgbClr val="FFFFFF"/>
                  </a:solidFill>
                </a:uFill>
                <a:latin typeface="Consolas" panose="020B0609020204030204" pitchFamily="49" charset="0"/>
                <a:ea typeface="ＭＳ Ｐゴシック"/>
              </a:rPr>
              <a:t>–f s01-basic-fetch.cmd</a:t>
            </a:r>
            <a:endParaRPr lang="en-US" altLang="ja-JP" sz="2400" b="1" spc="-1" dirty="0">
              <a:solidFill>
                <a:srgbClr val="FF0000"/>
              </a:solidFill>
              <a:uFill>
                <a:solidFill>
                  <a:srgbClr val="FFFFFF"/>
                </a:solidFill>
              </a:uFill>
              <a:latin typeface="Consolas" panose="020B0609020204030204" pitchFamily="49" charset="0"/>
              <a:ea typeface="ＭＳ Ｐゴシック"/>
            </a:endParaRPr>
          </a:p>
        </p:txBody>
      </p:sp>
    </p:spTree>
    <p:extLst>
      <p:ext uri="{BB962C8B-B14F-4D97-AF65-F5344CB8AC3E}">
        <p14:creationId xmlns:p14="http://schemas.microsoft.com/office/powerpoint/2010/main" val="481733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smtClean="0">
                <a:solidFill>
                  <a:srgbClr val="000000"/>
                </a:solidFill>
                <a:uFill>
                  <a:solidFill>
                    <a:srgbClr val="FFFFFF"/>
                  </a:solidFill>
                </a:uFill>
                <a:latin typeface="Calibri"/>
                <a:ea typeface="ＭＳ Ｐゴシック"/>
              </a:rPr>
              <a:t>Look at the trace of the transaction!</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Identify:</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GET command</a:t>
            </a:r>
          </a:p>
          <a:p>
            <a:pPr marL="800280" lvl="1" indent="-341280">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Host header</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Other headers</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Request</a:t>
            </a:r>
            <a:r>
              <a:rPr lang="en-US" sz="2400" b="1" spc="-1" dirty="0">
                <a:solidFill>
                  <a:srgbClr val="000000"/>
                </a:solidFill>
                <a:uFill>
                  <a:solidFill>
                    <a:srgbClr val="FFFFFF"/>
                  </a:solidFill>
                </a:uFill>
                <a:latin typeface="Calibri"/>
                <a:ea typeface="ＭＳ Ｐゴシック"/>
              </a:rPr>
              <a:t> </a:t>
            </a:r>
            <a:r>
              <a:rPr lang="en-US" sz="2400" b="1" spc="-1" dirty="0" smtClean="0">
                <a:solidFill>
                  <a:srgbClr val="000000"/>
                </a:solidFill>
                <a:uFill>
                  <a:solidFill>
                    <a:srgbClr val="FFFFFF"/>
                  </a:solidFill>
                </a:uFill>
                <a:latin typeface="Calibri"/>
                <a:ea typeface="ＭＳ Ｐゴシック"/>
              </a:rPr>
              <a:t>from client to proxy</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Request from proxy to server</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Response by server to proxy</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Response by proxy to client</a:t>
            </a:r>
          </a:p>
        </p:txBody>
      </p:sp>
    </p:spTree>
    <p:extLst>
      <p:ext uri="{BB962C8B-B14F-4D97-AF65-F5344CB8AC3E}">
        <p14:creationId xmlns:p14="http://schemas.microsoft.com/office/powerpoint/2010/main" val="11768496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Run a different trace</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err="1">
                <a:solidFill>
                  <a:srgbClr val="000000"/>
                </a:solidFill>
                <a:uFill>
                  <a:solidFill>
                    <a:srgbClr val="FFFFFF"/>
                  </a:solidFill>
                </a:uFill>
                <a:latin typeface="Consolas" panose="020B0609020204030204" pitchFamily="49" charset="0"/>
                <a:ea typeface="ＭＳ Ｐゴシック"/>
              </a:rPr>
              <a:t>pxy</a:t>
            </a:r>
            <a:r>
              <a:rPr lang="en-US" altLang="ja-JP" sz="2400" b="1" spc="-1" dirty="0">
                <a:solidFill>
                  <a:srgbClr val="000000"/>
                </a:solidFill>
                <a:uFill>
                  <a:solidFill>
                    <a:srgbClr val="FFFFFF"/>
                  </a:solidFill>
                </a:uFill>
                <a:latin typeface="Consolas" panose="020B0609020204030204" pitchFamily="49" charset="0"/>
                <a:ea typeface="ＭＳ Ｐゴシック"/>
              </a:rPr>
              <a:t>/</a:t>
            </a:r>
            <a:r>
              <a:rPr lang="en-US" altLang="ja-JP" sz="2400" b="1" spc="-1" dirty="0" err="1">
                <a:solidFill>
                  <a:srgbClr val="000000"/>
                </a:solidFill>
                <a:uFill>
                  <a:solidFill>
                    <a:srgbClr val="FFFFFF"/>
                  </a:solidFill>
                </a:uFill>
                <a:latin typeface="Consolas" panose="020B0609020204030204" pitchFamily="49" charset="0"/>
                <a:ea typeface="ＭＳ Ｐゴシック"/>
              </a:rPr>
              <a:t>pxydrive</a:t>
            </a:r>
            <a:r>
              <a:rPr lang="en-US" altLang="ja-JP" sz="2400" b="1" spc="-1" dirty="0">
                <a:solidFill>
                  <a:srgbClr val="000000"/>
                </a:solidFill>
                <a:uFill>
                  <a:solidFill>
                    <a:srgbClr val="FFFFFF"/>
                  </a:solidFill>
                </a:uFill>
                <a:latin typeface="Consolas" panose="020B0609020204030204" pitchFamily="49" charset="0"/>
                <a:ea typeface="ＭＳ Ｐゴシック"/>
              </a:rPr>
              <a:t> </a:t>
            </a:r>
            <a:r>
              <a:rPr lang="en-US" altLang="ja-JP" sz="2400" b="1" spc="-1" dirty="0" smtClean="0">
                <a:solidFill>
                  <a:srgbClr val="000000"/>
                </a:solidFill>
                <a:uFill>
                  <a:solidFill>
                    <a:srgbClr val="FFFFFF"/>
                  </a:solidFill>
                </a:uFill>
                <a:latin typeface="Consolas" panose="020B0609020204030204" pitchFamily="49" charset="0"/>
                <a:ea typeface="ＭＳ Ｐゴシック"/>
              </a:rPr>
              <a:t>–p ./proxy-ref</a:t>
            </a:r>
            <a:br>
              <a:rPr lang="en-US" altLang="ja-JP" sz="2400" b="1" spc="-1" dirty="0" smtClean="0">
                <a:solidFill>
                  <a:srgbClr val="000000"/>
                </a:solidFill>
                <a:uFill>
                  <a:solidFill>
                    <a:srgbClr val="FFFFFF"/>
                  </a:solidFill>
                </a:uFill>
                <a:latin typeface="Consolas" panose="020B0609020204030204" pitchFamily="49" charset="0"/>
                <a:ea typeface="ＭＳ Ｐゴシック"/>
              </a:rPr>
            </a:br>
            <a:r>
              <a:rPr lang="en-US" altLang="ja-JP" sz="2400" b="1" spc="-1" dirty="0" smtClean="0">
                <a:solidFill>
                  <a:srgbClr val="000000"/>
                </a:solidFill>
                <a:uFill>
                  <a:solidFill>
                    <a:srgbClr val="FFFFFF"/>
                  </a:solidFill>
                </a:uFill>
                <a:latin typeface="Consolas" panose="020B0609020204030204" pitchFamily="49" charset="0"/>
                <a:ea typeface="ＭＳ Ｐゴシック"/>
              </a:rPr>
              <a:t>  </a:t>
            </a:r>
            <a:r>
              <a:rPr lang="en-US" altLang="ja-JP" sz="2400" b="1" spc="-1" dirty="0" smtClean="0">
                <a:solidFill>
                  <a:srgbClr val="FF0000"/>
                </a:solidFill>
                <a:uFill>
                  <a:solidFill>
                    <a:srgbClr val="FFFFFF"/>
                  </a:solidFill>
                </a:uFill>
                <a:latin typeface="Consolas" panose="020B0609020204030204" pitchFamily="49" charset="0"/>
                <a:ea typeface="ＭＳ Ｐゴシック"/>
              </a:rPr>
              <a:t>–f s02-basic-request.cmd</a:t>
            </a:r>
          </a:p>
          <a:p>
            <a:pPr marL="343080" indent="-341280">
              <a:buClr>
                <a:srgbClr val="990000"/>
              </a:buClr>
              <a:buSzPct val="60000"/>
              <a:buFont typeface="Wingdings 2" charset="2"/>
              <a:buChar char=""/>
            </a:pPr>
            <a:endParaRPr lang="en-US" altLang="ja-JP" sz="2400" b="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alibri"/>
                <a:ea typeface="ＭＳ Ｐゴシック"/>
              </a:rPr>
              <a:t>You should get a different output from the first trace</a:t>
            </a: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alibri"/>
                <a:ea typeface="ＭＳ Ｐゴシック"/>
              </a:rPr>
              <a:t>Why? Let’s look at this trace...</a:t>
            </a:r>
          </a:p>
        </p:txBody>
      </p:sp>
    </p:spTree>
    <p:extLst>
      <p:ext uri="{BB962C8B-B14F-4D97-AF65-F5344CB8AC3E}">
        <p14:creationId xmlns:p14="http://schemas.microsoft.com/office/powerpoint/2010/main" val="1154940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a:t>
            </a:r>
            <a:r>
              <a:rPr lang="en-US" sz="2400" b="1" spc="-1" dirty="0">
                <a:solidFill>
                  <a:srgbClr val="000000"/>
                </a:solidFill>
                <a:uFill>
                  <a:solidFill>
                    <a:srgbClr val="FFFFFF"/>
                  </a:solidFill>
                </a:uFill>
                <a:latin typeface="Consolas" panose="020B0609020204030204" pitchFamily="49" charset="0"/>
                <a:ea typeface="ＭＳ Ｐゴシック"/>
              </a:rPr>
              <a:t>generate data1.txt </a:t>
            </a:r>
            <a:r>
              <a:rPr lang="en-US" sz="2400" b="1" spc="-1" dirty="0" smtClean="0">
                <a:solidFill>
                  <a:srgbClr val="000000"/>
                </a:solidFill>
                <a:uFill>
                  <a:solidFill>
                    <a:srgbClr val="FFFFFF"/>
                  </a:solidFill>
                </a:uFill>
                <a:latin typeface="Consolas" panose="020B0609020204030204" pitchFamily="49" charset="0"/>
                <a:ea typeface="ＭＳ Ｐゴシック"/>
              </a:rPr>
              <a:t>1K</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&gt;serve s1</a:t>
            </a:r>
            <a:endParaRPr lang="en-US" altLang="ja-JP"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a:t>
            </a:r>
            <a:r>
              <a:rPr lang="en-US" sz="2400" b="1" spc="-1" dirty="0" smtClean="0">
                <a:solidFill>
                  <a:srgbClr val="FF0000"/>
                </a:solidFill>
                <a:uFill>
                  <a:solidFill>
                    <a:srgbClr val="FFFFFF"/>
                  </a:solidFill>
                </a:uFill>
                <a:latin typeface="Consolas" panose="020B0609020204030204" pitchFamily="49" charset="0"/>
                <a:ea typeface="ＭＳ Ｐゴシック"/>
              </a:rPr>
              <a:t>request</a:t>
            </a: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a:solidFill>
                  <a:srgbClr val="000000"/>
                </a:solidFill>
                <a:uFill>
                  <a:solidFill>
                    <a:srgbClr val="FFFFFF"/>
                  </a:solidFill>
                </a:uFill>
                <a:latin typeface="Consolas" panose="020B0609020204030204" pitchFamily="49" charset="0"/>
                <a:ea typeface="ＭＳ Ｐゴシック"/>
              </a:rPr>
              <a:t>r</a:t>
            </a:r>
            <a:r>
              <a:rPr lang="en-US" sz="2400" b="1" spc="-1" dirty="0" smtClean="0">
                <a:solidFill>
                  <a:srgbClr val="000000"/>
                </a:solidFill>
                <a:uFill>
                  <a:solidFill>
                    <a:srgbClr val="FFFFFF"/>
                  </a:solidFill>
                </a:uFill>
                <a:latin typeface="Consolas" panose="020B0609020204030204" pitchFamily="49" charset="0"/>
                <a:ea typeface="ＭＳ Ｐゴシック"/>
              </a:rPr>
              <a:t>1 </a:t>
            </a:r>
            <a:r>
              <a:rPr lang="en-US" sz="2400" b="1" spc="-1" dirty="0">
                <a:solidFill>
                  <a:srgbClr val="000000"/>
                </a:solidFill>
                <a:uFill>
                  <a:solidFill>
                    <a:srgbClr val="FFFFFF"/>
                  </a:solidFill>
                </a:uFill>
                <a:latin typeface="Consolas" panose="020B0609020204030204" pitchFamily="49" charset="0"/>
                <a:ea typeface="ＭＳ Ｐゴシック"/>
              </a:rPr>
              <a:t>data1.txt </a:t>
            </a:r>
            <a:r>
              <a:rPr lang="en-US" sz="2400" b="1" spc="-1" dirty="0" smtClean="0">
                <a:solidFill>
                  <a:srgbClr val="000000"/>
                </a:solidFill>
                <a:uFill>
                  <a:solidFill>
                    <a:srgbClr val="FFFFFF"/>
                  </a:solidFill>
                </a:uFill>
                <a:latin typeface="Consolas" panose="020B0609020204030204" pitchFamily="49" charset="0"/>
                <a:ea typeface="ＭＳ Ｐゴシック"/>
              </a:rPr>
              <a:t>s1</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Requests </a:t>
            </a:r>
            <a:r>
              <a:rPr lang="en-US" sz="2400" i="1" spc="-1" dirty="0" smtClean="0">
                <a:solidFill>
                  <a:srgbClr val="000000"/>
                </a:solidFill>
                <a:uFill>
                  <a:solidFill>
                    <a:srgbClr val="FFFFFF"/>
                  </a:solidFill>
                </a:uFill>
                <a:latin typeface="Calibri"/>
                <a:ea typeface="ＭＳ Ｐゴシック"/>
              </a:rPr>
              <a:t>data1.txt</a:t>
            </a:r>
            <a:r>
              <a:rPr lang="en-US" sz="2400" spc="-1" dirty="0" smtClean="0">
                <a:solidFill>
                  <a:srgbClr val="000000"/>
                </a:solidFill>
                <a:uFill>
                  <a:solidFill>
                    <a:srgbClr val="FFFFFF"/>
                  </a:solidFill>
                </a:uFill>
                <a:latin typeface="Calibri"/>
                <a:ea typeface="ＭＳ Ｐゴシック"/>
              </a:rPr>
              <a:t> from server </a:t>
            </a:r>
            <a:r>
              <a:rPr lang="en-US" sz="2400" i="1" spc="-1" dirty="0" smtClean="0">
                <a:solidFill>
                  <a:srgbClr val="000000"/>
                </a:solidFill>
                <a:uFill>
                  <a:solidFill>
                    <a:srgbClr val="FFFFFF"/>
                  </a:solidFill>
                </a:uFill>
                <a:latin typeface="Calibri"/>
                <a:ea typeface="ＭＳ Ｐゴシック"/>
              </a:rPr>
              <a:t>s1</a:t>
            </a:r>
            <a:r>
              <a:rPr lang="en-US" sz="2400" spc="-1" dirty="0" smtClean="0">
                <a:solidFill>
                  <a:srgbClr val="000000"/>
                </a:solidFill>
                <a:uFill>
                  <a:solidFill>
                    <a:srgbClr val="FFFFFF"/>
                  </a:solidFill>
                </a:uFill>
                <a:latin typeface="Calibri"/>
                <a:ea typeface="ＭＳ Ｐゴシック"/>
              </a:rPr>
              <a:t>, in a transaction called </a:t>
            </a:r>
            <a:r>
              <a:rPr lang="en-US" sz="2400" i="1" spc="-1" dirty="0">
                <a:solidFill>
                  <a:srgbClr val="000000"/>
                </a:solidFill>
                <a:uFill>
                  <a:solidFill>
                    <a:srgbClr val="FFFFFF"/>
                  </a:solidFill>
                </a:uFill>
                <a:latin typeface="Calibri"/>
                <a:ea typeface="ＭＳ Ｐゴシック"/>
              </a:rPr>
              <a:t>r</a:t>
            </a:r>
            <a:r>
              <a:rPr lang="en-US" sz="2400" i="1" spc="-1" dirty="0" smtClean="0">
                <a:solidFill>
                  <a:srgbClr val="000000"/>
                </a:solidFill>
                <a:uFill>
                  <a:solidFill>
                    <a:srgbClr val="FFFFFF"/>
                  </a:solidFill>
                </a:uFill>
                <a:latin typeface="Calibri"/>
                <a:ea typeface="ＭＳ Ｐゴシック"/>
              </a:rPr>
              <a:t>1</a:t>
            </a:r>
            <a:endParaRPr lang="en-US" sz="2400" i="1" spc="-1" dirty="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&gt;wait *</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&gt;trace r1</a:t>
            </a:r>
            <a:endParaRPr lang="en-US" altLang="ja-JP" sz="2400" b="1" spc="-1" dirty="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altLang="ja-JP" sz="2400" b="1" spc="-1" dirty="0">
                <a:solidFill>
                  <a:srgbClr val="000000"/>
                </a:solidFill>
                <a:uFill>
                  <a:solidFill>
                    <a:srgbClr val="FFFFFF"/>
                  </a:solidFill>
                </a:uFill>
                <a:latin typeface="Consolas" panose="020B0609020204030204" pitchFamily="49" charset="0"/>
                <a:ea typeface="ＭＳ Ｐゴシック"/>
              </a:rPr>
              <a:t>&gt;</a:t>
            </a:r>
            <a:r>
              <a:rPr lang="en-US" altLang="ja-JP" sz="2400" b="1" spc="-1" dirty="0" smtClean="0">
                <a:solidFill>
                  <a:srgbClr val="FF0000"/>
                </a:solidFill>
                <a:uFill>
                  <a:solidFill>
                    <a:srgbClr val="FFFFFF"/>
                  </a:solidFill>
                </a:uFill>
                <a:latin typeface="Consolas" panose="020B0609020204030204" pitchFamily="49" charset="0"/>
                <a:ea typeface="ＭＳ Ｐゴシック"/>
              </a:rPr>
              <a:t>respond</a:t>
            </a:r>
            <a:r>
              <a:rPr lang="en-US" altLang="ja-JP" sz="2400" b="1" spc="-1" dirty="0" smtClean="0">
                <a:solidFill>
                  <a:srgbClr val="000000"/>
                </a:solidFill>
                <a:uFill>
                  <a:solidFill>
                    <a:srgbClr val="FFFFFF"/>
                  </a:solidFill>
                </a:uFill>
                <a:latin typeface="Consolas" panose="020B0609020204030204" pitchFamily="49" charset="0"/>
                <a:ea typeface="ＭＳ Ｐゴシック"/>
              </a:rPr>
              <a:t> r1</a:t>
            </a:r>
            <a:endParaRPr lang="en-US" altLang="ja-JP" sz="2400" b="1" spc="-1" dirty="0">
              <a:solidFill>
                <a:srgbClr val="000000"/>
              </a:solidFill>
              <a:uFill>
                <a:solidFill>
                  <a:srgbClr val="FFFFFF"/>
                </a:solidFill>
              </a:uFill>
              <a:latin typeface="Consolas" panose="020B0609020204030204" pitchFamily="49" charset="0"/>
              <a:ea typeface="ＭＳ Ｐゴシック"/>
            </a:endParaRPr>
          </a:p>
          <a:p>
            <a:pPr marL="800280" lvl="1" indent="-341280">
              <a:buClr>
                <a:srgbClr val="990000"/>
              </a:buClr>
              <a:buSzPct val="60000"/>
              <a:buFont typeface="Wingdings 2" charset="2"/>
              <a:buChar char=""/>
            </a:pPr>
            <a:r>
              <a:rPr lang="en-US" altLang="ja-JP" sz="2400" spc="-1" dirty="0" smtClean="0">
                <a:solidFill>
                  <a:srgbClr val="000000"/>
                </a:solidFill>
                <a:uFill>
                  <a:solidFill>
                    <a:srgbClr val="FFFFFF"/>
                  </a:solidFill>
                </a:uFill>
                <a:latin typeface="Calibri"/>
                <a:ea typeface="ＭＳ Ｐゴシック"/>
              </a:rPr>
              <a:t>Allow server to respond to the transaction </a:t>
            </a:r>
            <a:r>
              <a:rPr lang="en-US" altLang="ja-JP" sz="2400" i="1" spc="-1" dirty="0" smtClean="0">
                <a:solidFill>
                  <a:srgbClr val="000000"/>
                </a:solidFill>
                <a:uFill>
                  <a:solidFill>
                    <a:srgbClr val="FFFFFF"/>
                  </a:solidFill>
                </a:uFill>
                <a:latin typeface="Calibri"/>
                <a:ea typeface="ＭＳ Ｐゴシック"/>
              </a:rPr>
              <a:t>r1</a:t>
            </a: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&gt;wait *</a:t>
            </a: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&gt;trace r1</a:t>
            </a:r>
          </a:p>
          <a:p>
            <a:pPr marL="343080" indent="-341280">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&gt;</a:t>
            </a:r>
            <a:r>
              <a:rPr lang="en-US" sz="2400" b="1" spc="-1" dirty="0" smtClean="0">
                <a:solidFill>
                  <a:srgbClr val="000000"/>
                </a:solidFill>
                <a:uFill>
                  <a:solidFill>
                    <a:srgbClr val="FFFFFF"/>
                  </a:solidFill>
                </a:uFill>
                <a:latin typeface="Consolas" panose="020B0609020204030204" pitchFamily="49" charset="0"/>
                <a:ea typeface="ＭＳ Ｐゴシック"/>
              </a:rPr>
              <a:t>check f1</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Checks the transaction </a:t>
            </a:r>
            <a:r>
              <a:rPr lang="en-US" sz="2400" i="1" spc="-1" dirty="0" smtClean="0">
                <a:solidFill>
                  <a:srgbClr val="000000"/>
                </a:solidFill>
                <a:uFill>
                  <a:solidFill>
                    <a:srgbClr val="FFFFFF"/>
                  </a:solidFill>
                </a:uFill>
                <a:latin typeface="Calibri"/>
                <a:ea typeface="ＭＳ Ｐゴシック"/>
              </a:rPr>
              <a:t>f1</a:t>
            </a:r>
            <a:endParaRPr lang="en-US" sz="2400" spc="-1" dirty="0">
              <a:solidFill>
                <a:srgbClr val="00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26591654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1</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altLang="ja-JP" sz="2400" b="1" spc="-1" dirty="0" smtClean="0">
                <a:solidFill>
                  <a:srgbClr val="000000"/>
                </a:solidFill>
                <a:uFill>
                  <a:solidFill>
                    <a:srgbClr val="FFFFFF"/>
                  </a:solidFill>
                </a:uFill>
                <a:latin typeface="Calibri"/>
                <a:ea typeface="ＭＳ Ｐゴシック"/>
              </a:rPr>
              <a:t>The fetch command makes the server immediately respond to a request.</a:t>
            </a:r>
          </a:p>
          <a:p>
            <a:pPr marL="343080" indent="-341280">
              <a:lnSpc>
                <a:spcPct val="100000"/>
              </a:lnSpc>
              <a:buClr>
                <a:srgbClr val="990000"/>
              </a:buClr>
              <a:buSzPct val="60000"/>
              <a:buFont typeface="Wingdings 2" charset="2"/>
              <a:buChar char=""/>
            </a:pPr>
            <a:r>
              <a:rPr lang="en-US" altLang="ja-JP" sz="2400" b="1" spc="-1" dirty="0" smtClean="0">
                <a:solidFill>
                  <a:srgbClr val="000000"/>
                </a:solidFill>
                <a:uFill>
                  <a:solidFill>
                    <a:srgbClr val="FFFFFF"/>
                  </a:solidFill>
                </a:uFill>
                <a:latin typeface="Calibri"/>
                <a:ea typeface="ＭＳ Ｐゴシック"/>
              </a:rPr>
              <a:t>All steps of a transaction is complete after a fetch.</a:t>
            </a:r>
          </a:p>
          <a:p>
            <a:pPr marL="343080" indent="-341280">
              <a:lnSpc>
                <a:spcPct val="100000"/>
              </a:lnSpc>
              <a:buClr>
                <a:srgbClr val="990000"/>
              </a:buClr>
              <a:buSzPct val="60000"/>
              <a:buFont typeface="Wingdings 2" charset="2"/>
              <a:buChar char=""/>
            </a:pPr>
            <a:endParaRPr lang="en-US" altLang="ja-JP" sz="2400" b="1"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endParaRPr lang="en-US" altLang="ja-JP" sz="2400" b="1"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endParaRPr lang="en-US" altLang="ja-JP" sz="2400" b="1"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endParaRPr lang="en-US" altLang="ja-JP" sz="2400" b="1"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altLang="ja-JP" sz="2400" b="1" spc="-1" dirty="0" smtClean="0">
                <a:solidFill>
                  <a:srgbClr val="000000"/>
                </a:solidFill>
                <a:uFill>
                  <a:solidFill>
                    <a:srgbClr val="FFFFFF"/>
                  </a:solidFill>
                </a:uFill>
                <a:latin typeface="Calibri"/>
                <a:ea typeface="ＭＳ Ｐゴシック"/>
              </a:rPr>
              <a:t>The request command does not complete a transaction.</a:t>
            </a:r>
          </a:p>
          <a:p>
            <a:pPr marL="343080" indent="-341280">
              <a:lnSpc>
                <a:spcPct val="100000"/>
              </a:lnSpc>
              <a:buClr>
                <a:srgbClr val="990000"/>
              </a:buClr>
              <a:buSzPct val="60000"/>
              <a:buFont typeface="Wingdings 2" charset="2"/>
              <a:buChar char=""/>
            </a:pPr>
            <a:r>
              <a:rPr lang="en-US" altLang="ja-JP" sz="2400" b="1" spc="-1" dirty="0" smtClean="0">
                <a:solidFill>
                  <a:srgbClr val="000000"/>
                </a:solidFill>
                <a:uFill>
                  <a:solidFill>
                    <a:srgbClr val="FFFFFF"/>
                  </a:solidFill>
                </a:uFill>
                <a:latin typeface="Calibri"/>
                <a:ea typeface="ＭＳ Ｐゴシック"/>
              </a:rPr>
              <a:t>A request needs a respond to complete its transaction.</a:t>
            </a:r>
            <a:endParaRPr lang="en-US" altLang="ja-JP" sz="2400" b="1" spc="-1" dirty="0">
              <a:solidFill>
                <a:srgbClr val="000000"/>
              </a:solidFill>
              <a:uFill>
                <a:solidFill>
                  <a:srgbClr val="FFFFFF"/>
                </a:solidFill>
              </a:uFill>
              <a:latin typeface="Calibri"/>
              <a:ea typeface="ＭＳ Ｐゴシック"/>
            </a:endParaRPr>
          </a:p>
        </p:txBody>
      </p:sp>
      <p:sp>
        <p:nvSpPr>
          <p:cNvPr id="3" name="四角形吹き出し 2"/>
          <p:cNvSpPr/>
          <p:nvPr/>
        </p:nvSpPr>
        <p:spPr>
          <a:xfrm>
            <a:off x="829995" y="2672863"/>
            <a:ext cx="1139483" cy="436098"/>
          </a:xfrm>
          <a:prstGeom prst="wedgeRectCallout">
            <a:avLst>
              <a:gd name="adj1" fmla="val -55664"/>
              <a:gd name="adj2" fmla="val 8206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onsolas" panose="020B0609020204030204" pitchFamily="49" charset="0"/>
              </a:rPr>
              <a:t>fetch</a:t>
            </a:r>
            <a:endParaRPr kumimoji="1" lang="ja-JP" altLang="en-US" b="1" dirty="0">
              <a:latin typeface="Consolas" panose="020B0609020204030204" pitchFamily="49" charset="0"/>
            </a:endParaRPr>
          </a:p>
        </p:txBody>
      </p:sp>
      <p:sp>
        <p:nvSpPr>
          <p:cNvPr id="4" name="角丸四角形 3"/>
          <p:cNvSpPr/>
          <p:nvPr/>
        </p:nvSpPr>
        <p:spPr>
          <a:xfrm>
            <a:off x="2250831" y="2996418"/>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Client</a:t>
            </a:r>
            <a:endParaRPr kumimoji="1" lang="ja-JP" altLang="en-US" b="1" dirty="0">
              <a:latin typeface="Calibri" panose="020F0502020204030204" pitchFamily="34" charset="0"/>
              <a:cs typeface="Calibri" panose="020F0502020204030204" pitchFamily="34" charset="0"/>
            </a:endParaRPr>
          </a:p>
        </p:txBody>
      </p:sp>
      <p:sp>
        <p:nvSpPr>
          <p:cNvPr id="7" name="角丸四角形 6"/>
          <p:cNvSpPr/>
          <p:nvPr/>
        </p:nvSpPr>
        <p:spPr>
          <a:xfrm>
            <a:off x="4152240" y="2996418"/>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Proxy</a:t>
            </a:r>
            <a:endParaRPr kumimoji="1" lang="ja-JP" altLang="en-US" b="1" dirty="0">
              <a:latin typeface="Calibri" panose="020F0502020204030204" pitchFamily="34" charset="0"/>
              <a:cs typeface="Calibri" panose="020F0502020204030204" pitchFamily="34" charset="0"/>
            </a:endParaRPr>
          </a:p>
        </p:txBody>
      </p:sp>
      <p:sp>
        <p:nvSpPr>
          <p:cNvPr id="8" name="角丸四角形 7"/>
          <p:cNvSpPr/>
          <p:nvPr/>
        </p:nvSpPr>
        <p:spPr>
          <a:xfrm>
            <a:off x="6018627" y="2996418"/>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Server</a:t>
            </a:r>
            <a:endParaRPr kumimoji="1" lang="ja-JP" altLang="en-US" b="1" dirty="0">
              <a:latin typeface="Calibri" panose="020F0502020204030204" pitchFamily="34" charset="0"/>
              <a:cs typeface="Calibri" panose="020F0502020204030204" pitchFamily="34" charset="0"/>
            </a:endParaRPr>
          </a:p>
        </p:txBody>
      </p:sp>
      <p:cxnSp>
        <p:nvCxnSpPr>
          <p:cNvPr id="9" name="曲線コネクタ 8"/>
          <p:cNvCxnSpPr/>
          <p:nvPr/>
        </p:nvCxnSpPr>
        <p:spPr>
          <a:xfrm rot="5400000" flipH="1" flipV="1">
            <a:off x="3897885" y="1961306"/>
            <a:ext cx="12700" cy="1901409"/>
          </a:xfrm>
          <a:prstGeom prst="curvedConnector3">
            <a:avLst>
              <a:gd name="adj1" fmla="val 180000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曲線コネクタ 11"/>
          <p:cNvCxnSpPr/>
          <p:nvPr/>
        </p:nvCxnSpPr>
        <p:spPr>
          <a:xfrm rot="5400000" flipH="1" flipV="1">
            <a:off x="5870466" y="1961305"/>
            <a:ext cx="12700" cy="1901409"/>
          </a:xfrm>
          <a:prstGeom prst="curvedConnector3">
            <a:avLst>
              <a:gd name="adj1" fmla="val 180000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曲線コネクタ 12"/>
          <p:cNvCxnSpPr/>
          <p:nvPr/>
        </p:nvCxnSpPr>
        <p:spPr>
          <a:xfrm rot="5400000">
            <a:off x="5852954" y="2611868"/>
            <a:ext cx="12700" cy="1866387"/>
          </a:xfrm>
          <a:prstGeom prst="curvedConnector3">
            <a:avLst>
              <a:gd name="adj1" fmla="val 180000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曲線コネクタ 15"/>
          <p:cNvCxnSpPr/>
          <p:nvPr/>
        </p:nvCxnSpPr>
        <p:spPr>
          <a:xfrm rot="5400000">
            <a:off x="3880373" y="2611867"/>
            <a:ext cx="12700" cy="1866387"/>
          </a:xfrm>
          <a:prstGeom prst="curvedConnector3">
            <a:avLst>
              <a:gd name="adj1" fmla="val 1800000"/>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四角形吹き出し 17"/>
          <p:cNvSpPr/>
          <p:nvPr/>
        </p:nvSpPr>
        <p:spPr>
          <a:xfrm>
            <a:off x="829995" y="4907281"/>
            <a:ext cx="1139483" cy="436098"/>
          </a:xfrm>
          <a:prstGeom prst="wedgeRectCallout">
            <a:avLst>
              <a:gd name="adj1" fmla="val -55664"/>
              <a:gd name="adj2" fmla="val 8206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onsolas" panose="020B0609020204030204" pitchFamily="49" charset="0"/>
              </a:rPr>
              <a:t>request</a:t>
            </a:r>
            <a:endParaRPr kumimoji="1" lang="ja-JP" altLang="en-US" b="1" dirty="0">
              <a:latin typeface="Consolas" panose="020B0609020204030204" pitchFamily="49" charset="0"/>
            </a:endParaRPr>
          </a:p>
        </p:txBody>
      </p:sp>
      <p:sp>
        <p:nvSpPr>
          <p:cNvPr id="19" name="角丸四角形 18"/>
          <p:cNvSpPr/>
          <p:nvPr/>
        </p:nvSpPr>
        <p:spPr>
          <a:xfrm>
            <a:off x="2250830" y="5202021"/>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Client</a:t>
            </a:r>
            <a:endParaRPr kumimoji="1" lang="ja-JP" altLang="en-US" b="1" dirty="0">
              <a:latin typeface="Calibri" panose="020F0502020204030204" pitchFamily="34" charset="0"/>
              <a:cs typeface="Calibri" panose="020F0502020204030204" pitchFamily="34" charset="0"/>
            </a:endParaRPr>
          </a:p>
        </p:txBody>
      </p:sp>
      <p:sp>
        <p:nvSpPr>
          <p:cNvPr id="20" name="角丸四角形 19"/>
          <p:cNvSpPr/>
          <p:nvPr/>
        </p:nvSpPr>
        <p:spPr>
          <a:xfrm>
            <a:off x="4152239" y="5202021"/>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Proxy</a:t>
            </a:r>
            <a:endParaRPr kumimoji="1" lang="ja-JP" altLang="en-US" b="1" dirty="0">
              <a:latin typeface="Calibri" panose="020F0502020204030204" pitchFamily="34" charset="0"/>
              <a:cs typeface="Calibri" panose="020F0502020204030204" pitchFamily="34" charset="0"/>
            </a:endParaRPr>
          </a:p>
        </p:txBody>
      </p:sp>
      <p:sp>
        <p:nvSpPr>
          <p:cNvPr id="21" name="角丸四角形 20"/>
          <p:cNvSpPr/>
          <p:nvPr/>
        </p:nvSpPr>
        <p:spPr>
          <a:xfrm>
            <a:off x="6018626" y="5202021"/>
            <a:ext cx="1505243" cy="49237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alibri" panose="020F0502020204030204" pitchFamily="34" charset="0"/>
                <a:cs typeface="Calibri" panose="020F0502020204030204" pitchFamily="34" charset="0"/>
              </a:rPr>
              <a:t>Server</a:t>
            </a:r>
            <a:endParaRPr kumimoji="1" lang="ja-JP" altLang="en-US" b="1" dirty="0">
              <a:latin typeface="Calibri" panose="020F0502020204030204" pitchFamily="34" charset="0"/>
              <a:cs typeface="Calibri" panose="020F0502020204030204" pitchFamily="34" charset="0"/>
            </a:endParaRPr>
          </a:p>
        </p:txBody>
      </p:sp>
      <p:cxnSp>
        <p:nvCxnSpPr>
          <p:cNvPr id="22" name="曲線コネクタ 21"/>
          <p:cNvCxnSpPr/>
          <p:nvPr/>
        </p:nvCxnSpPr>
        <p:spPr>
          <a:xfrm rot="5400000" flipH="1" flipV="1">
            <a:off x="3897884" y="4166909"/>
            <a:ext cx="12700" cy="1901409"/>
          </a:xfrm>
          <a:prstGeom prst="curvedConnector3">
            <a:avLst>
              <a:gd name="adj1" fmla="val 1800000"/>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曲線コネクタ 22"/>
          <p:cNvCxnSpPr/>
          <p:nvPr/>
        </p:nvCxnSpPr>
        <p:spPr>
          <a:xfrm rot="5400000" flipH="1" flipV="1">
            <a:off x="5870465" y="4166908"/>
            <a:ext cx="12700" cy="1901409"/>
          </a:xfrm>
          <a:prstGeom prst="curvedConnector3">
            <a:avLst>
              <a:gd name="adj1" fmla="val 1800000"/>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四角形吹き出し 23"/>
          <p:cNvSpPr/>
          <p:nvPr/>
        </p:nvSpPr>
        <p:spPr>
          <a:xfrm>
            <a:off x="829995" y="5694391"/>
            <a:ext cx="1139483" cy="436098"/>
          </a:xfrm>
          <a:prstGeom prst="wedgeRectCallout">
            <a:avLst>
              <a:gd name="adj1" fmla="val -55664"/>
              <a:gd name="adj2" fmla="val 82065"/>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latin typeface="Consolas" panose="020B0609020204030204" pitchFamily="49" charset="0"/>
              </a:rPr>
              <a:t>respond</a:t>
            </a:r>
            <a:endParaRPr kumimoji="1" lang="ja-JP" altLang="en-US" b="1" dirty="0">
              <a:latin typeface="Consolas" panose="020B0609020204030204" pitchFamily="49" charset="0"/>
            </a:endParaRPr>
          </a:p>
        </p:txBody>
      </p:sp>
      <p:cxnSp>
        <p:nvCxnSpPr>
          <p:cNvPr id="25" name="曲線コネクタ 24"/>
          <p:cNvCxnSpPr/>
          <p:nvPr/>
        </p:nvCxnSpPr>
        <p:spPr>
          <a:xfrm rot="5400000">
            <a:off x="5887977" y="4822733"/>
            <a:ext cx="12700" cy="1866387"/>
          </a:xfrm>
          <a:prstGeom prst="curvedConnector3">
            <a:avLst>
              <a:gd name="adj1" fmla="val 1800000"/>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曲線コネクタ 25"/>
          <p:cNvCxnSpPr/>
          <p:nvPr/>
        </p:nvCxnSpPr>
        <p:spPr>
          <a:xfrm rot="5400000">
            <a:off x="3880372" y="4835434"/>
            <a:ext cx="12700" cy="1866387"/>
          </a:xfrm>
          <a:prstGeom prst="curvedConnector3">
            <a:avLst>
              <a:gd name="adj1" fmla="val 1800000"/>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7941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2</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Debugging a proxy that clobbers responses</a:t>
            </a: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Run the same trace but with a faulty proxy</a:t>
            </a:r>
          </a:p>
          <a:p>
            <a:pPr marL="343080" indent="-341280">
              <a:lnSpc>
                <a:spcPct val="100000"/>
              </a:lnSpc>
              <a:buClr>
                <a:srgbClr val="990000"/>
              </a:buClr>
              <a:buSzPct val="60000"/>
              <a:buFont typeface="Wingdings 2" charset="2"/>
              <a:buChar char=""/>
            </a:pP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pxy</a:t>
            </a:r>
            <a:r>
              <a:rPr lang="en-US" sz="2400" b="1" spc="-1" dirty="0" smtClean="0">
                <a:solidFill>
                  <a:srgbClr val="000000"/>
                </a:solidFill>
                <a:uFill>
                  <a:solidFill>
                    <a:srgbClr val="FFFFFF"/>
                  </a:solidFill>
                </a:uFill>
                <a:latin typeface="Consolas" panose="020B0609020204030204" pitchFamily="49" charset="0"/>
                <a:ea typeface="ＭＳ Ｐゴシック"/>
              </a:rPr>
              <a:t>/</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r>
              <a:rPr lang="en-US" sz="2400" b="1" spc="-1" dirty="0" smtClean="0">
                <a:solidFill>
                  <a:srgbClr val="000000"/>
                </a:solidFill>
                <a:uFill>
                  <a:solidFill>
                    <a:srgbClr val="FFFFFF"/>
                  </a:solidFill>
                </a:uFill>
                <a:latin typeface="Consolas" panose="020B0609020204030204" pitchFamily="49" charset="0"/>
                <a:ea typeface="ＭＳ Ｐゴシック"/>
              </a:rPr>
              <a:t> –f s01-basic-fetch.cmd</a:t>
            </a:r>
            <a:br>
              <a:rPr lang="en-US" sz="2400" b="1" spc="-1" dirty="0" smtClean="0">
                <a:solidFill>
                  <a:srgbClr val="000000"/>
                </a:solidFill>
                <a:uFill>
                  <a:solidFill>
                    <a:srgbClr val="FFFFFF"/>
                  </a:solidFill>
                </a:uFill>
                <a:latin typeface="Consolas" panose="020B0609020204030204" pitchFamily="49" charset="0"/>
                <a:ea typeface="ＭＳ Ｐゴシック"/>
              </a:rPr>
            </a:br>
            <a:r>
              <a:rPr lang="en-US" sz="2400" b="1" spc="-1" dirty="0" smtClean="0">
                <a:solidFill>
                  <a:srgbClr val="000000"/>
                </a:solidFill>
                <a:uFill>
                  <a:solidFill>
                    <a:srgbClr val="FFFFFF"/>
                  </a:solidFill>
                </a:uFill>
                <a:latin typeface="Consolas" panose="020B0609020204030204" pitchFamily="49" charset="0"/>
                <a:ea typeface="ＭＳ Ｐゴシック"/>
              </a:rPr>
              <a:t>  –p </a:t>
            </a:r>
            <a:r>
              <a:rPr lang="en-US" sz="2400" b="1" spc="-1" dirty="0" smtClean="0">
                <a:solidFill>
                  <a:srgbClr val="FF0000"/>
                </a:solidFill>
                <a:uFill>
                  <a:solidFill>
                    <a:srgbClr val="FFFFFF"/>
                  </a:solidFill>
                </a:uFill>
                <a:latin typeface="Consolas" panose="020B0609020204030204" pitchFamily="49" charset="0"/>
                <a:ea typeface="ＭＳ Ｐゴシック"/>
              </a:rPr>
              <a:t>./proxy-corrupt</a:t>
            </a:r>
            <a:endParaRPr lang="en-US" sz="2400" cap="small" spc="-1" dirty="0">
              <a:solidFill>
                <a:srgbClr val="FF0000"/>
              </a:solidFill>
              <a:uFill>
                <a:solidFill>
                  <a:srgbClr val="FFFFFF"/>
                </a:solidFill>
              </a:uFill>
              <a:latin typeface="Calibri"/>
              <a:ea typeface="ＭＳ Ｐゴシック"/>
            </a:endParaRPr>
          </a:p>
        </p:txBody>
      </p:sp>
    </p:spTree>
    <p:extLst>
      <p:ext uri="{BB962C8B-B14F-4D97-AF65-F5344CB8AC3E}">
        <p14:creationId xmlns:p14="http://schemas.microsoft.com/office/powerpoint/2010/main" val="3627695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Outline</a:t>
            </a:r>
            <a:endParaRPr lang="en-US" sz="1800" b="0" strike="noStrike" spc="-1">
              <a:solidFill>
                <a:srgbClr val="000000"/>
              </a:solidFill>
              <a:uFill>
                <a:solidFill>
                  <a:srgbClr val="FFFFFF"/>
                </a:solidFill>
              </a:uFill>
              <a:latin typeface="Arial"/>
            </a:endParaRPr>
          </a:p>
        </p:txBody>
      </p:sp>
      <p:sp>
        <p:nvSpPr>
          <p:cNvPr id="83"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Proxies</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Networking</a:t>
            </a:r>
          </a:p>
          <a:p>
            <a:pPr marL="343080" indent="-341280">
              <a:lnSpc>
                <a:spcPct val="100000"/>
              </a:lnSpc>
              <a:buClr>
                <a:srgbClr val="990000"/>
              </a:buClr>
              <a:buSzPct val="60000"/>
              <a:buFont typeface="Wingdings 2" charset="2"/>
              <a:buChar char=""/>
            </a:pPr>
            <a:r>
              <a:rPr lang="en-US" sz="2400" b="1" cap="small" spc="-1" dirty="0" err="1" smtClean="0">
                <a:solidFill>
                  <a:srgbClr val="000000"/>
                </a:solidFill>
                <a:uFill>
                  <a:solidFill>
                    <a:srgbClr val="FFFFFF"/>
                  </a:solidFill>
                </a:uFill>
                <a:latin typeface="Calibri"/>
                <a:ea typeface="ＭＳ Ｐゴシック"/>
              </a:rPr>
              <a:t>PxyDrive</a:t>
            </a:r>
            <a:r>
              <a:rPr lang="en-US" sz="2400" b="1" spc="-1" dirty="0" smtClean="0">
                <a:solidFill>
                  <a:srgbClr val="000000"/>
                </a:solidFill>
                <a:uFill>
                  <a:solidFill>
                    <a:srgbClr val="FFFFFF"/>
                  </a:solidFill>
                </a:uFill>
                <a:latin typeface="Calibri"/>
                <a:ea typeface="ＭＳ Ｐゴシック"/>
              </a:rPr>
              <a:t> Demo</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smtClean="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76" y="2447778"/>
            <a:ext cx="8014848" cy="3059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564576" y="4197445"/>
            <a:ext cx="7740985" cy="6224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33591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3</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Debugging a proxy that clobbers headers</a:t>
            </a: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Run the same trace but with another faulty proxy</a:t>
            </a:r>
          </a:p>
          <a:p>
            <a:pPr marL="343080" indent="-341280">
              <a:lnSpc>
                <a:spcPct val="100000"/>
              </a:lnSpc>
              <a:buClr>
                <a:srgbClr val="990000"/>
              </a:buClr>
              <a:buSzPct val="60000"/>
              <a:buFont typeface="Wingdings 2" charset="2"/>
              <a:buChar char=""/>
            </a:pP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pxy</a:t>
            </a:r>
            <a:r>
              <a:rPr lang="en-US" sz="2400" b="1" spc="-1" dirty="0" smtClean="0">
                <a:solidFill>
                  <a:srgbClr val="000000"/>
                </a:solidFill>
                <a:uFill>
                  <a:solidFill>
                    <a:srgbClr val="FFFFFF"/>
                  </a:solidFill>
                </a:uFill>
                <a:latin typeface="Consolas" panose="020B0609020204030204" pitchFamily="49" charset="0"/>
                <a:ea typeface="ＭＳ Ｐゴシック"/>
              </a:rPr>
              <a:t>/</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r>
              <a:rPr lang="en-US" sz="2400" b="1" spc="-1" dirty="0" smtClean="0">
                <a:solidFill>
                  <a:srgbClr val="000000"/>
                </a:solidFill>
                <a:uFill>
                  <a:solidFill>
                    <a:srgbClr val="FFFFFF"/>
                  </a:solidFill>
                </a:uFill>
                <a:latin typeface="Consolas" panose="020B0609020204030204" pitchFamily="49" charset="0"/>
                <a:ea typeface="ＭＳ Ｐゴシック"/>
              </a:rPr>
              <a:t> –f s01-basic-fetch.cmd</a:t>
            </a:r>
            <a:br>
              <a:rPr lang="en-US" sz="2400" b="1" spc="-1" dirty="0" smtClean="0">
                <a:solidFill>
                  <a:srgbClr val="000000"/>
                </a:solidFill>
                <a:uFill>
                  <a:solidFill>
                    <a:srgbClr val="FFFFFF"/>
                  </a:solidFill>
                </a:uFill>
                <a:latin typeface="Consolas" panose="020B0609020204030204" pitchFamily="49" charset="0"/>
                <a:ea typeface="ＭＳ Ｐゴシック"/>
              </a:rPr>
            </a:br>
            <a:r>
              <a:rPr lang="en-US" sz="2400" b="1" spc="-1" dirty="0" smtClean="0">
                <a:solidFill>
                  <a:srgbClr val="000000"/>
                </a:solidFill>
                <a:uFill>
                  <a:solidFill>
                    <a:srgbClr val="FFFFFF"/>
                  </a:solidFill>
                </a:uFill>
                <a:latin typeface="Consolas" panose="020B0609020204030204" pitchFamily="49" charset="0"/>
                <a:ea typeface="ＭＳ Ｐゴシック"/>
              </a:rPr>
              <a:t>  –p </a:t>
            </a:r>
            <a:r>
              <a:rPr lang="en-US" sz="2400" b="1" spc="-1" dirty="0" smtClean="0">
                <a:solidFill>
                  <a:srgbClr val="FF0000"/>
                </a:solidFill>
                <a:uFill>
                  <a:solidFill>
                    <a:srgbClr val="FFFFFF"/>
                  </a:solidFill>
                </a:uFill>
                <a:latin typeface="Consolas" panose="020B0609020204030204" pitchFamily="49" charset="0"/>
                <a:ea typeface="ＭＳ Ｐゴシック"/>
              </a:rPr>
              <a:t>./proxy-strip </a:t>
            </a:r>
            <a:r>
              <a:rPr lang="en-US" sz="2400" b="1" spc="-1" dirty="0" smtClean="0">
                <a:solidFill>
                  <a:srgbClr val="0070C0"/>
                </a:solidFill>
                <a:uFill>
                  <a:solidFill>
                    <a:srgbClr val="FFFFFF"/>
                  </a:solidFill>
                </a:uFill>
                <a:latin typeface="Consolas" panose="020B0609020204030204" pitchFamily="49" charset="0"/>
                <a:ea typeface="ＭＳ Ｐゴシック"/>
              </a:rPr>
              <a:t>–S 3</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onsolas" panose="020B0609020204030204" pitchFamily="49" charset="0"/>
                <a:ea typeface="ＭＳ Ｐゴシック"/>
              </a:rPr>
              <a:t>-S</a:t>
            </a:r>
            <a:r>
              <a:rPr lang="en-US" sz="2400" b="1" spc="-1" dirty="0">
                <a:solidFill>
                  <a:srgbClr val="000000"/>
                </a:solidFill>
                <a:uFill>
                  <a:solidFill>
                    <a:srgbClr val="FFFFFF"/>
                  </a:solidFill>
                </a:uFill>
                <a:latin typeface="Calibri" panose="020F0502020204030204" pitchFamily="34" charset="0"/>
                <a:ea typeface="ＭＳ Ｐゴシック"/>
                <a:cs typeface="Calibri" panose="020F0502020204030204" pitchFamily="34" charset="0"/>
              </a:rPr>
              <a:t> </a:t>
            </a:r>
            <a:r>
              <a:rPr lang="en-US" sz="2400" b="1" spc="-1" dirty="0">
                <a:solidFill>
                  <a:srgbClr val="000000"/>
                </a:solidFill>
                <a:uFill>
                  <a:solidFill>
                    <a:srgbClr val="FFFFFF"/>
                  </a:solidFill>
                </a:uFill>
                <a:latin typeface="Calibri"/>
                <a:ea typeface="ＭＳ Ｐゴシック"/>
              </a:rPr>
              <a:t>specifies strictness level</a:t>
            </a:r>
          </a:p>
        </p:txBody>
      </p:sp>
    </p:spTree>
    <p:extLst>
      <p:ext uri="{BB962C8B-B14F-4D97-AF65-F5344CB8AC3E}">
        <p14:creationId xmlns:p14="http://schemas.microsoft.com/office/powerpoint/2010/main" val="24580228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altLang="ja-JP" sz="3600" b="1" spc="-1" dirty="0" smtClean="0">
                <a:solidFill>
                  <a:srgbClr val="000000"/>
                </a:solidFill>
                <a:uFill>
                  <a:solidFill>
                    <a:srgbClr val="FFFFFF"/>
                  </a:solidFill>
                </a:uFill>
                <a:latin typeface="Calibri"/>
                <a:ea typeface="ＭＳ Ｐゴシック"/>
              </a:rPr>
              <a:t>What went wrong?</a:t>
            </a:r>
            <a:endParaRPr lang="en-US" sz="1800" b="0" strike="noStrike" spc="-1" dirty="0">
              <a:solidFill>
                <a:srgbClr val="000000"/>
              </a:solidFill>
              <a:uFill>
                <a:solidFill>
                  <a:srgbClr val="FFFFFF"/>
                </a:solidFill>
              </a:uFill>
              <a:latin typeface="Aria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76" y="2601550"/>
            <a:ext cx="8014848" cy="2301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564576" y="2594502"/>
            <a:ext cx="5611141" cy="4863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59575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a:t>
            </a:r>
            <a:r>
              <a:rPr lang="en-US" altLang="ja-JP" sz="3600" b="1" spc="-1" dirty="0">
                <a:solidFill>
                  <a:srgbClr val="000000"/>
                </a:solidFill>
                <a:uFill>
                  <a:solidFill>
                    <a:srgbClr val="FFFFFF"/>
                  </a:solidFill>
                </a:uFill>
                <a:latin typeface="Calibri"/>
                <a:ea typeface="ＭＳ Ｐゴシック"/>
              </a:rPr>
              <a:t>4</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Debugging a proxy that crashes</a:t>
            </a: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Run the same trace but with </a:t>
            </a:r>
            <a:r>
              <a:rPr lang="en-US" sz="2400" b="1" spc="-1" dirty="0" smtClean="0">
                <a:solidFill>
                  <a:srgbClr val="000000"/>
                </a:solidFill>
                <a:uFill>
                  <a:solidFill>
                    <a:srgbClr val="FFFFFF"/>
                  </a:solidFill>
                </a:uFill>
                <a:latin typeface="Calibri"/>
                <a:ea typeface="ＭＳ Ｐゴシック"/>
              </a:rPr>
              <a:t>yet </a:t>
            </a:r>
            <a:r>
              <a:rPr lang="en-US" sz="2400" b="1" strike="noStrike" spc="-1" dirty="0" smtClean="0">
                <a:solidFill>
                  <a:srgbClr val="000000"/>
                </a:solidFill>
                <a:uFill>
                  <a:solidFill>
                    <a:srgbClr val="FFFFFF"/>
                  </a:solidFill>
                </a:uFill>
                <a:latin typeface="Calibri"/>
                <a:ea typeface="ＭＳ Ｐゴシック"/>
              </a:rPr>
              <a:t>another faulty proxy</a:t>
            </a:r>
          </a:p>
          <a:p>
            <a:pPr marL="343080" indent="-341280">
              <a:lnSpc>
                <a:spcPct val="100000"/>
              </a:lnSpc>
              <a:buClr>
                <a:srgbClr val="990000"/>
              </a:buClr>
              <a:buSzPct val="60000"/>
              <a:buFont typeface="Wingdings 2" charset="2"/>
              <a:buChar char=""/>
            </a:pPr>
            <a:endParaRPr lang="en-US" sz="2400" b="1" spc="-1" dirty="0" smtClean="0">
              <a:solidFill>
                <a:srgbClr val="000000"/>
              </a:solidFill>
              <a:uFill>
                <a:solidFill>
                  <a:srgbClr val="FFFFFF"/>
                </a:solidFill>
              </a:uFill>
              <a:latin typeface="Consolas" panose="020B0609020204030204" pitchFamily="49" charset="0"/>
              <a:ea typeface="ＭＳ Ｐゴシック"/>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rPr>
              <a:t>$ ./</a:t>
            </a:r>
            <a:r>
              <a:rPr lang="en-US" sz="2400" b="1" spc="-1" dirty="0" err="1" smtClean="0">
                <a:solidFill>
                  <a:srgbClr val="000000"/>
                </a:solidFill>
                <a:uFill>
                  <a:solidFill>
                    <a:srgbClr val="FFFFFF"/>
                  </a:solidFill>
                </a:uFill>
                <a:latin typeface="Consolas" panose="020B0609020204030204" pitchFamily="49" charset="0"/>
                <a:ea typeface="ＭＳ Ｐゴシック"/>
              </a:rPr>
              <a:t>pxy</a:t>
            </a:r>
            <a:r>
              <a:rPr lang="en-US" sz="2400" b="1" spc="-1" dirty="0" smtClean="0">
                <a:solidFill>
                  <a:srgbClr val="000000"/>
                </a:solidFill>
                <a:uFill>
                  <a:solidFill>
                    <a:srgbClr val="FFFFFF"/>
                  </a:solidFill>
                </a:uFill>
                <a:latin typeface="Consolas" panose="020B0609020204030204" pitchFamily="49" charset="0"/>
                <a:ea typeface="ＭＳ Ｐゴシック"/>
              </a:rPr>
              <a:t>/</a:t>
            </a:r>
            <a:r>
              <a:rPr lang="en-US" sz="2400" b="1" spc="-1" dirty="0" err="1" smtClean="0">
                <a:solidFill>
                  <a:srgbClr val="000000"/>
                </a:solidFill>
                <a:uFill>
                  <a:solidFill>
                    <a:srgbClr val="FFFFFF"/>
                  </a:solidFill>
                </a:uFill>
                <a:latin typeface="Consolas" panose="020B0609020204030204" pitchFamily="49" charset="0"/>
                <a:ea typeface="ＭＳ Ｐゴシック"/>
              </a:rPr>
              <a:t>pxydrive</a:t>
            </a:r>
            <a:r>
              <a:rPr lang="en-US" sz="2400" b="1" spc="-1" dirty="0" smtClean="0">
                <a:solidFill>
                  <a:srgbClr val="000000"/>
                </a:solidFill>
                <a:uFill>
                  <a:solidFill>
                    <a:srgbClr val="FFFFFF"/>
                  </a:solidFill>
                </a:uFill>
                <a:latin typeface="Consolas" panose="020B0609020204030204" pitchFamily="49" charset="0"/>
                <a:ea typeface="ＭＳ Ｐゴシック"/>
              </a:rPr>
              <a:t> –f </a:t>
            </a:r>
            <a:r>
              <a:rPr lang="en-US" sz="2400" b="1" spc="-1" dirty="0" smtClean="0">
                <a:solidFill>
                  <a:srgbClr val="0070C0"/>
                </a:solidFill>
                <a:uFill>
                  <a:solidFill>
                    <a:srgbClr val="FFFFFF"/>
                  </a:solidFill>
                </a:uFill>
                <a:latin typeface="Consolas" panose="020B0609020204030204" pitchFamily="49" charset="0"/>
                <a:ea typeface="ＭＳ Ｐゴシック"/>
              </a:rPr>
              <a:t>s03-overrun.cmd</a:t>
            </a:r>
            <a:r>
              <a:rPr lang="en-US" sz="2400" b="1" spc="-1" dirty="0" smtClean="0">
                <a:solidFill>
                  <a:srgbClr val="000000"/>
                </a:solidFill>
                <a:uFill>
                  <a:solidFill>
                    <a:srgbClr val="FFFFFF"/>
                  </a:solidFill>
                </a:uFill>
                <a:latin typeface="Consolas" panose="020B0609020204030204" pitchFamily="49" charset="0"/>
                <a:ea typeface="ＭＳ Ｐゴシック"/>
              </a:rPr>
              <a:t/>
            </a:r>
            <a:br>
              <a:rPr lang="en-US" sz="2400" b="1" spc="-1" dirty="0" smtClean="0">
                <a:solidFill>
                  <a:srgbClr val="000000"/>
                </a:solidFill>
                <a:uFill>
                  <a:solidFill>
                    <a:srgbClr val="FFFFFF"/>
                  </a:solidFill>
                </a:uFill>
                <a:latin typeface="Consolas" panose="020B0609020204030204" pitchFamily="49" charset="0"/>
                <a:ea typeface="ＭＳ Ｐゴシック"/>
              </a:rPr>
            </a:br>
            <a:r>
              <a:rPr lang="en-US" sz="2400" b="1" spc="-1" dirty="0" smtClean="0">
                <a:solidFill>
                  <a:srgbClr val="000000"/>
                </a:solidFill>
                <a:uFill>
                  <a:solidFill>
                    <a:srgbClr val="FFFFFF"/>
                  </a:solidFill>
                </a:uFill>
                <a:latin typeface="Consolas" panose="020B0609020204030204" pitchFamily="49" charset="0"/>
                <a:ea typeface="ＭＳ Ｐゴシック"/>
              </a:rPr>
              <a:t>  –p </a:t>
            </a:r>
            <a:r>
              <a:rPr lang="en-US" sz="2400" b="1" spc="-1" dirty="0" smtClean="0">
                <a:solidFill>
                  <a:srgbClr val="FF0000"/>
                </a:solidFill>
                <a:uFill>
                  <a:solidFill>
                    <a:srgbClr val="FFFFFF"/>
                  </a:solidFill>
                </a:uFill>
                <a:latin typeface="Consolas" panose="020B0609020204030204" pitchFamily="49" charset="0"/>
                <a:ea typeface="ＭＳ Ｐゴシック"/>
              </a:rPr>
              <a:t>./proxy-overrun</a:t>
            </a:r>
          </a:p>
          <a:p>
            <a:pPr marL="343080" indent="-341280">
              <a:lnSpc>
                <a:spcPct val="100000"/>
              </a:lnSpc>
              <a:buClr>
                <a:srgbClr val="990000"/>
              </a:buClr>
              <a:buSzPct val="60000"/>
              <a:buFont typeface="Wingdings 2" charset="2"/>
              <a:buChar char=""/>
            </a:pPr>
            <a:endParaRPr lang="en-US" sz="2400" b="1" spc="-1" dirty="0">
              <a:uFill>
                <a:solidFill>
                  <a:srgbClr val="FFFFFF"/>
                </a:solidFill>
              </a:uFill>
              <a:latin typeface="Calibri" panose="020F0502020204030204" pitchFamily="34" charset="0"/>
              <a:ea typeface="ＭＳ Ｐゴシック"/>
              <a:cs typeface="Calibri" panose="020F0502020204030204" pitchFamily="34" charset="0"/>
            </a:endParaRPr>
          </a:p>
          <a:p>
            <a:pPr marL="343080" indent="-341280">
              <a:lnSpc>
                <a:spcPct val="100000"/>
              </a:lnSpc>
              <a:buClr>
                <a:srgbClr val="990000"/>
              </a:buClr>
              <a:buSzPct val="60000"/>
              <a:buFont typeface="Wingdings 2" charset="2"/>
              <a:buChar char=""/>
            </a:pPr>
            <a:r>
              <a:rPr lang="en-US" sz="2400" b="1" spc="-1" dirty="0" smtClean="0">
                <a:uFill>
                  <a:solidFill>
                    <a:srgbClr val="FFFFFF"/>
                  </a:solidFill>
                </a:uFill>
                <a:latin typeface="Calibri" panose="020F0502020204030204" pitchFamily="34" charset="0"/>
                <a:ea typeface="ＭＳ Ｐゴシック"/>
                <a:cs typeface="Calibri" panose="020F0502020204030204" pitchFamily="34" charset="0"/>
              </a:rPr>
              <a:t>Is the error message helpful?</a:t>
            </a:r>
            <a:endParaRPr lang="en-US" sz="2400" b="1" spc="-1" dirty="0">
              <a:uFill>
                <a:solidFill>
                  <a:srgbClr val="FFFFFF"/>
                </a:solidFill>
              </a:uFill>
              <a:latin typeface="Calibri" panose="020F0502020204030204" pitchFamily="34" charset="0"/>
              <a:ea typeface="ＭＳ Ｐゴシック"/>
              <a:cs typeface="Calibri" panose="020F0502020204030204" pitchFamily="34" charset="0"/>
            </a:endParaRPr>
          </a:p>
        </p:txBody>
      </p:sp>
    </p:spTree>
    <p:extLst>
      <p:ext uri="{BB962C8B-B14F-4D97-AF65-F5344CB8AC3E}">
        <p14:creationId xmlns:p14="http://schemas.microsoft.com/office/powerpoint/2010/main" val="39308903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cap="small" spc="-1" dirty="0" err="1" smtClean="0">
                <a:solidFill>
                  <a:srgbClr val="000000"/>
                </a:solidFill>
                <a:uFill>
                  <a:solidFill>
                    <a:srgbClr val="FFFFFF"/>
                  </a:solidFill>
                </a:uFill>
                <a:latin typeface="Calibri"/>
                <a:ea typeface="ＭＳ Ｐゴシック"/>
              </a:rPr>
              <a:t>PxyDrive</a:t>
            </a:r>
            <a:r>
              <a:rPr lang="en-US" altLang="ja-JP" sz="3600" b="1" spc="-1" dirty="0">
                <a:solidFill>
                  <a:srgbClr val="000000"/>
                </a:solidFill>
                <a:uFill>
                  <a:solidFill>
                    <a:srgbClr val="FFFFFF"/>
                  </a:solidFill>
                </a:uFill>
                <a:latin typeface="Calibri"/>
                <a:ea typeface="ＭＳ Ｐゴシック"/>
              </a:rPr>
              <a:t> </a:t>
            </a:r>
            <a:r>
              <a:rPr lang="en-US" altLang="ja-JP" sz="3600" b="1" spc="-1" dirty="0" smtClean="0">
                <a:solidFill>
                  <a:srgbClr val="000000"/>
                </a:solidFill>
                <a:uFill>
                  <a:solidFill>
                    <a:srgbClr val="FFFFFF"/>
                  </a:solidFill>
                </a:uFill>
                <a:latin typeface="Calibri"/>
                <a:ea typeface="ＭＳ Ｐゴシック"/>
              </a:rPr>
              <a:t>Tutorial </a:t>
            </a:r>
            <a:r>
              <a:rPr lang="en-US" altLang="ja-JP" sz="3600" b="1" spc="-1" dirty="0">
                <a:solidFill>
                  <a:srgbClr val="000000"/>
                </a:solidFill>
                <a:uFill>
                  <a:solidFill>
                    <a:srgbClr val="FFFFFF"/>
                  </a:solidFill>
                </a:uFill>
                <a:latin typeface="Calibri"/>
                <a:ea typeface="ＭＳ Ｐゴシック"/>
              </a:rPr>
              <a:t>4</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19" y="1362240"/>
            <a:ext cx="8339317"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We resort to multi-window debugging</a:t>
            </a:r>
          </a:p>
          <a:p>
            <a:pPr marL="343080" indent="-341280">
              <a:lnSpc>
                <a:spcPct val="100000"/>
              </a:lnSpc>
              <a:buClr>
                <a:srgbClr val="990000"/>
              </a:buClr>
              <a:buSzPct val="60000"/>
              <a:buFont typeface="Wingdings 2" charset="2"/>
              <a:buChar char=""/>
            </a:pPr>
            <a:r>
              <a:rPr lang="en-US" sz="2400" b="1" spc="-1" dirty="0" smtClean="0">
                <a:uFill>
                  <a:solidFill>
                    <a:srgbClr val="FFFFFF"/>
                  </a:solidFill>
                </a:uFill>
                <a:latin typeface="Calibri" panose="020F0502020204030204" pitchFamily="34" charset="0"/>
                <a:ea typeface="ＭＳ Ｐゴシック"/>
                <a:cs typeface="Calibri" panose="020F0502020204030204" pitchFamily="34" charset="0"/>
              </a:rPr>
              <a:t>Set up another window and run GDB in one:</a:t>
            </a:r>
          </a:p>
          <a:p>
            <a:pPr marL="343080" indent="-341280">
              <a:lnSpc>
                <a:spcPct val="100000"/>
              </a:lnSpc>
              <a:buClr>
                <a:srgbClr val="990000"/>
              </a:buClr>
              <a:buSzPct val="60000"/>
              <a:buFont typeface="Wingdings 2" charset="2"/>
              <a:buChar char=""/>
            </a:pPr>
            <a:endParaRPr lang="en-US" sz="2400" b="1" spc="-1" dirty="0">
              <a:uFill>
                <a:solidFill>
                  <a:srgbClr val="FFFFFF"/>
                </a:solidFill>
              </a:uFill>
              <a:latin typeface="Calibri" panose="020F0502020204030204" pitchFamily="34" charset="0"/>
              <a:ea typeface="ＭＳ Ｐゴシック"/>
              <a:cs typeface="Calibri" panose="020F0502020204030204" pitchFamily="34" charset="0"/>
            </a:endParaRPr>
          </a:p>
          <a:p>
            <a:pPr marL="343080" indent="-341280">
              <a:lnSpc>
                <a:spcPct val="100000"/>
              </a:lnSpc>
              <a:buClr>
                <a:srgbClr val="990000"/>
              </a:buClr>
              <a:buSzPct val="60000"/>
              <a:buFont typeface="Wingdings 2" charset="2"/>
              <a:buChar char=""/>
            </a:pPr>
            <a:r>
              <a:rPr lang="en-US" sz="2400" b="1" spc="-1" dirty="0" smtClean="0">
                <a:uFill>
                  <a:solidFill>
                    <a:srgbClr val="FFFFFF"/>
                  </a:solidFill>
                </a:uFill>
                <a:latin typeface="Consolas" panose="020B0609020204030204" pitchFamily="49" charset="0"/>
                <a:ea typeface="ＭＳ Ｐゴシック"/>
                <a:cs typeface="Calibri" panose="020F0502020204030204" pitchFamily="34" charset="0"/>
              </a:rPr>
              <a:t>$ </a:t>
            </a:r>
            <a:r>
              <a:rPr lang="en-US" sz="2400" b="1" spc="-1" dirty="0" err="1" smtClean="0">
                <a:uFill>
                  <a:solidFill>
                    <a:srgbClr val="FFFFFF"/>
                  </a:solidFill>
                </a:uFill>
                <a:latin typeface="Consolas" panose="020B0609020204030204" pitchFamily="49" charset="0"/>
                <a:ea typeface="ＭＳ Ｐゴシック"/>
                <a:cs typeface="Calibri" panose="020F0502020204030204" pitchFamily="34" charset="0"/>
              </a:rPr>
              <a:t>gdb</a:t>
            </a:r>
            <a:r>
              <a:rPr lang="en-US" sz="2400" b="1" spc="-1" dirty="0" smtClean="0">
                <a:uFill>
                  <a:solidFill>
                    <a:srgbClr val="FFFFFF"/>
                  </a:solidFill>
                </a:uFill>
                <a:latin typeface="Consolas" panose="020B0609020204030204" pitchFamily="49" charset="0"/>
                <a:ea typeface="ＭＳ Ｐゴシック"/>
                <a:cs typeface="Calibri" panose="020F0502020204030204" pitchFamily="34" charset="0"/>
              </a:rPr>
              <a:t> ./proxy-overrun</a:t>
            </a:r>
          </a:p>
          <a:p>
            <a:pPr marL="343080" indent="-341280">
              <a:lnSpc>
                <a:spcPct val="100000"/>
              </a:lnSpc>
              <a:buClr>
                <a:srgbClr val="990000"/>
              </a:buClr>
              <a:buSzPct val="60000"/>
              <a:buFont typeface="Wingdings 2" charset="2"/>
              <a:buChar char=""/>
            </a:pPr>
            <a:r>
              <a:rPr lang="en-US" sz="2400" b="1" spc="-1" dirty="0" smtClean="0">
                <a:uFill>
                  <a:solidFill>
                    <a:srgbClr val="FFFFFF"/>
                  </a:solidFill>
                </a:uFill>
                <a:latin typeface="Consolas" panose="020B0609020204030204" pitchFamily="49" charset="0"/>
                <a:ea typeface="ＭＳ Ｐゴシック"/>
                <a:cs typeface="Calibri" panose="020F0502020204030204" pitchFamily="34" charset="0"/>
              </a:rPr>
              <a:t>(</a:t>
            </a:r>
            <a:r>
              <a:rPr lang="en-US" sz="2400" b="1" spc="-1" dirty="0" err="1" smtClean="0">
                <a:uFill>
                  <a:solidFill>
                    <a:srgbClr val="FFFFFF"/>
                  </a:solidFill>
                </a:uFill>
                <a:latin typeface="Consolas" panose="020B0609020204030204" pitchFamily="49" charset="0"/>
                <a:ea typeface="ＭＳ Ｐゴシック"/>
                <a:cs typeface="Calibri" panose="020F0502020204030204" pitchFamily="34" charset="0"/>
              </a:rPr>
              <a:t>gdb</a:t>
            </a:r>
            <a:r>
              <a:rPr lang="en-US" sz="2400" b="1" spc="-1" dirty="0">
                <a:uFill>
                  <a:solidFill>
                    <a:srgbClr val="FFFFFF"/>
                  </a:solidFill>
                </a:uFill>
                <a:latin typeface="Consolas" panose="020B0609020204030204" pitchFamily="49" charset="0"/>
                <a:ea typeface="ＭＳ Ｐゴシック"/>
                <a:cs typeface="Calibri" panose="020F0502020204030204" pitchFamily="34" charset="0"/>
              </a:rPr>
              <a:t>)</a:t>
            </a:r>
            <a:r>
              <a:rPr lang="en-US" sz="2400" b="1" spc="-1" dirty="0" smtClean="0">
                <a:uFill>
                  <a:solidFill>
                    <a:srgbClr val="FFFFFF"/>
                  </a:solidFill>
                </a:uFill>
                <a:latin typeface="Consolas" panose="020B0609020204030204" pitchFamily="49" charset="0"/>
                <a:ea typeface="ＭＳ Ｐゴシック"/>
                <a:cs typeface="Calibri" panose="020F0502020204030204" pitchFamily="34" charset="0"/>
              </a:rPr>
              <a:t> run 15213</a:t>
            </a:r>
          </a:p>
          <a:p>
            <a:pPr marL="343080" indent="-341280">
              <a:lnSpc>
                <a:spcPct val="100000"/>
              </a:lnSpc>
              <a:buClr>
                <a:srgbClr val="990000"/>
              </a:buClr>
              <a:buSzPct val="60000"/>
              <a:buFont typeface="Wingdings 2" charset="2"/>
              <a:buChar char=""/>
            </a:pPr>
            <a:endParaRPr lang="en-US" sz="2400" b="1" spc="-1" dirty="0">
              <a:uFill>
                <a:solidFill>
                  <a:srgbClr val="FFFFFF"/>
                </a:solidFill>
              </a:uFill>
              <a:latin typeface="Calibri" panose="020F0502020204030204" pitchFamily="34" charset="0"/>
              <a:ea typeface="ＭＳ Ｐゴシック"/>
              <a:cs typeface="Calibri" panose="020F0502020204030204" pitchFamily="34" charset="0"/>
            </a:endParaRPr>
          </a:p>
          <a:p>
            <a:pPr marL="343080" indent="-341280">
              <a:lnSpc>
                <a:spcPct val="100000"/>
              </a:lnSpc>
              <a:buClr>
                <a:srgbClr val="990000"/>
              </a:buClr>
              <a:buSzPct val="60000"/>
              <a:buFont typeface="Wingdings 2" charset="2"/>
              <a:buChar char=""/>
            </a:pPr>
            <a:r>
              <a:rPr lang="en-US" sz="2400" b="1" spc="-1" dirty="0" smtClean="0">
                <a:uFill>
                  <a:solidFill>
                    <a:srgbClr val="FFFFFF"/>
                  </a:solidFill>
                </a:uFill>
                <a:latin typeface="Calibri" panose="020F0502020204030204" pitchFamily="34" charset="0"/>
                <a:ea typeface="ＭＳ Ｐゴシック"/>
                <a:cs typeface="Calibri" panose="020F0502020204030204" pitchFamily="34" charset="0"/>
              </a:rPr>
              <a:t>In the other window, run </a:t>
            </a:r>
            <a:r>
              <a:rPr lang="en-US" altLang="ja-JP" sz="2400" b="1" cap="small" spc="-1" dirty="0" err="1" smtClean="0">
                <a:solidFill>
                  <a:srgbClr val="000000"/>
                </a:solidFill>
                <a:uFill>
                  <a:solidFill>
                    <a:srgbClr val="FFFFFF"/>
                  </a:solidFill>
                </a:uFill>
                <a:latin typeface="Calibri"/>
                <a:ea typeface="ＭＳ Ｐゴシック"/>
              </a:rPr>
              <a:t>PxyDrive</a:t>
            </a:r>
            <a:r>
              <a:rPr lang="en-US" altLang="ja-JP" sz="2400" b="1" spc="-1" dirty="0" smtClean="0">
                <a:solidFill>
                  <a:srgbClr val="000000"/>
                </a:solidFill>
                <a:uFill>
                  <a:solidFill>
                    <a:srgbClr val="FFFFFF"/>
                  </a:solidFill>
                </a:uFill>
                <a:latin typeface="Calibri"/>
                <a:ea typeface="ＭＳ Ｐゴシック"/>
              </a:rPr>
              <a:t>:</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cs typeface="Calibri" panose="020F0502020204030204" pitchFamily="34" charset="0"/>
            </a:endParaRPr>
          </a:p>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cs typeface="Calibri" panose="020F0502020204030204" pitchFamily="34" charset="0"/>
              </a:rPr>
              <a:t>$ ./pxy/pxydrive.py </a:t>
            </a:r>
            <a:r>
              <a:rPr lang="en-US" sz="2400" b="1" spc="-1" dirty="0" smtClean="0">
                <a:solidFill>
                  <a:srgbClr val="FF0000"/>
                </a:solidFill>
                <a:uFill>
                  <a:solidFill>
                    <a:srgbClr val="FFFFFF"/>
                  </a:solidFill>
                </a:uFill>
                <a:latin typeface="Consolas" panose="020B0609020204030204" pitchFamily="49" charset="0"/>
                <a:ea typeface="ＭＳ Ｐゴシック"/>
                <a:cs typeface="Calibri" panose="020F0502020204030204" pitchFamily="34" charset="0"/>
              </a:rPr>
              <a:t>–P </a:t>
            </a:r>
            <a:r>
              <a:rPr lang="en-US" sz="2400" b="1" spc="-1" dirty="0" err="1" smtClean="0">
                <a:solidFill>
                  <a:srgbClr val="FF0000"/>
                </a:solidFill>
                <a:uFill>
                  <a:solidFill>
                    <a:srgbClr val="FFFFFF"/>
                  </a:solidFill>
                </a:uFill>
                <a:latin typeface="Consolas" panose="020B0609020204030204" pitchFamily="49" charset="0"/>
                <a:ea typeface="ＭＳ Ｐゴシック"/>
                <a:cs typeface="Calibri" panose="020F0502020204030204" pitchFamily="34" charset="0"/>
              </a:rPr>
              <a:t>localhost:XXXXX</a:t>
            </a:r>
            <a:r>
              <a:rPr lang="en-US" sz="2400" b="1" spc="-1" dirty="0">
                <a:solidFill>
                  <a:srgbClr val="000000"/>
                </a:solidFill>
                <a:uFill>
                  <a:solidFill>
                    <a:srgbClr val="FFFFFF"/>
                  </a:solidFill>
                </a:uFill>
                <a:latin typeface="Consolas" panose="020B0609020204030204" pitchFamily="49" charset="0"/>
                <a:ea typeface="ＭＳ Ｐゴシック"/>
                <a:cs typeface="Calibri" panose="020F0502020204030204" pitchFamily="34" charset="0"/>
              </a:rPr>
              <a:t/>
            </a:r>
            <a:br>
              <a:rPr lang="en-US" sz="2400" b="1" spc="-1" dirty="0">
                <a:solidFill>
                  <a:srgbClr val="000000"/>
                </a:solidFill>
                <a:uFill>
                  <a:solidFill>
                    <a:srgbClr val="FFFFFF"/>
                  </a:solidFill>
                </a:uFill>
                <a:latin typeface="Consolas" panose="020B0609020204030204" pitchFamily="49" charset="0"/>
                <a:ea typeface="ＭＳ Ｐゴシック"/>
                <a:cs typeface="Calibri" panose="020F0502020204030204" pitchFamily="34" charset="0"/>
              </a:rPr>
            </a:br>
            <a:r>
              <a:rPr lang="en-US" sz="2400" b="1" spc="-1" dirty="0" smtClean="0">
                <a:solidFill>
                  <a:srgbClr val="000000"/>
                </a:solidFill>
                <a:uFill>
                  <a:solidFill>
                    <a:srgbClr val="FFFFFF"/>
                  </a:solidFill>
                </a:uFill>
                <a:latin typeface="Consolas" panose="020B0609020204030204" pitchFamily="49" charset="0"/>
                <a:ea typeface="ＭＳ Ｐゴシック"/>
                <a:cs typeface="Calibri" panose="020F0502020204030204" pitchFamily="34" charset="0"/>
              </a:rPr>
              <a:t>  –f s03-overrun.cmd</a:t>
            </a:r>
          </a:p>
          <a:p>
            <a:pPr marL="800280" lvl="1"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onsolas" panose="020B0609020204030204" pitchFamily="49" charset="0"/>
                <a:ea typeface="ＭＳ Ｐゴシック"/>
                <a:cs typeface="Calibri" panose="020F0502020204030204" pitchFamily="34" charset="0"/>
              </a:rPr>
              <a:t>-P</a:t>
            </a:r>
            <a:r>
              <a:rPr lang="en-US" sz="2400" b="1" spc="-1" dirty="0" smtClean="0">
                <a:solidFill>
                  <a:srgbClr val="000000"/>
                </a:solidFill>
                <a:uFill>
                  <a:solidFill>
                    <a:srgbClr val="FFFFFF"/>
                  </a:solidFill>
                </a:uFill>
                <a:latin typeface="Calibri"/>
                <a:ea typeface="ＭＳ Ｐゴシック"/>
                <a:cs typeface="Calibri" panose="020F0502020204030204" pitchFamily="34" charset="0"/>
              </a:rPr>
              <a:t> specifies the host and port the proxy is running on</a:t>
            </a:r>
            <a:endParaRPr lang="en-US" sz="2400" b="1" spc="-1" dirty="0">
              <a:uFill>
                <a:solidFill>
                  <a:srgbClr val="FFFFFF"/>
                </a:solidFill>
              </a:uFill>
              <a:latin typeface="Calibri" panose="020F0502020204030204" pitchFamily="34" charset="0"/>
              <a:ea typeface="ＭＳ Ｐゴシック"/>
              <a:cs typeface="Calibri" panose="020F0502020204030204" pitchFamily="34" charset="0"/>
            </a:endParaRPr>
          </a:p>
        </p:txBody>
      </p:sp>
      <p:sp>
        <p:nvSpPr>
          <p:cNvPr id="4" name="四角形吹き出し 3"/>
          <p:cNvSpPr/>
          <p:nvPr/>
        </p:nvSpPr>
        <p:spPr>
          <a:xfrm>
            <a:off x="5725552" y="2729131"/>
            <a:ext cx="3193366" cy="1118187"/>
          </a:xfrm>
          <a:prstGeom prst="wedgeRectCallout">
            <a:avLst>
              <a:gd name="adj1" fmla="val -21834"/>
              <a:gd name="adj2" fmla="val 82916"/>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kumimoji="1" lang="en-US" altLang="ja-JP" b="1" dirty="0" smtClean="0">
                <a:solidFill>
                  <a:schemeClr val="tx1"/>
                </a:solidFill>
                <a:latin typeface="Consolas" panose="020B0609020204030204" pitchFamily="49" charset="0"/>
                <a:cs typeface="Calibri" panose="020F0502020204030204" pitchFamily="34" charset="0"/>
              </a:rPr>
              <a:t>./port-for-user.pl</a:t>
            </a:r>
            <a:r>
              <a:rPr kumimoji="1" lang="en-US" altLang="ja-JP" b="1" dirty="0" smtClean="0">
                <a:solidFill>
                  <a:schemeClr val="tx1"/>
                </a:solidFill>
                <a:latin typeface="Calibri" panose="020F0502020204030204" pitchFamily="34" charset="0"/>
                <a:cs typeface="Calibri" panose="020F0502020204030204" pitchFamily="34" charset="0"/>
              </a:rPr>
              <a:t/>
            </a:r>
            <a:br>
              <a:rPr kumimoji="1" lang="en-US" altLang="ja-JP" b="1" dirty="0" smtClean="0">
                <a:solidFill>
                  <a:schemeClr val="tx1"/>
                </a:solidFill>
                <a:latin typeface="Calibri" panose="020F0502020204030204" pitchFamily="34" charset="0"/>
                <a:cs typeface="Calibri" panose="020F0502020204030204" pitchFamily="34" charset="0"/>
              </a:rPr>
            </a:br>
            <a:r>
              <a:rPr kumimoji="1" lang="en-US" altLang="ja-JP" b="1" dirty="0" smtClean="0">
                <a:solidFill>
                  <a:schemeClr val="tx1"/>
                </a:solidFill>
                <a:latin typeface="Calibri" panose="020F0502020204030204" pitchFamily="34" charset="0"/>
                <a:cs typeface="Calibri" panose="020F0502020204030204" pitchFamily="34" charset="0"/>
              </a:rPr>
              <a:t>Get your unique port!</a:t>
            </a:r>
            <a:endParaRPr kumimoji="1" lang="ja-JP" alt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29929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Reminders</a:t>
            </a:r>
            <a:endParaRPr lang="en-US" sz="1800" b="0" strike="noStrike" spc="-1">
              <a:solidFill>
                <a:srgbClr val="000000"/>
              </a:solidFill>
              <a:uFill>
                <a:solidFill>
                  <a:srgbClr val="FFFFFF"/>
                </a:solidFill>
              </a:uFill>
              <a:latin typeface="Arial"/>
            </a:endParaRPr>
          </a:p>
        </p:txBody>
      </p:sp>
      <p:sp>
        <p:nvSpPr>
          <p:cNvPr id="181"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Read the </a:t>
            </a:r>
            <a:r>
              <a:rPr lang="en-US" sz="2400" b="1" strike="noStrike" spc="-1" dirty="0" err="1">
                <a:solidFill>
                  <a:srgbClr val="000000"/>
                </a:solidFill>
                <a:uFill>
                  <a:solidFill>
                    <a:srgbClr val="FFFFFF"/>
                  </a:solidFill>
                </a:uFill>
                <a:latin typeface="Calibri"/>
                <a:ea typeface="ＭＳ Ｐゴシック"/>
              </a:rPr>
              <a:t>writeup</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Start early</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Remember, </a:t>
            </a:r>
            <a:r>
              <a:rPr lang="en-US" sz="5400" b="1" spc="-1" dirty="0" smtClean="0">
                <a:solidFill>
                  <a:srgbClr val="FF0000"/>
                </a:solidFill>
                <a:uFill>
                  <a:solidFill>
                    <a:srgbClr val="FFFFFF"/>
                  </a:solidFill>
                </a:uFill>
                <a:latin typeface="Calibri"/>
                <a:ea typeface="ＭＳ Ｐゴシック"/>
              </a:rPr>
              <a:t>only one grace / late day per phase</a:t>
            </a:r>
            <a:endParaRPr lang="en-US" sz="4800" b="1" strike="noStrike" spc="-1" dirty="0">
              <a:solidFill>
                <a:srgbClr val="FF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Come to office hours this week, before it gets crowded!</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Work incrementally and take breaks</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087557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p:nvPr>
        </p:nvSpPr>
        <p:spPr>
          <a:xfrm>
            <a:off x="2655457" y="3784184"/>
            <a:ext cx="3833086" cy="629972"/>
          </a:xfrm>
        </p:spPr>
        <p:txBody>
          <a:bodyPr/>
          <a:lstStyle/>
          <a:p>
            <a:pPr marL="0" indent="0" algn="ctr">
              <a:buNone/>
            </a:pPr>
            <a:r>
              <a:rPr kumimoji="1" lang="en-US" altLang="ja-JP" b="1" dirty="0" err="1" smtClean="0">
                <a:latin typeface="Calibri" panose="020F0502020204030204" pitchFamily="34" charset="0"/>
                <a:cs typeface="Calibri" panose="020F0502020204030204" pitchFamily="34" charset="0"/>
              </a:rPr>
              <a:t>Echoserver</a:t>
            </a:r>
            <a:r>
              <a:rPr kumimoji="1" lang="en-US" altLang="ja-JP" b="1" dirty="0" smtClean="0">
                <a:latin typeface="Calibri" panose="020F0502020204030204" pitchFamily="34" charset="0"/>
                <a:cs typeface="Calibri" panose="020F0502020204030204" pitchFamily="34" charset="0"/>
              </a:rPr>
              <a:t>, </a:t>
            </a:r>
            <a:r>
              <a:rPr kumimoji="1" lang="en-US" altLang="ja-JP" b="1" dirty="0" err="1" smtClean="0">
                <a:latin typeface="Calibri" panose="020F0502020204030204" pitchFamily="34" charset="0"/>
                <a:cs typeface="Calibri" panose="020F0502020204030204" pitchFamily="34" charset="0"/>
              </a:rPr>
              <a:t>echoclient</a:t>
            </a:r>
            <a:endParaRPr kumimoji="1" lang="ja-JP" altLang="en-US" b="1" dirty="0">
              <a:latin typeface="Calibri" panose="020F0502020204030204" pitchFamily="34" charset="0"/>
              <a:cs typeface="Calibri" panose="020F0502020204030204" pitchFamily="34" charset="0"/>
            </a:endParaRPr>
          </a:p>
        </p:txBody>
      </p:sp>
      <p:sp>
        <p:nvSpPr>
          <p:cNvPr id="4" name="タイトル 3"/>
          <p:cNvSpPr>
            <a:spLocks noGrp="1"/>
          </p:cNvSpPr>
          <p:nvPr>
            <p:ph type="title"/>
          </p:nvPr>
        </p:nvSpPr>
        <p:spPr>
          <a:xfrm>
            <a:off x="457380" y="2856600"/>
            <a:ext cx="8229240" cy="1144800"/>
          </a:xfrm>
        </p:spPr>
        <p:txBody>
          <a:bodyPr/>
          <a:lstStyle/>
          <a:p>
            <a:pPr algn="ctr"/>
            <a:r>
              <a:rPr kumimoji="1" lang="en-US" altLang="ja-JP" b="1" dirty="0" smtClean="0">
                <a:latin typeface="Calibri" panose="020F0502020204030204" pitchFamily="34" charset="0"/>
                <a:cs typeface="Calibri" panose="020F0502020204030204" pitchFamily="34" charset="0"/>
              </a:rPr>
              <a:t>Appendix on </a:t>
            </a:r>
            <a:r>
              <a:rPr kumimoji="1" lang="en-US" altLang="ja-JP" b="1" dirty="0" err="1" smtClean="0">
                <a:latin typeface="Calibri" panose="020F0502020204030204" pitchFamily="34" charset="0"/>
                <a:cs typeface="Calibri" panose="020F0502020204030204" pitchFamily="34" charset="0"/>
              </a:rPr>
              <a:t>echoserver</a:t>
            </a:r>
            <a:r>
              <a:rPr kumimoji="1" lang="en-US" altLang="ja-JP" b="1" dirty="0" smtClean="0">
                <a:latin typeface="Calibri" panose="020F0502020204030204" pitchFamily="34" charset="0"/>
                <a:cs typeface="Calibri" panose="020F0502020204030204" pitchFamily="34" charset="0"/>
              </a:rPr>
              <a:t> / client</a:t>
            </a:r>
            <a:endParaRPr kumimoji="1" lang="ja-JP"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798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57"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a:solidFill>
                  <a:srgbClr val="000000"/>
                </a:solidFill>
                <a:uFill>
                  <a:solidFill>
                    <a:srgbClr val="FFFFFF"/>
                  </a:solidFill>
                </a:uFill>
                <a:latin typeface="Calibri"/>
                <a:ea typeface="ＭＳ Ｐゴシック"/>
              </a:rPr>
              <a:t>See the instructions written in the telnet results to set up the echo server. Get someone nearby to connect using the echo client.</a:t>
            </a:r>
          </a:p>
          <a:p>
            <a:pPr marL="343080" indent="-341280">
              <a:lnSpc>
                <a:spcPct val="100000"/>
              </a:lnSpc>
              <a:buClr>
                <a:srgbClr val="990000"/>
              </a:buClr>
              <a:buSzPct val="60000"/>
              <a:buFont typeface="Wingdings 2" charset="2"/>
              <a:buChar char=""/>
            </a:pPr>
            <a:endParaRPr lang="en-US" sz="2400" b="1" spc="-1" dirty="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What </a:t>
            </a:r>
            <a:r>
              <a:rPr lang="en-US" sz="2400" b="1" strike="noStrike" spc="-1" dirty="0">
                <a:solidFill>
                  <a:srgbClr val="000000"/>
                </a:solidFill>
                <a:uFill>
                  <a:solidFill>
                    <a:srgbClr val="FFFFFF"/>
                  </a:solidFill>
                </a:uFill>
                <a:latin typeface="Calibri"/>
                <a:ea typeface="ＭＳ Ｐゴシック"/>
              </a:rPr>
              <a:t>does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 (Sample output:)</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 ./</a:t>
            </a:r>
            <a:r>
              <a:rPr lang="en-US" sz="1400" b="1" strike="noStrike" spc="-1" dirty="0" err="1">
                <a:solidFill>
                  <a:srgbClr val="000000"/>
                </a:solidFill>
                <a:uFill>
                  <a:solidFill>
                    <a:srgbClr val="FFFFFF"/>
                  </a:solidFill>
                </a:uFill>
                <a:latin typeface="Courier New"/>
                <a:ea typeface="ＭＳ Ｐゴシック"/>
              </a:rPr>
              <a:t>echoserver</a:t>
            </a:r>
            <a:r>
              <a:rPr lang="en-US" sz="1400" b="1" strike="noStrike" spc="-1" dirty="0">
                <a:solidFill>
                  <a:srgbClr val="000000"/>
                </a:solidFill>
                <a:uFill>
                  <a:solidFill>
                    <a:srgbClr val="FFFFFF"/>
                  </a:solidFill>
                </a:uFill>
                <a:latin typeface="Courier New"/>
                <a:ea typeface="ＭＳ Ｐゴシック"/>
              </a:rPr>
              <a:t> </a:t>
            </a:r>
            <a:r>
              <a:rPr lang="en-US" sz="1400" b="0" strike="noStrike" spc="-1" dirty="0">
                <a:solidFill>
                  <a:srgbClr val="000000"/>
                </a:solidFill>
                <a:uFill>
                  <a:solidFill>
                    <a:srgbClr val="FFFFFF"/>
                  </a:solidFill>
                </a:uFill>
                <a:latin typeface="Courier New"/>
                <a:ea typeface="ＭＳ Ｐゴシック"/>
              </a:rPr>
              <a:t>10101</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Accepted connection from </a:t>
            </a:r>
            <a:r>
              <a:rPr lang="en-US" sz="1400" b="0" u="sng" strike="noStrike" spc="-1" dirty="0">
                <a:solidFill>
                  <a:srgbClr val="000000"/>
                </a:solidFill>
                <a:uFill>
                  <a:solidFill>
                    <a:srgbClr val="FFFFFF"/>
                  </a:solidFill>
                </a:uFill>
                <a:latin typeface="Courier New"/>
                <a:ea typeface="ＭＳ Ｐゴシック"/>
              </a:rPr>
              <a:t>hammerheadshark.ics.cs.cmu.edu</a:t>
            </a:r>
            <a:r>
              <a:rPr lang="en-US" sz="1400" b="1" strike="noStrike" spc="-1" dirty="0">
                <a:solidFill>
                  <a:srgbClr val="000000"/>
                </a:solidFill>
                <a:uFill>
                  <a:solidFill>
                    <a:srgbClr val="FFFFFF"/>
                  </a:solidFill>
                </a:uFill>
                <a:latin typeface="Courier New"/>
                <a:ea typeface="ＭＳ Ｐゴシック"/>
              </a:rPr>
              <a:t>:</a:t>
            </a:r>
            <a:r>
              <a:rPr lang="en-US" sz="1400" b="0" u="sng" strike="noStrike" spc="-1" dirty="0">
                <a:solidFill>
                  <a:srgbClr val="000000"/>
                </a:solidFill>
                <a:uFill>
                  <a:solidFill>
                    <a:srgbClr val="FFFFFF"/>
                  </a:solidFill>
                </a:uFill>
                <a:latin typeface="Courier New"/>
                <a:ea typeface="ＭＳ Ｐゴシック"/>
              </a:rPr>
              <a:t>46422</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hammerheadshark.ics.cs.cmu.edu:46422 sent 6 bytes</a:t>
            </a:r>
            <a:endParaRPr lang="en-US" sz="1800" b="0" strike="noStrike" spc="-1" dirty="0">
              <a:solidFill>
                <a:srgbClr val="000000"/>
              </a:solidFill>
              <a:uFill>
                <a:solidFill>
                  <a:srgbClr val="FFFFFF"/>
                </a:solidFill>
              </a:uFill>
              <a:latin typeface="Arial"/>
            </a:endParaRPr>
          </a:p>
          <a:p>
            <a:pPr>
              <a:lnSpc>
                <a:spcPct val="100000"/>
              </a:lnSpc>
            </a:pPr>
            <a:r>
              <a:rPr lang="en-US" sz="1400" b="1" strike="noStrike" spc="-1" dirty="0">
                <a:solidFill>
                  <a:srgbClr val="000000"/>
                </a:solidFill>
                <a:uFill>
                  <a:solidFill>
                    <a:srgbClr val="FFFFFF"/>
                  </a:solidFill>
                </a:uFill>
                <a:latin typeface="Courier New"/>
                <a:ea typeface="ＭＳ Ｐゴシック"/>
              </a:rPr>
              <a:t>Disconnected from hammerheadshark.ics.cs.cmu.edu:46422</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158" name="Line 3"/>
          <p:cNvSpPr/>
          <p:nvPr/>
        </p:nvSpPr>
        <p:spPr>
          <a:xfrm flipV="1">
            <a:off x="4389120" y="3650989"/>
            <a:ext cx="457200" cy="19202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9" name="Line 4"/>
          <p:cNvSpPr/>
          <p:nvPr/>
        </p:nvSpPr>
        <p:spPr>
          <a:xfrm flipV="1">
            <a:off x="5760720" y="3650989"/>
            <a:ext cx="914400" cy="15544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0" name="Line 5"/>
          <p:cNvSpPr/>
          <p:nvPr/>
        </p:nvSpPr>
        <p:spPr>
          <a:xfrm flipV="1">
            <a:off x="1645920" y="3468109"/>
            <a:ext cx="640080" cy="16459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1" name="CustomShape 6"/>
          <p:cNvSpPr/>
          <p:nvPr/>
        </p:nvSpPr>
        <p:spPr>
          <a:xfrm>
            <a:off x="822960" y="5151829"/>
            <a:ext cx="147168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Server</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listening port</a:t>
            </a:r>
            <a:endParaRPr lang="en-US" sz="1800" b="0" strike="noStrike" spc="-1">
              <a:solidFill>
                <a:srgbClr val="000000"/>
              </a:solidFill>
              <a:uFill>
                <a:solidFill>
                  <a:srgbClr val="FFFFFF"/>
                </a:solidFill>
              </a:uFill>
              <a:latin typeface="Arial"/>
            </a:endParaRPr>
          </a:p>
        </p:txBody>
      </p:sp>
      <p:sp>
        <p:nvSpPr>
          <p:cNvPr id="162" name="CustomShape 7"/>
          <p:cNvSpPr/>
          <p:nvPr/>
        </p:nvSpPr>
        <p:spPr>
          <a:xfrm>
            <a:off x="3931920" y="5609029"/>
            <a:ext cx="82152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host</a:t>
            </a:r>
            <a:endParaRPr lang="en-US" sz="1800" b="0" strike="noStrike" spc="-1">
              <a:solidFill>
                <a:srgbClr val="000000"/>
              </a:solidFill>
              <a:uFill>
                <a:solidFill>
                  <a:srgbClr val="FFFFFF"/>
                </a:solidFill>
              </a:uFill>
              <a:latin typeface="Arial"/>
            </a:endParaRPr>
          </a:p>
        </p:txBody>
      </p:sp>
      <p:sp>
        <p:nvSpPr>
          <p:cNvPr id="163" name="CustomShape 8"/>
          <p:cNvSpPr/>
          <p:nvPr/>
        </p:nvSpPr>
        <p:spPr>
          <a:xfrm>
            <a:off x="5303520" y="5296909"/>
            <a:ext cx="821520" cy="60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DejaVu Sans"/>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0" strike="noStrike" spc="-1">
                <a:solidFill>
                  <a:srgbClr val="000000"/>
                </a:solidFill>
                <a:uFill>
                  <a:solidFill>
                    <a:srgbClr val="FFFFFF"/>
                  </a:solidFill>
                </a:uFill>
                <a:latin typeface="Arial"/>
                <a:ea typeface="DejaVu Sans"/>
              </a:rPr>
              <a:t>port</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16235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67"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Look at </a:t>
            </a:r>
            <a:r>
              <a:rPr lang="en-US" sz="2400" b="1" strike="noStrike" spc="-1" dirty="0" err="1">
                <a:solidFill>
                  <a:srgbClr val="000000"/>
                </a:solidFill>
                <a:uFill>
                  <a:solidFill>
                    <a:srgbClr val="FFFFFF"/>
                  </a:solidFill>
                </a:uFill>
                <a:latin typeface="Calibri"/>
                <a:ea typeface="ＭＳ Ｐゴシック"/>
              </a:rPr>
              <a:t>echoclient.c</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Opens a connection to the server</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Reads/writes from the server</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Look at </a:t>
            </a:r>
            <a:r>
              <a:rPr lang="en-US" sz="2400" b="1" strike="noStrike" spc="-1" dirty="0" err="1">
                <a:solidFill>
                  <a:srgbClr val="000000"/>
                </a:solidFill>
                <a:uFill>
                  <a:solidFill>
                    <a:srgbClr val="FFFFFF"/>
                  </a:solidFill>
                </a:uFill>
                <a:latin typeface="Calibri"/>
                <a:ea typeface="ＭＳ Ｐゴシック"/>
              </a:rPr>
              <a:t>echoserver</a:t>
            </a:r>
            <a:r>
              <a:rPr lang="en-US" sz="2400" b="1" strike="noStrike" spc="-1" dirty="0">
                <a:solidFill>
                  <a:srgbClr val="000000"/>
                </a:solidFill>
                <a:uFill>
                  <a:solidFill>
                    <a:srgbClr val="FFFFFF"/>
                  </a:solidFill>
                </a:uFill>
                <a:latin typeface="Calibri"/>
                <a:ea typeface="ＭＳ Ｐゴシック"/>
              </a:rPr>
              <a:t> output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Why is the printed client port different from the server’s listening port?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Server opens</a:t>
            </a:r>
            <a:r>
              <a:rPr lang="en-US" sz="2400" b="1" strike="noStrike" spc="-1" dirty="0">
                <a:solidFill>
                  <a:srgbClr val="000000"/>
                </a:solidFill>
                <a:uFill>
                  <a:solidFill>
                    <a:srgbClr val="FFFFFF"/>
                  </a:solidFill>
                </a:uFill>
                <a:latin typeface="Calibri"/>
                <a:ea typeface="ＭＳ Ｐゴシック"/>
              </a:rPr>
              <a:t> one</a:t>
            </a:r>
            <a:r>
              <a:rPr lang="en-US" sz="2400" b="0" strike="noStrike" spc="-1" dirty="0">
                <a:solidFill>
                  <a:srgbClr val="000000"/>
                </a:solidFill>
                <a:uFill>
                  <a:solidFill>
                    <a:srgbClr val="FFFFFF"/>
                  </a:solidFill>
                </a:uFill>
                <a:latin typeface="Calibri"/>
                <a:ea typeface="ＭＳ Ｐゴシック"/>
              </a:rPr>
              <a:t> “</a:t>
            </a:r>
            <a:r>
              <a:rPr lang="en-US" sz="2400" b="1" strike="noStrike" spc="-1" dirty="0">
                <a:solidFill>
                  <a:srgbClr val="000000"/>
                </a:solidFill>
                <a:uFill>
                  <a:solidFill>
                    <a:srgbClr val="FFFFFF"/>
                  </a:solidFill>
                </a:uFill>
                <a:latin typeface="Calibri"/>
                <a:ea typeface="ＭＳ Ｐゴシック"/>
              </a:rPr>
              <a:t>listening</a:t>
            </a:r>
            <a:r>
              <a:rPr lang="en-US" sz="2400" b="0" strike="noStrike" spc="-1" dirty="0">
                <a:solidFill>
                  <a:srgbClr val="000000"/>
                </a:solidFill>
                <a:uFill>
                  <a:solidFill>
                    <a:srgbClr val="FFFFFF"/>
                  </a:solidFill>
                </a:uFill>
                <a:latin typeface="Calibri"/>
                <a:ea typeface="ＭＳ Ｐゴシック"/>
              </a:rPr>
              <a:t>”</a:t>
            </a:r>
            <a:r>
              <a:rPr lang="en-US" sz="2400" b="1" strike="noStrike" spc="-1" dirty="0">
                <a:solidFill>
                  <a:srgbClr val="000000"/>
                </a:solidFill>
                <a:uFill>
                  <a:solidFill>
                    <a:srgbClr val="FFFFFF"/>
                  </a:solidFill>
                </a:uFill>
                <a:latin typeface="Calibri"/>
                <a:ea typeface="ＭＳ Ｐゴシック"/>
              </a:rPr>
              <a:t> </a:t>
            </a:r>
            <a:r>
              <a:rPr lang="en-US" sz="2400" b="0" strike="noStrike" spc="-1" dirty="0">
                <a:solidFill>
                  <a:srgbClr val="000000"/>
                </a:solidFill>
                <a:uFill>
                  <a:solidFill>
                    <a:srgbClr val="FFFFFF"/>
                  </a:solidFill>
                </a:uFill>
                <a:latin typeface="Calibri"/>
                <a:ea typeface="ＭＳ Ｐゴシック"/>
              </a:rPr>
              <a:t>port</a:t>
            </a:r>
            <a:endParaRPr lang="en-US" sz="1800" b="0" strike="noStrike" spc="-1" dirty="0">
              <a:solidFill>
                <a:srgbClr val="000000"/>
              </a:solidFill>
              <a:uFill>
                <a:solidFill>
                  <a:srgbClr val="FFFFFF"/>
                </a:solidFill>
              </a:uFill>
              <a:latin typeface="Arial"/>
            </a:endParaRPr>
          </a:p>
          <a:p>
            <a:pPr marL="1296000" lvl="2" indent="-286560">
              <a:lnSpc>
                <a:spcPct val="100000"/>
              </a:lnSpc>
              <a:buClr>
                <a:srgbClr val="000000"/>
              </a:buClr>
              <a:buSzPct val="45000"/>
              <a:buFont typeface="Wingdings" charset="2"/>
              <a:buChar char=""/>
            </a:pPr>
            <a:r>
              <a:rPr lang="en-US" sz="2400" b="0" strike="noStrike" spc="-1" dirty="0">
                <a:solidFill>
                  <a:srgbClr val="000000"/>
                </a:solidFill>
                <a:uFill>
                  <a:solidFill>
                    <a:srgbClr val="FFFFFF"/>
                  </a:solidFill>
                </a:uFill>
                <a:latin typeface="Calibri"/>
                <a:ea typeface="ＭＳ Ｐゴシック"/>
              </a:rPr>
              <a:t>Incoming clients connect to this port</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Once server </a:t>
            </a:r>
            <a:r>
              <a:rPr lang="en-US" sz="2400" b="1" strike="noStrike" spc="-1" dirty="0">
                <a:solidFill>
                  <a:srgbClr val="000000"/>
                </a:solidFill>
                <a:uFill>
                  <a:solidFill>
                    <a:srgbClr val="FFFFFF"/>
                  </a:solidFill>
                </a:uFill>
                <a:latin typeface="Calibri"/>
                <a:ea typeface="ＭＳ Ｐゴシック"/>
              </a:rPr>
              <a:t>accepts</a:t>
            </a:r>
            <a:r>
              <a:rPr lang="en-US" sz="2400" b="0" strike="noStrike" spc="-1" dirty="0">
                <a:solidFill>
                  <a:srgbClr val="000000"/>
                </a:solidFill>
                <a:uFill>
                  <a:solidFill>
                    <a:srgbClr val="FFFFFF"/>
                  </a:solidFill>
                </a:uFill>
                <a:latin typeface="Calibri"/>
                <a:ea typeface="ＭＳ Ｐゴシック"/>
              </a:rPr>
              <a:t> a connection, it talks to client on a </a:t>
            </a:r>
            <a:r>
              <a:rPr lang="en-US" sz="2400" b="1" strike="noStrike" spc="-1" dirty="0">
                <a:solidFill>
                  <a:srgbClr val="000000"/>
                </a:solidFill>
                <a:uFill>
                  <a:solidFill>
                    <a:srgbClr val="FFFFFF"/>
                  </a:solidFill>
                </a:uFill>
                <a:latin typeface="Calibri"/>
                <a:ea typeface="ＭＳ Ｐゴシック"/>
              </a:rPr>
              <a:t>different</a:t>
            </a:r>
            <a:r>
              <a:rPr lang="en-US" sz="2400" b="0" strike="noStrike" spc="-1" dirty="0">
                <a:solidFill>
                  <a:srgbClr val="000000"/>
                </a:solidFill>
                <a:uFill>
                  <a:solidFill>
                    <a:srgbClr val="FFFFFF"/>
                  </a:solidFill>
                </a:uFill>
                <a:latin typeface="Calibri"/>
                <a:ea typeface="ＭＳ Ｐゴシック"/>
              </a:rPr>
              <a:t> “</a:t>
            </a:r>
            <a:r>
              <a:rPr lang="en-US" sz="2400" b="1" strike="noStrike" spc="-1" dirty="0">
                <a:solidFill>
                  <a:srgbClr val="000000"/>
                </a:solidFill>
                <a:uFill>
                  <a:solidFill>
                    <a:srgbClr val="FFFFFF"/>
                  </a:solidFill>
                </a:uFill>
                <a:latin typeface="Calibri"/>
                <a:ea typeface="ＭＳ Ｐゴシック"/>
              </a:rPr>
              <a:t>ephemeral</a:t>
            </a:r>
            <a:r>
              <a:rPr lang="en-US" sz="2400" b="0" strike="noStrike" spc="-1" dirty="0">
                <a:solidFill>
                  <a:srgbClr val="000000"/>
                </a:solidFill>
                <a:uFill>
                  <a:solidFill>
                    <a:srgbClr val="FFFFFF"/>
                  </a:solidFill>
                </a:uFill>
                <a:latin typeface="Calibri"/>
                <a:ea typeface="ＭＳ Ｐゴシック"/>
              </a:rPr>
              <a:t>” port</a:t>
            </a:r>
            <a:endParaRPr lang="en-US" sz="1800" b="0" strike="noStrike" spc="-1" dirty="0">
              <a:solidFill>
                <a:srgbClr val="000000"/>
              </a:solidFill>
              <a:uFill>
                <a:solidFill>
                  <a:srgbClr val="FFFFFF"/>
                </a:solidFill>
              </a:uFill>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67000" y="5269054"/>
            <a:ext cx="579120" cy="57912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67000" y="6039120"/>
            <a:ext cx="579120" cy="57912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V="1">
            <a:off x="7238400" y="6039120"/>
            <a:ext cx="579120" cy="579120"/>
          </a:xfrm>
          <a:prstGeom prst="rect">
            <a:avLst/>
          </a:prstGeom>
        </p:spPr>
      </p:pic>
      <p:sp>
        <p:nvSpPr>
          <p:cNvPr id="4" name="TextBox 3"/>
          <p:cNvSpPr txBox="1"/>
          <p:nvPr/>
        </p:nvSpPr>
        <p:spPr>
          <a:xfrm>
            <a:off x="5634240" y="6357847"/>
            <a:ext cx="1829400" cy="184666"/>
          </a:xfrm>
          <a:prstGeom prst="rect">
            <a:avLst/>
          </a:prstGeom>
          <a:noFill/>
        </p:spPr>
        <p:txBody>
          <a:bodyPr wrap="square" rtlCol="0">
            <a:spAutoFit/>
          </a:bodyPr>
          <a:lstStyle/>
          <a:p>
            <a:r>
              <a:rPr lang="en-US" sz="600" dirty="0" smtClean="0"/>
              <a:t>HTTP/1.1 200 OK Content-Type: text/html…</a:t>
            </a:r>
            <a:endParaRPr lang="en-US" sz="600" dirty="0"/>
          </a:p>
        </p:txBody>
      </p:sp>
      <p:cxnSp>
        <p:nvCxnSpPr>
          <p:cNvPr id="8" name="Straight Arrow Connector 7"/>
          <p:cNvCxnSpPr/>
          <p:nvPr/>
        </p:nvCxnSpPr>
        <p:spPr>
          <a:xfrm>
            <a:off x="6112060" y="6571100"/>
            <a:ext cx="8737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752800" y="5100320"/>
            <a:ext cx="1016000" cy="355600"/>
          </a:xfrm>
          <a:custGeom>
            <a:avLst/>
            <a:gdLst>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365760 w 1016000"/>
              <a:gd name="connsiteY13" fmla="*/ 193040 h 355600"/>
              <a:gd name="connsiteX14" fmla="*/ 254000 w 1016000"/>
              <a:gd name="connsiteY14" fmla="*/ 233680 h 355600"/>
              <a:gd name="connsiteX15" fmla="*/ 213360 w 1016000"/>
              <a:gd name="connsiteY15" fmla="*/ 254000 h 355600"/>
              <a:gd name="connsiteX16" fmla="*/ 142240 w 1016000"/>
              <a:gd name="connsiteY16" fmla="*/ 264160 h 355600"/>
              <a:gd name="connsiteX17" fmla="*/ 71120 w 1016000"/>
              <a:gd name="connsiteY17" fmla="*/ 284480 h 355600"/>
              <a:gd name="connsiteX18" fmla="*/ 40640 w 1016000"/>
              <a:gd name="connsiteY18" fmla="*/ 304800 h 355600"/>
              <a:gd name="connsiteX19" fmla="*/ 0 w 1016000"/>
              <a:gd name="connsiteY19"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54000 w 1016000"/>
              <a:gd name="connsiteY13" fmla="*/ 233680 h 355600"/>
              <a:gd name="connsiteX14" fmla="*/ 213360 w 1016000"/>
              <a:gd name="connsiteY14" fmla="*/ 254000 h 355600"/>
              <a:gd name="connsiteX15" fmla="*/ 142240 w 1016000"/>
              <a:gd name="connsiteY15" fmla="*/ 264160 h 355600"/>
              <a:gd name="connsiteX16" fmla="*/ 71120 w 1016000"/>
              <a:gd name="connsiteY16" fmla="*/ 284480 h 355600"/>
              <a:gd name="connsiteX17" fmla="*/ 40640 w 1016000"/>
              <a:gd name="connsiteY17" fmla="*/ 304800 h 355600"/>
              <a:gd name="connsiteX18" fmla="*/ 0 w 1016000"/>
              <a:gd name="connsiteY18"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54000 w 1016000"/>
              <a:gd name="connsiteY13" fmla="*/ 233680 h 355600"/>
              <a:gd name="connsiteX14" fmla="*/ 213360 w 1016000"/>
              <a:gd name="connsiteY14" fmla="*/ 254000 h 355600"/>
              <a:gd name="connsiteX15" fmla="*/ 71120 w 1016000"/>
              <a:gd name="connsiteY15" fmla="*/ 284480 h 355600"/>
              <a:gd name="connsiteX16" fmla="*/ 40640 w 1016000"/>
              <a:gd name="connsiteY16" fmla="*/ 304800 h 355600"/>
              <a:gd name="connsiteX17" fmla="*/ 0 w 1016000"/>
              <a:gd name="connsiteY17"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13360 w 1016000"/>
              <a:gd name="connsiteY13" fmla="*/ 254000 h 355600"/>
              <a:gd name="connsiteX14" fmla="*/ 71120 w 1016000"/>
              <a:gd name="connsiteY14" fmla="*/ 284480 h 355600"/>
              <a:gd name="connsiteX15" fmla="*/ 40640 w 1016000"/>
              <a:gd name="connsiteY15" fmla="*/ 304800 h 355600"/>
              <a:gd name="connsiteX16" fmla="*/ 0 w 1016000"/>
              <a:gd name="connsiteY16"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71120 w 1016000"/>
              <a:gd name="connsiteY13" fmla="*/ 284480 h 355600"/>
              <a:gd name="connsiteX14" fmla="*/ 40640 w 1016000"/>
              <a:gd name="connsiteY14" fmla="*/ 304800 h 355600"/>
              <a:gd name="connsiteX15" fmla="*/ 0 w 1016000"/>
              <a:gd name="connsiteY15"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71120 w 1016000"/>
              <a:gd name="connsiteY13" fmla="*/ 284480 h 355600"/>
              <a:gd name="connsiteX14" fmla="*/ 0 w 1016000"/>
              <a:gd name="connsiteY14"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406400 w 1016000"/>
              <a:gd name="connsiteY12" fmla="*/ 172720 h 355600"/>
              <a:gd name="connsiteX13" fmla="*/ 233680 w 1016000"/>
              <a:gd name="connsiteY13" fmla="*/ 223520 h 355600"/>
              <a:gd name="connsiteX14" fmla="*/ 0 w 1016000"/>
              <a:gd name="connsiteY14"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457200 w 1016000"/>
              <a:gd name="connsiteY11" fmla="*/ 152400 h 355600"/>
              <a:gd name="connsiteX12" fmla="*/ 233680 w 1016000"/>
              <a:gd name="connsiteY12" fmla="*/ 223520 h 355600"/>
              <a:gd name="connsiteX13" fmla="*/ 0 w 1016000"/>
              <a:gd name="connsiteY13"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29920 w 1016000"/>
              <a:gd name="connsiteY4" fmla="*/ 264160 h 355600"/>
              <a:gd name="connsiteX5" fmla="*/ 640080 w 1016000"/>
              <a:gd name="connsiteY5" fmla="*/ 304800 h 355600"/>
              <a:gd name="connsiteX6" fmla="*/ 762000 w 1016000"/>
              <a:gd name="connsiteY6" fmla="*/ 264160 h 355600"/>
              <a:gd name="connsiteX7" fmla="*/ 772160 w 1016000"/>
              <a:gd name="connsiteY7" fmla="*/ 233680 h 355600"/>
              <a:gd name="connsiteX8" fmla="*/ 751840 w 1016000"/>
              <a:gd name="connsiteY8" fmla="*/ 162560 h 355600"/>
              <a:gd name="connsiteX9" fmla="*/ 660400 w 1016000"/>
              <a:gd name="connsiteY9" fmla="*/ 111760 h 355600"/>
              <a:gd name="connsiteX10" fmla="*/ 497840 w 1016000"/>
              <a:gd name="connsiteY10" fmla="*/ 132080 h 355600"/>
              <a:gd name="connsiteX11" fmla="*/ 233680 w 1016000"/>
              <a:gd name="connsiteY11" fmla="*/ 223520 h 355600"/>
              <a:gd name="connsiteX12" fmla="*/ 0 w 1016000"/>
              <a:gd name="connsiteY12"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40080 w 1016000"/>
              <a:gd name="connsiteY4" fmla="*/ 304800 h 355600"/>
              <a:gd name="connsiteX5" fmla="*/ 762000 w 1016000"/>
              <a:gd name="connsiteY5" fmla="*/ 264160 h 355600"/>
              <a:gd name="connsiteX6" fmla="*/ 772160 w 1016000"/>
              <a:gd name="connsiteY6" fmla="*/ 233680 h 355600"/>
              <a:gd name="connsiteX7" fmla="*/ 751840 w 1016000"/>
              <a:gd name="connsiteY7" fmla="*/ 162560 h 355600"/>
              <a:gd name="connsiteX8" fmla="*/ 660400 w 1016000"/>
              <a:gd name="connsiteY8" fmla="*/ 111760 h 355600"/>
              <a:gd name="connsiteX9" fmla="*/ 497840 w 1016000"/>
              <a:gd name="connsiteY9" fmla="*/ 132080 h 355600"/>
              <a:gd name="connsiteX10" fmla="*/ 233680 w 1016000"/>
              <a:gd name="connsiteY10" fmla="*/ 223520 h 355600"/>
              <a:gd name="connsiteX11" fmla="*/ 0 w 1016000"/>
              <a:gd name="connsiteY11"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60400 w 1016000"/>
              <a:gd name="connsiteY3" fmla="*/ 203200 h 355600"/>
              <a:gd name="connsiteX4" fmla="*/ 640080 w 1016000"/>
              <a:gd name="connsiteY4" fmla="*/ 304800 h 355600"/>
              <a:gd name="connsiteX5" fmla="*/ 762000 w 1016000"/>
              <a:gd name="connsiteY5" fmla="*/ 264160 h 355600"/>
              <a:gd name="connsiteX6" fmla="*/ 751840 w 1016000"/>
              <a:gd name="connsiteY6" fmla="*/ 162560 h 355600"/>
              <a:gd name="connsiteX7" fmla="*/ 660400 w 1016000"/>
              <a:gd name="connsiteY7" fmla="*/ 111760 h 355600"/>
              <a:gd name="connsiteX8" fmla="*/ 497840 w 1016000"/>
              <a:gd name="connsiteY8" fmla="*/ 132080 h 355600"/>
              <a:gd name="connsiteX9" fmla="*/ 233680 w 1016000"/>
              <a:gd name="connsiteY9" fmla="*/ 223520 h 355600"/>
              <a:gd name="connsiteX10" fmla="*/ 0 w 1016000"/>
              <a:gd name="connsiteY10" fmla="*/ 355600 h 355600"/>
              <a:gd name="connsiteX0" fmla="*/ 1016000 w 1016000"/>
              <a:gd name="connsiteY0" fmla="*/ 0 h 355600"/>
              <a:gd name="connsiteX1" fmla="*/ 883920 w 1016000"/>
              <a:gd name="connsiteY1" fmla="*/ 20320 h 355600"/>
              <a:gd name="connsiteX2" fmla="*/ 680720 w 1016000"/>
              <a:gd name="connsiteY2" fmla="*/ 172720 h 355600"/>
              <a:gd name="connsiteX3" fmla="*/ 640080 w 1016000"/>
              <a:gd name="connsiteY3" fmla="*/ 304800 h 355600"/>
              <a:gd name="connsiteX4" fmla="*/ 762000 w 1016000"/>
              <a:gd name="connsiteY4" fmla="*/ 264160 h 355600"/>
              <a:gd name="connsiteX5" fmla="*/ 751840 w 1016000"/>
              <a:gd name="connsiteY5" fmla="*/ 162560 h 355600"/>
              <a:gd name="connsiteX6" fmla="*/ 660400 w 1016000"/>
              <a:gd name="connsiteY6" fmla="*/ 111760 h 355600"/>
              <a:gd name="connsiteX7" fmla="*/ 497840 w 1016000"/>
              <a:gd name="connsiteY7" fmla="*/ 132080 h 355600"/>
              <a:gd name="connsiteX8" fmla="*/ 233680 w 1016000"/>
              <a:gd name="connsiteY8" fmla="*/ 223520 h 355600"/>
              <a:gd name="connsiteX9" fmla="*/ 0 w 1016000"/>
              <a:gd name="connsiteY9" fmla="*/ 355600 h 355600"/>
              <a:gd name="connsiteX0" fmla="*/ 1016000 w 1016000"/>
              <a:gd name="connsiteY0" fmla="*/ 0 h 355600"/>
              <a:gd name="connsiteX1" fmla="*/ 680720 w 1016000"/>
              <a:gd name="connsiteY1" fmla="*/ 172720 h 355600"/>
              <a:gd name="connsiteX2" fmla="*/ 640080 w 1016000"/>
              <a:gd name="connsiteY2" fmla="*/ 304800 h 355600"/>
              <a:gd name="connsiteX3" fmla="*/ 762000 w 1016000"/>
              <a:gd name="connsiteY3" fmla="*/ 264160 h 355600"/>
              <a:gd name="connsiteX4" fmla="*/ 751840 w 1016000"/>
              <a:gd name="connsiteY4" fmla="*/ 162560 h 355600"/>
              <a:gd name="connsiteX5" fmla="*/ 660400 w 1016000"/>
              <a:gd name="connsiteY5" fmla="*/ 111760 h 355600"/>
              <a:gd name="connsiteX6" fmla="*/ 497840 w 1016000"/>
              <a:gd name="connsiteY6" fmla="*/ 132080 h 355600"/>
              <a:gd name="connsiteX7" fmla="*/ 233680 w 1016000"/>
              <a:gd name="connsiteY7" fmla="*/ 223520 h 355600"/>
              <a:gd name="connsiteX8" fmla="*/ 0 w 1016000"/>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6000" h="355600">
                <a:moveTo>
                  <a:pt x="1016000" y="0"/>
                </a:moveTo>
                <a:cubicBezTo>
                  <a:pt x="946150" y="35983"/>
                  <a:pt x="743373" y="121920"/>
                  <a:pt x="680720" y="172720"/>
                </a:cubicBezTo>
                <a:cubicBezTo>
                  <a:pt x="618067" y="223520"/>
                  <a:pt x="626533" y="289560"/>
                  <a:pt x="640080" y="304800"/>
                </a:cubicBezTo>
                <a:cubicBezTo>
                  <a:pt x="653627" y="320040"/>
                  <a:pt x="743373" y="287867"/>
                  <a:pt x="762000" y="264160"/>
                </a:cubicBezTo>
                <a:cubicBezTo>
                  <a:pt x="780627" y="240453"/>
                  <a:pt x="768773" y="187960"/>
                  <a:pt x="751840" y="162560"/>
                </a:cubicBezTo>
                <a:cubicBezTo>
                  <a:pt x="734907" y="137160"/>
                  <a:pt x="693213" y="122698"/>
                  <a:pt x="660400" y="111760"/>
                </a:cubicBezTo>
                <a:cubicBezTo>
                  <a:pt x="606213" y="118533"/>
                  <a:pt x="568960" y="113453"/>
                  <a:pt x="497840" y="132080"/>
                </a:cubicBezTo>
                <a:cubicBezTo>
                  <a:pt x="426720" y="150707"/>
                  <a:pt x="316653" y="186267"/>
                  <a:pt x="233680" y="223520"/>
                </a:cubicBezTo>
                <a:cubicBezTo>
                  <a:pt x="150707" y="260773"/>
                  <a:pt x="14817" y="340783"/>
                  <a:pt x="0" y="35560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80620" y="5453861"/>
            <a:ext cx="2076900" cy="276999"/>
          </a:xfrm>
          <a:prstGeom prst="rect">
            <a:avLst/>
          </a:prstGeom>
          <a:noFill/>
        </p:spPr>
        <p:txBody>
          <a:bodyPr wrap="square" rtlCol="0">
            <a:spAutoFit/>
          </a:bodyPr>
          <a:lstStyle/>
          <a:p>
            <a:r>
              <a:rPr lang="en-US" sz="1200" dirty="0" smtClean="0"/>
              <a:t>Client connects to server</a:t>
            </a:r>
            <a:endParaRPr lang="en-US" sz="1200" dirty="0"/>
          </a:p>
        </p:txBody>
      </p:sp>
      <p:sp>
        <p:nvSpPr>
          <p:cNvPr id="15" name="TextBox 14"/>
          <p:cNvSpPr txBox="1"/>
          <p:nvPr/>
        </p:nvSpPr>
        <p:spPr>
          <a:xfrm>
            <a:off x="5634240" y="6082907"/>
            <a:ext cx="1829400" cy="184666"/>
          </a:xfrm>
          <a:prstGeom prst="rect">
            <a:avLst/>
          </a:prstGeom>
          <a:noFill/>
        </p:spPr>
        <p:txBody>
          <a:bodyPr wrap="square" rtlCol="0">
            <a:spAutoFit/>
          </a:bodyPr>
          <a:lstStyle/>
          <a:p>
            <a:r>
              <a:rPr lang="en-US" sz="600" dirty="0" smtClean="0"/>
              <a:t>GET /~213/recitations/rec12.html HTTP/1.0</a:t>
            </a:r>
            <a:endParaRPr lang="en-US" sz="600" dirty="0"/>
          </a:p>
        </p:txBody>
      </p:sp>
      <p:cxnSp>
        <p:nvCxnSpPr>
          <p:cNvPr id="16" name="Straight Arrow Connector 15"/>
          <p:cNvCxnSpPr/>
          <p:nvPr/>
        </p:nvCxnSpPr>
        <p:spPr>
          <a:xfrm flipH="1">
            <a:off x="6091740" y="6274693"/>
            <a:ext cx="8737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48760" y="5361528"/>
            <a:ext cx="1971040" cy="369332"/>
          </a:xfrm>
          <a:prstGeom prst="rect">
            <a:avLst/>
          </a:prstGeom>
          <a:noFill/>
        </p:spPr>
        <p:txBody>
          <a:bodyPr wrap="square" rtlCol="0">
            <a:spAutoFit/>
          </a:bodyPr>
          <a:lstStyle/>
          <a:p>
            <a:r>
              <a:rPr lang="en-US" dirty="0" smtClean="0"/>
              <a:t>Listening port</a:t>
            </a:r>
            <a:endParaRPr lang="en-US" dirty="0"/>
          </a:p>
        </p:txBody>
      </p:sp>
      <p:sp>
        <p:nvSpPr>
          <p:cNvPr id="20" name="TextBox 19"/>
          <p:cNvSpPr txBox="1"/>
          <p:nvPr/>
        </p:nvSpPr>
        <p:spPr>
          <a:xfrm>
            <a:off x="3283920" y="6103227"/>
            <a:ext cx="1971040" cy="369332"/>
          </a:xfrm>
          <a:prstGeom prst="rect">
            <a:avLst/>
          </a:prstGeom>
          <a:noFill/>
        </p:spPr>
        <p:txBody>
          <a:bodyPr wrap="square" rtlCol="0">
            <a:spAutoFit/>
          </a:bodyPr>
          <a:lstStyle/>
          <a:p>
            <a:r>
              <a:rPr lang="en-US" dirty="0" smtClean="0"/>
              <a:t>Ephemeral port</a:t>
            </a:r>
            <a:endParaRPr lang="en-US" dirty="0"/>
          </a:p>
        </p:txBody>
      </p:sp>
      <p:sp>
        <p:nvSpPr>
          <p:cNvPr id="2" name="TextBox 1"/>
          <p:cNvSpPr txBox="1"/>
          <p:nvPr/>
        </p:nvSpPr>
        <p:spPr>
          <a:xfrm>
            <a:off x="1520328" y="5730860"/>
            <a:ext cx="297455"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p14="http://schemas.microsoft.com/office/powerpoint/2010/main" val="3497620993"/>
      </p:ext>
    </p:extLst>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0"/>
                                        </p:tgtEl>
                                      </p:cBhvr>
                                    </p:animEffect>
                                    <p:set>
                                      <p:cBhvr>
                                        <p:cTn id="63" dur="1" fill="hold">
                                          <p:stCondLst>
                                            <p:cond delay="4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
                                        </p:tgtEl>
                                      </p:cBhvr>
                                    </p:animEffect>
                                    <p:set>
                                      <p:cBhvr>
                                        <p:cTn id="69" dur="1" fill="hold">
                                          <p:stCondLst>
                                            <p:cond delay="499"/>
                                          </p:stCondLst>
                                        </p:cTn>
                                        <p:tgtEl>
                                          <p:spTgt spid="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1" grpId="0" animBg="1"/>
      <p:bldP spid="11" grpId="1" animBg="1"/>
      <p:bldP spid="14" grpId="0"/>
      <p:bldP spid="14" grpId="1"/>
      <p:bldP spid="15" grpId="0"/>
      <p:bldP spid="15" grpId="1"/>
      <p:bldP spid="17" grpId="0"/>
      <p:bldP spid="20" grpId="0"/>
      <p:bldP spid="20" grpId="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Demo</a:t>
            </a:r>
            <a:endParaRPr lang="en-US" sz="1800" b="0" strike="noStrike" spc="-1">
              <a:solidFill>
                <a:srgbClr val="000000"/>
              </a:solidFill>
              <a:uFill>
                <a:solidFill>
                  <a:srgbClr val="FFFFFF"/>
                </a:solidFill>
              </a:uFill>
              <a:latin typeface="Arial"/>
            </a:endParaRPr>
          </a:p>
        </p:txBody>
      </p:sp>
      <p:sp>
        <p:nvSpPr>
          <p:cNvPr id="173"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Try to connect two clients to the same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What happens?</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Second client has to wait for first client to finish!</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Server doesn’t even accept second client’s connection</a:t>
            </a:r>
            <a:endParaRPr lang="en-US" sz="1800" b="0" strike="noStrike" spc="-1">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ea typeface="ＭＳ Ｐゴシック"/>
              </a:rPr>
              <a:t>Where/why are we getting stuck?</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Because we’re stuck in echo() talking to the first client, echoserver can’t handle any more clients</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Solution: multi-threading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303123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Proxy Lab</a:t>
            </a:r>
            <a:endParaRPr lang="en-US" sz="1800" b="0" strike="noStrike" spc="-1">
              <a:solidFill>
                <a:srgbClr val="000000"/>
              </a:solidFill>
              <a:uFill>
                <a:solidFill>
                  <a:srgbClr val="FFFFFF"/>
                </a:solidFill>
              </a:uFill>
              <a:latin typeface="Arial"/>
            </a:endParaRPr>
          </a:p>
        </p:txBody>
      </p:sp>
      <p:sp>
        <p:nvSpPr>
          <p:cNvPr id="8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Checkpoint is worth 1%, due Thursday, Nov. 29</a:t>
            </a:r>
            <a:r>
              <a:rPr lang="en-US" sz="2400" b="1" spc="-1" baseline="30000" dirty="0" smtClean="0">
                <a:solidFill>
                  <a:srgbClr val="000000"/>
                </a:solidFill>
                <a:uFill>
                  <a:solidFill>
                    <a:srgbClr val="FFFFFF"/>
                  </a:solidFill>
                </a:uFill>
                <a:latin typeface="Calibri"/>
                <a:ea typeface="ＭＳ Ｐゴシック"/>
              </a:rPr>
              <a:t>th</a:t>
            </a:r>
            <a:endParaRPr lang="en-US" sz="2400" b="1" spc="-1" dirty="0" smtClean="0">
              <a:solidFill>
                <a:srgbClr val="000000"/>
              </a:solidFill>
              <a:uFill>
                <a:solidFill>
                  <a:srgbClr val="FFFFFF"/>
                </a:solidFill>
              </a:uFill>
              <a:latin typeface="Calibri"/>
              <a:ea typeface="ＭＳ Ｐゴシック"/>
            </a:endParaRP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Final is worth 7%, due Thursday, Dec 6</a:t>
            </a:r>
            <a:r>
              <a:rPr lang="en-US" sz="2400" b="1" spc="-1" baseline="30000" dirty="0" smtClean="0">
                <a:solidFill>
                  <a:srgbClr val="000000"/>
                </a:solidFill>
                <a:uFill>
                  <a:solidFill>
                    <a:srgbClr val="FFFFFF"/>
                  </a:solidFill>
                </a:uFill>
                <a:latin typeface="Calibri"/>
                <a:ea typeface="ＭＳ Ｐゴシック"/>
              </a:rPr>
              <a:t>th</a:t>
            </a:r>
          </a:p>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You may use </a:t>
            </a:r>
            <a:r>
              <a:rPr lang="en-US" sz="2400" b="1" strike="noStrike" spc="-1" dirty="0" smtClean="0">
                <a:solidFill>
                  <a:srgbClr val="FF0000"/>
                </a:solidFill>
                <a:uFill>
                  <a:solidFill>
                    <a:srgbClr val="FFFFFF"/>
                  </a:solidFill>
                </a:uFill>
                <a:latin typeface="Calibri"/>
                <a:ea typeface="ＭＳ Ｐゴシック"/>
              </a:rPr>
              <a:t>at most one grace / late day</a:t>
            </a:r>
            <a:r>
              <a:rPr lang="en-US" sz="2400" b="1" strike="noStrike" spc="-1" dirty="0" smtClean="0">
                <a:solidFill>
                  <a:srgbClr val="000000"/>
                </a:solidFill>
                <a:uFill>
                  <a:solidFill>
                    <a:srgbClr val="FFFFFF"/>
                  </a:solidFill>
                </a:uFill>
                <a:latin typeface="Calibri"/>
                <a:ea typeface="ＭＳ Ｐゴシック"/>
              </a:rPr>
              <a:t> for each phase</a:t>
            </a:r>
          </a:p>
          <a:p>
            <a:pPr marL="800280" lvl="1" indent="-341280">
              <a:buClr>
                <a:srgbClr val="990000"/>
              </a:buClr>
              <a:buSzPct val="60000"/>
              <a:buFont typeface="Wingdings 2" charset="2"/>
              <a:buChar char=""/>
            </a:pPr>
            <a:r>
              <a:rPr lang="en-US" sz="2000" spc="-1" dirty="0" smtClean="0">
                <a:solidFill>
                  <a:srgbClr val="000000"/>
                </a:solidFill>
                <a:uFill>
                  <a:solidFill>
                    <a:srgbClr val="FFFFFF"/>
                  </a:solidFill>
                </a:uFill>
                <a:latin typeface="Calibri" panose="020F0502020204030204" pitchFamily="34" charset="0"/>
                <a:cs typeface="Calibri" panose="020F0502020204030204" pitchFamily="34" charset="0"/>
              </a:rPr>
              <a:t>Last day to submit checkpoint: Friday, Nov. 30</a:t>
            </a:r>
            <a:r>
              <a:rPr lang="en-US" sz="2000" spc="-1" baseline="30000" dirty="0" smtClean="0">
                <a:solidFill>
                  <a:srgbClr val="000000"/>
                </a:solidFill>
                <a:uFill>
                  <a:solidFill>
                    <a:srgbClr val="FFFFFF"/>
                  </a:solidFill>
                </a:uFill>
                <a:latin typeface="Calibri" panose="020F0502020204030204" pitchFamily="34" charset="0"/>
                <a:cs typeface="Calibri" panose="020F0502020204030204" pitchFamily="34" charset="0"/>
              </a:rPr>
              <a:t>th</a:t>
            </a:r>
            <a:endParaRPr lang="en-US" sz="2000" spc="-1" dirty="0" smtClean="0">
              <a:solidFill>
                <a:srgbClr val="000000"/>
              </a:solidFill>
              <a:uFill>
                <a:solidFill>
                  <a:srgbClr val="FFFFFF"/>
                </a:solidFill>
              </a:uFill>
              <a:latin typeface="Calibri" panose="020F0502020204030204" pitchFamily="34" charset="0"/>
              <a:cs typeface="Calibri" panose="020F0502020204030204" pitchFamily="34" charset="0"/>
            </a:endParaRPr>
          </a:p>
          <a:p>
            <a:pPr marL="800280" lvl="1" indent="-341280">
              <a:buClr>
                <a:srgbClr val="990000"/>
              </a:buClr>
              <a:buSzPct val="60000"/>
              <a:buFont typeface="Wingdings 2" charset="2"/>
              <a:buChar char=""/>
            </a:pPr>
            <a:r>
              <a:rPr lang="en-US" sz="20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rPr>
              <a:t>Last day to submit final: Friday, Dec 7</a:t>
            </a:r>
            <a:r>
              <a:rPr lang="en-US" sz="2000" b="0" strike="noStrike" spc="-1" baseline="30000" dirty="0" smtClean="0">
                <a:solidFill>
                  <a:srgbClr val="000000"/>
                </a:solidFill>
                <a:uFill>
                  <a:solidFill>
                    <a:srgbClr val="FFFFFF"/>
                  </a:solidFill>
                </a:uFill>
                <a:latin typeface="Calibri" panose="020F0502020204030204" pitchFamily="34" charset="0"/>
                <a:cs typeface="Calibri" panose="020F0502020204030204" pitchFamily="34" charset="0"/>
              </a:rPr>
              <a:t>th</a:t>
            </a:r>
            <a:endParaRPr lang="en-US" sz="2000" b="0" strike="noStrike" spc="-1" dirty="0" smtClean="0">
              <a:solidFill>
                <a:srgbClr val="000000"/>
              </a:solidFill>
              <a:uFill>
                <a:solidFill>
                  <a:srgbClr val="FFFFFF"/>
                </a:solidFill>
              </a:uFill>
              <a:latin typeface="Calibri" panose="020F0502020204030204" pitchFamily="34" charset="0"/>
              <a:cs typeface="Calibri" panose="020F0502020204030204" pitchFamily="34" charset="0"/>
            </a:endParaRPr>
          </a:p>
          <a:p>
            <a:pPr marL="800280" lvl="1" indent="-341280">
              <a:buClr>
                <a:srgbClr val="990000"/>
              </a:buClr>
              <a:buSzPct val="60000"/>
              <a:buFont typeface="Wingdings 2" charset="2"/>
              <a:buChar char=""/>
            </a:pPr>
            <a:r>
              <a:rPr lang="en-US" sz="2000" spc="-1" dirty="0" smtClean="0">
                <a:solidFill>
                  <a:srgbClr val="000000"/>
                </a:solidFill>
                <a:uFill>
                  <a:solidFill>
                    <a:srgbClr val="FFFFFF"/>
                  </a:solidFill>
                </a:uFill>
                <a:latin typeface="Calibri" panose="020F0502020204030204" pitchFamily="34" charset="0"/>
                <a:cs typeface="Calibri" panose="020F0502020204030204" pitchFamily="34" charset="0"/>
              </a:rPr>
              <a:t>There will be no extensions!</a:t>
            </a:r>
          </a:p>
          <a:p>
            <a:pPr marL="1800">
              <a:buClr>
                <a:srgbClr val="990000"/>
              </a:buClr>
              <a:buSzPct val="60000"/>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You are submitting an entire project</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Modify the </a:t>
            </a:r>
            <a:r>
              <a:rPr lang="en-US" sz="2000" b="0" strike="noStrike" spc="-1" dirty="0" err="1">
                <a:solidFill>
                  <a:srgbClr val="000000"/>
                </a:solidFill>
                <a:uFill>
                  <a:solidFill>
                    <a:srgbClr val="FFFFFF"/>
                  </a:solidFill>
                </a:uFill>
                <a:latin typeface="Calibri"/>
                <a:ea typeface="ＭＳ Ｐゴシック"/>
              </a:rPr>
              <a:t>makefile</a:t>
            </a:r>
            <a:endParaRPr lang="en-US" sz="1800" b="0" strike="noStrike" spc="-1" dirty="0">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dirty="0">
                <a:solidFill>
                  <a:srgbClr val="000000"/>
                </a:solidFill>
                <a:uFill>
                  <a:solidFill>
                    <a:srgbClr val="FFFFFF"/>
                  </a:solidFill>
                </a:uFill>
                <a:latin typeface="Calibri"/>
                <a:ea typeface="ＭＳ Ｐゴシック"/>
              </a:rPr>
              <a:t>Split source file into separate pieces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Submit regularly to verify proxy builds on </a:t>
            </a:r>
            <a:r>
              <a:rPr lang="en-US" sz="2400" b="1" strike="noStrike" spc="-1" dirty="0" err="1">
                <a:solidFill>
                  <a:srgbClr val="000000"/>
                </a:solidFill>
                <a:uFill>
                  <a:solidFill>
                    <a:srgbClr val="FFFFFF"/>
                  </a:solidFill>
                </a:uFill>
                <a:latin typeface="Calibri"/>
                <a:ea typeface="ＭＳ Ｐゴシック"/>
              </a:rPr>
              <a:t>Autolab</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Your proxy is a server, it should not crash!</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Echo Server Multithreaded</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How might we make this server multithreaded?</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	(Don’t look at echoserver_t.c)</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while (1) {</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Allocate space on the stack for client info</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client_info client_data;</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client_info *client = &amp;client_data;</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Initialize the length of the address</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client-&gt;addrlen = sizeof(client-&gt;addr);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Accept() will block until a client connects to the port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client-&gt;connfd = Accept(listenfd,</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(SA *) &amp;client-&gt;addr, &amp;client-&gt;addrlen);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 Connection is established; echo to client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echo(client);</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000000"/>
                </a:solidFill>
                <a:uFill>
                  <a:solidFill>
                    <a:srgbClr val="FFFFFF"/>
                  </a:solidFill>
                </a:uFill>
                <a:latin typeface="Courier New"/>
                <a:ea typeface="ＭＳ Ｐゴシック"/>
              </a:rPr>
              <a:t>    }</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415907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dirty="0">
                <a:solidFill>
                  <a:srgbClr val="000000"/>
                </a:solidFill>
                <a:uFill>
                  <a:solidFill>
                    <a:srgbClr val="FFFFFF"/>
                  </a:solidFill>
                </a:uFill>
                <a:latin typeface="Calibri"/>
                <a:ea typeface="ＭＳ Ｐゴシック"/>
              </a:rPr>
              <a:t>Echo Server Multithreaded</a:t>
            </a:r>
            <a:endParaRPr lang="en-US" sz="1800" b="0" strike="noStrike" spc="-1" dirty="0">
              <a:solidFill>
                <a:srgbClr val="000000"/>
              </a:solidFill>
              <a:uFill>
                <a:solidFill>
                  <a:srgbClr val="FFFFFF"/>
                </a:solidFill>
              </a:uFill>
              <a:latin typeface="Arial"/>
            </a:endParaRPr>
          </a:p>
        </p:txBody>
      </p:sp>
      <p:sp>
        <p:nvSpPr>
          <p:cNvPr id="179" name="CustomShape 2"/>
          <p:cNvSpPr/>
          <p:nvPr/>
        </p:nvSpPr>
        <p:spPr>
          <a:xfrm>
            <a:off x="396720" y="1362240"/>
            <a:ext cx="789444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err="1">
                <a:solidFill>
                  <a:srgbClr val="000000"/>
                </a:solidFill>
                <a:uFill>
                  <a:solidFill>
                    <a:srgbClr val="FFFFFF"/>
                  </a:solidFill>
                </a:uFill>
                <a:latin typeface="Calibri"/>
                <a:ea typeface="ＭＳ Ｐゴシック"/>
              </a:rPr>
              <a:t>echoserver_t.c</a:t>
            </a:r>
            <a:r>
              <a:rPr lang="en-US" sz="2400" b="1" strike="noStrike" spc="-1" dirty="0">
                <a:solidFill>
                  <a:srgbClr val="000000"/>
                </a:solidFill>
                <a:uFill>
                  <a:solidFill>
                    <a:srgbClr val="FFFFFF"/>
                  </a:solidFill>
                </a:uFill>
                <a:latin typeface="Calibri"/>
                <a:ea typeface="ＭＳ Ｐゴシック"/>
              </a:rPr>
              <a:t> isn’t too different from </a:t>
            </a:r>
            <a:r>
              <a:rPr lang="en-US" sz="2400" b="1" strike="noStrike" spc="-1" dirty="0" err="1">
                <a:solidFill>
                  <a:srgbClr val="000000"/>
                </a:solidFill>
                <a:uFill>
                  <a:solidFill>
                    <a:srgbClr val="FFFFFF"/>
                  </a:solidFill>
                </a:uFill>
                <a:latin typeface="Calibri"/>
                <a:ea typeface="ＭＳ Ｐゴシック"/>
              </a:rPr>
              <a:t>echoserver.c</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To see the changes: `diff </a:t>
            </a:r>
            <a:r>
              <a:rPr lang="en-US" sz="2400" b="0" strike="noStrike" spc="-1" dirty="0" err="1">
                <a:solidFill>
                  <a:srgbClr val="000000"/>
                </a:solidFill>
                <a:uFill>
                  <a:solidFill>
                    <a:srgbClr val="FFFFFF"/>
                  </a:solidFill>
                </a:uFill>
                <a:latin typeface="Calibri"/>
                <a:ea typeface="ＭＳ Ｐゴシック"/>
              </a:rPr>
              <a:t>echoserver.c</a:t>
            </a:r>
            <a:r>
              <a:rPr lang="en-US" sz="2400" b="0" strike="noStrike" spc="-1" dirty="0">
                <a:solidFill>
                  <a:srgbClr val="000000"/>
                </a:solidFill>
                <a:uFill>
                  <a:solidFill>
                    <a:srgbClr val="FFFFFF"/>
                  </a:solidFill>
                </a:uFill>
                <a:latin typeface="Calibri"/>
                <a:ea typeface="ＭＳ Ｐゴシック"/>
              </a:rPr>
              <a:t> </a:t>
            </a:r>
            <a:r>
              <a:rPr lang="en-US" sz="2400" b="0" strike="noStrike" spc="-1" dirty="0" err="1">
                <a:solidFill>
                  <a:srgbClr val="000000"/>
                </a:solidFill>
                <a:uFill>
                  <a:solidFill>
                    <a:srgbClr val="FFFFFF"/>
                  </a:solidFill>
                </a:uFill>
                <a:latin typeface="Calibri"/>
                <a:ea typeface="ＭＳ Ｐゴシック"/>
              </a:rPr>
              <a:t>echoserver_t.c</a:t>
            </a:r>
            <a:r>
              <a:rPr lang="en-US" sz="2400" b="0" strike="noStrike" spc="-1" dirty="0">
                <a:solidFill>
                  <a:srgbClr val="000000"/>
                </a:solidFill>
                <a:uFill>
                  <a:solidFill>
                    <a:srgbClr val="FFFFFF"/>
                  </a:solidFill>
                </a:uFill>
                <a:latin typeface="Calibri"/>
                <a:ea typeface="ＭＳ Ｐゴシック"/>
              </a:rPr>
              <a:t>`</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Making your proxy multithreaded will be very similar</a:t>
            </a:r>
            <a:endParaRPr lang="en-US" sz="1800" b="0" strike="noStrike" spc="-1" dirty="0">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dirty="0">
                <a:solidFill>
                  <a:srgbClr val="000000"/>
                </a:solidFill>
                <a:uFill>
                  <a:solidFill>
                    <a:srgbClr val="FFFFFF"/>
                  </a:solidFill>
                </a:uFill>
                <a:latin typeface="Calibri"/>
                <a:ea typeface="ＭＳ Ｐゴシック"/>
              </a:rPr>
              <a:t>However, don’t underestimate the difficulty of addressing race conditions between threads!</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Definitely the hardest part of </a:t>
            </a:r>
            <a:r>
              <a:rPr lang="en-US" sz="2400" b="0" strike="noStrike" spc="-1" dirty="0" err="1">
                <a:solidFill>
                  <a:srgbClr val="000000"/>
                </a:solidFill>
                <a:uFill>
                  <a:solidFill>
                    <a:srgbClr val="FFFFFF"/>
                  </a:solidFill>
                </a:uFill>
                <a:latin typeface="Calibri"/>
                <a:ea typeface="ＭＳ Ｐゴシック"/>
              </a:rPr>
              <a:t>proxylab</a:t>
            </a:r>
            <a:endParaRPr lang="en-US" sz="1800" b="0" strike="noStrike" spc="-1" dirty="0">
              <a:solidFill>
                <a:srgbClr val="000000"/>
              </a:solidFill>
              <a:uFill>
                <a:solidFill>
                  <a:srgbClr val="FFFFFF"/>
                </a:solidFill>
              </a:uFill>
              <a:latin typeface="Arial"/>
            </a:endParaRPr>
          </a:p>
          <a:p>
            <a:pPr marL="864000" lvl="1" indent="-322560">
              <a:lnSpc>
                <a:spcPct val="100000"/>
              </a:lnSpc>
              <a:buClr>
                <a:srgbClr val="000000"/>
              </a:buClr>
              <a:buSzPct val="75000"/>
              <a:buFont typeface="Symbol"/>
              <a:buChar char=""/>
            </a:pPr>
            <a:r>
              <a:rPr lang="en-US" sz="2400" b="0" strike="noStrike" spc="-1" dirty="0">
                <a:solidFill>
                  <a:srgbClr val="000000"/>
                </a:solidFill>
                <a:uFill>
                  <a:solidFill>
                    <a:srgbClr val="FFFFFF"/>
                  </a:solidFill>
                </a:uFill>
                <a:latin typeface="Calibri"/>
                <a:ea typeface="ＭＳ Ｐゴシック"/>
              </a:rPr>
              <a:t>More on this next time...</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898364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Why Proxies?</a:t>
            </a:r>
            <a:endParaRPr lang="en-US" sz="1800" b="0" strike="noStrike" spc="-1">
              <a:solidFill>
                <a:srgbClr val="000000"/>
              </a:solidFill>
              <a:uFill>
                <a:solidFill>
                  <a:srgbClr val="FFFFFF"/>
                </a:solidFill>
              </a:uFill>
              <a:latin typeface="Arial"/>
            </a:endParaRPr>
          </a:p>
        </p:txBody>
      </p:sp>
      <p:sp>
        <p:nvSpPr>
          <p:cNvPr id="87" name="CustomShape 2"/>
          <p:cNvSpPr/>
          <p:nvPr/>
        </p:nvSpPr>
        <p:spPr>
          <a:xfrm>
            <a:off x="290520" y="1220760"/>
            <a:ext cx="8618400" cy="1650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Proxies are both clients and servers</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Can perform useful functions as requests and responses pass by</a:t>
            </a:r>
            <a:endParaRPr lang="en-US" sz="1800" b="0" strike="noStrike" spc="-1">
              <a:solidFill>
                <a:srgbClr val="000000"/>
              </a:solidFill>
              <a:uFill>
                <a:solidFill>
                  <a:srgbClr val="FFFFFF"/>
                </a:solidFill>
              </a:uFill>
              <a:latin typeface="Arial"/>
            </a:endParaRPr>
          </a:p>
          <a:p>
            <a:pPr marL="743040" lvl="1" indent="-284040">
              <a:lnSpc>
                <a:spcPct val="100000"/>
              </a:lnSpc>
              <a:buClr>
                <a:srgbClr val="990000"/>
              </a:buClr>
              <a:buSzPct val="110000"/>
              <a:buFont typeface="Wingdings" charset="2"/>
              <a:buChar char=""/>
            </a:pPr>
            <a:r>
              <a:rPr lang="en-US" sz="2000" b="0" strike="noStrike" spc="-1">
                <a:solidFill>
                  <a:srgbClr val="000000"/>
                </a:solidFill>
                <a:uFill>
                  <a:solidFill>
                    <a:srgbClr val="FFFFFF"/>
                  </a:solidFill>
                </a:uFill>
                <a:latin typeface="Calibri"/>
                <a:ea typeface="ＭＳ Ｐゴシック"/>
              </a:rPr>
              <a:t>Examples: Caching, logging, anonymization, filtering, transcoding</a:t>
            </a:r>
            <a:endParaRPr lang="en-US" sz="1800" b="0" strike="noStrike" spc="-1">
              <a:solidFill>
                <a:srgbClr val="000000"/>
              </a:solidFill>
              <a:uFill>
                <a:solidFill>
                  <a:srgbClr val="FFFFFF"/>
                </a:solidFill>
              </a:uFill>
              <a:latin typeface="Arial"/>
            </a:endParaRPr>
          </a:p>
        </p:txBody>
      </p:sp>
      <p:sp>
        <p:nvSpPr>
          <p:cNvPr id="88" name="CustomShape 3"/>
          <p:cNvSpPr/>
          <p:nvPr/>
        </p:nvSpPr>
        <p:spPr>
          <a:xfrm>
            <a:off x="628560" y="300024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A</a:t>
            </a:r>
            <a:endParaRPr lang="en-US" sz="1800" b="0" strike="noStrike" spc="-1">
              <a:solidFill>
                <a:srgbClr val="000000"/>
              </a:solidFill>
              <a:uFill>
                <a:solidFill>
                  <a:srgbClr val="FFFFFF"/>
                </a:solidFill>
              </a:uFill>
              <a:latin typeface="Arial"/>
            </a:endParaRPr>
          </a:p>
        </p:txBody>
      </p:sp>
      <p:sp>
        <p:nvSpPr>
          <p:cNvPr id="89" name="CustomShape 4"/>
          <p:cNvSpPr/>
          <p:nvPr/>
        </p:nvSpPr>
        <p:spPr>
          <a:xfrm>
            <a:off x="3676680" y="3808440"/>
            <a:ext cx="1063440" cy="987120"/>
          </a:xfrm>
          <a:prstGeom prst="ellipse">
            <a:avLst/>
          </a:prstGeom>
          <a:solidFill>
            <a:srgbClr val="CCFFFF"/>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Proxy</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cache</a:t>
            </a:r>
            <a:endParaRPr lang="en-US" sz="1800" b="0" strike="noStrike" spc="-1">
              <a:solidFill>
                <a:srgbClr val="000000"/>
              </a:solidFill>
              <a:uFill>
                <a:solidFill>
                  <a:srgbClr val="FFFFFF"/>
                </a:solidFill>
              </a:uFill>
              <a:latin typeface="Arial"/>
            </a:endParaRPr>
          </a:p>
        </p:txBody>
      </p:sp>
      <p:sp>
        <p:nvSpPr>
          <p:cNvPr id="90" name="CustomShape 5"/>
          <p:cNvSpPr/>
          <p:nvPr/>
        </p:nvSpPr>
        <p:spPr>
          <a:xfrm>
            <a:off x="7845480" y="371628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Origin</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Server</a:t>
            </a:r>
            <a:endParaRPr lang="en-US" sz="1800" b="0" strike="noStrike" spc="-1">
              <a:solidFill>
                <a:srgbClr val="000000"/>
              </a:solidFill>
              <a:uFill>
                <a:solidFill>
                  <a:srgbClr val="FFFFFF"/>
                </a:solidFill>
              </a:uFill>
              <a:latin typeface="Arial"/>
            </a:endParaRPr>
          </a:p>
        </p:txBody>
      </p:sp>
      <p:sp>
        <p:nvSpPr>
          <p:cNvPr id="91" name="Line 6"/>
          <p:cNvSpPr/>
          <p:nvPr/>
        </p:nvSpPr>
        <p:spPr>
          <a:xfrm>
            <a:off x="1723680" y="3419280"/>
            <a:ext cx="2157480" cy="4888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92" name="CustomShape 7"/>
          <p:cNvSpPr/>
          <p:nvPr/>
        </p:nvSpPr>
        <p:spPr>
          <a:xfrm>
            <a:off x="1962360" y="317016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3" name="Line 8"/>
          <p:cNvSpPr/>
          <p:nvPr/>
        </p:nvSpPr>
        <p:spPr>
          <a:xfrm>
            <a:off x="4706640" y="4035240"/>
            <a:ext cx="3187800" cy="36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94" name="CustomShape 9"/>
          <p:cNvSpPr/>
          <p:nvPr/>
        </p:nvSpPr>
        <p:spPr>
          <a:xfrm>
            <a:off x="5515200" y="365760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5" name="Line 10"/>
          <p:cNvSpPr/>
          <p:nvPr/>
        </p:nvSpPr>
        <p:spPr>
          <a:xfrm>
            <a:off x="4667040" y="4492440"/>
            <a:ext cx="3220920" cy="1908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96" name="CustomShape 11"/>
          <p:cNvSpPr/>
          <p:nvPr/>
        </p:nvSpPr>
        <p:spPr>
          <a:xfrm>
            <a:off x="5719320" y="411480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7" name="Line 12"/>
          <p:cNvSpPr/>
          <p:nvPr/>
        </p:nvSpPr>
        <p:spPr>
          <a:xfrm>
            <a:off x="1579320" y="3817800"/>
            <a:ext cx="2097000" cy="46512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98" name="CustomShape 13"/>
          <p:cNvSpPr/>
          <p:nvPr/>
        </p:nvSpPr>
        <p:spPr>
          <a:xfrm>
            <a:off x="2298240" y="366696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99" name="CustomShape 14"/>
          <p:cNvSpPr/>
          <p:nvPr/>
        </p:nvSpPr>
        <p:spPr>
          <a:xfrm>
            <a:off x="628560" y="4983120"/>
            <a:ext cx="1063440" cy="987120"/>
          </a:xfrm>
          <a:prstGeom prst="ellipse">
            <a:avLst/>
          </a:prstGeom>
          <a:solidFill>
            <a:srgbClr val="FF99CC"/>
          </a:solidFill>
          <a:ln w="1260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800" b="1" strike="noStrike" spc="-1">
                <a:solidFill>
                  <a:srgbClr val="000000"/>
                </a:solidFill>
                <a:uFill>
                  <a:solidFill>
                    <a:srgbClr val="FFFFFF"/>
                  </a:solidFill>
                </a:uFill>
                <a:latin typeface="Arial Narrow"/>
                <a:ea typeface="ＭＳ Ｐゴシック"/>
              </a:rPr>
              <a:t>Client</a:t>
            </a:r>
            <a:endParaRPr lang="en-US" sz="1800" b="0" strike="noStrike" spc="-1">
              <a:solidFill>
                <a:srgbClr val="000000"/>
              </a:solidFill>
              <a:uFill>
                <a:solidFill>
                  <a:srgbClr val="FFFFFF"/>
                </a:solidFill>
              </a:uFill>
              <a:latin typeface="Arial"/>
            </a:endParaRPr>
          </a:p>
          <a:p>
            <a:pPr algn="ctr">
              <a:lnSpc>
                <a:spcPct val="100000"/>
              </a:lnSpc>
            </a:pPr>
            <a:r>
              <a:rPr lang="en-US" sz="1800" b="1" strike="noStrike" spc="-1">
                <a:solidFill>
                  <a:srgbClr val="000000"/>
                </a:solidFill>
                <a:uFill>
                  <a:solidFill>
                    <a:srgbClr val="FFFFFF"/>
                  </a:solidFill>
                </a:uFill>
                <a:latin typeface="Arial Narrow"/>
                <a:ea typeface="ＭＳ Ｐゴシック"/>
              </a:rPr>
              <a:t>B</a:t>
            </a:r>
            <a:endParaRPr lang="en-US" sz="1800" b="0" strike="noStrike" spc="-1">
              <a:solidFill>
                <a:srgbClr val="000000"/>
              </a:solidFill>
              <a:uFill>
                <a:solidFill>
                  <a:srgbClr val="FFFFFF"/>
                </a:solidFill>
              </a:uFill>
              <a:latin typeface="Arial"/>
            </a:endParaRPr>
          </a:p>
        </p:txBody>
      </p:sp>
      <p:sp>
        <p:nvSpPr>
          <p:cNvPr id="100" name="Line 15"/>
          <p:cNvSpPr/>
          <p:nvPr/>
        </p:nvSpPr>
        <p:spPr>
          <a:xfrm flipV="1">
            <a:off x="1552320" y="4443120"/>
            <a:ext cx="2111400" cy="68580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101" name="CustomShape 16"/>
          <p:cNvSpPr/>
          <p:nvPr/>
        </p:nvSpPr>
        <p:spPr>
          <a:xfrm>
            <a:off x="543240" y="4489560"/>
            <a:ext cx="206640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Arial Narrow"/>
                <a:ea typeface="ＭＳ Ｐゴシック"/>
              </a:rPr>
              <a:t>Request </a:t>
            </a: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
        <p:nvSpPr>
          <p:cNvPr id="102" name="Line 17"/>
          <p:cNvSpPr/>
          <p:nvPr/>
        </p:nvSpPr>
        <p:spPr>
          <a:xfrm flipV="1">
            <a:off x="1693800" y="4705200"/>
            <a:ext cx="2063520" cy="704880"/>
          </a:xfrm>
          <a:prstGeom prst="line">
            <a:avLst/>
          </a:prstGeom>
          <a:ln w="38160">
            <a:solidFill>
              <a:schemeClr val="tx1"/>
            </a:solidFill>
            <a:round/>
            <a:headEnd type="triangle" w="med" len="med"/>
          </a:ln>
        </p:spPr>
        <p:style>
          <a:lnRef idx="0">
            <a:scrgbClr r="0" g="0" b="0"/>
          </a:lnRef>
          <a:fillRef idx="0">
            <a:scrgbClr r="0" g="0" b="0"/>
          </a:fillRef>
          <a:effectRef idx="0">
            <a:scrgbClr r="0" g="0" b="0"/>
          </a:effectRef>
          <a:fontRef idx="minor"/>
        </p:style>
      </p:sp>
      <p:sp>
        <p:nvSpPr>
          <p:cNvPr id="103" name="CustomShape 18"/>
          <p:cNvSpPr/>
          <p:nvPr/>
        </p:nvSpPr>
        <p:spPr>
          <a:xfrm>
            <a:off x="2474640" y="5029200"/>
            <a:ext cx="1276920" cy="3632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000000"/>
                </a:solidFill>
                <a:uFill>
                  <a:solidFill>
                    <a:srgbClr val="FFFFFF"/>
                  </a:solidFill>
                </a:uFill>
                <a:latin typeface="Courier New"/>
                <a:ea typeface="ＭＳ Ｐゴシック"/>
              </a:rPr>
              <a:t>foo.html</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761360" y="5679000"/>
            <a:ext cx="3999960" cy="117720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0" anchor="ctr"/>
          <a:lstStyle/>
          <a:p>
            <a:pPr algn="r">
              <a:lnSpc>
                <a:spcPct val="100000"/>
              </a:lnSpc>
            </a:pPr>
            <a:r>
              <a:rPr lang="en-US" sz="1800" b="1" strike="noStrike" spc="-1">
                <a:solidFill>
                  <a:srgbClr val="000000"/>
                </a:solidFill>
                <a:uFill>
                  <a:solidFill>
                    <a:srgbClr val="FFFFFF"/>
                  </a:solidFill>
                </a:uFill>
                <a:latin typeface="Arial Narrow"/>
                <a:ea typeface="ＭＳ Ｐゴシック"/>
              </a:rPr>
              <a:t>5</a:t>
            </a:r>
            <a:r>
              <a:rPr lang="en-US" sz="1800" b="1" i="1" strike="noStrike" spc="-1">
                <a:solidFill>
                  <a:srgbClr val="000000"/>
                </a:solidFill>
                <a:uFill>
                  <a:solidFill>
                    <a:srgbClr val="FFFFFF"/>
                  </a:solidFill>
                </a:uFill>
                <a:latin typeface="Arial Narrow"/>
                <a:ea typeface="ＭＳ Ｐゴシック"/>
              </a:rPr>
              <a:t>. Drop client</a:t>
            </a:r>
            <a:endParaRPr lang="en-US" sz="1800" b="0" strike="noStrike" spc="-1">
              <a:solidFill>
                <a:srgbClr val="000000"/>
              </a:solidFill>
              <a:uFill>
                <a:solidFill>
                  <a:srgbClr val="FFFFFF"/>
                </a:solidFill>
              </a:uFill>
              <a:latin typeface="Arial"/>
            </a:endParaRPr>
          </a:p>
        </p:txBody>
      </p:sp>
      <p:sp>
        <p:nvSpPr>
          <p:cNvPr id="105" name="CustomShape 2"/>
          <p:cNvSpPr/>
          <p:nvPr/>
        </p:nvSpPr>
        <p:spPr>
          <a:xfrm>
            <a:off x="1676520" y="5662080"/>
            <a:ext cx="2306520" cy="94968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0" anchor="b"/>
          <a:lstStyle/>
          <a:p>
            <a:pPr algn="ctr">
              <a:lnSpc>
                <a:spcPct val="100000"/>
              </a:lnSpc>
            </a:pPr>
            <a:r>
              <a:rPr lang="en-US" sz="1800" b="1" strike="noStrike" spc="-1">
                <a:solidFill>
                  <a:srgbClr val="000000"/>
                </a:solidFill>
                <a:uFill>
                  <a:solidFill>
                    <a:srgbClr val="FFFFFF"/>
                  </a:solidFill>
                </a:uFill>
                <a:latin typeface="Arial Narrow"/>
                <a:ea typeface="ＭＳ Ｐゴシック"/>
              </a:rPr>
              <a:t>4</a:t>
            </a:r>
            <a:r>
              <a:rPr lang="en-US" sz="1800" b="1" i="1" strike="noStrike" spc="-1">
                <a:solidFill>
                  <a:srgbClr val="000000"/>
                </a:solidFill>
                <a:uFill>
                  <a:solidFill>
                    <a:srgbClr val="FFFFFF"/>
                  </a:solidFill>
                </a:uFill>
                <a:latin typeface="Arial Narrow"/>
                <a:ea typeface="ＭＳ Ｐゴシック"/>
              </a:rPr>
              <a:t>. Disconnect client</a:t>
            </a:r>
            <a:endParaRPr lang="en-US" sz="1800" b="0" strike="noStrike" spc="-1">
              <a:solidFill>
                <a:srgbClr val="000000"/>
              </a:solidFill>
              <a:uFill>
                <a:solidFill>
                  <a:srgbClr val="FFFFFF"/>
                </a:solidFill>
              </a:uFill>
              <a:latin typeface="Arial"/>
            </a:endParaRPr>
          </a:p>
        </p:txBody>
      </p:sp>
      <p:sp>
        <p:nvSpPr>
          <p:cNvPr id="106" name="CustomShape 3"/>
          <p:cNvSpPr/>
          <p:nvPr/>
        </p:nvSpPr>
        <p:spPr>
          <a:xfrm>
            <a:off x="1249200" y="4068360"/>
            <a:ext cx="7151760" cy="158436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r">
              <a:lnSpc>
                <a:spcPct val="100000"/>
              </a:lnSpc>
            </a:pPr>
            <a:r>
              <a:rPr lang="en-US" sz="1800" b="1" strike="noStrike" spc="-1">
                <a:solidFill>
                  <a:srgbClr val="000000"/>
                </a:solidFill>
                <a:uFill>
                  <a:solidFill>
                    <a:srgbClr val="FFFFFF"/>
                  </a:solidFill>
                </a:uFill>
                <a:latin typeface="Arial Narrow"/>
                <a:ea typeface="ＭＳ Ｐゴシック"/>
              </a:rPr>
              <a:t>3</a:t>
            </a:r>
            <a:r>
              <a:rPr lang="en-US" sz="1800" b="1" i="1" strike="noStrike" spc="-1">
                <a:solidFill>
                  <a:srgbClr val="000000"/>
                </a:solidFill>
                <a:uFill>
                  <a:solidFill>
                    <a:srgbClr val="FFFFFF"/>
                  </a:solidFill>
                </a:uFill>
                <a:latin typeface="Arial Narrow"/>
                <a:ea typeface="ＭＳ Ｐゴシック"/>
              </a:rPr>
              <a:t>. Exchange</a:t>
            </a:r>
            <a:endParaRPr lang="en-US" sz="1800" b="0" strike="noStrike" spc="-1">
              <a:solidFill>
                <a:srgbClr val="000000"/>
              </a:solidFill>
              <a:uFill>
                <a:solidFill>
                  <a:srgbClr val="FFFFFF"/>
                </a:solidFill>
              </a:uFill>
              <a:latin typeface="Arial"/>
            </a:endParaRPr>
          </a:p>
          <a:p>
            <a:pPr algn="r">
              <a:lnSpc>
                <a:spcPct val="100000"/>
              </a:lnSpc>
            </a:pPr>
            <a:r>
              <a:rPr lang="en-US" sz="1800" b="1" i="1" strike="noStrike" spc="-1">
                <a:solidFill>
                  <a:srgbClr val="000000"/>
                </a:solidFill>
                <a:uFill>
                  <a:solidFill>
                    <a:srgbClr val="FFFFFF"/>
                  </a:solidFill>
                </a:uFill>
                <a:latin typeface="Arial Narrow"/>
                <a:ea typeface="ＭＳ Ｐゴシック"/>
              </a:rPr>
              <a:t>data</a:t>
            </a:r>
            <a:endParaRPr lang="en-US" sz="1800" b="0" strike="noStrike" spc="-1">
              <a:solidFill>
                <a:srgbClr val="000000"/>
              </a:solidFill>
              <a:uFill>
                <a:solidFill>
                  <a:srgbClr val="FFFFFF"/>
                </a:solidFill>
              </a:uFill>
              <a:latin typeface="Arial"/>
            </a:endParaRPr>
          </a:p>
        </p:txBody>
      </p:sp>
      <p:sp>
        <p:nvSpPr>
          <p:cNvPr id="107" name="CustomShape 4"/>
          <p:cNvSpPr/>
          <p:nvPr/>
        </p:nvSpPr>
        <p:spPr>
          <a:xfrm>
            <a:off x="1752480" y="228600"/>
            <a:ext cx="2055600" cy="394992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ctr">
              <a:lnSpc>
                <a:spcPct val="100000"/>
              </a:lnSpc>
            </a:pPr>
            <a:r>
              <a:rPr lang="en-US" sz="1800" b="1" strike="noStrike" spc="-1">
                <a:solidFill>
                  <a:srgbClr val="000000"/>
                </a:solidFill>
                <a:uFill>
                  <a:solidFill>
                    <a:srgbClr val="FFFFFF"/>
                  </a:solidFill>
                </a:uFill>
                <a:latin typeface="Arial Narrow"/>
                <a:ea typeface="ＭＳ Ｐゴシック"/>
              </a:rPr>
              <a:t>2</a:t>
            </a:r>
            <a:r>
              <a:rPr lang="en-US" sz="1800" b="1" i="1" strike="noStrike" spc="-1">
                <a:solidFill>
                  <a:srgbClr val="000000"/>
                </a:solidFill>
                <a:uFill>
                  <a:solidFill>
                    <a:srgbClr val="FFFFFF"/>
                  </a:solidFill>
                </a:uFill>
                <a:latin typeface="Arial Narrow"/>
                <a:ea typeface="ＭＳ Ｐゴシック"/>
              </a:rPr>
              <a:t>. Start client</a:t>
            </a:r>
            <a:endParaRPr lang="en-US" sz="1800" b="0" strike="noStrike" spc="-1">
              <a:solidFill>
                <a:srgbClr val="000000"/>
              </a:solidFill>
              <a:uFill>
                <a:solidFill>
                  <a:srgbClr val="FFFFFF"/>
                </a:solidFill>
              </a:uFill>
              <a:latin typeface="Arial"/>
            </a:endParaRPr>
          </a:p>
        </p:txBody>
      </p:sp>
      <p:sp>
        <p:nvSpPr>
          <p:cNvPr id="108" name="CustomShape 5"/>
          <p:cNvSpPr/>
          <p:nvPr/>
        </p:nvSpPr>
        <p:spPr>
          <a:xfrm>
            <a:off x="4572000" y="228600"/>
            <a:ext cx="2055600" cy="3949920"/>
          </a:xfrm>
          <a:prstGeom prst="roundRect">
            <a:avLst>
              <a:gd name="adj" fmla="val 16667"/>
            </a:avLst>
          </a:prstGeom>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0" rIns="90000" bIns="45000"/>
          <a:lstStyle/>
          <a:p>
            <a:pPr algn="ctr">
              <a:lnSpc>
                <a:spcPct val="100000"/>
              </a:lnSpc>
            </a:pPr>
            <a:r>
              <a:rPr lang="en-US" sz="1800" b="1" strike="noStrike" spc="-1">
                <a:solidFill>
                  <a:srgbClr val="000000"/>
                </a:solidFill>
                <a:uFill>
                  <a:solidFill>
                    <a:srgbClr val="FFFFFF"/>
                  </a:solidFill>
                </a:uFill>
                <a:latin typeface="Arial Narrow"/>
                <a:ea typeface="ＭＳ Ｐゴシック"/>
              </a:rPr>
              <a:t>1</a:t>
            </a:r>
            <a:r>
              <a:rPr lang="en-US" sz="1800" b="1" i="1" strike="noStrike" spc="-1">
                <a:solidFill>
                  <a:srgbClr val="000000"/>
                </a:solidFill>
                <a:uFill>
                  <a:solidFill>
                    <a:srgbClr val="FFFFFF"/>
                  </a:solidFill>
                </a:uFill>
                <a:latin typeface="Arial Narrow"/>
                <a:ea typeface="ＭＳ Ｐゴシック"/>
              </a:rPr>
              <a:t>. Start server</a:t>
            </a:r>
            <a:endParaRPr lang="en-US" sz="1800" b="0" strike="noStrike" spc="-1">
              <a:solidFill>
                <a:srgbClr val="000000"/>
              </a:solidFill>
              <a:uFill>
                <a:solidFill>
                  <a:srgbClr val="FFFFFF"/>
                </a:solidFill>
              </a:uFill>
              <a:latin typeface="Arial"/>
            </a:endParaRPr>
          </a:p>
        </p:txBody>
      </p:sp>
      <p:sp>
        <p:nvSpPr>
          <p:cNvPr id="109" name="CustomShape 6"/>
          <p:cNvSpPr/>
          <p:nvPr/>
        </p:nvSpPr>
        <p:spPr>
          <a:xfrm>
            <a:off x="1447920" y="4180320"/>
            <a:ext cx="5408280" cy="1369800"/>
          </a:xfrm>
          <a:prstGeom prst="rect">
            <a:avLst/>
          </a:prstGeom>
          <a:solidFill>
            <a:srgbClr val="F1C7C7"/>
          </a:solidFill>
          <a:ln w="12600">
            <a:solidFill>
              <a:schemeClr val="tx1"/>
            </a:solidFill>
            <a:miter/>
          </a:ln>
        </p:spPr>
        <p:style>
          <a:lnRef idx="0">
            <a:scrgbClr r="0" g="0" b="0"/>
          </a:lnRef>
          <a:fillRef idx="0">
            <a:scrgbClr r="0" g="0" b="0"/>
          </a:fillRef>
          <a:effectRef idx="0">
            <a:scrgbClr r="0" g="0" b="0"/>
          </a:effectRef>
          <a:fontRef idx="minor"/>
        </p:style>
      </p:sp>
      <p:sp>
        <p:nvSpPr>
          <p:cNvPr id="110" name="Line 7"/>
          <p:cNvSpPr/>
          <p:nvPr/>
        </p:nvSpPr>
        <p:spPr>
          <a:xfrm>
            <a:off x="6324480" y="5240880"/>
            <a:ext cx="3808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1" name="Line 8"/>
          <p:cNvSpPr/>
          <p:nvPr/>
        </p:nvSpPr>
        <p:spPr>
          <a:xfrm flipV="1">
            <a:off x="6705360" y="4555080"/>
            <a:ext cx="360" cy="685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2" name="Line 9"/>
          <p:cNvSpPr/>
          <p:nvPr/>
        </p:nvSpPr>
        <p:spPr>
          <a:xfrm flipH="1">
            <a:off x="6324480" y="4555080"/>
            <a:ext cx="3808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13" name="Line 10"/>
          <p:cNvSpPr/>
          <p:nvPr/>
        </p:nvSpPr>
        <p:spPr>
          <a:xfrm flipH="1">
            <a:off x="1676160" y="5240880"/>
            <a:ext cx="38124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4" name="Line 11"/>
          <p:cNvSpPr/>
          <p:nvPr/>
        </p:nvSpPr>
        <p:spPr>
          <a:xfrm flipV="1">
            <a:off x="1676160" y="4555080"/>
            <a:ext cx="360" cy="6858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15" name="Line 12"/>
          <p:cNvSpPr/>
          <p:nvPr/>
        </p:nvSpPr>
        <p:spPr>
          <a:xfrm>
            <a:off x="1676160" y="4555080"/>
            <a:ext cx="38124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16" name="CustomShape 13"/>
          <p:cNvSpPr/>
          <p:nvPr/>
        </p:nvSpPr>
        <p:spPr>
          <a:xfrm>
            <a:off x="457200" y="4451040"/>
            <a:ext cx="836280" cy="8193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600" b="1" strike="noStrike" spc="-1">
                <a:solidFill>
                  <a:srgbClr val="C00000"/>
                </a:solidFill>
                <a:uFill>
                  <a:solidFill>
                    <a:srgbClr val="FFFFFF"/>
                  </a:solidFill>
                </a:uFill>
                <a:latin typeface="Calibri"/>
                <a:ea typeface="ＭＳ Ｐゴシック"/>
              </a:rPr>
              <a:t>Client / Server</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C00000"/>
                </a:solidFill>
                <a:uFill>
                  <a:solidFill>
                    <a:srgbClr val="FFFFFF"/>
                  </a:solidFill>
                </a:uFill>
                <a:latin typeface="Calibri"/>
                <a:ea typeface="ＭＳ Ｐゴシック"/>
              </a:rPr>
              <a:t>Session</a:t>
            </a:r>
            <a:endParaRPr lang="en-US" sz="1800" b="0" strike="noStrike" spc="-1">
              <a:solidFill>
                <a:srgbClr val="000000"/>
              </a:solidFill>
              <a:uFill>
                <a:solidFill>
                  <a:srgbClr val="FFFFFF"/>
                </a:solidFill>
              </a:uFill>
              <a:latin typeface="Arial"/>
            </a:endParaRPr>
          </a:p>
        </p:txBody>
      </p:sp>
      <p:sp>
        <p:nvSpPr>
          <p:cNvPr id="117" name="CustomShape 14"/>
          <p:cNvSpPr/>
          <p:nvPr/>
        </p:nvSpPr>
        <p:spPr>
          <a:xfrm>
            <a:off x="6848280" y="950400"/>
            <a:ext cx="2131920" cy="1193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r>
              <a:rPr lang="en-US" sz="3600" b="1" strike="noStrike" spc="-1">
                <a:solidFill>
                  <a:srgbClr val="000000"/>
                </a:solidFill>
                <a:uFill>
                  <a:solidFill>
                    <a:srgbClr val="FFFFFF"/>
                  </a:solidFill>
                </a:uFill>
                <a:latin typeface="Calibri"/>
                <a:ea typeface="ＭＳ Ｐゴシック"/>
              </a:rPr>
              <a:t>Echo</a:t>
            </a:r>
            <a:endParaRPr lang="en-US" sz="1800" b="0" strike="noStrike" spc="-1">
              <a:solidFill>
                <a:srgbClr val="000000"/>
              </a:solidFill>
              <a:uFill>
                <a:solidFill>
                  <a:srgbClr val="FFFFFF"/>
                </a:solidFill>
              </a:uFill>
              <a:latin typeface="Arial"/>
            </a:endParaRPr>
          </a:p>
          <a:p>
            <a:r>
              <a:rPr lang="en-US" sz="3600" b="1" strike="noStrike" spc="-1">
                <a:solidFill>
                  <a:srgbClr val="000000"/>
                </a:solidFill>
                <a:uFill>
                  <a:solidFill>
                    <a:srgbClr val="FFFFFF"/>
                  </a:solidFill>
                </a:uFill>
                <a:latin typeface="Calibri"/>
                <a:ea typeface="ＭＳ Ｐゴシック"/>
              </a:rPr>
              <a:t>Server</a:t>
            </a:r>
            <a:endParaRPr lang="en-US" sz="1800" b="0" strike="noStrike" spc="-1">
              <a:solidFill>
                <a:srgbClr val="000000"/>
              </a:solidFill>
              <a:uFill>
                <a:solidFill>
                  <a:srgbClr val="FFFFFF"/>
                </a:solidFill>
              </a:uFill>
              <a:latin typeface="Arial"/>
            </a:endParaRPr>
          </a:p>
          <a:p>
            <a:r>
              <a:rPr lang="en-US" sz="3600" b="1" strike="noStrike" spc="-1">
                <a:solidFill>
                  <a:srgbClr val="000000"/>
                </a:solidFill>
                <a:uFill>
                  <a:solidFill>
                    <a:srgbClr val="FFFFFF"/>
                  </a:solidFill>
                </a:uFill>
                <a:latin typeface="Calibri"/>
                <a:ea typeface="ＭＳ Ｐゴシック"/>
              </a:rPr>
              <a:t>+ Client</a:t>
            </a:r>
            <a:endParaRPr lang="en-US" sz="1800" b="0" strike="noStrike" spc="-1">
              <a:solidFill>
                <a:srgbClr val="000000"/>
              </a:solidFill>
              <a:uFill>
                <a:solidFill>
                  <a:srgbClr val="FFFFFF"/>
                </a:solidFill>
              </a:uFill>
              <a:latin typeface="Arial"/>
            </a:endParaRPr>
          </a:p>
          <a:p>
            <a:pPr marL="119160" indent="-117360" algn="ctr">
              <a:lnSpc>
                <a:spcPct val="100000"/>
              </a:lnSpc>
            </a:pPr>
            <a:r>
              <a:rPr lang="en-US" sz="3600" b="1" strike="noStrike" spc="-1">
                <a:solidFill>
                  <a:srgbClr val="000000"/>
                </a:solidFill>
                <a:uFill>
                  <a:solidFill>
                    <a:srgbClr val="FFFFFF"/>
                  </a:solidFill>
                </a:uFill>
                <a:latin typeface="Calibri"/>
                <a:ea typeface="ＭＳ Ｐゴシック"/>
              </a:rPr>
              <a:t>Structure</a:t>
            </a:r>
            <a:endParaRPr lang="en-US" sz="1800" b="0" strike="noStrike" spc="-1">
              <a:solidFill>
                <a:srgbClr val="000000"/>
              </a:solidFill>
              <a:uFill>
                <a:solidFill>
                  <a:srgbClr val="FFFFFF"/>
                </a:solidFill>
              </a:uFill>
              <a:latin typeface="Arial"/>
            </a:endParaRPr>
          </a:p>
        </p:txBody>
      </p:sp>
      <p:sp>
        <p:nvSpPr>
          <p:cNvPr id="118" name="CustomShape 15"/>
          <p:cNvSpPr/>
          <p:nvPr/>
        </p:nvSpPr>
        <p:spPr>
          <a:xfrm>
            <a:off x="2368080" y="455040"/>
            <a:ext cx="898920" cy="4550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i="1" strike="noStrike" spc="-1">
                <a:solidFill>
                  <a:srgbClr val="C00000"/>
                </a:solidFill>
                <a:uFill>
                  <a:solidFill>
                    <a:srgbClr val="FFFFFF"/>
                  </a:solidFill>
                </a:uFill>
                <a:latin typeface="Calibri"/>
                <a:ea typeface="ＭＳ Ｐゴシック"/>
              </a:rPr>
              <a:t>Client</a:t>
            </a:r>
            <a:endParaRPr lang="en-US" sz="1800" b="0" strike="noStrike" spc="-1">
              <a:solidFill>
                <a:srgbClr val="000000"/>
              </a:solidFill>
              <a:uFill>
                <a:solidFill>
                  <a:srgbClr val="FFFFFF"/>
                </a:solidFill>
              </a:uFill>
              <a:latin typeface="Arial"/>
            </a:endParaRPr>
          </a:p>
        </p:txBody>
      </p:sp>
      <p:sp>
        <p:nvSpPr>
          <p:cNvPr id="119" name="CustomShape 16"/>
          <p:cNvSpPr/>
          <p:nvPr/>
        </p:nvSpPr>
        <p:spPr>
          <a:xfrm>
            <a:off x="5141880" y="455040"/>
            <a:ext cx="979920" cy="45504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2400" b="1" i="1" strike="noStrike" spc="-1">
                <a:solidFill>
                  <a:srgbClr val="C00000"/>
                </a:solidFill>
                <a:uFill>
                  <a:solidFill>
                    <a:srgbClr val="FFFFFF"/>
                  </a:solidFill>
                </a:uFill>
                <a:latin typeface="Calibri"/>
                <a:ea typeface="ＭＳ Ｐゴシック"/>
              </a:rPr>
              <a:t>Server</a:t>
            </a:r>
            <a:endParaRPr lang="en-US" sz="1800" b="0" strike="noStrike" spc="-1">
              <a:solidFill>
                <a:srgbClr val="000000"/>
              </a:solidFill>
              <a:uFill>
                <a:solidFill>
                  <a:srgbClr val="FFFFFF"/>
                </a:solidFill>
              </a:uFill>
              <a:latin typeface="Arial"/>
            </a:endParaRPr>
          </a:p>
        </p:txBody>
      </p:sp>
      <p:sp>
        <p:nvSpPr>
          <p:cNvPr id="120" name="Line 17"/>
          <p:cNvSpPr/>
          <p:nvPr/>
        </p:nvSpPr>
        <p:spPr>
          <a:xfrm>
            <a:off x="5638680" y="33397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1" name="Line 18"/>
          <p:cNvSpPr/>
          <p:nvPr/>
        </p:nvSpPr>
        <p:spPr>
          <a:xfrm>
            <a:off x="3047760" y="3857040"/>
            <a:ext cx="1828800" cy="360"/>
          </a:xfrm>
          <a:prstGeom prst="line">
            <a:avLst/>
          </a:prstGeom>
          <a:ln w="12600" cap="rnd">
            <a:solidFill>
              <a:schemeClr val="tx1"/>
            </a:solidFill>
            <a:custDash>
              <a:ds d="400000" sp="300000"/>
            </a:custDash>
            <a:round/>
            <a:tailEnd type="triangle" w="med" len="med"/>
          </a:ln>
        </p:spPr>
        <p:style>
          <a:lnRef idx="0">
            <a:scrgbClr r="0" g="0" b="0"/>
          </a:lnRef>
          <a:fillRef idx="0">
            <a:scrgbClr r="0" g="0" b="0"/>
          </a:fillRef>
          <a:effectRef idx="0">
            <a:scrgbClr r="0" g="0" b="0"/>
          </a:effectRef>
          <a:fontRef idx="minor"/>
        </p:style>
      </p:sp>
      <p:sp>
        <p:nvSpPr>
          <p:cNvPr id="122" name="Line 19"/>
          <p:cNvSpPr/>
          <p:nvPr/>
        </p:nvSpPr>
        <p:spPr>
          <a:xfrm>
            <a:off x="2819160" y="40255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3" name="Line 20"/>
          <p:cNvSpPr/>
          <p:nvPr/>
        </p:nvSpPr>
        <p:spPr>
          <a:xfrm>
            <a:off x="2819160" y="47113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4" name="Line 21"/>
          <p:cNvSpPr/>
          <p:nvPr/>
        </p:nvSpPr>
        <p:spPr>
          <a:xfrm>
            <a:off x="5638680" y="40255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5" name="Line 22"/>
          <p:cNvSpPr/>
          <p:nvPr/>
        </p:nvSpPr>
        <p:spPr>
          <a:xfrm>
            <a:off x="5638680" y="4711320"/>
            <a:ext cx="360" cy="3045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6" name="Line 23"/>
          <p:cNvSpPr/>
          <p:nvPr/>
        </p:nvSpPr>
        <p:spPr>
          <a:xfrm>
            <a:off x="3581280" y="4544640"/>
            <a:ext cx="12952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7" name="Line 24"/>
          <p:cNvSpPr/>
          <p:nvPr/>
        </p:nvSpPr>
        <p:spPr>
          <a:xfrm flipH="1">
            <a:off x="3581280" y="5228640"/>
            <a:ext cx="12952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28" name="CustomShape 25"/>
          <p:cNvSpPr/>
          <p:nvPr/>
        </p:nvSpPr>
        <p:spPr>
          <a:xfrm>
            <a:off x="4876920" y="436212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p:txBody>
      </p:sp>
      <p:sp>
        <p:nvSpPr>
          <p:cNvPr id="129" name="CustomShape 26"/>
          <p:cNvSpPr/>
          <p:nvPr/>
        </p:nvSpPr>
        <p:spPr>
          <a:xfrm>
            <a:off x="4876920" y="503676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rio_writen</a:t>
            </a:r>
            <a:endParaRPr lang="en-US" sz="1800" b="0" strike="noStrike" spc="-1">
              <a:solidFill>
                <a:srgbClr val="000000"/>
              </a:solidFill>
              <a:uFill>
                <a:solidFill>
                  <a:srgbClr val="FFFFFF"/>
                </a:solidFill>
              </a:uFill>
              <a:latin typeface="Arial"/>
            </a:endParaRPr>
          </a:p>
        </p:txBody>
      </p:sp>
      <p:sp>
        <p:nvSpPr>
          <p:cNvPr id="130" name="CustomShape 27"/>
          <p:cNvSpPr/>
          <p:nvPr/>
        </p:nvSpPr>
        <p:spPr>
          <a:xfrm>
            <a:off x="2057400" y="503676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000000"/>
                </a:solidFill>
                <a:uFill>
                  <a:solidFill>
                    <a:srgbClr val="FFFFFF"/>
                  </a:solidFill>
                </a:uFill>
                <a:latin typeface="Courier New"/>
                <a:ea typeface="ＭＳ Ｐゴシック"/>
              </a:rPr>
              <a:t>fputs</a:t>
            </a:r>
            <a:endParaRPr lang="en-US" sz="1800" b="0" strike="noStrike" spc="-1">
              <a:solidFill>
                <a:srgbClr val="000000"/>
              </a:solidFill>
              <a:uFill>
                <a:solidFill>
                  <a:srgbClr val="FFFFFF"/>
                </a:solidFill>
              </a:uFill>
              <a:latin typeface="Arial"/>
            </a:endParaRPr>
          </a:p>
        </p:txBody>
      </p:sp>
      <p:sp>
        <p:nvSpPr>
          <p:cNvPr id="131" name="CustomShape 28"/>
          <p:cNvSpPr/>
          <p:nvPr/>
        </p:nvSpPr>
        <p:spPr>
          <a:xfrm>
            <a:off x="2057400" y="436212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fgets</a:t>
            </a:r>
            <a:endParaRPr lang="en-US" sz="1800" b="0" strike="noStrike" spc="-1">
              <a:solidFill>
                <a:srgbClr val="000000"/>
              </a:solidFill>
              <a:uFill>
                <a:solidFill>
                  <a:srgbClr val="FFFFFF"/>
                </a:solidFill>
              </a:uFill>
              <a:latin typeface="Arial"/>
            </a:endParaRPr>
          </a:p>
          <a:p>
            <a:pPr algn="ctr">
              <a:lnSpc>
                <a:spcPct val="100000"/>
              </a:lnSpc>
            </a:pPr>
            <a:r>
              <a:rPr lang="en-US" sz="1400" b="1" strike="noStrike" spc="-1">
                <a:solidFill>
                  <a:srgbClr val="000000"/>
                </a:solidFill>
                <a:uFill>
                  <a:solidFill>
                    <a:srgbClr val="FFFFFF"/>
                  </a:solidFill>
                </a:uFill>
                <a:latin typeface="Courier New"/>
                <a:ea typeface="ＭＳ Ｐゴシック"/>
              </a:rPr>
              <a:t>rio_writen</a:t>
            </a:r>
            <a:endParaRPr lang="en-US" sz="1800" b="0" strike="noStrike" spc="-1">
              <a:solidFill>
                <a:srgbClr val="000000"/>
              </a:solidFill>
              <a:uFill>
                <a:solidFill>
                  <a:srgbClr val="FFFFFF"/>
                </a:solidFill>
              </a:uFill>
              <a:latin typeface="Arial"/>
            </a:endParaRPr>
          </a:p>
        </p:txBody>
      </p:sp>
      <p:sp>
        <p:nvSpPr>
          <p:cNvPr id="132" name="CustomShape 29"/>
          <p:cNvSpPr/>
          <p:nvPr/>
        </p:nvSpPr>
        <p:spPr>
          <a:xfrm>
            <a:off x="3640320" y="3251160"/>
            <a:ext cx="1138320" cy="5760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600" b="1" strike="noStrike" spc="-1">
                <a:solidFill>
                  <a:srgbClr val="000000"/>
                </a:solidFill>
                <a:uFill>
                  <a:solidFill>
                    <a:srgbClr val="FFFFFF"/>
                  </a:solidFill>
                </a:uFill>
                <a:latin typeface="Calibri"/>
                <a:ea typeface="ＭＳ Ｐゴシック"/>
              </a:rPr>
              <a:t>Connection</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000000"/>
                </a:solidFill>
                <a:uFill>
                  <a:solidFill>
                    <a:srgbClr val="FFFFFF"/>
                  </a:solidFill>
                </a:uFill>
                <a:latin typeface="Calibri"/>
                <a:ea typeface="ＭＳ Ｐゴシック"/>
              </a:rPr>
              <a:t>request</a:t>
            </a:r>
            <a:endParaRPr lang="en-US" sz="1800" b="0" strike="noStrike" spc="-1">
              <a:solidFill>
                <a:srgbClr val="000000"/>
              </a:solidFill>
              <a:uFill>
                <a:solidFill>
                  <a:srgbClr val="FFFFFF"/>
                </a:solidFill>
              </a:uFill>
              <a:latin typeface="Arial"/>
            </a:endParaRPr>
          </a:p>
        </p:txBody>
      </p:sp>
      <p:sp>
        <p:nvSpPr>
          <p:cNvPr id="133" name="Line 30"/>
          <p:cNvSpPr/>
          <p:nvPr/>
        </p:nvSpPr>
        <p:spPr>
          <a:xfrm>
            <a:off x="2819160" y="54100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4" name="Line 31"/>
          <p:cNvSpPr/>
          <p:nvPr/>
        </p:nvSpPr>
        <p:spPr>
          <a:xfrm>
            <a:off x="5638680" y="54100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5" name="Line 32"/>
          <p:cNvSpPr/>
          <p:nvPr/>
        </p:nvSpPr>
        <p:spPr>
          <a:xfrm>
            <a:off x="5638680" y="6095880"/>
            <a:ext cx="360" cy="3049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36" name="Line 33"/>
          <p:cNvSpPr/>
          <p:nvPr/>
        </p:nvSpPr>
        <p:spPr>
          <a:xfrm>
            <a:off x="3047760" y="5929200"/>
            <a:ext cx="1828800" cy="360"/>
          </a:xfrm>
          <a:prstGeom prst="line">
            <a:avLst/>
          </a:prstGeom>
          <a:ln w="12600" cap="rnd">
            <a:solidFill>
              <a:schemeClr val="tx1"/>
            </a:solidFill>
            <a:custDash>
              <a:ds d="400000" sp="300000"/>
            </a:custDash>
            <a:round/>
            <a:tailEnd type="triangle" w="med" len="med"/>
          </a:ln>
        </p:spPr>
        <p:style>
          <a:lnRef idx="0">
            <a:scrgbClr r="0" g="0" b="0"/>
          </a:lnRef>
          <a:fillRef idx="0">
            <a:scrgbClr r="0" g="0" b="0"/>
          </a:fillRef>
          <a:effectRef idx="0">
            <a:scrgbClr r="0" g="0" b="0"/>
          </a:effectRef>
          <a:fontRef idx="minor"/>
        </p:style>
      </p:sp>
      <p:sp>
        <p:nvSpPr>
          <p:cNvPr id="137" name="CustomShape 34"/>
          <p:cNvSpPr/>
          <p:nvPr/>
        </p:nvSpPr>
        <p:spPr>
          <a:xfrm>
            <a:off x="4876920" y="572436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rio_readlineb</a:t>
            </a:r>
            <a:endParaRPr lang="en-US" sz="1800" b="0" strike="noStrike" spc="-1">
              <a:solidFill>
                <a:srgbClr val="000000"/>
              </a:solidFill>
              <a:uFill>
                <a:solidFill>
                  <a:srgbClr val="FFFFFF"/>
                </a:solidFill>
              </a:uFill>
              <a:latin typeface="Arial"/>
            </a:endParaRPr>
          </a:p>
        </p:txBody>
      </p:sp>
      <p:sp>
        <p:nvSpPr>
          <p:cNvPr id="138" name="CustomShape 35"/>
          <p:cNvSpPr/>
          <p:nvPr/>
        </p:nvSpPr>
        <p:spPr>
          <a:xfrm>
            <a:off x="4876920" y="640080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close</a:t>
            </a:r>
            <a:endParaRPr lang="en-US" sz="1800" b="0" strike="noStrike" spc="-1">
              <a:solidFill>
                <a:srgbClr val="000000"/>
              </a:solidFill>
              <a:uFill>
                <a:solidFill>
                  <a:srgbClr val="FFFFFF"/>
                </a:solidFill>
              </a:uFill>
              <a:latin typeface="Arial"/>
            </a:endParaRPr>
          </a:p>
        </p:txBody>
      </p:sp>
      <p:sp>
        <p:nvSpPr>
          <p:cNvPr id="139" name="CustomShape 36"/>
          <p:cNvSpPr/>
          <p:nvPr/>
        </p:nvSpPr>
        <p:spPr>
          <a:xfrm>
            <a:off x="2057400" y="5726160"/>
            <a:ext cx="152208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close</a:t>
            </a:r>
            <a:endParaRPr lang="en-US" sz="1800" b="0" strike="noStrike" spc="-1">
              <a:solidFill>
                <a:srgbClr val="000000"/>
              </a:solidFill>
              <a:uFill>
                <a:solidFill>
                  <a:srgbClr val="FFFFFF"/>
                </a:solidFill>
              </a:uFill>
              <a:latin typeface="Arial"/>
            </a:endParaRPr>
          </a:p>
        </p:txBody>
      </p:sp>
      <p:sp>
        <p:nvSpPr>
          <p:cNvPr id="140" name="CustomShape 37"/>
          <p:cNvSpPr/>
          <p:nvPr/>
        </p:nvSpPr>
        <p:spPr>
          <a:xfrm>
            <a:off x="3965040" y="5656320"/>
            <a:ext cx="466200" cy="3024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alibri"/>
                <a:ea typeface="ＭＳ Ｐゴシック"/>
              </a:rPr>
              <a:t>EOF</a:t>
            </a:r>
            <a:endParaRPr lang="en-US" sz="1800" b="0" strike="noStrike" spc="-1">
              <a:solidFill>
                <a:srgbClr val="000000"/>
              </a:solidFill>
              <a:uFill>
                <a:solidFill>
                  <a:srgbClr val="FFFFFF"/>
                </a:solidFill>
              </a:uFill>
              <a:latin typeface="Arial"/>
            </a:endParaRPr>
          </a:p>
        </p:txBody>
      </p:sp>
      <p:sp>
        <p:nvSpPr>
          <p:cNvPr id="141" name="Line 38"/>
          <p:cNvSpPr/>
          <p:nvPr/>
        </p:nvSpPr>
        <p:spPr>
          <a:xfrm>
            <a:off x="6324480" y="6613200"/>
            <a:ext cx="838080" cy="3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42" name="Line 39"/>
          <p:cNvSpPr/>
          <p:nvPr/>
        </p:nvSpPr>
        <p:spPr>
          <a:xfrm flipV="1">
            <a:off x="7162560" y="3870000"/>
            <a:ext cx="360" cy="274320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143" name="Line 40"/>
          <p:cNvSpPr/>
          <p:nvPr/>
        </p:nvSpPr>
        <p:spPr>
          <a:xfrm flipH="1">
            <a:off x="6324480" y="3870000"/>
            <a:ext cx="838080" cy="36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144" name="CustomShape 41"/>
          <p:cNvSpPr/>
          <p:nvPr/>
        </p:nvSpPr>
        <p:spPr>
          <a:xfrm>
            <a:off x="6728040" y="3251160"/>
            <a:ext cx="1782720" cy="576000"/>
          </a:xfrm>
          <a:prstGeom prst="rect">
            <a:avLst/>
          </a:prstGeom>
          <a:noFill/>
          <a:ln w="12600">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600" b="1" strike="noStrike" spc="-1">
                <a:solidFill>
                  <a:srgbClr val="000000"/>
                </a:solidFill>
                <a:uFill>
                  <a:solidFill>
                    <a:srgbClr val="FFFFFF"/>
                  </a:solidFill>
                </a:uFill>
                <a:latin typeface="Calibri"/>
                <a:ea typeface="ＭＳ Ｐゴシック"/>
              </a:rPr>
              <a:t>Await connection</a:t>
            </a:r>
            <a:endParaRPr lang="en-US" sz="1800" b="0" strike="noStrike" spc="-1">
              <a:solidFill>
                <a:srgbClr val="000000"/>
              </a:solidFill>
              <a:uFill>
                <a:solidFill>
                  <a:srgbClr val="FFFFFF"/>
                </a:solidFill>
              </a:uFill>
              <a:latin typeface="Arial"/>
            </a:endParaRPr>
          </a:p>
          <a:p>
            <a:pPr>
              <a:lnSpc>
                <a:spcPct val="100000"/>
              </a:lnSpc>
            </a:pPr>
            <a:r>
              <a:rPr lang="en-US" sz="1600" b="1" strike="noStrike" spc="-1">
                <a:solidFill>
                  <a:srgbClr val="000000"/>
                </a:solidFill>
                <a:uFill>
                  <a:solidFill>
                    <a:srgbClr val="FFFFFF"/>
                  </a:solidFill>
                </a:uFill>
                <a:latin typeface="Calibri"/>
                <a:ea typeface="ＭＳ Ｐゴシック"/>
              </a:rPr>
              <a:t>request from client</a:t>
            </a:r>
            <a:endParaRPr lang="en-US" sz="1800" b="0" strike="noStrike" spc="-1">
              <a:solidFill>
                <a:srgbClr val="000000"/>
              </a:solidFill>
              <a:uFill>
                <a:solidFill>
                  <a:srgbClr val="FFFFFF"/>
                </a:solidFill>
              </a:uFill>
              <a:latin typeface="Arial"/>
            </a:endParaRPr>
          </a:p>
        </p:txBody>
      </p:sp>
      <p:sp>
        <p:nvSpPr>
          <p:cNvPr id="145" name="CustomShape 42"/>
          <p:cNvSpPr/>
          <p:nvPr/>
        </p:nvSpPr>
        <p:spPr>
          <a:xfrm>
            <a:off x="4876920" y="3687480"/>
            <a:ext cx="1446120" cy="37908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accept</a:t>
            </a:r>
            <a:endParaRPr lang="en-US" sz="1800" b="0" strike="noStrike" spc="-1">
              <a:solidFill>
                <a:srgbClr val="000000"/>
              </a:solidFill>
              <a:uFill>
                <a:solidFill>
                  <a:srgbClr val="FFFFFF"/>
                </a:solidFill>
              </a:uFill>
              <a:latin typeface="Arial"/>
            </a:endParaRPr>
          </a:p>
        </p:txBody>
      </p:sp>
      <p:sp>
        <p:nvSpPr>
          <p:cNvPr id="146" name="CustomShape 43"/>
          <p:cNvSpPr/>
          <p:nvPr/>
        </p:nvSpPr>
        <p:spPr>
          <a:xfrm>
            <a:off x="4876920" y="952560"/>
            <a:ext cx="1446120" cy="238536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open_listenfd</a:t>
            </a:r>
            <a:endParaRPr lang="en-US" sz="1800" b="0" strike="noStrike" spc="-1">
              <a:solidFill>
                <a:srgbClr val="000000"/>
              </a:solidFill>
              <a:uFill>
                <a:solidFill>
                  <a:srgbClr val="FFFFFF"/>
                </a:solidFill>
              </a:uFill>
              <a:latin typeface="Arial"/>
            </a:endParaRPr>
          </a:p>
        </p:txBody>
      </p:sp>
      <p:sp>
        <p:nvSpPr>
          <p:cNvPr id="147" name="CustomShape 44"/>
          <p:cNvSpPr/>
          <p:nvPr/>
        </p:nvSpPr>
        <p:spPr>
          <a:xfrm>
            <a:off x="2057400" y="952560"/>
            <a:ext cx="1446120" cy="3071160"/>
          </a:xfrm>
          <a:prstGeom prst="rect">
            <a:avLst/>
          </a:prstGeom>
          <a:solidFill>
            <a:srgbClr val="D5F1CF"/>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400" b="1" strike="noStrike" spc="-1">
                <a:solidFill>
                  <a:srgbClr val="000000"/>
                </a:solidFill>
                <a:uFill>
                  <a:solidFill>
                    <a:srgbClr val="FFFFFF"/>
                  </a:solidFill>
                </a:uFill>
                <a:latin typeface="Courier New"/>
                <a:ea typeface="ＭＳ Ｐゴシック"/>
              </a:rPr>
              <a:t>open_clientfd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trike="noStrike" spc="-1">
                <a:solidFill>
                  <a:srgbClr val="000000"/>
                </a:solidFill>
                <a:uFill>
                  <a:solidFill>
                    <a:srgbClr val="FFFFFF"/>
                  </a:solidFill>
                </a:uFill>
                <a:latin typeface="Calibri"/>
                <a:ea typeface="ＭＳ Ｐゴシック"/>
              </a:rPr>
              <a:t>Transferring HTTP Data</a:t>
            </a:r>
            <a:endParaRPr lang="en-US" sz="1800" b="0" strike="noStrike" spc="-1">
              <a:solidFill>
                <a:srgbClr val="000000"/>
              </a:solidFill>
              <a:uFill>
                <a:solidFill>
                  <a:srgbClr val="FFFFFF"/>
                </a:solidFill>
              </a:uFill>
              <a:latin typeface="Arial"/>
            </a:endParaRPr>
          </a:p>
        </p:txBody>
      </p:sp>
      <p:sp>
        <p:nvSpPr>
          <p:cNvPr id="149" name="CustomShape 2"/>
          <p:cNvSpPr/>
          <p:nvPr/>
        </p:nvSpPr>
        <p:spPr>
          <a:xfrm>
            <a:off x="396720" y="1362240"/>
            <a:ext cx="8504280"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2400" b="1" strike="noStrike" spc="-1">
                <a:solidFill>
                  <a:srgbClr val="000000"/>
                </a:solidFill>
                <a:uFill>
                  <a:solidFill>
                    <a:srgbClr val="FFFFFF"/>
                  </a:solidFill>
                </a:uFill>
                <a:latin typeface="Calibri"/>
                <a:ea typeface="ＭＳ Ｐゴシック"/>
              </a:rPr>
              <a:t>If something requests a file from a web server,</a:t>
            </a:r>
            <a:endParaRPr lang="en-US" sz="1800" b="0" strike="noStrike" spc="-1">
              <a:solidFill>
                <a:srgbClr val="000000"/>
              </a:solidFill>
              <a:uFill>
                <a:solidFill>
                  <a:srgbClr val="FFFFFF"/>
                </a:solidFill>
              </a:uFill>
              <a:latin typeface="Arial"/>
            </a:endParaRPr>
          </a:p>
          <a:p>
            <a:pPr marL="343080" indent="-341280">
              <a:lnSpc>
                <a:spcPct val="100000"/>
              </a:lnSpc>
              <a:buClr>
                <a:srgbClr val="990000"/>
              </a:buClr>
              <a:buSzPct val="60000"/>
              <a:buFont typeface="Wingdings 2" charset="2"/>
              <a:buChar char=""/>
            </a:pPr>
            <a:r>
              <a:rPr lang="en-US" sz="2400" b="1" strike="noStrike" spc="-1">
                <a:solidFill>
                  <a:srgbClr val="000000"/>
                </a:solidFill>
                <a:uFill>
                  <a:solidFill>
                    <a:srgbClr val="FFFFFF"/>
                  </a:solidFill>
                </a:uFill>
                <a:latin typeface="Calibri"/>
                <a:ea typeface="ＭＳ Ｐゴシック"/>
              </a:rPr>
              <a:t>how does it know that the transfer is complete?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A) It reads a NULL byte.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B) The connection closes.</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C) It reads a blank line.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D) The HTTP header specifies the number of bytes to receive.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0000"/>
                </a:solidFill>
                <a:uFill>
                  <a:solidFill>
                    <a:srgbClr val="FFFFFF"/>
                  </a:solidFill>
                </a:uFill>
                <a:latin typeface="Calibri"/>
                <a:ea typeface="ＭＳ Ｐゴシック"/>
              </a:rPr>
              <a:t>E) The reading function receives EOF.</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31"/>
          <a:stretch/>
        </p:blipFill>
        <p:spPr bwMode="auto">
          <a:xfrm>
            <a:off x="460607" y="393895"/>
            <a:ext cx="8222786" cy="495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350" b="89431" l="2564" r="96410"/>
                    </a14:imgEffect>
                  </a14:imgLayer>
                </a14:imgProps>
              </a:ext>
              <a:ext uri="{28A0092B-C50C-407E-A947-70E740481C1C}">
                <a14:useLocalDpi xmlns:a14="http://schemas.microsoft.com/office/drawing/2010/main" val="0"/>
              </a:ext>
            </a:extLst>
          </a:blip>
          <a:srcRect/>
          <a:stretch>
            <a:fillRect/>
          </a:stretch>
        </p:blipFill>
        <p:spPr bwMode="auto">
          <a:xfrm>
            <a:off x="857250" y="4262170"/>
            <a:ext cx="74295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5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32" presetClass="emph" presetSubtype="0" fill="hold" nodeType="afterEffect">
                                  <p:stCondLst>
                                    <p:cond delay="0"/>
                                  </p:stCondLst>
                                  <p:childTnLst>
                                    <p:animRot by="120000">
                                      <p:cBhvr>
                                        <p:cTn id="21" dur="100" fill="hold">
                                          <p:stCondLst>
                                            <p:cond delay="0"/>
                                          </p:stCondLst>
                                        </p:cTn>
                                        <p:tgtEl>
                                          <p:spTgt spid="1026"/>
                                        </p:tgtEl>
                                        <p:attrNameLst>
                                          <p:attrName>r</p:attrName>
                                        </p:attrNameLst>
                                      </p:cBhvr>
                                    </p:animRot>
                                    <p:animRot by="-240000">
                                      <p:cBhvr>
                                        <p:cTn id="22" dur="200" fill="hold">
                                          <p:stCondLst>
                                            <p:cond delay="200"/>
                                          </p:stCondLst>
                                        </p:cTn>
                                        <p:tgtEl>
                                          <p:spTgt spid="1026"/>
                                        </p:tgtEl>
                                        <p:attrNameLst>
                                          <p:attrName>r</p:attrName>
                                        </p:attrNameLst>
                                      </p:cBhvr>
                                    </p:animRot>
                                    <p:animRot by="240000">
                                      <p:cBhvr>
                                        <p:cTn id="23" dur="200" fill="hold">
                                          <p:stCondLst>
                                            <p:cond delay="400"/>
                                          </p:stCondLst>
                                        </p:cTn>
                                        <p:tgtEl>
                                          <p:spTgt spid="1026"/>
                                        </p:tgtEl>
                                        <p:attrNameLst>
                                          <p:attrName>r</p:attrName>
                                        </p:attrNameLst>
                                      </p:cBhvr>
                                    </p:animRot>
                                    <p:animRot by="-240000">
                                      <p:cBhvr>
                                        <p:cTn id="24" dur="200" fill="hold">
                                          <p:stCondLst>
                                            <p:cond delay="600"/>
                                          </p:stCondLst>
                                        </p:cTn>
                                        <p:tgtEl>
                                          <p:spTgt spid="1026"/>
                                        </p:tgtEl>
                                        <p:attrNameLst>
                                          <p:attrName>r</p:attrName>
                                        </p:attrNameLst>
                                      </p:cBhvr>
                                    </p:animRot>
                                    <p:animRot by="120000">
                                      <p:cBhvr>
                                        <p:cTn id="25" dur="200" fill="hold">
                                          <p:stCondLst>
                                            <p:cond delay="800"/>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pc="-1" dirty="0" smtClean="0">
                <a:solidFill>
                  <a:srgbClr val="000000"/>
                </a:solidFill>
                <a:uFill>
                  <a:solidFill>
                    <a:srgbClr val="FFFFFF"/>
                  </a:solidFill>
                </a:uFill>
                <a:latin typeface="Calibri"/>
                <a:ea typeface="ＭＳ Ｐゴシック"/>
              </a:rPr>
              <a:t>Introducing </a:t>
            </a:r>
            <a:r>
              <a:rPr lang="en-US" sz="3600" b="1" cap="small" spc="-1" dirty="0" smtClean="0">
                <a:solidFill>
                  <a:srgbClr val="000000"/>
                </a:solidFill>
                <a:uFill>
                  <a:solidFill>
                    <a:srgbClr val="FFFFFF"/>
                  </a:solidFill>
                </a:uFill>
                <a:latin typeface="Calibri"/>
                <a:ea typeface="ＭＳ Ｐゴシック"/>
              </a:rPr>
              <a:t>PxyDrive</a:t>
            </a:r>
            <a:r>
              <a:rPr lang="en-US" sz="3600" b="1" spc="-1" baseline="30000" dirty="0" smtClean="0">
                <a:solidFill>
                  <a:srgbClr val="000000"/>
                </a:solidFill>
                <a:uFill>
                  <a:solidFill>
                    <a:srgbClr val="FFFFFF"/>
                  </a:solidFill>
                </a:uFill>
                <a:latin typeface="Calibri"/>
                <a:ea typeface="ＭＳ Ｐゴシック"/>
              </a:rPr>
              <a:t>1</a:t>
            </a:r>
            <a:endParaRPr lang="en-US" sz="1800" b="0" strike="noStrike" spc="-1" baseline="30000" dirty="0">
              <a:solidFill>
                <a:srgbClr val="000000"/>
              </a:solidFill>
              <a:uFill>
                <a:solidFill>
                  <a:srgbClr val="FFFFFF"/>
                </a:solidFill>
              </a:uFill>
              <a:latin typeface="Arial"/>
            </a:endParaRPr>
          </a:p>
        </p:txBody>
      </p:sp>
      <p:sp>
        <p:nvSpPr>
          <p:cNvPr id="181" name="CustomShape 2"/>
          <p:cNvSpPr/>
          <p:nvPr/>
        </p:nvSpPr>
        <p:spPr>
          <a:xfrm>
            <a:off x="396720" y="1362240"/>
            <a:ext cx="7894440" cy="510889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800" b="1" strike="noStrike" spc="-1" dirty="0" smtClean="0">
                <a:solidFill>
                  <a:srgbClr val="000000"/>
                </a:solidFill>
                <a:uFill>
                  <a:solidFill>
                    <a:srgbClr val="FFFFFF"/>
                  </a:solidFill>
                </a:uFill>
                <a:latin typeface="Calibri"/>
                <a:ea typeface="ＭＳ Ｐゴシック"/>
              </a:rPr>
              <a:t>A REPL for testing your proxy implementation</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We also grade using this</a:t>
            </a:r>
          </a:p>
          <a:p>
            <a:pPr marL="343080" indent="-341280">
              <a:buClr>
                <a:srgbClr val="990000"/>
              </a:buClr>
              <a:buSzPct val="60000"/>
              <a:buFont typeface="Wingdings 2" charset="2"/>
              <a:buChar char=""/>
            </a:pPr>
            <a:r>
              <a:rPr lang="en-US" sz="2800" b="1" spc="-1" dirty="0" smtClean="0">
                <a:solidFill>
                  <a:srgbClr val="000000"/>
                </a:solidFill>
                <a:uFill>
                  <a:solidFill>
                    <a:srgbClr val="FFFFFF"/>
                  </a:solidFill>
                </a:uFill>
                <a:latin typeface="Calibri"/>
                <a:ea typeface="ＭＳ Ｐゴシック"/>
              </a:rPr>
              <a:t>Typical pre-f18 proxy debugging experience:</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Open up three terminals:</a:t>
            </a:r>
            <a:br>
              <a:rPr lang="en-US" sz="2400" spc="-1" dirty="0" smtClean="0">
                <a:solidFill>
                  <a:srgbClr val="000000"/>
                </a:solidFill>
                <a:uFill>
                  <a:solidFill>
                    <a:srgbClr val="FFFFFF"/>
                  </a:solidFill>
                </a:uFill>
                <a:latin typeface="Calibri"/>
                <a:ea typeface="ＭＳ Ｐゴシック"/>
              </a:rPr>
            </a:br>
            <a:r>
              <a:rPr lang="en-US" sz="2400" spc="-1" dirty="0" smtClean="0">
                <a:solidFill>
                  <a:srgbClr val="000000"/>
                </a:solidFill>
                <a:uFill>
                  <a:solidFill>
                    <a:srgbClr val="FFFFFF"/>
                  </a:solidFill>
                </a:uFill>
                <a:latin typeface="Calibri"/>
                <a:ea typeface="ＭＳ Ｐゴシック"/>
              </a:rPr>
              <a:t>for Tiny server,  </a:t>
            </a:r>
            <a:r>
              <a:rPr lang="en-US" sz="2400" b="1" spc="-1" dirty="0" err="1" smtClean="0">
                <a:solidFill>
                  <a:srgbClr val="000000"/>
                </a:solidFill>
                <a:uFill>
                  <a:solidFill>
                    <a:srgbClr val="FFFFFF"/>
                  </a:solidFill>
                </a:uFill>
                <a:latin typeface="Consolas" panose="020B0609020204030204" pitchFamily="49" charset="0"/>
                <a:ea typeface="ＭＳ Ｐゴシック"/>
              </a:rPr>
              <a:t>gdb</a:t>
            </a:r>
            <a:r>
              <a:rPr lang="en-US" sz="2400" b="1" spc="-1" dirty="0" smtClean="0">
                <a:solidFill>
                  <a:srgbClr val="000000"/>
                </a:solidFill>
                <a:uFill>
                  <a:solidFill>
                    <a:srgbClr val="FFFFFF"/>
                  </a:solidFill>
                </a:uFill>
                <a:latin typeface="Consolas" panose="020B0609020204030204" pitchFamily="49" charset="0"/>
                <a:ea typeface="ＭＳ Ｐゴシック"/>
              </a:rPr>
              <a:t> proxy</a:t>
            </a:r>
            <a:r>
              <a:rPr lang="en-US" sz="2400" spc="-1" dirty="0" smtClean="0">
                <a:solidFill>
                  <a:srgbClr val="000000"/>
                </a:solidFill>
                <a:uFill>
                  <a:solidFill>
                    <a:srgbClr val="FFFFFF"/>
                  </a:solidFill>
                </a:uFill>
                <a:latin typeface="Calibri"/>
                <a:ea typeface="ＭＳ Ｐゴシック"/>
              </a:rPr>
              <a:t> and curl</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Can make multiple requests, but need more terminals for multiple instances of the Tiny server</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If the data is corrupted, need to manually inspect lines of gibberish binary data to check error</a:t>
            </a:r>
          </a:p>
          <a:p>
            <a:pPr marL="343080" indent="-341280">
              <a:buClr>
                <a:srgbClr val="990000"/>
              </a:buClr>
              <a:buSzPct val="60000"/>
              <a:buFont typeface="Wingdings 2" charset="2"/>
              <a:buChar char=""/>
            </a:pPr>
            <a:r>
              <a:rPr lang="en-US" sz="2800" b="1" spc="-1" dirty="0">
                <a:solidFill>
                  <a:srgbClr val="000000"/>
                </a:solidFill>
                <a:uFill>
                  <a:solidFill>
                    <a:srgbClr val="FFFFFF"/>
                  </a:solidFill>
                </a:uFill>
                <a:latin typeface="Calibri"/>
                <a:ea typeface="ＭＳ Ｐゴシック"/>
              </a:rPr>
              <a:t>Not anymore </a:t>
            </a:r>
            <a:r>
              <a:rPr lang="en-US" sz="2800" b="1" spc="-1" dirty="0" smtClean="0">
                <a:solidFill>
                  <a:srgbClr val="000000"/>
                </a:solidFill>
                <a:uFill>
                  <a:solidFill>
                    <a:srgbClr val="FFFFFF"/>
                  </a:solidFill>
                </a:uFill>
                <a:latin typeface="Calibri"/>
                <a:ea typeface="ＭＳ Ｐゴシック"/>
              </a:rPr>
              <a:t>with </a:t>
            </a:r>
            <a:r>
              <a:rPr lang="en-US" sz="2800" b="1" cap="small" spc="-1" dirty="0" err="1">
                <a:solidFill>
                  <a:srgbClr val="000000"/>
                </a:solidFill>
                <a:uFill>
                  <a:solidFill>
                    <a:srgbClr val="FFFFFF"/>
                  </a:solidFill>
                </a:uFill>
                <a:latin typeface="Calibri"/>
                <a:ea typeface="ＭＳ Ｐゴシック"/>
              </a:rPr>
              <a:t>PxyDrive</a:t>
            </a:r>
            <a:r>
              <a:rPr lang="en-US" sz="2800" b="1" spc="-1" dirty="0">
                <a:solidFill>
                  <a:srgbClr val="000000"/>
                </a:solidFill>
                <a:uFill>
                  <a:solidFill>
                    <a:srgbClr val="FFFFFF"/>
                  </a:solidFill>
                </a:uFill>
                <a:latin typeface="Calibri"/>
                <a:ea typeface="ＭＳ Ｐゴシック"/>
              </a:rPr>
              <a:t>!</a:t>
            </a:r>
          </a:p>
          <a:p>
            <a:pPr marL="1800">
              <a:buClr>
                <a:srgbClr val="990000"/>
              </a:buClr>
              <a:buSzPct val="60000"/>
            </a:pPr>
            <a:endParaRPr lang="en-US" sz="2400" spc="-1" baseline="30000" dirty="0" smtClean="0">
              <a:solidFill>
                <a:srgbClr val="000000"/>
              </a:solidFill>
              <a:uFill>
                <a:solidFill>
                  <a:srgbClr val="FFFFFF"/>
                </a:solidFill>
              </a:uFill>
              <a:latin typeface="Calibri"/>
              <a:ea typeface="ＭＳ Ｐゴシック"/>
            </a:endParaRPr>
          </a:p>
          <a:p>
            <a:pPr marL="1800">
              <a:buClr>
                <a:srgbClr val="990000"/>
              </a:buClr>
              <a:buSzPct val="60000"/>
            </a:pPr>
            <a:endParaRPr lang="en-US" sz="2400" spc="-1" baseline="30000" dirty="0">
              <a:solidFill>
                <a:srgbClr val="000000"/>
              </a:solidFill>
              <a:uFill>
                <a:solidFill>
                  <a:srgbClr val="FFFFFF"/>
                </a:solidFill>
              </a:uFill>
              <a:latin typeface="Calibri"/>
              <a:ea typeface="ＭＳ Ｐゴシック"/>
            </a:endParaRPr>
          </a:p>
          <a:p>
            <a:pPr marL="1800">
              <a:buClr>
                <a:srgbClr val="990000"/>
              </a:buClr>
              <a:buSzPct val="60000"/>
            </a:pPr>
            <a:endParaRPr lang="en-US" sz="2400" spc="-1" baseline="30000" dirty="0">
              <a:solidFill>
                <a:srgbClr val="000000"/>
              </a:solidFill>
              <a:uFill>
                <a:solidFill>
                  <a:srgbClr val="FFFFFF"/>
                </a:solidFill>
              </a:uFill>
              <a:latin typeface="Calibri"/>
              <a:ea typeface="ＭＳ Ｐゴシック"/>
            </a:endParaRPr>
          </a:p>
          <a:p>
            <a:pPr marL="1800">
              <a:buClr>
                <a:srgbClr val="990000"/>
              </a:buClr>
              <a:buSzPct val="60000"/>
            </a:pPr>
            <a:r>
              <a:rPr lang="en-US" sz="1600" spc="-1" baseline="30000" dirty="0" smtClean="0">
                <a:solidFill>
                  <a:srgbClr val="000000"/>
                </a:solidFill>
                <a:uFill>
                  <a:solidFill>
                    <a:srgbClr val="FFFFFF"/>
                  </a:solidFill>
                </a:uFill>
                <a:latin typeface="Calibri"/>
                <a:ea typeface="ＭＳ Ｐゴシック"/>
              </a:rPr>
              <a:t>1</a:t>
            </a:r>
            <a:r>
              <a:rPr lang="en-US" sz="1600" spc="-1" dirty="0" smtClean="0">
                <a:solidFill>
                  <a:srgbClr val="000000"/>
                </a:solidFill>
                <a:uFill>
                  <a:solidFill>
                    <a:srgbClr val="FFFFFF"/>
                  </a:solidFill>
                </a:uFill>
                <a:latin typeface="Calibri"/>
                <a:ea typeface="ＭＳ Ｐゴシック"/>
              </a:rPr>
              <a:t> Not typing </a:t>
            </a:r>
            <a:r>
              <a:rPr lang="en-US" sz="1600" cap="small" spc="-1" dirty="0" err="1" smtClean="0">
                <a:solidFill>
                  <a:srgbClr val="000000"/>
                </a:solidFill>
                <a:uFill>
                  <a:solidFill>
                    <a:srgbClr val="FFFFFF"/>
                  </a:solidFill>
                </a:uFill>
                <a:latin typeface="Calibri"/>
                <a:ea typeface="ＭＳ Ｐゴシック"/>
              </a:rPr>
              <a:t>PxyDrive</a:t>
            </a:r>
            <a:r>
              <a:rPr lang="en-US" sz="1600" spc="-1" dirty="0" smtClean="0">
                <a:solidFill>
                  <a:srgbClr val="000000"/>
                </a:solidFill>
                <a:uFill>
                  <a:solidFill>
                    <a:srgbClr val="FFFFFF"/>
                  </a:solidFill>
                </a:uFill>
                <a:latin typeface="Calibri"/>
                <a:ea typeface="ＭＳ Ｐゴシック"/>
              </a:rPr>
              <a:t> in small-caps is a style violation.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57120" y="435600"/>
            <a:ext cx="7590240" cy="76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marL="119160" indent="-117360">
              <a:lnSpc>
                <a:spcPct val="100000"/>
              </a:lnSpc>
            </a:pPr>
            <a:r>
              <a:rPr lang="en-US" sz="3600" b="1" spc="-1" dirty="0" smtClean="0">
                <a:solidFill>
                  <a:srgbClr val="000000"/>
                </a:solidFill>
                <a:uFill>
                  <a:solidFill>
                    <a:srgbClr val="FFFFFF"/>
                  </a:solidFill>
                </a:uFill>
                <a:latin typeface="Calibri"/>
                <a:ea typeface="ＭＳ Ｐゴシック"/>
              </a:rPr>
              <a:t>Introducing </a:t>
            </a:r>
            <a:r>
              <a:rPr lang="en-US" sz="3600" b="1" cap="small" spc="-1" dirty="0" err="1" smtClean="0">
                <a:solidFill>
                  <a:srgbClr val="000000"/>
                </a:solidFill>
                <a:uFill>
                  <a:solidFill>
                    <a:srgbClr val="FFFFFF"/>
                  </a:solidFill>
                </a:uFill>
                <a:latin typeface="Calibri"/>
                <a:ea typeface="ＭＳ Ｐゴシック"/>
              </a:rPr>
              <a:t>PxyDrive</a:t>
            </a:r>
            <a:endParaRPr lang="en-US" sz="1800" b="0" strike="noStrike" spc="-1" dirty="0">
              <a:solidFill>
                <a:srgbClr val="000000"/>
              </a:solidFill>
              <a:uFill>
                <a:solidFill>
                  <a:srgbClr val="FFFFFF"/>
                </a:solidFill>
              </a:uFill>
              <a:latin typeface="Arial"/>
            </a:endParaRPr>
          </a:p>
        </p:txBody>
      </p:sp>
      <p:sp>
        <p:nvSpPr>
          <p:cNvPr id="181" name="CustomShape 2"/>
          <p:cNvSpPr/>
          <p:nvPr/>
        </p:nvSpPr>
        <p:spPr>
          <a:xfrm>
            <a:off x="396720" y="1362240"/>
            <a:ext cx="4169658" cy="49701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1280">
              <a:lnSpc>
                <a:spcPct val="100000"/>
              </a:lnSpc>
              <a:buClr>
                <a:srgbClr val="990000"/>
              </a:buClr>
              <a:buSzPct val="60000"/>
              <a:buFont typeface="Wingdings 2" charset="2"/>
              <a:buChar char=""/>
            </a:pPr>
            <a:r>
              <a:rPr lang="en-US" sz="2400" b="1" strike="noStrike" spc="-1" dirty="0" smtClean="0">
                <a:solidFill>
                  <a:srgbClr val="000000"/>
                </a:solidFill>
                <a:uFill>
                  <a:solidFill>
                    <a:srgbClr val="FFFFFF"/>
                  </a:solidFill>
                </a:uFill>
                <a:latin typeface="Calibri"/>
                <a:ea typeface="ＭＳ Ｐゴシック"/>
              </a:rPr>
              <a:t>General workflow</a:t>
            </a:r>
          </a:p>
          <a:p>
            <a:pPr marL="800280" lvl="1" indent="-341280">
              <a:buClr>
                <a:srgbClr val="990000"/>
              </a:buClr>
              <a:buSzPct val="60000"/>
              <a:buFont typeface="Wingdings 2" charset="2"/>
              <a:buChar char=""/>
            </a:pPr>
            <a:r>
              <a:rPr lang="en-US" sz="2400" strike="noStrike" spc="-1" dirty="0" smtClean="0">
                <a:solidFill>
                  <a:srgbClr val="000000"/>
                </a:solidFill>
                <a:uFill>
                  <a:solidFill>
                    <a:srgbClr val="FFFFFF"/>
                  </a:solidFill>
                </a:uFill>
                <a:latin typeface="Calibri"/>
                <a:ea typeface="ＭＳ Ｐゴシック"/>
              </a:rPr>
              <a:t>Generate text and</a:t>
            </a:r>
            <a:br>
              <a:rPr lang="en-US" sz="2400" strike="noStrike" spc="-1" dirty="0" smtClean="0">
                <a:solidFill>
                  <a:srgbClr val="000000"/>
                </a:solidFill>
                <a:uFill>
                  <a:solidFill>
                    <a:srgbClr val="FFFFFF"/>
                  </a:solidFill>
                </a:uFill>
                <a:latin typeface="Calibri"/>
                <a:ea typeface="ＭＳ Ｐゴシック"/>
              </a:rPr>
            </a:br>
            <a:r>
              <a:rPr lang="en-US" sz="2400" strike="noStrike" spc="-1" dirty="0" smtClean="0">
                <a:solidFill>
                  <a:srgbClr val="000000"/>
                </a:solidFill>
                <a:uFill>
                  <a:solidFill>
                    <a:srgbClr val="FFFFFF"/>
                  </a:solidFill>
                </a:uFill>
                <a:latin typeface="Calibri"/>
                <a:ea typeface="ＭＳ Ｐゴシック"/>
              </a:rPr>
              <a:t>binary data to test</a:t>
            </a:r>
            <a:br>
              <a:rPr lang="en-US" sz="2400" strike="noStrike" spc="-1" dirty="0" smtClean="0">
                <a:solidFill>
                  <a:srgbClr val="000000"/>
                </a:solidFill>
                <a:uFill>
                  <a:solidFill>
                    <a:srgbClr val="FFFFFF"/>
                  </a:solidFill>
                </a:uFill>
                <a:latin typeface="Calibri"/>
                <a:ea typeface="ＭＳ Ｐゴシック"/>
              </a:rPr>
            </a:br>
            <a:r>
              <a:rPr lang="en-US" sz="2400" strike="noStrike" spc="-1" dirty="0" smtClean="0">
                <a:solidFill>
                  <a:srgbClr val="000000"/>
                </a:solidFill>
                <a:uFill>
                  <a:solidFill>
                    <a:srgbClr val="FFFFFF"/>
                  </a:solidFill>
                </a:uFill>
                <a:latin typeface="Calibri"/>
                <a:ea typeface="ＭＳ Ｐゴシック"/>
              </a:rPr>
              <a:t>your proxy with</a:t>
            </a:r>
          </a:p>
          <a:p>
            <a:pPr marL="800280" lvl="1" indent="-341280">
              <a:buClr>
                <a:srgbClr val="990000"/>
              </a:buClr>
              <a:buSzPct val="60000"/>
              <a:buFont typeface="Wingdings 2" charset="2"/>
              <a:buChar char=""/>
            </a:pPr>
            <a:r>
              <a:rPr lang="en-US" sz="2400" strike="noStrike" spc="-1" dirty="0" smtClean="0">
                <a:solidFill>
                  <a:srgbClr val="000000"/>
                </a:solidFill>
                <a:uFill>
                  <a:solidFill>
                    <a:srgbClr val="FFFFFF"/>
                  </a:solidFill>
                </a:uFill>
                <a:latin typeface="Calibri"/>
                <a:ea typeface="ＭＳ Ｐゴシック"/>
              </a:rPr>
              <a:t>Create (multiple) server</a:t>
            </a: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Make </a:t>
            </a:r>
            <a:r>
              <a:rPr lang="en-US" sz="2400" b="1" spc="-1" dirty="0" smtClean="0">
                <a:solidFill>
                  <a:srgbClr val="000000"/>
                </a:solidFill>
                <a:uFill>
                  <a:solidFill>
                    <a:srgbClr val="FFFFFF"/>
                  </a:solidFill>
                </a:uFill>
                <a:latin typeface="Calibri"/>
                <a:ea typeface="ＭＳ Ｐゴシック"/>
              </a:rPr>
              <a:t>transactions</a:t>
            </a:r>
            <a:endParaRPr lang="en-US" sz="2400" spc="-1" dirty="0" smtClean="0">
              <a:solidFill>
                <a:srgbClr val="000000"/>
              </a:solidFill>
              <a:uFill>
                <a:solidFill>
                  <a:srgbClr val="FFFFFF"/>
                </a:solidFill>
              </a:uFill>
              <a:latin typeface="Calibri"/>
              <a:ea typeface="ＭＳ Ｐゴシック"/>
            </a:endParaRPr>
          </a:p>
          <a:p>
            <a:pPr marL="800280" lvl="1" indent="-341280">
              <a:buClr>
                <a:srgbClr val="990000"/>
              </a:buClr>
              <a:buSzPct val="60000"/>
              <a:buFont typeface="Wingdings 2" charset="2"/>
              <a:buChar char=""/>
            </a:pPr>
            <a:r>
              <a:rPr lang="en-US" sz="2400" spc="-1" dirty="0" smtClean="0">
                <a:solidFill>
                  <a:srgbClr val="000000"/>
                </a:solidFill>
                <a:uFill>
                  <a:solidFill>
                    <a:srgbClr val="FFFFFF"/>
                  </a:solidFill>
                </a:uFill>
                <a:latin typeface="Calibri"/>
                <a:ea typeface="ＭＳ Ｐゴシック"/>
              </a:rPr>
              <a:t>Trace transactions to inspect headers and response data</a:t>
            </a:r>
          </a:p>
          <a:p>
            <a:pPr marL="800280" lvl="1" indent="-341280">
              <a:buClr>
                <a:srgbClr val="990000"/>
              </a:buClr>
              <a:buSzPct val="60000"/>
              <a:buFont typeface="Wingdings 2" charset="2"/>
              <a:buChar char=""/>
            </a:pPr>
            <a:endParaRPr lang="en-US" sz="2400" spc="-1" dirty="0" smtClean="0">
              <a:solidFill>
                <a:srgbClr val="000000"/>
              </a:solidFill>
              <a:uFill>
                <a:solidFill>
                  <a:srgbClr val="FFFFFF"/>
                </a:solidFill>
              </a:uFill>
              <a:latin typeface="Calibri"/>
              <a:ea typeface="ＭＳ Ｐゴシック"/>
            </a:endParaRPr>
          </a:p>
          <a:p>
            <a:pPr marL="343080" indent="-341280">
              <a:buClr>
                <a:srgbClr val="990000"/>
              </a:buClr>
              <a:buSzPct val="60000"/>
              <a:buFont typeface="Wingdings 2" charset="2"/>
              <a:buChar char=""/>
            </a:pPr>
            <a:r>
              <a:rPr lang="en-US" sz="2400" b="1" spc="-1" dirty="0" smtClean="0">
                <a:solidFill>
                  <a:srgbClr val="000000"/>
                </a:solidFill>
                <a:uFill>
                  <a:solidFill>
                    <a:srgbClr val="FFFFFF"/>
                  </a:solidFill>
                </a:uFill>
                <a:latin typeface="Calibri"/>
                <a:ea typeface="ＭＳ Ｐゴシック"/>
              </a:rPr>
              <a:t>Transaction</a:t>
            </a:r>
            <a:endParaRPr lang="en-US" sz="2400" spc="-1" dirty="0" smtClean="0">
              <a:solidFill>
                <a:srgbClr val="000000"/>
              </a:solidFill>
              <a:uFill>
                <a:solidFill>
                  <a:srgbClr val="FFFFFF"/>
                </a:solidFill>
              </a:uFill>
              <a:latin typeface="Calibri"/>
              <a:ea typeface="ＭＳ Ｐゴシック"/>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532" y="2383258"/>
            <a:ext cx="4625468" cy="2928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23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15213-f16</Template>
  <TotalTime>3148</TotalTime>
  <Words>1171</Words>
  <Application>Microsoft Office PowerPoint</Application>
  <PresentationFormat>画面に合わせる (4:3)</PresentationFormat>
  <Paragraphs>303</Paragraphs>
  <Slides>31</Slides>
  <Notes>5</Notes>
  <HiddenSlides>0</HiddenSlides>
  <MMClips>0</MMClips>
  <ScaleCrop>false</ScaleCrop>
  <HeadingPairs>
    <vt:vector size="4" baseType="variant">
      <vt:variant>
        <vt:lpstr>テーマ</vt:lpstr>
      </vt:variant>
      <vt:variant>
        <vt:i4>2</vt:i4>
      </vt:variant>
      <vt:variant>
        <vt:lpstr>スライド タイトル</vt:lpstr>
      </vt:variant>
      <vt:variant>
        <vt:i4>31</vt:i4>
      </vt:variant>
    </vt:vector>
  </HeadingPairs>
  <TitlesOfParts>
    <vt:vector size="33" baseType="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on echoserver / client</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12: ProxyLab Part 1</dc:title>
  <dc:subject/>
  <dc:creator>Brian Railing</dc:creator>
  <dc:description/>
  <cp:lastModifiedBy>Greek Fellows</cp:lastModifiedBy>
  <cp:revision>108</cp:revision>
  <dcterms:created xsi:type="dcterms:W3CDTF">2016-11-17T22:06:03Z</dcterms:created>
  <dcterms:modified xsi:type="dcterms:W3CDTF">2018-11-19T03:58:03Z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