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526" r:id="rId2"/>
    <p:sldId id="542" r:id="rId3"/>
    <p:sldId id="569" r:id="rId4"/>
    <p:sldId id="693" r:id="rId5"/>
    <p:sldId id="694" r:id="rId6"/>
    <p:sldId id="695" r:id="rId7"/>
    <p:sldId id="696" r:id="rId8"/>
    <p:sldId id="662" r:id="rId9"/>
    <p:sldId id="672" r:id="rId10"/>
    <p:sldId id="674" r:id="rId11"/>
    <p:sldId id="686" r:id="rId12"/>
    <p:sldId id="687" r:id="rId13"/>
    <p:sldId id="673" r:id="rId14"/>
    <p:sldId id="688" r:id="rId15"/>
    <p:sldId id="697" r:id="rId16"/>
    <p:sldId id="675" r:id="rId17"/>
    <p:sldId id="676" r:id="rId18"/>
    <p:sldId id="698" r:id="rId19"/>
    <p:sldId id="699" r:id="rId20"/>
    <p:sldId id="620" r:id="rId21"/>
    <p:sldId id="628" r:id="rId22"/>
    <p:sldId id="689" r:id="rId23"/>
    <p:sldId id="690" r:id="rId24"/>
    <p:sldId id="629" r:id="rId25"/>
    <p:sldId id="632" r:id="rId26"/>
    <p:sldId id="631" r:id="rId27"/>
    <p:sldId id="630" r:id="rId28"/>
    <p:sldId id="633" r:id="rId29"/>
    <p:sldId id="621" r:id="rId30"/>
    <p:sldId id="635" r:id="rId31"/>
    <p:sldId id="636" r:id="rId32"/>
    <p:sldId id="637" r:id="rId33"/>
    <p:sldId id="623" r:id="rId34"/>
    <p:sldId id="638" r:id="rId35"/>
    <p:sldId id="639" r:id="rId36"/>
    <p:sldId id="640" r:id="rId37"/>
    <p:sldId id="691" r:id="rId38"/>
    <p:sldId id="427" r:id="rId39"/>
    <p:sldId id="624" r:id="rId40"/>
    <p:sldId id="626" r:id="rId41"/>
    <p:sldId id="627" r:id="rId42"/>
    <p:sldId id="643" r:id="rId43"/>
    <p:sldId id="641" r:id="rId44"/>
    <p:sldId id="642" r:id="rId45"/>
    <p:sldId id="679" r:id="rId46"/>
    <p:sldId id="680" r:id="rId47"/>
    <p:sldId id="681" r:id="rId48"/>
    <p:sldId id="682" r:id="rId49"/>
    <p:sldId id="645" r:id="rId50"/>
    <p:sldId id="683" r:id="rId51"/>
    <p:sldId id="652" r:id="rId52"/>
    <p:sldId id="651" r:id="rId53"/>
    <p:sldId id="653" r:id="rId54"/>
    <p:sldId id="657" r:id="rId55"/>
    <p:sldId id="658" r:id="rId56"/>
    <p:sldId id="684" r:id="rId57"/>
    <p:sldId id="685" r:id="rId58"/>
    <p:sldId id="659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1C"/>
    <a:srgbClr val="C1655D"/>
    <a:srgbClr val="FFCC00"/>
    <a:srgbClr val="0046E2"/>
    <a:srgbClr val="EA00EA"/>
    <a:srgbClr val="F6F5BD"/>
    <a:srgbClr val="FFFF99"/>
    <a:srgbClr val="F0C8D3"/>
    <a:srgbClr val="9EF18B"/>
    <a:srgbClr val="E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71EB7-6430-4D75-9330-3C5ACEC5C7D8}" v="2" dt="2018-11-27T05:33:1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86" d="100"/>
          <a:sy n="86" d="100"/>
        </p:scale>
        <p:origin x="1020" y="39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3261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3F71EB7-6430-4D75-9330-3C5ACEC5C7D8}"/>
    <pc:docChg chg="custSel addSld delSld modSld">
      <pc:chgData name="Phil Gibbons" userId="f619c6e5d38ed7a7" providerId="LiveId" clId="{E3F71EB7-6430-4D75-9330-3C5ACEC5C7D8}" dt="2018-11-27T05:33:19.491" v="19"/>
      <pc:docMkLst>
        <pc:docMk/>
      </pc:docMkLst>
      <pc:sldChg chg="add">
        <pc:chgData name="Phil Gibbons" userId="f619c6e5d38ed7a7" providerId="LiveId" clId="{E3F71EB7-6430-4D75-9330-3C5ACEC5C7D8}" dt="2018-11-27T05:33:19.491" v="19"/>
        <pc:sldMkLst>
          <pc:docMk/>
          <pc:sldMk cId="2745294754" sldId="427"/>
        </pc:sldMkLst>
      </pc:sldChg>
      <pc:sldChg chg="addSp delSp modSp">
        <pc:chgData name="Phil Gibbons" userId="f619c6e5d38ed7a7" providerId="LiveId" clId="{E3F71EB7-6430-4D75-9330-3C5ACEC5C7D8}" dt="2018-11-27T05:32:39.495" v="17" actId="478"/>
        <pc:sldMkLst>
          <pc:docMk/>
          <pc:sldMk cId="0" sldId="542"/>
        </pc:sldMkLst>
        <pc:spChg chg="add del mod">
          <ac:chgData name="Phil Gibbons" userId="f619c6e5d38ed7a7" providerId="LiveId" clId="{E3F71EB7-6430-4D75-9330-3C5ACEC5C7D8}" dt="2018-11-27T05:32:39.495" v="17" actId="478"/>
          <ac:spMkLst>
            <pc:docMk/>
            <pc:sldMk cId="0" sldId="542"/>
            <ac:spMk id="3" creationId="{58D943F3-2D12-43FD-BD81-77905BF8EC4D}"/>
          </ac:spMkLst>
        </pc:spChg>
        <pc:spChg chg="mod">
          <ac:chgData name="Phil Gibbons" userId="f619c6e5d38ed7a7" providerId="LiveId" clId="{E3F71EB7-6430-4D75-9330-3C5ACEC5C7D8}" dt="2018-11-27T05:32:32.090" v="15" actId="20577"/>
          <ac:spMkLst>
            <pc:docMk/>
            <pc:sldMk cId="0" sldId="542"/>
            <ac:spMk id="9218" creationId="{00000000-0000-0000-0000-000000000000}"/>
          </ac:spMkLst>
        </pc:spChg>
        <pc:spChg chg="del">
          <ac:chgData name="Phil Gibbons" userId="f619c6e5d38ed7a7" providerId="LiveId" clId="{E3F71EB7-6430-4D75-9330-3C5ACEC5C7D8}" dt="2018-11-27T05:32:36.416" v="16" actId="478"/>
          <ac:spMkLst>
            <pc:docMk/>
            <pc:sldMk cId="0" sldId="542"/>
            <ac:spMk id="9219" creationId="{00000000-0000-0000-0000-000000000000}"/>
          </ac:spMkLst>
        </pc:spChg>
      </pc:sldChg>
      <pc:sldChg chg="del">
        <pc:chgData name="Phil Gibbons" userId="f619c6e5d38ed7a7" providerId="LiveId" clId="{E3F71EB7-6430-4D75-9330-3C5ACEC5C7D8}" dt="2018-11-27T05:33:00.090" v="18" actId="2696"/>
        <pc:sldMkLst>
          <pc:docMk/>
          <pc:sldMk cId="1512710690" sldId="700"/>
        </pc:sldMkLst>
      </pc:sldChg>
      <pc:sldChg chg="add">
        <pc:chgData name="Phil Gibbons" userId="f619c6e5d38ed7a7" providerId="LiveId" clId="{E3F71EB7-6430-4D75-9330-3C5ACEC5C7D8}" dt="2018-11-27T05:32:03.279" v="0"/>
        <pc:sldMkLst>
          <pc:docMk/>
          <pc:sldMk cId="690093946" sldId="15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5000-C015-4B0B-9C37-49DD0BD881B7}"/>
              </a:ext>
            </a:extLst>
          </p:cNvPr>
          <p:cNvSpPr txBox="1"/>
          <p:nvPr/>
        </p:nvSpPr>
        <p:spPr>
          <a:xfrm>
            <a:off x="5219699" y="5271805"/>
            <a:ext cx="339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At later points, a:2 and b:200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are written back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1037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As if only one operation at a time, in an order consistent with the order of operations within each thread</a:t>
            </a:r>
          </a:p>
          <a:p>
            <a:pPr lvl="1"/>
            <a:r>
              <a:rPr lang="en-US" dirty="0"/>
              <a:t>Thus, overall effect consistent with each individual thread but otherwise allows an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379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both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dirty="0" err="1"/>
              <a:t>Wa</a:t>
            </a:r>
            <a:r>
              <a:rPr lang="en-US" dirty="0"/>
              <a:t> and </a:t>
            </a:r>
            <a:r>
              <a:rPr lang="en-US" dirty="0" err="1"/>
              <a:t>Wb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9244" y="343483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 flipV="1">
            <a:off x="3949381" y="3238500"/>
            <a:ext cx="876855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26236" y="30215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64" y="30289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595" y="3036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627923" y="323691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</p:cNvCxnSpPr>
          <p:nvPr/>
        </p:nvCxnSpPr>
        <p:spPr bwMode="auto">
          <a:xfrm>
            <a:off x="3949381" y="3619500"/>
            <a:ext cx="876855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26236" y="36311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 bwMode="auto">
          <a:xfrm flipV="1">
            <a:off x="5344327" y="3651766"/>
            <a:ext cx="751637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95964" y="3442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5595" y="3449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627923" y="365017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5344327" y="3815834"/>
            <a:ext cx="751637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5964" y="3855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5595" y="3862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27923" y="406344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27523" y="4574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 bwMode="auto">
          <a:xfrm flipV="1">
            <a:off x="3945614" y="4378324"/>
            <a:ext cx="858901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04515" y="41613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36043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74243" y="416881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3874" y="4176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606202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3"/>
          </p:cNvCxnSpPr>
          <p:nvPr/>
        </p:nvCxnSpPr>
        <p:spPr bwMode="auto">
          <a:xfrm>
            <a:off x="3945614" y="4759324"/>
            <a:ext cx="858901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804515" y="4770992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 bwMode="auto">
          <a:xfrm flipV="1">
            <a:off x="5304652" y="4791590"/>
            <a:ext cx="769591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074243" y="4582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3874" y="4589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6606202" y="479000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0" idx="3"/>
          </p:cNvCxnSpPr>
          <p:nvPr/>
        </p:nvCxnSpPr>
        <p:spPr bwMode="auto">
          <a:xfrm>
            <a:off x="5304652" y="4955658"/>
            <a:ext cx="769591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74243" y="4995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874" y="5002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606202" y="520326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847123" y="3009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100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7123" y="3478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7123" y="3848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47123" y="4152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7123" y="4533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7123" y="5002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256323" y="3238500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67C96E-CFBE-4501-84DB-6EEF4028A256}"/>
              </a:ext>
            </a:extLst>
          </p:cNvPr>
          <p:cNvSpPr txBox="1"/>
          <p:nvPr/>
        </p:nvSpPr>
        <p:spPr>
          <a:xfrm>
            <a:off x="5288280" y="5203123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Sequentially consistent?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813F-25C9-484D-BD82-2593D7F26050}"/>
              </a:ext>
            </a:extLst>
          </p:cNvPr>
          <p:cNvSpPr txBox="1"/>
          <p:nvPr/>
        </p:nvSpPr>
        <p:spPr>
          <a:xfrm>
            <a:off x="7784926" y="5203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909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572000" cy="923925"/>
          </a:xfrm>
        </p:spPr>
        <p:txBody>
          <a:bodyPr/>
          <a:lstStyle/>
          <a:p>
            <a:r>
              <a:rPr lang="en-US" dirty="0"/>
              <a:t>Coherent caches, but thread consistency constraints violated due to out-of-order execution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84140" y="3962400"/>
            <a:ext cx="4572000" cy="1295401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6167437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</a:t>
            </a:r>
            <a:r>
              <a:rPr lang="en-US" kern="0" dirty="0" err="1"/>
              <a:t>Rb</a:t>
            </a:r>
            <a:r>
              <a:rPr lang="en-US" kern="0" dirty="0"/>
              <a:t> and </a:t>
            </a:r>
            <a:r>
              <a:rPr lang="en-US" kern="0" dirty="0" err="1"/>
              <a:t>Wb</a:t>
            </a:r>
            <a:r>
              <a:rPr lang="en-US" kern="0" dirty="0"/>
              <a:t> &amp; 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9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33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  <a:br>
              <a:rPr lang="en-US" sz="2000" b="0" kern="0" dirty="0">
                <a:latin typeface="Calibri" pitchFamily="34" charset="0"/>
              </a:rPr>
            </a:br>
            <a:r>
              <a:rPr lang="en-US" sz="2000" b="0" kern="0" dirty="0">
                <a:latin typeface="Calibri" pitchFamily="34" charset="0"/>
              </a:rPr>
              <a:t>(Note: value in memory may be stale)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Consistent:</a:t>
            </a:r>
          </a:p>
          <a:p>
            <a:pPr lvl="1"/>
            <a:r>
              <a:rPr lang="en-US" dirty="0"/>
              <a:t>Each thread executes in proper order, any interleaving</a:t>
            </a:r>
          </a:p>
          <a:p>
            <a:r>
              <a:rPr lang="en-US" dirty="0"/>
              <a:t>To ensure, requires</a:t>
            </a:r>
          </a:p>
          <a:p>
            <a:pPr lvl="1"/>
            <a:r>
              <a:rPr lang="en-US" dirty="0"/>
              <a:t>Proper cache/memory behavior</a:t>
            </a:r>
          </a:p>
          <a:p>
            <a:pPr lvl="1"/>
            <a:r>
              <a:rPr lang="en-US" dirty="0"/>
              <a:t>Proper intra-thread ordering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Hyperthreading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Consistency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 / 14-513 / 15-513: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27,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0, …, N-1</a:t>
            </a:r>
          </a:p>
          <a:p>
            <a:pPr lvl="1"/>
            <a:r>
              <a:rPr lang="en-US" dirty="0"/>
              <a:t>Should add up to (N-1)*N/2</a:t>
            </a:r>
          </a:p>
          <a:p>
            <a:r>
              <a:rPr lang="en-US" dirty="0"/>
              <a:t>Partition into K ranges</a:t>
            </a:r>
          </a:p>
          <a:p>
            <a:pPr lvl="1"/>
            <a:r>
              <a:rPr lang="en-US" dirty="0">
                <a:sym typeface="Symbol"/>
              </a:rPr>
              <a:t>N</a:t>
            </a:r>
            <a:r>
              <a:rPr lang="en-US" dirty="0"/>
              <a:t>/K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values each</a:t>
            </a:r>
          </a:p>
          <a:p>
            <a:pPr lvl="1"/>
            <a:r>
              <a:rPr lang="en-US" dirty="0"/>
              <a:t>Each of the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Accumulate leftover values serially</a:t>
            </a:r>
          </a:p>
          <a:p>
            <a:r>
              <a:rPr lang="en-US" dirty="0"/>
              <a:t>Method #1: All threads update single global variable</a:t>
            </a:r>
          </a:p>
          <a:p>
            <a:pPr lvl="1"/>
            <a:r>
              <a:rPr lang="en-US" dirty="0"/>
              <a:t>1A: No synchronization</a:t>
            </a:r>
          </a:p>
          <a:p>
            <a:pPr lvl="1"/>
            <a:r>
              <a:rPr lang="en-US" dirty="0"/>
              <a:t>1B: Synchronize with </a:t>
            </a:r>
            <a:r>
              <a:rPr lang="en-US" dirty="0" err="1"/>
              <a:t>pthread</a:t>
            </a:r>
            <a:r>
              <a:rPr lang="en-US" dirty="0"/>
              <a:t> semaphore</a:t>
            </a:r>
          </a:p>
          <a:p>
            <a:pPr lvl="1"/>
            <a:r>
              <a:rPr lang="en-US" dirty="0"/>
              <a:t>1C: Synchronize with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 lvl="2"/>
            <a:r>
              <a:rPr lang="en-US" dirty="0"/>
              <a:t>“Binary” semaphore.  Only values 0 &amp;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sem_t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pthread_mutex_t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tid[MAXTHREADS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239301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tid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34044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0886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i="1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6511" y="2534909"/>
            <a:ext cx="5277878" cy="2537856"/>
            <a:chOff x="3906511" y="2534909"/>
            <a:chExt cx="5277878" cy="25378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521281" y="2603967"/>
              <a:ext cx="1283600" cy="3067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06511" y="2778100"/>
              <a:ext cx="1598145" cy="1051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259311" y="2534909"/>
              <a:ext cx="18288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5833364" y="2946924"/>
              <a:ext cx="2288457" cy="840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977184" y="4364879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106911" y="4052691"/>
              <a:ext cx="1014910" cy="312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No Synchronization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sum_race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Unsynchronized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/>
              <a:t>N = 2</a:t>
            </a:r>
            <a:r>
              <a:rPr lang="en-US" baseline="30000" dirty="0"/>
              <a:t>30</a:t>
            </a:r>
          </a:p>
          <a:p>
            <a:r>
              <a:rPr lang="en-US" dirty="0"/>
              <a:t>Best speedup = 2.86X</a:t>
            </a:r>
          </a:p>
          <a:p>
            <a:r>
              <a:rPr lang="en-US" dirty="0"/>
              <a:t>Gets </a:t>
            </a:r>
            <a:r>
              <a:rPr lang="en-US" dirty="0">
                <a:solidFill>
                  <a:srgbClr val="FF0000"/>
                </a:solidFill>
              </a:rPr>
              <a:t>wrong answer </a:t>
            </a:r>
            <a:r>
              <a:rPr lang="en-US" dirty="0"/>
              <a:t>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2323-CB19-48CA-AEC1-03C270BEE56C}"/>
              </a:ext>
            </a:extLst>
          </p:cNvPr>
          <p:cNvSpPr txBox="1"/>
          <p:nvPr/>
        </p:nvSpPr>
        <p:spPr>
          <a:xfrm>
            <a:off x="5715000" y="5889774"/>
            <a:ext cx="9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Semaphore / </a:t>
            </a:r>
            <a:r>
              <a:rPr lang="en-US" dirty="0" err="1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0046E2"/>
                  </a:solidFill>
                  <a:latin typeface="Courier New" pitchFamily="49" charset="0"/>
                </a:rPr>
                <a:t>sum_sem</a:t>
              </a:r>
              <a:r>
                <a:rPr lang="en-US" sz="1600" dirty="0">
                  <a:latin typeface="Courier New" pitchFamily="49" charset="0"/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solidFill>
                    <a:srgbClr val="00B050"/>
                  </a:solidFill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= *((</a:t>
              </a:r>
              <a:r>
                <a:rPr lang="en-US" sz="1600" dirty="0" err="1"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*)</a:t>
              </a:r>
              <a:r>
                <a:rPr lang="en-US" sz="1600" dirty="0" err="1"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start</a:t>
              </a:r>
              <a:r>
                <a:rPr lang="en-US" sz="1600" dirty="0">
                  <a:latin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*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end</a:t>
              </a:r>
              <a:r>
                <a:rPr lang="en-US" sz="1600" dirty="0">
                  <a:latin typeface="Courier New" pitchFamily="49" charset="0"/>
                </a:rPr>
                <a:t> = start +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start;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&lt; end;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>
                  <a:solidFill>
                    <a:srgbClr val="EA00EA"/>
                  </a:solidFill>
                  <a:latin typeface="Courier New" pitchFamily="49" charset="0"/>
                </a:rPr>
                <a:t>return</a:t>
              </a:r>
              <a:r>
                <a:rPr lang="en-US" sz="1600" dirty="0">
                  <a:latin typeface="Courier New" pitchFamily="49" charset="0"/>
                </a:rPr>
                <a:t>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Mutex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/ </a:t>
            </a:r>
            <a:r>
              <a:rPr lang="en-US" dirty="0" err="1"/>
              <a:t>Mutex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/>
              <a:t>Terrible Performance</a:t>
            </a:r>
          </a:p>
          <a:p>
            <a:pPr lvl="1"/>
            <a:r>
              <a:rPr lang="en-US" dirty="0"/>
              <a:t>2.5 seconds </a:t>
            </a:r>
            <a:r>
              <a:rPr lang="en-US" dirty="0">
                <a:sym typeface="Wingdings" pitchFamily="2" charset="2"/>
              </a:rPr>
              <a:t> ~10 minutes</a:t>
            </a:r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3X faster than semaphore</a:t>
            </a:r>
          </a:p>
          <a:p>
            <a:r>
              <a:rPr lang="en-US" dirty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52460" y="4876800"/>
            <a:ext cx="389154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What is main reason for poor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1838325"/>
          </a:xfrm>
        </p:spPr>
        <p:txBody>
          <a:bodyPr/>
          <a:lstStyle/>
          <a:p>
            <a:r>
              <a:rPr lang="en-US" dirty="0"/>
              <a:t>Method #2: Each thread accumulates into separate variable</a:t>
            </a:r>
          </a:p>
          <a:p>
            <a:pPr lvl="1"/>
            <a:r>
              <a:rPr lang="en-US" dirty="0"/>
              <a:t>2A: Accumulate in contiguous array elements</a:t>
            </a:r>
          </a:p>
          <a:p>
            <a:pPr lvl="1"/>
            <a:r>
              <a:rPr lang="en-US" dirty="0"/>
              <a:t>2B: Accumulate in spaced-apart array elements</a:t>
            </a:r>
          </a:p>
          <a:p>
            <a:pPr lvl="1"/>
            <a:r>
              <a:rPr lang="en-US" dirty="0"/>
              <a:t>2C: Accumulate in registers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32087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psum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spacing</a:t>
            </a:r>
            <a:r>
              <a:rPr lang="en-US" sz="1600" dirty="0">
                <a:latin typeface="Courier New" pitchFamily="49" charset="0"/>
              </a:rPr>
              <a:t> = 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Separate Accumulation: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508866" cy="501419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</a:rPr>
              <a:t>psum[i</a:t>
            </a:r>
            <a:r>
              <a:rPr lang="en-US" sz="1600" dirty="0">
                <a:latin typeface="Courier New" pitchFamily="49" charset="0"/>
              </a:rPr>
              <a:t>*spacing];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4495800"/>
            <a:ext cx="8610600" cy="990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/>
              <a:t>Thread Function: Memory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sum_global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8457" y="1524000"/>
            <a:ext cx="371447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Where is the </a:t>
            </a:r>
            <a:r>
              <a:rPr lang="en-US" sz="3200" dirty="0" err="1">
                <a:latin typeface="Calibri" pitchFamily="34" charset="0"/>
              </a:rPr>
              <a:t>mutex</a:t>
            </a:r>
            <a:r>
              <a:rPr lang="en-US" sz="3200" dirty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Adjacent speedup: 5 X</a:t>
            </a:r>
          </a:p>
          <a:p>
            <a:pPr lvl="1"/>
            <a:r>
              <a:rPr lang="en-US" dirty="0"/>
              <a:t>Spaced-apart speedup: 13.3 X (Only observed speedup &gt; 8)</a:t>
            </a:r>
          </a:p>
          <a:p>
            <a:r>
              <a:rPr lang="en-US" dirty="0"/>
              <a:t>Why does spacing the accumulators apart matter?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/>
              <a:t>Coherency maintained on cache blocks</a:t>
            </a:r>
          </a:p>
          <a:p>
            <a:r>
              <a:rPr lang="en-US" dirty="0"/>
              <a:t>To update </a:t>
            </a:r>
            <a:r>
              <a:rPr lang="en-US" dirty="0" err="1"/>
              <a:t>psum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thread </a:t>
            </a:r>
            <a:r>
              <a:rPr lang="en-US" dirty="0" err="1"/>
              <a:t>i</a:t>
            </a:r>
            <a:r>
              <a:rPr lang="en-US" dirty="0"/>
              <a:t> must have exclusive access</a:t>
            </a:r>
          </a:p>
          <a:p>
            <a:pPr lvl="1"/>
            <a:r>
              <a:rPr lang="en-US" dirty="0"/>
              <a:t>Threads sharing common cache block will keep fighting each other for access to block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196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6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29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8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2990850" y="15430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5429250" y="15811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974" y="30596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30596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1452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latin typeface="Calibri" pitchFamily="34" charset="0"/>
              </a:rPr>
              <a:t>psum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/>
              <a:t>Best spaced-apart performance 2.8 X better than best adjacent</a:t>
            </a:r>
          </a:p>
          <a:p>
            <a:r>
              <a:rPr lang="en-US" dirty="0"/>
              <a:t>Demonstrates cache block size = 64</a:t>
            </a:r>
          </a:p>
          <a:p>
            <a:pPr lvl="1"/>
            <a:r>
              <a:rPr lang="en-US" dirty="0"/>
              <a:t>8-byte values</a:t>
            </a:r>
          </a:p>
          <a:p>
            <a:pPr lvl="1"/>
            <a:r>
              <a:rPr lang="en-US" dirty="0"/>
              <a:t>No benefit increasing spacing beyond 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/>
              <a:t>Thread Function: Register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00490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sum_local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data_t </a:t>
            </a:r>
            <a:r>
              <a:rPr lang="nn-NO" sz="1600" dirty="0">
                <a:solidFill>
                  <a:srgbClr val="C1651C"/>
                </a:solidFill>
                <a:latin typeface="Courier New" pitchFamily="49" charset="0"/>
              </a:rPr>
              <a:t>sum</a:t>
            </a:r>
            <a:r>
              <a:rPr lang="nn-NO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</a:t>
            </a:r>
            <a:r>
              <a:rPr lang="nn-NO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nn-NO" sz="1600" dirty="0">
                <a:latin typeface="Courier New" pitchFamily="49" charset="0"/>
              </a:rPr>
              <a:t>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psum[index] = sum;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Speedup = 7.5 X</a:t>
            </a:r>
          </a:p>
          <a:p>
            <a:r>
              <a:rPr lang="en-US" dirty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5326390"/>
            <a:ext cx="441095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Beware the speedup metric!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memory can be expensive</a:t>
            </a:r>
          </a:p>
          <a:p>
            <a:pPr lvl="1"/>
            <a:r>
              <a:rPr lang="en-US" dirty="0"/>
              <a:t>Pay attention to true sharing</a:t>
            </a:r>
          </a:p>
          <a:p>
            <a:pPr lvl="1"/>
            <a:r>
              <a:rPr lang="en-US" dirty="0"/>
              <a:t>Pay attention to false sharing</a:t>
            </a:r>
          </a:p>
          <a:p>
            <a:r>
              <a:rPr lang="en-US" dirty="0"/>
              <a:t>Use registers whenever possible</a:t>
            </a:r>
          </a:p>
          <a:p>
            <a:pPr lvl="1"/>
            <a:r>
              <a:rPr lang="en-US" dirty="0"/>
              <a:t>(Remember 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local cache whenever possible</a:t>
            </a:r>
          </a:p>
          <a:p>
            <a:r>
              <a:rPr lang="en-US" dirty="0"/>
              <a:t>Deal with leftovers</a:t>
            </a:r>
          </a:p>
          <a:p>
            <a:r>
              <a:rPr lang="en-US" dirty="0"/>
              <a:t>When examining performance, compare to best possible sequential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598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601165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71652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37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+ run out of thread memory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with Parallel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obtain speedup</a:t>
            </a:r>
          </a:p>
          <a:p>
            <a:r>
              <a:rPr lang="en-US" dirty="0"/>
              <a:t>Speculate: Too much data copying</a:t>
            </a:r>
          </a:p>
          <a:p>
            <a:pPr lvl="1"/>
            <a:r>
              <a:rPr lang="en-US" dirty="0"/>
              <a:t>Could not do everything within source array</a:t>
            </a:r>
          </a:p>
          <a:p>
            <a:pPr lvl="1"/>
            <a:r>
              <a:rPr lang="en-US" dirty="0"/>
              <a:t>Set up temporary space for reassembling partition</a:t>
            </a:r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Watch out for hardware artifacts</a:t>
            </a:r>
          </a:p>
          <a:p>
            <a:pPr lvl="1"/>
            <a:r>
              <a:rPr lang="en-US" dirty="0"/>
              <a:t>Need to understand processor &amp; memory structure</a:t>
            </a:r>
          </a:p>
          <a:p>
            <a:pPr lvl="1"/>
            <a:r>
              <a:rPr lang="en-US" dirty="0"/>
              <a:t>Sharing and false sharing of global data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078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528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 CPUs offer another opportunity</a:t>
            </a:r>
          </a:p>
          <a:p>
            <a:pPr lvl="1"/>
            <a:r>
              <a:rPr lang="en-US" sz="2200" dirty="0"/>
              <a:t>Spread work over threads executing in parallel on N cores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  <a:p>
            <a:r>
              <a:rPr lang="en-US" sz="2600" dirty="0"/>
              <a:t>Shark machines can execute 16 threads at once</a:t>
            </a:r>
          </a:p>
          <a:p>
            <a:pPr lvl="1"/>
            <a:r>
              <a:rPr lang="en-US" sz="2200" dirty="0"/>
              <a:t>8 cores, each with 2-way </a:t>
            </a:r>
            <a:r>
              <a:rPr lang="en-US" sz="2200" dirty="0" err="1"/>
              <a:t>hyperthreading</a:t>
            </a:r>
            <a:endParaRPr lang="en-US" sz="2200" dirty="0"/>
          </a:p>
          <a:p>
            <a:pPr lvl="1"/>
            <a:r>
              <a:rPr lang="en-US" sz="2200" dirty="0"/>
              <a:t>Theoretical speedup of 16X</a:t>
            </a:r>
          </a:p>
          <a:p>
            <a:pPr lvl="2"/>
            <a:r>
              <a:rPr lang="en-US" dirty="0"/>
              <a:t>never achieved in our benchmarks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25076</TotalTime>
  <Words>3150</Words>
  <Application>Microsoft Office PowerPoint</Application>
  <PresentationFormat>On-screen Show (4:3)</PresentationFormat>
  <Paragraphs>836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ＭＳ Ｐゴシック</vt:lpstr>
      <vt:lpstr>Arial</vt:lpstr>
      <vt:lpstr>Arial Narrow</vt:lpstr>
      <vt:lpstr>Calibri</vt:lpstr>
      <vt:lpstr>Courier New</vt:lpstr>
      <vt:lpstr>Gill Sans</vt:lpstr>
      <vt:lpstr>Symbol</vt:lpstr>
      <vt:lpstr>Times New Roman</vt:lpstr>
      <vt:lpstr>Wingdings</vt:lpstr>
      <vt:lpstr>Wingdings 2</vt:lpstr>
      <vt:lpstr>template2007</vt:lpstr>
      <vt:lpstr>PowerPoint Presentation</vt:lpstr>
      <vt:lpstr>Thread-Level Parallelism  15-213 / 18-213 / 14-513 / 15-513: Introduction to Computer Systems 26th Lecture, November 27, 2018</vt:lpstr>
      <vt:lpstr>Today</vt:lpstr>
      <vt:lpstr>Typical Multicore Processor</vt:lpstr>
      <vt:lpstr>Out-of-Order Processor Structure</vt:lpstr>
      <vt:lpstr>Hyperthreading Implementation</vt:lpstr>
      <vt:lpstr>Benchmark Machine</vt:lpstr>
      <vt:lpstr>Exploiting parallel execution</vt:lpstr>
      <vt:lpstr>Memory Consistency</vt:lpstr>
      <vt:lpstr>Non-Coherent Cache Scenario</vt:lpstr>
      <vt:lpstr>Memory Consistency</vt:lpstr>
      <vt:lpstr>Memory Consistency</vt:lpstr>
      <vt:lpstr>Sequential Consistency Example</vt:lpstr>
      <vt:lpstr>Non-Coherent Cache Scenario</vt:lpstr>
      <vt:lpstr>Non-Sequentially Consistent Scenario</vt:lpstr>
      <vt:lpstr>Snoopy Caches</vt:lpstr>
      <vt:lpstr>Snoopy Caches</vt:lpstr>
      <vt:lpstr>Memory Models</vt:lpstr>
      <vt:lpstr>Today</vt:lpstr>
      <vt:lpstr>Summation Example</vt:lpstr>
      <vt:lpstr>Accumulating in Single Global Variable: Declarations</vt:lpstr>
      <vt:lpstr>Accumulating in Single Global Variable: Declarations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Lessons learned</vt:lpstr>
      <vt:lpstr>Quiz Time!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</vt:lpstr>
      <vt:lpstr>Amdahl’s Law Example</vt:lpstr>
      <vt:lpstr>Amdahl’s Law &amp; Parallel Quicksort</vt:lpstr>
      <vt:lpstr>Parallelizing Partitioning Step</vt:lpstr>
      <vt:lpstr>Experience with Parallel Partitioning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839</cp:revision>
  <cp:lastPrinted>2013-11-26T18:14:22Z</cp:lastPrinted>
  <dcterms:created xsi:type="dcterms:W3CDTF">2012-11-29T15:32:24Z</dcterms:created>
  <dcterms:modified xsi:type="dcterms:W3CDTF">2018-11-27T05:33:28Z</dcterms:modified>
</cp:coreProperties>
</file>