
<file path=[Content_Types].xml><?xml version="1.0" encoding="utf-8"?>
<Types xmlns="http://schemas.openxmlformats.org/package/2006/content-types">
  <Default Extension="png" ContentType="image/png"/>
  <Default Extension="rels" ContentType="application/vnd.openxmlformats-package.relationships+xml"/>
  <Default Extension="wav" ContentType="audio/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3"/>
  </p:notesMasterIdLst>
  <p:sldIdLst>
    <p:sldId id="256" r:id="rId3"/>
    <p:sldId id="257" r:id="rId4"/>
    <p:sldId id="258" r:id="rId5"/>
    <p:sldId id="259" r:id="rId6"/>
    <p:sldId id="275" r:id="rId7"/>
    <p:sldId id="284" r:id="rId8"/>
    <p:sldId id="287" r:id="rId9"/>
    <p:sldId id="282" r:id="rId10"/>
    <p:sldId id="288" r:id="rId11"/>
    <p:sldId id="289" r:id="rId12"/>
    <p:sldId id="286" r:id="rId13"/>
    <p:sldId id="260" r:id="rId14"/>
    <p:sldId id="261" r:id="rId15"/>
    <p:sldId id="262" r:id="rId16"/>
    <p:sldId id="263" r:id="rId17"/>
    <p:sldId id="283" r:id="rId18"/>
    <p:sldId id="290" r:id="rId19"/>
    <p:sldId id="264" r:id="rId20"/>
    <p:sldId id="265" r:id="rId21"/>
    <p:sldId id="266" r:id="rId22"/>
    <p:sldId id="267" r:id="rId23"/>
    <p:sldId id="268" r:id="rId24"/>
    <p:sldId id="292" r:id="rId25"/>
    <p:sldId id="293" r:id="rId26"/>
    <p:sldId id="294" r:id="rId27"/>
    <p:sldId id="295" r:id="rId28"/>
    <p:sldId id="296" r:id="rId29"/>
    <p:sldId id="297" r:id="rId30"/>
    <p:sldId id="270" r:id="rId31"/>
    <p:sldId id="27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p:cViewPr varScale="1">
        <p:scale>
          <a:sx n="105" d="100"/>
          <a:sy n="105" d="100"/>
        </p:scale>
        <p:origin x="1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87"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88"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89"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90" name="PlaceHolder 5"/>
          <p:cNvSpPr>
            <a:spLocks noGrp="1"/>
          </p:cNvSpPr>
          <p:nvPr>
            <p:ph type="sldNum"/>
          </p:nvPr>
        </p:nvSpPr>
        <p:spPr>
          <a:xfrm>
            <a:off x="4399200" y="9555480"/>
            <a:ext cx="3372840" cy="502560"/>
          </a:xfrm>
          <a:prstGeom prst="rect">
            <a:avLst/>
          </a:prstGeom>
        </p:spPr>
        <p:txBody>
          <a:bodyPr lIns="0" tIns="0" rIns="0" bIns="0" anchor="b"/>
          <a:lstStyle/>
          <a:p>
            <a:pPr algn="r"/>
            <a:fld id="{9589C6B0-9BEF-41BE-8228-866BC4DFE27D}"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2DBA4F-83B0-4091-B90C-ADC03EEA848C}" type="slidenum">
              <a:rPr lang="en-US" smtClean="0"/>
              <a:t>8</a:t>
            </a:fld>
            <a:endParaRPr lang="en-US"/>
          </a:p>
        </p:txBody>
      </p:sp>
    </p:spTree>
    <p:extLst>
      <p:ext uri="{BB962C8B-B14F-4D97-AF65-F5344CB8AC3E}">
        <p14:creationId xmlns:p14="http://schemas.microsoft.com/office/powerpoint/2010/main" val="4108207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Answer: Response</a:t>
            </a:r>
            <a:r>
              <a:rPr kumimoji="1" lang="en-US" altLang="ja-JP" baseline="0" dirty="0"/>
              <a:t> was clobbered.</a:t>
            </a:r>
            <a:endParaRPr kumimoji="1" lang="ja-JP" altLang="en-US" dirty="0"/>
          </a:p>
        </p:txBody>
      </p:sp>
      <p:sp>
        <p:nvSpPr>
          <p:cNvPr id="4" name="スライド番号プレースホルダー 3"/>
          <p:cNvSpPr>
            <a:spLocks noGrp="1"/>
          </p:cNvSpPr>
          <p:nvPr>
            <p:ph type="sldNum" sz="quarter" idx="10"/>
          </p:nvPr>
        </p:nvSpPr>
        <p:spPr/>
        <p:txBody>
          <a:bodyPr/>
          <a:lstStyle/>
          <a:p>
            <a:fld id="{F42DBA4F-83B0-4091-B90C-ADC03EEA848C}" type="slidenum">
              <a:rPr lang="en-US" smtClean="0"/>
              <a:t>24</a:t>
            </a:fld>
            <a:endParaRPr lang="en-US"/>
          </a:p>
        </p:txBody>
      </p:sp>
    </p:spTree>
    <p:extLst>
      <p:ext uri="{BB962C8B-B14F-4D97-AF65-F5344CB8AC3E}">
        <p14:creationId xmlns:p14="http://schemas.microsoft.com/office/powerpoint/2010/main" val="2121398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Answer: Response</a:t>
            </a:r>
            <a:r>
              <a:rPr kumimoji="1" lang="en-US" altLang="ja-JP" baseline="0" dirty="0"/>
              <a:t> was clobbered.</a:t>
            </a:r>
            <a:endParaRPr kumimoji="1" lang="ja-JP" altLang="en-US" dirty="0"/>
          </a:p>
        </p:txBody>
      </p:sp>
      <p:sp>
        <p:nvSpPr>
          <p:cNvPr id="4" name="スライド番号プレースホルダー 3"/>
          <p:cNvSpPr>
            <a:spLocks noGrp="1"/>
          </p:cNvSpPr>
          <p:nvPr>
            <p:ph type="sldNum" sz="quarter" idx="10"/>
          </p:nvPr>
        </p:nvSpPr>
        <p:spPr/>
        <p:txBody>
          <a:bodyPr/>
          <a:lstStyle/>
          <a:p>
            <a:fld id="{F42DBA4F-83B0-4091-B90C-ADC03EEA848C}" type="slidenum">
              <a:rPr lang="en-US" smtClean="0"/>
              <a:t>25</a:t>
            </a:fld>
            <a:endParaRPr lang="en-US"/>
          </a:p>
        </p:txBody>
      </p:sp>
    </p:spTree>
    <p:extLst>
      <p:ext uri="{BB962C8B-B14F-4D97-AF65-F5344CB8AC3E}">
        <p14:creationId xmlns:p14="http://schemas.microsoft.com/office/powerpoint/2010/main" val="571321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Answer: Response</a:t>
            </a:r>
            <a:r>
              <a:rPr kumimoji="1" lang="en-US" altLang="ja-JP" baseline="0" dirty="0"/>
              <a:t> was clobbered.</a:t>
            </a:r>
            <a:endParaRPr kumimoji="1" lang="ja-JP" altLang="en-US" dirty="0"/>
          </a:p>
        </p:txBody>
      </p:sp>
      <p:sp>
        <p:nvSpPr>
          <p:cNvPr id="4" name="スライド番号プレースホルダー 3"/>
          <p:cNvSpPr>
            <a:spLocks noGrp="1"/>
          </p:cNvSpPr>
          <p:nvPr>
            <p:ph type="sldNum" sz="quarter" idx="10"/>
          </p:nvPr>
        </p:nvSpPr>
        <p:spPr/>
        <p:txBody>
          <a:bodyPr/>
          <a:lstStyle/>
          <a:p>
            <a:fld id="{F42DBA4F-83B0-4091-B90C-ADC03EEA848C}" type="slidenum">
              <a:rPr lang="en-US" smtClean="0"/>
              <a:t>27</a:t>
            </a:fld>
            <a:endParaRPr lang="en-US"/>
          </a:p>
        </p:txBody>
      </p:sp>
    </p:spTree>
    <p:extLst>
      <p:ext uri="{BB962C8B-B14F-4D97-AF65-F5344CB8AC3E}">
        <p14:creationId xmlns:p14="http://schemas.microsoft.com/office/powerpoint/2010/main" val="634509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Answer: Response</a:t>
            </a:r>
            <a:r>
              <a:rPr kumimoji="1" lang="en-US" altLang="ja-JP" baseline="0" dirty="0"/>
              <a:t> was clobbered.</a:t>
            </a:r>
            <a:endParaRPr kumimoji="1" lang="ja-JP" altLang="en-US" dirty="0"/>
          </a:p>
        </p:txBody>
      </p:sp>
      <p:sp>
        <p:nvSpPr>
          <p:cNvPr id="4" name="スライド番号プレースホルダー 3"/>
          <p:cNvSpPr>
            <a:spLocks noGrp="1"/>
          </p:cNvSpPr>
          <p:nvPr>
            <p:ph type="sldNum" sz="quarter" idx="10"/>
          </p:nvPr>
        </p:nvSpPr>
        <p:spPr/>
        <p:txBody>
          <a:bodyPr/>
          <a:lstStyle/>
          <a:p>
            <a:fld id="{F42DBA4F-83B0-4091-B90C-ADC03EEA848C}" type="slidenum">
              <a:rPr lang="en-US" smtClean="0"/>
              <a:t>28</a:t>
            </a:fld>
            <a:endParaRPr lang="en-US"/>
          </a:p>
        </p:txBody>
      </p:sp>
    </p:spTree>
    <p:extLst>
      <p:ext uri="{BB962C8B-B14F-4D97-AF65-F5344CB8AC3E}">
        <p14:creationId xmlns:p14="http://schemas.microsoft.com/office/powerpoint/2010/main" val="3323922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Answer: Response</a:t>
            </a:r>
            <a:r>
              <a:rPr kumimoji="1" lang="en-US" altLang="ja-JP" baseline="0" dirty="0"/>
              <a:t> was clobbered.</a:t>
            </a:r>
            <a:endParaRPr kumimoji="1" lang="ja-JP" altLang="en-US" dirty="0"/>
          </a:p>
        </p:txBody>
      </p:sp>
      <p:sp>
        <p:nvSpPr>
          <p:cNvPr id="4" name="スライド番号プレースホルダー 3"/>
          <p:cNvSpPr>
            <a:spLocks noGrp="1"/>
          </p:cNvSpPr>
          <p:nvPr>
            <p:ph type="sldNum" sz="quarter" idx="10"/>
          </p:nvPr>
        </p:nvSpPr>
        <p:spPr/>
        <p:txBody>
          <a:bodyPr/>
          <a:lstStyle/>
          <a:p>
            <a:fld id="{F42DBA4F-83B0-4091-B90C-ADC03EEA848C}" type="slidenum">
              <a:rPr lang="en-US" smtClean="0"/>
              <a:t>11</a:t>
            </a:fld>
            <a:endParaRPr lang="en-US"/>
          </a:p>
        </p:txBody>
      </p:sp>
    </p:spTree>
    <p:extLst>
      <p:ext uri="{BB962C8B-B14F-4D97-AF65-F5344CB8AC3E}">
        <p14:creationId xmlns:p14="http://schemas.microsoft.com/office/powerpoint/2010/main" val="1896237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It depends.  There is a race. – Pthread_join causes main to wait until work is complete. So if that runs first, main never terminates.</a:t>
            </a:r>
          </a:p>
        </p:txBody>
      </p:sp>
      <p:sp>
        <p:nvSpPr>
          <p:cNvPr id="131" name="TextShape 2"/>
          <p:cNvSpPr txBox="1"/>
          <p:nvPr/>
        </p:nvSpPr>
        <p:spPr>
          <a:xfrm>
            <a:off x="3884760" y="8685360"/>
            <a:ext cx="2971440" cy="458280"/>
          </a:xfrm>
          <a:prstGeom prst="rect">
            <a:avLst/>
          </a:prstGeom>
          <a:noFill/>
          <a:ln>
            <a:noFill/>
          </a:ln>
        </p:spPr>
        <p:txBody>
          <a:bodyPr anchor="b"/>
          <a:lstStyle/>
          <a:p>
            <a:pPr algn="r">
              <a:lnSpc>
                <a:spcPct val="100000"/>
              </a:lnSpc>
            </a:pPr>
            <a:fld id="{6BF93AFA-4492-44C2-9586-B381AE832CCE}" type="slidenum">
              <a:rPr lang="en-US" sz="1200" b="1" strike="noStrike" spc="-1">
                <a:solidFill>
                  <a:srgbClr val="000000"/>
                </a:solidFill>
                <a:uFill>
                  <a:solidFill>
                    <a:srgbClr val="FFFFFF"/>
                  </a:solidFill>
                </a:uFill>
                <a:latin typeface="Arial Narrow"/>
                <a:ea typeface="ＭＳ Ｐゴシック"/>
              </a:rPr>
              <a:t>12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It depends.  There is a race.  This will probably terminate as the worker thread will detach before the call to pthread_join. </a:t>
            </a:r>
          </a:p>
        </p:txBody>
      </p:sp>
      <p:sp>
        <p:nvSpPr>
          <p:cNvPr id="133" name="TextShape 2"/>
          <p:cNvSpPr txBox="1"/>
          <p:nvPr/>
        </p:nvSpPr>
        <p:spPr>
          <a:xfrm>
            <a:off x="3884760" y="8685360"/>
            <a:ext cx="2971440" cy="458280"/>
          </a:xfrm>
          <a:prstGeom prst="rect">
            <a:avLst/>
          </a:prstGeom>
          <a:noFill/>
          <a:ln>
            <a:noFill/>
          </a:ln>
        </p:spPr>
        <p:txBody>
          <a:bodyPr anchor="b"/>
          <a:lstStyle/>
          <a:p>
            <a:pPr algn="r">
              <a:lnSpc>
                <a:spcPct val="100000"/>
              </a:lnSpc>
            </a:pPr>
            <a:fld id="{B524A77D-83EA-4D75-A506-A2F263297526}" type="slidenum">
              <a:rPr lang="en-US" sz="1200" b="1" strike="noStrike" spc="-1">
                <a:solidFill>
                  <a:srgbClr val="000000"/>
                </a:solidFill>
                <a:uFill>
                  <a:solidFill>
                    <a:srgbClr val="FFFFFF"/>
                  </a:solidFill>
                </a:uFill>
                <a:latin typeface="Arial Narrow"/>
                <a:ea typeface="ＭＳ Ｐゴシック"/>
              </a:rPr>
              <a:t>13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1 or 2 because if j is initialized to 0 when both threads start, then writes to count overwrite (1), if they serialize (2)</a:t>
            </a:r>
          </a:p>
          <a:p>
            <a:r>
              <a:rPr lang="en-US" sz="2000" b="0" strike="noStrike" spc="-1">
                <a:solidFill>
                  <a:srgbClr val="000000"/>
                </a:solidFill>
                <a:uFill>
                  <a:solidFill>
                    <a:srgbClr val="FFFFFF"/>
                  </a:solidFill>
                </a:uFill>
                <a:latin typeface="Arial"/>
              </a:rPr>
              <a:t>No, ++ is not atomic, so just using count does not change anything</a:t>
            </a:r>
          </a:p>
        </p:txBody>
      </p:sp>
      <p:sp>
        <p:nvSpPr>
          <p:cNvPr id="135" name="TextShape 2"/>
          <p:cNvSpPr txBox="1"/>
          <p:nvPr/>
        </p:nvSpPr>
        <p:spPr>
          <a:xfrm>
            <a:off x="3884760" y="8685360"/>
            <a:ext cx="2971440" cy="458280"/>
          </a:xfrm>
          <a:prstGeom prst="rect">
            <a:avLst/>
          </a:prstGeom>
          <a:noFill/>
          <a:ln>
            <a:noFill/>
          </a:ln>
        </p:spPr>
        <p:txBody>
          <a:bodyPr anchor="b"/>
          <a:lstStyle/>
          <a:p>
            <a:pPr algn="r">
              <a:lnSpc>
                <a:spcPct val="100000"/>
              </a:lnSpc>
            </a:pPr>
            <a:fld id="{9555C83A-F53D-44DF-8BC2-D3490DF720B7}" type="slidenum">
              <a:rPr lang="en-US" sz="1200" b="1" strike="noStrike" spc="-1">
                <a:solidFill>
                  <a:srgbClr val="000000"/>
                </a:solidFill>
                <a:uFill>
                  <a:solidFill>
                    <a:srgbClr val="FFFFFF"/>
                  </a:solidFill>
                </a:uFill>
                <a:latin typeface="Arial Narrow"/>
                <a:ea typeface="ＭＳ Ｐゴシック"/>
              </a:rPr>
              <a:t>15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Answer: Response</a:t>
            </a:r>
            <a:r>
              <a:rPr kumimoji="1" lang="en-US" altLang="ja-JP" baseline="0" dirty="0"/>
              <a:t> was clobbered.</a:t>
            </a:r>
            <a:endParaRPr kumimoji="1" lang="ja-JP" altLang="en-US" dirty="0"/>
          </a:p>
        </p:txBody>
      </p:sp>
      <p:sp>
        <p:nvSpPr>
          <p:cNvPr id="4" name="スライド番号プレースホルダー 3"/>
          <p:cNvSpPr>
            <a:spLocks noGrp="1"/>
          </p:cNvSpPr>
          <p:nvPr>
            <p:ph type="sldNum" sz="quarter" idx="10"/>
          </p:nvPr>
        </p:nvSpPr>
        <p:spPr/>
        <p:txBody>
          <a:bodyPr/>
          <a:lstStyle/>
          <a:p>
            <a:fld id="{F42DBA4F-83B0-4091-B90C-ADC03EEA848C}" type="slidenum">
              <a:rPr lang="en-US" smtClean="0"/>
              <a:t>17</a:t>
            </a:fld>
            <a:endParaRPr lang="en-US"/>
          </a:p>
        </p:txBody>
      </p:sp>
    </p:spTree>
    <p:extLst>
      <p:ext uri="{BB962C8B-B14F-4D97-AF65-F5344CB8AC3E}">
        <p14:creationId xmlns:p14="http://schemas.microsoft.com/office/powerpoint/2010/main" val="1616633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Mutex – acquire it before critical region (j -&gt; count)</a:t>
            </a:r>
          </a:p>
        </p:txBody>
      </p:sp>
      <p:sp>
        <p:nvSpPr>
          <p:cNvPr id="137" name="TextShape 2"/>
          <p:cNvSpPr txBox="1"/>
          <p:nvPr/>
        </p:nvSpPr>
        <p:spPr>
          <a:xfrm>
            <a:off x="3884760" y="8685360"/>
            <a:ext cx="2971440" cy="458280"/>
          </a:xfrm>
          <a:prstGeom prst="rect">
            <a:avLst/>
          </a:prstGeom>
          <a:noFill/>
          <a:ln>
            <a:noFill/>
          </a:ln>
        </p:spPr>
        <p:txBody>
          <a:bodyPr anchor="b"/>
          <a:lstStyle/>
          <a:p>
            <a:pPr algn="r">
              <a:lnSpc>
                <a:spcPct val="100000"/>
              </a:lnSpc>
            </a:pPr>
            <a:fld id="{95982402-D1FC-42B2-A93E-676DC5BD480F}" type="slidenum">
              <a:rPr lang="en-US" sz="1200" b="1" strike="noStrike" spc="-1">
                <a:solidFill>
                  <a:srgbClr val="000000"/>
                </a:solidFill>
                <a:uFill>
                  <a:solidFill>
                    <a:srgbClr val="FFFFFF"/>
                  </a:solidFill>
                </a:uFill>
                <a:latin typeface="Arial Narrow"/>
                <a:ea typeface="ＭＳ Ｐゴシック"/>
              </a:rPr>
              <a:t>20</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T1: Search …… print</a:t>
            </a:r>
          </a:p>
          <a:p>
            <a:r>
              <a:rPr lang="en-US" sz="2000" b="0" strike="noStrike" spc="-1">
                <a:solidFill>
                  <a:srgbClr val="000000"/>
                </a:solidFill>
                <a:uFill>
                  <a:solidFill>
                    <a:srgbClr val="FFFFFF"/>
                  </a:solidFill>
                </a:uFill>
                <a:latin typeface="Arial"/>
              </a:rPr>
              <a:t>T2: …   Replace entry …</a:t>
            </a:r>
          </a:p>
          <a:p>
            <a:r>
              <a:rPr lang="en-US" sz="2000" b="0" strike="noStrike" spc="-1">
                <a:solidFill>
                  <a:srgbClr val="000000"/>
                </a:solidFill>
                <a:uFill>
                  <a:solidFill>
                    <a:srgbClr val="FFFFFF"/>
                  </a:solidFill>
                </a:uFill>
                <a:latin typeface="Arial"/>
              </a:rPr>
              <a:t>While T2 blocks T1 from printing, it replaces the entry that T1 was going to print.</a:t>
            </a:r>
          </a:p>
        </p:txBody>
      </p:sp>
      <p:sp>
        <p:nvSpPr>
          <p:cNvPr id="139" name="TextShape 2"/>
          <p:cNvSpPr txBox="1"/>
          <p:nvPr/>
        </p:nvSpPr>
        <p:spPr>
          <a:xfrm>
            <a:off x="3884760" y="8685360"/>
            <a:ext cx="2971440" cy="458280"/>
          </a:xfrm>
          <a:prstGeom prst="rect">
            <a:avLst/>
          </a:prstGeom>
          <a:noFill/>
          <a:ln>
            <a:noFill/>
          </a:ln>
        </p:spPr>
        <p:txBody>
          <a:bodyPr anchor="b"/>
          <a:lstStyle/>
          <a:p>
            <a:pPr algn="r">
              <a:lnSpc>
                <a:spcPct val="100000"/>
              </a:lnSpc>
            </a:pPr>
            <a:fld id="{B828654E-072E-40C1-8743-6EAD440160D2}" type="slidenum">
              <a:rPr lang="en-US" sz="1200" b="1" strike="noStrike" spc="-1">
                <a:solidFill>
                  <a:srgbClr val="000000"/>
                </a:solidFill>
                <a:uFill>
                  <a:solidFill>
                    <a:srgbClr val="FFFFFF"/>
                  </a:solidFill>
                </a:uFill>
                <a:latin typeface="Arial Narrow"/>
                <a:ea typeface="ＭＳ Ｐゴシック"/>
              </a:rPr>
              <a:t>21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#3 – Trylock inside a loop is one valid approach</a:t>
            </a:r>
          </a:p>
        </p:txBody>
      </p:sp>
      <p:sp>
        <p:nvSpPr>
          <p:cNvPr id="141" name="TextShape 2"/>
          <p:cNvSpPr txBox="1"/>
          <p:nvPr/>
        </p:nvSpPr>
        <p:spPr>
          <a:xfrm>
            <a:off x="3884760" y="8685360"/>
            <a:ext cx="2971440" cy="458280"/>
          </a:xfrm>
          <a:prstGeom prst="rect">
            <a:avLst/>
          </a:prstGeom>
          <a:noFill/>
          <a:ln>
            <a:noFill/>
          </a:ln>
        </p:spPr>
        <p:txBody>
          <a:bodyPr anchor="b"/>
          <a:lstStyle/>
          <a:p>
            <a:pPr algn="r">
              <a:lnSpc>
                <a:spcPct val="100000"/>
              </a:lnSpc>
            </a:pPr>
            <a:fld id="{0FFCDE7D-56D9-4EA5-B0DB-BA03E49F139E}" type="slidenum">
              <a:rPr lang="en-US" sz="1200" b="1" strike="noStrike" spc="-1">
                <a:solidFill>
                  <a:srgbClr val="000000"/>
                </a:solidFill>
                <a:uFill>
                  <a:solidFill>
                    <a:srgbClr val="FFFFFF"/>
                  </a:solidFill>
                </a:uFill>
                <a:latin typeface="Arial Narrow"/>
                <a:ea typeface="ＭＳ Ｐゴシック"/>
              </a:rPr>
              <a:t>22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57120" y="435600"/>
            <a:ext cx="7591680" cy="76176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Narrow"/>
            </a:endParaRPr>
          </a:p>
        </p:txBody>
      </p:sp>
      <p:sp>
        <p:nvSpPr>
          <p:cNvPr id="29" name="PlaceHolder 2"/>
          <p:cNvSpPr>
            <a:spLocks noGrp="1"/>
          </p:cNvSpPr>
          <p:nvPr>
            <p:ph type="body"/>
          </p:nvPr>
        </p:nvSpPr>
        <p:spPr>
          <a:xfrm>
            <a:off x="396720" y="1362240"/>
            <a:ext cx="78958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30" name="PlaceHolder 3"/>
          <p:cNvSpPr>
            <a:spLocks noGrp="1"/>
          </p:cNvSpPr>
          <p:nvPr>
            <p:ph type="body"/>
          </p:nvPr>
        </p:nvSpPr>
        <p:spPr>
          <a:xfrm>
            <a:off x="396720" y="3959280"/>
            <a:ext cx="78958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57120" y="435600"/>
            <a:ext cx="7591680" cy="76176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Narrow"/>
            </a:endParaRPr>
          </a:p>
        </p:txBody>
      </p:sp>
      <p:sp>
        <p:nvSpPr>
          <p:cNvPr id="32" name="PlaceHolder 2"/>
          <p:cNvSpPr>
            <a:spLocks noGrp="1"/>
          </p:cNvSpPr>
          <p:nvPr>
            <p:ph type="body"/>
          </p:nvPr>
        </p:nvSpPr>
        <p:spPr>
          <a:xfrm>
            <a:off x="396720" y="1362240"/>
            <a:ext cx="38530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33" name="PlaceHolder 3"/>
          <p:cNvSpPr>
            <a:spLocks noGrp="1"/>
          </p:cNvSpPr>
          <p:nvPr>
            <p:ph type="body"/>
          </p:nvPr>
        </p:nvSpPr>
        <p:spPr>
          <a:xfrm>
            <a:off x="4442760" y="1362240"/>
            <a:ext cx="38530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34" name="PlaceHolder 4"/>
          <p:cNvSpPr>
            <a:spLocks noGrp="1"/>
          </p:cNvSpPr>
          <p:nvPr>
            <p:ph type="body"/>
          </p:nvPr>
        </p:nvSpPr>
        <p:spPr>
          <a:xfrm>
            <a:off x="4442760" y="3959280"/>
            <a:ext cx="38530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35" name="PlaceHolder 5"/>
          <p:cNvSpPr>
            <a:spLocks noGrp="1"/>
          </p:cNvSpPr>
          <p:nvPr>
            <p:ph type="body"/>
          </p:nvPr>
        </p:nvSpPr>
        <p:spPr>
          <a:xfrm>
            <a:off x="396720" y="3959280"/>
            <a:ext cx="38530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57120" y="435600"/>
            <a:ext cx="7591680" cy="76176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Narrow"/>
            </a:endParaRPr>
          </a:p>
        </p:txBody>
      </p:sp>
      <p:sp>
        <p:nvSpPr>
          <p:cNvPr id="37" name="PlaceHolder 2"/>
          <p:cNvSpPr>
            <a:spLocks noGrp="1"/>
          </p:cNvSpPr>
          <p:nvPr>
            <p:ph type="body"/>
          </p:nvPr>
        </p:nvSpPr>
        <p:spPr>
          <a:xfrm>
            <a:off x="396720" y="1362240"/>
            <a:ext cx="254232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38" name="PlaceHolder 3"/>
          <p:cNvSpPr>
            <a:spLocks noGrp="1"/>
          </p:cNvSpPr>
          <p:nvPr>
            <p:ph type="body"/>
          </p:nvPr>
        </p:nvSpPr>
        <p:spPr>
          <a:xfrm>
            <a:off x="3066480" y="1362240"/>
            <a:ext cx="254232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39" name="PlaceHolder 4"/>
          <p:cNvSpPr>
            <a:spLocks noGrp="1"/>
          </p:cNvSpPr>
          <p:nvPr>
            <p:ph type="body"/>
          </p:nvPr>
        </p:nvSpPr>
        <p:spPr>
          <a:xfrm>
            <a:off x="5736240" y="1362240"/>
            <a:ext cx="254232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40" name="PlaceHolder 5"/>
          <p:cNvSpPr>
            <a:spLocks noGrp="1"/>
          </p:cNvSpPr>
          <p:nvPr>
            <p:ph type="body"/>
          </p:nvPr>
        </p:nvSpPr>
        <p:spPr>
          <a:xfrm>
            <a:off x="5736240" y="3959280"/>
            <a:ext cx="254232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41" name="PlaceHolder 6"/>
          <p:cNvSpPr>
            <a:spLocks noGrp="1"/>
          </p:cNvSpPr>
          <p:nvPr>
            <p:ph type="body"/>
          </p:nvPr>
        </p:nvSpPr>
        <p:spPr>
          <a:xfrm>
            <a:off x="3066480" y="3959280"/>
            <a:ext cx="254232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42" name="PlaceHolder 7"/>
          <p:cNvSpPr>
            <a:spLocks noGrp="1"/>
          </p:cNvSpPr>
          <p:nvPr>
            <p:ph type="body"/>
          </p:nvPr>
        </p:nvSpPr>
        <p:spPr>
          <a:xfrm>
            <a:off x="396720" y="3959280"/>
            <a:ext cx="254232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357120" y="435600"/>
            <a:ext cx="7591680" cy="76176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Narrow"/>
            </a:endParaRPr>
          </a:p>
        </p:txBody>
      </p:sp>
      <p:sp>
        <p:nvSpPr>
          <p:cNvPr id="51" name="PlaceHolder 2"/>
          <p:cNvSpPr>
            <a:spLocks noGrp="1"/>
          </p:cNvSpPr>
          <p:nvPr>
            <p:ph type="subTitle"/>
          </p:nvPr>
        </p:nvSpPr>
        <p:spPr>
          <a:xfrm>
            <a:off x="396720" y="1362240"/>
            <a:ext cx="7895880" cy="49716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57120" y="435600"/>
            <a:ext cx="7591680" cy="76176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Narrow"/>
            </a:endParaRPr>
          </a:p>
        </p:txBody>
      </p:sp>
      <p:sp>
        <p:nvSpPr>
          <p:cNvPr id="53" name="PlaceHolder 2"/>
          <p:cNvSpPr>
            <a:spLocks noGrp="1"/>
          </p:cNvSpPr>
          <p:nvPr>
            <p:ph type="body"/>
          </p:nvPr>
        </p:nvSpPr>
        <p:spPr>
          <a:xfrm>
            <a:off x="396720" y="1362240"/>
            <a:ext cx="7895880" cy="497160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57120" y="435600"/>
            <a:ext cx="7591680" cy="76176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Narrow"/>
            </a:endParaRPr>
          </a:p>
        </p:txBody>
      </p:sp>
      <p:sp>
        <p:nvSpPr>
          <p:cNvPr id="55" name="PlaceHolder 2"/>
          <p:cNvSpPr>
            <a:spLocks noGrp="1"/>
          </p:cNvSpPr>
          <p:nvPr>
            <p:ph type="body"/>
          </p:nvPr>
        </p:nvSpPr>
        <p:spPr>
          <a:xfrm>
            <a:off x="396720" y="1362240"/>
            <a:ext cx="3853080" cy="497160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56" name="PlaceHolder 3"/>
          <p:cNvSpPr>
            <a:spLocks noGrp="1"/>
          </p:cNvSpPr>
          <p:nvPr>
            <p:ph type="body"/>
          </p:nvPr>
        </p:nvSpPr>
        <p:spPr>
          <a:xfrm>
            <a:off x="4442760" y="1362240"/>
            <a:ext cx="3853080" cy="497160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357120" y="435600"/>
            <a:ext cx="7591680" cy="76176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Narrow"/>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357120" y="435600"/>
            <a:ext cx="7591680" cy="3532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57120" y="435600"/>
            <a:ext cx="7591680" cy="76176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Narrow"/>
            </a:endParaRPr>
          </a:p>
        </p:txBody>
      </p:sp>
      <p:sp>
        <p:nvSpPr>
          <p:cNvPr id="60" name="PlaceHolder 2"/>
          <p:cNvSpPr>
            <a:spLocks noGrp="1"/>
          </p:cNvSpPr>
          <p:nvPr>
            <p:ph type="body"/>
          </p:nvPr>
        </p:nvSpPr>
        <p:spPr>
          <a:xfrm>
            <a:off x="396720" y="1362240"/>
            <a:ext cx="38530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61" name="PlaceHolder 3"/>
          <p:cNvSpPr>
            <a:spLocks noGrp="1"/>
          </p:cNvSpPr>
          <p:nvPr>
            <p:ph type="body"/>
          </p:nvPr>
        </p:nvSpPr>
        <p:spPr>
          <a:xfrm>
            <a:off x="396720" y="3959280"/>
            <a:ext cx="38530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62" name="PlaceHolder 4"/>
          <p:cNvSpPr>
            <a:spLocks noGrp="1"/>
          </p:cNvSpPr>
          <p:nvPr>
            <p:ph type="body"/>
          </p:nvPr>
        </p:nvSpPr>
        <p:spPr>
          <a:xfrm>
            <a:off x="4442760" y="1362240"/>
            <a:ext cx="3853080" cy="497160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357120" y="435600"/>
            <a:ext cx="7591680" cy="76176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Narrow"/>
            </a:endParaRPr>
          </a:p>
        </p:txBody>
      </p:sp>
      <p:sp>
        <p:nvSpPr>
          <p:cNvPr id="8" name="PlaceHolder 2"/>
          <p:cNvSpPr>
            <a:spLocks noGrp="1"/>
          </p:cNvSpPr>
          <p:nvPr>
            <p:ph type="subTitle"/>
          </p:nvPr>
        </p:nvSpPr>
        <p:spPr>
          <a:xfrm>
            <a:off x="396720" y="1362240"/>
            <a:ext cx="7895880" cy="49716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57120" y="435600"/>
            <a:ext cx="7591680" cy="76176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Narrow"/>
            </a:endParaRPr>
          </a:p>
        </p:txBody>
      </p:sp>
      <p:sp>
        <p:nvSpPr>
          <p:cNvPr id="64" name="PlaceHolder 2"/>
          <p:cNvSpPr>
            <a:spLocks noGrp="1"/>
          </p:cNvSpPr>
          <p:nvPr>
            <p:ph type="body"/>
          </p:nvPr>
        </p:nvSpPr>
        <p:spPr>
          <a:xfrm>
            <a:off x="396720" y="1362240"/>
            <a:ext cx="3853080" cy="497160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65" name="PlaceHolder 3"/>
          <p:cNvSpPr>
            <a:spLocks noGrp="1"/>
          </p:cNvSpPr>
          <p:nvPr>
            <p:ph type="body"/>
          </p:nvPr>
        </p:nvSpPr>
        <p:spPr>
          <a:xfrm>
            <a:off x="4442760" y="1362240"/>
            <a:ext cx="38530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66" name="PlaceHolder 4"/>
          <p:cNvSpPr>
            <a:spLocks noGrp="1"/>
          </p:cNvSpPr>
          <p:nvPr>
            <p:ph type="body"/>
          </p:nvPr>
        </p:nvSpPr>
        <p:spPr>
          <a:xfrm>
            <a:off x="4442760" y="3959280"/>
            <a:ext cx="38530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57120" y="435600"/>
            <a:ext cx="7591680" cy="76176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Narrow"/>
            </a:endParaRPr>
          </a:p>
        </p:txBody>
      </p:sp>
      <p:sp>
        <p:nvSpPr>
          <p:cNvPr id="68" name="PlaceHolder 2"/>
          <p:cNvSpPr>
            <a:spLocks noGrp="1"/>
          </p:cNvSpPr>
          <p:nvPr>
            <p:ph type="body"/>
          </p:nvPr>
        </p:nvSpPr>
        <p:spPr>
          <a:xfrm>
            <a:off x="396720" y="1362240"/>
            <a:ext cx="38530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69" name="PlaceHolder 3"/>
          <p:cNvSpPr>
            <a:spLocks noGrp="1"/>
          </p:cNvSpPr>
          <p:nvPr>
            <p:ph type="body"/>
          </p:nvPr>
        </p:nvSpPr>
        <p:spPr>
          <a:xfrm>
            <a:off x="4442760" y="1362240"/>
            <a:ext cx="38530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70" name="PlaceHolder 4"/>
          <p:cNvSpPr>
            <a:spLocks noGrp="1"/>
          </p:cNvSpPr>
          <p:nvPr>
            <p:ph type="body"/>
          </p:nvPr>
        </p:nvSpPr>
        <p:spPr>
          <a:xfrm>
            <a:off x="396720" y="3959280"/>
            <a:ext cx="78958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57120" y="435600"/>
            <a:ext cx="7591680" cy="76176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Narrow"/>
            </a:endParaRPr>
          </a:p>
        </p:txBody>
      </p:sp>
      <p:sp>
        <p:nvSpPr>
          <p:cNvPr id="72" name="PlaceHolder 2"/>
          <p:cNvSpPr>
            <a:spLocks noGrp="1"/>
          </p:cNvSpPr>
          <p:nvPr>
            <p:ph type="body"/>
          </p:nvPr>
        </p:nvSpPr>
        <p:spPr>
          <a:xfrm>
            <a:off x="396720" y="1362240"/>
            <a:ext cx="78958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73" name="PlaceHolder 3"/>
          <p:cNvSpPr>
            <a:spLocks noGrp="1"/>
          </p:cNvSpPr>
          <p:nvPr>
            <p:ph type="body"/>
          </p:nvPr>
        </p:nvSpPr>
        <p:spPr>
          <a:xfrm>
            <a:off x="396720" y="3959280"/>
            <a:ext cx="78958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57120" y="435600"/>
            <a:ext cx="7591680" cy="76176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Narrow"/>
            </a:endParaRPr>
          </a:p>
        </p:txBody>
      </p:sp>
      <p:sp>
        <p:nvSpPr>
          <p:cNvPr id="75" name="PlaceHolder 2"/>
          <p:cNvSpPr>
            <a:spLocks noGrp="1"/>
          </p:cNvSpPr>
          <p:nvPr>
            <p:ph type="body"/>
          </p:nvPr>
        </p:nvSpPr>
        <p:spPr>
          <a:xfrm>
            <a:off x="396720" y="1362240"/>
            <a:ext cx="38530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76" name="PlaceHolder 3"/>
          <p:cNvSpPr>
            <a:spLocks noGrp="1"/>
          </p:cNvSpPr>
          <p:nvPr>
            <p:ph type="body"/>
          </p:nvPr>
        </p:nvSpPr>
        <p:spPr>
          <a:xfrm>
            <a:off x="4442760" y="1362240"/>
            <a:ext cx="38530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77" name="PlaceHolder 4"/>
          <p:cNvSpPr>
            <a:spLocks noGrp="1"/>
          </p:cNvSpPr>
          <p:nvPr>
            <p:ph type="body"/>
          </p:nvPr>
        </p:nvSpPr>
        <p:spPr>
          <a:xfrm>
            <a:off x="4442760" y="3959280"/>
            <a:ext cx="38530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78" name="PlaceHolder 5"/>
          <p:cNvSpPr>
            <a:spLocks noGrp="1"/>
          </p:cNvSpPr>
          <p:nvPr>
            <p:ph type="body"/>
          </p:nvPr>
        </p:nvSpPr>
        <p:spPr>
          <a:xfrm>
            <a:off x="396720" y="3959280"/>
            <a:ext cx="38530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57120" y="435600"/>
            <a:ext cx="7591680" cy="76176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Narrow"/>
            </a:endParaRPr>
          </a:p>
        </p:txBody>
      </p:sp>
      <p:sp>
        <p:nvSpPr>
          <p:cNvPr id="80" name="PlaceHolder 2"/>
          <p:cNvSpPr>
            <a:spLocks noGrp="1"/>
          </p:cNvSpPr>
          <p:nvPr>
            <p:ph type="body"/>
          </p:nvPr>
        </p:nvSpPr>
        <p:spPr>
          <a:xfrm>
            <a:off x="396720" y="1362240"/>
            <a:ext cx="254232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81" name="PlaceHolder 3"/>
          <p:cNvSpPr>
            <a:spLocks noGrp="1"/>
          </p:cNvSpPr>
          <p:nvPr>
            <p:ph type="body"/>
          </p:nvPr>
        </p:nvSpPr>
        <p:spPr>
          <a:xfrm>
            <a:off x="3066480" y="1362240"/>
            <a:ext cx="254232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82" name="PlaceHolder 4"/>
          <p:cNvSpPr>
            <a:spLocks noGrp="1"/>
          </p:cNvSpPr>
          <p:nvPr>
            <p:ph type="body"/>
          </p:nvPr>
        </p:nvSpPr>
        <p:spPr>
          <a:xfrm>
            <a:off x="5736240" y="1362240"/>
            <a:ext cx="254232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83" name="PlaceHolder 5"/>
          <p:cNvSpPr>
            <a:spLocks noGrp="1"/>
          </p:cNvSpPr>
          <p:nvPr>
            <p:ph type="body"/>
          </p:nvPr>
        </p:nvSpPr>
        <p:spPr>
          <a:xfrm>
            <a:off x="5736240" y="3959280"/>
            <a:ext cx="254232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84" name="PlaceHolder 6"/>
          <p:cNvSpPr>
            <a:spLocks noGrp="1"/>
          </p:cNvSpPr>
          <p:nvPr>
            <p:ph type="body"/>
          </p:nvPr>
        </p:nvSpPr>
        <p:spPr>
          <a:xfrm>
            <a:off x="3066480" y="3959280"/>
            <a:ext cx="254232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85" name="PlaceHolder 7"/>
          <p:cNvSpPr>
            <a:spLocks noGrp="1"/>
          </p:cNvSpPr>
          <p:nvPr>
            <p:ph type="body"/>
          </p:nvPr>
        </p:nvSpPr>
        <p:spPr>
          <a:xfrm>
            <a:off x="396720" y="3959280"/>
            <a:ext cx="254232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57120" y="435600"/>
            <a:ext cx="7591680" cy="76176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Narrow"/>
            </a:endParaRPr>
          </a:p>
        </p:txBody>
      </p:sp>
      <p:sp>
        <p:nvSpPr>
          <p:cNvPr id="10" name="PlaceHolder 2"/>
          <p:cNvSpPr>
            <a:spLocks noGrp="1"/>
          </p:cNvSpPr>
          <p:nvPr>
            <p:ph type="body"/>
          </p:nvPr>
        </p:nvSpPr>
        <p:spPr>
          <a:xfrm>
            <a:off x="396720" y="1362240"/>
            <a:ext cx="7895880" cy="497160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57120" y="435600"/>
            <a:ext cx="7591680" cy="76176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Narrow"/>
            </a:endParaRPr>
          </a:p>
        </p:txBody>
      </p:sp>
      <p:sp>
        <p:nvSpPr>
          <p:cNvPr id="12" name="PlaceHolder 2"/>
          <p:cNvSpPr>
            <a:spLocks noGrp="1"/>
          </p:cNvSpPr>
          <p:nvPr>
            <p:ph type="body"/>
          </p:nvPr>
        </p:nvSpPr>
        <p:spPr>
          <a:xfrm>
            <a:off x="396720" y="1362240"/>
            <a:ext cx="3853080" cy="497160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13" name="PlaceHolder 3"/>
          <p:cNvSpPr>
            <a:spLocks noGrp="1"/>
          </p:cNvSpPr>
          <p:nvPr>
            <p:ph type="body"/>
          </p:nvPr>
        </p:nvSpPr>
        <p:spPr>
          <a:xfrm>
            <a:off x="4442760" y="1362240"/>
            <a:ext cx="3853080" cy="497160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357120" y="435600"/>
            <a:ext cx="7591680" cy="76176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Narrow"/>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357120" y="435600"/>
            <a:ext cx="7591680" cy="3532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57120" y="435600"/>
            <a:ext cx="7591680" cy="76176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Narrow"/>
            </a:endParaRPr>
          </a:p>
        </p:txBody>
      </p:sp>
      <p:sp>
        <p:nvSpPr>
          <p:cNvPr id="17" name="PlaceHolder 2"/>
          <p:cNvSpPr>
            <a:spLocks noGrp="1"/>
          </p:cNvSpPr>
          <p:nvPr>
            <p:ph type="body"/>
          </p:nvPr>
        </p:nvSpPr>
        <p:spPr>
          <a:xfrm>
            <a:off x="396720" y="1362240"/>
            <a:ext cx="38530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18" name="PlaceHolder 3"/>
          <p:cNvSpPr>
            <a:spLocks noGrp="1"/>
          </p:cNvSpPr>
          <p:nvPr>
            <p:ph type="body"/>
          </p:nvPr>
        </p:nvSpPr>
        <p:spPr>
          <a:xfrm>
            <a:off x="396720" y="3959280"/>
            <a:ext cx="38530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19" name="PlaceHolder 4"/>
          <p:cNvSpPr>
            <a:spLocks noGrp="1"/>
          </p:cNvSpPr>
          <p:nvPr>
            <p:ph type="body"/>
          </p:nvPr>
        </p:nvSpPr>
        <p:spPr>
          <a:xfrm>
            <a:off x="4442760" y="1362240"/>
            <a:ext cx="3853080" cy="497160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57120" y="435600"/>
            <a:ext cx="7591680" cy="76176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Narrow"/>
            </a:endParaRPr>
          </a:p>
        </p:txBody>
      </p:sp>
      <p:sp>
        <p:nvSpPr>
          <p:cNvPr id="21" name="PlaceHolder 2"/>
          <p:cNvSpPr>
            <a:spLocks noGrp="1"/>
          </p:cNvSpPr>
          <p:nvPr>
            <p:ph type="body"/>
          </p:nvPr>
        </p:nvSpPr>
        <p:spPr>
          <a:xfrm>
            <a:off x="396720" y="1362240"/>
            <a:ext cx="3853080" cy="497160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22" name="PlaceHolder 3"/>
          <p:cNvSpPr>
            <a:spLocks noGrp="1"/>
          </p:cNvSpPr>
          <p:nvPr>
            <p:ph type="body"/>
          </p:nvPr>
        </p:nvSpPr>
        <p:spPr>
          <a:xfrm>
            <a:off x="4442760" y="1362240"/>
            <a:ext cx="38530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23" name="PlaceHolder 4"/>
          <p:cNvSpPr>
            <a:spLocks noGrp="1"/>
          </p:cNvSpPr>
          <p:nvPr>
            <p:ph type="body"/>
          </p:nvPr>
        </p:nvSpPr>
        <p:spPr>
          <a:xfrm>
            <a:off x="4442760" y="3959280"/>
            <a:ext cx="38530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57120" y="435600"/>
            <a:ext cx="7591680" cy="76176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Narrow"/>
            </a:endParaRPr>
          </a:p>
        </p:txBody>
      </p:sp>
      <p:sp>
        <p:nvSpPr>
          <p:cNvPr id="25" name="PlaceHolder 2"/>
          <p:cNvSpPr>
            <a:spLocks noGrp="1"/>
          </p:cNvSpPr>
          <p:nvPr>
            <p:ph type="body"/>
          </p:nvPr>
        </p:nvSpPr>
        <p:spPr>
          <a:xfrm>
            <a:off x="396720" y="1362240"/>
            <a:ext cx="38530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26" name="PlaceHolder 3"/>
          <p:cNvSpPr>
            <a:spLocks noGrp="1"/>
          </p:cNvSpPr>
          <p:nvPr>
            <p:ph type="body"/>
          </p:nvPr>
        </p:nvSpPr>
        <p:spPr>
          <a:xfrm>
            <a:off x="4442760" y="1362240"/>
            <a:ext cx="38530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
        <p:nvSpPr>
          <p:cNvPr id="27" name="PlaceHolder 4"/>
          <p:cNvSpPr>
            <a:spLocks noGrp="1"/>
          </p:cNvSpPr>
          <p:nvPr>
            <p:ph type="body"/>
          </p:nvPr>
        </p:nvSpPr>
        <p:spPr>
          <a:xfrm>
            <a:off x="396720" y="3959280"/>
            <a:ext cx="7895880" cy="2371320"/>
          </a:xfrm>
          <a:prstGeom prst="rect">
            <a:avLst/>
          </a:prstGeom>
        </p:spPr>
        <p:txBody>
          <a:bodyPr lIns="0" tIns="0" rIns="0" bIns="0"/>
          <a:lstStyle/>
          <a:p>
            <a:endParaRPr lang="en-US" sz="2400" b="1"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0"/>
            <a:ext cx="9143640" cy="228240"/>
          </a:xfrm>
          <a:prstGeom prst="rect">
            <a:avLst/>
          </a:prstGeom>
          <a:solidFill>
            <a:srgbClr val="990000"/>
          </a:solidFill>
          <a:ln w="9360">
            <a:noFill/>
          </a:ln>
        </p:spPr>
        <p:style>
          <a:lnRef idx="0">
            <a:scrgbClr r="0" g="0" b="0"/>
          </a:lnRef>
          <a:fillRef idx="0">
            <a:scrgbClr r="0" g="0" b="0"/>
          </a:fillRef>
          <a:effectRef idx="0">
            <a:scrgbClr r="0" g="0" b="0"/>
          </a:effectRef>
          <a:fontRef idx="minor"/>
        </p:style>
      </p:sp>
      <p:sp>
        <p:nvSpPr>
          <p:cNvPr id="8" name="CustomShape 2"/>
          <p:cNvSpPr/>
          <p:nvPr/>
        </p:nvSpPr>
        <p:spPr>
          <a:xfrm>
            <a:off x="7897680" y="-27000"/>
            <a:ext cx="1309320" cy="27288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FFFFFF"/>
                </a:solidFill>
                <a:uFill>
                  <a:solidFill>
                    <a:srgbClr val="FFFFFF"/>
                  </a:solidFill>
                </a:uFill>
                <a:latin typeface="Times New Roman"/>
              </a:rPr>
              <a:t>Carnegie Mellon</a:t>
            </a:r>
            <a:endParaRPr lang="en-US" sz="1800" b="0" strike="noStrike" spc="-1">
              <a:solidFill>
                <a:srgbClr val="000000"/>
              </a:solidFill>
              <a:uFill>
                <a:solidFill>
                  <a:srgbClr val="FFFFFF"/>
                </a:solidFill>
              </a:uFill>
              <a:latin typeface="Arial"/>
            </a:endParaRPr>
          </a:p>
        </p:txBody>
      </p:sp>
      <p:sp>
        <p:nvSpPr>
          <p:cNvPr id="2" name="CustomShape 3"/>
          <p:cNvSpPr/>
          <p:nvPr/>
        </p:nvSpPr>
        <p:spPr>
          <a:xfrm>
            <a:off x="8638200" y="6611760"/>
            <a:ext cx="72360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fld id="{99ED615E-3114-4005-B2F9-6EE37B380E30}" type="slidenum">
              <a:rPr lang="en-US" sz="1000" b="1" strike="noStrike" spc="-1">
                <a:solidFill>
                  <a:srgbClr val="000000"/>
                </a:solidFill>
                <a:uFill>
                  <a:solidFill>
                    <a:srgbClr val="FFFFFF"/>
                  </a:solidFill>
                </a:uFill>
                <a:latin typeface="Calibri"/>
                <a:ea typeface="ＭＳ Ｐゴシック"/>
              </a:rPr>
              <a:t>‹#›</a:t>
            </a:fld>
            <a:endParaRPr lang="en-US" sz="1800" b="0" strike="noStrike" spc="-1">
              <a:solidFill>
                <a:srgbClr val="000000"/>
              </a:solidFill>
              <a:uFill>
                <a:solidFill>
                  <a:srgbClr val="FFFFFF"/>
                </a:solidFill>
              </a:uFill>
              <a:latin typeface="Arial"/>
            </a:endParaRPr>
          </a:p>
        </p:txBody>
      </p:sp>
      <p:sp>
        <p:nvSpPr>
          <p:cNvPr id="3" name="CustomShape 4"/>
          <p:cNvSpPr/>
          <p:nvPr/>
        </p:nvSpPr>
        <p:spPr>
          <a:xfrm>
            <a:off x="23760" y="6629400"/>
            <a:ext cx="456552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0" b="0" strike="noStrike" spc="-1">
                <a:solidFill>
                  <a:srgbClr val="000000"/>
                </a:solidFill>
                <a:uFill>
                  <a:solidFill>
                    <a:srgbClr val="FFFFFF"/>
                  </a:solidFill>
                </a:uFill>
                <a:latin typeface="Calibri"/>
                <a:ea typeface="ＭＳ Ｐゴシック"/>
              </a:rPr>
              <a:t>Bryant and O’Hallaron, Computer Systems: A Programmer’s Perspective, Third Edition</a:t>
            </a:r>
            <a:endParaRPr lang="en-US" sz="1800" b="0" strike="noStrike" spc="-1">
              <a:solidFill>
                <a:srgbClr val="000000"/>
              </a:solidFill>
              <a:uFill>
                <a:solidFill>
                  <a:srgbClr val="FFFFFF"/>
                </a:solidFill>
              </a:uFill>
              <a:latin typeface="Arial"/>
            </a:endParaRPr>
          </a:p>
        </p:txBody>
      </p:sp>
      <p:sp>
        <p:nvSpPr>
          <p:cNvPr id="4" name="PlaceHolder 5"/>
          <p:cNvSpPr>
            <a:spLocks noGrp="1"/>
          </p:cNvSpPr>
          <p:nvPr>
            <p:ph type="title"/>
          </p:nvPr>
        </p:nvSpPr>
        <p:spPr>
          <a:xfrm>
            <a:off x="685800" y="1707840"/>
            <a:ext cx="7772040" cy="1469520"/>
          </a:xfrm>
          <a:prstGeom prst="rect">
            <a:avLst/>
          </a:prstGeom>
        </p:spPr>
        <p:txBody>
          <a:bodyPr anchor="ctr"/>
          <a:lstStyle/>
          <a:p>
            <a:pPr marL="119160" indent="-118800">
              <a:lnSpc>
                <a:spcPct val="100000"/>
              </a:lnSpc>
            </a:pPr>
            <a:r>
              <a:rPr lang="en-US" sz="3600" b="1" strike="noStrike" spc="-1">
                <a:solidFill>
                  <a:srgbClr val="000000"/>
                </a:solidFill>
                <a:uFill>
                  <a:solidFill>
                    <a:srgbClr val="FFFFFF"/>
                  </a:solidFill>
                </a:uFill>
                <a:latin typeface="Calibri"/>
                <a:ea typeface="ＭＳ Ｐゴシック"/>
              </a:rPr>
              <a:t>Click to edit Master title style</a:t>
            </a:r>
            <a:endParaRPr lang="en-US" sz="3600" b="0" strike="noStrike" spc="-1">
              <a:solidFill>
                <a:srgbClr val="000000"/>
              </a:solidFill>
              <a:uFill>
                <a:solidFill>
                  <a:srgbClr val="FFFFFF"/>
                </a:solidFill>
              </a:uFill>
              <a:latin typeface="Arial Narrow"/>
            </a:endParaRPr>
          </a:p>
        </p:txBody>
      </p:sp>
      <p:sp>
        <p:nvSpPr>
          <p:cNvPr id="5" name="PlaceHolder 6"/>
          <p:cNvSpPr>
            <a:spLocks noGrp="1"/>
          </p:cNvSpPr>
          <p:nvPr>
            <p:ph type="sldNum"/>
          </p:nvPr>
        </p:nvSpPr>
        <p:spPr>
          <a:xfrm>
            <a:off x="8618400" y="6595920"/>
            <a:ext cx="491760" cy="228240"/>
          </a:xfrm>
          <a:prstGeom prst="rect">
            <a:avLst/>
          </a:prstGeom>
        </p:spPr>
        <p:txBody>
          <a:bodyPr lIns="90000" tIns="45000" rIns="90000" bIns="45000"/>
          <a:lstStyle/>
          <a:p>
            <a:pPr>
              <a:lnSpc>
                <a:spcPct val="100000"/>
              </a:lnSpc>
            </a:pPr>
            <a:fld id="{FDF04132-279F-4382-9AED-85B3EBBF8BB9}" type="slidenum">
              <a:rPr lang="en-US" sz="2400" b="1" strike="noStrike" spc="-1">
                <a:solidFill>
                  <a:srgbClr val="000000"/>
                </a:solidFill>
                <a:uFill>
                  <a:solidFill>
                    <a:srgbClr val="FFFFFF"/>
                  </a:solidFill>
                </a:uFill>
                <a:latin typeface="Arial Narrow"/>
                <a:ea typeface="ＭＳ Ｐゴシック"/>
              </a:rPr>
              <a:t>‹#›</a:t>
            </a:fld>
            <a:endParaRPr lang="en-US" sz="1400" b="0" strike="noStrike" spc="-1">
              <a:solidFill>
                <a:srgbClr val="000000"/>
              </a:solidFill>
              <a:uFill>
                <a:solidFill>
                  <a:srgbClr val="FFFFFF"/>
                </a:solidFill>
              </a:uFill>
              <a:latin typeface="Times New Roman"/>
            </a:endParaRPr>
          </a:p>
        </p:txBody>
      </p:sp>
      <p:sp>
        <p:nvSpPr>
          <p:cNvPr id="6" name="PlaceHolder 7"/>
          <p:cNvSpPr>
            <a:spLocks noGrp="1"/>
          </p:cNvSpPr>
          <p:nvPr>
            <p:ph type="body"/>
          </p:nvPr>
        </p:nvSpPr>
        <p:spPr>
          <a:xfrm>
            <a:off x="457200" y="1604520"/>
            <a:ext cx="8229240" cy="397728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US" sz="2400" b="1" strike="noStrike" spc="-1">
                <a:solidFill>
                  <a:srgbClr val="000000"/>
                </a:solidFill>
                <a:uFill>
                  <a:solidFill>
                    <a:srgbClr val="FFFFFF"/>
                  </a:solidFill>
                </a:u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uFill>
                  <a:solidFill>
                    <a:srgbClr val="FFFFFF"/>
                  </a:solidFill>
                </a:u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a:off x="0" y="0"/>
            <a:ext cx="9143640" cy="228240"/>
          </a:xfrm>
          <a:prstGeom prst="rect">
            <a:avLst/>
          </a:prstGeom>
          <a:solidFill>
            <a:srgbClr val="990000"/>
          </a:solidFill>
          <a:ln w="9360">
            <a:noFill/>
          </a:ln>
        </p:spPr>
        <p:style>
          <a:lnRef idx="0">
            <a:scrgbClr r="0" g="0" b="0"/>
          </a:lnRef>
          <a:fillRef idx="0">
            <a:scrgbClr r="0" g="0" b="0"/>
          </a:fillRef>
          <a:effectRef idx="0">
            <a:scrgbClr r="0" g="0" b="0"/>
          </a:effectRef>
          <a:fontRef idx="minor"/>
        </p:style>
      </p:sp>
      <p:sp>
        <p:nvSpPr>
          <p:cNvPr id="44" name="CustomShape 2"/>
          <p:cNvSpPr/>
          <p:nvPr/>
        </p:nvSpPr>
        <p:spPr>
          <a:xfrm>
            <a:off x="7897680" y="-27000"/>
            <a:ext cx="1309320" cy="27288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FFFFFF"/>
                </a:solidFill>
                <a:uFill>
                  <a:solidFill>
                    <a:srgbClr val="FFFFFF"/>
                  </a:solidFill>
                </a:uFill>
                <a:latin typeface="Times New Roman"/>
              </a:rPr>
              <a:t>Carnegie Mellon</a:t>
            </a:r>
            <a:endParaRPr lang="en-US" sz="1800" b="0" strike="noStrike" spc="-1">
              <a:solidFill>
                <a:srgbClr val="000000"/>
              </a:solidFill>
              <a:uFill>
                <a:solidFill>
                  <a:srgbClr val="FFFFFF"/>
                </a:solidFill>
              </a:uFill>
              <a:latin typeface="Arial"/>
            </a:endParaRPr>
          </a:p>
        </p:txBody>
      </p:sp>
      <p:sp>
        <p:nvSpPr>
          <p:cNvPr id="45" name="CustomShape 3"/>
          <p:cNvSpPr/>
          <p:nvPr/>
        </p:nvSpPr>
        <p:spPr>
          <a:xfrm>
            <a:off x="8638200" y="6611760"/>
            <a:ext cx="72360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fld id="{07DE1AEC-FF81-43EA-9A93-E37781A9FC5C}" type="slidenum">
              <a:rPr lang="en-US" sz="1000" b="1" strike="noStrike" spc="-1">
                <a:solidFill>
                  <a:srgbClr val="000000"/>
                </a:solidFill>
                <a:uFill>
                  <a:solidFill>
                    <a:srgbClr val="FFFFFF"/>
                  </a:solidFill>
                </a:uFill>
                <a:latin typeface="Calibri"/>
                <a:ea typeface="ＭＳ Ｐゴシック"/>
              </a:rPr>
              <a:t>‹#›</a:t>
            </a:fld>
            <a:endParaRPr lang="en-US" sz="1800" b="0" strike="noStrike" spc="-1">
              <a:solidFill>
                <a:srgbClr val="000000"/>
              </a:solidFill>
              <a:uFill>
                <a:solidFill>
                  <a:srgbClr val="FFFFFF"/>
                </a:solidFill>
              </a:uFill>
              <a:latin typeface="Arial"/>
            </a:endParaRPr>
          </a:p>
        </p:txBody>
      </p:sp>
      <p:sp>
        <p:nvSpPr>
          <p:cNvPr id="46" name="CustomShape 4"/>
          <p:cNvSpPr/>
          <p:nvPr/>
        </p:nvSpPr>
        <p:spPr>
          <a:xfrm>
            <a:off x="23760" y="6629400"/>
            <a:ext cx="456552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0" b="0" strike="noStrike" spc="-1">
                <a:solidFill>
                  <a:srgbClr val="000000"/>
                </a:solidFill>
                <a:uFill>
                  <a:solidFill>
                    <a:srgbClr val="FFFFFF"/>
                  </a:solidFill>
                </a:uFill>
                <a:latin typeface="Calibri"/>
                <a:ea typeface="ＭＳ Ｐゴシック"/>
              </a:rPr>
              <a:t>Bryant and O’Hallaron, Computer Systems: A Programmer’s Perspective, Third Edition</a:t>
            </a:r>
            <a:endParaRPr lang="en-US" sz="1800" b="0" strike="noStrike" spc="-1">
              <a:solidFill>
                <a:srgbClr val="000000"/>
              </a:solidFill>
              <a:uFill>
                <a:solidFill>
                  <a:srgbClr val="FFFFFF"/>
                </a:solidFill>
              </a:uFill>
              <a:latin typeface="Arial"/>
            </a:endParaRPr>
          </a:p>
        </p:txBody>
      </p:sp>
      <p:sp>
        <p:nvSpPr>
          <p:cNvPr id="47" name="PlaceHolder 5"/>
          <p:cNvSpPr>
            <a:spLocks noGrp="1"/>
          </p:cNvSpPr>
          <p:nvPr>
            <p:ph type="title"/>
          </p:nvPr>
        </p:nvSpPr>
        <p:spPr>
          <a:xfrm>
            <a:off x="357120" y="435600"/>
            <a:ext cx="7591680" cy="761760"/>
          </a:xfrm>
          <a:prstGeom prst="rect">
            <a:avLst/>
          </a:prstGeom>
        </p:spPr>
        <p:txBody>
          <a:bodyPr anchor="ctr"/>
          <a:lstStyle/>
          <a:p>
            <a:pPr marL="119160" indent="-118800">
              <a:lnSpc>
                <a:spcPct val="100000"/>
              </a:lnSpc>
            </a:pPr>
            <a:r>
              <a:rPr lang="en-US" sz="3600" b="1" strike="noStrike" spc="-1">
                <a:solidFill>
                  <a:srgbClr val="000000"/>
                </a:solidFill>
                <a:uFill>
                  <a:solidFill>
                    <a:srgbClr val="FFFFFF"/>
                  </a:solidFill>
                </a:uFill>
                <a:latin typeface="Calibri"/>
                <a:ea typeface="ＭＳ Ｐゴシック"/>
              </a:rPr>
              <a:t>Click to edit Master title style</a:t>
            </a:r>
            <a:endParaRPr lang="en-US" sz="3600" b="0" strike="noStrike" spc="-1">
              <a:solidFill>
                <a:srgbClr val="000000"/>
              </a:solidFill>
              <a:uFill>
                <a:solidFill>
                  <a:srgbClr val="FFFFFF"/>
                </a:solidFill>
              </a:uFill>
              <a:latin typeface="Arial Narrow"/>
            </a:endParaRPr>
          </a:p>
        </p:txBody>
      </p:sp>
      <p:sp>
        <p:nvSpPr>
          <p:cNvPr id="48" name="PlaceHolder 6"/>
          <p:cNvSpPr>
            <a:spLocks noGrp="1"/>
          </p:cNvSpPr>
          <p:nvPr>
            <p:ph type="body"/>
          </p:nvPr>
        </p:nvSpPr>
        <p:spPr>
          <a:xfrm>
            <a:off x="396720" y="1362240"/>
            <a:ext cx="7895880" cy="4971600"/>
          </a:xfrm>
          <a:prstGeom prst="rect">
            <a:avLst/>
          </a:prstGeom>
        </p:spPr>
        <p:txBody>
          <a:bodyPr/>
          <a:lstStyle/>
          <a:p>
            <a:pPr marL="343080" indent="-342720">
              <a:lnSpc>
                <a:spcPct val="100000"/>
              </a:lnSpc>
              <a:spcBef>
                <a:spcPts val="479"/>
              </a:spcBef>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Edit Master text styles</a:t>
            </a:r>
            <a:endParaRPr lang="en-US" sz="2400" b="1" strike="noStrike" spc="-1">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2000" b="0" strike="noStrike" spc="-1">
                <a:solidFill>
                  <a:srgbClr val="000000"/>
                </a:solidFill>
                <a:uFill>
                  <a:solidFill>
                    <a:srgbClr val="FFFFFF"/>
                  </a:solidFill>
                </a:uFill>
                <a:latin typeface="Calibri"/>
                <a:ea typeface="ＭＳ Ｐゴシック"/>
              </a:rPr>
              <a:t>Second level</a:t>
            </a:r>
            <a:endParaRPr lang="en-US" sz="2400" b="0" strike="noStrike" spc="-1">
              <a:solidFill>
                <a:srgbClr val="000000"/>
              </a:solidFill>
              <a:uFill>
                <a:solidFill>
                  <a:srgbClr val="FFFFFF"/>
                </a:solidFill>
              </a:uFill>
              <a:latin typeface="Calibri"/>
            </a:endParaRPr>
          </a:p>
          <a:p>
            <a:pPr marL="1143000" lvl="2" indent="-228240">
              <a:lnSpc>
                <a:spcPct val="100000"/>
              </a:lnSpc>
              <a:spcBef>
                <a:spcPts val="400"/>
              </a:spcBef>
              <a:buClr>
                <a:srgbClr val="000000"/>
              </a:buClr>
              <a:buSzPct val="80000"/>
              <a:buFont typeface="Wingdings" charset="2"/>
              <a:buChar char=""/>
            </a:pPr>
            <a:r>
              <a:rPr lang="en-US" sz="2000" b="0" strike="noStrike" spc="-1">
                <a:solidFill>
                  <a:srgbClr val="000000"/>
                </a:solidFill>
                <a:uFill>
                  <a:solidFill>
                    <a:srgbClr val="FFFFFF"/>
                  </a:solidFill>
                </a:uFill>
                <a:latin typeface="Calibri"/>
                <a:ea typeface="ＭＳ Ｐゴシック"/>
              </a:rPr>
              <a:t>Third level</a:t>
            </a:r>
            <a:endParaRPr lang="en-US" sz="2400" b="0" strike="noStrike" spc="-1">
              <a:solidFill>
                <a:srgbClr val="000000"/>
              </a:solidFill>
              <a:uFill>
                <a:solidFill>
                  <a:srgbClr val="FFFFFF"/>
                </a:solidFill>
              </a:uFill>
              <a:latin typeface="Calibri"/>
            </a:endParaRPr>
          </a:p>
          <a:p>
            <a:pPr marL="1600200" lvl="3" indent="-228240">
              <a:lnSpc>
                <a:spcPct val="100000"/>
              </a:lnSpc>
              <a:spcBef>
                <a:spcPts val="400"/>
              </a:spcBef>
              <a:buClr>
                <a:srgbClr val="000000"/>
              </a:buClr>
              <a:buFont typeface="Symbol" charset="2"/>
              <a:buChar char=""/>
            </a:pPr>
            <a:r>
              <a:rPr lang="en-US" sz="2000" b="0" strike="noStrike" spc="-1">
                <a:solidFill>
                  <a:srgbClr val="000000"/>
                </a:solidFill>
                <a:uFill>
                  <a:solidFill>
                    <a:srgbClr val="FFFFFF"/>
                  </a:solidFill>
                </a:uFill>
                <a:latin typeface="Calibri"/>
                <a:ea typeface="ＭＳ Ｐゴシック"/>
              </a:rPr>
              <a:t>Fourth level</a:t>
            </a:r>
            <a:endParaRPr lang="en-US" sz="2400" b="0" strike="noStrike" spc="-1">
              <a:solidFill>
                <a:srgbClr val="000000"/>
              </a:solidFill>
              <a:uFill>
                <a:solidFill>
                  <a:srgbClr val="FFFFFF"/>
                </a:solidFill>
              </a:uFill>
              <a:latin typeface="Calibri"/>
            </a:endParaRPr>
          </a:p>
          <a:p>
            <a:pPr marL="2057400" lvl="4" indent="-228240">
              <a:lnSpc>
                <a:spcPct val="100000"/>
              </a:lnSpc>
              <a:spcBef>
                <a:spcPts val="400"/>
              </a:spcBef>
              <a:buClr>
                <a:srgbClr val="000000"/>
              </a:buClr>
              <a:buFont typeface="StarSymbol"/>
              <a:buChar char="»"/>
            </a:pPr>
            <a:r>
              <a:rPr lang="en-US" sz="2000" b="0" strike="noStrike" spc="-1">
                <a:solidFill>
                  <a:srgbClr val="000000"/>
                </a:solidFill>
                <a:uFill>
                  <a:solidFill>
                    <a:srgbClr val="FFFFFF"/>
                  </a:solidFill>
                </a:uFill>
                <a:latin typeface="Calibri"/>
                <a:ea typeface="ＭＳ Ｐゴシック"/>
              </a:rPr>
              <a:t>Fifth level</a:t>
            </a:r>
            <a:endParaRPr lang="en-US" sz="2400" b="0" strike="noStrike" spc="-1">
              <a:solidFill>
                <a:srgbClr val="000000"/>
              </a:solidFill>
              <a:uFill>
                <a:solidFill>
                  <a:srgbClr val="FFFFFF"/>
                </a:solidFill>
              </a:uFill>
              <a:latin typeface="Calibri"/>
            </a:endParaRPr>
          </a:p>
        </p:txBody>
      </p:sp>
      <p:sp>
        <p:nvSpPr>
          <p:cNvPr id="49" name="PlaceHolder 7"/>
          <p:cNvSpPr>
            <a:spLocks noGrp="1"/>
          </p:cNvSpPr>
          <p:nvPr>
            <p:ph type="sldNum"/>
          </p:nvPr>
        </p:nvSpPr>
        <p:spPr>
          <a:xfrm>
            <a:off x="8618400" y="6595920"/>
            <a:ext cx="491760" cy="228240"/>
          </a:xfrm>
          <a:prstGeom prst="rect">
            <a:avLst/>
          </a:prstGeom>
        </p:spPr>
        <p:txBody>
          <a:bodyPr lIns="90000" tIns="45000" rIns="90000" bIns="45000"/>
          <a:lstStyle/>
          <a:p>
            <a:pPr>
              <a:lnSpc>
                <a:spcPct val="100000"/>
              </a:lnSpc>
            </a:pPr>
            <a:fld id="{0F1568B1-B2D5-40D5-A1F1-AF2F52E95D79}" type="slidenum">
              <a:rPr lang="en-US" sz="2400" b="1" strike="noStrike" spc="-1">
                <a:solidFill>
                  <a:srgbClr val="000000"/>
                </a:solidFill>
                <a:uFill>
                  <a:solidFill>
                    <a:srgbClr val="FFFFFF"/>
                  </a:solidFill>
                </a:uFill>
                <a:latin typeface="Arial Narrow"/>
                <a:ea typeface="ＭＳ Ｐゴシック"/>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4.xml"/><Relationship Id="rId5" Type="http://schemas.microsoft.com/office/2007/relationships/hdphoto" Target="../media/hdphoto1.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hyperlink" Target="http://http/www.cs.cmu.edu/~213/activities/pxydrive-tutorial.tar" TargetMode="Externa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85800" y="1707840"/>
            <a:ext cx="7772040" cy="1469520"/>
          </a:xfrm>
          <a:prstGeom prst="rect">
            <a:avLst/>
          </a:prstGeom>
          <a:noFill/>
          <a:ln w="9360">
            <a:noFill/>
          </a:ln>
        </p:spPr>
        <p:txBody>
          <a:bodyPr anchor="ctr"/>
          <a:lstStyle/>
          <a:p>
            <a:pPr marL="119160" indent="-118800">
              <a:lnSpc>
                <a:spcPct val="100000"/>
              </a:lnSpc>
            </a:pPr>
            <a:r>
              <a:rPr lang="en-US" sz="3600" b="1" strike="noStrike" spc="-1">
                <a:solidFill>
                  <a:srgbClr val="000000"/>
                </a:solidFill>
                <a:uFill>
                  <a:solidFill>
                    <a:srgbClr val="FFFFFF"/>
                  </a:solidFill>
                </a:uFill>
                <a:latin typeface="Calibri"/>
                <a:ea typeface="ＭＳ Ｐゴシック"/>
              </a:rPr>
              <a:t>Recitation 14: Proxy Lab Part 2</a:t>
            </a:r>
            <a:endParaRPr lang="en-US" sz="2400" b="0" strike="noStrike" spc="-1">
              <a:solidFill>
                <a:srgbClr val="000000"/>
              </a:solidFill>
              <a:uFill>
                <a:solidFill>
                  <a:srgbClr val="FFFFFF"/>
                </a:solidFill>
              </a:uFill>
              <a:latin typeface="Arial Narrow"/>
            </a:endParaRPr>
          </a:p>
        </p:txBody>
      </p:sp>
      <p:sp>
        <p:nvSpPr>
          <p:cNvPr id="92" name="TextShape 2"/>
          <p:cNvSpPr txBox="1"/>
          <p:nvPr/>
        </p:nvSpPr>
        <p:spPr>
          <a:xfrm>
            <a:off x="685800" y="3886200"/>
            <a:ext cx="7677000" cy="1752120"/>
          </a:xfrm>
          <a:prstGeom prst="rect">
            <a:avLst/>
          </a:prstGeom>
          <a:noFill/>
          <a:ln w="9360">
            <a:noFill/>
          </a:ln>
        </p:spPr>
        <p:txBody>
          <a:bodyPr/>
          <a:lstStyle/>
          <a:p>
            <a:pPr>
              <a:lnSpc>
                <a:spcPct val="100000"/>
              </a:lnSpc>
              <a:spcBef>
                <a:spcPts val="400"/>
              </a:spcBef>
            </a:pPr>
            <a:r>
              <a:rPr lang="en-US" sz="2000" b="0" strike="noStrike" spc="-1">
                <a:solidFill>
                  <a:srgbClr val="000000"/>
                </a:solidFill>
                <a:uFill>
                  <a:solidFill>
                    <a:srgbClr val="FFFFFF"/>
                  </a:solidFill>
                </a:uFill>
                <a:latin typeface="Calibri"/>
                <a:ea typeface="ＭＳ Ｐゴシック"/>
              </a:rPr>
              <a:t>Instructor: TA(s)</a:t>
            </a:r>
            <a:endParaRPr lang="en-US"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cap="small" spc="-1" dirty="0" err="1">
                <a:solidFill>
                  <a:srgbClr val="000000"/>
                </a:solidFill>
                <a:uFill>
                  <a:solidFill>
                    <a:srgbClr val="FFFFFF"/>
                  </a:solidFill>
                </a:uFill>
                <a:latin typeface="Calibri"/>
                <a:ea typeface="ＭＳ Ｐゴシック"/>
              </a:rPr>
              <a:t>PxyDrive</a:t>
            </a:r>
            <a:r>
              <a:rPr lang="en-US" altLang="ja-JP" sz="3600" b="1" spc="-1" dirty="0">
                <a:solidFill>
                  <a:srgbClr val="000000"/>
                </a:solidFill>
                <a:uFill>
                  <a:solidFill>
                    <a:srgbClr val="FFFFFF"/>
                  </a:solidFill>
                </a:uFill>
                <a:latin typeface="Calibri"/>
                <a:ea typeface="ＭＳ Ｐゴシック"/>
              </a:rPr>
              <a:t> Tutorial 1</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396719" y="1362240"/>
            <a:ext cx="8339317"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Run trace with </a:t>
            </a:r>
            <a:r>
              <a:rPr lang="en-US" sz="2400" b="1" strike="noStrike" spc="-1" dirty="0">
                <a:solidFill>
                  <a:srgbClr val="000000"/>
                </a:solidFill>
                <a:uFill>
                  <a:solidFill>
                    <a:srgbClr val="FFFFFF"/>
                  </a:solidFill>
                </a:uFill>
                <a:latin typeface="Consolas" panose="020B0609020204030204" pitchFamily="49" charset="0"/>
                <a:ea typeface="ＭＳ Ｐゴシック"/>
              </a:rPr>
              <a:t>–f</a:t>
            </a:r>
            <a:r>
              <a:rPr lang="en-US" sz="2400" b="1" strike="noStrike" spc="-1" dirty="0">
                <a:solidFill>
                  <a:srgbClr val="000000"/>
                </a:solidFill>
                <a:uFill>
                  <a:solidFill>
                    <a:srgbClr val="FFFFFF"/>
                  </a:solidFill>
                </a:uFill>
                <a:latin typeface="Calibri"/>
                <a:ea typeface="ＭＳ Ｐゴシック"/>
              </a:rPr>
              <a:t> option:</a:t>
            </a:r>
          </a:p>
          <a:p>
            <a:pPr marL="343080" indent="-341280">
              <a:lnSpc>
                <a:spcPct val="100000"/>
              </a:lnSpc>
              <a:buClr>
                <a:srgbClr val="990000"/>
              </a:buClr>
              <a:buSzPct val="60000"/>
              <a:buFont typeface="Wingdings 2" charset="2"/>
              <a:buChar char=""/>
            </a:pPr>
            <a:endParaRPr lang="en-US" sz="2400" b="1" spc="-1" dirty="0">
              <a:solidFill>
                <a:srgbClr val="000000"/>
              </a:solidFill>
              <a:uFill>
                <a:solidFill>
                  <a:srgbClr val="FFFFFF"/>
                </a:solidFill>
              </a:uFill>
              <a:latin typeface="Calibri"/>
              <a:ea typeface="ＭＳ Ｐゴシック"/>
            </a:endParaRPr>
          </a:p>
          <a:p>
            <a:pPr marL="343080" indent="-341280">
              <a:buClr>
                <a:srgbClr val="990000"/>
              </a:buClr>
              <a:buSzPct val="60000"/>
              <a:buFont typeface="Wingdings 2" charset="2"/>
              <a:buChar char=""/>
            </a:pPr>
            <a:r>
              <a:rPr lang="en-US" altLang="ja-JP" sz="2400" b="1" spc="-1" dirty="0">
                <a:solidFill>
                  <a:srgbClr val="000000"/>
                </a:solidFill>
                <a:uFill>
                  <a:solidFill>
                    <a:srgbClr val="FFFFFF"/>
                  </a:solidFill>
                </a:uFill>
                <a:latin typeface="Consolas" panose="020B0609020204030204" pitchFamily="49" charset="0"/>
                <a:ea typeface="ＭＳ Ｐゴシック"/>
              </a:rPr>
              <a:t>$ ./</a:t>
            </a:r>
            <a:r>
              <a:rPr lang="en-US" altLang="ja-JP" sz="2400" b="1" spc="-1" dirty="0" err="1">
                <a:solidFill>
                  <a:srgbClr val="000000"/>
                </a:solidFill>
                <a:uFill>
                  <a:solidFill>
                    <a:srgbClr val="FFFFFF"/>
                  </a:solidFill>
                </a:uFill>
                <a:latin typeface="Consolas" panose="020B0609020204030204" pitchFamily="49" charset="0"/>
                <a:ea typeface="ＭＳ Ｐゴシック"/>
              </a:rPr>
              <a:t>pxy</a:t>
            </a:r>
            <a:r>
              <a:rPr lang="en-US" altLang="ja-JP" sz="2400" b="1" spc="-1" dirty="0">
                <a:solidFill>
                  <a:srgbClr val="000000"/>
                </a:solidFill>
                <a:uFill>
                  <a:solidFill>
                    <a:srgbClr val="FFFFFF"/>
                  </a:solidFill>
                </a:uFill>
                <a:latin typeface="Consolas" panose="020B0609020204030204" pitchFamily="49" charset="0"/>
                <a:ea typeface="ＭＳ Ｐゴシック"/>
              </a:rPr>
              <a:t>/</a:t>
            </a:r>
            <a:r>
              <a:rPr lang="en-US" altLang="ja-JP" sz="2400" b="1" spc="-1" dirty="0" err="1">
                <a:solidFill>
                  <a:srgbClr val="000000"/>
                </a:solidFill>
                <a:uFill>
                  <a:solidFill>
                    <a:srgbClr val="FFFFFF"/>
                  </a:solidFill>
                </a:uFill>
                <a:latin typeface="Consolas" panose="020B0609020204030204" pitchFamily="49" charset="0"/>
                <a:ea typeface="ＭＳ Ｐゴシック"/>
              </a:rPr>
              <a:t>pxydrive</a:t>
            </a:r>
            <a:r>
              <a:rPr lang="en-US" altLang="ja-JP" sz="2400" b="1" spc="-1" dirty="0">
                <a:solidFill>
                  <a:srgbClr val="000000"/>
                </a:solidFill>
                <a:uFill>
                  <a:solidFill>
                    <a:srgbClr val="FFFFFF"/>
                  </a:solidFill>
                </a:uFill>
                <a:latin typeface="Consolas" panose="020B0609020204030204" pitchFamily="49" charset="0"/>
                <a:ea typeface="ＭＳ Ｐゴシック"/>
              </a:rPr>
              <a:t> –p ./serial-proxy</a:t>
            </a:r>
            <a:br>
              <a:rPr lang="en-US" altLang="ja-JP" sz="2400" b="1" spc="-1" dirty="0">
                <a:solidFill>
                  <a:srgbClr val="000000"/>
                </a:solidFill>
                <a:uFill>
                  <a:solidFill>
                    <a:srgbClr val="FFFFFF"/>
                  </a:solidFill>
                </a:uFill>
                <a:latin typeface="Consolas" panose="020B0609020204030204" pitchFamily="49" charset="0"/>
                <a:ea typeface="ＭＳ Ｐゴシック"/>
              </a:rPr>
            </a:br>
            <a:r>
              <a:rPr lang="en-US" altLang="ja-JP" sz="2400" b="1" spc="-1" dirty="0">
                <a:solidFill>
                  <a:srgbClr val="000000"/>
                </a:solidFill>
                <a:uFill>
                  <a:solidFill>
                    <a:srgbClr val="FFFFFF"/>
                  </a:solidFill>
                </a:uFill>
                <a:latin typeface="Consolas" panose="020B0609020204030204" pitchFamily="49" charset="0"/>
                <a:ea typeface="ＭＳ Ｐゴシック"/>
              </a:rPr>
              <a:t>  </a:t>
            </a:r>
            <a:r>
              <a:rPr lang="en-US" altLang="ja-JP" sz="2400" b="1" spc="-1" dirty="0">
                <a:solidFill>
                  <a:srgbClr val="FF0000"/>
                </a:solidFill>
                <a:uFill>
                  <a:solidFill>
                    <a:srgbClr val="FFFFFF"/>
                  </a:solidFill>
                </a:uFill>
                <a:latin typeface="Consolas" panose="020B0609020204030204" pitchFamily="49" charset="0"/>
                <a:ea typeface="ＭＳ Ｐゴシック"/>
              </a:rPr>
              <a:t>–f basic-</a:t>
            </a:r>
            <a:r>
              <a:rPr lang="en-US" altLang="ja-JP" sz="2400" b="1" spc="-1" dirty="0" err="1">
                <a:solidFill>
                  <a:srgbClr val="FF0000"/>
                </a:solidFill>
                <a:uFill>
                  <a:solidFill>
                    <a:srgbClr val="FFFFFF"/>
                  </a:solidFill>
                </a:uFill>
                <a:latin typeface="Consolas" panose="020B0609020204030204" pitchFamily="49" charset="0"/>
                <a:ea typeface="ＭＳ Ｐゴシック"/>
              </a:rPr>
              <a:t>concurrency.cmd</a:t>
            </a:r>
            <a:endParaRPr lang="en-US" altLang="ja-JP" sz="2400" b="1" spc="-1" dirty="0">
              <a:solidFill>
                <a:srgbClr val="FF0000"/>
              </a:solidFill>
              <a:uFill>
                <a:solidFill>
                  <a:srgbClr val="FFFFFF"/>
                </a:solidFill>
              </a:uFill>
              <a:latin typeface="Consolas" panose="020B0609020204030204" pitchFamily="49" charset="0"/>
              <a:ea typeface="ＭＳ Ｐゴシック"/>
            </a:endParaRPr>
          </a:p>
        </p:txBody>
      </p:sp>
    </p:spTree>
    <p:extLst>
      <p:ext uri="{BB962C8B-B14F-4D97-AF65-F5344CB8AC3E}">
        <p14:creationId xmlns:p14="http://schemas.microsoft.com/office/powerpoint/2010/main" val="25639351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altLang="ja-JP" sz="3600" b="1" spc="-1" dirty="0">
                <a:solidFill>
                  <a:srgbClr val="000000"/>
                </a:solidFill>
                <a:uFill>
                  <a:solidFill>
                    <a:srgbClr val="FFFFFF"/>
                  </a:solidFill>
                </a:uFill>
                <a:latin typeface="Calibri"/>
                <a:ea typeface="ＭＳ Ｐゴシック"/>
              </a:rPr>
              <a:t>What went wrong?</a:t>
            </a:r>
            <a:endParaRPr lang="en-US" sz="1800" b="0" strike="noStrike" spc="-1" dirty="0">
              <a:solidFill>
                <a:srgbClr val="000000"/>
              </a:solidFill>
              <a:uFill>
                <a:solidFill>
                  <a:srgbClr val="FFFFFF"/>
                </a:solidFill>
              </a:uFill>
              <a:latin typeface="Arial"/>
            </a:endParaRPr>
          </a:p>
        </p:txBody>
      </p:sp>
      <p:pic>
        <p:nvPicPr>
          <p:cNvPr id="4" name="Picture 3" descr="A close up of a screen&#13;&#10;&#13;&#10;Description automatically generated">
            <a:extLst>
              <a:ext uri="{FF2B5EF4-FFF2-40B4-BE49-F238E27FC236}">
                <a16:creationId xmlns:a16="http://schemas.microsoft.com/office/drawing/2014/main" id="{B83F3254-1D5A-6E43-9D12-2C4B80A79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48" y="1571977"/>
            <a:ext cx="7876032" cy="2498767"/>
          </a:xfrm>
          <a:prstGeom prst="rect">
            <a:avLst/>
          </a:prstGeom>
        </p:spPr>
      </p:pic>
      <p:pic>
        <p:nvPicPr>
          <p:cNvPr id="6" name="Picture 5" descr="A picture containing indoor, sitting, black, top&#13;&#10;&#13;&#10;Description automatically generated">
            <a:extLst>
              <a:ext uri="{FF2B5EF4-FFF2-40B4-BE49-F238E27FC236}">
                <a16:creationId xmlns:a16="http://schemas.microsoft.com/office/drawing/2014/main" id="{D9A05DC7-BC90-0746-897F-D4F452A930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48" y="4446801"/>
            <a:ext cx="7888224" cy="1176618"/>
          </a:xfrm>
          <a:prstGeom prst="rect">
            <a:avLst/>
          </a:prstGeom>
        </p:spPr>
      </p:pic>
    </p:spTree>
    <p:extLst>
      <p:ext uri="{BB962C8B-B14F-4D97-AF65-F5344CB8AC3E}">
        <p14:creationId xmlns:p14="http://schemas.microsoft.com/office/powerpoint/2010/main" val="1589921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357120" y="435600"/>
            <a:ext cx="7591680" cy="761760"/>
          </a:xfrm>
          <a:prstGeom prst="rect">
            <a:avLst/>
          </a:prstGeom>
          <a:noFill/>
          <a:ln w="9360">
            <a:noFill/>
          </a:ln>
        </p:spPr>
        <p:txBody>
          <a:bodyPr anchor="ctr"/>
          <a:lstStyle/>
          <a:p>
            <a:pPr marL="119160" indent="-118800">
              <a:lnSpc>
                <a:spcPct val="100000"/>
              </a:lnSpc>
            </a:pPr>
            <a:r>
              <a:rPr lang="en-US" sz="3600" b="1" strike="noStrike" spc="-1">
                <a:solidFill>
                  <a:srgbClr val="000000"/>
                </a:solidFill>
                <a:uFill>
                  <a:solidFill>
                    <a:srgbClr val="FFFFFF"/>
                  </a:solidFill>
                </a:uFill>
                <a:latin typeface="Calibri"/>
                <a:ea typeface="ＭＳ Ｐゴシック"/>
              </a:rPr>
              <a:t>Join / Detach</a:t>
            </a:r>
            <a:endParaRPr lang="en-US" sz="2400" b="0" strike="noStrike" spc="-1">
              <a:solidFill>
                <a:srgbClr val="000000"/>
              </a:solidFill>
              <a:uFill>
                <a:solidFill>
                  <a:srgbClr val="FFFFFF"/>
                </a:solidFill>
              </a:uFill>
              <a:latin typeface="Arial Narrow"/>
            </a:endParaRPr>
          </a:p>
        </p:txBody>
      </p:sp>
      <p:sp>
        <p:nvSpPr>
          <p:cNvPr id="100" name="TextShape 2"/>
          <p:cNvSpPr txBox="1"/>
          <p:nvPr/>
        </p:nvSpPr>
        <p:spPr>
          <a:xfrm>
            <a:off x="396720" y="1362240"/>
            <a:ext cx="7895880" cy="4971600"/>
          </a:xfrm>
          <a:prstGeom prst="rect">
            <a:avLst/>
          </a:prstGeom>
          <a:noFill/>
          <a:ln w="9360">
            <a:noFill/>
          </a:ln>
        </p:spPr>
        <p:txBody>
          <a:bodyPr/>
          <a:lstStyle/>
          <a:p>
            <a:pPr marL="343080" indent="-342720">
              <a:lnSpc>
                <a:spcPct val="100000"/>
              </a:lnSpc>
              <a:spcBef>
                <a:spcPts val="479"/>
              </a:spcBef>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Does the following code terminate?  Why or why not?</a:t>
            </a:r>
            <a:endParaRPr lang="en-US" sz="2400" b="1" strike="noStrike" spc="-1" dirty="0">
              <a:solidFill>
                <a:srgbClr val="000000"/>
              </a:solidFill>
              <a:uFill>
                <a:solidFill>
                  <a:srgbClr val="FFFFFF"/>
                </a:solidFill>
              </a:uFill>
              <a:latin typeface="Calibri"/>
            </a:endParaRPr>
          </a:p>
          <a:p>
            <a:pPr>
              <a:lnSpc>
                <a:spcPct val="100000"/>
              </a:lnSpc>
              <a:spcBef>
                <a:spcPts val="479"/>
              </a:spcBef>
            </a:pPr>
            <a:endParaRPr lang="en-US" sz="2400" b="1" strike="noStrike" spc="-1" dirty="0">
              <a:solidFill>
                <a:srgbClr val="000000"/>
              </a:solidFill>
              <a:uFill>
                <a:solidFill>
                  <a:srgbClr val="FFFFFF"/>
                </a:solidFill>
              </a:uFill>
              <a:latin typeface="Calibri"/>
            </a:endParaRPr>
          </a:p>
          <a:p>
            <a:pPr>
              <a:lnSpc>
                <a:spcPct val="100000"/>
              </a:lnSpc>
              <a:spcBef>
                <a:spcPts val="479"/>
              </a:spcBef>
            </a:pPr>
            <a:endParaRPr lang="en-US" sz="2400" b="1" strike="noStrike" spc="-1" dirty="0">
              <a:solidFill>
                <a:srgbClr val="000000"/>
              </a:solidFill>
              <a:uFill>
                <a:solidFill>
                  <a:srgbClr val="FFFFFF"/>
                </a:solidFill>
              </a:uFill>
              <a:latin typeface="Calibri"/>
            </a:endParaRPr>
          </a:p>
          <a:p>
            <a:pPr>
              <a:lnSpc>
                <a:spcPct val="100000"/>
              </a:lnSpc>
              <a:spcBef>
                <a:spcPts val="360"/>
              </a:spcBef>
            </a:pPr>
            <a:r>
              <a:rPr lang="en-US" sz="1800" b="1" strike="noStrike" spc="-1" dirty="0" err="1">
                <a:solidFill>
                  <a:srgbClr val="000000"/>
                </a:solidFill>
                <a:uFill>
                  <a:solidFill>
                    <a:srgbClr val="FFFFFF"/>
                  </a:solidFill>
                </a:uFill>
                <a:latin typeface="Courier New"/>
                <a:ea typeface="ＭＳ Ｐゴシック"/>
              </a:rPr>
              <a:t>int</a:t>
            </a:r>
            <a:r>
              <a:rPr lang="en-US" sz="1800" b="1" strike="noStrike" spc="-1" dirty="0">
                <a:solidFill>
                  <a:srgbClr val="000000"/>
                </a:solidFill>
                <a:uFill>
                  <a:solidFill>
                    <a:srgbClr val="FFFFFF"/>
                  </a:solidFill>
                </a:uFill>
                <a:latin typeface="Courier New"/>
                <a:ea typeface="ＭＳ Ｐゴシック"/>
              </a:rPr>
              <a:t> main(</a:t>
            </a:r>
            <a:r>
              <a:rPr lang="en-US" sz="1800" b="1" strike="noStrike" spc="-1" dirty="0" err="1">
                <a:solidFill>
                  <a:srgbClr val="000000"/>
                </a:solidFill>
                <a:uFill>
                  <a:solidFill>
                    <a:srgbClr val="FFFFFF"/>
                  </a:solidFill>
                </a:uFill>
                <a:latin typeface="Courier New"/>
                <a:ea typeface="ＭＳ Ｐゴシック"/>
              </a:rPr>
              <a:t>int</a:t>
            </a:r>
            <a:r>
              <a:rPr lang="en-US" sz="1800" b="1" strike="noStrike" spc="-1" dirty="0">
                <a:solidFill>
                  <a:srgbClr val="000000"/>
                </a:solidFill>
                <a:uFill>
                  <a:solidFill>
                    <a:srgbClr val="FFFFFF"/>
                  </a:solidFill>
                </a:uFill>
                <a:latin typeface="Courier New"/>
                <a:ea typeface="ＭＳ Ｐゴシック"/>
              </a:rPr>
              <a:t> </a:t>
            </a:r>
            <a:r>
              <a:rPr lang="en-US" sz="1800" b="1" strike="noStrike" spc="-1" dirty="0" err="1">
                <a:solidFill>
                  <a:srgbClr val="000000"/>
                </a:solidFill>
                <a:uFill>
                  <a:solidFill>
                    <a:srgbClr val="FFFFFF"/>
                  </a:solidFill>
                </a:uFill>
                <a:latin typeface="Courier New"/>
                <a:ea typeface="ＭＳ Ｐゴシック"/>
              </a:rPr>
              <a:t>argc</a:t>
            </a:r>
            <a:r>
              <a:rPr lang="en-US" sz="1800" b="1" strike="noStrike" spc="-1" dirty="0">
                <a:solidFill>
                  <a:srgbClr val="000000"/>
                </a:solidFill>
                <a:uFill>
                  <a:solidFill>
                    <a:srgbClr val="FFFFFF"/>
                  </a:solidFill>
                </a:uFill>
                <a:latin typeface="Courier New"/>
                <a:ea typeface="ＭＳ Ｐゴシック"/>
              </a:rPr>
              <a:t>, char** </a:t>
            </a:r>
            <a:r>
              <a:rPr lang="en-US" sz="1800" b="1" strike="noStrike" spc="-1" dirty="0" err="1">
                <a:solidFill>
                  <a:srgbClr val="000000"/>
                </a:solidFill>
                <a:uFill>
                  <a:solidFill>
                    <a:srgbClr val="FFFFFF"/>
                  </a:solidFill>
                </a:uFill>
                <a:latin typeface="Courier New"/>
                <a:ea typeface="ＭＳ Ｐゴシック"/>
              </a:rPr>
              <a:t>argv</a:t>
            </a:r>
            <a:r>
              <a:rPr lang="en-US" sz="1800" b="1" strike="noStrike" spc="-1" dirty="0">
                <a:solidFill>
                  <a:srgbClr val="000000"/>
                </a:solidFill>
                <a:uFill>
                  <a:solidFill>
                    <a:srgbClr val="FFFFFF"/>
                  </a:solidFill>
                </a:uFill>
                <a:latin typeface="Courier New"/>
                <a:ea typeface="ＭＳ Ｐゴシック"/>
              </a:rPr>
              <a:t>)</a:t>
            </a:r>
            <a:endParaRPr lang="en-US" sz="2400" b="1" strike="noStrike" spc="-1" dirty="0">
              <a:solidFill>
                <a:srgbClr val="000000"/>
              </a:solidFill>
              <a:uFill>
                <a:solidFill>
                  <a:srgbClr val="FFFFFF"/>
                </a:solidFill>
              </a:uFill>
              <a:latin typeface="Calibri"/>
            </a:endParaRPr>
          </a:p>
          <a:p>
            <a:pPr>
              <a:lnSpc>
                <a:spcPct val="100000"/>
              </a:lnSpc>
              <a:spcBef>
                <a:spcPts val="360"/>
              </a:spcBef>
            </a:pPr>
            <a:r>
              <a:rPr lang="en-US" sz="1800" b="1" strike="noStrike" spc="-1" dirty="0">
                <a:solidFill>
                  <a:srgbClr val="000000"/>
                </a:solidFill>
                <a:uFill>
                  <a:solidFill>
                    <a:srgbClr val="FFFFFF"/>
                  </a:solidFill>
                </a:uFill>
                <a:latin typeface="Courier New"/>
                <a:ea typeface="ＭＳ Ｐゴシック"/>
              </a:rPr>
              <a:t>{</a:t>
            </a:r>
            <a:endParaRPr lang="en-US" sz="2400" b="1" strike="noStrike" spc="-1" dirty="0">
              <a:solidFill>
                <a:srgbClr val="000000"/>
              </a:solidFill>
              <a:uFill>
                <a:solidFill>
                  <a:srgbClr val="FFFFFF"/>
                </a:solidFill>
              </a:uFill>
              <a:latin typeface="Calibri"/>
            </a:endParaRPr>
          </a:p>
          <a:p>
            <a:pPr>
              <a:lnSpc>
                <a:spcPct val="100000"/>
              </a:lnSpc>
              <a:spcBef>
                <a:spcPts val="360"/>
              </a:spcBef>
            </a:pPr>
            <a:r>
              <a:rPr lang="en-US" sz="1800" b="1" strike="noStrike" spc="-1" dirty="0">
                <a:solidFill>
                  <a:srgbClr val="000000"/>
                </a:solidFill>
                <a:uFill>
                  <a:solidFill>
                    <a:srgbClr val="FFFFFF"/>
                  </a:solidFill>
                </a:uFill>
                <a:latin typeface="Courier New"/>
                <a:ea typeface="ＭＳ Ｐゴシック"/>
              </a:rPr>
              <a:t>…</a:t>
            </a:r>
            <a:endParaRPr lang="en-US" sz="2400" b="1" strike="noStrike" spc="-1" dirty="0">
              <a:solidFill>
                <a:srgbClr val="000000"/>
              </a:solidFill>
              <a:uFill>
                <a:solidFill>
                  <a:srgbClr val="FFFFFF"/>
                </a:solidFill>
              </a:uFill>
              <a:latin typeface="Calibri"/>
            </a:endParaRPr>
          </a:p>
          <a:p>
            <a:pPr>
              <a:lnSpc>
                <a:spcPct val="100000"/>
              </a:lnSpc>
              <a:spcBef>
                <a:spcPts val="360"/>
              </a:spcBef>
            </a:pPr>
            <a:r>
              <a:rPr lang="en-US" sz="1800" b="1" strike="noStrike" spc="-1" dirty="0">
                <a:solidFill>
                  <a:srgbClr val="000000"/>
                </a:solidFill>
                <a:uFill>
                  <a:solidFill>
                    <a:srgbClr val="FFFFFF"/>
                  </a:solidFill>
                </a:uFill>
                <a:latin typeface="Courier New"/>
                <a:ea typeface="ＭＳ Ｐゴシック"/>
              </a:rPr>
              <a:t>    </a:t>
            </a:r>
            <a:r>
              <a:rPr lang="en-US" sz="1800" b="1" strike="noStrike" spc="-1" dirty="0" err="1">
                <a:solidFill>
                  <a:srgbClr val="000000"/>
                </a:solidFill>
                <a:uFill>
                  <a:solidFill>
                    <a:srgbClr val="FFFFFF"/>
                  </a:solidFill>
                </a:uFill>
                <a:latin typeface="Courier New"/>
                <a:ea typeface="ＭＳ Ｐゴシック"/>
              </a:rPr>
              <a:t>pthread_create</a:t>
            </a:r>
            <a:r>
              <a:rPr lang="en-US" sz="1800" b="1" strike="noStrike" spc="-1" dirty="0">
                <a:solidFill>
                  <a:srgbClr val="000000"/>
                </a:solidFill>
                <a:uFill>
                  <a:solidFill>
                    <a:srgbClr val="FFFFFF"/>
                  </a:solidFill>
                </a:uFill>
                <a:latin typeface="Courier New"/>
                <a:ea typeface="ＭＳ Ｐゴシック"/>
              </a:rPr>
              <a:t>(&amp;</a:t>
            </a:r>
            <a:r>
              <a:rPr lang="en-US" sz="1800" b="1" strike="noStrike" spc="-1" dirty="0" err="1">
                <a:solidFill>
                  <a:srgbClr val="000000"/>
                </a:solidFill>
                <a:uFill>
                  <a:solidFill>
                    <a:srgbClr val="FFFFFF"/>
                  </a:solidFill>
                </a:uFill>
                <a:latin typeface="Courier New"/>
                <a:ea typeface="ＭＳ Ｐゴシック"/>
              </a:rPr>
              <a:t>tid</a:t>
            </a:r>
            <a:r>
              <a:rPr lang="en-US" sz="1800" b="1" strike="noStrike" spc="-1" dirty="0">
                <a:solidFill>
                  <a:srgbClr val="000000"/>
                </a:solidFill>
                <a:uFill>
                  <a:solidFill>
                    <a:srgbClr val="FFFFFF"/>
                  </a:solidFill>
                </a:uFill>
                <a:latin typeface="Courier New"/>
                <a:ea typeface="ＭＳ Ｐゴシック"/>
              </a:rPr>
              <a:t>, NULL, work, NULL);</a:t>
            </a:r>
            <a:endParaRPr lang="en-US" sz="2400" b="1" strike="noStrike" spc="-1" dirty="0">
              <a:solidFill>
                <a:srgbClr val="000000"/>
              </a:solidFill>
              <a:uFill>
                <a:solidFill>
                  <a:srgbClr val="FFFFFF"/>
                </a:solidFill>
              </a:uFill>
              <a:latin typeface="Calibri"/>
            </a:endParaRPr>
          </a:p>
          <a:p>
            <a:pPr>
              <a:lnSpc>
                <a:spcPct val="100000"/>
              </a:lnSpc>
              <a:spcBef>
                <a:spcPts val="360"/>
              </a:spcBef>
            </a:pPr>
            <a:r>
              <a:rPr lang="en-US" sz="1800" b="1" strike="noStrike" spc="-1" dirty="0">
                <a:solidFill>
                  <a:srgbClr val="000000"/>
                </a:solidFill>
                <a:uFill>
                  <a:solidFill>
                    <a:srgbClr val="FFFFFF"/>
                  </a:solidFill>
                </a:uFill>
                <a:latin typeface="Courier New"/>
                <a:ea typeface="ＭＳ Ｐゴシック"/>
              </a:rPr>
              <a:t>    if (</a:t>
            </a:r>
            <a:r>
              <a:rPr lang="en-US" sz="1800" b="1" strike="noStrike" spc="-1" dirty="0" err="1">
                <a:solidFill>
                  <a:srgbClr val="000000"/>
                </a:solidFill>
                <a:uFill>
                  <a:solidFill>
                    <a:srgbClr val="FFFFFF"/>
                  </a:solidFill>
                </a:uFill>
                <a:latin typeface="Courier New"/>
                <a:ea typeface="ＭＳ Ｐゴシック"/>
              </a:rPr>
              <a:t>pthread_join</a:t>
            </a:r>
            <a:r>
              <a:rPr lang="en-US" sz="1800" b="1" strike="noStrike" spc="-1" dirty="0">
                <a:solidFill>
                  <a:srgbClr val="000000"/>
                </a:solidFill>
                <a:uFill>
                  <a:solidFill>
                    <a:srgbClr val="FFFFFF"/>
                  </a:solidFill>
                </a:uFill>
                <a:latin typeface="Courier New"/>
                <a:ea typeface="ＭＳ Ｐゴシック"/>
              </a:rPr>
              <a:t>(</a:t>
            </a:r>
            <a:r>
              <a:rPr lang="en-US" sz="1800" b="1" strike="noStrike" spc="-1" dirty="0" err="1">
                <a:solidFill>
                  <a:srgbClr val="000000"/>
                </a:solidFill>
                <a:uFill>
                  <a:solidFill>
                    <a:srgbClr val="FFFFFF"/>
                  </a:solidFill>
                </a:uFill>
                <a:latin typeface="Courier New"/>
                <a:ea typeface="ＭＳ Ｐゴシック"/>
              </a:rPr>
              <a:t>tid</a:t>
            </a:r>
            <a:r>
              <a:rPr lang="en-US" sz="1800" b="1" strike="noStrike" spc="-1" dirty="0">
                <a:solidFill>
                  <a:srgbClr val="000000"/>
                </a:solidFill>
                <a:uFill>
                  <a:solidFill>
                    <a:srgbClr val="FFFFFF"/>
                  </a:solidFill>
                </a:uFill>
                <a:latin typeface="Courier New"/>
                <a:ea typeface="ＭＳ Ｐゴシック"/>
              </a:rPr>
              <a:t>, NULL) != 0) </a:t>
            </a:r>
            <a:r>
              <a:rPr lang="en-US" sz="1800" b="1" strike="noStrike" spc="-1" dirty="0" err="1">
                <a:solidFill>
                  <a:srgbClr val="000000"/>
                </a:solidFill>
                <a:uFill>
                  <a:solidFill>
                    <a:srgbClr val="FFFFFF"/>
                  </a:solidFill>
                </a:uFill>
                <a:latin typeface="Courier New"/>
                <a:ea typeface="ＭＳ Ｐゴシック"/>
              </a:rPr>
              <a:t>printf</a:t>
            </a:r>
            <a:r>
              <a:rPr lang="en-US" sz="1800" b="1" strike="noStrike" spc="-1" dirty="0">
                <a:solidFill>
                  <a:srgbClr val="000000"/>
                </a:solidFill>
                <a:uFill>
                  <a:solidFill>
                    <a:srgbClr val="FFFFFF"/>
                  </a:solidFill>
                </a:uFill>
                <a:latin typeface="Courier New"/>
                <a:ea typeface="ＭＳ Ｐゴシック"/>
              </a:rPr>
              <a:t>(“Done.\n”);</a:t>
            </a:r>
            <a:endParaRPr lang="en-US" sz="2400" b="1" strike="noStrike" spc="-1" dirty="0">
              <a:solidFill>
                <a:srgbClr val="000000"/>
              </a:solidFill>
              <a:uFill>
                <a:solidFill>
                  <a:srgbClr val="FFFFFF"/>
                </a:solidFill>
              </a:uFill>
              <a:latin typeface="Calibri"/>
            </a:endParaRPr>
          </a:p>
          <a:p>
            <a:pPr>
              <a:lnSpc>
                <a:spcPct val="100000"/>
              </a:lnSpc>
              <a:spcBef>
                <a:spcPts val="360"/>
              </a:spcBef>
            </a:pPr>
            <a:r>
              <a:rPr lang="en-US" sz="1800" b="1" strike="noStrike" spc="-1" dirty="0">
                <a:solidFill>
                  <a:srgbClr val="000000"/>
                </a:solidFill>
                <a:uFill>
                  <a:solidFill>
                    <a:srgbClr val="FFFFFF"/>
                  </a:solidFill>
                </a:uFill>
                <a:latin typeface="Courier New"/>
                <a:ea typeface="ＭＳ Ｐゴシック"/>
              </a:rPr>
              <a:t>…</a:t>
            </a:r>
            <a:endParaRPr lang="en-US" sz="2400" b="1" strike="noStrike" spc="-1" dirty="0">
              <a:solidFill>
                <a:srgbClr val="000000"/>
              </a:solidFill>
              <a:uFill>
                <a:solidFill>
                  <a:srgbClr val="FFFFFF"/>
                </a:solidFill>
              </a:uFill>
              <a:latin typeface="Calibri"/>
            </a:endParaRPr>
          </a:p>
          <a:p>
            <a:pPr>
              <a:lnSpc>
                <a:spcPct val="100000"/>
              </a:lnSpc>
              <a:spcBef>
                <a:spcPts val="360"/>
              </a:spcBef>
            </a:pPr>
            <a:r>
              <a:rPr lang="en-US" sz="1800" b="1" strike="noStrike" spc="-1" dirty="0">
                <a:solidFill>
                  <a:srgbClr val="000000"/>
                </a:solidFill>
                <a:uFill>
                  <a:solidFill>
                    <a:srgbClr val="FFFFFF"/>
                  </a:solidFill>
                </a:uFill>
                <a:latin typeface="Courier New"/>
                <a:ea typeface="ＭＳ Ｐゴシック"/>
              </a:rPr>
              <a:t>void* work(void* a)</a:t>
            </a:r>
            <a:endParaRPr lang="en-US" sz="2400" b="1" strike="noStrike" spc="-1" dirty="0">
              <a:solidFill>
                <a:srgbClr val="000000"/>
              </a:solidFill>
              <a:uFill>
                <a:solidFill>
                  <a:srgbClr val="FFFFFF"/>
                </a:solidFill>
              </a:uFill>
              <a:latin typeface="Calibri"/>
            </a:endParaRPr>
          </a:p>
          <a:p>
            <a:pPr>
              <a:lnSpc>
                <a:spcPct val="100000"/>
              </a:lnSpc>
              <a:spcBef>
                <a:spcPts val="360"/>
              </a:spcBef>
            </a:pPr>
            <a:r>
              <a:rPr lang="en-US" sz="1800" b="1" strike="noStrike" spc="-1" dirty="0">
                <a:solidFill>
                  <a:srgbClr val="000000"/>
                </a:solidFill>
                <a:uFill>
                  <a:solidFill>
                    <a:srgbClr val="FFFFFF"/>
                  </a:solidFill>
                </a:uFill>
                <a:latin typeface="Courier New"/>
                <a:ea typeface="ＭＳ Ｐゴシック"/>
              </a:rPr>
              <a:t>{</a:t>
            </a:r>
            <a:endParaRPr lang="en-US" sz="2400" b="1" strike="noStrike" spc="-1" dirty="0">
              <a:solidFill>
                <a:srgbClr val="000000"/>
              </a:solidFill>
              <a:uFill>
                <a:solidFill>
                  <a:srgbClr val="FFFFFF"/>
                </a:solidFill>
              </a:uFill>
              <a:latin typeface="Calibri"/>
            </a:endParaRPr>
          </a:p>
          <a:p>
            <a:pPr>
              <a:lnSpc>
                <a:spcPct val="100000"/>
              </a:lnSpc>
              <a:spcBef>
                <a:spcPts val="360"/>
              </a:spcBef>
            </a:pPr>
            <a:r>
              <a:rPr lang="en-US" sz="1800" b="1" strike="noStrike" spc="-1" dirty="0">
                <a:solidFill>
                  <a:srgbClr val="000000"/>
                </a:solidFill>
                <a:uFill>
                  <a:solidFill>
                    <a:srgbClr val="FFFFFF"/>
                  </a:solidFill>
                </a:uFill>
                <a:latin typeface="Courier New"/>
                <a:ea typeface="ＭＳ Ｐゴシック"/>
              </a:rPr>
              <a:t>    </a:t>
            </a:r>
            <a:r>
              <a:rPr lang="en-US" sz="1800" b="1" strike="noStrike" spc="-1" dirty="0" err="1">
                <a:solidFill>
                  <a:srgbClr val="000000"/>
                </a:solidFill>
                <a:uFill>
                  <a:solidFill>
                    <a:srgbClr val="FFFFFF"/>
                  </a:solidFill>
                </a:uFill>
                <a:latin typeface="Courier New"/>
                <a:ea typeface="ＭＳ Ｐゴシック"/>
              </a:rPr>
              <a:t>pthread_detatch</a:t>
            </a:r>
            <a:r>
              <a:rPr lang="en-US" sz="1800" b="1" strike="noStrike" spc="-1" dirty="0">
                <a:solidFill>
                  <a:srgbClr val="000000"/>
                </a:solidFill>
                <a:uFill>
                  <a:solidFill>
                    <a:srgbClr val="FFFFFF"/>
                  </a:solidFill>
                </a:uFill>
                <a:latin typeface="Courier New"/>
                <a:ea typeface="ＭＳ Ｐゴシック"/>
              </a:rPr>
              <a:t>(</a:t>
            </a:r>
            <a:r>
              <a:rPr lang="en-US" sz="1800" b="1" strike="noStrike" spc="-1" dirty="0" err="1">
                <a:solidFill>
                  <a:srgbClr val="000000"/>
                </a:solidFill>
                <a:uFill>
                  <a:solidFill>
                    <a:srgbClr val="FFFFFF"/>
                  </a:solidFill>
                </a:uFill>
                <a:latin typeface="Courier New"/>
                <a:ea typeface="ＭＳ Ｐゴシック"/>
              </a:rPr>
              <a:t>pthread_self</a:t>
            </a:r>
            <a:r>
              <a:rPr lang="en-US" sz="1800" b="1" strike="noStrike" spc="-1" dirty="0">
                <a:solidFill>
                  <a:srgbClr val="000000"/>
                </a:solidFill>
                <a:uFill>
                  <a:solidFill>
                    <a:srgbClr val="FFFFFF"/>
                  </a:solidFill>
                </a:uFill>
                <a:latin typeface="Courier New"/>
                <a:ea typeface="ＭＳ Ｐゴシック"/>
              </a:rPr>
              <a:t>());</a:t>
            </a:r>
            <a:endParaRPr lang="en-US" sz="2400" b="1" strike="noStrike" spc="-1" dirty="0">
              <a:solidFill>
                <a:srgbClr val="000000"/>
              </a:solidFill>
              <a:uFill>
                <a:solidFill>
                  <a:srgbClr val="FFFFFF"/>
                </a:solidFill>
              </a:uFill>
              <a:latin typeface="Calibri"/>
            </a:endParaRPr>
          </a:p>
          <a:p>
            <a:pPr>
              <a:lnSpc>
                <a:spcPct val="100000"/>
              </a:lnSpc>
              <a:spcBef>
                <a:spcPts val="360"/>
              </a:spcBef>
            </a:pPr>
            <a:r>
              <a:rPr lang="en-US" sz="1800" b="1" strike="noStrike" spc="-1" dirty="0">
                <a:solidFill>
                  <a:srgbClr val="000000"/>
                </a:solidFill>
                <a:uFill>
                  <a:solidFill>
                    <a:srgbClr val="FFFFFF"/>
                  </a:solidFill>
                </a:uFill>
                <a:latin typeface="Courier New"/>
                <a:ea typeface="ＭＳ Ｐゴシック"/>
              </a:rPr>
              <a:t>    while(1);</a:t>
            </a:r>
            <a:endParaRPr lang="en-US" sz="2400" b="1" strike="noStrike" spc="-1" dirty="0">
              <a:solidFill>
                <a:srgbClr val="000000"/>
              </a:solidFill>
              <a:uFill>
                <a:solidFill>
                  <a:srgbClr val="FFFFFF"/>
                </a:solidFill>
              </a:uFill>
              <a:latin typeface="Calibri"/>
            </a:endParaRPr>
          </a:p>
          <a:p>
            <a:pPr>
              <a:lnSpc>
                <a:spcPct val="100000"/>
              </a:lnSpc>
              <a:spcBef>
                <a:spcPts val="360"/>
              </a:spcBef>
            </a:pPr>
            <a:r>
              <a:rPr lang="en-US" sz="1800" b="1" strike="noStrike" spc="-1" dirty="0">
                <a:solidFill>
                  <a:srgbClr val="000000"/>
                </a:solidFill>
                <a:uFill>
                  <a:solidFill>
                    <a:srgbClr val="FFFFFF"/>
                  </a:solidFill>
                </a:uFill>
                <a:latin typeface="Courier New"/>
                <a:ea typeface="ＭＳ Ｐゴシック"/>
              </a:rPr>
              <a:t>}</a:t>
            </a:r>
            <a:endParaRPr lang="en-US" sz="2400" b="1"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357120" y="435600"/>
            <a:ext cx="7591680" cy="761760"/>
          </a:xfrm>
          <a:prstGeom prst="rect">
            <a:avLst/>
          </a:prstGeom>
          <a:noFill/>
          <a:ln w="9360">
            <a:noFill/>
          </a:ln>
        </p:spPr>
        <p:txBody>
          <a:bodyPr anchor="ctr"/>
          <a:lstStyle/>
          <a:p>
            <a:pPr marL="119160" indent="-118800">
              <a:lnSpc>
                <a:spcPct val="100000"/>
              </a:lnSpc>
            </a:pPr>
            <a:r>
              <a:rPr lang="en-US" sz="3600" b="1" strike="noStrike" spc="-1">
                <a:solidFill>
                  <a:srgbClr val="000000"/>
                </a:solidFill>
                <a:uFill>
                  <a:solidFill>
                    <a:srgbClr val="FFFFFF"/>
                  </a:solidFill>
                </a:uFill>
                <a:latin typeface="Calibri"/>
                <a:ea typeface="ＭＳ Ｐゴシック"/>
              </a:rPr>
              <a:t>Join / Detach cont.</a:t>
            </a:r>
            <a:endParaRPr lang="en-US" sz="2400" b="0" strike="noStrike" spc="-1">
              <a:solidFill>
                <a:srgbClr val="000000"/>
              </a:solidFill>
              <a:uFill>
                <a:solidFill>
                  <a:srgbClr val="FFFFFF"/>
                </a:solidFill>
              </a:uFill>
              <a:latin typeface="Arial Narrow"/>
            </a:endParaRPr>
          </a:p>
        </p:txBody>
      </p:sp>
      <p:sp>
        <p:nvSpPr>
          <p:cNvPr id="102" name="TextShape 2"/>
          <p:cNvSpPr txBox="1"/>
          <p:nvPr/>
        </p:nvSpPr>
        <p:spPr>
          <a:xfrm>
            <a:off x="396720" y="1362240"/>
            <a:ext cx="7895880" cy="4971600"/>
          </a:xfrm>
          <a:prstGeom prst="rect">
            <a:avLst/>
          </a:prstGeom>
          <a:noFill/>
          <a:ln w="9360">
            <a:noFill/>
          </a:ln>
        </p:spPr>
        <p:txBody>
          <a:bodyPr/>
          <a:lstStyle/>
          <a:p>
            <a:pPr marL="343080" indent="-342720">
              <a:lnSpc>
                <a:spcPct val="100000"/>
              </a:lnSpc>
              <a:spcBef>
                <a:spcPts val="479"/>
              </a:spcBef>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Does the following code terminate now?  Why or why not?</a:t>
            </a:r>
            <a:endParaRPr lang="en-US" sz="2400" b="1" strike="noStrike" spc="-1">
              <a:solidFill>
                <a:srgbClr val="000000"/>
              </a:solidFill>
              <a:uFill>
                <a:solidFill>
                  <a:srgbClr val="FFFFFF"/>
                </a:solidFill>
              </a:uFill>
              <a:latin typeface="Calibri"/>
            </a:endParaRPr>
          </a:p>
          <a:p>
            <a:pPr>
              <a:lnSpc>
                <a:spcPct val="100000"/>
              </a:lnSpc>
              <a:spcBef>
                <a:spcPts val="479"/>
              </a:spcBef>
            </a:pPr>
            <a:endParaRPr lang="en-US" sz="2400" b="1" strike="noStrike" spc="-1">
              <a:solidFill>
                <a:srgbClr val="000000"/>
              </a:solidFill>
              <a:uFill>
                <a:solidFill>
                  <a:srgbClr val="FFFFFF"/>
                </a:solidFill>
              </a:uFill>
              <a:latin typeface="Calibri"/>
            </a:endParaRPr>
          </a:p>
          <a:p>
            <a:pPr>
              <a:lnSpc>
                <a:spcPct val="100000"/>
              </a:lnSpc>
              <a:spcBef>
                <a:spcPts val="360"/>
              </a:spcBef>
            </a:pPr>
            <a:r>
              <a:rPr lang="en-US" sz="1800" b="1" strike="noStrike" spc="-1">
                <a:solidFill>
                  <a:srgbClr val="000000"/>
                </a:solidFill>
                <a:uFill>
                  <a:solidFill>
                    <a:srgbClr val="FFFFFF"/>
                  </a:solidFill>
                </a:uFill>
                <a:latin typeface="Courier New"/>
                <a:ea typeface="ＭＳ Ｐゴシック"/>
              </a:rPr>
              <a:t>int main(int argc, char** argv)</a:t>
            </a:r>
            <a:endParaRPr lang="en-US" sz="2400" b="1" strike="noStrike" spc="-1">
              <a:solidFill>
                <a:srgbClr val="000000"/>
              </a:solidFill>
              <a:uFill>
                <a:solidFill>
                  <a:srgbClr val="FFFFFF"/>
                </a:solidFill>
              </a:uFill>
              <a:latin typeface="Calibri"/>
            </a:endParaRPr>
          </a:p>
          <a:p>
            <a:pPr>
              <a:lnSpc>
                <a:spcPct val="100000"/>
              </a:lnSpc>
              <a:spcBef>
                <a:spcPts val="360"/>
              </a:spcBef>
            </a:pPr>
            <a:r>
              <a:rPr lang="en-US" sz="1800" b="1" strike="noStrike" spc="-1">
                <a:solidFill>
                  <a:srgbClr val="000000"/>
                </a:solidFill>
                <a:uFill>
                  <a:solidFill>
                    <a:srgbClr val="FFFFFF"/>
                  </a:solidFill>
                </a:uFill>
                <a:latin typeface="Courier New"/>
                <a:ea typeface="ＭＳ Ｐゴシック"/>
              </a:rPr>
              <a:t>{</a:t>
            </a:r>
            <a:endParaRPr lang="en-US" sz="2400" b="1" strike="noStrike" spc="-1">
              <a:solidFill>
                <a:srgbClr val="000000"/>
              </a:solidFill>
              <a:uFill>
                <a:solidFill>
                  <a:srgbClr val="FFFFFF"/>
                </a:solidFill>
              </a:uFill>
              <a:latin typeface="Calibri"/>
            </a:endParaRPr>
          </a:p>
          <a:p>
            <a:pPr>
              <a:lnSpc>
                <a:spcPct val="100000"/>
              </a:lnSpc>
              <a:spcBef>
                <a:spcPts val="360"/>
              </a:spcBef>
            </a:pPr>
            <a:r>
              <a:rPr lang="en-US" sz="1800" b="1" strike="noStrike" spc="-1">
                <a:solidFill>
                  <a:srgbClr val="000000"/>
                </a:solidFill>
                <a:uFill>
                  <a:solidFill>
                    <a:srgbClr val="FFFFFF"/>
                  </a:solidFill>
                </a:uFill>
                <a:latin typeface="Courier New"/>
                <a:ea typeface="ＭＳ Ｐゴシック"/>
              </a:rPr>
              <a:t>…</a:t>
            </a:r>
            <a:endParaRPr lang="en-US" sz="2400" b="1" strike="noStrike" spc="-1">
              <a:solidFill>
                <a:srgbClr val="000000"/>
              </a:solidFill>
              <a:uFill>
                <a:solidFill>
                  <a:srgbClr val="FFFFFF"/>
                </a:solidFill>
              </a:uFill>
              <a:latin typeface="Calibri"/>
            </a:endParaRPr>
          </a:p>
          <a:p>
            <a:pPr>
              <a:lnSpc>
                <a:spcPct val="100000"/>
              </a:lnSpc>
              <a:spcBef>
                <a:spcPts val="360"/>
              </a:spcBef>
            </a:pPr>
            <a:r>
              <a:rPr lang="en-US" sz="1800" b="1" strike="noStrike" spc="-1">
                <a:solidFill>
                  <a:srgbClr val="000000"/>
                </a:solidFill>
                <a:uFill>
                  <a:solidFill>
                    <a:srgbClr val="FFFFFF"/>
                  </a:solidFill>
                </a:uFill>
                <a:latin typeface="Courier New"/>
                <a:ea typeface="ＭＳ Ｐゴシック"/>
              </a:rPr>
              <a:t>    pthread_create(&amp;tid, NULL, work, NULL); </a:t>
            </a:r>
            <a:r>
              <a:rPr lang="en-US" sz="1800" b="1" strike="noStrike" spc="-1">
                <a:solidFill>
                  <a:srgbClr val="FF0000"/>
                </a:solidFill>
                <a:uFill>
                  <a:solidFill>
                    <a:srgbClr val="FFFFFF"/>
                  </a:solidFill>
                </a:uFill>
                <a:latin typeface="Courier New"/>
                <a:ea typeface="ＭＳ Ｐゴシック"/>
              </a:rPr>
              <a:t>sleep(1);</a:t>
            </a:r>
            <a:endParaRPr lang="en-US" sz="2400" b="1" strike="noStrike" spc="-1">
              <a:solidFill>
                <a:srgbClr val="000000"/>
              </a:solidFill>
              <a:uFill>
                <a:solidFill>
                  <a:srgbClr val="FFFFFF"/>
                </a:solidFill>
              </a:uFill>
              <a:latin typeface="Calibri"/>
            </a:endParaRPr>
          </a:p>
          <a:p>
            <a:pPr>
              <a:lnSpc>
                <a:spcPct val="100000"/>
              </a:lnSpc>
              <a:spcBef>
                <a:spcPts val="360"/>
              </a:spcBef>
            </a:pPr>
            <a:r>
              <a:rPr lang="en-US" sz="1800" b="1" strike="noStrike" spc="-1">
                <a:solidFill>
                  <a:srgbClr val="000000"/>
                </a:solidFill>
                <a:uFill>
                  <a:solidFill>
                    <a:srgbClr val="FFFFFF"/>
                  </a:solidFill>
                </a:uFill>
                <a:latin typeface="Courier New"/>
                <a:ea typeface="ＭＳ Ｐゴシック"/>
              </a:rPr>
              <a:t>    if (pthread_join(tid, NULL) != 0) printf(“Done.\n”);</a:t>
            </a:r>
            <a:endParaRPr lang="en-US" sz="2400" b="1" strike="noStrike" spc="-1">
              <a:solidFill>
                <a:srgbClr val="000000"/>
              </a:solidFill>
              <a:uFill>
                <a:solidFill>
                  <a:srgbClr val="FFFFFF"/>
                </a:solidFill>
              </a:uFill>
              <a:latin typeface="Calibri"/>
            </a:endParaRPr>
          </a:p>
          <a:p>
            <a:pPr>
              <a:lnSpc>
                <a:spcPct val="100000"/>
              </a:lnSpc>
              <a:spcBef>
                <a:spcPts val="360"/>
              </a:spcBef>
            </a:pPr>
            <a:r>
              <a:rPr lang="en-US" sz="1800" b="1" strike="noStrike" spc="-1">
                <a:solidFill>
                  <a:srgbClr val="000000"/>
                </a:solidFill>
                <a:uFill>
                  <a:solidFill>
                    <a:srgbClr val="FFFFFF"/>
                  </a:solidFill>
                </a:uFill>
                <a:latin typeface="Courier New"/>
                <a:ea typeface="ＭＳ Ｐゴシック"/>
              </a:rPr>
              <a:t>…</a:t>
            </a:r>
            <a:endParaRPr lang="en-US" sz="2400" b="1" strike="noStrike" spc="-1">
              <a:solidFill>
                <a:srgbClr val="000000"/>
              </a:solidFill>
              <a:uFill>
                <a:solidFill>
                  <a:srgbClr val="FFFFFF"/>
                </a:solidFill>
              </a:uFill>
              <a:latin typeface="Calibri"/>
            </a:endParaRPr>
          </a:p>
          <a:p>
            <a:pPr>
              <a:lnSpc>
                <a:spcPct val="100000"/>
              </a:lnSpc>
              <a:spcBef>
                <a:spcPts val="360"/>
              </a:spcBef>
            </a:pPr>
            <a:r>
              <a:rPr lang="en-US" sz="1800" b="1" strike="noStrike" spc="-1">
                <a:solidFill>
                  <a:srgbClr val="000000"/>
                </a:solidFill>
                <a:uFill>
                  <a:solidFill>
                    <a:srgbClr val="FFFFFF"/>
                  </a:solidFill>
                </a:uFill>
                <a:latin typeface="Courier New"/>
                <a:ea typeface="ＭＳ Ｐゴシック"/>
              </a:rPr>
              <a:t>void* work(void* a)</a:t>
            </a:r>
            <a:endParaRPr lang="en-US" sz="2400" b="1" strike="noStrike" spc="-1">
              <a:solidFill>
                <a:srgbClr val="000000"/>
              </a:solidFill>
              <a:uFill>
                <a:solidFill>
                  <a:srgbClr val="FFFFFF"/>
                </a:solidFill>
              </a:uFill>
              <a:latin typeface="Calibri"/>
            </a:endParaRPr>
          </a:p>
          <a:p>
            <a:pPr>
              <a:lnSpc>
                <a:spcPct val="100000"/>
              </a:lnSpc>
              <a:spcBef>
                <a:spcPts val="360"/>
              </a:spcBef>
            </a:pPr>
            <a:r>
              <a:rPr lang="en-US" sz="1800" b="1" strike="noStrike" spc="-1">
                <a:solidFill>
                  <a:srgbClr val="000000"/>
                </a:solidFill>
                <a:uFill>
                  <a:solidFill>
                    <a:srgbClr val="FFFFFF"/>
                  </a:solidFill>
                </a:uFill>
                <a:latin typeface="Courier New"/>
                <a:ea typeface="ＭＳ Ｐゴシック"/>
              </a:rPr>
              <a:t>{</a:t>
            </a:r>
            <a:endParaRPr lang="en-US" sz="2400" b="1" strike="noStrike" spc="-1">
              <a:solidFill>
                <a:srgbClr val="000000"/>
              </a:solidFill>
              <a:uFill>
                <a:solidFill>
                  <a:srgbClr val="FFFFFF"/>
                </a:solidFill>
              </a:uFill>
              <a:latin typeface="Calibri"/>
            </a:endParaRPr>
          </a:p>
          <a:p>
            <a:pPr>
              <a:lnSpc>
                <a:spcPct val="100000"/>
              </a:lnSpc>
              <a:spcBef>
                <a:spcPts val="360"/>
              </a:spcBef>
            </a:pPr>
            <a:r>
              <a:rPr lang="en-US" sz="1800" b="1" strike="noStrike" spc="-1">
                <a:solidFill>
                  <a:srgbClr val="000000"/>
                </a:solidFill>
                <a:uFill>
                  <a:solidFill>
                    <a:srgbClr val="FFFFFF"/>
                  </a:solidFill>
                </a:uFill>
                <a:latin typeface="Courier New"/>
                <a:ea typeface="ＭＳ Ｐゴシック"/>
              </a:rPr>
              <a:t>    pthread_detach(pthread_self());</a:t>
            </a:r>
            <a:endParaRPr lang="en-US" sz="2400" b="1" strike="noStrike" spc="-1">
              <a:solidFill>
                <a:srgbClr val="000000"/>
              </a:solidFill>
              <a:uFill>
                <a:solidFill>
                  <a:srgbClr val="FFFFFF"/>
                </a:solidFill>
              </a:uFill>
              <a:latin typeface="Calibri"/>
            </a:endParaRPr>
          </a:p>
          <a:p>
            <a:pPr>
              <a:lnSpc>
                <a:spcPct val="100000"/>
              </a:lnSpc>
              <a:spcBef>
                <a:spcPts val="360"/>
              </a:spcBef>
            </a:pPr>
            <a:r>
              <a:rPr lang="en-US" sz="1800" b="1" strike="noStrike" spc="-1">
                <a:solidFill>
                  <a:srgbClr val="000000"/>
                </a:solidFill>
                <a:uFill>
                  <a:solidFill>
                    <a:srgbClr val="FFFFFF"/>
                  </a:solidFill>
                </a:uFill>
                <a:latin typeface="Courier New"/>
                <a:ea typeface="ＭＳ Ｐゴシック"/>
              </a:rPr>
              <a:t>    while(1);</a:t>
            </a:r>
            <a:endParaRPr lang="en-US" sz="2400" b="1" strike="noStrike" spc="-1">
              <a:solidFill>
                <a:srgbClr val="000000"/>
              </a:solidFill>
              <a:uFill>
                <a:solidFill>
                  <a:srgbClr val="FFFFFF"/>
                </a:solidFill>
              </a:uFill>
              <a:latin typeface="Calibri"/>
            </a:endParaRPr>
          </a:p>
          <a:p>
            <a:pPr>
              <a:lnSpc>
                <a:spcPct val="100000"/>
              </a:lnSpc>
              <a:spcBef>
                <a:spcPts val="360"/>
              </a:spcBef>
            </a:pPr>
            <a:r>
              <a:rPr lang="en-US" sz="1800" b="1" strike="noStrike" spc="-1">
                <a:solidFill>
                  <a:srgbClr val="000000"/>
                </a:solidFill>
                <a:uFill>
                  <a:solidFill>
                    <a:srgbClr val="FFFFFF"/>
                  </a:solidFill>
                </a:uFill>
                <a:latin typeface="Courier New"/>
                <a:ea typeface="ＭＳ Ｐゴシック"/>
              </a:rPr>
              <a:t>}</a:t>
            </a:r>
            <a:endParaRPr lang="en-US" sz="2400" b="1"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357120" y="435600"/>
            <a:ext cx="7591680" cy="761760"/>
          </a:xfrm>
          <a:prstGeom prst="rect">
            <a:avLst/>
          </a:prstGeom>
          <a:noFill/>
          <a:ln w="9360">
            <a:noFill/>
          </a:ln>
        </p:spPr>
        <p:txBody>
          <a:bodyPr anchor="ctr"/>
          <a:lstStyle/>
          <a:p>
            <a:pPr marL="119160" indent="-118800">
              <a:lnSpc>
                <a:spcPct val="100000"/>
              </a:lnSpc>
            </a:pPr>
            <a:r>
              <a:rPr lang="en-US" sz="3600" b="1" strike="noStrike" spc="-1">
                <a:solidFill>
                  <a:srgbClr val="000000"/>
                </a:solidFill>
                <a:uFill>
                  <a:solidFill>
                    <a:srgbClr val="FFFFFF"/>
                  </a:solidFill>
                </a:uFill>
                <a:latin typeface="Calibri"/>
                <a:ea typeface="ＭＳ Ｐゴシック"/>
              </a:rPr>
              <a:t>When should threads detach?</a:t>
            </a:r>
            <a:endParaRPr lang="en-US" sz="2400" b="0" strike="noStrike" spc="-1">
              <a:solidFill>
                <a:srgbClr val="000000"/>
              </a:solidFill>
              <a:uFill>
                <a:solidFill>
                  <a:srgbClr val="FFFFFF"/>
                </a:solidFill>
              </a:uFill>
              <a:latin typeface="Arial Narrow"/>
            </a:endParaRPr>
          </a:p>
        </p:txBody>
      </p:sp>
      <p:sp>
        <p:nvSpPr>
          <p:cNvPr id="104" name="TextShape 2"/>
          <p:cNvSpPr txBox="1"/>
          <p:nvPr/>
        </p:nvSpPr>
        <p:spPr>
          <a:xfrm>
            <a:off x="396720" y="1362240"/>
            <a:ext cx="7895880" cy="4971600"/>
          </a:xfrm>
          <a:prstGeom prst="rect">
            <a:avLst/>
          </a:prstGeom>
          <a:noFill/>
          <a:ln w="9360">
            <a:noFill/>
          </a:ln>
        </p:spPr>
        <p:txBody>
          <a:bodyPr/>
          <a:lstStyle/>
          <a:p>
            <a:pPr marL="343080" indent="-342720">
              <a:lnSpc>
                <a:spcPct val="100000"/>
              </a:lnSpc>
              <a:spcBef>
                <a:spcPts val="479"/>
              </a:spcBef>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In general, </a:t>
            </a:r>
            <a:r>
              <a:rPr lang="en-US" sz="2400" b="1" strike="noStrike" spc="-1" dirty="0" err="1">
                <a:solidFill>
                  <a:srgbClr val="000000"/>
                </a:solidFill>
                <a:uFill>
                  <a:solidFill>
                    <a:srgbClr val="FFFFFF"/>
                  </a:solidFill>
                </a:uFill>
                <a:latin typeface="Calibri"/>
                <a:ea typeface="ＭＳ Ｐゴシック"/>
              </a:rPr>
              <a:t>pthreads</a:t>
            </a:r>
            <a:r>
              <a:rPr lang="en-US" sz="2400" b="1" strike="noStrike" spc="-1" dirty="0">
                <a:solidFill>
                  <a:srgbClr val="000000"/>
                </a:solidFill>
                <a:uFill>
                  <a:solidFill>
                    <a:srgbClr val="FFFFFF"/>
                  </a:solidFill>
                </a:uFill>
                <a:latin typeface="Calibri"/>
                <a:ea typeface="ＭＳ Ｐゴシック"/>
              </a:rPr>
              <a:t> will wait to be reaped via </a:t>
            </a:r>
            <a:r>
              <a:rPr lang="en-US" sz="2400" b="1" strike="noStrike" spc="-1" dirty="0" err="1">
                <a:solidFill>
                  <a:srgbClr val="000000"/>
                </a:solidFill>
                <a:uFill>
                  <a:solidFill>
                    <a:srgbClr val="FFFFFF"/>
                  </a:solidFill>
                </a:uFill>
                <a:latin typeface="Calibri"/>
                <a:ea typeface="ＭＳ Ｐゴシック"/>
              </a:rPr>
              <a:t>pthread_join</a:t>
            </a:r>
            <a:r>
              <a:rPr lang="en-US" sz="2400" b="1" strike="noStrike" spc="-1" dirty="0">
                <a:solidFill>
                  <a:srgbClr val="000000"/>
                </a:solidFill>
                <a:uFill>
                  <a:solidFill>
                    <a:srgbClr val="FFFFFF"/>
                  </a:solidFill>
                </a:uFill>
                <a:latin typeface="Calibri"/>
                <a:ea typeface="ＭＳ Ｐゴシック"/>
              </a:rPr>
              <a:t>.</a:t>
            </a:r>
            <a:endParaRPr lang="en-US" sz="2400" b="1" strike="noStrike" spc="-1" dirty="0">
              <a:solidFill>
                <a:srgbClr val="000000"/>
              </a:solidFill>
              <a:uFill>
                <a:solidFill>
                  <a:srgbClr val="FFFFFF"/>
                </a:solidFill>
              </a:uFill>
              <a:latin typeface="Calibri"/>
            </a:endParaRPr>
          </a:p>
          <a:p>
            <a:pPr>
              <a:lnSpc>
                <a:spcPct val="100000"/>
              </a:lnSpc>
              <a:spcBef>
                <a:spcPts val="479"/>
              </a:spcBef>
            </a:pPr>
            <a:endParaRPr lang="en-US" sz="2400" b="1" strike="noStrike" spc="-1" dirty="0">
              <a:solidFill>
                <a:srgbClr val="000000"/>
              </a:solidFill>
              <a:uFill>
                <a:solidFill>
                  <a:srgbClr val="FFFFFF"/>
                </a:solidFill>
              </a:uFill>
              <a:latin typeface="Calibri"/>
            </a:endParaRPr>
          </a:p>
          <a:p>
            <a:pPr marL="343080" indent="-342720">
              <a:lnSpc>
                <a:spcPct val="100000"/>
              </a:lnSpc>
              <a:spcBef>
                <a:spcPts val="479"/>
              </a:spcBef>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When should this behavior be overridden?</a:t>
            </a:r>
            <a:endParaRPr lang="en-US" sz="2400" b="1" strike="noStrike" spc="-1" dirty="0">
              <a:solidFill>
                <a:srgbClr val="000000"/>
              </a:solidFill>
              <a:uFill>
                <a:solidFill>
                  <a:srgbClr val="FFFFFF"/>
                </a:solidFill>
              </a:uFill>
              <a:latin typeface="Calibri"/>
            </a:endParaRPr>
          </a:p>
          <a:p>
            <a:pPr>
              <a:lnSpc>
                <a:spcPct val="100000"/>
              </a:lnSpc>
              <a:spcBef>
                <a:spcPts val="479"/>
              </a:spcBef>
            </a:pPr>
            <a:endParaRPr lang="en-US" sz="2400" b="1" strike="noStrike" spc="-1" dirty="0">
              <a:solidFill>
                <a:srgbClr val="000000"/>
              </a:solidFill>
              <a:uFill>
                <a:solidFill>
                  <a:srgbClr val="FFFFFF"/>
                </a:solidFill>
              </a:uFill>
              <a:latin typeface="Calibri"/>
            </a:endParaRPr>
          </a:p>
          <a:p>
            <a:pPr marL="343080" indent="-342720">
              <a:lnSpc>
                <a:spcPct val="100000"/>
              </a:lnSpc>
              <a:spcBef>
                <a:spcPts val="479"/>
              </a:spcBef>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When termination status does not matter.</a:t>
            </a:r>
            <a:endParaRPr lang="en-US" sz="2400" b="1" strike="noStrike" spc="-1" dirty="0">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2000" b="0" strike="noStrike" spc="-1" dirty="0" err="1">
                <a:solidFill>
                  <a:srgbClr val="000000"/>
                </a:solidFill>
                <a:uFill>
                  <a:solidFill>
                    <a:srgbClr val="FFFFFF"/>
                  </a:solidFill>
                </a:uFill>
                <a:latin typeface="Calibri"/>
                <a:ea typeface="ＭＳ Ｐゴシック"/>
              </a:rPr>
              <a:t>pthread_join</a:t>
            </a:r>
            <a:r>
              <a:rPr lang="en-US" sz="2000" b="0" strike="noStrike" spc="-1" dirty="0">
                <a:solidFill>
                  <a:srgbClr val="000000"/>
                </a:solidFill>
                <a:uFill>
                  <a:solidFill>
                    <a:srgbClr val="FFFFFF"/>
                  </a:solidFill>
                </a:uFill>
                <a:latin typeface="Calibri"/>
                <a:ea typeface="ＭＳ Ｐゴシック"/>
              </a:rPr>
              <a:t> provides a return value</a:t>
            </a:r>
            <a:endParaRPr lang="en-US" sz="2000" b="0" strike="noStrike" spc="-1" dirty="0">
              <a:solidFill>
                <a:srgbClr val="000000"/>
              </a:solidFill>
              <a:uFill>
                <a:solidFill>
                  <a:srgbClr val="FFFFFF"/>
                </a:solidFill>
              </a:uFill>
              <a:latin typeface="Calibri"/>
            </a:endParaRPr>
          </a:p>
          <a:p>
            <a:endParaRPr lang="en-US" sz="2400" b="1" strike="noStrike" spc="-1" dirty="0">
              <a:solidFill>
                <a:srgbClr val="000000"/>
              </a:solidFill>
              <a:uFill>
                <a:solidFill>
                  <a:srgbClr val="FFFFFF"/>
                </a:solidFill>
              </a:uFill>
              <a:latin typeface="Calibri"/>
            </a:endParaRPr>
          </a:p>
          <a:p>
            <a:pPr marL="343080" indent="-342720">
              <a:lnSpc>
                <a:spcPct val="100000"/>
              </a:lnSpc>
              <a:spcBef>
                <a:spcPts val="479"/>
              </a:spcBef>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When result of thread is not needed.</a:t>
            </a:r>
            <a:endParaRPr lang="en-US" sz="2400" b="1" strike="noStrike" spc="-1" dirty="0">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2000" b="0" strike="noStrike" spc="-1" dirty="0">
                <a:solidFill>
                  <a:srgbClr val="000000"/>
                </a:solidFill>
                <a:uFill>
                  <a:solidFill>
                    <a:srgbClr val="FFFFFF"/>
                  </a:solidFill>
                </a:uFill>
                <a:latin typeface="Calibri"/>
                <a:ea typeface="ＭＳ Ｐゴシック"/>
              </a:rPr>
              <a:t>When other threads do not depend on this thread having completed </a:t>
            </a:r>
            <a:endParaRPr lang="en-US" sz="20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4">
                                            <p:txEl>
                                              <p:pRg st="105" end="146"/>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04">
                                            <p:txEl>
                                              <p:pRg st="146" end="18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104">
                                            <p:txEl>
                                              <p:pRg st="184" end="221"/>
                                            </p:txEl>
                                          </p:spTgt>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104">
                                            <p:txEl>
                                              <p:pRg st="221" end="28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357120" y="435600"/>
            <a:ext cx="7591680" cy="761760"/>
          </a:xfrm>
          <a:prstGeom prst="rect">
            <a:avLst/>
          </a:prstGeom>
          <a:noFill/>
          <a:ln w="9360">
            <a:noFill/>
          </a:ln>
        </p:spPr>
        <p:txBody>
          <a:bodyPr anchor="ctr"/>
          <a:lstStyle/>
          <a:p>
            <a:pPr marL="119160" indent="-118800">
              <a:lnSpc>
                <a:spcPct val="100000"/>
              </a:lnSpc>
            </a:pPr>
            <a:r>
              <a:rPr lang="en-US" sz="3600" b="1" strike="noStrike" spc="-1">
                <a:solidFill>
                  <a:srgbClr val="000000"/>
                </a:solidFill>
                <a:uFill>
                  <a:solidFill>
                    <a:srgbClr val="FFFFFF"/>
                  </a:solidFill>
                </a:uFill>
                <a:latin typeface="Calibri"/>
                <a:ea typeface="ＭＳ Ｐゴシック"/>
              </a:rPr>
              <a:t>Threads</a:t>
            </a:r>
            <a:endParaRPr lang="en-US" sz="2400" b="0" strike="noStrike" spc="-1">
              <a:solidFill>
                <a:srgbClr val="000000"/>
              </a:solidFill>
              <a:uFill>
                <a:solidFill>
                  <a:srgbClr val="FFFFFF"/>
                </a:solidFill>
              </a:uFill>
              <a:latin typeface="Arial Narrow"/>
            </a:endParaRPr>
          </a:p>
        </p:txBody>
      </p:sp>
      <p:sp>
        <p:nvSpPr>
          <p:cNvPr id="106" name="TextShape 2"/>
          <p:cNvSpPr txBox="1"/>
          <p:nvPr/>
        </p:nvSpPr>
        <p:spPr>
          <a:xfrm>
            <a:off x="396720" y="1362240"/>
            <a:ext cx="8640360" cy="4971600"/>
          </a:xfrm>
          <a:prstGeom prst="rect">
            <a:avLst/>
          </a:prstGeom>
          <a:noFill/>
          <a:ln w="9360">
            <a:noFill/>
          </a:ln>
        </p:spPr>
        <p:txBody>
          <a:bodyPr/>
          <a:lstStyle/>
          <a:p>
            <a:pPr marL="343080" indent="-342720">
              <a:lnSpc>
                <a:spcPct val="100000"/>
              </a:lnSpc>
              <a:spcBef>
                <a:spcPts val="479"/>
              </a:spcBef>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What is the range of value(s) that main will print?</a:t>
            </a:r>
            <a:endParaRPr lang="en-US" sz="2400" b="1" strike="noStrike" spc="-1">
              <a:solidFill>
                <a:srgbClr val="000000"/>
              </a:solidFill>
              <a:uFill>
                <a:solidFill>
                  <a:srgbClr val="FFFFFF"/>
                </a:solidFill>
              </a:uFill>
              <a:latin typeface="Calibri"/>
            </a:endParaRPr>
          </a:p>
          <a:p>
            <a:pPr marL="343080" indent="-342720">
              <a:lnSpc>
                <a:spcPct val="100000"/>
              </a:lnSpc>
              <a:spcBef>
                <a:spcPts val="479"/>
              </a:spcBef>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A programmer proposes removing j from thread and just directly accessing count.  Does the answer change?</a:t>
            </a:r>
            <a:endParaRPr lang="en-US" sz="2400" b="1" strike="noStrike" spc="-1">
              <a:solidFill>
                <a:srgbClr val="000000"/>
              </a:solidFill>
              <a:uFill>
                <a:solidFill>
                  <a:srgbClr val="FFFFFF"/>
                </a:solidFill>
              </a:uFill>
              <a:latin typeface="Calibri"/>
            </a:endParaRPr>
          </a:p>
          <a:p>
            <a:pPr>
              <a:lnSpc>
                <a:spcPct val="100000"/>
              </a:lnSpc>
              <a:spcBef>
                <a:spcPts val="479"/>
              </a:spcBef>
            </a:pPr>
            <a:endParaRPr lang="en-US" sz="2400" b="1" strike="noStrike" spc="-1">
              <a:solidFill>
                <a:srgbClr val="000000"/>
              </a:solidFill>
              <a:uFill>
                <a:solidFill>
                  <a:srgbClr val="FFFFFF"/>
                </a:solidFill>
              </a:uFill>
              <a:latin typeface="Calibri"/>
            </a:endParaRPr>
          </a:p>
        </p:txBody>
      </p:sp>
      <p:sp>
        <p:nvSpPr>
          <p:cNvPr id="107" name="CustomShape 3"/>
          <p:cNvSpPr/>
          <p:nvPr/>
        </p:nvSpPr>
        <p:spPr>
          <a:xfrm>
            <a:off x="276480" y="3324600"/>
            <a:ext cx="8548200" cy="32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uFill>
                  <a:solidFill>
                    <a:srgbClr val="FFFFFF"/>
                  </a:solidFill>
                </a:uFill>
                <a:latin typeface="Courier New"/>
                <a:ea typeface="ＭＳ Ｐゴシック"/>
              </a:rPr>
              <a:t>volatile int count = 0;</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void* thread(void* v)</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    int j = count;</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    j = j + 1;</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    count = j;</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108" name="CustomShape 4"/>
          <p:cNvSpPr/>
          <p:nvPr/>
        </p:nvSpPr>
        <p:spPr>
          <a:xfrm>
            <a:off x="3562920" y="3320280"/>
            <a:ext cx="5474160" cy="33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err="1">
                <a:solidFill>
                  <a:srgbClr val="000000"/>
                </a:solidFill>
                <a:uFill>
                  <a:solidFill>
                    <a:srgbClr val="FFFFFF"/>
                  </a:solidFill>
                </a:uFill>
                <a:latin typeface="Courier New"/>
                <a:ea typeface="ＭＳ Ｐゴシック"/>
              </a:rPr>
              <a:t>int</a:t>
            </a:r>
            <a:r>
              <a:rPr lang="en-US" sz="1800" b="1" strike="noStrike" spc="-1" dirty="0">
                <a:solidFill>
                  <a:srgbClr val="000000"/>
                </a:solidFill>
                <a:uFill>
                  <a:solidFill>
                    <a:srgbClr val="FFFFFF"/>
                  </a:solidFill>
                </a:uFill>
                <a:latin typeface="Courier New"/>
                <a:ea typeface="ＭＳ Ｐゴシック"/>
              </a:rPr>
              <a:t> main(</a:t>
            </a:r>
            <a:r>
              <a:rPr lang="en-US" sz="1800" b="1" strike="noStrike" spc="-1" dirty="0" err="1">
                <a:solidFill>
                  <a:srgbClr val="000000"/>
                </a:solidFill>
                <a:uFill>
                  <a:solidFill>
                    <a:srgbClr val="FFFFFF"/>
                  </a:solidFill>
                </a:uFill>
                <a:latin typeface="Courier New"/>
                <a:ea typeface="ＭＳ Ｐゴシック"/>
              </a:rPr>
              <a:t>int</a:t>
            </a:r>
            <a:r>
              <a:rPr lang="en-US" sz="1800" b="1" strike="noStrike" spc="-1" dirty="0">
                <a:solidFill>
                  <a:srgbClr val="000000"/>
                </a:solidFill>
                <a:uFill>
                  <a:solidFill>
                    <a:srgbClr val="FFFFFF"/>
                  </a:solidFill>
                </a:uFill>
                <a:latin typeface="Courier New"/>
                <a:ea typeface="ＭＳ Ｐゴシック"/>
              </a:rPr>
              <a:t> </a:t>
            </a:r>
            <a:r>
              <a:rPr lang="en-US" sz="1800" b="1" strike="noStrike" spc="-1" dirty="0" err="1">
                <a:solidFill>
                  <a:srgbClr val="000000"/>
                </a:solidFill>
                <a:uFill>
                  <a:solidFill>
                    <a:srgbClr val="FFFFFF"/>
                  </a:solidFill>
                </a:uFill>
                <a:latin typeface="Courier New"/>
                <a:ea typeface="ＭＳ Ｐゴシック"/>
              </a:rPr>
              <a:t>argc</a:t>
            </a:r>
            <a:r>
              <a:rPr lang="en-US" sz="1800" b="1" strike="noStrike" spc="-1" dirty="0">
                <a:solidFill>
                  <a:srgbClr val="000000"/>
                </a:solidFill>
                <a:uFill>
                  <a:solidFill>
                    <a:srgbClr val="FFFFFF"/>
                  </a:solidFill>
                </a:uFill>
                <a:latin typeface="Courier New"/>
                <a:ea typeface="ＭＳ Ｐゴシック"/>
              </a:rPr>
              <a:t>, char** </a:t>
            </a:r>
            <a:r>
              <a:rPr lang="en-US" sz="1800" b="1" strike="noStrike" spc="-1" dirty="0" err="1">
                <a:solidFill>
                  <a:srgbClr val="000000"/>
                </a:solidFill>
                <a:uFill>
                  <a:solidFill>
                    <a:srgbClr val="FFFFFF"/>
                  </a:solidFill>
                </a:uFill>
                <a:latin typeface="Courier New"/>
                <a:ea typeface="ＭＳ Ｐゴシック"/>
              </a:rPr>
              <a:t>argv</a:t>
            </a:r>
            <a:r>
              <a:rPr lang="en-US" sz="1800" b="1" strike="noStrike" spc="-1" dirty="0">
                <a:solidFill>
                  <a:srgbClr val="000000"/>
                </a:solidFill>
                <a:uFill>
                  <a:solidFill>
                    <a:srgbClr val="FFFFFF"/>
                  </a:solidFill>
                </a:uFill>
                <a:latin typeface="Courier New"/>
                <a:ea typeface="ＭＳ Ｐゴシック"/>
              </a:rPr>
              <a:t>)</a:t>
            </a:r>
            <a:endParaRPr lang="en-US" sz="1800" b="0" strike="noStrike" spc="-1" dirty="0">
              <a:solidFill>
                <a:srgbClr val="000000"/>
              </a:solidFill>
              <a:uFill>
                <a:solidFill>
                  <a:srgbClr val="FFFFFF"/>
                </a:solidFill>
              </a:uFill>
              <a:latin typeface="Arial"/>
            </a:endParaRPr>
          </a:p>
          <a:p>
            <a:pPr>
              <a:lnSpc>
                <a:spcPct val="100000"/>
              </a:lnSpc>
            </a:pPr>
            <a:r>
              <a:rPr lang="en-US" sz="1800" b="1" strike="noStrike" spc="-1" dirty="0">
                <a:solidFill>
                  <a:srgbClr val="000000"/>
                </a:solidFill>
                <a:uFill>
                  <a:solidFill>
                    <a:srgbClr val="FFFFFF"/>
                  </a:solidFill>
                </a:uFill>
                <a:latin typeface="Courier New"/>
                <a:ea typeface="ＭＳ Ｐゴシック"/>
              </a:rPr>
              <a:t>{</a:t>
            </a:r>
            <a:endParaRPr lang="en-US" sz="1800" b="0" strike="noStrike" spc="-1" dirty="0">
              <a:solidFill>
                <a:srgbClr val="000000"/>
              </a:solidFill>
              <a:uFill>
                <a:solidFill>
                  <a:srgbClr val="FFFFFF"/>
                </a:solidFill>
              </a:uFill>
              <a:latin typeface="Arial"/>
            </a:endParaRPr>
          </a:p>
          <a:p>
            <a:pPr>
              <a:lnSpc>
                <a:spcPct val="100000"/>
              </a:lnSpc>
            </a:pPr>
            <a:r>
              <a:rPr lang="en-US" sz="1800" b="1" strike="noStrike" spc="-1" dirty="0">
                <a:solidFill>
                  <a:srgbClr val="000000"/>
                </a:solidFill>
                <a:uFill>
                  <a:solidFill>
                    <a:srgbClr val="FFFFFF"/>
                  </a:solidFill>
                </a:uFill>
                <a:latin typeface="Courier New"/>
                <a:ea typeface="ＭＳ Ｐゴシック"/>
              </a:rPr>
              <a:t>    </a:t>
            </a:r>
            <a:r>
              <a:rPr lang="en-US" sz="1800" b="1" strike="noStrike" spc="-1" dirty="0" err="1">
                <a:solidFill>
                  <a:srgbClr val="000000"/>
                </a:solidFill>
                <a:uFill>
                  <a:solidFill>
                    <a:srgbClr val="FFFFFF"/>
                  </a:solidFill>
                </a:uFill>
                <a:latin typeface="Courier New"/>
                <a:ea typeface="ＭＳ Ｐゴシック"/>
              </a:rPr>
              <a:t>pthread_t</a:t>
            </a:r>
            <a:r>
              <a:rPr lang="en-US" sz="1800" b="1" strike="noStrike" spc="-1" dirty="0">
                <a:solidFill>
                  <a:srgbClr val="000000"/>
                </a:solidFill>
                <a:uFill>
                  <a:solidFill>
                    <a:srgbClr val="FFFFFF"/>
                  </a:solidFill>
                </a:uFill>
                <a:latin typeface="Courier New"/>
                <a:ea typeface="ＭＳ Ｐゴシック"/>
              </a:rPr>
              <a:t> </a:t>
            </a:r>
            <a:r>
              <a:rPr lang="en-US" sz="1800" b="1" strike="noStrike" spc="-1" dirty="0" err="1">
                <a:solidFill>
                  <a:srgbClr val="000000"/>
                </a:solidFill>
                <a:uFill>
                  <a:solidFill>
                    <a:srgbClr val="FFFFFF"/>
                  </a:solidFill>
                </a:uFill>
                <a:latin typeface="Courier New"/>
                <a:ea typeface="ＭＳ Ｐゴシック"/>
              </a:rPr>
              <a:t>tid</a:t>
            </a:r>
            <a:r>
              <a:rPr lang="en-US" sz="1800" b="1" strike="noStrike" spc="-1" dirty="0">
                <a:solidFill>
                  <a:srgbClr val="000000"/>
                </a:solidFill>
                <a:uFill>
                  <a:solidFill>
                    <a:srgbClr val="FFFFFF"/>
                  </a:solidFill>
                </a:uFill>
                <a:latin typeface="Courier New"/>
                <a:ea typeface="ＭＳ Ｐゴシック"/>
              </a:rPr>
              <a:t>[2];</a:t>
            </a:r>
            <a:endParaRPr lang="en-US" sz="1800" b="0" strike="noStrike" spc="-1" dirty="0">
              <a:solidFill>
                <a:srgbClr val="000000"/>
              </a:solidFill>
              <a:uFill>
                <a:solidFill>
                  <a:srgbClr val="FFFFFF"/>
                </a:solidFill>
              </a:uFill>
              <a:latin typeface="Arial"/>
            </a:endParaRPr>
          </a:p>
          <a:p>
            <a:pPr>
              <a:lnSpc>
                <a:spcPct val="100000"/>
              </a:lnSpc>
            </a:pPr>
            <a:r>
              <a:rPr lang="en-US" sz="1800" b="1" strike="noStrike" spc="-1" dirty="0">
                <a:solidFill>
                  <a:srgbClr val="000000"/>
                </a:solidFill>
                <a:uFill>
                  <a:solidFill>
                    <a:srgbClr val="FFFFFF"/>
                  </a:solidFill>
                </a:uFill>
                <a:latin typeface="Courier New"/>
                <a:ea typeface="ＭＳ Ｐゴシック"/>
              </a:rPr>
              <a:t>    for(</a:t>
            </a:r>
            <a:r>
              <a:rPr lang="en-US" sz="1800" b="1" strike="noStrike" spc="-1" dirty="0" err="1">
                <a:solidFill>
                  <a:srgbClr val="000000"/>
                </a:solidFill>
                <a:uFill>
                  <a:solidFill>
                    <a:srgbClr val="FFFFFF"/>
                  </a:solidFill>
                </a:uFill>
                <a:latin typeface="Courier New"/>
                <a:ea typeface="ＭＳ Ｐゴシック"/>
              </a:rPr>
              <a:t>int</a:t>
            </a:r>
            <a:r>
              <a:rPr lang="en-US" sz="1800" b="1" strike="noStrike" spc="-1" dirty="0">
                <a:solidFill>
                  <a:srgbClr val="000000"/>
                </a:solidFill>
                <a:uFill>
                  <a:solidFill>
                    <a:srgbClr val="FFFFFF"/>
                  </a:solidFill>
                </a:uFill>
                <a:latin typeface="Courier New"/>
                <a:ea typeface="ＭＳ Ｐゴシック"/>
              </a:rPr>
              <a:t> </a:t>
            </a:r>
            <a:r>
              <a:rPr lang="en-US" sz="1800" b="1" strike="noStrike" spc="-1" dirty="0" err="1">
                <a:solidFill>
                  <a:srgbClr val="000000"/>
                </a:solidFill>
                <a:uFill>
                  <a:solidFill>
                    <a:srgbClr val="FFFFFF"/>
                  </a:solidFill>
                </a:uFill>
                <a:latin typeface="Courier New"/>
                <a:ea typeface="ＭＳ Ｐゴシック"/>
              </a:rPr>
              <a:t>i</a:t>
            </a:r>
            <a:r>
              <a:rPr lang="en-US" sz="1800" b="1" strike="noStrike" spc="-1" dirty="0">
                <a:solidFill>
                  <a:srgbClr val="000000"/>
                </a:solidFill>
                <a:uFill>
                  <a:solidFill>
                    <a:srgbClr val="FFFFFF"/>
                  </a:solidFill>
                </a:uFill>
                <a:latin typeface="Courier New"/>
                <a:ea typeface="ＭＳ Ｐゴシック"/>
              </a:rPr>
              <a:t> = 0; </a:t>
            </a:r>
            <a:r>
              <a:rPr lang="en-US" sz="1800" b="1" strike="noStrike" spc="-1" dirty="0" err="1">
                <a:solidFill>
                  <a:srgbClr val="000000"/>
                </a:solidFill>
                <a:uFill>
                  <a:solidFill>
                    <a:srgbClr val="FFFFFF"/>
                  </a:solidFill>
                </a:uFill>
                <a:latin typeface="Courier New"/>
                <a:ea typeface="ＭＳ Ｐゴシック"/>
              </a:rPr>
              <a:t>i</a:t>
            </a:r>
            <a:r>
              <a:rPr lang="en-US" sz="1800" b="1" strike="noStrike" spc="-1" dirty="0">
                <a:solidFill>
                  <a:srgbClr val="000000"/>
                </a:solidFill>
                <a:uFill>
                  <a:solidFill>
                    <a:srgbClr val="FFFFFF"/>
                  </a:solidFill>
                </a:uFill>
                <a:latin typeface="Courier New"/>
                <a:ea typeface="ＭＳ Ｐゴシック"/>
              </a:rPr>
              <a:t> &lt; 2; </a:t>
            </a:r>
            <a:r>
              <a:rPr lang="en-US" sz="1800" b="1" strike="noStrike" spc="-1" dirty="0" err="1">
                <a:solidFill>
                  <a:srgbClr val="000000"/>
                </a:solidFill>
                <a:uFill>
                  <a:solidFill>
                    <a:srgbClr val="FFFFFF"/>
                  </a:solidFill>
                </a:uFill>
                <a:latin typeface="Courier New"/>
                <a:ea typeface="ＭＳ Ｐゴシック"/>
              </a:rPr>
              <a:t>i</a:t>
            </a:r>
            <a:r>
              <a:rPr lang="en-US" sz="1800" b="1" strike="noStrike" spc="-1" dirty="0">
                <a:solidFill>
                  <a:srgbClr val="000000"/>
                </a:solidFill>
                <a:uFill>
                  <a:solidFill>
                    <a:srgbClr val="FFFFFF"/>
                  </a:solidFill>
                </a:uFill>
                <a:latin typeface="Courier New"/>
                <a:ea typeface="ＭＳ Ｐゴシック"/>
              </a:rPr>
              <a:t>++)</a:t>
            </a:r>
            <a:endParaRPr lang="en-US" sz="1800" b="0" strike="noStrike" spc="-1" dirty="0">
              <a:solidFill>
                <a:srgbClr val="000000"/>
              </a:solidFill>
              <a:uFill>
                <a:solidFill>
                  <a:srgbClr val="FFFFFF"/>
                </a:solidFill>
              </a:uFill>
              <a:latin typeface="Arial"/>
            </a:endParaRPr>
          </a:p>
          <a:p>
            <a:pPr>
              <a:lnSpc>
                <a:spcPct val="100000"/>
              </a:lnSpc>
            </a:pPr>
            <a:r>
              <a:rPr lang="en-US" sz="1800" b="1" strike="noStrike" spc="-1" dirty="0">
                <a:solidFill>
                  <a:srgbClr val="000000"/>
                </a:solidFill>
                <a:uFill>
                  <a:solidFill>
                    <a:srgbClr val="FFFFFF"/>
                  </a:solidFill>
                </a:uFill>
                <a:latin typeface="Courier New"/>
                <a:ea typeface="ＭＳ Ｐゴシック"/>
              </a:rPr>
              <a:t>        </a:t>
            </a:r>
            <a:r>
              <a:rPr lang="en-US" sz="1800" b="1" strike="noStrike" spc="-1" dirty="0" err="1">
                <a:solidFill>
                  <a:srgbClr val="000000"/>
                </a:solidFill>
                <a:uFill>
                  <a:solidFill>
                    <a:srgbClr val="FFFFFF"/>
                  </a:solidFill>
                </a:uFill>
                <a:latin typeface="Courier New"/>
                <a:ea typeface="ＭＳ Ｐゴシック"/>
              </a:rPr>
              <a:t>pthread_create</a:t>
            </a:r>
            <a:r>
              <a:rPr lang="en-US" sz="1800" b="1" strike="noStrike" spc="-1" dirty="0">
                <a:solidFill>
                  <a:srgbClr val="000000"/>
                </a:solidFill>
                <a:uFill>
                  <a:solidFill>
                    <a:srgbClr val="FFFFFF"/>
                  </a:solidFill>
                </a:uFill>
                <a:latin typeface="Courier New"/>
                <a:ea typeface="ＭＳ Ｐゴシック"/>
              </a:rPr>
              <a:t>(&amp;</a:t>
            </a:r>
            <a:r>
              <a:rPr lang="en-US" sz="1800" b="1" strike="noStrike" spc="-1" dirty="0" err="1">
                <a:solidFill>
                  <a:srgbClr val="000000"/>
                </a:solidFill>
                <a:uFill>
                  <a:solidFill>
                    <a:srgbClr val="FFFFFF"/>
                  </a:solidFill>
                </a:uFill>
                <a:latin typeface="Courier New"/>
                <a:ea typeface="ＭＳ Ｐゴシック"/>
              </a:rPr>
              <a:t>tid</a:t>
            </a:r>
            <a:r>
              <a:rPr lang="en-US" sz="1800" b="1" strike="noStrike" spc="-1" dirty="0">
                <a:solidFill>
                  <a:srgbClr val="000000"/>
                </a:solidFill>
                <a:uFill>
                  <a:solidFill>
                    <a:srgbClr val="FFFFFF"/>
                  </a:solidFill>
                </a:uFill>
                <a:latin typeface="Courier New"/>
                <a:ea typeface="ＭＳ Ｐゴシック"/>
              </a:rPr>
              <a:t>[</a:t>
            </a:r>
            <a:r>
              <a:rPr lang="en-US" sz="1800" b="1" strike="noStrike" spc="-1" dirty="0" err="1">
                <a:solidFill>
                  <a:srgbClr val="000000"/>
                </a:solidFill>
                <a:uFill>
                  <a:solidFill>
                    <a:srgbClr val="FFFFFF"/>
                  </a:solidFill>
                </a:uFill>
                <a:latin typeface="Courier New"/>
                <a:ea typeface="ＭＳ Ｐゴシック"/>
              </a:rPr>
              <a:t>i</a:t>
            </a:r>
            <a:r>
              <a:rPr lang="en-US" sz="1800" b="1" strike="noStrike" spc="-1" dirty="0">
                <a:solidFill>
                  <a:srgbClr val="000000"/>
                </a:solidFill>
                <a:uFill>
                  <a:solidFill>
                    <a:srgbClr val="FFFFFF"/>
                  </a:solidFill>
                </a:uFill>
                <a:latin typeface="Courier New"/>
                <a:ea typeface="ＭＳ Ｐゴシック"/>
              </a:rPr>
              <a:t>], NULL,</a:t>
            </a:r>
            <a:endParaRPr lang="en-US" sz="1800" b="0" strike="noStrike" spc="-1" dirty="0">
              <a:solidFill>
                <a:srgbClr val="000000"/>
              </a:solidFill>
              <a:uFill>
                <a:solidFill>
                  <a:srgbClr val="FFFFFF"/>
                </a:solidFill>
              </a:uFill>
              <a:latin typeface="Arial"/>
            </a:endParaRPr>
          </a:p>
          <a:p>
            <a:pPr>
              <a:lnSpc>
                <a:spcPct val="100000"/>
              </a:lnSpc>
            </a:pPr>
            <a:r>
              <a:rPr lang="en-US" sz="1800" b="1" strike="noStrike" spc="-1" dirty="0">
                <a:solidFill>
                  <a:srgbClr val="000000"/>
                </a:solidFill>
                <a:uFill>
                  <a:solidFill>
                    <a:srgbClr val="FFFFFF"/>
                  </a:solidFill>
                </a:uFill>
                <a:latin typeface="Courier New"/>
                <a:ea typeface="ＭＳ Ｐゴシック"/>
              </a:rPr>
              <a:t>                       thread, NULL);</a:t>
            </a:r>
            <a:endParaRPr lang="en-US" sz="1800" b="0" strike="noStrike" spc="-1" dirty="0">
              <a:solidFill>
                <a:srgbClr val="000000"/>
              </a:solidFill>
              <a:uFill>
                <a:solidFill>
                  <a:srgbClr val="FFFFFF"/>
                </a:solidFill>
              </a:uFill>
              <a:latin typeface="Arial"/>
            </a:endParaRPr>
          </a:p>
          <a:p>
            <a:pPr>
              <a:lnSpc>
                <a:spcPct val="100000"/>
              </a:lnSpc>
            </a:pPr>
            <a:r>
              <a:rPr lang="en-US" sz="1800" b="1" strike="noStrike" spc="-1" dirty="0">
                <a:solidFill>
                  <a:srgbClr val="000000"/>
                </a:solidFill>
                <a:uFill>
                  <a:solidFill>
                    <a:srgbClr val="FFFFFF"/>
                  </a:solidFill>
                </a:uFill>
                <a:latin typeface="Courier New"/>
                <a:ea typeface="ＭＳ Ｐゴシック"/>
              </a:rPr>
              <a:t>    for (</a:t>
            </a:r>
            <a:r>
              <a:rPr lang="en-US" sz="1800" b="1" strike="noStrike" spc="-1" dirty="0" err="1">
                <a:solidFill>
                  <a:srgbClr val="000000"/>
                </a:solidFill>
                <a:uFill>
                  <a:solidFill>
                    <a:srgbClr val="FFFFFF"/>
                  </a:solidFill>
                </a:uFill>
                <a:latin typeface="Courier New"/>
                <a:ea typeface="ＭＳ Ｐゴシック"/>
              </a:rPr>
              <a:t>int</a:t>
            </a:r>
            <a:r>
              <a:rPr lang="en-US" sz="1800" b="1" strike="noStrike" spc="-1" dirty="0">
                <a:solidFill>
                  <a:srgbClr val="000000"/>
                </a:solidFill>
                <a:uFill>
                  <a:solidFill>
                    <a:srgbClr val="FFFFFF"/>
                  </a:solidFill>
                </a:uFill>
                <a:latin typeface="Courier New"/>
                <a:ea typeface="ＭＳ Ｐゴシック"/>
              </a:rPr>
              <a:t> </a:t>
            </a:r>
            <a:r>
              <a:rPr lang="en-US" sz="1800" b="1" strike="noStrike" spc="-1" dirty="0" err="1">
                <a:solidFill>
                  <a:srgbClr val="000000"/>
                </a:solidFill>
                <a:uFill>
                  <a:solidFill>
                    <a:srgbClr val="FFFFFF"/>
                  </a:solidFill>
                </a:uFill>
                <a:latin typeface="Courier New"/>
                <a:ea typeface="ＭＳ Ｐゴシック"/>
              </a:rPr>
              <a:t>i</a:t>
            </a:r>
            <a:r>
              <a:rPr lang="en-US" sz="1800" b="1" strike="noStrike" spc="-1" dirty="0">
                <a:solidFill>
                  <a:srgbClr val="000000"/>
                </a:solidFill>
                <a:uFill>
                  <a:solidFill>
                    <a:srgbClr val="FFFFFF"/>
                  </a:solidFill>
                </a:uFill>
                <a:latin typeface="Courier New"/>
                <a:ea typeface="ＭＳ Ｐゴシック"/>
              </a:rPr>
              <a:t> = 0; </a:t>
            </a:r>
            <a:r>
              <a:rPr lang="en-US" sz="1800" b="1" strike="noStrike" spc="-1" dirty="0" err="1">
                <a:solidFill>
                  <a:srgbClr val="000000"/>
                </a:solidFill>
                <a:uFill>
                  <a:solidFill>
                    <a:srgbClr val="FFFFFF"/>
                  </a:solidFill>
                </a:uFill>
                <a:latin typeface="Courier New"/>
                <a:ea typeface="ＭＳ Ｐゴシック"/>
              </a:rPr>
              <a:t>i</a:t>
            </a:r>
            <a:r>
              <a:rPr lang="en-US" sz="1800" b="1" strike="noStrike" spc="-1" dirty="0">
                <a:solidFill>
                  <a:srgbClr val="000000"/>
                </a:solidFill>
                <a:uFill>
                  <a:solidFill>
                    <a:srgbClr val="FFFFFF"/>
                  </a:solidFill>
                </a:uFill>
                <a:latin typeface="Courier New"/>
                <a:ea typeface="ＭＳ Ｐゴシック"/>
              </a:rPr>
              <a:t> &lt; 2; </a:t>
            </a:r>
            <a:r>
              <a:rPr lang="en-US" sz="1800" b="1" strike="noStrike" spc="-1" dirty="0" err="1">
                <a:solidFill>
                  <a:srgbClr val="000000"/>
                </a:solidFill>
                <a:uFill>
                  <a:solidFill>
                    <a:srgbClr val="FFFFFF"/>
                  </a:solidFill>
                </a:uFill>
                <a:latin typeface="Courier New"/>
                <a:ea typeface="ＭＳ Ｐゴシック"/>
              </a:rPr>
              <a:t>i</a:t>
            </a:r>
            <a:r>
              <a:rPr lang="en-US" sz="1800" b="1" strike="noStrike" spc="-1" dirty="0">
                <a:solidFill>
                  <a:srgbClr val="000000"/>
                </a:solidFill>
                <a:uFill>
                  <a:solidFill>
                    <a:srgbClr val="FFFFFF"/>
                  </a:solidFill>
                </a:uFill>
                <a:latin typeface="Courier New"/>
                <a:ea typeface="ＭＳ Ｐゴシック"/>
              </a:rPr>
              <a:t>++)</a:t>
            </a:r>
            <a:endParaRPr lang="en-US" sz="1800" b="0" strike="noStrike" spc="-1" dirty="0">
              <a:solidFill>
                <a:srgbClr val="000000"/>
              </a:solidFill>
              <a:uFill>
                <a:solidFill>
                  <a:srgbClr val="FFFFFF"/>
                </a:solidFill>
              </a:uFill>
              <a:latin typeface="Arial"/>
            </a:endParaRPr>
          </a:p>
          <a:p>
            <a:pPr>
              <a:lnSpc>
                <a:spcPct val="100000"/>
              </a:lnSpc>
            </a:pPr>
            <a:r>
              <a:rPr lang="en-US" sz="1800" b="1" strike="noStrike" spc="-1" dirty="0">
                <a:solidFill>
                  <a:srgbClr val="000000"/>
                </a:solidFill>
                <a:uFill>
                  <a:solidFill>
                    <a:srgbClr val="FFFFFF"/>
                  </a:solidFill>
                </a:uFill>
                <a:latin typeface="Courier New"/>
                <a:ea typeface="ＭＳ Ｐゴシック"/>
              </a:rPr>
              <a:t>        </a:t>
            </a:r>
            <a:r>
              <a:rPr lang="en-US" sz="1800" b="1" strike="noStrike" spc="-1" dirty="0" err="1">
                <a:solidFill>
                  <a:srgbClr val="000000"/>
                </a:solidFill>
                <a:uFill>
                  <a:solidFill>
                    <a:srgbClr val="FFFFFF"/>
                  </a:solidFill>
                </a:uFill>
                <a:latin typeface="Courier New"/>
                <a:ea typeface="ＭＳ Ｐゴシック"/>
              </a:rPr>
              <a:t>pthread_join</a:t>
            </a:r>
            <a:r>
              <a:rPr lang="en-US" sz="1800" b="1" strike="noStrike" spc="-1" dirty="0">
                <a:solidFill>
                  <a:srgbClr val="000000"/>
                </a:solidFill>
                <a:uFill>
                  <a:solidFill>
                    <a:srgbClr val="FFFFFF"/>
                  </a:solidFill>
                </a:uFill>
                <a:latin typeface="Courier New"/>
                <a:ea typeface="ＭＳ Ｐゴシック"/>
              </a:rPr>
              <a:t>(</a:t>
            </a:r>
            <a:r>
              <a:rPr lang="en-US" sz="1800" b="1" strike="noStrike" spc="-1" dirty="0" err="1">
                <a:solidFill>
                  <a:srgbClr val="000000"/>
                </a:solidFill>
                <a:uFill>
                  <a:solidFill>
                    <a:srgbClr val="FFFFFF"/>
                  </a:solidFill>
                </a:uFill>
                <a:latin typeface="Courier New"/>
                <a:ea typeface="ＭＳ Ｐゴシック"/>
              </a:rPr>
              <a:t>tid</a:t>
            </a:r>
            <a:r>
              <a:rPr lang="en-US" sz="1800" b="1" strike="noStrike" spc="-1" dirty="0">
                <a:solidFill>
                  <a:srgbClr val="000000"/>
                </a:solidFill>
                <a:uFill>
                  <a:solidFill>
                    <a:srgbClr val="FFFFFF"/>
                  </a:solidFill>
                </a:uFill>
                <a:latin typeface="Courier New"/>
                <a:ea typeface="ＭＳ Ｐゴシック"/>
              </a:rPr>
              <a:t>[</a:t>
            </a:r>
            <a:r>
              <a:rPr lang="en-US" sz="1800" b="1" strike="noStrike" spc="-1" dirty="0" err="1">
                <a:solidFill>
                  <a:srgbClr val="000000"/>
                </a:solidFill>
                <a:uFill>
                  <a:solidFill>
                    <a:srgbClr val="FFFFFF"/>
                  </a:solidFill>
                </a:uFill>
                <a:latin typeface="Courier New"/>
                <a:ea typeface="ＭＳ Ｐゴシック"/>
              </a:rPr>
              <a:t>i</a:t>
            </a:r>
            <a:r>
              <a:rPr lang="en-US" sz="1800" b="1" strike="noStrike" spc="-1" dirty="0">
                <a:solidFill>
                  <a:srgbClr val="000000"/>
                </a:solidFill>
                <a:uFill>
                  <a:solidFill>
                    <a:srgbClr val="FFFFFF"/>
                  </a:solidFill>
                </a:uFill>
                <a:latin typeface="Courier New"/>
                <a:ea typeface="ＭＳ Ｐゴシック"/>
              </a:rPr>
              <a:t>]);</a:t>
            </a:r>
            <a:endParaRPr lang="en-US" sz="1800" b="0" strike="noStrike" spc="-1" dirty="0">
              <a:solidFill>
                <a:srgbClr val="000000"/>
              </a:solidFill>
              <a:uFill>
                <a:solidFill>
                  <a:srgbClr val="FFFFFF"/>
                </a:solidFill>
              </a:uFill>
              <a:latin typeface="Arial"/>
            </a:endParaRPr>
          </a:p>
          <a:p>
            <a:pPr>
              <a:lnSpc>
                <a:spcPct val="100000"/>
              </a:lnSpc>
            </a:pPr>
            <a:r>
              <a:rPr lang="en-US" sz="1800" b="1" strike="noStrike" spc="-1" dirty="0">
                <a:solidFill>
                  <a:srgbClr val="000000"/>
                </a:solidFill>
                <a:uFill>
                  <a:solidFill>
                    <a:srgbClr val="FFFFFF"/>
                  </a:solidFill>
                </a:uFill>
                <a:latin typeface="Courier New"/>
                <a:ea typeface="ＭＳ Ｐゴシック"/>
              </a:rPr>
              <a:t>    </a:t>
            </a:r>
            <a:r>
              <a:rPr lang="en-US" sz="1800" b="1" strike="noStrike" spc="-1" dirty="0" err="1">
                <a:solidFill>
                  <a:srgbClr val="000000"/>
                </a:solidFill>
                <a:uFill>
                  <a:solidFill>
                    <a:srgbClr val="FFFFFF"/>
                  </a:solidFill>
                </a:uFill>
                <a:latin typeface="Courier New"/>
                <a:ea typeface="ＭＳ Ｐゴシック"/>
              </a:rPr>
              <a:t>printf</a:t>
            </a:r>
            <a:r>
              <a:rPr lang="en-US" sz="1800" b="1" strike="noStrike" spc="-1" dirty="0">
                <a:solidFill>
                  <a:srgbClr val="000000"/>
                </a:solidFill>
                <a:uFill>
                  <a:solidFill>
                    <a:srgbClr val="FFFFFF"/>
                  </a:solidFill>
                </a:uFill>
                <a:latin typeface="Courier New"/>
                <a:ea typeface="ＭＳ Ｐゴシック"/>
              </a:rPr>
              <a:t>(“%d\n”, count);</a:t>
            </a:r>
            <a:endParaRPr lang="en-US" sz="1800" b="0" strike="noStrike" spc="-1" dirty="0">
              <a:solidFill>
                <a:srgbClr val="000000"/>
              </a:solidFill>
              <a:uFill>
                <a:solidFill>
                  <a:srgbClr val="FFFFFF"/>
                </a:solidFill>
              </a:uFill>
              <a:latin typeface="Arial"/>
            </a:endParaRPr>
          </a:p>
          <a:p>
            <a:pPr>
              <a:lnSpc>
                <a:spcPct val="100000"/>
              </a:lnSpc>
            </a:pPr>
            <a:r>
              <a:rPr lang="en-US" sz="1800" b="1" strike="noStrike" spc="-1" dirty="0">
                <a:solidFill>
                  <a:srgbClr val="000000"/>
                </a:solidFill>
                <a:uFill>
                  <a:solidFill>
                    <a:srgbClr val="FFFFFF"/>
                  </a:solidFill>
                </a:uFill>
                <a:latin typeface="Courier New"/>
                <a:ea typeface="ＭＳ Ｐゴシック"/>
              </a:rPr>
              <a:t>    return 0;</a:t>
            </a:r>
            <a:endParaRPr lang="en-US" sz="1800" b="0" strike="noStrike" spc="-1" dirty="0">
              <a:solidFill>
                <a:srgbClr val="000000"/>
              </a:solidFill>
              <a:uFill>
                <a:solidFill>
                  <a:srgbClr val="FFFFFF"/>
                </a:solidFill>
              </a:uFill>
              <a:latin typeface="Arial"/>
            </a:endParaRPr>
          </a:p>
          <a:p>
            <a:pPr>
              <a:lnSpc>
                <a:spcPct val="100000"/>
              </a:lnSpc>
            </a:pPr>
            <a:r>
              <a:rPr lang="en-US" sz="1800" b="1" strike="noStrike" spc="-1" dirty="0">
                <a:solidFill>
                  <a:srgbClr val="000000"/>
                </a:solidFill>
                <a:uFill>
                  <a:solidFill>
                    <a:srgbClr val="FFFFFF"/>
                  </a:solidFill>
                </a:uFill>
                <a:latin typeface="Courier New"/>
                <a:ea typeface="ＭＳ Ｐゴシック"/>
              </a:rPr>
              <a: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cap="small" spc="-1" dirty="0" err="1">
                <a:solidFill>
                  <a:srgbClr val="000000"/>
                </a:solidFill>
                <a:uFill>
                  <a:solidFill>
                    <a:srgbClr val="FFFFFF"/>
                  </a:solidFill>
                </a:uFill>
                <a:latin typeface="Calibri"/>
                <a:ea typeface="ＭＳ Ｐゴシック"/>
              </a:rPr>
              <a:t>PxyDrive</a:t>
            </a:r>
            <a:r>
              <a:rPr lang="en-US" altLang="ja-JP" sz="3600" b="1" spc="-1" dirty="0">
                <a:solidFill>
                  <a:srgbClr val="000000"/>
                </a:solidFill>
                <a:uFill>
                  <a:solidFill>
                    <a:srgbClr val="FFFFFF"/>
                  </a:solidFill>
                </a:uFill>
                <a:latin typeface="Calibri"/>
                <a:ea typeface="ＭＳ Ｐゴシック"/>
              </a:rPr>
              <a:t> Tutorial 2</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396719" y="1362240"/>
            <a:ext cx="8339317"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pc="-1" dirty="0">
                <a:solidFill>
                  <a:srgbClr val="000000"/>
                </a:solidFill>
                <a:uFill>
                  <a:solidFill>
                    <a:srgbClr val="FFFFFF"/>
                  </a:solidFill>
                </a:uFill>
                <a:latin typeface="Consolas" panose="020B0609020204030204" pitchFamily="49" charset="0"/>
                <a:ea typeface="ＭＳ Ｐゴシック"/>
              </a:rPr>
              <a:t>What happens when we pass a statically allocated connected descriptor to the peer thread in our proxy?</a:t>
            </a:r>
          </a:p>
          <a:p>
            <a:pPr marL="1800">
              <a:lnSpc>
                <a:spcPct val="100000"/>
              </a:lnSpc>
              <a:buClr>
                <a:srgbClr val="990000"/>
              </a:buClr>
              <a:buSzPct val="60000"/>
            </a:pPr>
            <a:r>
              <a:rPr lang="en-US" sz="2400" spc="-1" dirty="0">
                <a:solidFill>
                  <a:srgbClr val="000000"/>
                </a:solidFill>
                <a:uFill>
                  <a:solidFill>
                    <a:srgbClr val="FFFFFF"/>
                  </a:solidFill>
                </a:uFill>
                <a:latin typeface="Consolas" panose="020B0609020204030204" pitchFamily="49" charset="0"/>
                <a:ea typeface="ＭＳ Ｐゴシック"/>
              </a:rPr>
              <a:t>  </a:t>
            </a:r>
            <a:r>
              <a:rPr lang="en-US" b="1" spc="-1" dirty="0" err="1">
                <a:solidFill>
                  <a:srgbClr val="000000"/>
                </a:solidFill>
                <a:uFill>
                  <a:solidFill>
                    <a:srgbClr val="FFFFFF"/>
                  </a:solidFill>
                </a:uFill>
                <a:latin typeface="Courier New" panose="02070309020205020404" pitchFamily="49" charset="0"/>
                <a:ea typeface="ＭＳ Ｐゴシック"/>
                <a:cs typeface="Courier New" panose="02070309020205020404" pitchFamily="49" charset="0"/>
              </a:rPr>
              <a:t>connfd</a:t>
            </a:r>
            <a:r>
              <a:rPr lang="en-US" b="1" spc="-1" dirty="0">
                <a:solidFill>
                  <a:srgbClr val="000000"/>
                </a:solidFill>
                <a:uFill>
                  <a:solidFill>
                    <a:srgbClr val="FFFFFF"/>
                  </a:solidFill>
                </a:uFill>
                <a:latin typeface="Courier New" panose="02070309020205020404" pitchFamily="49" charset="0"/>
                <a:ea typeface="ＭＳ Ｐゴシック"/>
                <a:cs typeface="Courier New" panose="02070309020205020404" pitchFamily="49" charset="0"/>
              </a:rPr>
              <a:t> = Accept(</a:t>
            </a:r>
            <a:r>
              <a:rPr lang="en-US" b="1" spc="-1" dirty="0" err="1">
                <a:solidFill>
                  <a:srgbClr val="000000"/>
                </a:solidFill>
                <a:uFill>
                  <a:solidFill>
                    <a:srgbClr val="FFFFFF"/>
                  </a:solidFill>
                </a:uFill>
                <a:latin typeface="Courier New" panose="02070309020205020404" pitchFamily="49" charset="0"/>
                <a:ea typeface="ＭＳ Ｐゴシック"/>
                <a:cs typeface="Courier New" panose="02070309020205020404" pitchFamily="49" charset="0"/>
              </a:rPr>
              <a:t>listenfd</a:t>
            </a:r>
            <a:r>
              <a:rPr lang="en-US" b="1" spc="-1" dirty="0">
                <a:solidFill>
                  <a:srgbClr val="000000"/>
                </a:solidFill>
                <a:uFill>
                  <a:solidFill>
                    <a:srgbClr val="FFFFFF"/>
                  </a:solidFill>
                </a:uFill>
                <a:latin typeface="Courier New" panose="02070309020205020404" pitchFamily="49" charset="0"/>
                <a:ea typeface="ＭＳ Ｐゴシック"/>
                <a:cs typeface="Courier New" panose="02070309020205020404" pitchFamily="49" charset="0"/>
              </a:rPr>
              <a:t>, (SA *)&amp;</a:t>
            </a:r>
            <a:r>
              <a:rPr lang="en-US" b="1" spc="-1" dirty="0" err="1">
                <a:solidFill>
                  <a:srgbClr val="000000"/>
                </a:solidFill>
                <a:uFill>
                  <a:solidFill>
                    <a:srgbClr val="FFFFFF"/>
                  </a:solidFill>
                </a:uFill>
                <a:latin typeface="Courier New" panose="02070309020205020404" pitchFamily="49" charset="0"/>
                <a:ea typeface="ＭＳ Ｐゴシック"/>
                <a:cs typeface="Courier New" panose="02070309020205020404" pitchFamily="49" charset="0"/>
              </a:rPr>
              <a:t>clientaddr</a:t>
            </a:r>
            <a:r>
              <a:rPr lang="en-US" b="1" spc="-1" dirty="0">
                <a:solidFill>
                  <a:srgbClr val="000000"/>
                </a:solidFill>
                <a:uFill>
                  <a:solidFill>
                    <a:srgbClr val="FFFFFF"/>
                  </a:solidFill>
                </a:uFill>
                <a:latin typeface="Courier New" panose="02070309020205020404" pitchFamily="49" charset="0"/>
                <a:ea typeface="ＭＳ Ｐゴシック"/>
                <a:cs typeface="Courier New" panose="02070309020205020404" pitchFamily="49" charset="0"/>
              </a:rPr>
              <a:t>,     			 &amp;</a:t>
            </a:r>
            <a:r>
              <a:rPr lang="en-US" b="1" spc="-1" dirty="0" err="1">
                <a:solidFill>
                  <a:srgbClr val="000000"/>
                </a:solidFill>
                <a:uFill>
                  <a:solidFill>
                    <a:srgbClr val="FFFFFF"/>
                  </a:solidFill>
                </a:uFill>
                <a:latin typeface="Courier New" panose="02070309020205020404" pitchFamily="49" charset="0"/>
                <a:ea typeface="ＭＳ Ｐゴシック"/>
                <a:cs typeface="Courier New" panose="02070309020205020404" pitchFamily="49" charset="0"/>
              </a:rPr>
              <a:t>clientlen</a:t>
            </a:r>
            <a:r>
              <a:rPr lang="en-US" b="1" spc="-1" dirty="0">
                <a:solidFill>
                  <a:srgbClr val="000000"/>
                </a:solidFill>
                <a:uFill>
                  <a:solidFill>
                    <a:srgbClr val="FFFFFF"/>
                  </a:solidFill>
                </a:uFill>
                <a:latin typeface="Courier New" panose="02070309020205020404" pitchFamily="49" charset="0"/>
                <a:ea typeface="ＭＳ Ｐゴシック"/>
                <a:cs typeface="Courier New" panose="02070309020205020404" pitchFamily="49" charset="0"/>
              </a:rPr>
              <a:t>);</a:t>
            </a:r>
          </a:p>
          <a:p>
            <a:pPr marL="1800">
              <a:lnSpc>
                <a:spcPct val="100000"/>
              </a:lnSpc>
              <a:buClr>
                <a:srgbClr val="990000"/>
              </a:buClr>
              <a:buSzPct val="60000"/>
            </a:pPr>
            <a:r>
              <a:rPr lang="en-US" b="1" spc="-1" dirty="0">
                <a:solidFill>
                  <a:srgbClr val="000000"/>
                </a:solidFill>
                <a:uFill>
                  <a:solidFill>
                    <a:srgbClr val="FFFFFF"/>
                  </a:solidFill>
                </a:uFill>
                <a:latin typeface="Courier New" panose="02070309020205020404" pitchFamily="49" charset="0"/>
                <a:ea typeface="ＭＳ Ｐゴシック"/>
                <a:cs typeface="Courier New" panose="02070309020205020404" pitchFamily="49" charset="0"/>
              </a:rPr>
              <a:t>   </a:t>
            </a:r>
            <a:r>
              <a:rPr lang="en-US" b="1" spc="-1" dirty="0" err="1">
                <a:solidFill>
                  <a:srgbClr val="000000"/>
                </a:solidFill>
                <a:uFill>
                  <a:solidFill>
                    <a:srgbClr val="FFFFFF"/>
                  </a:solidFill>
                </a:uFill>
                <a:latin typeface="Courier New" panose="02070309020205020404" pitchFamily="49" charset="0"/>
                <a:ea typeface="ＭＳ Ｐゴシック"/>
                <a:cs typeface="Courier New" panose="02070309020205020404" pitchFamily="49" charset="0"/>
              </a:rPr>
              <a:t>Pthread_create</a:t>
            </a:r>
            <a:r>
              <a:rPr lang="en-US" b="1" spc="-1" dirty="0">
                <a:solidFill>
                  <a:srgbClr val="000000"/>
                </a:solidFill>
                <a:uFill>
                  <a:solidFill>
                    <a:srgbClr val="FFFFFF"/>
                  </a:solidFill>
                </a:uFill>
                <a:latin typeface="Courier New" panose="02070309020205020404" pitchFamily="49" charset="0"/>
                <a:ea typeface="ＭＳ Ｐゴシック"/>
                <a:cs typeface="Courier New" panose="02070309020205020404" pitchFamily="49" charset="0"/>
              </a:rPr>
              <a:t>(&amp;</a:t>
            </a:r>
            <a:r>
              <a:rPr lang="en-US" b="1" spc="-1" dirty="0" err="1">
                <a:solidFill>
                  <a:srgbClr val="000000"/>
                </a:solidFill>
                <a:uFill>
                  <a:solidFill>
                    <a:srgbClr val="FFFFFF"/>
                  </a:solidFill>
                </a:uFill>
                <a:latin typeface="Courier New" panose="02070309020205020404" pitchFamily="49" charset="0"/>
                <a:ea typeface="ＭＳ Ｐゴシック"/>
                <a:cs typeface="Courier New" panose="02070309020205020404" pitchFamily="49" charset="0"/>
              </a:rPr>
              <a:t>tid</a:t>
            </a:r>
            <a:r>
              <a:rPr lang="en-US" b="1" spc="-1" dirty="0">
                <a:solidFill>
                  <a:srgbClr val="000000"/>
                </a:solidFill>
                <a:uFill>
                  <a:solidFill>
                    <a:srgbClr val="FFFFFF"/>
                  </a:solidFill>
                </a:uFill>
                <a:latin typeface="Courier New" panose="02070309020205020404" pitchFamily="49" charset="0"/>
                <a:ea typeface="ＭＳ Ｐゴシック"/>
                <a:cs typeface="Courier New" panose="02070309020205020404" pitchFamily="49" charset="0"/>
              </a:rPr>
              <a:t>, NULL, thread, &amp;</a:t>
            </a:r>
            <a:r>
              <a:rPr lang="en-US" b="1" spc="-1" dirty="0" err="1">
                <a:solidFill>
                  <a:srgbClr val="000000"/>
                </a:solidFill>
                <a:uFill>
                  <a:solidFill>
                    <a:srgbClr val="FFFFFF"/>
                  </a:solidFill>
                </a:uFill>
                <a:latin typeface="Courier New" panose="02070309020205020404" pitchFamily="49" charset="0"/>
                <a:ea typeface="ＭＳ Ｐゴシック"/>
                <a:cs typeface="Courier New" panose="02070309020205020404" pitchFamily="49" charset="0"/>
              </a:rPr>
              <a:t>connfd</a:t>
            </a:r>
            <a:r>
              <a:rPr lang="en-US" b="1" spc="-1" dirty="0">
                <a:solidFill>
                  <a:srgbClr val="000000"/>
                </a:solidFill>
                <a:uFill>
                  <a:solidFill>
                    <a:srgbClr val="FFFFFF"/>
                  </a:solidFill>
                </a:uFill>
                <a:latin typeface="Courier New" panose="02070309020205020404" pitchFamily="49" charset="0"/>
                <a:ea typeface="ＭＳ Ｐゴシック"/>
                <a:cs typeface="Courier New" panose="02070309020205020404" pitchFamily="49" charset="0"/>
              </a:rPr>
              <a:t>);</a:t>
            </a:r>
          </a:p>
          <a:p>
            <a:pPr marL="1800">
              <a:lnSpc>
                <a:spcPct val="100000"/>
              </a:lnSpc>
              <a:buClr>
                <a:srgbClr val="990000"/>
              </a:buClr>
              <a:buSzPct val="60000"/>
            </a:pPr>
            <a:endParaRPr lang="en-US" b="1" spc="-1" dirty="0">
              <a:solidFill>
                <a:srgbClr val="000000"/>
              </a:solidFill>
              <a:uFill>
                <a:solidFill>
                  <a:srgbClr val="FFFFFF"/>
                </a:solidFill>
              </a:uFill>
              <a:latin typeface="Courier New" panose="02070309020205020404" pitchFamily="49" charset="0"/>
              <a:ea typeface="ＭＳ Ｐゴシック"/>
              <a:cs typeface="Courier New" panose="02070309020205020404" pitchFamily="49" charset="0"/>
            </a:endParaRPr>
          </a:p>
          <a:p>
            <a:pPr marL="1800">
              <a:lnSpc>
                <a:spcPct val="100000"/>
              </a:lnSpc>
              <a:buClr>
                <a:srgbClr val="990000"/>
              </a:buClr>
              <a:buSzPct val="60000"/>
            </a:pPr>
            <a:endParaRPr lang="en-US" b="1" spc="-1" dirty="0">
              <a:solidFill>
                <a:srgbClr val="000000"/>
              </a:solidFill>
              <a:uFill>
                <a:solidFill>
                  <a:srgbClr val="FFFFFF"/>
                </a:solidFill>
              </a:uFill>
              <a:latin typeface="Courier New" panose="02070309020205020404" pitchFamily="49" charset="0"/>
              <a:ea typeface="ＭＳ Ｐゴシック"/>
              <a:cs typeface="Courier New" panose="02070309020205020404" pitchFamily="49" charset="0"/>
            </a:endParaRPr>
          </a:p>
          <a:p>
            <a:pPr marL="343080" indent="-341280">
              <a:lnSpc>
                <a:spcPct val="100000"/>
              </a:lnSpc>
              <a:buClr>
                <a:srgbClr val="990000"/>
              </a:buClr>
              <a:buSzPct val="60000"/>
              <a:buFont typeface="Wingdings 2" charset="2"/>
              <a:buChar char=""/>
            </a:pPr>
            <a:r>
              <a:rPr lang="en-US" sz="2400" b="1" spc="-1" dirty="0">
                <a:solidFill>
                  <a:srgbClr val="000000"/>
                </a:solidFill>
                <a:uFill>
                  <a:solidFill>
                    <a:srgbClr val="FFFFFF"/>
                  </a:solidFill>
                </a:uFill>
                <a:latin typeface="Consolas" panose="020B0609020204030204" pitchFamily="49" charset="0"/>
                <a:ea typeface="ＭＳ Ｐゴシック"/>
              </a:rPr>
              <a:t>$ ./</a:t>
            </a:r>
            <a:r>
              <a:rPr lang="en-US" sz="2400" b="1" spc="-1" dirty="0" err="1">
                <a:solidFill>
                  <a:srgbClr val="000000"/>
                </a:solidFill>
                <a:uFill>
                  <a:solidFill>
                    <a:srgbClr val="FFFFFF"/>
                  </a:solidFill>
                </a:uFill>
                <a:latin typeface="Consolas" panose="020B0609020204030204" pitchFamily="49" charset="0"/>
                <a:ea typeface="ＭＳ Ｐゴシック"/>
              </a:rPr>
              <a:t>pxy</a:t>
            </a:r>
            <a:r>
              <a:rPr lang="en-US" sz="2400" b="1" spc="-1" dirty="0">
                <a:solidFill>
                  <a:srgbClr val="000000"/>
                </a:solidFill>
                <a:uFill>
                  <a:solidFill>
                    <a:srgbClr val="FFFFFF"/>
                  </a:solidFill>
                </a:uFill>
                <a:latin typeface="Consolas" panose="020B0609020204030204" pitchFamily="49" charset="0"/>
                <a:ea typeface="ＭＳ Ｐゴシック"/>
              </a:rPr>
              <a:t>/</a:t>
            </a:r>
            <a:r>
              <a:rPr lang="en-US" sz="2400" b="1" spc="-1" dirty="0" err="1">
                <a:solidFill>
                  <a:srgbClr val="000000"/>
                </a:solidFill>
                <a:uFill>
                  <a:solidFill>
                    <a:srgbClr val="FFFFFF"/>
                  </a:solidFill>
                </a:uFill>
                <a:latin typeface="Consolas" panose="020B0609020204030204" pitchFamily="49" charset="0"/>
                <a:ea typeface="ＭＳ Ｐゴシック"/>
              </a:rPr>
              <a:t>pxydrive</a:t>
            </a:r>
            <a:r>
              <a:rPr lang="en-US" sz="2400" b="1" spc="-1" dirty="0">
                <a:solidFill>
                  <a:srgbClr val="000000"/>
                </a:solidFill>
                <a:uFill>
                  <a:solidFill>
                    <a:srgbClr val="FFFFFF"/>
                  </a:solidFill>
                </a:uFill>
                <a:latin typeface="Consolas" panose="020B0609020204030204" pitchFamily="49" charset="0"/>
                <a:ea typeface="ＭＳ Ｐゴシック"/>
              </a:rPr>
              <a:t> –f mixed-</a:t>
            </a:r>
            <a:r>
              <a:rPr lang="en-US" sz="2400" b="1" spc="-1" dirty="0" err="1">
                <a:solidFill>
                  <a:srgbClr val="000000"/>
                </a:solidFill>
                <a:uFill>
                  <a:solidFill>
                    <a:srgbClr val="FFFFFF"/>
                  </a:solidFill>
                </a:uFill>
                <a:latin typeface="Consolas" panose="020B0609020204030204" pitchFamily="49" charset="0"/>
                <a:ea typeface="ＭＳ Ｐゴシック"/>
              </a:rPr>
              <a:t>concurrency.cmd</a:t>
            </a:r>
            <a:br>
              <a:rPr lang="en-US" sz="2400" b="1" spc="-1" dirty="0">
                <a:solidFill>
                  <a:srgbClr val="000000"/>
                </a:solidFill>
                <a:uFill>
                  <a:solidFill>
                    <a:srgbClr val="FFFFFF"/>
                  </a:solidFill>
                </a:uFill>
                <a:latin typeface="Consolas" panose="020B0609020204030204" pitchFamily="49" charset="0"/>
                <a:ea typeface="ＭＳ Ｐゴシック"/>
              </a:rPr>
            </a:br>
            <a:r>
              <a:rPr lang="en-US" sz="2400" b="1" spc="-1" dirty="0">
                <a:solidFill>
                  <a:srgbClr val="000000"/>
                </a:solidFill>
                <a:uFill>
                  <a:solidFill>
                    <a:srgbClr val="FFFFFF"/>
                  </a:solidFill>
                </a:uFill>
                <a:latin typeface="Consolas" panose="020B0609020204030204" pitchFamily="49" charset="0"/>
                <a:ea typeface="ＭＳ Ｐゴシック"/>
              </a:rPr>
              <a:t>  –p </a:t>
            </a:r>
            <a:r>
              <a:rPr lang="en-US" sz="2400" b="1" spc="-1" dirty="0">
                <a:solidFill>
                  <a:srgbClr val="FF0000"/>
                </a:solidFill>
                <a:uFill>
                  <a:solidFill>
                    <a:srgbClr val="FFFFFF"/>
                  </a:solidFill>
                </a:uFill>
                <a:latin typeface="Consolas" panose="020B0609020204030204" pitchFamily="49" charset="0"/>
                <a:ea typeface="ＭＳ Ｐゴシック"/>
              </a:rPr>
              <a:t>./static-concurrent-proxy</a:t>
            </a:r>
            <a:endParaRPr lang="en-US" sz="2400" cap="small" spc="-1" dirty="0">
              <a:solidFill>
                <a:srgbClr val="FF0000"/>
              </a:solidFill>
              <a:uFill>
                <a:solidFill>
                  <a:srgbClr val="FFFFFF"/>
                </a:solidFill>
              </a:uFill>
              <a:latin typeface="Calibri"/>
              <a:ea typeface="ＭＳ Ｐゴシック"/>
            </a:endParaRPr>
          </a:p>
        </p:txBody>
      </p:sp>
    </p:spTree>
    <p:extLst>
      <p:ext uri="{BB962C8B-B14F-4D97-AF65-F5344CB8AC3E}">
        <p14:creationId xmlns:p14="http://schemas.microsoft.com/office/powerpoint/2010/main" val="17129948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altLang="ja-JP" sz="3600" b="1" spc="-1" dirty="0">
                <a:solidFill>
                  <a:srgbClr val="000000"/>
                </a:solidFill>
                <a:uFill>
                  <a:solidFill>
                    <a:srgbClr val="FFFFFF"/>
                  </a:solidFill>
                </a:uFill>
                <a:latin typeface="Calibri"/>
                <a:ea typeface="ＭＳ Ｐゴシック"/>
              </a:rPr>
              <a:t>What went wrong?</a:t>
            </a:r>
            <a:endParaRPr lang="en-US" sz="1800" b="0" strike="noStrike" spc="-1" dirty="0">
              <a:solidFill>
                <a:srgbClr val="000000"/>
              </a:solidFill>
              <a:uFill>
                <a:solidFill>
                  <a:srgbClr val="FFFFFF"/>
                </a:solidFill>
              </a:uFill>
              <a:latin typeface="Arial"/>
            </a:endParaRPr>
          </a:p>
        </p:txBody>
      </p:sp>
      <p:pic>
        <p:nvPicPr>
          <p:cNvPr id="6" name="Picture 5" descr="A screen shot of a clock&#13;&#10;&#13;&#10;Description automatically generated">
            <a:extLst>
              <a:ext uri="{FF2B5EF4-FFF2-40B4-BE49-F238E27FC236}">
                <a16:creationId xmlns:a16="http://schemas.microsoft.com/office/drawing/2014/main" id="{C0834A98-11DD-D240-B853-4BFAED161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48" y="1902228"/>
            <a:ext cx="8095488" cy="877548"/>
          </a:xfrm>
          <a:prstGeom prst="rect">
            <a:avLst/>
          </a:prstGeom>
        </p:spPr>
      </p:pic>
      <p:pic>
        <p:nvPicPr>
          <p:cNvPr id="8" name="Picture 7" descr="A close up of a clock&#13;&#10;&#13;&#10;Description automatically generated">
            <a:extLst>
              <a:ext uri="{FF2B5EF4-FFF2-40B4-BE49-F238E27FC236}">
                <a16:creationId xmlns:a16="http://schemas.microsoft.com/office/drawing/2014/main" id="{3807A633-7D8A-764D-9DBF-680ED6F3BC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48" y="3105939"/>
            <a:ext cx="8095488" cy="451049"/>
          </a:xfrm>
          <a:prstGeom prst="rect">
            <a:avLst/>
          </a:prstGeom>
        </p:spPr>
      </p:pic>
      <p:sp>
        <p:nvSpPr>
          <p:cNvPr id="9" name="Rectangle 8">
            <a:extLst>
              <a:ext uri="{FF2B5EF4-FFF2-40B4-BE49-F238E27FC236}">
                <a16:creationId xmlns:a16="http://schemas.microsoft.com/office/drawing/2014/main" id="{BBF086F2-E7A5-2545-AC56-DC130E1940D4}"/>
              </a:ext>
            </a:extLst>
          </p:cNvPr>
          <p:cNvSpPr/>
          <p:nvPr/>
        </p:nvSpPr>
        <p:spPr>
          <a:xfrm>
            <a:off x="536448" y="4000379"/>
            <a:ext cx="8095488" cy="2375009"/>
          </a:xfrm>
          <a:prstGeom prst="rect">
            <a:avLst/>
          </a:prstGeom>
        </p:spPr>
        <p:txBody>
          <a:bodyPr wrap="square">
            <a:spAutoFit/>
          </a:bodyPr>
          <a:lstStyle/>
          <a:p>
            <a:pPr marL="343080" indent="-342720">
              <a:lnSpc>
                <a:spcPct val="100000"/>
              </a:lnSpc>
              <a:spcBef>
                <a:spcPts val="479"/>
              </a:spcBef>
              <a:buClr>
                <a:srgbClr val="990000"/>
              </a:buClr>
              <a:buSzPct val="60000"/>
              <a:buFont typeface="Wingdings 2" charset="2"/>
              <a:buChar char=""/>
            </a:pPr>
            <a:r>
              <a:rPr lang="en-US" sz="2000" spc="-1" dirty="0">
                <a:solidFill>
                  <a:srgbClr val="000000"/>
                </a:solidFill>
                <a:uFill>
                  <a:solidFill>
                    <a:srgbClr val="FFFFFF"/>
                  </a:solidFill>
                </a:uFill>
                <a:latin typeface="Calibri"/>
              </a:rPr>
              <a:t>This can happen due to a race condition between the assignment statement in the peer thread and the </a:t>
            </a: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accept</a:t>
            </a:r>
            <a:r>
              <a:rPr lang="en-US" sz="2000" spc="-1" dirty="0">
                <a:solidFill>
                  <a:srgbClr val="000000"/>
                </a:solidFill>
                <a:uFill>
                  <a:solidFill>
                    <a:srgbClr val="FFFFFF"/>
                  </a:solidFill>
                </a:uFill>
                <a:latin typeface="Calibri"/>
              </a:rPr>
              <a:t> statement in the main thread! </a:t>
            </a:r>
          </a:p>
          <a:p>
            <a:pPr marL="343080" indent="-342720">
              <a:lnSpc>
                <a:spcPct val="100000"/>
              </a:lnSpc>
              <a:spcBef>
                <a:spcPts val="479"/>
              </a:spcBef>
              <a:buClr>
                <a:srgbClr val="990000"/>
              </a:buClr>
              <a:buSzPct val="60000"/>
              <a:buFont typeface="Wingdings 2" charset="2"/>
              <a:buChar char=""/>
            </a:pPr>
            <a:r>
              <a:rPr lang="en-US" sz="2000" spc="-1" dirty="0">
                <a:solidFill>
                  <a:srgbClr val="000000"/>
                </a:solidFill>
                <a:uFill>
                  <a:solidFill>
                    <a:srgbClr val="FFFFFF"/>
                  </a:solidFill>
                </a:uFill>
                <a:latin typeface="Calibri"/>
              </a:rPr>
              <a:t>This can result if the local </a:t>
            </a:r>
            <a:r>
              <a:rPr lang="en-US" sz="2000" spc="-1" dirty="0" err="1">
                <a:solidFill>
                  <a:srgbClr val="000000"/>
                </a:solidFill>
                <a:uFill>
                  <a:solidFill>
                    <a:srgbClr val="FFFFFF"/>
                  </a:solidFill>
                </a:uFill>
                <a:latin typeface="Courier New" panose="02070309020205020404" pitchFamily="49" charset="0"/>
                <a:cs typeface="Courier New" panose="02070309020205020404" pitchFamily="49" charset="0"/>
              </a:rPr>
              <a:t>connfd</a:t>
            </a:r>
            <a:r>
              <a:rPr lang="en-US" sz="2000" spc="-1" dirty="0">
                <a:solidFill>
                  <a:srgbClr val="000000"/>
                </a:solidFill>
                <a:uFill>
                  <a:solidFill>
                    <a:srgbClr val="FFFFFF"/>
                  </a:solidFill>
                </a:uFill>
                <a:latin typeface="Calibri"/>
              </a:rPr>
              <a:t> variable in the peer thread gets the descriptor number of the next connection</a:t>
            </a:r>
          </a:p>
          <a:p>
            <a:pPr marL="343080" indent="-342720">
              <a:lnSpc>
                <a:spcPct val="100000"/>
              </a:lnSpc>
              <a:spcBef>
                <a:spcPts val="479"/>
              </a:spcBef>
              <a:buClr>
                <a:srgbClr val="990000"/>
              </a:buClr>
              <a:buSzPct val="60000"/>
              <a:buFont typeface="Wingdings 2" charset="2"/>
              <a:buChar char=""/>
            </a:pPr>
            <a:r>
              <a:rPr lang="en-US" sz="2000" spc="-1" dirty="0">
                <a:solidFill>
                  <a:srgbClr val="000000"/>
                </a:solidFill>
                <a:uFill>
                  <a:solidFill>
                    <a:srgbClr val="FFFFFF"/>
                  </a:solidFill>
                </a:uFill>
                <a:latin typeface="Calibri"/>
              </a:rPr>
              <a:t>Make sure to </a:t>
            </a:r>
            <a:r>
              <a:rPr lang="en-US" sz="2000" b="1" spc="-1" dirty="0">
                <a:solidFill>
                  <a:srgbClr val="FF0000"/>
                </a:solidFill>
                <a:uFill>
                  <a:solidFill>
                    <a:srgbClr val="FFFFFF"/>
                  </a:solidFill>
                </a:uFill>
                <a:latin typeface="Calibri"/>
              </a:rPr>
              <a:t>dynamically</a:t>
            </a:r>
            <a:r>
              <a:rPr lang="en-US" sz="2000" spc="-1" dirty="0">
                <a:solidFill>
                  <a:srgbClr val="000000"/>
                </a:solidFill>
                <a:uFill>
                  <a:solidFill>
                    <a:srgbClr val="FFFFFF"/>
                  </a:solidFill>
                </a:uFill>
                <a:latin typeface="Calibri"/>
              </a:rPr>
              <a:t> allocate memory for each connected descriptor returned by </a:t>
            </a: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accept</a:t>
            </a:r>
            <a:r>
              <a:rPr lang="en-US" sz="2000" spc="-1" dirty="0">
                <a:solidFill>
                  <a:srgbClr val="000000"/>
                </a:solidFill>
                <a:uFill>
                  <a:solidFill>
                    <a:srgbClr val="FFFFFF"/>
                  </a:solidFill>
                </a:uFill>
                <a:latin typeface="Calibri"/>
              </a:rPr>
              <a:t>!</a:t>
            </a:r>
          </a:p>
        </p:txBody>
      </p:sp>
    </p:spTree>
    <p:extLst>
      <p:ext uri="{BB962C8B-B14F-4D97-AF65-F5344CB8AC3E}">
        <p14:creationId xmlns:p14="http://schemas.microsoft.com/office/powerpoint/2010/main" val="10508412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357120" y="435600"/>
            <a:ext cx="7591680" cy="761760"/>
          </a:xfrm>
          <a:prstGeom prst="rect">
            <a:avLst/>
          </a:prstGeom>
          <a:noFill/>
          <a:ln w="9360">
            <a:noFill/>
          </a:ln>
        </p:spPr>
        <p:txBody>
          <a:bodyPr anchor="ctr"/>
          <a:lstStyle/>
          <a:p>
            <a:pPr marL="119160" indent="-118800">
              <a:lnSpc>
                <a:spcPct val="100000"/>
              </a:lnSpc>
            </a:pPr>
            <a:r>
              <a:rPr lang="en-US" sz="3600" b="1" strike="noStrike" spc="-1">
                <a:solidFill>
                  <a:srgbClr val="000000"/>
                </a:solidFill>
                <a:uFill>
                  <a:solidFill>
                    <a:srgbClr val="FFFFFF"/>
                  </a:solidFill>
                </a:uFill>
                <a:latin typeface="Calibri"/>
                <a:ea typeface="ＭＳ Ｐゴシック"/>
              </a:rPr>
              <a:t>Synchronization</a:t>
            </a:r>
            <a:endParaRPr lang="en-US" sz="2400" b="0" strike="noStrike" spc="-1">
              <a:solidFill>
                <a:srgbClr val="000000"/>
              </a:solidFill>
              <a:uFill>
                <a:solidFill>
                  <a:srgbClr val="FFFFFF"/>
                </a:solidFill>
              </a:uFill>
              <a:latin typeface="Arial Narrow"/>
            </a:endParaRPr>
          </a:p>
        </p:txBody>
      </p:sp>
      <p:sp>
        <p:nvSpPr>
          <p:cNvPr id="110" name="TextShape 2"/>
          <p:cNvSpPr txBox="1"/>
          <p:nvPr/>
        </p:nvSpPr>
        <p:spPr>
          <a:xfrm>
            <a:off x="396720" y="1362240"/>
            <a:ext cx="7895880" cy="4971600"/>
          </a:xfrm>
          <a:prstGeom prst="rect">
            <a:avLst/>
          </a:prstGeom>
          <a:noFill/>
          <a:ln w="9360">
            <a:noFill/>
          </a:ln>
        </p:spPr>
        <p:txBody>
          <a:bodyPr/>
          <a:lstStyle/>
          <a:p>
            <a:pPr marL="343080" indent="-342720">
              <a:lnSpc>
                <a:spcPct val="100000"/>
              </a:lnSpc>
              <a:spcBef>
                <a:spcPts val="479"/>
              </a:spcBef>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Is not cheap</a:t>
            </a:r>
            <a:endParaRPr lang="en-US" sz="2400" b="1" strike="noStrike" spc="-1" dirty="0">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2000" b="0" strike="noStrike" spc="-1" dirty="0">
                <a:solidFill>
                  <a:srgbClr val="000000"/>
                </a:solidFill>
                <a:uFill>
                  <a:solidFill>
                    <a:srgbClr val="FFFFFF"/>
                  </a:solidFill>
                </a:uFill>
                <a:latin typeface="Calibri"/>
                <a:ea typeface="ＭＳ Ｐゴシック"/>
              </a:rPr>
              <a:t>100s of cycles just to acquire without waiting</a:t>
            </a:r>
            <a:endParaRPr lang="en-US" sz="2000" b="0" strike="noStrike" spc="-1" dirty="0">
              <a:solidFill>
                <a:srgbClr val="000000"/>
              </a:solidFill>
              <a:uFill>
                <a:solidFill>
                  <a:srgbClr val="FFFFFF"/>
                </a:solidFill>
              </a:uFill>
              <a:latin typeface="Calibri"/>
            </a:endParaRPr>
          </a:p>
          <a:p>
            <a:endParaRPr lang="en-US" sz="2400" b="1" strike="noStrike" spc="-1" dirty="0">
              <a:solidFill>
                <a:srgbClr val="000000"/>
              </a:solidFill>
              <a:uFill>
                <a:solidFill>
                  <a:srgbClr val="FFFFFF"/>
                </a:solidFill>
              </a:uFill>
              <a:latin typeface="Calibri"/>
            </a:endParaRPr>
          </a:p>
          <a:p>
            <a:pPr marL="343080" indent="-342720">
              <a:lnSpc>
                <a:spcPct val="100000"/>
              </a:lnSpc>
              <a:spcBef>
                <a:spcPts val="479"/>
              </a:spcBef>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Is also not that expensive</a:t>
            </a:r>
            <a:endParaRPr lang="en-US" sz="2400" b="1" strike="noStrike" spc="-1" dirty="0">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2000" b="0" strike="noStrike" spc="-1" dirty="0">
                <a:solidFill>
                  <a:srgbClr val="000000"/>
                </a:solidFill>
                <a:uFill>
                  <a:solidFill>
                    <a:srgbClr val="FFFFFF"/>
                  </a:solidFill>
                </a:uFill>
                <a:latin typeface="Calibri"/>
                <a:ea typeface="ＭＳ Ｐゴシック"/>
              </a:rPr>
              <a:t>Recall your malloc target of 15000kops =&gt; ~100 cycles</a:t>
            </a:r>
            <a:endParaRPr lang="en-US" sz="2000" b="0" strike="noStrike" spc="-1" dirty="0">
              <a:solidFill>
                <a:srgbClr val="000000"/>
              </a:solidFill>
              <a:uFill>
                <a:solidFill>
                  <a:srgbClr val="FFFFFF"/>
                </a:solidFill>
              </a:uFill>
              <a:latin typeface="Calibri"/>
            </a:endParaRPr>
          </a:p>
          <a:p>
            <a:pPr>
              <a:lnSpc>
                <a:spcPct val="100000"/>
              </a:lnSpc>
              <a:spcBef>
                <a:spcPts val="479"/>
              </a:spcBef>
            </a:pPr>
            <a:endParaRPr lang="en-US" sz="2400" b="1" strike="noStrike" spc="-1" dirty="0">
              <a:solidFill>
                <a:srgbClr val="000000"/>
              </a:solidFill>
              <a:uFill>
                <a:solidFill>
                  <a:srgbClr val="FFFFFF"/>
                </a:solidFill>
              </a:uFill>
              <a:latin typeface="Calibri"/>
            </a:endParaRPr>
          </a:p>
          <a:p>
            <a:pPr marL="343080" indent="-342720">
              <a:lnSpc>
                <a:spcPct val="100000"/>
              </a:lnSpc>
              <a:spcBef>
                <a:spcPts val="479"/>
              </a:spcBef>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May be necessary</a:t>
            </a:r>
            <a:endParaRPr lang="en-US" sz="2400" b="1" strike="noStrike" spc="-1" dirty="0">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2000" b="0" strike="noStrike" spc="-1" dirty="0">
                <a:solidFill>
                  <a:srgbClr val="000000"/>
                </a:solidFill>
                <a:uFill>
                  <a:solidFill>
                    <a:srgbClr val="FFFFFF"/>
                  </a:solidFill>
                </a:uFill>
                <a:latin typeface="Calibri"/>
                <a:ea typeface="ＭＳ Ｐゴシック"/>
              </a:rPr>
              <a:t>Correctness is always more important than performance</a:t>
            </a:r>
            <a:endParaRPr lang="en-US" sz="20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357120" y="435600"/>
            <a:ext cx="7591680" cy="761760"/>
          </a:xfrm>
          <a:prstGeom prst="rect">
            <a:avLst/>
          </a:prstGeom>
          <a:noFill/>
          <a:ln w="9360">
            <a:noFill/>
          </a:ln>
        </p:spPr>
        <p:txBody>
          <a:bodyPr anchor="ctr"/>
          <a:lstStyle/>
          <a:p>
            <a:pPr marL="119160" indent="-118800">
              <a:lnSpc>
                <a:spcPct val="100000"/>
              </a:lnSpc>
            </a:pPr>
            <a:r>
              <a:rPr lang="en-US" sz="3600" b="1" strike="noStrike" spc="-1">
                <a:solidFill>
                  <a:srgbClr val="000000"/>
                </a:solidFill>
                <a:uFill>
                  <a:solidFill>
                    <a:srgbClr val="FFFFFF"/>
                  </a:solidFill>
                </a:uFill>
                <a:latin typeface="Calibri"/>
                <a:ea typeface="ＭＳ Ｐゴシック"/>
              </a:rPr>
              <a:t>Which synchronization should I use?</a:t>
            </a:r>
            <a:endParaRPr lang="en-US" sz="2400" b="0" strike="noStrike" spc="-1">
              <a:solidFill>
                <a:srgbClr val="000000"/>
              </a:solidFill>
              <a:uFill>
                <a:solidFill>
                  <a:srgbClr val="FFFFFF"/>
                </a:solidFill>
              </a:uFill>
              <a:latin typeface="Arial Narrow"/>
            </a:endParaRPr>
          </a:p>
        </p:txBody>
      </p:sp>
      <p:sp>
        <p:nvSpPr>
          <p:cNvPr id="112" name="TextShape 2"/>
          <p:cNvSpPr txBox="1"/>
          <p:nvPr/>
        </p:nvSpPr>
        <p:spPr>
          <a:xfrm>
            <a:off x="396720" y="1362240"/>
            <a:ext cx="7895880" cy="4971600"/>
          </a:xfrm>
          <a:prstGeom prst="rect">
            <a:avLst/>
          </a:prstGeom>
          <a:noFill/>
          <a:ln w="9360">
            <a:noFill/>
          </a:ln>
        </p:spPr>
        <p:txBody>
          <a:bodyPr/>
          <a:lstStyle/>
          <a:p>
            <a:pPr marL="343080" indent="-342720">
              <a:lnSpc>
                <a:spcPct val="100000"/>
              </a:lnSpc>
              <a:spcBef>
                <a:spcPts val="479"/>
              </a:spcBef>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Counting a shared resource, such as shared buffers</a:t>
            </a:r>
            <a:endParaRPr lang="en-US" sz="2400" b="1" strike="noStrike" spc="-1">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2000" b="0" strike="noStrike" spc="-1">
                <a:solidFill>
                  <a:srgbClr val="000000"/>
                </a:solidFill>
                <a:uFill>
                  <a:solidFill>
                    <a:srgbClr val="FFFFFF"/>
                  </a:solidFill>
                </a:uFill>
                <a:latin typeface="Calibri"/>
                <a:ea typeface="ＭＳ Ｐゴシック"/>
              </a:rPr>
              <a:t>Semaphore</a:t>
            </a:r>
            <a:endParaRPr lang="en-US" sz="2000" b="0" strike="noStrike" spc="-1">
              <a:solidFill>
                <a:srgbClr val="000000"/>
              </a:solidFill>
              <a:uFill>
                <a:solidFill>
                  <a:srgbClr val="FFFFFF"/>
                </a:solidFill>
              </a:uFill>
              <a:latin typeface="Calibri"/>
            </a:endParaRPr>
          </a:p>
          <a:p>
            <a:endParaRPr lang="en-US" sz="2400" b="1" strike="noStrike" spc="-1">
              <a:solidFill>
                <a:srgbClr val="000000"/>
              </a:solidFill>
              <a:uFill>
                <a:solidFill>
                  <a:srgbClr val="FFFFFF"/>
                </a:solidFill>
              </a:uFill>
              <a:latin typeface="Calibri"/>
            </a:endParaRPr>
          </a:p>
          <a:p>
            <a:pPr marL="343080" indent="-342720">
              <a:lnSpc>
                <a:spcPct val="100000"/>
              </a:lnSpc>
              <a:spcBef>
                <a:spcPts val="479"/>
              </a:spcBef>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Exclusive access to one or more variables</a:t>
            </a:r>
            <a:endParaRPr lang="en-US" sz="2400" b="1" strike="noStrike" spc="-1">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2000" b="0" strike="noStrike" spc="-1">
                <a:solidFill>
                  <a:srgbClr val="000000"/>
                </a:solidFill>
                <a:uFill>
                  <a:solidFill>
                    <a:srgbClr val="FFFFFF"/>
                  </a:solidFill>
                </a:uFill>
                <a:latin typeface="Calibri"/>
                <a:ea typeface="ＭＳ Ｐゴシック"/>
              </a:rPr>
              <a:t>Mutex</a:t>
            </a:r>
            <a:endParaRPr lang="en-US" sz="2000" b="0" strike="noStrike" spc="-1">
              <a:solidFill>
                <a:srgbClr val="000000"/>
              </a:solidFill>
              <a:uFill>
                <a:solidFill>
                  <a:srgbClr val="FFFFFF"/>
                </a:solidFill>
              </a:uFill>
              <a:latin typeface="Calibri"/>
            </a:endParaRPr>
          </a:p>
          <a:p>
            <a:endParaRPr lang="en-US" sz="2400" b="1" strike="noStrike" spc="-1">
              <a:solidFill>
                <a:srgbClr val="000000"/>
              </a:solidFill>
              <a:uFill>
                <a:solidFill>
                  <a:srgbClr val="FFFFFF"/>
                </a:solidFill>
              </a:uFill>
              <a:latin typeface="Calibri"/>
            </a:endParaRPr>
          </a:p>
          <a:p>
            <a:pPr marL="343080" indent="-342720">
              <a:lnSpc>
                <a:spcPct val="100000"/>
              </a:lnSpc>
              <a:spcBef>
                <a:spcPts val="479"/>
              </a:spcBef>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Most operations are reading, rarely writing / modifying</a:t>
            </a:r>
            <a:endParaRPr lang="en-US" sz="2400" b="1" strike="noStrike" spc="-1">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2000" b="0" strike="noStrike" spc="-1">
                <a:solidFill>
                  <a:srgbClr val="000000"/>
                </a:solidFill>
                <a:uFill>
                  <a:solidFill>
                    <a:srgbClr val="FFFFFF"/>
                  </a:solidFill>
                </a:uFill>
                <a:latin typeface="Calibri"/>
                <a:ea typeface="ＭＳ Ｐゴシック"/>
              </a:rPr>
              <a:t>RWLock</a:t>
            </a:r>
            <a:endParaRPr lang="en-US" sz="2000" b="0" strike="noStrike" spc="-1">
              <a:solidFill>
                <a:srgbClr val="000000"/>
              </a:solidFill>
              <a:uFill>
                <a:solidFill>
                  <a:srgbClr val="FFFFFF"/>
                </a:solidFill>
              </a:uFill>
              <a:latin typeface="Calibri"/>
            </a:endParaRPr>
          </a:p>
          <a:p>
            <a:pPr>
              <a:lnSpc>
                <a:spcPct val="100000"/>
              </a:lnSpc>
              <a:spcBef>
                <a:spcPts val="479"/>
              </a:spcBef>
            </a:pPr>
            <a:endParaRPr lang="en-US" sz="2400" b="1"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12">
                                            <p:txEl>
                                              <p:pRg st="51" end="6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12">
                                            <p:txEl>
                                              <p:pRg st="104" end="1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12">
                                            <p:txEl>
                                              <p:pRg st="167" end="17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357120" y="435600"/>
            <a:ext cx="7591680" cy="761760"/>
          </a:xfrm>
          <a:prstGeom prst="rect">
            <a:avLst/>
          </a:prstGeom>
          <a:noFill/>
          <a:ln w="9360">
            <a:noFill/>
          </a:ln>
        </p:spPr>
        <p:txBody>
          <a:bodyPr anchor="ctr"/>
          <a:lstStyle/>
          <a:p>
            <a:pPr marL="119160" indent="-118800">
              <a:lnSpc>
                <a:spcPct val="100000"/>
              </a:lnSpc>
            </a:pPr>
            <a:r>
              <a:rPr lang="en-US" sz="3600" b="1" strike="noStrike" spc="-1">
                <a:solidFill>
                  <a:srgbClr val="000000"/>
                </a:solidFill>
                <a:uFill>
                  <a:solidFill>
                    <a:srgbClr val="FFFFFF"/>
                  </a:solidFill>
                </a:uFill>
                <a:latin typeface="Calibri"/>
                <a:ea typeface="ＭＳ Ｐゴシック"/>
              </a:rPr>
              <a:t>Outline</a:t>
            </a:r>
            <a:endParaRPr lang="en-US" sz="2400" b="0" strike="noStrike" spc="-1">
              <a:solidFill>
                <a:srgbClr val="000000"/>
              </a:solidFill>
              <a:uFill>
                <a:solidFill>
                  <a:srgbClr val="FFFFFF"/>
                </a:solidFill>
              </a:uFill>
              <a:latin typeface="Arial Narrow"/>
            </a:endParaRPr>
          </a:p>
        </p:txBody>
      </p:sp>
      <p:sp>
        <p:nvSpPr>
          <p:cNvPr id="94" name="TextShape 2"/>
          <p:cNvSpPr txBox="1"/>
          <p:nvPr/>
        </p:nvSpPr>
        <p:spPr>
          <a:xfrm>
            <a:off x="396720" y="1362240"/>
            <a:ext cx="7895880" cy="4971600"/>
          </a:xfrm>
          <a:prstGeom prst="rect">
            <a:avLst/>
          </a:prstGeom>
          <a:noFill/>
          <a:ln w="9360">
            <a:noFill/>
          </a:ln>
        </p:spPr>
        <p:txBody>
          <a:bodyPr/>
          <a:lstStyle/>
          <a:p>
            <a:pPr marL="343080" indent="-342720">
              <a:lnSpc>
                <a:spcPct val="100000"/>
              </a:lnSpc>
              <a:spcBef>
                <a:spcPts val="479"/>
              </a:spcBef>
              <a:buClr>
                <a:srgbClr val="990000"/>
              </a:buClr>
              <a:buSzPct val="60000"/>
              <a:buFont typeface="Wingdings 2" charset="2"/>
              <a:buChar char=""/>
            </a:pPr>
            <a:r>
              <a:rPr lang="en-US" sz="2400" b="1" strike="noStrike" spc="-1" dirty="0" err="1">
                <a:solidFill>
                  <a:srgbClr val="000000"/>
                </a:solidFill>
                <a:uFill>
                  <a:solidFill>
                    <a:srgbClr val="FFFFFF"/>
                  </a:solidFill>
                </a:uFill>
                <a:latin typeface="Calibri"/>
                <a:ea typeface="ＭＳ Ｐゴシック"/>
              </a:rPr>
              <a:t>Proxylab</a:t>
            </a:r>
            <a:endParaRPr lang="en-US" sz="2400" b="1" strike="noStrike" spc="-1" dirty="0">
              <a:solidFill>
                <a:srgbClr val="000000"/>
              </a:solidFill>
              <a:uFill>
                <a:solidFill>
                  <a:srgbClr val="FFFFFF"/>
                </a:solidFill>
              </a:uFill>
              <a:latin typeface="Calibri"/>
            </a:endParaRPr>
          </a:p>
          <a:p>
            <a:pPr marL="343080" indent="-342720">
              <a:lnSpc>
                <a:spcPct val="100000"/>
              </a:lnSpc>
              <a:spcBef>
                <a:spcPts val="479"/>
              </a:spcBef>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Threading</a:t>
            </a:r>
            <a:endParaRPr lang="en-US" sz="2400" b="1" strike="noStrike" spc="-1" dirty="0">
              <a:solidFill>
                <a:srgbClr val="000000"/>
              </a:solidFill>
              <a:uFill>
                <a:solidFill>
                  <a:srgbClr val="FFFFFF"/>
                </a:solidFill>
              </a:uFill>
              <a:latin typeface="Calibri"/>
            </a:endParaRPr>
          </a:p>
          <a:p>
            <a:pPr marL="343080" indent="-342720">
              <a:lnSpc>
                <a:spcPct val="100000"/>
              </a:lnSpc>
              <a:spcBef>
                <a:spcPts val="479"/>
              </a:spcBef>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Threads and Synchronization</a:t>
            </a:r>
          </a:p>
          <a:p>
            <a:pPr marL="343080" indent="-342720">
              <a:spcBef>
                <a:spcPts val="479"/>
              </a:spcBef>
              <a:buClr>
                <a:srgbClr val="990000"/>
              </a:buClr>
              <a:buSzPct val="60000"/>
              <a:buFont typeface="Wingdings 2" charset="2"/>
              <a:buChar char=""/>
            </a:pPr>
            <a:r>
              <a:rPr lang="en-US" sz="2400" b="1" cap="small" spc="-1" dirty="0" err="1">
                <a:solidFill>
                  <a:srgbClr val="000000"/>
                </a:solidFill>
                <a:uFill>
                  <a:solidFill>
                    <a:srgbClr val="FFFFFF"/>
                  </a:solidFill>
                </a:uFill>
                <a:latin typeface="Calibri"/>
                <a:ea typeface="ＭＳ Ｐゴシック"/>
              </a:rPr>
              <a:t>PxyDrive</a:t>
            </a:r>
            <a:r>
              <a:rPr lang="en-US" sz="2400" b="1" spc="-1" dirty="0">
                <a:solidFill>
                  <a:srgbClr val="000000"/>
                </a:solidFill>
                <a:uFill>
                  <a:solidFill>
                    <a:srgbClr val="FFFFFF"/>
                  </a:solidFill>
                </a:uFill>
                <a:latin typeface="Calibri"/>
                <a:ea typeface="ＭＳ Ｐゴシック"/>
              </a:rPr>
              <a:t> Demo</a:t>
            </a:r>
            <a:endParaRPr lang="en-US" spc="-1" dirty="0">
              <a:solidFill>
                <a:srgbClr val="000000"/>
              </a:solidFill>
              <a:uFill>
                <a:solidFill>
                  <a:srgbClr val="FFFFFF"/>
                </a:solidFill>
              </a:u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357120" y="435600"/>
            <a:ext cx="7591680" cy="761760"/>
          </a:xfrm>
          <a:prstGeom prst="rect">
            <a:avLst/>
          </a:prstGeom>
          <a:noFill/>
          <a:ln w="9360">
            <a:noFill/>
          </a:ln>
        </p:spPr>
        <p:txBody>
          <a:bodyPr anchor="ctr"/>
          <a:lstStyle/>
          <a:p>
            <a:pPr marL="119160" indent="-118800">
              <a:lnSpc>
                <a:spcPct val="100000"/>
              </a:lnSpc>
            </a:pPr>
            <a:r>
              <a:rPr lang="en-US" sz="3600" b="1" strike="noStrike" spc="-1">
                <a:solidFill>
                  <a:srgbClr val="000000"/>
                </a:solidFill>
                <a:uFill>
                  <a:solidFill>
                    <a:srgbClr val="FFFFFF"/>
                  </a:solidFill>
                </a:uFill>
                <a:latin typeface="Calibri"/>
                <a:ea typeface="ＭＳ Ｐゴシック"/>
              </a:rPr>
              <a:t>Threads Revisited</a:t>
            </a:r>
            <a:endParaRPr lang="en-US" sz="2400" b="0" strike="noStrike" spc="-1">
              <a:solidFill>
                <a:srgbClr val="000000"/>
              </a:solidFill>
              <a:uFill>
                <a:solidFill>
                  <a:srgbClr val="FFFFFF"/>
                </a:solidFill>
              </a:uFill>
              <a:latin typeface="Arial Narrow"/>
            </a:endParaRPr>
          </a:p>
        </p:txBody>
      </p:sp>
      <p:sp>
        <p:nvSpPr>
          <p:cNvPr id="114" name="TextShape 2"/>
          <p:cNvSpPr txBox="1"/>
          <p:nvPr/>
        </p:nvSpPr>
        <p:spPr>
          <a:xfrm>
            <a:off x="396720" y="1362240"/>
            <a:ext cx="8640360" cy="4971600"/>
          </a:xfrm>
          <a:prstGeom prst="rect">
            <a:avLst/>
          </a:prstGeom>
          <a:noFill/>
          <a:ln w="9360">
            <a:noFill/>
          </a:ln>
        </p:spPr>
        <p:txBody>
          <a:bodyPr/>
          <a:lstStyle/>
          <a:p>
            <a:pPr marL="343080" indent="-342720">
              <a:lnSpc>
                <a:spcPct val="100000"/>
              </a:lnSpc>
              <a:spcBef>
                <a:spcPts val="479"/>
              </a:spcBef>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Which lock type should be used?</a:t>
            </a:r>
            <a:endParaRPr lang="en-US" sz="2400" b="1" strike="noStrike" spc="-1">
              <a:solidFill>
                <a:srgbClr val="000000"/>
              </a:solidFill>
              <a:uFill>
                <a:solidFill>
                  <a:srgbClr val="FFFFFF"/>
                </a:solidFill>
              </a:uFill>
              <a:latin typeface="Calibri"/>
            </a:endParaRPr>
          </a:p>
          <a:p>
            <a:pPr marL="343080" indent="-342720">
              <a:lnSpc>
                <a:spcPct val="100000"/>
              </a:lnSpc>
              <a:spcBef>
                <a:spcPts val="479"/>
              </a:spcBef>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Where should it be acquired / released?</a:t>
            </a:r>
            <a:endParaRPr lang="en-US" sz="2400" b="1" strike="noStrike" spc="-1">
              <a:solidFill>
                <a:srgbClr val="000000"/>
              </a:solidFill>
              <a:uFill>
                <a:solidFill>
                  <a:srgbClr val="FFFFFF"/>
                </a:solidFill>
              </a:uFill>
              <a:latin typeface="Calibri"/>
            </a:endParaRPr>
          </a:p>
        </p:txBody>
      </p:sp>
      <p:sp>
        <p:nvSpPr>
          <p:cNvPr id="115" name="CustomShape 3"/>
          <p:cNvSpPr/>
          <p:nvPr/>
        </p:nvSpPr>
        <p:spPr>
          <a:xfrm>
            <a:off x="276480" y="3324600"/>
            <a:ext cx="8548200" cy="32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uFill>
                  <a:solidFill>
                    <a:srgbClr val="FFFFFF"/>
                  </a:solidFill>
                </a:uFill>
                <a:latin typeface="Courier New"/>
                <a:ea typeface="ＭＳ Ｐゴシック"/>
              </a:rPr>
              <a:t>volatile int count = 0;</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void* thread(void* v)</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    int j = count;</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    j = j + 1;</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    count = j;</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116" name="CustomShape 4"/>
          <p:cNvSpPr/>
          <p:nvPr/>
        </p:nvSpPr>
        <p:spPr>
          <a:xfrm>
            <a:off x="3562920" y="3320280"/>
            <a:ext cx="5474160" cy="33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Courier New"/>
                <a:ea typeface="ＭＳ Ｐゴシック"/>
              </a:rPr>
              <a:t>int main(int argc, char** argv)</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000000"/>
                </a:solidFill>
                <a:uFill>
                  <a:solidFill>
                    <a:srgbClr val="FFFFFF"/>
                  </a:solidFill>
                </a:uFill>
                <a:latin typeface="Courier New"/>
                <a:ea typeface="ＭＳ Ｐゴシック"/>
              </a:rPr>
              <a:t>{</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000000"/>
                </a:solidFill>
                <a:uFill>
                  <a:solidFill>
                    <a:srgbClr val="FFFFFF"/>
                  </a:solidFill>
                </a:uFill>
                <a:latin typeface="Courier New"/>
                <a:ea typeface="ＭＳ Ｐゴシック"/>
              </a:rPr>
              <a:t>    pthread_t tid[2];</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000000"/>
                </a:solidFill>
                <a:uFill>
                  <a:solidFill>
                    <a:srgbClr val="FFFFFF"/>
                  </a:solidFill>
                </a:uFill>
                <a:latin typeface="Courier New"/>
                <a:ea typeface="ＭＳ Ｐゴシック"/>
              </a:rPr>
              <a:t>    for(int i = 0; i &lt; 2; i++)</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000000"/>
                </a:solidFill>
                <a:uFill>
                  <a:solidFill>
                    <a:srgbClr val="FFFFFF"/>
                  </a:solidFill>
                </a:uFill>
                <a:latin typeface="Courier New"/>
                <a:ea typeface="ＭＳ Ｐゴシック"/>
              </a:rPr>
              <a:t>        pthread_create(&amp;tid[i], NULL,</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000000"/>
                </a:solidFill>
                <a:uFill>
                  <a:solidFill>
                    <a:srgbClr val="FFFFFF"/>
                  </a:solidFill>
                </a:uFill>
                <a:latin typeface="Courier New"/>
                <a:ea typeface="ＭＳ Ｐゴシック"/>
              </a:rPr>
              <a:t>                       thread, NULL);</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000000"/>
                </a:solidFill>
                <a:uFill>
                  <a:solidFill>
                    <a:srgbClr val="FFFFFF"/>
                  </a:solidFill>
                </a:uFill>
                <a:latin typeface="Courier New"/>
                <a:ea typeface="ＭＳ Ｐゴシック"/>
              </a:rPr>
              <a:t>    for (int i = 0; i &lt; 2; i++)</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000000"/>
                </a:solidFill>
                <a:uFill>
                  <a:solidFill>
                    <a:srgbClr val="FFFFFF"/>
                  </a:solidFill>
                </a:uFill>
                <a:latin typeface="Courier New"/>
                <a:ea typeface="ＭＳ Ｐゴシック"/>
              </a:rPr>
              <a:t>        pthread_join(tid[i]);</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000000"/>
                </a:solidFill>
                <a:uFill>
                  <a:solidFill>
                    <a:srgbClr val="FFFFFF"/>
                  </a:solidFill>
                </a:uFill>
                <a:latin typeface="Courier New"/>
                <a:ea typeface="ＭＳ Ｐゴシック"/>
              </a:rPr>
              <a:t>    printf(“%d\n”, count);</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000000"/>
                </a:solidFill>
                <a:uFill>
                  <a:solidFill>
                    <a:srgbClr val="FFFFFF"/>
                  </a:solidFill>
                </a:uFill>
                <a:latin typeface="Courier New"/>
                <a:ea typeface="ＭＳ Ｐゴシック"/>
              </a:rPr>
              <a:t>    return 0;</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000000"/>
                </a:solidFill>
                <a:uFill>
                  <a:solidFill>
                    <a:srgbClr val="FFFFFF"/>
                  </a:solidFill>
                </a:uFill>
                <a:latin typeface="Courier New"/>
                <a:ea typeface="ＭＳ Ｐゴシック"/>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357120" y="435600"/>
            <a:ext cx="7591680" cy="761760"/>
          </a:xfrm>
          <a:prstGeom prst="rect">
            <a:avLst/>
          </a:prstGeom>
          <a:noFill/>
          <a:ln w="9360">
            <a:noFill/>
          </a:ln>
        </p:spPr>
        <p:txBody>
          <a:bodyPr anchor="ctr"/>
          <a:lstStyle/>
          <a:p>
            <a:pPr marL="119160" indent="-118800">
              <a:lnSpc>
                <a:spcPct val="100000"/>
              </a:lnSpc>
            </a:pPr>
            <a:r>
              <a:rPr lang="en-US" sz="3600" b="1" strike="noStrike" spc="-1">
                <a:solidFill>
                  <a:srgbClr val="000000"/>
                </a:solidFill>
                <a:uFill>
                  <a:solidFill>
                    <a:srgbClr val="FFFFFF"/>
                  </a:solidFill>
                </a:uFill>
                <a:latin typeface="Calibri"/>
                <a:ea typeface="ＭＳ Ｐゴシック"/>
              </a:rPr>
              <a:t>Associating locks with data</a:t>
            </a:r>
            <a:endParaRPr lang="en-US" sz="2400" b="0" strike="noStrike" spc="-1">
              <a:solidFill>
                <a:srgbClr val="000000"/>
              </a:solidFill>
              <a:uFill>
                <a:solidFill>
                  <a:srgbClr val="FFFFFF"/>
                </a:solidFill>
              </a:uFill>
              <a:latin typeface="Arial Narrow"/>
            </a:endParaRPr>
          </a:p>
        </p:txBody>
      </p:sp>
      <p:sp>
        <p:nvSpPr>
          <p:cNvPr id="118" name="TextShape 2"/>
          <p:cNvSpPr txBox="1"/>
          <p:nvPr/>
        </p:nvSpPr>
        <p:spPr>
          <a:xfrm>
            <a:off x="396720" y="1362240"/>
            <a:ext cx="7895880" cy="4971600"/>
          </a:xfrm>
          <a:prstGeom prst="rect">
            <a:avLst/>
          </a:prstGeom>
          <a:noFill/>
          <a:ln w="9360">
            <a:noFill/>
          </a:ln>
        </p:spPr>
        <p:txBody>
          <a:bodyPr/>
          <a:lstStyle/>
          <a:p>
            <a:pPr marL="343080" indent="-342720">
              <a:lnSpc>
                <a:spcPct val="100000"/>
              </a:lnSpc>
              <a:spcBef>
                <a:spcPts val="479"/>
              </a:spcBef>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Given the following key-value store</a:t>
            </a:r>
            <a:endParaRPr lang="en-US" sz="2400" b="1" strike="noStrike" spc="-1">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2000" b="0" strike="noStrike" spc="-1">
                <a:solidFill>
                  <a:srgbClr val="000000"/>
                </a:solidFill>
                <a:uFill>
                  <a:solidFill>
                    <a:srgbClr val="FFFFFF"/>
                  </a:solidFill>
                </a:uFill>
                <a:latin typeface="Calibri"/>
                <a:ea typeface="ＭＳ Ｐゴシック"/>
              </a:rPr>
              <a:t>Key and value have separate RWLocks: klock and vlock</a:t>
            </a:r>
            <a:endParaRPr lang="en-US" sz="2000" b="0" strike="noStrike" spc="-1">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2000" b="0" strike="noStrike" spc="-1">
                <a:solidFill>
                  <a:srgbClr val="000000"/>
                </a:solidFill>
                <a:uFill>
                  <a:solidFill>
                    <a:srgbClr val="FFFFFF"/>
                  </a:solidFill>
                </a:uFill>
                <a:latin typeface="Calibri"/>
                <a:ea typeface="ＭＳ Ｐゴシック"/>
              </a:rPr>
              <a:t>When an entry is replaced, both locks are acquired.</a:t>
            </a:r>
            <a:endParaRPr lang="en-US" sz="2000" b="0" strike="noStrike" spc="-1">
              <a:solidFill>
                <a:srgbClr val="000000"/>
              </a:solidFill>
              <a:uFill>
                <a:solidFill>
                  <a:srgbClr val="FFFFFF"/>
                </a:solidFill>
              </a:uFill>
              <a:latin typeface="Calibri"/>
            </a:endParaRPr>
          </a:p>
          <a:p>
            <a:pPr marL="343080" indent="-342720">
              <a:lnSpc>
                <a:spcPct val="100000"/>
              </a:lnSpc>
              <a:spcBef>
                <a:spcPts val="479"/>
              </a:spcBef>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Describe why the printf may not be accurate.</a:t>
            </a:r>
            <a:endParaRPr lang="en-US" sz="2400" b="1" strike="noStrike" spc="-1">
              <a:solidFill>
                <a:srgbClr val="000000"/>
              </a:solidFill>
              <a:uFill>
                <a:solidFill>
                  <a:srgbClr val="FFFFFF"/>
                </a:solidFill>
              </a:uFill>
              <a:latin typeface="Calibri"/>
            </a:endParaRPr>
          </a:p>
        </p:txBody>
      </p:sp>
      <p:sp>
        <p:nvSpPr>
          <p:cNvPr id="119" name="CustomShape 3"/>
          <p:cNvSpPr/>
          <p:nvPr/>
        </p:nvSpPr>
        <p:spPr>
          <a:xfrm>
            <a:off x="4958280" y="3220200"/>
            <a:ext cx="4618800" cy="276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uFill>
                  <a:solidFill>
                    <a:srgbClr val="FFFFFF"/>
                  </a:solidFill>
                </a:uFill>
                <a:latin typeface="Courier New"/>
                <a:ea typeface="ＭＳ Ｐゴシック"/>
              </a:rPr>
              <a:t>...</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pthread_rwlock_rdlock(klock);</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match = search(k);</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pthread_rwlock_unlock(klock);</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if (match != -1)</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  pthread_rwlock_rdlock(vlock);</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  printf(“%zd\n”, space[match]);</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  pthread_rwlock_unlock(vlock);</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a:t>
            </a:r>
            <a:endParaRPr lang="en-US" sz="1800" b="0" strike="noStrike" spc="-1">
              <a:solidFill>
                <a:srgbClr val="000000"/>
              </a:solidFill>
              <a:uFill>
                <a:solidFill>
                  <a:srgbClr val="FFFFFF"/>
                </a:solidFill>
              </a:uFill>
              <a:latin typeface="Arial"/>
            </a:endParaRPr>
          </a:p>
        </p:txBody>
      </p:sp>
      <p:sp>
        <p:nvSpPr>
          <p:cNvPr id="120" name="CustomShape 4"/>
          <p:cNvSpPr/>
          <p:nvPr/>
        </p:nvSpPr>
        <p:spPr>
          <a:xfrm>
            <a:off x="123480" y="3318480"/>
            <a:ext cx="4570200" cy="34974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1" strike="noStrike" spc="-1">
                <a:solidFill>
                  <a:srgbClr val="000000"/>
                </a:solidFill>
                <a:uFill>
                  <a:solidFill>
                    <a:srgbClr val="FFFFFF"/>
                  </a:solidFill>
                </a:uFill>
                <a:latin typeface="Courier New"/>
                <a:ea typeface="ＭＳ Ｐゴシック"/>
              </a:rPr>
              <a:t>typedef struct _data_t {</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  int key;</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  size_t value;</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 data_t;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#define SIZE 10</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data_t space[SIZE];</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int search(int k)</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  for(int j = 0; j &lt; SIZE; j++)</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    if (space[j].key == k) return j;</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  return -1;</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ourier New"/>
                <a:ea typeface="ＭＳ Ｐゴシック"/>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357120" y="435600"/>
            <a:ext cx="7591680" cy="761760"/>
          </a:xfrm>
          <a:prstGeom prst="rect">
            <a:avLst/>
          </a:prstGeom>
          <a:noFill/>
          <a:ln w="9360">
            <a:noFill/>
          </a:ln>
        </p:spPr>
        <p:txBody>
          <a:bodyPr anchor="ctr"/>
          <a:lstStyle/>
          <a:p>
            <a:pPr marL="119160" indent="-118800">
              <a:lnSpc>
                <a:spcPct val="100000"/>
              </a:lnSpc>
            </a:pPr>
            <a:r>
              <a:rPr lang="en-US" sz="3600" b="1" strike="noStrike" spc="-1">
                <a:solidFill>
                  <a:srgbClr val="000000"/>
                </a:solidFill>
                <a:uFill>
                  <a:solidFill>
                    <a:srgbClr val="FFFFFF"/>
                  </a:solidFill>
                </a:uFill>
                <a:latin typeface="Calibri"/>
                <a:ea typeface="ＭＳ Ｐゴシック"/>
              </a:rPr>
              <a:t>Locks gone wrong</a:t>
            </a:r>
            <a:endParaRPr lang="en-US" sz="2400" b="0" strike="noStrike" spc="-1">
              <a:solidFill>
                <a:srgbClr val="000000"/>
              </a:solidFill>
              <a:uFill>
                <a:solidFill>
                  <a:srgbClr val="FFFFFF"/>
                </a:solidFill>
              </a:uFill>
              <a:latin typeface="Arial Narrow"/>
            </a:endParaRPr>
          </a:p>
        </p:txBody>
      </p:sp>
      <p:sp>
        <p:nvSpPr>
          <p:cNvPr id="122" name="TextShape 2"/>
          <p:cNvSpPr txBox="1"/>
          <p:nvPr/>
        </p:nvSpPr>
        <p:spPr>
          <a:xfrm>
            <a:off x="396720" y="1362240"/>
            <a:ext cx="7895880" cy="4971600"/>
          </a:xfrm>
          <a:prstGeom prst="rect">
            <a:avLst/>
          </a:prstGeom>
          <a:noFill/>
          <a:ln w="9360">
            <a:noFill/>
          </a:ln>
        </p:spPr>
        <p:txBody>
          <a:bodyPr/>
          <a:lstStyle/>
          <a:p>
            <a:pPr marL="457200" indent="-456840">
              <a:lnSpc>
                <a:spcPct val="100000"/>
              </a:lnSpc>
              <a:spcBef>
                <a:spcPts val="479"/>
              </a:spcBef>
              <a:buClr>
                <a:srgbClr val="990000"/>
              </a:buClr>
              <a:buSzPct val="60000"/>
              <a:buFont typeface="Arial Narrow"/>
              <a:buAutoNum type="arabicPeriod"/>
            </a:pPr>
            <a:r>
              <a:rPr lang="en-US" sz="2400" b="1" strike="noStrike" spc="-1" dirty="0" err="1">
                <a:solidFill>
                  <a:srgbClr val="000000"/>
                </a:solidFill>
                <a:uFill>
                  <a:solidFill>
                    <a:srgbClr val="FFFFFF"/>
                  </a:solidFill>
                </a:uFill>
                <a:latin typeface="Calibri"/>
                <a:ea typeface="ＭＳ Ｐゴシック"/>
              </a:rPr>
              <a:t>RWLocks</a:t>
            </a:r>
            <a:r>
              <a:rPr lang="en-US" sz="2400" b="1" strike="noStrike" spc="-1" dirty="0">
                <a:solidFill>
                  <a:srgbClr val="000000"/>
                </a:solidFill>
                <a:uFill>
                  <a:solidFill>
                    <a:srgbClr val="FFFFFF"/>
                  </a:solidFill>
                </a:uFill>
                <a:latin typeface="Calibri"/>
                <a:ea typeface="ＭＳ Ｐゴシック"/>
              </a:rPr>
              <a:t> are particularly susceptible to which issue:</a:t>
            </a:r>
            <a:endParaRPr lang="en-US" sz="2400" b="1" strike="noStrike" spc="-1" dirty="0">
              <a:solidFill>
                <a:srgbClr val="000000"/>
              </a:solidFill>
              <a:uFill>
                <a:solidFill>
                  <a:srgbClr val="FFFFFF"/>
                </a:solidFill>
              </a:uFill>
              <a:latin typeface="Calibri"/>
            </a:endParaRPr>
          </a:p>
          <a:p>
            <a:r>
              <a:rPr lang="en-US" sz="2000" b="0" strike="noStrike" spc="-1" dirty="0">
                <a:solidFill>
                  <a:srgbClr val="000000"/>
                </a:solidFill>
                <a:uFill>
                  <a:solidFill>
                    <a:srgbClr val="FFFFFF"/>
                  </a:solidFill>
                </a:uFill>
                <a:latin typeface="Calibri"/>
                <a:ea typeface="ＭＳ Ｐゴシック"/>
              </a:rPr>
              <a:t>a. Starvation		b. </a:t>
            </a:r>
            <a:r>
              <a:rPr lang="en-US" sz="2000" b="0" strike="noStrike" spc="-1" dirty="0" err="1">
                <a:solidFill>
                  <a:srgbClr val="000000"/>
                </a:solidFill>
                <a:uFill>
                  <a:solidFill>
                    <a:srgbClr val="FFFFFF"/>
                  </a:solidFill>
                </a:uFill>
                <a:latin typeface="Calibri"/>
                <a:ea typeface="ＭＳ Ｐゴシック"/>
              </a:rPr>
              <a:t>Livelock</a:t>
            </a:r>
            <a:r>
              <a:rPr lang="en-US" sz="2000" b="0" strike="noStrike" spc="-1" dirty="0">
                <a:solidFill>
                  <a:srgbClr val="000000"/>
                </a:solidFill>
                <a:uFill>
                  <a:solidFill>
                    <a:srgbClr val="FFFFFF"/>
                  </a:solidFill>
                </a:uFill>
                <a:latin typeface="Calibri"/>
                <a:ea typeface="ＭＳ Ｐゴシック"/>
              </a:rPr>
              <a:t>		c. Deadlock</a:t>
            </a:r>
            <a:endParaRPr lang="en-US" sz="2400" b="1" strike="noStrike" spc="-1" dirty="0">
              <a:solidFill>
                <a:srgbClr val="000000"/>
              </a:solidFill>
              <a:uFill>
                <a:solidFill>
                  <a:srgbClr val="FFFFFF"/>
                </a:solidFill>
              </a:uFill>
              <a:latin typeface="Calibri"/>
            </a:endParaRPr>
          </a:p>
          <a:p>
            <a:endParaRPr lang="en-US" sz="2400" b="1" strike="noStrike" spc="-1" dirty="0">
              <a:solidFill>
                <a:srgbClr val="000000"/>
              </a:solidFill>
              <a:uFill>
                <a:solidFill>
                  <a:srgbClr val="FFFFFF"/>
                </a:solidFill>
              </a:uFill>
              <a:latin typeface="Calibri"/>
            </a:endParaRPr>
          </a:p>
          <a:p>
            <a:pPr marL="457200" indent="-456840">
              <a:lnSpc>
                <a:spcPct val="100000"/>
              </a:lnSpc>
              <a:spcBef>
                <a:spcPts val="479"/>
              </a:spcBef>
              <a:buClr>
                <a:srgbClr val="990000"/>
              </a:buClr>
              <a:buSzPct val="60000"/>
              <a:buFont typeface="Arial Narrow"/>
              <a:buAutoNum type="arabicPeriod"/>
            </a:pPr>
            <a:r>
              <a:rPr lang="en-US" sz="2400" b="1" strike="noStrike" spc="-1" dirty="0">
                <a:solidFill>
                  <a:srgbClr val="000000"/>
                </a:solidFill>
                <a:uFill>
                  <a:solidFill>
                    <a:srgbClr val="FFFFFF"/>
                  </a:solidFill>
                </a:uFill>
                <a:latin typeface="Calibri"/>
                <a:ea typeface="ＭＳ Ｐゴシック"/>
              </a:rPr>
              <a:t>If some code acquires </a:t>
            </a:r>
            <a:r>
              <a:rPr lang="en-US" sz="2400" b="1" strike="noStrike" spc="-1" dirty="0" err="1">
                <a:solidFill>
                  <a:srgbClr val="000000"/>
                </a:solidFill>
                <a:uFill>
                  <a:solidFill>
                    <a:srgbClr val="FFFFFF"/>
                  </a:solidFill>
                </a:uFill>
                <a:latin typeface="Calibri"/>
                <a:ea typeface="ＭＳ Ｐゴシック"/>
              </a:rPr>
              <a:t>rwlocks</a:t>
            </a:r>
            <a:r>
              <a:rPr lang="en-US" sz="2400" b="1" strike="noStrike" spc="-1" dirty="0">
                <a:solidFill>
                  <a:srgbClr val="000000"/>
                </a:solidFill>
                <a:uFill>
                  <a:solidFill>
                    <a:srgbClr val="FFFFFF"/>
                  </a:solidFill>
                </a:uFill>
                <a:latin typeface="Calibri"/>
                <a:ea typeface="ＭＳ Ｐゴシック"/>
              </a:rPr>
              <a:t> as readers: </a:t>
            </a:r>
            <a:r>
              <a:rPr lang="en-US" sz="2400" b="1" strike="noStrike" spc="-1" dirty="0" err="1">
                <a:solidFill>
                  <a:srgbClr val="000000"/>
                </a:solidFill>
                <a:uFill>
                  <a:solidFill>
                    <a:srgbClr val="FFFFFF"/>
                  </a:solidFill>
                </a:uFill>
                <a:latin typeface="Calibri"/>
                <a:ea typeface="ＭＳ Ｐゴシック"/>
              </a:rPr>
              <a:t>LockA</a:t>
            </a:r>
            <a:r>
              <a:rPr lang="en-US" sz="2400" b="1" strike="noStrike" spc="-1" dirty="0">
                <a:solidFill>
                  <a:srgbClr val="000000"/>
                </a:solidFill>
                <a:uFill>
                  <a:solidFill>
                    <a:srgbClr val="FFFFFF"/>
                  </a:solidFill>
                </a:uFill>
                <a:latin typeface="Calibri"/>
                <a:ea typeface="ＭＳ Ｐゴシック"/>
              </a:rPr>
              <a:t> then </a:t>
            </a:r>
            <a:r>
              <a:rPr lang="en-US" sz="2400" b="1" strike="noStrike" spc="-1" dirty="0" err="1">
                <a:solidFill>
                  <a:srgbClr val="000000"/>
                </a:solidFill>
                <a:uFill>
                  <a:solidFill>
                    <a:srgbClr val="FFFFFF"/>
                  </a:solidFill>
                </a:uFill>
                <a:latin typeface="Calibri"/>
                <a:ea typeface="ＭＳ Ｐゴシック"/>
              </a:rPr>
              <a:t>LockB</a:t>
            </a:r>
            <a:r>
              <a:rPr lang="en-US" sz="2400" b="1" strike="noStrike" spc="-1" dirty="0">
                <a:solidFill>
                  <a:srgbClr val="000000"/>
                </a:solidFill>
                <a:uFill>
                  <a:solidFill>
                    <a:srgbClr val="FFFFFF"/>
                  </a:solidFill>
                </a:uFill>
                <a:latin typeface="Calibri"/>
                <a:ea typeface="ＭＳ Ｐゴシック"/>
              </a:rPr>
              <a:t>, while other readers go </a:t>
            </a:r>
            <a:r>
              <a:rPr lang="en-US" sz="2400" b="1" strike="noStrike" spc="-1" dirty="0" err="1">
                <a:solidFill>
                  <a:srgbClr val="000000"/>
                </a:solidFill>
                <a:uFill>
                  <a:solidFill>
                    <a:srgbClr val="FFFFFF"/>
                  </a:solidFill>
                </a:uFill>
                <a:latin typeface="Calibri"/>
                <a:ea typeface="ＭＳ Ｐゴシック"/>
              </a:rPr>
              <a:t>LockB</a:t>
            </a:r>
            <a:r>
              <a:rPr lang="en-US" sz="2400" b="1" strike="noStrike" spc="-1" dirty="0">
                <a:solidFill>
                  <a:srgbClr val="000000"/>
                </a:solidFill>
                <a:uFill>
                  <a:solidFill>
                    <a:srgbClr val="FFFFFF"/>
                  </a:solidFill>
                </a:uFill>
                <a:latin typeface="Calibri"/>
                <a:ea typeface="ＭＳ Ｐゴシック"/>
              </a:rPr>
              <a:t> then </a:t>
            </a:r>
            <a:r>
              <a:rPr lang="en-US" sz="2400" b="1" strike="noStrike" spc="-1" dirty="0" err="1">
                <a:solidFill>
                  <a:srgbClr val="000000"/>
                </a:solidFill>
                <a:uFill>
                  <a:solidFill>
                    <a:srgbClr val="FFFFFF"/>
                  </a:solidFill>
                </a:uFill>
                <a:latin typeface="Calibri"/>
                <a:ea typeface="ＭＳ Ｐゴシック"/>
              </a:rPr>
              <a:t>LockA</a:t>
            </a:r>
            <a:r>
              <a:rPr lang="en-US" sz="2400" b="1" strike="noStrike" spc="-1" dirty="0">
                <a:solidFill>
                  <a:srgbClr val="000000"/>
                </a:solidFill>
                <a:uFill>
                  <a:solidFill>
                    <a:srgbClr val="FFFFFF"/>
                  </a:solidFill>
                </a:uFill>
                <a:latin typeface="Calibri"/>
                <a:ea typeface="ＭＳ Ｐゴシック"/>
              </a:rPr>
              <a:t>.  What, if any, order can a writer acquire both </a:t>
            </a:r>
            <a:r>
              <a:rPr lang="en-US" sz="2400" b="1" strike="noStrike" spc="-1" dirty="0" err="1">
                <a:solidFill>
                  <a:srgbClr val="000000"/>
                </a:solidFill>
                <a:uFill>
                  <a:solidFill>
                    <a:srgbClr val="FFFFFF"/>
                  </a:solidFill>
                </a:uFill>
                <a:latin typeface="Calibri"/>
                <a:ea typeface="ＭＳ Ｐゴシック"/>
              </a:rPr>
              <a:t>LockA</a:t>
            </a:r>
            <a:r>
              <a:rPr lang="en-US" sz="2400" b="1" strike="noStrike" spc="-1" dirty="0">
                <a:solidFill>
                  <a:srgbClr val="000000"/>
                </a:solidFill>
                <a:uFill>
                  <a:solidFill>
                    <a:srgbClr val="FFFFFF"/>
                  </a:solidFill>
                </a:uFill>
                <a:latin typeface="Calibri"/>
                <a:ea typeface="ＭＳ Ｐゴシック"/>
              </a:rPr>
              <a:t> and </a:t>
            </a:r>
            <a:r>
              <a:rPr lang="en-US" sz="2400" b="1" strike="noStrike" spc="-1" dirty="0" err="1">
                <a:solidFill>
                  <a:srgbClr val="000000"/>
                </a:solidFill>
                <a:uFill>
                  <a:solidFill>
                    <a:srgbClr val="FFFFFF"/>
                  </a:solidFill>
                </a:uFill>
                <a:latin typeface="Calibri"/>
                <a:ea typeface="ＭＳ Ｐゴシック"/>
              </a:rPr>
              <a:t>LockB</a:t>
            </a:r>
            <a:r>
              <a:rPr lang="en-US" sz="2400" b="1" strike="noStrike" spc="-1" dirty="0">
                <a:solidFill>
                  <a:srgbClr val="000000"/>
                </a:solidFill>
                <a:uFill>
                  <a:solidFill>
                    <a:srgbClr val="FFFFFF"/>
                  </a:solidFill>
                </a:uFill>
                <a:latin typeface="Calibri"/>
                <a:ea typeface="ＭＳ Ｐゴシック"/>
              </a:rPr>
              <a:t>?</a:t>
            </a:r>
            <a:endParaRPr lang="en-US" sz="2400" b="1" strike="noStrike" spc="-1" dirty="0">
              <a:solidFill>
                <a:srgbClr val="000000"/>
              </a:solidFill>
              <a:uFill>
                <a:solidFill>
                  <a:srgbClr val="FFFFFF"/>
                </a:solidFill>
              </a:uFill>
              <a:latin typeface="Calibri"/>
            </a:endParaRPr>
          </a:p>
          <a:p>
            <a:pPr>
              <a:lnSpc>
                <a:spcPct val="100000"/>
              </a:lnSpc>
              <a:spcBef>
                <a:spcPts val="479"/>
              </a:spcBef>
            </a:pPr>
            <a:r>
              <a:rPr lang="en-US" sz="2400" b="1" strike="noStrike" spc="-1">
                <a:solidFill>
                  <a:srgbClr val="000000"/>
                </a:solidFill>
                <a:uFill>
                  <a:solidFill>
                    <a:srgbClr val="FFFFFF"/>
                  </a:solidFill>
                </a:uFill>
                <a:latin typeface="Calibri"/>
                <a:ea typeface="ＭＳ Ｐゴシック"/>
              </a:rPr>
              <a:t>	No order is possible without a potential deadlock.</a:t>
            </a:r>
            <a:endParaRPr lang="en-US" sz="2400" b="1" strike="noStrike" spc="-1">
              <a:solidFill>
                <a:srgbClr val="000000"/>
              </a:solidFill>
              <a:uFill>
                <a:solidFill>
                  <a:srgbClr val="FFFFFF"/>
                </a:solidFill>
              </a:uFill>
              <a:latin typeface="Calibri"/>
            </a:endParaRPr>
          </a:p>
          <a:p>
            <a:pPr>
              <a:lnSpc>
                <a:spcPct val="100000"/>
              </a:lnSpc>
              <a:spcBef>
                <a:spcPts val="479"/>
              </a:spcBef>
            </a:pPr>
            <a:endParaRPr lang="en-US" sz="2400" b="1" strike="noStrike" spc="-1">
              <a:solidFill>
                <a:srgbClr val="000000"/>
              </a:solidFill>
              <a:uFill>
                <a:solidFill>
                  <a:srgbClr val="FFFFFF"/>
                </a:solidFill>
              </a:uFill>
              <a:latin typeface="Calibri"/>
            </a:endParaRPr>
          </a:p>
          <a:p>
            <a:pPr marL="457200" indent="-456840">
              <a:lnSpc>
                <a:spcPct val="100000"/>
              </a:lnSpc>
              <a:spcBef>
                <a:spcPts val="479"/>
              </a:spcBef>
              <a:buClr>
                <a:srgbClr val="990000"/>
              </a:buClr>
              <a:buSzPct val="60000"/>
              <a:buFont typeface="Arial Narrow"/>
              <a:buAutoNum type="arabicPeriod" startAt="3"/>
            </a:pPr>
            <a:r>
              <a:rPr lang="en-US" sz="2400" b="1" strike="noStrike" spc="-1" dirty="0">
                <a:solidFill>
                  <a:srgbClr val="000000"/>
                </a:solidFill>
                <a:uFill>
                  <a:solidFill>
                    <a:srgbClr val="FFFFFF"/>
                  </a:solidFill>
                </a:uFill>
                <a:latin typeface="Calibri"/>
                <a:ea typeface="ＭＳ Ｐゴシック"/>
              </a:rPr>
              <a:t>Design an approach to acquiring two semaphores that avoids deadlock and </a:t>
            </a:r>
            <a:r>
              <a:rPr lang="en-US" sz="2400" b="1" strike="noStrike" spc="-1" dirty="0" err="1">
                <a:solidFill>
                  <a:srgbClr val="000000"/>
                </a:solidFill>
                <a:uFill>
                  <a:solidFill>
                    <a:srgbClr val="FFFFFF"/>
                  </a:solidFill>
                </a:uFill>
                <a:latin typeface="Calibri"/>
                <a:ea typeface="ＭＳ Ｐゴシック"/>
              </a:rPr>
              <a:t>livelock</a:t>
            </a:r>
            <a:r>
              <a:rPr lang="en-US" sz="2400" b="1" strike="noStrike" spc="-1" dirty="0">
                <a:solidFill>
                  <a:srgbClr val="000000"/>
                </a:solidFill>
                <a:uFill>
                  <a:solidFill>
                    <a:srgbClr val="FFFFFF"/>
                  </a:solidFill>
                </a:uFill>
                <a:latin typeface="Calibri"/>
                <a:ea typeface="ＭＳ Ｐゴシック"/>
              </a:rPr>
              <a:t>, while allowing progress to other threads needing only one semaphore.</a:t>
            </a:r>
            <a:endParaRPr lang="en-US" sz="2400" b="1" strike="noStrike" spc="-1" dirty="0">
              <a:solidFill>
                <a:srgbClr val="000000"/>
              </a:solidFill>
              <a:uFill>
                <a:solidFill>
                  <a:srgbClr val="FFFFFF"/>
                </a:solidFill>
              </a:uFill>
              <a:latin typeface="Calibri"/>
            </a:endParaRPr>
          </a:p>
          <a:p>
            <a:pPr>
              <a:lnSpc>
                <a:spcPct val="100000"/>
              </a:lnSpc>
              <a:spcBef>
                <a:spcPts val="479"/>
              </a:spcBef>
            </a:pPr>
            <a:endParaRPr lang="en-US" sz="2400" b="1" strike="noStrike" spc="-1" dirty="0">
              <a:solidFill>
                <a:srgbClr val="000000"/>
              </a:solidFill>
              <a:uFill>
                <a:solidFill>
                  <a:srgbClr val="FFFFFF"/>
                </a:solidFill>
              </a:uFill>
              <a:latin typeface="Calibri"/>
            </a:endParaRPr>
          </a:p>
        </p:txBody>
      </p:sp>
      <p:sp>
        <p:nvSpPr>
          <p:cNvPr id="123" name="CustomShape 3"/>
          <p:cNvSpPr/>
          <p:nvPr/>
        </p:nvSpPr>
        <p:spPr>
          <a:xfrm>
            <a:off x="796320" y="1781640"/>
            <a:ext cx="1654920" cy="448920"/>
          </a:xfrm>
          <a:prstGeom prst="ellipse">
            <a:avLst/>
          </a:prstGeom>
          <a:noFill/>
          <a:ln w="57240">
            <a:solidFill>
              <a:srgbClr val="FF0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22">
                                            <p:txEl>
                                              <p:pRg st="259" end="3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cap="small" spc="-1" dirty="0" err="1">
                <a:solidFill>
                  <a:srgbClr val="000000"/>
                </a:solidFill>
                <a:uFill>
                  <a:solidFill>
                    <a:srgbClr val="FFFFFF"/>
                  </a:solidFill>
                </a:uFill>
                <a:latin typeface="Calibri"/>
                <a:ea typeface="ＭＳ Ｐゴシック"/>
              </a:rPr>
              <a:t>PxyDrive</a:t>
            </a:r>
            <a:r>
              <a:rPr lang="en-US" altLang="ja-JP" sz="3600" b="1" spc="-1" dirty="0">
                <a:solidFill>
                  <a:srgbClr val="000000"/>
                </a:solidFill>
                <a:uFill>
                  <a:solidFill>
                    <a:srgbClr val="FFFFFF"/>
                  </a:solidFill>
                </a:uFill>
                <a:latin typeface="Calibri"/>
                <a:ea typeface="ＭＳ Ｐゴシック"/>
              </a:rPr>
              <a:t> Tutorial 3</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396719" y="1362240"/>
            <a:ext cx="8339317"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Debugging a proxy that suffers race conditions</a:t>
            </a:r>
            <a:endParaRPr lang="en-US" sz="2400" b="1" spc="-1" dirty="0">
              <a:solidFill>
                <a:srgbClr val="000000"/>
              </a:solidFill>
              <a:uFill>
                <a:solidFill>
                  <a:srgbClr val="FFFFFF"/>
                </a:solidFill>
              </a:uFill>
              <a:latin typeface="Calibri"/>
              <a:ea typeface="ＭＳ Ｐゴシック"/>
            </a:endParaRPr>
          </a:p>
          <a:p>
            <a:pPr marL="343080" indent="-341280">
              <a:lnSpc>
                <a:spcPct val="100000"/>
              </a:lnSpc>
              <a:buClr>
                <a:srgbClr val="990000"/>
              </a:buClr>
              <a:buSzPct val="60000"/>
              <a:buFont typeface="Wingdings 2" charset="2"/>
              <a:buChar char=""/>
            </a:pPr>
            <a:r>
              <a:rPr lang="en-US" sz="2400" b="1" spc="-1" dirty="0">
                <a:solidFill>
                  <a:srgbClr val="000000"/>
                </a:solidFill>
                <a:uFill>
                  <a:solidFill>
                    <a:srgbClr val="FFFFFF"/>
                  </a:solidFill>
                </a:uFill>
                <a:latin typeface="Calibri"/>
                <a:ea typeface="ＭＳ Ｐゴシック"/>
              </a:rPr>
              <a:t>Remember that </a:t>
            </a:r>
            <a:r>
              <a:rPr lang="en-US" sz="2400" b="1" spc="-1" dirty="0">
                <a:solidFill>
                  <a:srgbClr val="FF0000"/>
                </a:solidFill>
                <a:uFill>
                  <a:solidFill>
                    <a:srgbClr val="FFFFFF"/>
                  </a:solidFill>
                </a:uFill>
                <a:latin typeface="Calibri"/>
                <a:ea typeface="ＭＳ Ｐゴシック"/>
              </a:rPr>
              <a:t>one</a:t>
            </a:r>
            <a:r>
              <a:rPr lang="en-US" sz="2400" b="1" spc="-1" dirty="0">
                <a:solidFill>
                  <a:srgbClr val="000000"/>
                </a:solidFill>
                <a:uFill>
                  <a:solidFill>
                    <a:srgbClr val="FFFFFF"/>
                  </a:solidFill>
                </a:uFill>
                <a:latin typeface="Calibri"/>
                <a:ea typeface="ＭＳ Ｐゴシック"/>
              </a:rPr>
              <a:t> of the shared resource for all the proxy threads is the cache</a:t>
            </a:r>
            <a:endParaRPr lang="en-US" sz="2400" b="1" spc="-1" dirty="0">
              <a:solidFill>
                <a:srgbClr val="000000"/>
              </a:solidFill>
              <a:uFill>
                <a:solidFill>
                  <a:srgbClr val="FFFFFF"/>
                </a:solidFill>
              </a:uFill>
              <a:latin typeface="Consolas" panose="020B0609020204030204" pitchFamily="49" charset="0"/>
              <a:ea typeface="ＭＳ Ｐゴシック"/>
            </a:endParaRPr>
          </a:p>
          <a:p>
            <a:pPr marL="343080" indent="-341280">
              <a:lnSpc>
                <a:spcPct val="100000"/>
              </a:lnSpc>
              <a:buClr>
                <a:srgbClr val="990000"/>
              </a:buClr>
              <a:buSzPct val="60000"/>
              <a:buFont typeface="Wingdings 2" charset="2"/>
              <a:buChar char=""/>
            </a:pPr>
            <a:r>
              <a:rPr lang="en-US" sz="2400" b="1" spc="-1" dirty="0">
                <a:solidFill>
                  <a:srgbClr val="000000"/>
                </a:solidFill>
                <a:uFill>
                  <a:solidFill>
                    <a:srgbClr val="FFFFFF"/>
                  </a:solidFill>
                </a:uFill>
                <a:latin typeface="Consolas" panose="020B0609020204030204" pitchFamily="49" charset="0"/>
                <a:ea typeface="ＭＳ Ｐゴシック"/>
              </a:rPr>
              <a:t>$ ./</a:t>
            </a:r>
            <a:r>
              <a:rPr lang="en-US" sz="2400" b="1" spc="-1" dirty="0" err="1">
                <a:solidFill>
                  <a:srgbClr val="000000"/>
                </a:solidFill>
                <a:uFill>
                  <a:solidFill>
                    <a:srgbClr val="FFFFFF"/>
                  </a:solidFill>
                </a:uFill>
                <a:latin typeface="Consolas" panose="020B0609020204030204" pitchFamily="49" charset="0"/>
                <a:ea typeface="ＭＳ Ｐゴシック"/>
              </a:rPr>
              <a:t>pxy</a:t>
            </a:r>
            <a:r>
              <a:rPr lang="en-US" sz="2400" b="1" spc="-1" dirty="0">
                <a:solidFill>
                  <a:srgbClr val="000000"/>
                </a:solidFill>
                <a:uFill>
                  <a:solidFill>
                    <a:srgbClr val="FFFFFF"/>
                  </a:solidFill>
                </a:uFill>
                <a:latin typeface="Consolas" panose="020B0609020204030204" pitchFamily="49" charset="0"/>
                <a:ea typeface="ＭＳ Ｐゴシック"/>
              </a:rPr>
              <a:t>/</a:t>
            </a:r>
            <a:r>
              <a:rPr lang="en-US" sz="2400" b="1" spc="-1" dirty="0" err="1">
                <a:solidFill>
                  <a:srgbClr val="000000"/>
                </a:solidFill>
                <a:uFill>
                  <a:solidFill>
                    <a:srgbClr val="FFFFFF"/>
                  </a:solidFill>
                </a:uFill>
                <a:latin typeface="Consolas" panose="020B0609020204030204" pitchFamily="49" charset="0"/>
                <a:ea typeface="ＭＳ Ｐゴシック"/>
              </a:rPr>
              <a:t>pxydrive</a:t>
            </a:r>
            <a:r>
              <a:rPr lang="en-US" sz="2400" b="1" spc="-1" dirty="0">
                <a:solidFill>
                  <a:srgbClr val="000000"/>
                </a:solidFill>
                <a:uFill>
                  <a:solidFill>
                    <a:srgbClr val="FFFFFF"/>
                  </a:solidFill>
                </a:uFill>
                <a:latin typeface="Consolas" panose="020B0609020204030204" pitchFamily="49" charset="0"/>
                <a:ea typeface="ＭＳ Ｐゴシック"/>
              </a:rPr>
              <a:t> –f </a:t>
            </a:r>
            <a:r>
              <a:rPr lang="en-US" sz="2400" b="1" spc="-1" dirty="0" err="1">
                <a:solidFill>
                  <a:srgbClr val="000000"/>
                </a:solidFill>
                <a:uFill>
                  <a:solidFill>
                    <a:srgbClr val="FFFFFF"/>
                  </a:solidFill>
                </a:uFill>
                <a:latin typeface="Consolas" panose="020B0609020204030204" pitchFamily="49" charset="0"/>
                <a:ea typeface="ＭＳ Ｐゴシック"/>
              </a:rPr>
              <a:t>caching.cmd</a:t>
            </a:r>
            <a:br>
              <a:rPr lang="en-US" sz="2400" b="1" spc="-1" dirty="0">
                <a:solidFill>
                  <a:srgbClr val="000000"/>
                </a:solidFill>
                <a:uFill>
                  <a:solidFill>
                    <a:srgbClr val="FFFFFF"/>
                  </a:solidFill>
                </a:uFill>
                <a:latin typeface="Consolas" panose="020B0609020204030204" pitchFamily="49" charset="0"/>
                <a:ea typeface="ＭＳ Ｐゴシック"/>
              </a:rPr>
            </a:br>
            <a:r>
              <a:rPr lang="en-US" sz="2400" b="1" spc="-1" dirty="0">
                <a:solidFill>
                  <a:srgbClr val="000000"/>
                </a:solidFill>
                <a:uFill>
                  <a:solidFill>
                    <a:srgbClr val="FFFFFF"/>
                  </a:solidFill>
                </a:uFill>
                <a:latin typeface="Consolas" panose="020B0609020204030204" pitchFamily="49" charset="0"/>
                <a:ea typeface="ＭＳ Ｐゴシック"/>
              </a:rPr>
              <a:t>  –p </a:t>
            </a:r>
            <a:r>
              <a:rPr lang="en-US" sz="2400" b="1" spc="-1" dirty="0">
                <a:solidFill>
                  <a:srgbClr val="FF0000"/>
                </a:solidFill>
                <a:uFill>
                  <a:solidFill>
                    <a:srgbClr val="FFFFFF"/>
                  </a:solidFill>
                </a:uFill>
                <a:latin typeface="Consolas" panose="020B0609020204030204" pitchFamily="49" charset="0"/>
                <a:ea typeface="ＭＳ Ｐゴシック"/>
              </a:rPr>
              <a:t>./race-proxy</a:t>
            </a:r>
          </a:p>
          <a:p>
            <a:pPr marL="1800">
              <a:lnSpc>
                <a:spcPct val="100000"/>
              </a:lnSpc>
              <a:buClr>
                <a:srgbClr val="990000"/>
              </a:buClr>
              <a:buSzPct val="60000"/>
            </a:pPr>
            <a:endParaRPr lang="en-US" sz="2400" b="1" spc="-1" dirty="0">
              <a:solidFill>
                <a:srgbClr val="FF0000"/>
              </a:solidFill>
              <a:uFill>
                <a:solidFill>
                  <a:srgbClr val="FFFFFF"/>
                </a:solidFill>
              </a:uFill>
              <a:latin typeface="Consolas" panose="020B0609020204030204" pitchFamily="49" charset="0"/>
              <a:ea typeface="ＭＳ Ｐゴシック"/>
            </a:endParaRPr>
          </a:p>
          <a:p>
            <a:pPr marL="343080" indent="-341280">
              <a:lnSpc>
                <a:spcPct val="100000"/>
              </a:lnSpc>
              <a:buClr>
                <a:srgbClr val="990000"/>
              </a:buClr>
              <a:buSzPct val="60000"/>
              <a:buFont typeface="Wingdings 2" charset="2"/>
              <a:buChar char=""/>
            </a:pPr>
            <a:r>
              <a:rPr lang="en-US" sz="2400" b="1" spc="-1" dirty="0">
                <a:uFill>
                  <a:solidFill>
                    <a:srgbClr val="FFFFFF"/>
                  </a:solidFill>
                </a:uFill>
                <a:latin typeface="Consolas" panose="020B0609020204030204" pitchFamily="49" charset="0"/>
                <a:ea typeface="ＭＳ Ｐゴシック"/>
              </a:rPr>
              <a:t>Do take some time understanding the trace file for this tutorial</a:t>
            </a:r>
          </a:p>
          <a:p>
            <a:pPr marL="343080" indent="-341280">
              <a:lnSpc>
                <a:spcPct val="100000"/>
              </a:lnSpc>
              <a:buClr>
                <a:srgbClr val="990000"/>
              </a:buClr>
              <a:buSzPct val="60000"/>
              <a:buFont typeface="Wingdings 2" charset="2"/>
              <a:buChar char=""/>
            </a:pPr>
            <a:endParaRPr lang="en-US" sz="2400" b="1" spc="-1" dirty="0">
              <a:solidFill>
                <a:srgbClr val="000000"/>
              </a:solidFill>
              <a:uFill>
                <a:solidFill>
                  <a:srgbClr val="FFFFFF"/>
                </a:solidFill>
              </a:uFill>
              <a:latin typeface="Consolas" panose="020B0609020204030204" pitchFamily="49" charset="0"/>
              <a:ea typeface="ＭＳ Ｐゴシック"/>
            </a:endParaRPr>
          </a:p>
        </p:txBody>
      </p:sp>
    </p:spTree>
    <p:extLst>
      <p:ext uri="{BB962C8B-B14F-4D97-AF65-F5344CB8AC3E}">
        <p14:creationId xmlns:p14="http://schemas.microsoft.com/office/powerpoint/2010/main" val="877763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altLang="ja-JP" sz="3600" b="1" spc="-1" dirty="0">
                <a:solidFill>
                  <a:srgbClr val="000000"/>
                </a:solidFill>
                <a:uFill>
                  <a:solidFill>
                    <a:srgbClr val="FFFFFF"/>
                  </a:solidFill>
                </a:uFill>
                <a:latin typeface="Calibri"/>
                <a:ea typeface="ＭＳ Ｐゴシック"/>
              </a:rPr>
              <a:t>What went wrong?</a:t>
            </a:r>
            <a:endParaRPr lang="en-US" sz="1800" b="0" strike="noStrike" spc="-1" dirty="0">
              <a:solidFill>
                <a:srgbClr val="000000"/>
              </a:solidFill>
              <a:uFill>
                <a:solidFill>
                  <a:srgbClr val="FFFFFF"/>
                </a:solidFill>
              </a:uFill>
              <a:latin typeface="Arial"/>
            </a:endParaRPr>
          </a:p>
        </p:txBody>
      </p:sp>
      <p:pic>
        <p:nvPicPr>
          <p:cNvPr id="3" name="Picture 2" descr="A screenshot of a cell phone&#13;&#10;&#13;&#10;Description automatically generated">
            <a:extLst>
              <a:ext uri="{FF2B5EF4-FFF2-40B4-BE49-F238E27FC236}">
                <a16:creationId xmlns:a16="http://schemas.microsoft.com/office/drawing/2014/main" id="{C5F8AD5B-1C91-E04A-9AC2-9DA0F96EB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713" y="1062561"/>
            <a:ext cx="6960647" cy="5423583"/>
          </a:xfrm>
          <a:prstGeom prst="rect">
            <a:avLst/>
          </a:prstGeom>
        </p:spPr>
      </p:pic>
    </p:spTree>
    <p:extLst>
      <p:ext uri="{BB962C8B-B14F-4D97-AF65-F5344CB8AC3E}">
        <p14:creationId xmlns:p14="http://schemas.microsoft.com/office/powerpoint/2010/main" val="5682695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altLang="ja-JP" sz="3600" b="1" spc="-1" dirty="0">
                <a:solidFill>
                  <a:srgbClr val="000000"/>
                </a:solidFill>
                <a:uFill>
                  <a:solidFill>
                    <a:srgbClr val="FFFFFF"/>
                  </a:solidFill>
                </a:uFill>
                <a:latin typeface="Calibri"/>
                <a:ea typeface="ＭＳ Ｐゴシック"/>
              </a:rPr>
              <a:t>What went wrong?</a:t>
            </a:r>
            <a:endParaRPr lang="en-US" sz="1800" b="0" strike="noStrike" spc="-1" dirty="0">
              <a:solidFill>
                <a:srgbClr val="000000"/>
              </a:solidFill>
              <a:uFill>
                <a:solidFill>
                  <a:srgbClr val="FFFFFF"/>
                </a:solidFill>
              </a:uFill>
              <a:latin typeface="Arial"/>
            </a:endParaRPr>
          </a:p>
        </p:txBody>
      </p:sp>
      <p:sp>
        <p:nvSpPr>
          <p:cNvPr id="4" name="Rectangle 3">
            <a:extLst>
              <a:ext uri="{FF2B5EF4-FFF2-40B4-BE49-F238E27FC236}">
                <a16:creationId xmlns:a16="http://schemas.microsoft.com/office/drawing/2014/main" id="{E1E3E7A2-51E4-D74D-A96A-9E3C7986E0AE}"/>
              </a:ext>
            </a:extLst>
          </p:cNvPr>
          <p:cNvSpPr/>
          <p:nvPr/>
        </p:nvSpPr>
        <p:spPr>
          <a:xfrm>
            <a:off x="357120" y="1272272"/>
            <a:ext cx="8095488" cy="5150128"/>
          </a:xfrm>
          <a:prstGeom prst="rect">
            <a:avLst/>
          </a:prstGeom>
        </p:spPr>
        <p:txBody>
          <a:bodyPr wrap="square">
            <a:spAutoFit/>
          </a:bodyPr>
          <a:lstStyle/>
          <a:p>
            <a:pPr marL="343080" indent="-342720">
              <a:lnSpc>
                <a:spcPct val="100000"/>
              </a:lnSpc>
              <a:spcBef>
                <a:spcPts val="479"/>
              </a:spcBef>
              <a:buClr>
                <a:srgbClr val="990000"/>
              </a:buClr>
              <a:buSzPct val="60000"/>
              <a:buFont typeface="Wingdings 2" charset="2"/>
              <a:buChar char=""/>
            </a:pPr>
            <a:r>
              <a:rPr lang="en-US" sz="2400" spc="-1" dirty="0">
                <a:solidFill>
                  <a:srgbClr val="000000"/>
                </a:solidFill>
                <a:uFill>
                  <a:solidFill>
                    <a:srgbClr val="FFFFFF"/>
                  </a:solidFill>
                </a:uFill>
                <a:latin typeface="Calibri"/>
              </a:rPr>
              <a:t>We realize that resources r01n (may be different in your case), was expected to be cached</a:t>
            </a:r>
          </a:p>
          <a:p>
            <a:pPr marL="343080" indent="-342720">
              <a:lnSpc>
                <a:spcPct val="100000"/>
              </a:lnSpc>
              <a:spcBef>
                <a:spcPts val="479"/>
              </a:spcBef>
              <a:buClr>
                <a:srgbClr val="990000"/>
              </a:buClr>
              <a:buSzPct val="60000"/>
              <a:buFont typeface="Wingdings 2" charset="2"/>
              <a:buChar char=""/>
            </a:pPr>
            <a:r>
              <a:rPr lang="en-US" sz="2400" spc="-1" dirty="0">
                <a:solidFill>
                  <a:srgbClr val="000000"/>
                </a:solidFill>
                <a:uFill>
                  <a:solidFill>
                    <a:srgbClr val="FFFFFF"/>
                  </a:solidFill>
                </a:uFill>
                <a:latin typeface="Calibri"/>
              </a:rPr>
              <a:t>Let’s understand this scenario with two threads running concurrently on the proxy. </a:t>
            </a:r>
          </a:p>
          <a:p>
            <a:pPr marL="343080" indent="-342720">
              <a:lnSpc>
                <a:spcPct val="100000"/>
              </a:lnSpc>
              <a:spcBef>
                <a:spcPts val="479"/>
              </a:spcBef>
              <a:buClr>
                <a:srgbClr val="990000"/>
              </a:buClr>
              <a:buSzPct val="60000"/>
              <a:buFont typeface="Wingdings 2" charset="2"/>
              <a:buChar char=""/>
            </a:pPr>
            <a:r>
              <a:rPr lang="en-US" sz="2400" spc="-1" dirty="0">
                <a:solidFill>
                  <a:srgbClr val="000000"/>
                </a:solidFill>
                <a:uFill>
                  <a:solidFill>
                    <a:srgbClr val="FFFFFF"/>
                  </a:solidFill>
                </a:uFill>
                <a:latin typeface="Calibri"/>
              </a:rPr>
              <a:t>T1: At the time of check, T1 sees that it has cached the requested object.</a:t>
            </a:r>
          </a:p>
          <a:p>
            <a:pPr marL="343080" indent="-342720">
              <a:lnSpc>
                <a:spcPct val="100000"/>
              </a:lnSpc>
              <a:spcBef>
                <a:spcPts val="479"/>
              </a:spcBef>
              <a:buClr>
                <a:srgbClr val="990000"/>
              </a:buClr>
              <a:buSzPct val="60000"/>
              <a:buFont typeface="Wingdings 2" charset="2"/>
              <a:buChar char=""/>
            </a:pPr>
            <a:r>
              <a:rPr lang="en-US" sz="2400" spc="-1" dirty="0">
                <a:solidFill>
                  <a:srgbClr val="000000"/>
                </a:solidFill>
                <a:uFill>
                  <a:solidFill>
                    <a:srgbClr val="FFFFFF"/>
                  </a:solidFill>
                </a:uFill>
                <a:latin typeface="Calibri"/>
              </a:rPr>
              <a:t>Another thread, say T2: Is trying to add a new object to the cache and is performing an eviction. This thread could  possibly delete the object from the cache after the time of check but before T1 sends the cached object to the requesting client ( time-of-use) </a:t>
            </a:r>
          </a:p>
          <a:p>
            <a:pPr marL="343080" indent="-342720">
              <a:lnSpc>
                <a:spcPct val="100000"/>
              </a:lnSpc>
              <a:spcBef>
                <a:spcPts val="479"/>
              </a:spcBef>
              <a:buClr>
                <a:srgbClr val="990000"/>
              </a:buClr>
              <a:buSzPct val="60000"/>
              <a:buFont typeface="Wingdings 2" charset="2"/>
              <a:buChar char=""/>
            </a:pPr>
            <a:r>
              <a:rPr lang="en-US" sz="2400" spc="-1" dirty="0">
                <a:solidFill>
                  <a:srgbClr val="000000"/>
                </a:solidFill>
                <a:uFill>
                  <a:solidFill>
                    <a:srgbClr val="FFFFFF"/>
                  </a:solidFill>
                </a:uFill>
                <a:latin typeface="Calibri"/>
              </a:rPr>
              <a:t>This is an example of the Time-of-check Time-of-use race condition</a:t>
            </a:r>
          </a:p>
        </p:txBody>
      </p:sp>
    </p:spTree>
    <p:extLst>
      <p:ext uri="{BB962C8B-B14F-4D97-AF65-F5344CB8AC3E}">
        <p14:creationId xmlns:p14="http://schemas.microsoft.com/office/powerpoint/2010/main" val="13684410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cap="small" spc="-1" dirty="0" err="1">
                <a:solidFill>
                  <a:srgbClr val="000000"/>
                </a:solidFill>
                <a:uFill>
                  <a:solidFill>
                    <a:srgbClr val="FFFFFF"/>
                  </a:solidFill>
                </a:uFill>
                <a:latin typeface="Calibri"/>
                <a:ea typeface="ＭＳ Ｐゴシック"/>
              </a:rPr>
              <a:t>PxyDrive</a:t>
            </a:r>
            <a:r>
              <a:rPr lang="en-US" altLang="ja-JP" sz="3600" b="1" spc="-1" dirty="0">
                <a:solidFill>
                  <a:srgbClr val="000000"/>
                </a:solidFill>
                <a:uFill>
                  <a:solidFill>
                    <a:srgbClr val="FFFFFF"/>
                  </a:solidFill>
                </a:uFill>
                <a:latin typeface="Calibri"/>
                <a:ea typeface="ＭＳ Ｐゴシック"/>
              </a:rPr>
              <a:t> Tutorial 4</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396719" y="1362240"/>
            <a:ext cx="8339317"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Debugging a proxy that suffers a deadlock</a:t>
            </a:r>
            <a:endParaRPr lang="en-US" sz="2400" b="1" spc="-1" dirty="0">
              <a:solidFill>
                <a:srgbClr val="000000"/>
              </a:solidFill>
              <a:uFill>
                <a:solidFill>
                  <a:srgbClr val="FFFFFF"/>
                </a:solidFill>
              </a:uFill>
              <a:latin typeface="Calibri"/>
              <a:ea typeface="ＭＳ Ｐゴシック"/>
            </a:endParaRPr>
          </a:p>
          <a:p>
            <a:pPr marL="343080" indent="-341280">
              <a:lnSpc>
                <a:spcPct val="100000"/>
              </a:lnSpc>
              <a:buClr>
                <a:srgbClr val="990000"/>
              </a:buClr>
              <a:buSzPct val="60000"/>
              <a:buFont typeface="Wingdings 2" charset="2"/>
              <a:buChar char=""/>
            </a:pPr>
            <a:r>
              <a:rPr lang="en-US" sz="2400" b="1" spc="-1" dirty="0">
                <a:solidFill>
                  <a:srgbClr val="000000"/>
                </a:solidFill>
                <a:uFill>
                  <a:solidFill>
                    <a:srgbClr val="FFFFFF"/>
                  </a:solidFill>
                </a:uFill>
                <a:latin typeface="Calibri"/>
                <a:ea typeface="ＭＳ Ｐゴシック"/>
              </a:rPr>
              <a:t>Run the same trace but with another faulty proxy</a:t>
            </a:r>
          </a:p>
          <a:p>
            <a:pPr marL="343080" indent="-341280">
              <a:lnSpc>
                <a:spcPct val="100000"/>
              </a:lnSpc>
              <a:buClr>
                <a:srgbClr val="990000"/>
              </a:buClr>
              <a:buSzPct val="60000"/>
              <a:buFont typeface="Wingdings 2" charset="2"/>
              <a:buChar char=""/>
            </a:pPr>
            <a:r>
              <a:rPr lang="en-US" sz="2400" b="1" spc="-1" dirty="0">
                <a:solidFill>
                  <a:srgbClr val="000000"/>
                </a:solidFill>
                <a:uFill>
                  <a:solidFill>
                    <a:srgbClr val="FFFFFF"/>
                  </a:solidFill>
                </a:uFill>
                <a:latin typeface="Consolas" panose="020B0609020204030204" pitchFamily="49" charset="0"/>
                <a:ea typeface="ＭＳ Ｐゴシック"/>
              </a:rPr>
              <a:t>$ ./</a:t>
            </a:r>
            <a:r>
              <a:rPr lang="en-US" sz="2400" b="1" spc="-1" dirty="0" err="1">
                <a:solidFill>
                  <a:srgbClr val="000000"/>
                </a:solidFill>
                <a:uFill>
                  <a:solidFill>
                    <a:srgbClr val="FFFFFF"/>
                  </a:solidFill>
                </a:uFill>
                <a:latin typeface="Consolas" panose="020B0609020204030204" pitchFamily="49" charset="0"/>
                <a:ea typeface="ＭＳ Ｐゴシック"/>
              </a:rPr>
              <a:t>pxy</a:t>
            </a:r>
            <a:r>
              <a:rPr lang="en-US" sz="2400" b="1" spc="-1" dirty="0">
                <a:solidFill>
                  <a:srgbClr val="000000"/>
                </a:solidFill>
                <a:uFill>
                  <a:solidFill>
                    <a:srgbClr val="FFFFFF"/>
                  </a:solidFill>
                </a:uFill>
                <a:latin typeface="Consolas" panose="020B0609020204030204" pitchFamily="49" charset="0"/>
                <a:ea typeface="ＭＳ Ｐゴシック"/>
              </a:rPr>
              <a:t>/</a:t>
            </a:r>
            <a:r>
              <a:rPr lang="en-US" sz="2400" b="1" spc="-1" dirty="0" err="1">
                <a:solidFill>
                  <a:srgbClr val="000000"/>
                </a:solidFill>
                <a:uFill>
                  <a:solidFill>
                    <a:srgbClr val="FFFFFF"/>
                  </a:solidFill>
                </a:uFill>
                <a:latin typeface="Consolas" panose="020B0609020204030204" pitchFamily="49" charset="0"/>
                <a:ea typeface="ＭＳ Ｐゴシック"/>
              </a:rPr>
              <a:t>pxydrive</a:t>
            </a:r>
            <a:r>
              <a:rPr lang="en-US" sz="2400" b="1" spc="-1" dirty="0">
                <a:solidFill>
                  <a:srgbClr val="000000"/>
                </a:solidFill>
                <a:uFill>
                  <a:solidFill>
                    <a:srgbClr val="FFFFFF"/>
                  </a:solidFill>
                </a:uFill>
                <a:latin typeface="Consolas" panose="020B0609020204030204" pitchFamily="49" charset="0"/>
                <a:ea typeface="ＭＳ Ｐゴシック"/>
              </a:rPr>
              <a:t> –f </a:t>
            </a:r>
            <a:r>
              <a:rPr lang="en-US" sz="2400" b="1" spc="-1" dirty="0" err="1">
                <a:solidFill>
                  <a:srgbClr val="000000"/>
                </a:solidFill>
                <a:uFill>
                  <a:solidFill>
                    <a:srgbClr val="FFFFFF"/>
                  </a:solidFill>
                </a:uFill>
                <a:latin typeface="Consolas" panose="020B0609020204030204" pitchFamily="49" charset="0"/>
                <a:ea typeface="ＭＳ Ｐゴシック"/>
              </a:rPr>
              <a:t>caching.cmd</a:t>
            </a:r>
            <a:br>
              <a:rPr lang="en-US" sz="2400" b="1" spc="-1" dirty="0">
                <a:solidFill>
                  <a:srgbClr val="000000"/>
                </a:solidFill>
                <a:uFill>
                  <a:solidFill>
                    <a:srgbClr val="FFFFFF"/>
                  </a:solidFill>
                </a:uFill>
                <a:latin typeface="Consolas" panose="020B0609020204030204" pitchFamily="49" charset="0"/>
                <a:ea typeface="ＭＳ Ｐゴシック"/>
              </a:rPr>
            </a:br>
            <a:r>
              <a:rPr lang="en-US" sz="2400" b="1" spc="-1" dirty="0">
                <a:solidFill>
                  <a:srgbClr val="000000"/>
                </a:solidFill>
                <a:uFill>
                  <a:solidFill>
                    <a:srgbClr val="FFFFFF"/>
                  </a:solidFill>
                </a:uFill>
                <a:latin typeface="Consolas" panose="020B0609020204030204" pitchFamily="49" charset="0"/>
                <a:ea typeface="ＭＳ Ｐゴシック"/>
              </a:rPr>
              <a:t>  –p </a:t>
            </a:r>
            <a:r>
              <a:rPr lang="en-US" sz="2400" b="1" spc="-1" dirty="0">
                <a:solidFill>
                  <a:srgbClr val="FF0000"/>
                </a:solidFill>
                <a:uFill>
                  <a:solidFill>
                    <a:srgbClr val="FFFFFF"/>
                  </a:solidFill>
                </a:uFill>
                <a:latin typeface="Consolas" panose="020B0609020204030204" pitchFamily="49" charset="0"/>
                <a:ea typeface="ＭＳ Ｐゴシック"/>
              </a:rPr>
              <a:t>./deadlocked-proxy</a:t>
            </a:r>
          </a:p>
          <a:p>
            <a:pPr marL="1800">
              <a:lnSpc>
                <a:spcPct val="100000"/>
              </a:lnSpc>
              <a:buClr>
                <a:srgbClr val="990000"/>
              </a:buClr>
              <a:buSzPct val="60000"/>
            </a:pPr>
            <a:endParaRPr lang="en-US" sz="2400" b="1" spc="-1" dirty="0">
              <a:solidFill>
                <a:srgbClr val="FF0000"/>
              </a:solidFill>
              <a:uFill>
                <a:solidFill>
                  <a:srgbClr val="FFFFFF"/>
                </a:solidFill>
              </a:uFill>
              <a:latin typeface="Consolas" panose="020B0609020204030204" pitchFamily="49" charset="0"/>
              <a:ea typeface="ＭＳ Ｐゴシック"/>
            </a:endParaRPr>
          </a:p>
        </p:txBody>
      </p:sp>
    </p:spTree>
    <p:extLst>
      <p:ext uri="{BB962C8B-B14F-4D97-AF65-F5344CB8AC3E}">
        <p14:creationId xmlns:p14="http://schemas.microsoft.com/office/powerpoint/2010/main" val="19466597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altLang="ja-JP" sz="3600" b="1" spc="-1" dirty="0">
                <a:solidFill>
                  <a:srgbClr val="000000"/>
                </a:solidFill>
                <a:uFill>
                  <a:solidFill>
                    <a:srgbClr val="FFFFFF"/>
                  </a:solidFill>
                </a:uFill>
                <a:latin typeface="Calibri"/>
                <a:ea typeface="ＭＳ Ｐゴシック"/>
              </a:rPr>
              <a:t>What went wrong?</a:t>
            </a:r>
            <a:endParaRPr lang="en-US" sz="1800" b="0" strike="noStrike" spc="-1" dirty="0">
              <a:solidFill>
                <a:srgbClr val="000000"/>
              </a:solidFill>
              <a:uFill>
                <a:solidFill>
                  <a:srgbClr val="FFFFFF"/>
                </a:solidFill>
              </a:uFill>
              <a:latin typeface="Arial"/>
            </a:endParaRPr>
          </a:p>
        </p:txBody>
      </p:sp>
      <p:pic>
        <p:nvPicPr>
          <p:cNvPr id="4" name="Picture 3">
            <a:extLst>
              <a:ext uri="{FF2B5EF4-FFF2-40B4-BE49-F238E27FC236}">
                <a16:creationId xmlns:a16="http://schemas.microsoft.com/office/drawing/2014/main" id="{0B9AFAD7-9B1F-2644-9F1D-6BB551EC26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2235200"/>
            <a:ext cx="8432800" cy="2387600"/>
          </a:xfrm>
          <a:prstGeom prst="rect">
            <a:avLst/>
          </a:prstGeom>
        </p:spPr>
      </p:pic>
    </p:spTree>
    <p:extLst>
      <p:ext uri="{BB962C8B-B14F-4D97-AF65-F5344CB8AC3E}">
        <p14:creationId xmlns:p14="http://schemas.microsoft.com/office/powerpoint/2010/main" val="1414395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altLang="ja-JP" sz="3600" b="1" spc="-1" dirty="0">
                <a:solidFill>
                  <a:srgbClr val="000000"/>
                </a:solidFill>
                <a:uFill>
                  <a:solidFill>
                    <a:srgbClr val="FFFFFF"/>
                  </a:solidFill>
                </a:uFill>
                <a:latin typeface="Calibri"/>
                <a:ea typeface="ＭＳ Ｐゴシック"/>
              </a:rPr>
              <a:t>What went wrong?</a:t>
            </a:r>
            <a:endParaRPr lang="en-US" sz="1800" b="0" strike="noStrike" spc="-1" dirty="0">
              <a:solidFill>
                <a:srgbClr val="000000"/>
              </a:solidFill>
              <a:uFill>
                <a:solidFill>
                  <a:srgbClr val="FFFFFF"/>
                </a:solidFill>
              </a:uFill>
              <a:latin typeface="Arial"/>
            </a:endParaRPr>
          </a:p>
        </p:txBody>
      </p:sp>
      <p:sp>
        <p:nvSpPr>
          <p:cNvPr id="4" name="Rectangle 3">
            <a:extLst>
              <a:ext uri="{FF2B5EF4-FFF2-40B4-BE49-F238E27FC236}">
                <a16:creationId xmlns:a16="http://schemas.microsoft.com/office/drawing/2014/main" id="{E1E3E7A2-51E4-D74D-A96A-9E3C7986E0AE}"/>
              </a:ext>
            </a:extLst>
          </p:cNvPr>
          <p:cNvSpPr/>
          <p:nvPr/>
        </p:nvSpPr>
        <p:spPr>
          <a:xfrm>
            <a:off x="357120" y="1272272"/>
            <a:ext cx="8095488" cy="4716676"/>
          </a:xfrm>
          <a:prstGeom prst="rect">
            <a:avLst/>
          </a:prstGeom>
        </p:spPr>
        <p:txBody>
          <a:bodyPr wrap="square">
            <a:spAutoFit/>
          </a:bodyPr>
          <a:lstStyle/>
          <a:p>
            <a:pPr marL="343080" indent="-342720">
              <a:lnSpc>
                <a:spcPct val="100000"/>
              </a:lnSpc>
              <a:spcBef>
                <a:spcPts val="479"/>
              </a:spcBef>
              <a:buClr>
                <a:srgbClr val="990000"/>
              </a:buClr>
              <a:buSzPct val="60000"/>
              <a:buFont typeface="Wingdings 2" charset="2"/>
              <a:buChar char=""/>
            </a:pPr>
            <a:r>
              <a:rPr lang="en-US" sz="2400" spc="-1" dirty="0">
                <a:solidFill>
                  <a:srgbClr val="000000"/>
                </a:solidFill>
                <a:uFill>
                  <a:solidFill>
                    <a:srgbClr val="FFFFFF"/>
                  </a:solidFill>
                </a:uFill>
                <a:latin typeface="Calibri"/>
              </a:rPr>
              <a:t>We can notice a few timeout events and also some threads were waiting for the event that caused timeout.</a:t>
            </a:r>
          </a:p>
          <a:p>
            <a:pPr marL="343080" indent="-342720">
              <a:lnSpc>
                <a:spcPct val="100000"/>
              </a:lnSpc>
              <a:spcBef>
                <a:spcPts val="479"/>
              </a:spcBef>
              <a:buClr>
                <a:srgbClr val="990000"/>
              </a:buClr>
              <a:buSzPct val="60000"/>
              <a:buFont typeface="Wingdings 2" charset="2"/>
              <a:buChar char=""/>
            </a:pPr>
            <a:r>
              <a:rPr lang="en-US" sz="2400" spc="-1" dirty="0">
                <a:solidFill>
                  <a:srgbClr val="000000"/>
                </a:solidFill>
                <a:uFill>
                  <a:solidFill>
                    <a:srgbClr val="FFFFFF"/>
                  </a:solidFill>
                </a:uFill>
                <a:latin typeface="Calibri"/>
              </a:rPr>
              <a:t>Let’s consider two proxy threads T1 and T2 as usual.</a:t>
            </a:r>
          </a:p>
          <a:p>
            <a:pPr marL="343080" indent="-342720">
              <a:lnSpc>
                <a:spcPct val="100000"/>
              </a:lnSpc>
              <a:spcBef>
                <a:spcPts val="479"/>
              </a:spcBef>
              <a:buClr>
                <a:srgbClr val="990000"/>
              </a:buClr>
              <a:buSzPct val="60000"/>
              <a:buFont typeface="Wingdings 2" charset="2"/>
              <a:buChar char=""/>
            </a:pPr>
            <a:r>
              <a:rPr lang="en-US" sz="2400" spc="-1" dirty="0">
                <a:solidFill>
                  <a:srgbClr val="000000"/>
                </a:solidFill>
                <a:uFill>
                  <a:solidFill>
                    <a:srgbClr val="FFFFFF"/>
                  </a:solidFill>
                </a:uFill>
                <a:latin typeface="Calibri"/>
              </a:rPr>
              <a:t>Suppose T1 holds a lock on a shared resource ( could be the cache in our case) and never releases it. ( you might have missed to perform </a:t>
            </a:r>
            <a:r>
              <a:rPr lang="en-US" sz="2400" spc="-1" dirty="0" err="1">
                <a:solidFill>
                  <a:srgbClr val="000000"/>
                </a:solidFill>
                <a:uFill>
                  <a:solidFill>
                    <a:srgbClr val="FFFFFF"/>
                  </a:solidFill>
                </a:uFill>
                <a:latin typeface="Calibri"/>
              </a:rPr>
              <a:t>pthread_unlock</a:t>
            </a:r>
            <a:r>
              <a:rPr lang="en-US" sz="2400" spc="-1" dirty="0">
                <a:solidFill>
                  <a:srgbClr val="000000"/>
                </a:solidFill>
                <a:uFill>
                  <a:solidFill>
                    <a:srgbClr val="FFFFFF"/>
                  </a:solidFill>
                </a:uFill>
                <a:latin typeface="Calibri"/>
              </a:rPr>
              <a:t> ! Or might have messed with the order of locking and unlocking)    </a:t>
            </a:r>
          </a:p>
          <a:p>
            <a:pPr marL="343080" indent="-342720">
              <a:lnSpc>
                <a:spcPct val="100000"/>
              </a:lnSpc>
              <a:spcBef>
                <a:spcPts val="479"/>
              </a:spcBef>
              <a:buClr>
                <a:srgbClr val="990000"/>
              </a:buClr>
              <a:buSzPct val="60000"/>
              <a:buFont typeface="Wingdings 2" charset="2"/>
              <a:buChar char=""/>
            </a:pPr>
            <a:r>
              <a:rPr lang="en-US" sz="2400" spc="-1" dirty="0">
                <a:solidFill>
                  <a:srgbClr val="000000"/>
                </a:solidFill>
                <a:uFill>
                  <a:solidFill>
                    <a:srgbClr val="FFFFFF"/>
                  </a:solidFill>
                </a:uFill>
                <a:latin typeface="Calibri"/>
              </a:rPr>
              <a:t>Another thread, say T2: Is trying to hold a lock on the same resource. ( worse condition could be that it is already holding a lock on another shared resource that T2 needs). T2 waits for T1 to release the lock on the first resource and T1 in turn waits for T2 to release lock on that another resource. </a:t>
            </a:r>
          </a:p>
        </p:txBody>
      </p:sp>
    </p:spTree>
    <p:extLst>
      <p:ext uri="{BB962C8B-B14F-4D97-AF65-F5344CB8AC3E}">
        <p14:creationId xmlns:p14="http://schemas.microsoft.com/office/powerpoint/2010/main" val="42932436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357120" y="435600"/>
            <a:ext cx="7591680" cy="761760"/>
          </a:xfrm>
          <a:prstGeom prst="rect">
            <a:avLst/>
          </a:prstGeom>
          <a:noFill/>
          <a:ln w="9360">
            <a:noFill/>
          </a:ln>
        </p:spPr>
        <p:txBody>
          <a:bodyPr anchor="ctr"/>
          <a:lstStyle/>
          <a:p>
            <a:pPr marL="119160" indent="-118800">
              <a:lnSpc>
                <a:spcPct val="100000"/>
              </a:lnSpc>
            </a:pPr>
            <a:r>
              <a:rPr lang="en-US" sz="3600" b="1" strike="noStrike" spc="-1">
                <a:solidFill>
                  <a:srgbClr val="000000"/>
                </a:solidFill>
                <a:uFill>
                  <a:solidFill>
                    <a:srgbClr val="FFFFFF"/>
                  </a:solidFill>
                </a:uFill>
                <a:latin typeface="Calibri"/>
                <a:ea typeface="ＭＳ Ｐゴシック"/>
              </a:rPr>
              <a:t>Proxylab Reminders</a:t>
            </a:r>
            <a:endParaRPr lang="en-US" sz="2400" b="0" strike="noStrike" spc="-1">
              <a:solidFill>
                <a:srgbClr val="000000"/>
              </a:solidFill>
              <a:uFill>
                <a:solidFill>
                  <a:srgbClr val="FFFFFF"/>
                </a:solidFill>
              </a:uFill>
              <a:latin typeface="Arial Narrow"/>
            </a:endParaRPr>
          </a:p>
        </p:txBody>
      </p:sp>
      <p:sp>
        <p:nvSpPr>
          <p:cNvPr id="127" name="TextShape 2"/>
          <p:cNvSpPr txBox="1"/>
          <p:nvPr/>
        </p:nvSpPr>
        <p:spPr>
          <a:xfrm>
            <a:off x="396720" y="1362240"/>
            <a:ext cx="7895880" cy="4971600"/>
          </a:xfrm>
          <a:prstGeom prst="rect">
            <a:avLst/>
          </a:prstGeom>
          <a:noFill/>
          <a:ln w="9360">
            <a:noFill/>
          </a:ln>
        </p:spPr>
        <p:txBody>
          <a:bodyPr/>
          <a:lstStyle/>
          <a:p>
            <a:pPr marL="343080" indent="-342720">
              <a:lnSpc>
                <a:spcPct val="100000"/>
              </a:lnSpc>
              <a:spcBef>
                <a:spcPts val="479"/>
              </a:spcBef>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Plan out your implementation</a:t>
            </a:r>
            <a:endParaRPr lang="en-US" sz="2400" b="1" strike="noStrike" spc="-1">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2000" b="0" strike="noStrike" spc="-1">
                <a:solidFill>
                  <a:srgbClr val="000000"/>
                </a:solidFill>
                <a:uFill>
                  <a:solidFill>
                    <a:srgbClr val="FFFFFF"/>
                  </a:solidFill>
                </a:uFill>
                <a:latin typeface="Calibri"/>
                <a:ea typeface="ＭＳ Ｐゴシック"/>
              </a:rPr>
              <a:t>“Weeks of programming can save you hours of planning” 
– Anonymous</a:t>
            </a:r>
            <a:endParaRPr lang="en-US" sz="2000" b="0" strike="noStrike" spc="-1">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2000" b="0" strike="noStrike" spc="-1">
                <a:solidFill>
                  <a:srgbClr val="000000"/>
                </a:solidFill>
                <a:uFill>
                  <a:solidFill>
                    <a:srgbClr val="FFFFFF"/>
                  </a:solidFill>
                </a:uFill>
                <a:latin typeface="Calibri"/>
                <a:ea typeface="ＭＳ Ｐゴシック"/>
              </a:rPr>
              <a:t>Arbitrarily using mutexes will not fix race conditions</a:t>
            </a:r>
            <a:endParaRPr lang="en-US" sz="2000" b="0" strike="noStrike" spc="-1">
              <a:solidFill>
                <a:srgbClr val="000000"/>
              </a:solidFill>
              <a:uFill>
                <a:solidFill>
                  <a:srgbClr val="FFFFFF"/>
                </a:solidFill>
              </a:uFill>
              <a:latin typeface="Calibri"/>
            </a:endParaRPr>
          </a:p>
          <a:p>
            <a:pPr>
              <a:lnSpc>
                <a:spcPct val="100000"/>
              </a:lnSpc>
              <a:spcBef>
                <a:spcPts val="479"/>
              </a:spcBef>
            </a:pPr>
            <a:endParaRPr lang="en-US" sz="2400" b="1" strike="noStrike" spc="-1">
              <a:solidFill>
                <a:srgbClr val="000000"/>
              </a:solidFill>
              <a:uFill>
                <a:solidFill>
                  <a:srgbClr val="FFFFFF"/>
                </a:solidFill>
              </a:uFill>
              <a:latin typeface="Calibri"/>
            </a:endParaRPr>
          </a:p>
          <a:p>
            <a:pPr marL="343080" indent="-342720">
              <a:lnSpc>
                <a:spcPct val="100000"/>
              </a:lnSpc>
              <a:spcBef>
                <a:spcPts val="479"/>
              </a:spcBef>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Read the writeup</a:t>
            </a:r>
            <a:endParaRPr lang="en-US" sz="2400" b="1" strike="noStrike" spc="-1">
              <a:solidFill>
                <a:srgbClr val="000000"/>
              </a:solidFill>
              <a:uFill>
                <a:solidFill>
                  <a:srgbClr val="FFFFFF"/>
                </a:solidFill>
              </a:uFill>
              <a:latin typeface="Calibri"/>
            </a:endParaRPr>
          </a:p>
          <a:p>
            <a:pPr>
              <a:lnSpc>
                <a:spcPct val="100000"/>
              </a:lnSpc>
              <a:spcBef>
                <a:spcPts val="479"/>
              </a:spcBef>
            </a:pPr>
            <a:endParaRPr lang="en-US" sz="2400" b="1" strike="noStrike" spc="-1">
              <a:solidFill>
                <a:srgbClr val="000000"/>
              </a:solidFill>
              <a:uFill>
                <a:solidFill>
                  <a:srgbClr val="FFFFFF"/>
                </a:solidFill>
              </a:uFill>
              <a:latin typeface="Calibri"/>
            </a:endParaRPr>
          </a:p>
          <a:p>
            <a:pPr marL="343080" indent="-342720">
              <a:lnSpc>
                <a:spcPct val="100000"/>
              </a:lnSpc>
              <a:spcBef>
                <a:spcPts val="479"/>
              </a:spcBef>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Submit your code (days) early</a:t>
            </a:r>
            <a:endParaRPr lang="en-US" sz="2400" b="1" strike="noStrike" spc="-1">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2000" b="0" strike="noStrike" spc="-1">
                <a:solidFill>
                  <a:srgbClr val="000000"/>
                </a:solidFill>
                <a:uFill>
                  <a:solidFill>
                    <a:srgbClr val="FFFFFF"/>
                  </a:solidFill>
                </a:uFill>
                <a:latin typeface="Calibri"/>
                <a:ea typeface="ＭＳ Ｐゴシック"/>
              </a:rPr>
              <a:t>Test that the submission will build and run on Autolab</a:t>
            </a:r>
            <a:endParaRPr lang="en-US" sz="2000" b="0" strike="noStrike" spc="-1">
              <a:solidFill>
                <a:srgbClr val="000000"/>
              </a:solidFill>
              <a:uFill>
                <a:solidFill>
                  <a:srgbClr val="FFFFFF"/>
                </a:solidFill>
              </a:uFill>
              <a:latin typeface="Calibri"/>
            </a:endParaRPr>
          </a:p>
          <a:p>
            <a:endParaRPr lang="en-US" sz="2400" b="1" strike="noStrike" spc="-1">
              <a:solidFill>
                <a:srgbClr val="000000"/>
              </a:solidFill>
              <a:uFill>
                <a:solidFill>
                  <a:srgbClr val="FFFFFF"/>
                </a:solidFill>
              </a:uFill>
              <a:latin typeface="Calibri"/>
            </a:endParaRPr>
          </a:p>
          <a:p>
            <a:pPr marL="343080" indent="-342720">
              <a:lnSpc>
                <a:spcPct val="100000"/>
              </a:lnSpc>
              <a:spcBef>
                <a:spcPts val="479"/>
              </a:spcBef>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Final exam is only a few weeks away!</a:t>
            </a:r>
            <a:endParaRPr lang="en-US" sz="2400" b="1"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357120" y="435600"/>
            <a:ext cx="7591680" cy="761760"/>
          </a:xfrm>
          <a:prstGeom prst="rect">
            <a:avLst/>
          </a:prstGeom>
          <a:noFill/>
          <a:ln w="9360">
            <a:noFill/>
          </a:ln>
        </p:spPr>
        <p:txBody>
          <a:bodyPr anchor="ctr"/>
          <a:lstStyle/>
          <a:p>
            <a:pPr marL="119160" indent="-118800">
              <a:lnSpc>
                <a:spcPct val="100000"/>
              </a:lnSpc>
            </a:pPr>
            <a:r>
              <a:rPr lang="en-US" sz="3600" b="1" strike="noStrike" spc="-1">
                <a:solidFill>
                  <a:srgbClr val="000000"/>
                </a:solidFill>
                <a:uFill>
                  <a:solidFill>
                    <a:srgbClr val="FFFFFF"/>
                  </a:solidFill>
                </a:uFill>
                <a:latin typeface="Calibri"/>
                <a:ea typeface="ＭＳ Ｐゴシック"/>
              </a:rPr>
              <a:t>ProxyLab</a:t>
            </a:r>
            <a:endParaRPr lang="en-US" sz="2400" b="0" strike="noStrike" spc="-1">
              <a:solidFill>
                <a:srgbClr val="000000"/>
              </a:solidFill>
              <a:uFill>
                <a:solidFill>
                  <a:srgbClr val="FFFFFF"/>
                </a:solidFill>
              </a:uFill>
              <a:latin typeface="Arial Narrow"/>
            </a:endParaRPr>
          </a:p>
        </p:txBody>
      </p:sp>
      <p:sp>
        <p:nvSpPr>
          <p:cNvPr id="96" name="TextShape 2"/>
          <p:cNvSpPr txBox="1"/>
          <p:nvPr/>
        </p:nvSpPr>
        <p:spPr>
          <a:xfrm>
            <a:off x="396720" y="1362240"/>
            <a:ext cx="7895880" cy="4971600"/>
          </a:xfrm>
          <a:prstGeom prst="rect">
            <a:avLst/>
          </a:prstGeom>
          <a:noFill/>
          <a:ln w="9360">
            <a:noFill/>
          </a:ln>
        </p:spPr>
        <p:txBody>
          <a:bodyPr/>
          <a:lstStyle/>
          <a:p>
            <a:pPr marL="343080" indent="-341280">
              <a:lnSpc>
                <a:spcPct val="100000"/>
              </a:lnSpc>
              <a:buClr>
                <a:srgbClr val="990000"/>
              </a:buClr>
              <a:buSzPct val="60000"/>
              <a:buFont typeface="Wingdings 2" charset="2"/>
              <a:buChar char=""/>
            </a:pPr>
            <a:r>
              <a:rPr lang="en-US" sz="1900" b="1" spc="-1" dirty="0">
                <a:solidFill>
                  <a:srgbClr val="000000"/>
                </a:solidFill>
                <a:uFill>
                  <a:solidFill>
                    <a:srgbClr val="FFFFFF"/>
                  </a:solidFill>
                </a:uFill>
                <a:latin typeface="Calibri"/>
                <a:ea typeface="ＭＳ Ｐゴシック"/>
              </a:rPr>
              <a:t>Checkpoint is worth 1%, due Thursday, Nov. 29</a:t>
            </a:r>
            <a:r>
              <a:rPr lang="en-US" sz="1900" b="1" spc="-1" baseline="30000" dirty="0">
                <a:solidFill>
                  <a:srgbClr val="000000"/>
                </a:solidFill>
                <a:uFill>
                  <a:solidFill>
                    <a:srgbClr val="FFFFFF"/>
                  </a:solidFill>
                </a:uFill>
                <a:latin typeface="Calibri"/>
                <a:ea typeface="ＭＳ Ｐゴシック"/>
              </a:rPr>
              <a:t>th</a:t>
            </a:r>
            <a:endParaRPr lang="en-US" sz="1900" b="1" spc="-1" dirty="0">
              <a:solidFill>
                <a:srgbClr val="000000"/>
              </a:solidFill>
              <a:uFill>
                <a:solidFill>
                  <a:srgbClr val="FFFFFF"/>
                </a:solidFill>
              </a:uFill>
              <a:latin typeface="Calibri"/>
              <a:ea typeface="ＭＳ Ｐゴシック"/>
            </a:endParaRPr>
          </a:p>
          <a:p>
            <a:pPr marL="343080" indent="-341280">
              <a:lnSpc>
                <a:spcPct val="100000"/>
              </a:lnSpc>
              <a:buClr>
                <a:srgbClr val="990000"/>
              </a:buClr>
              <a:buSzPct val="60000"/>
              <a:buFont typeface="Wingdings 2" charset="2"/>
              <a:buChar char=""/>
            </a:pPr>
            <a:r>
              <a:rPr lang="en-US" sz="1900" b="1" spc="-1" dirty="0">
                <a:solidFill>
                  <a:srgbClr val="000000"/>
                </a:solidFill>
                <a:uFill>
                  <a:solidFill>
                    <a:srgbClr val="FFFFFF"/>
                  </a:solidFill>
                </a:uFill>
                <a:latin typeface="Calibri"/>
                <a:ea typeface="ＭＳ Ｐゴシック"/>
              </a:rPr>
              <a:t>Final is worth 7%, due Thursday, Dec 6</a:t>
            </a:r>
            <a:r>
              <a:rPr lang="en-US" sz="1900" b="1" spc="-1" baseline="30000" dirty="0">
                <a:solidFill>
                  <a:srgbClr val="000000"/>
                </a:solidFill>
                <a:uFill>
                  <a:solidFill>
                    <a:srgbClr val="FFFFFF"/>
                  </a:solidFill>
                </a:uFill>
                <a:latin typeface="Calibri"/>
                <a:ea typeface="ＭＳ Ｐゴシック"/>
              </a:rPr>
              <a:t>th</a:t>
            </a:r>
          </a:p>
          <a:p>
            <a:pPr marL="343080" indent="-341280">
              <a:lnSpc>
                <a:spcPct val="100000"/>
              </a:lnSpc>
              <a:buClr>
                <a:srgbClr val="990000"/>
              </a:buClr>
              <a:buSzPct val="60000"/>
              <a:buFont typeface="Wingdings 2" charset="2"/>
              <a:buChar char=""/>
            </a:pPr>
            <a:r>
              <a:rPr lang="en-US" sz="1900" b="1" spc="-1" dirty="0">
                <a:solidFill>
                  <a:srgbClr val="000000"/>
                </a:solidFill>
                <a:uFill>
                  <a:solidFill>
                    <a:srgbClr val="FFFFFF"/>
                  </a:solidFill>
                </a:uFill>
                <a:latin typeface="Calibri"/>
                <a:ea typeface="ＭＳ Ｐゴシック"/>
              </a:rPr>
              <a:t>You may use </a:t>
            </a:r>
            <a:r>
              <a:rPr lang="en-US" sz="1900" b="1" spc="-1" dirty="0">
                <a:solidFill>
                  <a:srgbClr val="FF0000"/>
                </a:solidFill>
                <a:uFill>
                  <a:solidFill>
                    <a:srgbClr val="FFFFFF"/>
                  </a:solidFill>
                </a:uFill>
                <a:latin typeface="Calibri"/>
                <a:ea typeface="ＭＳ Ｐゴシック"/>
              </a:rPr>
              <a:t>at most one grace / late day</a:t>
            </a:r>
            <a:r>
              <a:rPr lang="en-US" sz="1900" b="1" spc="-1" dirty="0">
                <a:solidFill>
                  <a:srgbClr val="000000"/>
                </a:solidFill>
                <a:uFill>
                  <a:solidFill>
                    <a:srgbClr val="FFFFFF"/>
                  </a:solidFill>
                </a:uFill>
                <a:latin typeface="Calibri"/>
                <a:ea typeface="ＭＳ Ｐゴシック"/>
              </a:rPr>
              <a:t> for each phase</a:t>
            </a:r>
          </a:p>
          <a:p>
            <a:pPr marL="800280" lvl="1" indent="-341280">
              <a:buClr>
                <a:srgbClr val="990000"/>
              </a:buClr>
              <a:buSzPct val="60000"/>
              <a:buFont typeface="Wingdings 2" charset="2"/>
              <a:buChar char=""/>
            </a:pPr>
            <a:r>
              <a:rPr lang="en-US" sz="1900" spc="-1" dirty="0">
                <a:solidFill>
                  <a:srgbClr val="000000"/>
                </a:solidFill>
                <a:uFill>
                  <a:solidFill>
                    <a:srgbClr val="FFFFFF"/>
                  </a:solidFill>
                </a:uFill>
                <a:latin typeface="Calibri" panose="020F0502020204030204" pitchFamily="34" charset="0"/>
                <a:cs typeface="Calibri" panose="020F0502020204030204" pitchFamily="34" charset="0"/>
              </a:rPr>
              <a:t>Last day to submit checkpoint: Friday, Nov. 30</a:t>
            </a:r>
            <a:r>
              <a:rPr lang="en-US" sz="1900" spc="-1" baseline="30000" dirty="0">
                <a:solidFill>
                  <a:srgbClr val="000000"/>
                </a:solidFill>
                <a:uFill>
                  <a:solidFill>
                    <a:srgbClr val="FFFFFF"/>
                  </a:solidFill>
                </a:uFill>
                <a:latin typeface="Calibri" panose="020F0502020204030204" pitchFamily="34" charset="0"/>
                <a:cs typeface="Calibri" panose="020F0502020204030204" pitchFamily="34" charset="0"/>
              </a:rPr>
              <a:t>th</a:t>
            </a:r>
            <a:endParaRPr lang="en-US" sz="1900" spc="-1" dirty="0">
              <a:solidFill>
                <a:srgbClr val="000000"/>
              </a:solidFill>
              <a:uFill>
                <a:solidFill>
                  <a:srgbClr val="FFFFFF"/>
                </a:solidFill>
              </a:uFill>
              <a:latin typeface="Calibri" panose="020F0502020204030204" pitchFamily="34" charset="0"/>
              <a:cs typeface="Calibri" panose="020F0502020204030204" pitchFamily="34" charset="0"/>
            </a:endParaRPr>
          </a:p>
          <a:p>
            <a:pPr marL="800280" lvl="1" indent="-341280">
              <a:buClr>
                <a:srgbClr val="990000"/>
              </a:buClr>
              <a:buSzPct val="60000"/>
              <a:buFont typeface="Wingdings 2" charset="2"/>
              <a:buChar char=""/>
            </a:pPr>
            <a:r>
              <a:rPr lang="en-US" sz="1900" spc="-1" dirty="0">
                <a:solidFill>
                  <a:srgbClr val="000000"/>
                </a:solidFill>
                <a:uFill>
                  <a:solidFill>
                    <a:srgbClr val="FFFFFF"/>
                  </a:solidFill>
                </a:uFill>
                <a:latin typeface="Calibri" panose="020F0502020204030204" pitchFamily="34" charset="0"/>
                <a:cs typeface="Calibri" panose="020F0502020204030204" pitchFamily="34" charset="0"/>
              </a:rPr>
              <a:t>Last day to submit final: Friday, Dec 7</a:t>
            </a:r>
            <a:r>
              <a:rPr lang="en-US" sz="1900" spc="-1" baseline="30000" dirty="0">
                <a:solidFill>
                  <a:srgbClr val="000000"/>
                </a:solidFill>
                <a:uFill>
                  <a:solidFill>
                    <a:srgbClr val="FFFFFF"/>
                  </a:solidFill>
                </a:uFill>
                <a:latin typeface="Calibri" panose="020F0502020204030204" pitchFamily="34" charset="0"/>
                <a:cs typeface="Calibri" panose="020F0502020204030204" pitchFamily="34" charset="0"/>
              </a:rPr>
              <a:t>th</a:t>
            </a:r>
            <a:endParaRPr lang="en-US" sz="1900" spc="-1" dirty="0">
              <a:solidFill>
                <a:srgbClr val="000000"/>
              </a:solidFill>
              <a:uFill>
                <a:solidFill>
                  <a:srgbClr val="FFFFFF"/>
                </a:solidFill>
              </a:uFill>
              <a:latin typeface="Calibri" panose="020F0502020204030204" pitchFamily="34" charset="0"/>
              <a:cs typeface="Calibri" panose="020F0502020204030204" pitchFamily="34" charset="0"/>
            </a:endParaRPr>
          </a:p>
          <a:p>
            <a:pPr marL="800280" lvl="1" indent="-341280">
              <a:buClr>
                <a:srgbClr val="990000"/>
              </a:buClr>
              <a:buSzPct val="60000"/>
              <a:buFont typeface="Wingdings 2" charset="2"/>
              <a:buChar char=""/>
            </a:pPr>
            <a:r>
              <a:rPr lang="en-US" sz="1900" spc="-1" dirty="0">
                <a:solidFill>
                  <a:srgbClr val="000000"/>
                </a:solidFill>
                <a:uFill>
                  <a:solidFill>
                    <a:srgbClr val="FFFFFF"/>
                  </a:solidFill>
                </a:uFill>
                <a:latin typeface="Calibri" panose="020F0502020204030204" pitchFamily="34" charset="0"/>
                <a:cs typeface="Calibri" panose="020F0502020204030204" pitchFamily="34" charset="0"/>
              </a:rPr>
              <a:t>There will be no extensions!</a:t>
            </a:r>
          </a:p>
          <a:p>
            <a:pPr marL="1800">
              <a:buClr>
                <a:srgbClr val="990000"/>
              </a:buClr>
              <a:buSzPct val="60000"/>
            </a:pPr>
            <a:endParaRPr lang="en-US" sz="1900" spc="-1" dirty="0">
              <a:solidFill>
                <a:srgbClr val="000000"/>
              </a:solidFill>
              <a:uFill>
                <a:solidFill>
                  <a:srgbClr val="FFFFFF"/>
                </a:solidFill>
              </a:uFill>
            </a:endParaRPr>
          </a:p>
          <a:p>
            <a:pPr marL="343080" indent="-341280">
              <a:lnSpc>
                <a:spcPct val="100000"/>
              </a:lnSpc>
              <a:buClr>
                <a:srgbClr val="990000"/>
              </a:buClr>
              <a:buSzPct val="60000"/>
              <a:buFont typeface="Wingdings 2" charset="2"/>
              <a:buChar char=""/>
            </a:pPr>
            <a:r>
              <a:rPr lang="en-US" sz="1900" b="1" spc="-1" dirty="0">
                <a:solidFill>
                  <a:srgbClr val="000000"/>
                </a:solidFill>
                <a:uFill>
                  <a:solidFill>
                    <a:srgbClr val="FFFFFF"/>
                  </a:solidFill>
                </a:uFill>
                <a:latin typeface="Calibri"/>
                <a:ea typeface="ＭＳ Ｐゴシック"/>
              </a:rPr>
              <a:t>You are submitting an entire project</a:t>
            </a:r>
            <a:endParaRPr lang="en-US" sz="1900" spc="-1" dirty="0">
              <a:solidFill>
                <a:srgbClr val="000000"/>
              </a:solidFill>
              <a:uFill>
                <a:solidFill>
                  <a:srgbClr val="FFFFFF"/>
                </a:solidFill>
              </a:uFill>
            </a:endParaRPr>
          </a:p>
          <a:p>
            <a:pPr marL="743040" lvl="1" indent="-284040">
              <a:lnSpc>
                <a:spcPct val="100000"/>
              </a:lnSpc>
              <a:buClr>
                <a:srgbClr val="990000"/>
              </a:buClr>
              <a:buSzPct val="110000"/>
              <a:buFont typeface="Wingdings" charset="2"/>
              <a:buChar char=""/>
            </a:pPr>
            <a:r>
              <a:rPr lang="en-US" sz="1900" spc="-1" dirty="0">
                <a:solidFill>
                  <a:srgbClr val="000000"/>
                </a:solidFill>
                <a:uFill>
                  <a:solidFill>
                    <a:srgbClr val="FFFFFF"/>
                  </a:solidFill>
                </a:uFill>
                <a:latin typeface="Calibri"/>
                <a:ea typeface="ＭＳ Ｐゴシック"/>
              </a:rPr>
              <a:t>Modify the </a:t>
            </a:r>
            <a:r>
              <a:rPr lang="en-US" sz="1900" spc="-1" dirty="0" err="1">
                <a:solidFill>
                  <a:srgbClr val="000000"/>
                </a:solidFill>
                <a:uFill>
                  <a:solidFill>
                    <a:srgbClr val="FFFFFF"/>
                  </a:solidFill>
                </a:uFill>
                <a:latin typeface="Calibri"/>
                <a:ea typeface="ＭＳ Ｐゴシック"/>
              </a:rPr>
              <a:t>makefile</a:t>
            </a:r>
            <a:endParaRPr lang="en-US" sz="1900" spc="-1" dirty="0">
              <a:solidFill>
                <a:srgbClr val="000000"/>
              </a:solidFill>
              <a:uFill>
                <a:solidFill>
                  <a:srgbClr val="FFFFFF"/>
                </a:solidFill>
              </a:uFill>
            </a:endParaRPr>
          </a:p>
          <a:p>
            <a:pPr marL="743040" lvl="1" indent="-284040">
              <a:lnSpc>
                <a:spcPct val="100000"/>
              </a:lnSpc>
              <a:buClr>
                <a:srgbClr val="990000"/>
              </a:buClr>
              <a:buSzPct val="110000"/>
              <a:buFont typeface="Wingdings" charset="2"/>
              <a:buChar char=""/>
            </a:pPr>
            <a:r>
              <a:rPr lang="en-US" sz="1900" spc="-1" dirty="0">
                <a:solidFill>
                  <a:srgbClr val="000000"/>
                </a:solidFill>
                <a:uFill>
                  <a:solidFill>
                    <a:srgbClr val="FFFFFF"/>
                  </a:solidFill>
                </a:uFill>
                <a:latin typeface="Calibri"/>
                <a:ea typeface="ＭＳ Ｐゴシック"/>
              </a:rPr>
              <a:t>Split source file into separate pieces</a:t>
            </a:r>
            <a:endParaRPr lang="en-US" sz="1900" spc="-1" dirty="0">
              <a:solidFill>
                <a:srgbClr val="000000"/>
              </a:solidFill>
              <a:uFill>
                <a:solidFill>
                  <a:srgbClr val="FFFFFF"/>
                </a:solidFill>
              </a:uFill>
            </a:endParaRPr>
          </a:p>
          <a:p>
            <a:pPr>
              <a:lnSpc>
                <a:spcPct val="100000"/>
              </a:lnSpc>
            </a:pPr>
            <a:endParaRPr lang="en-US" sz="1900" spc="-1" dirty="0">
              <a:solidFill>
                <a:srgbClr val="000000"/>
              </a:solidFill>
              <a:uFill>
                <a:solidFill>
                  <a:srgbClr val="FFFFFF"/>
                </a:solidFill>
              </a:uFill>
            </a:endParaRPr>
          </a:p>
          <a:p>
            <a:pPr marL="343080" indent="-341280">
              <a:lnSpc>
                <a:spcPct val="100000"/>
              </a:lnSpc>
              <a:buClr>
                <a:srgbClr val="990000"/>
              </a:buClr>
              <a:buSzPct val="60000"/>
              <a:buFont typeface="Wingdings 2" charset="2"/>
              <a:buChar char=""/>
            </a:pPr>
            <a:r>
              <a:rPr lang="en-US" sz="1900" b="1" spc="-1" dirty="0">
                <a:solidFill>
                  <a:srgbClr val="000000"/>
                </a:solidFill>
                <a:uFill>
                  <a:solidFill>
                    <a:srgbClr val="FFFFFF"/>
                  </a:solidFill>
                </a:uFill>
                <a:latin typeface="Calibri"/>
                <a:ea typeface="ＭＳ Ｐゴシック"/>
              </a:rPr>
              <a:t>Submit regularly to verify proxy builds on </a:t>
            </a:r>
            <a:r>
              <a:rPr lang="en-US" sz="1900" b="1" spc="-1" dirty="0" err="1">
                <a:solidFill>
                  <a:srgbClr val="000000"/>
                </a:solidFill>
                <a:uFill>
                  <a:solidFill>
                    <a:srgbClr val="FFFFFF"/>
                  </a:solidFill>
                </a:uFill>
                <a:latin typeface="Calibri"/>
                <a:ea typeface="ＭＳ Ｐゴシック"/>
              </a:rPr>
              <a:t>Autolab</a:t>
            </a:r>
            <a:endParaRPr lang="en-US" sz="1900" b="1" strike="noStrike" spc="-1" dirty="0">
              <a:solidFill>
                <a:srgbClr val="000000"/>
              </a:solidFill>
              <a:uFill>
                <a:solidFill>
                  <a:srgbClr val="FFFFFF"/>
                </a:solidFill>
              </a:uFill>
              <a:latin typeface="Calibri"/>
            </a:endParaRPr>
          </a:p>
          <a:p>
            <a:pPr marL="343080" indent="-342720">
              <a:lnSpc>
                <a:spcPct val="100000"/>
              </a:lnSpc>
              <a:spcBef>
                <a:spcPts val="479"/>
              </a:spcBef>
              <a:buClr>
                <a:srgbClr val="990000"/>
              </a:buClr>
              <a:buSzPct val="60000"/>
              <a:buFont typeface="Wingdings 2" charset="2"/>
              <a:buChar char=""/>
            </a:pPr>
            <a:r>
              <a:rPr lang="en-US" sz="1900" b="1" strike="noStrike" spc="-1" dirty="0">
                <a:solidFill>
                  <a:srgbClr val="000000"/>
                </a:solidFill>
                <a:uFill>
                  <a:solidFill>
                    <a:srgbClr val="FFFFFF"/>
                  </a:solidFill>
                </a:uFill>
                <a:latin typeface="Calibri"/>
                <a:ea typeface="ＭＳ Ｐゴシック"/>
              </a:rPr>
              <a:t>A proxy is a server process</a:t>
            </a:r>
            <a:endParaRPr lang="en-US" sz="1900" b="1" strike="noStrike" spc="-1" dirty="0">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1900" b="0" strike="noStrike" spc="-1" dirty="0">
                <a:solidFill>
                  <a:srgbClr val="000000"/>
                </a:solidFill>
                <a:uFill>
                  <a:solidFill>
                    <a:srgbClr val="FFFFFF"/>
                  </a:solidFill>
                </a:uFill>
                <a:latin typeface="Calibri"/>
                <a:ea typeface="ＭＳ Ｐゴシック"/>
              </a:rPr>
              <a:t>It is expected to be long-lived</a:t>
            </a:r>
            <a:endParaRPr lang="en-US" sz="1900" b="0" strike="noStrike" spc="-1" dirty="0">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1900" b="0" strike="noStrike" spc="-1" dirty="0">
                <a:solidFill>
                  <a:srgbClr val="000000"/>
                </a:solidFill>
                <a:uFill>
                  <a:solidFill>
                    <a:srgbClr val="FFFFFF"/>
                  </a:solidFill>
                </a:uFill>
                <a:latin typeface="Calibri"/>
                <a:ea typeface="ＭＳ Ｐゴシック"/>
              </a:rPr>
              <a:t>To not leak resources</a:t>
            </a:r>
            <a:endParaRPr lang="en-US" sz="1900" b="0" strike="noStrike" spc="-1" dirty="0">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1900" b="0" strike="noStrike" spc="-1" dirty="0">
                <a:solidFill>
                  <a:srgbClr val="000000"/>
                </a:solidFill>
                <a:uFill>
                  <a:solidFill>
                    <a:srgbClr val="FFFFFF"/>
                  </a:solidFill>
                </a:uFill>
                <a:latin typeface="Calibri"/>
                <a:ea typeface="ＭＳ Ｐゴシック"/>
              </a:rPr>
              <a:t>To be robust against user input</a:t>
            </a:r>
            <a:endParaRPr lang="en-US" sz="19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357120" y="435600"/>
            <a:ext cx="7591680" cy="761760"/>
          </a:xfrm>
          <a:prstGeom prst="rect">
            <a:avLst/>
          </a:prstGeom>
          <a:noFill/>
          <a:ln w="9360">
            <a:noFill/>
          </a:ln>
        </p:spPr>
        <p:txBody>
          <a:bodyPr anchor="ctr"/>
          <a:lstStyle/>
          <a:p>
            <a:pPr marL="119160" indent="-118800">
              <a:lnSpc>
                <a:spcPct val="100000"/>
              </a:lnSpc>
            </a:pPr>
            <a:r>
              <a:rPr lang="en-US" sz="3600" b="1" strike="noStrike" spc="-1">
                <a:solidFill>
                  <a:srgbClr val="000000"/>
                </a:solidFill>
                <a:uFill>
                  <a:solidFill>
                    <a:srgbClr val="FFFFFF"/>
                  </a:solidFill>
                </a:uFill>
                <a:latin typeface="Calibri"/>
                <a:ea typeface="ＭＳ Ｐゴシック"/>
              </a:rPr>
              <a:t>Appendix</a:t>
            </a:r>
            <a:endParaRPr lang="en-US" sz="2400" b="0" strike="noStrike" spc="-1">
              <a:solidFill>
                <a:srgbClr val="000000"/>
              </a:solidFill>
              <a:uFill>
                <a:solidFill>
                  <a:srgbClr val="FFFFFF"/>
                </a:solidFill>
              </a:uFill>
              <a:latin typeface="Arial Narrow"/>
            </a:endParaRPr>
          </a:p>
        </p:txBody>
      </p:sp>
      <p:sp>
        <p:nvSpPr>
          <p:cNvPr id="129" name="TextShape 2"/>
          <p:cNvSpPr txBox="1"/>
          <p:nvPr/>
        </p:nvSpPr>
        <p:spPr>
          <a:xfrm>
            <a:off x="396720" y="1362240"/>
            <a:ext cx="7895880" cy="4971600"/>
          </a:xfrm>
          <a:prstGeom prst="rect">
            <a:avLst/>
          </a:prstGeom>
          <a:noFill/>
          <a:ln w="9360">
            <a:noFill/>
          </a:ln>
        </p:spPr>
        <p:txBody>
          <a:bodyPr/>
          <a:lstStyle/>
          <a:p>
            <a:pPr marL="343080" indent="-342720">
              <a:lnSpc>
                <a:spcPct val="100000"/>
              </a:lnSpc>
              <a:spcBef>
                <a:spcPts val="479"/>
              </a:spcBef>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Calling exit() will terminate all threads</a:t>
            </a:r>
            <a:endParaRPr lang="en-US" sz="2400" b="1" strike="noStrike" spc="-1">
              <a:solidFill>
                <a:srgbClr val="000000"/>
              </a:solidFill>
              <a:uFill>
                <a:solidFill>
                  <a:srgbClr val="FFFFFF"/>
                </a:solidFill>
              </a:uFill>
              <a:latin typeface="Calibri"/>
            </a:endParaRPr>
          </a:p>
          <a:p>
            <a:pPr>
              <a:lnSpc>
                <a:spcPct val="100000"/>
              </a:lnSpc>
              <a:spcBef>
                <a:spcPts val="479"/>
              </a:spcBef>
            </a:pPr>
            <a:endParaRPr lang="en-US" sz="2400" b="1" strike="noStrike" spc="-1">
              <a:solidFill>
                <a:srgbClr val="000000"/>
              </a:solidFill>
              <a:uFill>
                <a:solidFill>
                  <a:srgbClr val="FFFFFF"/>
                </a:solidFill>
              </a:uFill>
              <a:latin typeface="Calibri"/>
            </a:endParaRPr>
          </a:p>
          <a:p>
            <a:pPr marL="343080" indent="-342720">
              <a:lnSpc>
                <a:spcPct val="100000"/>
              </a:lnSpc>
              <a:spcBef>
                <a:spcPts val="479"/>
              </a:spcBef>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Calling pthread_join on a detached thread is technically undefined behavior.  Was defined as returning an error.</a:t>
            </a:r>
            <a:endParaRPr lang="en-US" sz="2400" b="1" strike="noStrike" spc="-1">
              <a:solidFill>
                <a:srgbClr val="000000"/>
              </a:solidFill>
              <a:uFill>
                <a:solidFill>
                  <a:srgbClr val="FFFFFF"/>
                </a:solidFill>
              </a:uFill>
              <a:latin typeface="Calibri"/>
            </a:endParaRPr>
          </a:p>
          <a:p>
            <a:pPr>
              <a:lnSpc>
                <a:spcPct val="100000"/>
              </a:lnSpc>
              <a:spcBef>
                <a:spcPts val="479"/>
              </a:spcBef>
            </a:pPr>
            <a:endParaRPr lang="en-US" sz="2400" b="1" strike="noStrike" spc="-1">
              <a:solidFill>
                <a:srgbClr val="000000"/>
              </a:solidFill>
              <a:uFill>
                <a:solidFill>
                  <a:srgbClr val="FFFFFF"/>
                </a:solidFill>
              </a:uFill>
              <a:latin typeface="Calibri"/>
            </a:endParaRPr>
          </a:p>
          <a:p>
            <a:pPr>
              <a:lnSpc>
                <a:spcPct val="100000"/>
              </a:lnSpc>
              <a:spcBef>
                <a:spcPts val="479"/>
              </a:spcBef>
            </a:pPr>
            <a:endParaRPr lang="en-US" sz="2400" b="1"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357120" y="435600"/>
            <a:ext cx="7591680" cy="761760"/>
          </a:xfrm>
          <a:prstGeom prst="rect">
            <a:avLst/>
          </a:prstGeom>
          <a:noFill/>
          <a:ln w="9360">
            <a:noFill/>
          </a:ln>
        </p:spPr>
        <p:txBody>
          <a:bodyPr anchor="ctr"/>
          <a:lstStyle/>
          <a:p>
            <a:pPr marL="119160" indent="-118800">
              <a:lnSpc>
                <a:spcPct val="100000"/>
              </a:lnSpc>
            </a:pPr>
            <a:r>
              <a:rPr lang="en-US" sz="3600" b="1" strike="noStrike" spc="-1">
                <a:solidFill>
                  <a:srgbClr val="000000"/>
                </a:solidFill>
                <a:uFill>
                  <a:solidFill>
                    <a:srgbClr val="FFFFFF"/>
                  </a:solidFill>
                </a:uFill>
                <a:latin typeface="Calibri"/>
                <a:ea typeface="ＭＳ Ｐゴシック"/>
              </a:rPr>
              <a:t>Proxies and Threads</a:t>
            </a:r>
            <a:endParaRPr lang="en-US" sz="2400" b="0" strike="noStrike" spc="-1">
              <a:solidFill>
                <a:srgbClr val="000000"/>
              </a:solidFill>
              <a:uFill>
                <a:solidFill>
                  <a:srgbClr val="FFFFFF"/>
                </a:solidFill>
              </a:uFill>
              <a:latin typeface="Arial Narrow"/>
            </a:endParaRPr>
          </a:p>
        </p:txBody>
      </p:sp>
      <p:sp>
        <p:nvSpPr>
          <p:cNvPr id="98" name="TextShape 2"/>
          <p:cNvSpPr txBox="1"/>
          <p:nvPr/>
        </p:nvSpPr>
        <p:spPr>
          <a:xfrm>
            <a:off x="396720" y="1154880"/>
            <a:ext cx="7895880" cy="4971600"/>
          </a:xfrm>
          <a:prstGeom prst="rect">
            <a:avLst/>
          </a:prstGeom>
          <a:noFill/>
          <a:ln w="9360">
            <a:noFill/>
          </a:ln>
        </p:spPr>
        <p:txBody>
          <a:bodyPr/>
          <a:lstStyle/>
          <a:p>
            <a:pPr marL="343080" indent="-342720">
              <a:lnSpc>
                <a:spcPct val="100000"/>
              </a:lnSpc>
              <a:spcBef>
                <a:spcPts val="479"/>
              </a:spcBef>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Network connections can be handled concurrently</a:t>
            </a:r>
            <a:endParaRPr lang="en-US" sz="2400" b="1" strike="noStrike" spc="-1" dirty="0">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2000" b="0" strike="noStrike" spc="-1" dirty="0">
                <a:solidFill>
                  <a:srgbClr val="000000"/>
                </a:solidFill>
                <a:uFill>
                  <a:solidFill>
                    <a:srgbClr val="FFFFFF"/>
                  </a:solidFill>
                </a:uFill>
                <a:latin typeface="Calibri"/>
                <a:ea typeface="ＭＳ Ｐゴシック"/>
              </a:rPr>
              <a:t>Three approaches were discussed in lecture for doing so</a:t>
            </a:r>
            <a:endParaRPr lang="en-US" sz="2000" b="0" strike="noStrike" spc="-1" dirty="0">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2000" b="0" strike="noStrike" spc="-1" dirty="0">
                <a:solidFill>
                  <a:srgbClr val="000000"/>
                </a:solidFill>
                <a:uFill>
                  <a:solidFill>
                    <a:srgbClr val="FFFFFF"/>
                  </a:solidFill>
                </a:uFill>
                <a:latin typeface="Calibri"/>
                <a:ea typeface="ＭＳ Ｐゴシック"/>
              </a:rPr>
              <a:t>Your proxy should (eventually) use threads</a:t>
            </a:r>
            <a:endParaRPr lang="en-US" sz="2000" b="0" strike="noStrike" spc="-1" dirty="0">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2000" b="0" strike="noStrike" spc="-1" dirty="0">
                <a:solidFill>
                  <a:srgbClr val="000000"/>
                </a:solidFill>
                <a:uFill>
                  <a:solidFill>
                    <a:srgbClr val="FFFFFF"/>
                  </a:solidFill>
                </a:uFill>
                <a:latin typeface="Calibri"/>
                <a:ea typeface="ＭＳ Ｐゴシック"/>
              </a:rPr>
              <a:t>Threaded echo server is a good example of how to do this</a:t>
            </a:r>
            <a:endParaRPr lang="en-US" sz="2000" b="0" strike="noStrike" spc="-1" dirty="0">
              <a:solidFill>
                <a:srgbClr val="000000"/>
              </a:solidFill>
              <a:uFill>
                <a:solidFill>
                  <a:srgbClr val="FFFFFF"/>
                </a:solidFill>
              </a:uFill>
              <a:latin typeface="Calibri"/>
            </a:endParaRPr>
          </a:p>
          <a:p>
            <a:pPr>
              <a:lnSpc>
                <a:spcPct val="100000"/>
              </a:lnSpc>
              <a:spcBef>
                <a:spcPts val="479"/>
              </a:spcBef>
            </a:pPr>
            <a:endParaRPr lang="en-US" sz="2400" b="1" strike="noStrike" spc="-1" dirty="0">
              <a:solidFill>
                <a:srgbClr val="000000"/>
              </a:solidFill>
              <a:uFill>
                <a:solidFill>
                  <a:srgbClr val="FFFFFF"/>
                </a:solidFill>
              </a:uFill>
              <a:latin typeface="Calibri"/>
            </a:endParaRPr>
          </a:p>
          <a:p>
            <a:pPr marL="343080" indent="-342720">
              <a:lnSpc>
                <a:spcPct val="100000"/>
              </a:lnSpc>
              <a:spcBef>
                <a:spcPts val="479"/>
              </a:spcBef>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Multi-threaded cache design</a:t>
            </a:r>
            <a:endParaRPr lang="en-US" sz="2400" b="1" strike="noStrike" spc="-1" dirty="0">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2000" b="0" strike="noStrike" spc="-1" dirty="0">
                <a:solidFill>
                  <a:srgbClr val="000000"/>
                </a:solidFill>
                <a:uFill>
                  <a:solidFill>
                    <a:srgbClr val="FFFFFF"/>
                  </a:solidFill>
                </a:uFill>
                <a:latin typeface="Calibri"/>
                <a:ea typeface="ＭＳ Ｐゴシック"/>
              </a:rPr>
              <a:t>Need to have multiple readers or one writer</a:t>
            </a:r>
            <a:endParaRPr lang="en-US" sz="2000" b="0" strike="noStrike" spc="-1" dirty="0">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2000" b="0" strike="noStrike" spc="-1" dirty="0">
                <a:solidFill>
                  <a:srgbClr val="000000"/>
                </a:solidFill>
                <a:uFill>
                  <a:solidFill>
                    <a:srgbClr val="FFFFFF"/>
                  </a:solidFill>
                </a:uFill>
                <a:latin typeface="Calibri"/>
                <a:ea typeface="ＭＳ Ｐゴシック"/>
              </a:rPr>
              <a:t>Be careful how you use mutexes – you do not want to serialize your readers</a:t>
            </a:r>
            <a:endParaRPr lang="en-US" sz="2000" b="0" strike="noStrike" spc="-1" dirty="0">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2000" b="0" strike="noStrike" spc="-1" dirty="0">
                <a:solidFill>
                  <a:srgbClr val="000000"/>
                </a:solidFill>
                <a:uFill>
                  <a:solidFill>
                    <a:srgbClr val="FFFFFF"/>
                  </a:solidFill>
                </a:uFill>
                <a:latin typeface="Calibri"/>
                <a:ea typeface="ＭＳ Ｐゴシック"/>
              </a:rPr>
              <a:t>Be careful how you maintain your object age</a:t>
            </a:r>
            <a:endParaRPr lang="en-US" sz="2000" b="0" strike="noStrike" spc="-1" dirty="0">
              <a:solidFill>
                <a:srgbClr val="000000"/>
              </a:solidFill>
              <a:uFill>
                <a:solidFill>
                  <a:srgbClr val="FFFFFF"/>
                </a:solidFill>
              </a:uFill>
              <a:latin typeface="Calibri"/>
            </a:endParaRPr>
          </a:p>
          <a:p>
            <a:pPr>
              <a:lnSpc>
                <a:spcPct val="100000"/>
              </a:lnSpc>
              <a:spcBef>
                <a:spcPts val="479"/>
              </a:spcBef>
            </a:pPr>
            <a:endParaRPr lang="en-US" sz="2400" b="1" strike="noStrike" spc="-1" dirty="0">
              <a:solidFill>
                <a:srgbClr val="000000"/>
              </a:solidFill>
              <a:uFill>
                <a:solidFill>
                  <a:srgbClr val="FFFFFF"/>
                </a:solidFill>
              </a:uFill>
              <a:latin typeface="Calibri"/>
            </a:endParaRPr>
          </a:p>
          <a:p>
            <a:pPr marL="343080" indent="-342720">
              <a:lnSpc>
                <a:spcPct val="100000"/>
              </a:lnSpc>
              <a:spcBef>
                <a:spcPts val="479"/>
              </a:spcBef>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Tools</a:t>
            </a:r>
            <a:endParaRPr lang="en-US" sz="2400" b="1" strike="noStrike" spc="-1" dirty="0">
              <a:solidFill>
                <a:srgbClr val="000000"/>
              </a:solidFill>
              <a:uFill>
                <a:solidFill>
                  <a:srgbClr val="FFFFFF"/>
                </a:solidFill>
              </a:uFill>
              <a:latin typeface="Calibri"/>
            </a:endParaRPr>
          </a:p>
          <a:p>
            <a:pPr marL="743040" lvl="1" indent="-285480">
              <a:lnSpc>
                <a:spcPct val="100000"/>
              </a:lnSpc>
              <a:spcBef>
                <a:spcPts val="400"/>
              </a:spcBef>
              <a:buClr>
                <a:srgbClr val="990000"/>
              </a:buClr>
              <a:buSzPct val="110000"/>
              <a:buFont typeface="Wingdings" charset="2"/>
              <a:buChar char=""/>
            </a:pPr>
            <a:r>
              <a:rPr lang="en-US" sz="2000" b="0" strike="noStrike" spc="-1" dirty="0">
                <a:solidFill>
                  <a:srgbClr val="000000"/>
                </a:solidFill>
                <a:uFill>
                  <a:solidFill>
                    <a:srgbClr val="FFFFFF"/>
                  </a:solidFill>
                </a:uFill>
                <a:latin typeface="Calibri"/>
                <a:ea typeface="ＭＳ Ｐゴシック"/>
              </a:rPr>
              <a:t>Use </a:t>
            </a:r>
            <a:r>
              <a:rPr lang="en-US" sz="2000" b="1" cap="small" spc="-1" dirty="0" err="1">
                <a:solidFill>
                  <a:srgbClr val="000000"/>
                </a:solidFill>
                <a:uFill>
                  <a:solidFill>
                    <a:srgbClr val="FFFFFF"/>
                  </a:solidFill>
                </a:uFill>
                <a:latin typeface="Calibri"/>
                <a:ea typeface="ＭＳ Ｐゴシック"/>
              </a:rPr>
              <a:t>PxyDrive</a:t>
            </a:r>
            <a:r>
              <a:rPr lang="en-US" sz="2000" b="1" spc="-1" dirty="0">
                <a:solidFill>
                  <a:srgbClr val="000000"/>
                </a:solidFill>
                <a:uFill>
                  <a:solidFill>
                    <a:srgbClr val="FFFFFF"/>
                  </a:solidFill>
                </a:uFill>
                <a:latin typeface="Calibri"/>
                <a:ea typeface="ＭＳ Ｐゴシック"/>
              </a:rPr>
              <a:t> !</a:t>
            </a:r>
            <a:endParaRPr lang="en-US" sz="20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631"/>
          <a:stretch/>
        </p:blipFill>
        <p:spPr bwMode="auto">
          <a:xfrm>
            <a:off x="460607" y="393895"/>
            <a:ext cx="8222786" cy="4959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350" b="89431" l="2564" r="96410"/>
                    </a14:imgEffect>
                  </a14:imgLayer>
                </a14:imgProps>
              </a:ext>
              <a:ext uri="{28A0092B-C50C-407E-A947-70E740481C1C}">
                <a14:useLocalDpi xmlns:a14="http://schemas.microsoft.com/office/drawing/2010/main" val="0"/>
              </a:ext>
            </a:extLst>
          </a:blip>
          <a:srcRect/>
          <a:stretch>
            <a:fillRect/>
          </a:stretch>
        </p:blipFill>
        <p:spPr bwMode="auto">
          <a:xfrm>
            <a:off x="857250" y="4262170"/>
            <a:ext cx="7429500"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2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Effect transition="in" filter="fade">
                                      <p:cBhvr>
                                        <p:cTn id="9" dur="1000"/>
                                        <p:tgtEl>
                                          <p:spTgt spid="102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anim calcmode="lin" valueType="num">
                                      <p:cBhvr additive="base">
                                        <p:cTn id="17" dur="500" fill="hold"/>
                                        <p:tgtEl>
                                          <p:spTgt spid="1028"/>
                                        </p:tgtEl>
                                        <p:attrNameLst>
                                          <p:attrName>ppt_x</p:attrName>
                                        </p:attrNameLst>
                                      </p:cBhvr>
                                      <p:tavLst>
                                        <p:tav tm="0">
                                          <p:val>
                                            <p:strVal val="#ppt_x"/>
                                          </p:val>
                                        </p:tav>
                                        <p:tav tm="100000">
                                          <p:val>
                                            <p:strVal val="#ppt_x"/>
                                          </p:val>
                                        </p:tav>
                                      </p:tavLst>
                                    </p:anim>
                                    <p:anim calcmode="lin" valueType="num">
                                      <p:cBhvr additive="base">
                                        <p:cTn id="18" dur="500" fill="hold"/>
                                        <p:tgtEl>
                                          <p:spTgt spid="1028"/>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32" presetClass="emph" presetSubtype="0" fill="hold" nodeType="afterEffect">
                                  <p:stCondLst>
                                    <p:cond delay="0"/>
                                  </p:stCondLst>
                                  <p:childTnLst>
                                    <p:animRot by="120000">
                                      <p:cBhvr>
                                        <p:cTn id="21" dur="100" fill="hold">
                                          <p:stCondLst>
                                            <p:cond delay="0"/>
                                          </p:stCondLst>
                                        </p:cTn>
                                        <p:tgtEl>
                                          <p:spTgt spid="1026"/>
                                        </p:tgtEl>
                                        <p:attrNameLst>
                                          <p:attrName>r</p:attrName>
                                        </p:attrNameLst>
                                      </p:cBhvr>
                                    </p:animRot>
                                    <p:animRot by="-240000">
                                      <p:cBhvr>
                                        <p:cTn id="22" dur="200" fill="hold">
                                          <p:stCondLst>
                                            <p:cond delay="200"/>
                                          </p:stCondLst>
                                        </p:cTn>
                                        <p:tgtEl>
                                          <p:spTgt spid="1026"/>
                                        </p:tgtEl>
                                        <p:attrNameLst>
                                          <p:attrName>r</p:attrName>
                                        </p:attrNameLst>
                                      </p:cBhvr>
                                    </p:animRot>
                                    <p:animRot by="240000">
                                      <p:cBhvr>
                                        <p:cTn id="23" dur="200" fill="hold">
                                          <p:stCondLst>
                                            <p:cond delay="400"/>
                                          </p:stCondLst>
                                        </p:cTn>
                                        <p:tgtEl>
                                          <p:spTgt spid="1026"/>
                                        </p:tgtEl>
                                        <p:attrNameLst>
                                          <p:attrName>r</p:attrName>
                                        </p:attrNameLst>
                                      </p:cBhvr>
                                    </p:animRot>
                                    <p:animRot by="-240000">
                                      <p:cBhvr>
                                        <p:cTn id="24" dur="200" fill="hold">
                                          <p:stCondLst>
                                            <p:cond delay="600"/>
                                          </p:stCondLst>
                                        </p:cTn>
                                        <p:tgtEl>
                                          <p:spTgt spid="1026"/>
                                        </p:tgtEl>
                                        <p:attrNameLst>
                                          <p:attrName>r</p:attrName>
                                        </p:attrNameLst>
                                      </p:cBhvr>
                                    </p:animRot>
                                    <p:animRot by="120000">
                                      <p:cBhvr>
                                        <p:cTn id="25" dur="200" fill="hold">
                                          <p:stCondLst>
                                            <p:cond delay="800"/>
                                          </p:stCondLst>
                                        </p:cTn>
                                        <p:tgtEl>
                                          <p:spTgt spid="10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pc="-1" dirty="0">
                <a:solidFill>
                  <a:srgbClr val="000000"/>
                </a:solidFill>
                <a:uFill>
                  <a:solidFill>
                    <a:srgbClr val="FFFFFF"/>
                  </a:solidFill>
                </a:uFill>
                <a:latin typeface="Calibri"/>
                <a:ea typeface="ＭＳ Ｐゴシック"/>
              </a:rPr>
              <a:t>Some practice</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396719" y="1362240"/>
            <a:ext cx="8339317"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Get the </a:t>
            </a:r>
            <a:r>
              <a:rPr lang="en-US" sz="2400" b="1" strike="noStrike" spc="-1" dirty="0" err="1">
                <a:solidFill>
                  <a:srgbClr val="000000"/>
                </a:solidFill>
                <a:uFill>
                  <a:solidFill>
                    <a:srgbClr val="FFFFFF"/>
                  </a:solidFill>
                </a:uFill>
                <a:latin typeface="Calibri"/>
                <a:ea typeface="ＭＳ Ｐゴシック"/>
              </a:rPr>
              <a:t>tarball</a:t>
            </a:r>
            <a:endParaRPr lang="en-US" sz="2400" b="1" strike="noStrike" spc="-1" dirty="0">
              <a:solidFill>
                <a:srgbClr val="000000"/>
              </a:solidFill>
              <a:uFill>
                <a:solidFill>
                  <a:srgbClr val="FFFFFF"/>
                </a:solidFill>
              </a:uFill>
              <a:latin typeface="Calibri"/>
              <a:ea typeface="ＭＳ Ｐゴシック"/>
            </a:endParaRPr>
          </a:p>
          <a:p>
            <a:pPr marL="343080" indent="-341280">
              <a:lnSpc>
                <a:spcPct val="100000"/>
              </a:lnSpc>
              <a:buClr>
                <a:srgbClr val="990000"/>
              </a:buClr>
              <a:buSzPct val="60000"/>
              <a:buFont typeface="Wingdings 2" charset="2"/>
              <a:buChar char=""/>
            </a:pPr>
            <a:endParaRPr lang="en-US" sz="2400" b="1" strike="noStrike" spc="-1" dirty="0">
              <a:solidFill>
                <a:srgbClr val="000000"/>
              </a:solidFill>
              <a:uFill>
                <a:solidFill>
                  <a:srgbClr val="FFFFFF"/>
                </a:solidFill>
              </a:uFill>
              <a:latin typeface="Calibri"/>
              <a:ea typeface="ＭＳ Ｐゴシック"/>
            </a:endParaRPr>
          </a:p>
          <a:p>
            <a:pPr marL="343080" indent="-341280">
              <a:lnSpc>
                <a:spcPct val="100000"/>
              </a:lnSpc>
              <a:buClr>
                <a:srgbClr val="990000"/>
              </a:buClr>
              <a:buSzPct val="60000"/>
              <a:buFont typeface="Wingdings 2" charset="2"/>
              <a:buChar char=""/>
            </a:pPr>
            <a:r>
              <a:rPr lang="en-US" sz="2400" b="1" spc="-1" dirty="0">
                <a:solidFill>
                  <a:srgbClr val="000000"/>
                </a:solidFill>
                <a:uFill>
                  <a:solidFill>
                    <a:srgbClr val="FFFFFF"/>
                  </a:solidFill>
                </a:uFill>
                <a:latin typeface="Consolas" panose="020B0609020204030204" pitchFamily="49" charset="0"/>
                <a:ea typeface="ＭＳ Ｐゴシック"/>
              </a:rPr>
              <a:t>$ </a:t>
            </a:r>
            <a:r>
              <a:rPr lang="en-US" sz="2400" b="1" spc="-1" dirty="0" err="1">
                <a:solidFill>
                  <a:srgbClr val="000000"/>
                </a:solidFill>
                <a:uFill>
                  <a:solidFill>
                    <a:srgbClr val="FFFFFF"/>
                  </a:solidFill>
                </a:uFill>
                <a:latin typeface="Consolas" panose="020B0609020204030204" pitchFamily="49" charset="0"/>
                <a:ea typeface="ＭＳ Ｐゴシック"/>
              </a:rPr>
              <a:t>wget</a:t>
            </a:r>
            <a:r>
              <a:rPr lang="en-US" sz="2400" b="1" spc="-1" dirty="0">
                <a:solidFill>
                  <a:srgbClr val="000000"/>
                </a:solidFill>
                <a:uFill>
                  <a:solidFill>
                    <a:srgbClr val="FFFFFF"/>
                  </a:solidFill>
                </a:uFill>
                <a:latin typeface="Consolas" panose="020B0609020204030204" pitchFamily="49" charset="0"/>
                <a:ea typeface="ＭＳ Ｐゴシック"/>
              </a:rPr>
              <a:t> </a:t>
            </a:r>
            <a:r>
              <a:rPr lang="en-US" sz="2400" b="1" spc="-1" dirty="0">
                <a:solidFill>
                  <a:srgbClr val="000000"/>
                </a:solidFill>
                <a:uFill>
                  <a:solidFill>
                    <a:srgbClr val="FFFFFF"/>
                  </a:solidFill>
                </a:uFill>
                <a:latin typeface="Consolas" panose="020B0609020204030204" pitchFamily="49" charset="0"/>
                <a:ea typeface="ＭＳ Ｐゴシック"/>
                <a:hlinkClick r:id="rId2"/>
              </a:rPr>
              <a:t>http://www.cs.cmu.edu/~213/</a:t>
            </a:r>
            <a:br>
              <a:rPr lang="en-US" sz="2400" b="1" spc="-1" dirty="0">
                <a:solidFill>
                  <a:srgbClr val="000000"/>
                </a:solidFill>
                <a:uFill>
                  <a:solidFill>
                    <a:srgbClr val="FFFFFF"/>
                  </a:solidFill>
                </a:uFill>
                <a:latin typeface="Consolas" panose="020B0609020204030204" pitchFamily="49" charset="0"/>
                <a:ea typeface="ＭＳ Ｐゴシック"/>
                <a:hlinkClick r:id="rId2"/>
              </a:rPr>
            </a:br>
            <a:r>
              <a:rPr lang="en-US" sz="2400" b="1" spc="-1" dirty="0">
                <a:solidFill>
                  <a:srgbClr val="000000"/>
                </a:solidFill>
                <a:uFill>
                  <a:solidFill>
                    <a:srgbClr val="FFFFFF"/>
                  </a:solidFill>
                </a:uFill>
                <a:latin typeface="Consolas" panose="020B0609020204030204" pitchFamily="49" charset="0"/>
                <a:ea typeface="ＭＳ Ｐゴシック"/>
                <a:hlinkClick r:id="rId2"/>
              </a:rPr>
              <a:t>  activities/pxydrive-tutorial2.tar</a:t>
            </a:r>
            <a:endParaRPr lang="en-US" sz="2400" b="1" spc="-1" dirty="0">
              <a:solidFill>
                <a:srgbClr val="000000"/>
              </a:solidFill>
              <a:uFill>
                <a:solidFill>
                  <a:srgbClr val="FFFFFF"/>
                </a:solidFill>
              </a:uFill>
              <a:latin typeface="Consolas" panose="020B0609020204030204" pitchFamily="49" charset="0"/>
              <a:ea typeface="ＭＳ Ｐゴシック"/>
            </a:endParaRPr>
          </a:p>
          <a:p>
            <a:pPr marL="343080" indent="-341280">
              <a:lnSpc>
                <a:spcPct val="100000"/>
              </a:lnSpc>
              <a:buClr>
                <a:srgbClr val="990000"/>
              </a:buClr>
              <a:buSzPct val="60000"/>
              <a:buFont typeface="Wingdings 2" charset="2"/>
              <a:buChar char=""/>
            </a:pPr>
            <a:r>
              <a:rPr lang="en-US" sz="2400" b="1" spc="-1" dirty="0">
                <a:solidFill>
                  <a:srgbClr val="000000"/>
                </a:solidFill>
                <a:uFill>
                  <a:solidFill>
                    <a:srgbClr val="FFFFFF"/>
                  </a:solidFill>
                </a:uFill>
                <a:latin typeface="Consolas" panose="020B0609020204030204" pitchFamily="49" charset="0"/>
                <a:ea typeface="ＭＳ Ｐゴシック"/>
              </a:rPr>
              <a:t>$ tar –</a:t>
            </a:r>
            <a:r>
              <a:rPr lang="en-US" sz="2400" b="1" spc="-1" dirty="0" err="1">
                <a:solidFill>
                  <a:srgbClr val="000000"/>
                </a:solidFill>
                <a:uFill>
                  <a:solidFill>
                    <a:srgbClr val="FFFFFF"/>
                  </a:solidFill>
                </a:uFill>
                <a:latin typeface="Consolas" panose="020B0609020204030204" pitchFamily="49" charset="0"/>
                <a:ea typeface="ＭＳ Ｐゴシック"/>
              </a:rPr>
              <a:t>xvf</a:t>
            </a:r>
            <a:r>
              <a:rPr lang="en-US" sz="2400" b="1" spc="-1" dirty="0">
                <a:solidFill>
                  <a:srgbClr val="000000"/>
                </a:solidFill>
                <a:uFill>
                  <a:solidFill>
                    <a:srgbClr val="FFFFFF"/>
                  </a:solidFill>
                </a:uFill>
                <a:latin typeface="Consolas" panose="020B0609020204030204" pitchFamily="49" charset="0"/>
                <a:ea typeface="ＭＳ Ｐゴシック"/>
              </a:rPr>
              <a:t> pxydrive-tutorial.tar</a:t>
            </a:r>
          </a:p>
          <a:p>
            <a:pPr marL="343080" indent="-341280">
              <a:lnSpc>
                <a:spcPct val="100000"/>
              </a:lnSpc>
              <a:buClr>
                <a:srgbClr val="990000"/>
              </a:buClr>
              <a:buSzPct val="60000"/>
              <a:buFont typeface="Wingdings 2" charset="2"/>
              <a:buChar char=""/>
            </a:pPr>
            <a:r>
              <a:rPr lang="en-US" sz="2400" b="1" spc="-1" dirty="0">
                <a:solidFill>
                  <a:srgbClr val="000000"/>
                </a:solidFill>
                <a:uFill>
                  <a:solidFill>
                    <a:srgbClr val="FFFFFF"/>
                  </a:solidFill>
                </a:uFill>
                <a:latin typeface="Consolas" panose="020B0609020204030204" pitchFamily="49" charset="0"/>
                <a:ea typeface="ＭＳ Ｐゴシック"/>
              </a:rPr>
              <a:t>$ cd </a:t>
            </a:r>
            <a:r>
              <a:rPr lang="en-US" sz="2400" b="1" spc="-1" dirty="0" err="1">
                <a:solidFill>
                  <a:srgbClr val="000000"/>
                </a:solidFill>
                <a:uFill>
                  <a:solidFill>
                    <a:srgbClr val="FFFFFF"/>
                  </a:solidFill>
                </a:uFill>
                <a:latin typeface="Consolas" panose="020B0609020204030204" pitchFamily="49" charset="0"/>
                <a:ea typeface="ＭＳ Ｐゴシック"/>
              </a:rPr>
              <a:t>pxydrive</a:t>
            </a:r>
            <a:r>
              <a:rPr lang="en-US" sz="2400" b="1" spc="-1" dirty="0">
                <a:solidFill>
                  <a:srgbClr val="000000"/>
                </a:solidFill>
                <a:uFill>
                  <a:solidFill>
                    <a:srgbClr val="FFFFFF"/>
                  </a:solidFill>
                </a:uFill>
                <a:latin typeface="Consolas" panose="020B0609020204030204" pitchFamily="49" charset="0"/>
                <a:ea typeface="ＭＳ Ｐゴシック"/>
              </a:rPr>
              <a:t>-tutorial</a:t>
            </a:r>
            <a:endParaRPr lang="en-US" altLang="ja-JP" sz="2400" b="1" spc="-1" dirty="0">
              <a:solidFill>
                <a:srgbClr val="000000"/>
              </a:solidFill>
              <a:uFill>
                <a:solidFill>
                  <a:srgbClr val="FFFFFF"/>
                </a:solidFill>
              </a:uFill>
              <a:latin typeface="Calibri"/>
              <a:ea typeface="ＭＳ Ｐゴシック"/>
            </a:endParaRPr>
          </a:p>
        </p:txBody>
      </p:sp>
    </p:spTree>
    <p:extLst>
      <p:ext uri="{BB962C8B-B14F-4D97-AF65-F5344CB8AC3E}">
        <p14:creationId xmlns:p14="http://schemas.microsoft.com/office/powerpoint/2010/main" val="18370715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cap="small" spc="-1" dirty="0" err="1">
                <a:solidFill>
                  <a:srgbClr val="000000"/>
                </a:solidFill>
                <a:uFill>
                  <a:solidFill>
                    <a:srgbClr val="FFFFFF"/>
                  </a:solidFill>
                </a:uFill>
                <a:latin typeface="Calibri"/>
                <a:ea typeface="ＭＳ Ｐゴシック"/>
              </a:rPr>
              <a:t>PxyDrive</a:t>
            </a:r>
            <a:r>
              <a:rPr lang="en-US" altLang="ja-JP" sz="3600" b="1" spc="-1" dirty="0">
                <a:solidFill>
                  <a:srgbClr val="000000"/>
                </a:solidFill>
                <a:uFill>
                  <a:solidFill>
                    <a:srgbClr val="FFFFFF"/>
                  </a:solidFill>
                </a:uFill>
                <a:latin typeface="Calibri"/>
                <a:ea typeface="ＭＳ Ｐゴシック"/>
              </a:rPr>
              <a:t> Tutorial 1</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396719" y="1362240"/>
            <a:ext cx="8339317"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What happens when you haven’t implemented a concurrent proxy and are expected to handle multiple requests?</a:t>
            </a:r>
          </a:p>
          <a:p>
            <a:pPr marL="343080" indent="-341280">
              <a:lnSpc>
                <a:spcPct val="100000"/>
              </a:lnSpc>
              <a:buClr>
                <a:srgbClr val="990000"/>
              </a:buClr>
              <a:buSzPct val="60000"/>
              <a:buFont typeface="Wingdings 2" charset="2"/>
              <a:buChar char=""/>
            </a:pPr>
            <a:endParaRPr lang="en-US" sz="2400" b="1" spc="-1" dirty="0">
              <a:solidFill>
                <a:srgbClr val="000000"/>
              </a:solidFill>
              <a:uFill>
                <a:solidFill>
                  <a:srgbClr val="FFFFFF"/>
                </a:solidFill>
              </a:uFill>
              <a:latin typeface="Consolas" panose="020B0609020204030204" pitchFamily="49" charset="0"/>
              <a:ea typeface="ＭＳ Ｐゴシック"/>
            </a:endParaRPr>
          </a:p>
          <a:p>
            <a:pPr marL="343080" indent="-341280">
              <a:buClr>
                <a:srgbClr val="990000"/>
              </a:buClr>
              <a:buSzPct val="60000"/>
              <a:buFont typeface="Wingdings 2" charset="2"/>
              <a:buChar char=""/>
            </a:pPr>
            <a:r>
              <a:rPr lang="en-US" sz="2400" spc="-1" dirty="0">
                <a:solidFill>
                  <a:srgbClr val="000000"/>
                </a:solidFill>
                <a:uFill>
                  <a:solidFill>
                    <a:srgbClr val="FFFFFF"/>
                  </a:solidFill>
                </a:uFill>
                <a:latin typeface="Calibri"/>
                <a:ea typeface="ＭＳ Ｐゴシック"/>
              </a:rPr>
              <a:t>Open </a:t>
            </a:r>
            <a:r>
              <a:rPr lang="en-US" altLang="ja-JP" sz="2400" b="1" spc="-1" dirty="0">
                <a:solidFill>
                  <a:srgbClr val="000000"/>
                </a:solidFill>
                <a:uFill>
                  <a:solidFill>
                    <a:srgbClr val="FFFFFF"/>
                  </a:solidFill>
                </a:uFill>
                <a:latin typeface="Consolas" panose="020B0609020204030204" pitchFamily="49" charset="0"/>
                <a:ea typeface="ＭＳ Ｐゴシック"/>
              </a:rPr>
              <a:t>basic-</a:t>
            </a:r>
            <a:r>
              <a:rPr lang="en-US" altLang="ja-JP" sz="2400" b="1" spc="-1" dirty="0" err="1">
                <a:solidFill>
                  <a:srgbClr val="000000"/>
                </a:solidFill>
                <a:uFill>
                  <a:solidFill>
                    <a:srgbClr val="FFFFFF"/>
                  </a:solidFill>
                </a:uFill>
                <a:latin typeface="Consolas" panose="020B0609020204030204" pitchFamily="49" charset="0"/>
                <a:ea typeface="ＭＳ Ｐゴシック"/>
              </a:rPr>
              <a:t>concurrency.cmd</a:t>
            </a:r>
            <a:endParaRPr lang="en-US" sz="2400" spc="-1" dirty="0">
              <a:solidFill>
                <a:srgbClr val="000000"/>
              </a:solidFill>
              <a:uFill>
                <a:solidFill>
                  <a:srgbClr val="FFFFFF"/>
                </a:solidFill>
              </a:uFill>
              <a:latin typeface="Calibri"/>
              <a:ea typeface="ＭＳ Ｐゴシック"/>
            </a:endParaRPr>
          </a:p>
        </p:txBody>
      </p:sp>
    </p:spTree>
    <p:extLst>
      <p:ext uri="{BB962C8B-B14F-4D97-AF65-F5344CB8AC3E}">
        <p14:creationId xmlns:p14="http://schemas.microsoft.com/office/powerpoint/2010/main" val="17508714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cap="small" spc="-1" dirty="0" err="1">
                <a:solidFill>
                  <a:srgbClr val="000000"/>
                </a:solidFill>
                <a:uFill>
                  <a:solidFill>
                    <a:srgbClr val="FFFFFF"/>
                  </a:solidFill>
                </a:uFill>
                <a:latin typeface="Calibri"/>
                <a:ea typeface="ＭＳ Ｐゴシック"/>
              </a:rPr>
              <a:t>PxyDrive</a:t>
            </a:r>
            <a:r>
              <a:rPr lang="en-US" altLang="ja-JP" sz="3600" b="1" spc="-1" dirty="0">
                <a:solidFill>
                  <a:srgbClr val="000000"/>
                </a:solidFill>
                <a:uFill>
                  <a:solidFill>
                    <a:srgbClr val="FFFFFF"/>
                  </a:solidFill>
                </a:uFill>
                <a:latin typeface="Calibri"/>
                <a:ea typeface="ＭＳ Ｐゴシック"/>
              </a:rPr>
              <a:t> Tutorial 1</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396719" y="1362240"/>
            <a:ext cx="8339317"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pc="-1" dirty="0">
                <a:solidFill>
                  <a:srgbClr val="000000"/>
                </a:solidFill>
                <a:uFill>
                  <a:solidFill>
                    <a:srgbClr val="FFFFFF"/>
                  </a:solidFill>
                </a:uFill>
                <a:latin typeface="Consolas" panose="020B0609020204030204" pitchFamily="49" charset="0"/>
                <a:ea typeface="ＭＳ Ｐゴシック"/>
              </a:rPr>
              <a:t>&gt;generate random-text1.txt 2K</a:t>
            </a:r>
          </a:p>
          <a:p>
            <a:pPr marL="800280" lvl="1" indent="-341280">
              <a:buClr>
                <a:srgbClr val="990000"/>
              </a:buClr>
              <a:buSzPct val="60000"/>
              <a:buFont typeface="Wingdings 2" charset="2"/>
              <a:buChar char=""/>
            </a:pPr>
            <a:r>
              <a:rPr lang="en-US" sz="2400" spc="-1" dirty="0">
                <a:solidFill>
                  <a:srgbClr val="000000"/>
                </a:solidFill>
                <a:uFill>
                  <a:solidFill>
                    <a:srgbClr val="FFFFFF"/>
                  </a:solidFill>
                </a:uFill>
                <a:latin typeface="Calibri"/>
                <a:ea typeface="ＭＳ Ｐゴシック"/>
              </a:rPr>
              <a:t>Generates a 2K text file called </a:t>
            </a:r>
            <a:r>
              <a:rPr lang="en-US" sz="2400" i="1" spc="-1" dirty="0">
                <a:solidFill>
                  <a:srgbClr val="000000"/>
                </a:solidFill>
                <a:uFill>
                  <a:solidFill>
                    <a:srgbClr val="FFFFFF"/>
                  </a:solidFill>
                </a:uFill>
                <a:latin typeface="Calibri"/>
                <a:ea typeface="ＭＳ Ｐゴシック"/>
              </a:rPr>
              <a:t>random-text1.txt</a:t>
            </a:r>
          </a:p>
          <a:p>
            <a:pPr marL="343080" indent="-341280">
              <a:lnSpc>
                <a:spcPct val="100000"/>
              </a:lnSpc>
              <a:buClr>
                <a:srgbClr val="990000"/>
              </a:buClr>
              <a:buSzPct val="60000"/>
              <a:buFont typeface="Wingdings 2" charset="2"/>
              <a:buChar char=""/>
            </a:pPr>
            <a:r>
              <a:rPr lang="en-US" sz="2400" b="1" spc="-1" dirty="0">
                <a:solidFill>
                  <a:srgbClr val="000000"/>
                </a:solidFill>
                <a:uFill>
                  <a:solidFill>
                    <a:srgbClr val="FFFFFF"/>
                  </a:solidFill>
                </a:uFill>
                <a:latin typeface="Consolas" panose="020B0609020204030204" pitchFamily="49" charset="0"/>
                <a:ea typeface="ＭＳ Ｐゴシック"/>
              </a:rPr>
              <a:t>&gt;generate random-text2.txt 4K</a:t>
            </a:r>
          </a:p>
          <a:p>
            <a:pPr marL="800280" lvl="1" indent="-341280">
              <a:buClr>
                <a:srgbClr val="990000"/>
              </a:buClr>
              <a:buSzPct val="60000"/>
              <a:buFont typeface="Wingdings 2" charset="2"/>
              <a:buChar char=""/>
            </a:pPr>
            <a:r>
              <a:rPr lang="en-US" sz="2400" spc="-1" dirty="0">
                <a:solidFill>
                  <a:srgbClr val="000000"/>
                </a:solidFill>
                <a:uFill>
                  <a:solidFill>
                    <a:srgbClr val="FFFFFF"/>
                  </a:solidFill>
                </a:uFill>
                <a:latin typeface="Calibri"/>
                <a:ea typeface="ＭＳ Ｐゴシック"/>
              </a:rPr>
              <a:t>Generates a 4K text file called </a:t>
            </a:r>
            <a:r>
              <a:rPr lang="en-US" sz="2400" i="1" spc="-1" dirty="0">
                <a:solidFill>
                  <a:srgbClr val="000000"/>
                </a:solidFill>
                <a:uFill>
                  <a:solidFill>
                    <a:srgbClr val="FFFFFF"/>
                  </a:solidFill>
                </a:uFill>
                <a:latin typeface="Calibri"/>
                <a:ea typeface="ＭＳ Ｐゴシック"/>
              </a:rPr>
              <a:t>random-text2.txt</a:t>
            </a:r>
          </a:p>
          <a:p>
            <a:pPr marL="343080" indent="-341280">
              <a:buClr>
                <a:srgbClr val="990000"/>
              </a:buClr>
              <a:buSzPct val="60000"/>
              <a:buFont typeface="Wingdings 2" charset="2"/>
              <a:buChar char=""/>
            </a:pPr>
            <a:r>
              <a:rPr lang="en-US" sz="2400" b="1" spc="-1" dirty="0">
                <a:solidFill>
                  <a:srgbClr val="000000"/>
                </a:solidFill>
                <a:uFill>
                  <a:solidFill>
                    <a:srgbClr val="FFFFFF"/>
                  </a:solidFill>
                </a:uFill>
                <a:latin typeface="Consolas" panose="020B0609020204030204" pitchFamily="49" charset="0"/>
                <a:ea typeface="ＭＳ Ｐゴシック"/>
              </a:rPr>
              <a:t>&gt;serve s1</a:t>
            </a:r>
            <a:endParaRPr lang="en-US" altLang="ja-JP" sz="2400" b="1" spc="-1" dirty="0">
              <a:solidFill>
                <a:srgbClr val="000000"/>
              </a:solidFill>
              <a:uFill>
                <a:solidFill>
                  <a:srgbClr val="FFFFFF"/>
                </a:solidFill>
              </a:uFill>
              <a:latin typeface="Consolas" panose="020B0609020204030204" pitchFamily="49" charset="0"/>
              <a:ea typeface="ＭＳ Ｐゴシック"/>
            </a:endParaRPr>
          </a:p>
          <a:p>
            <a:pPr marL="800280" lvl="1" indent="-341280">
              <a:buClr>
                <a:srgbClr val="990000"/>
              </a:buClr>
              <a:buSzPct val="60000"/>
              <a:buFont typeface="Wingdings 2" charset="2"/>
              <a:buChar char=""/>
            </a:pPr>
            <a:r>
              <a:rPr lang="en-US" altLang="ja-JP" sz="2400" spc="-1" dirty="0">
                <a:solidFill>
                  <a:srgbClr val="000000"/>
                </a:solidFill>
                <a:uFill>
                  <a:solidFill>
                    <a:srgbClr val="FFFFFF"/>
                  </a:solidFill>
                </a:uFill>
                <a:latin typeface="Calibri"/>
                <a:ea typeface="ＭＳ Ｐゴシック"/>
              </a:rPr>
              <a:t>Launches a server called </a:t>
            </a:r>
            <a:r>
              <a:rPr lang="en-US" altLang="ja-JP" sz="2400" i="1" spc="-1" dirty="0">
                <a:solidFill>
                  <a:srgbClr val="000000"/>
                </a:solidFill>
                <a:uFill>
                  <a:solidFill>
                    <a:srgbClr val="FFFFFF"/>
                  </a:solidFill>
                </a:uFill>
                <a:latin typeface="Calibri"/>
                <a:ea typeface="ＭＳ Ｐゴシック"/>
              </a:rPr>
              <a:t>s1</a:t>
            </a:r>
            <a:endParaRPr lang="en-US" sz="2400" b="1" i="1" spc="-1" dirty="0">
              <a:solidFill>
                <a:srgbClr val="000000"/>
              </a:solidFill>
              <a:uFill>
                <a:solidFill>
                  <a:srgbClr val="FFFFFF"/>
                </a:solidFill>
              </a:uFill>
              <a:latin typeface="Consolas" panose="020B0609020204030204" pitchFamily="49" charset="0"/>
              <a:ea typeface="ＭＳ Ｐゴシック"/>
            </a:endParaRPr>
          </a:p>
          <a:p>
            <a:pPr marL="343080" indent="-341280">
              <a:buClr>
                <a:srgbClr val="990000"/>
              </a:buClr>
              <a:buSzPct val="60000"/>
              <a:buFont typeface="Wingdings 2" charset="2"/>
              <a:buChar char=""/>
            </a:pPr>
            <a:r>
              <a:rPr lang="en-US" sz="2400" b="1" spc="-1" dirty="0">
                <a:solidFill>
                  <a:srgbClr val="000000"/>
                </a:solidFill>
                <a:uFill>
                  <a:solidFill>
                    <a:srgbClr val="FFFFFF"/>
                  </a:solidFill>
                </a:uFill>
                <a:latin typeface="Consolas" panose="020B0609020204030204" pitchFamily="49" charset="0"/>
                <a:ea typeface="ＭＳ Ｐゴシック"/>
              </a:rPr>
              <a:t>&gt;</a:t>
            </a:r>
            <a:r>
              <a:rPr lang="en-US" sz="2400" b="1" dirty="0">
                <a:latin typeface="Consolas" panose="020B0609020204030204" pitchFamily="49" charset="0"/>
                <a:cs typeface="Consolas" panose="020B0609020204030204" pitchFamily="49" charset="0"/>
              </a:rPr>
              <a:t>request r1 random-text1.txt s1</a:t>
            </a:r>
            <a:endParaRPr lang="en-US" sz="2400" b="1" spc="-1" dirty="0">
              <a:solidFill>
                <a:srgbClr val="000000"/>
              </a:solidFill>
              <a:uFill>
                <a:solidFill>
                  <a:srgbClr val="FFFFFF"/>
                </a:solidFill>
              </a:uFill>
              <a:latin typeface="Consolas" panose="020B0609020204030204" pitchFamily="49" charset="0"/>
              <a:ea typeface="ＭＳ Ｐゴシック"/>
              <a:cs typeface="Consolas" panose="020B0609020204030204" pitchFamily="49" charset="0"/>
            </a:endParaRPr>
          </a:p>
          <a:p>
            <a:pPr marL="800280" lvl="1" indent="-341280">
              <a:buClr>
                <a:srgbClr val="990000"/>
              </a:buClr>
              <a:buSzPct val="60000"/>
              <a:buFont typeface="Wingdings 2" charset="2"/>
              <a:buChar char=""/>
            </a:pPr>
            <a:r>
              <a:rPr lang="en-US" sz="2400" spc="-1" dirty="0">
                <a:solidFill>
                  <a:srgbClr val="000000"/>
                </a:solidFill>
                <a:uFill>
                  <a:solidFill>
                    <a:srgbClr val="FFFFFF"/>
                  </a:solidFill>
                </a:uFill>
                <a:latin typeface="Calibri"/>
                <a:ea typeface="ＭＳ Ｐゴシック"/>
              </a:rPr>
              <a:t>Requests r1 from s1</a:t>
            </a:r>
          </a:p>
          <a:p>
            <a:pPr marL="343080" indent="-341280">
              <a:buClr>
                <a:srgbClr val="990000"/>
              </a:buClr>
              <a:buSzPct val="60000"/>
              <a:buFont typeface="Wingdings 2" charset="2"/>
              <a:buChar char=""/>
            </a:pPr>
            <a:r>
              <a:rPr lang="en-US" sz="2400" b="1" spc="-1" dirty="0">
                <a:solidFill>
                  <a:srgbClr val="000000"/>
                </a:solidFill>
                <a:uFill>
                  <a:solidFill>
                    <a:srgbClr val="FFFFFF"/>
                  </a:solidFill>
                </a:uFill>
                <a:latin typeface="Consolas" panose="020B0609020204030204" pitchFamily="49" charset="0"/>
                <a:ea typeface="ＭＳ Ｐゴシック"/>
              </a:rPr>
              <a:t>&gt;</a:t>
            </a:r>
            <a:r>
              <a:rPr lang="en-US" sz="2400" b="1" dirty="0">
                <a:latin typeface="Consolas" panose="020B0609020204030204" pitchFamily="49" charset="0"/>
                <a:cs typeface="Consolas" panose="020B0609020204030204" pitchFamily="49" charset="0"/>
              </a:rPr>
              <a:t>request r2 random-text2.txt s1</a:t>
            </a:r>
            <a:endParaRPr lang="en-US" sz="2400" b="1" spc="-1" dirty="0">
              <a:solidFill>
                <a:srgbClr val="000000"/>
              </a:solidFill>
              <a:uFill>
                <a:solidFill>
                  <a:srgbClr val="FFFFFF"/>
                </a:solidFill>
              </a:uFill>
              <a:latin typeface="Consolas" panose="020B0609020204030204" pitchFamily="49" charset="0"/>
              <a:ea typeface="ＭＳ Ｐゴシック"/>
              <a:cs typeface="Consolas" panose="020B0609020204030204" pitchFamily="49" charset="0"/>
            </a:endParaRPr>
          </a:p>
          <a:p>
            <a:pPr marL="800280" lvl="1" indent="-341280">
              <a:buClr>
                <a:srgbClr val="990000"/>
              </a:buClr>
              <a:buSzPct val="60000"/>
              <a:buFont typeface="Wingdings 2" charset="2"/>
              <a:buChar char=""/>
            </a:pPr>
            <a:r>
              <a:rPr lang="en-US" sz="2400" spc="-1" dirty="0">
                <a:solidFill>
                  <a:srgbClr val="000000"/>
                </a:solidFill>
                <a:uFill>
                  <a:solidFill>
                    <a:srgbClr val="FFFFFF"/>
                  </a:solidFill>
                </a:uFill>
                <a:latin typeface="Calibri"/>
                <a:ea typeface="ＭＳ Ｐゴシック"/>
              </a:rPr>
              <a:t>Requests r2 from s1</a:t>
            </a:r>
          </a:p>
          <a:p>
            <a:pPr marL="343080" indent="-341280">
              <a:buClr>
                <a:srgbClr val="990000"/>
              </a:buClr>
              <a:buSzPct val="60000"/>
              <a:buFont typeface="Wingdings 2" charset="2"/>
              <a:buChar char=""/>
            </a:pPr>
            <a:r>
              <a:rPr lang="en-US" sz="2400" b="1" spc="-1" dirty="0">
                <a:solidFill>
                  <a:srgbClr val="000000"/>
                </a:solidFill>
                <a:uFill>
                  <a:solidFill>
                    <a:srgbClr val="FFFFFF"/>
                  </a:solidFill>
                </a:uFill>
                <a:latin typeface="Consolas" panose="020B0609020204030204" pitchFamily="49" charset="0"/>
                <a:ea typeface="ＭＳ Ｐゴシック"/>
              </a:rPr>
              <a:t>&gt;wait *</a:t>
            </a:r>
          </a:p>
          <a:p>
            <a:pPr marL="800280" lvl="1" indent="-341280">
              <a:buClr>
                <a:srgbClr val="990000"/>
              </a:buClr>
              <a:buSzPct val="60000"/>
              <a:buFont typeface="Wingdings 2" charset="2"/>
              <a:buChar char=""/>
            </a:pPr>
            <a:r>
              <a:rPr lang="en-US" sz="2400" spc="-1" dirty="0">
                <a:solidFill>
                  <a:srgbClr val="000000"/>
                </a:solidFill>
                <a:uFill>
                  <a:solidFill>
                    <a:srgbClr val="FFFFFF"/>
                  </a:solidFill>
                </a:uFill>
                <a:latin typeface="Calibri"/>
                <a:ea typeface="ＭＳ Ｐゴシック"/>
              </a:rPr>
              <a:t>Waits for all transactions to finish</a:t>
            </a:r>
          </a:p>
          <a:p>
            <a:pPr marL="800280" lvl="1" indent="-341280">
              <a:buClr>
                <a:srgbClr val="990000"/>
              </a:buClr>
              <a:buSzPct val="60000"/>
              <a:buFont typeface="Wingdings 2" charset="2"/>
              <a:buChar char=""/>
            </a:pPr>
            <a:r>
              <a:rPr lang="en-US" sz="2400" spc="-1" dirty="0">
                <a:solidFill>
                  <a:srgbClr val="000000"/>
                </a:solidFill>
                <a:uFill>
                  <a:solidFill>
                    <a:srgbClr val="FFFFFF"/>
                  </a:solidFill>
                </a:uFill>
                <a:latin typeface="Calibri"/>
                <a:ea typeface="ＭＳ Ｐゴシック"/>
              </a:rPr>
              <a:t>Needed in the trace, not in the command-line</a:t>
            </a:r>
          </a:p>
        </p:txBody>
      </p:sp>
    </p:spTree>
    <p:extLst>
      <p:ext uri="{BB962C8B-B14F-4D97-AF65-F5344CB8AC3E}">
        <p14:creationId xmlns:p14="http://schemas.microsoft.com/office/powerpoint/2010/main" val="14507843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cap="small" spc="-1" dirty="0" err="1">
                <a:solidFill>
                  <a:srgbClr val="000000"/>
                </a:solidFill>
                <a:uFill>
                  <a:solidFill>
                    <a:srgbClr val="FFFFFF"/>
                  </a:solidFill>
                </a:uFill>
                <a:latin typeface="Calibri"/>
                <a:ea typeface="ＭＳ Ｐゴシック"/>
              </a:rPr>
              <a:t>PxyDrive</a:t>
            </a:r>
            <a:r>
              <a:rPr lang="en-US" altLang="ja-JP" sz="3600" b="1" spc="-1" dirty="0">
                <a:solidFill>
                  <a:srgbClr val="000000"/>
                </a:solidFill>
                <a:uFill>
                  <a:solidFill>
                    <a:srgbClr val="FFFFFF"/>
                  </a:solidFill>
                </a:uFill>
                <a:latin typeface="Calibri"/>
                <a:ea typeface="ＭＳ Ｐゴシック"/>
              </a:rPr>
              <a:t> Tutorial 1</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396719" y="1362240"/>
            <a:ext cx="8339317"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buClr>
                <a:srgbClr val="990000"/>
              </a:buClr>
              <a:buSzPct val="60000"/>
              <a:buFont typeface="Wingdings 2" charset="2"/>
              <a:buChar char=""/>
            </a:pPr>
            <a:r>
              <a:rPr lang="en-US" sz="2400" b="1" spc="-1" dirty="0">
                <a:solidFill>
                  <a:srgbClr val="000000"/>
                </a:solidFill>
                <a:uFill>
                  <a:solidFill>
                    <a:srgbClr val="FFFFFF"/>
                  </a:solidFill>
                </a:uFill>
                <a:latin typeface="Consolas" panose="020B0609020204030204" pitchFamily="49" charset="0"/>
                <a:ea typeface="ＭＳ Ｐゴシック"/>
              </a:rPr>
              <a:t>&gt;respond r2</a:t>
            </a:r>
          </a:p>
          <a:p>
            <a:pPr marL="800280" lvl="1" indent="-341280">
              <a:buClr>
                <a:srgbClr val="990000"/>
              </a:buClr>
              <a:buSzPct val="60000"/>
              <a:buFont typeface="Wingdings 2" charset="2"/>
              <a:buChar char=""/>
            </a:pPr>
            <a:r>
              <a:rPr lang="en-US" sz="2400" spc="-1" dirty="0">
                <a:solidFill>
                  <a:srgbClr val="000000"/>
                </a:solidFill>
                <a:uFill>
                  <a:solidFill>
                    <a:srgbClr val="FFFFFF"/>
                  </a:solidFill>
                </a:uFill>
                <a:latin typeface="Calibri"/>
                <a:ea typeface="ＭＳ Ｐゴシック"/>
              </a:rPr>
              <a:t>Respond to client with r2 </a:t>
            </a:r>
            <a:r>
              <a:rPr lang="en-US" sz="2400" b="1" spc="-1" dirty="0">
                <a:solidFill>
                  <a:srgbClr val="000000"/>
                </a:solidFill>
                <a:uFill>
                  <a:solidFill>
                    <a:srgbClr val="FFFFFF"/>
                  </a:solidFill>
                </a:uFill>
                <a:latin typeface="Calibri"/>
                <a:ea typeface="ＭＳ Ｐゴシック"/>
              </a:rPr>
              <a:t>(Out of order)</a:t>
            </a:r>
          </a:p>
          <a:p>
            <a:pPr marL="343080" indent="-341280">
              <a:buClr>
                <a:srgbClr val="990000"/>
              </a:buClr>
              <a:buSzPct val="60000"/>
              <a:buFont typeface="Wingdings 2" charset="2"/>
              <a:buChar char=""/>
            </a:pPr>
            <a:r>
              <a:rPr lang="en-US" sz="2400" b="1" spc="-1" dirty="0">
                <a:solidFill>
                  <a:srgbClr val="000000"/>
                </a:solidFill>
                <a:uFill>
                  <a:solidFill>
                    <a:srgbClr val="FFFFFF"/>
                  </a:solidFill>
                </a:uFill>
                <a:latin typeface="Consolas" panose="020B0609020204030204" pitchFamily="49" charset="0"/>
                <a:ea typeface="ＭＳ Ｐゴシック"/>
              </a:rPr>
              <a:t>&gt;respond r1</a:t>
            </a:r>
          </a:p>
          <a:p>
            <a:pPr marL="800280" lvl="1" indent="-341280">
              <a:buClr>
                <a:srgbClr val="990000"/>
              </a:buClr>
              <a:buSzPct val="60000"/>
              <a:buFont typeface="Wingdings 2" charset="2"/>
              <a:buChar char=""/>
            </a:pPr>
            <a:r>
              <a:rPr lang="en-US" sz="2400" spc="-1" dirty="0">
                <a:solidFill>
                  <a:srgbClr val="000000"/>
                </a:solidFill>
                <a:uFill>
                  <a:solidFill>
                    <a:srgbClr val="FFFFFF"/>
                  </a:solidFill>
                </a:uFill>
                <a:latin typeface="Calibri"/>
                <a:ea typeface="ＭＳ Ｐゴシック"/>
              </a:rPr>
              <a:t>Respond to client with r1</a:t>
            </a:r>
          </a:p>
          <a:p>
            <a:pPr marL="343080" indent="-341280">
              <a:buClr>
                <a:srgbClr val="990000"/>
              </a:buClr>
              <a:buSzPct val="60000"/>
              <a:buFont typeface="Wingdings 2" charset="2"/>
              <a:buChar char=""/>
            </a:pPr>
            <a:r>
              <a:rPr lang="en-US" sz="2400" b="1" spc="-1" dirty="0">
                <a:solidFill>
                  <a:srgbClr val="000000"/>
                </a:solidFill>
                <a:uFill>
                  <a:solidFill>
                    <a:srgbClr val="FFFFFF"/>
                  </a:solidFill>
                </a:uFill>
                <a:latin typeface="Consolas" panose="020B0609020204030204" pitchFamily="49" charset="0"/>
                <a:ea typeface="ＭＳ Ｐゴシック"/>
              </a:rPr>
              <a:t>&gt;trace r1</a:t>
            </a:r>
          </a:p>
          <a:p>
            <a:pPr marL="800280" lvl="1" indent="-341280">
              <a:buClr>
                <a:srgbClr val="990000"/>
              </a:buClr>
              <a:buSzPct val="60000"/>
              <a:buFont typeface="Wingdings 2" charset="2"/>
              <a:buChar char=""/>
            </a:pPr>
            <a:r>
              <a:rPr lang="en-US" sz="2400" spc="-1" dirty="0">
                <a:solidFill>
                  <a:srgbClr val="000000"/>
                </a:solidFill>
                <a:uFill>
                  <a:solidFill>
                    <a:srgbClr val="FFFFFF"/>
                  </a:solidFill>
                </a:uFill>
                <a:latin typeface="Calibri"/>
                <a:ea typeface="ＭＳ Ｐゴシック"/>
              </a:rPr>
              <a:t>Traces the transaction </a:t>
            </a:r>
            <a:r>
              <a:rPr lang="en-US" sz="2400" i="1" spc="-1" dirty="0">
                <a:solidFill>
                  <a:srgbClr val="000000"/>
                </a:solidFill>
                <a:uFill>
                  <a:solidFill>
                    <a:srgbClr val="FFFFFF"/>
                  </a:solidFill>
                </a:uFill>
                <a:latin typeface="Calibri"/>
                <a:ea typeface="ＭＳ Ｐゴシック"/>
              </a:rPr>
              <a:t>r1</a:t>
            </a:r>
          </a:p>
          <a:p>
            <a:pPr marL="343080" indent="-341280">
              <a:buClr>
                <a:srgbClr val="990000"/>
              </a:buClr>
              <a:buSzPct val="60000"/>
              <a:buFont typeface="Wingdings 2" charset="2"/>
              <a:buChar char=""/>
            </a:pPr>
            <a:r>
              <a:rPr lang="en-US" sz="2400" b="1" spc="-1" dirty="0">
                <a:solidFill>
                  <a:srgbClr val="000000"/>
                </a:solidFill>
                <a:uFill>
                  <a:solidFill>
                    <a:srgbClr val="FFFFFF"/>
                  </a:solidFill>
                </a:uFill>
                <a:latin typeface="Consolas" panose="020B0609020204030204" pitchFamily="49" charset="0"/>
                <a:ea typeface="ＭＳ Ｐゴシック"/>
              </a:rPr>
              <a:t>&gt;check r1</a:t>
            </a:r>
          </a:p>
          <a:p>
            <a:pPr marL="800280" lvl="1" indent="-341280">
              <a:buClr>
                <a:srgbClr val="990000"/>
              </a:buClr>
              <a:buSzPct val="60000"/>
              <a:buFont typeface="Wingdings 2" charset="2"/>
              <a:buChar char=""/>
            </a:pPr>
            <a:r>
              <a:rPr lang="en-US" sz="2400" spc="-1" dirty="0">
                <a:solidFill>
                  <a:srgbClr val="000000"/>
                </a:solidFill>
                <a:uFill>
                  <a:solidFill>
                    <a:srgbClr val="FFFFFF"/>
                  </a:solidFill>
                </a:uFill>
                <a:latin typeface="Calibri"/>
                <a:ea typeface="ＭＳ Ｐゴシック"/>
              </a:rPr>
              <a:t>Checks the transaction </a:t>
            </a:r>
            <a:r>
              <a:rPr lang="en-US" sz="2400" i="1" spc="-1" dirty="0">
                <a:solidFill>
                  <a:srgbClr val="000000"/>
                </a:solidFill>
                <a:uFill>
                  <a:solidFill>
                    <a:srgbClr val="FFFFFF"/>
                  </a:solidFill>
                </a:uFill>
                <a:latin typeface="Calibri"/>
                <a:ea typeface="ＭＳ Ｐゴシック"/>
              </a:rPr>
              <a:t>r1</a:t>
            </a:r>
          </a:p>
          <a:p>
            <a:pPr marL="343080" indent="-341280">
              <a:buClr>
                <a:srgbClr val="990000"/>
              </a:buClr>
              <a:buSzPct val="60000"/>
              <a:buFont typeface="Wingdings 2" charset="2"/>
              <a:buChar char=""/>
            </a:pPr>
            <a:r>
              <a:rPr lang="en-US" sz="2400" b="1" spc="-1" dirty="0">
                <a:solidFill>
                  <a:srgbClr val="000000"/>
                </a:solidFill>
                <a:uFill>
                  <a:solidFill>
                    <a:srgbClr val="FFFFFF"/>
                  </a:solidFill>
                </a:uFill>
                <a:latin typeface="Consolas" panose="020B0609020204030204" pitchFamily="49" charset="0"/>
                <a:ea typeface="ＭＳ Ｐゴシック"/>
              </a:rPr>
              <a:t>&gt;trace r2</a:t>
            </a:r>
          </a:p>
          <a:p>
            <a:pPr marL="800280" lvl="1" indent="-341280">
              <a:buClr>
                <a:srgbClr val="990000"/>
              </a:buClr>
              <a:buSzPct val="60000"/>
              <a:buFont typeface="Wingdings 2" charset="2"/>
              <a:buChar char=""/>
            </a:pPr>
            <a:r>
              <a:rPr lang="en-US" sz="2400" spc="-1" dirty="0">
                <a:solidFill>
                  <a:srgbClr val="000000"/>
                </a:solidFill>
                <a:uFill>
                  <a:solidFill>
                    <a:srgbClr val="FFFFFF"/>
                  </a:solidFill>
                </a:uFill>
                <a:latin typeface="Calibri"/>
                <a:ea typeface="ＭＳ Ｐゴシック"/>
              </a:rPr>
              <a:t>Traces the transaction </a:t>
            </a:r>
            <a:r>
              <a:rPr lang="en-US" sz="2400" i="1" spc="-1" dirty="0">
                <a:solidFill>
                  <a:srgbClr val="000000"/>
                </a:solidFill>
                <a:uFill>
                  <a:solidFill>
                    <a:srgbClr val="FFFFFF"/>
                  </a:solidFill>
                </a:uFill>
                <a:latin typeface="Calibri"/>
                <a:ea typeface="ＭＳ Ｐゴシック"/>
              </a:rPr>
              <a:t>r2</a:t>
            </a:r>
          </a:p>
          <a:p>
            <a:pPr marL="343080" indent="-341280">
              <a:buClr>
                <a:srgbClr val="990000"/>
              </a:buClr>
              <a:buSzPct val="60000"/>
              <a:buFont typeface="Wingdings 2" charset="2"/>
              <a:buChar char=""/>
            </a:pPr>
            <a:r>
              <a:rPr lang="en-US" sz="2400" b="1" spc="-1" dirty="0">
                <a:solidFill>
                  <a:srgbClr val="000000"/>
                </a:solidFill>
                <a:uFill>
                  <a:solidFill>
                    <a:srgbClr val="FFFFFF"/>
                  </a:solidFill>
                </a:uFill>
                <a:latin typeface="Consolas" panose="020B0609020204030204" pitchFamily="49" charset="0"/>
                <a:ea typeface="ＭＳ Ｐゴシック"/>
              </a:rPr>
              <a:t>&gt;check r2</a:t>
            </a:r>
          </a:p>
          <a:p>
            <a:pPr marL="800280" lvl="1" indent="-341280">
              <a:buClr>
                <a:srgbClr val="990000"/>
              </a:buClr>
              <a:buSzPct val="60000"/>
              <a:buFont typeface="Wingdings 2" charset="2"/>
              <a:buChar char=""/>
            </a:pPr>
            <a:r>
              <a:rPr lang="en-US" sz="2400" spc="-1" dirty="0">
                <a:solidFill>
                  <a:srgbClr val="000000"/>
                </a:solidFill>
                <a:uFill>
                  <a:solidFill>
                    <a:srgbClr val="FFFFFF"/>
                  </a:solidFill>
                </a:uFill>
                <a:latin typeface="Calibri"/>
                <a:ea typeface="ＭＳ Ｐゴシック"/>
              </a:rPr>
              <a:t>Checks the transaction </a:t>
            </a:r>
            <a:r>
              <a:rPr lang="en-US" sz="2400" i="1" spc="-1" dirty="0">
                <a:solidFill>
                  <a:srgbClr val="000000"/>
                </a:solidFill>
                <a:uFill>
                  <a:solidFill>
                    <a:srgbClr val="FFFFFF"/>
                  </a:solidFill>
                </a:uFill>
                <a:latin typeface="Calibri"/>
                <a:ea typeface="ＭＳ Ｐゴシック"/>
              </a:rPr>
              <a:t>r2</a:t>
            </a:r>
            <a:endParaRPr lang="en-US" sz="2400" b="1" i="1" spc="-1" dirty="0">
              <a:solidFill>
                <a:srgbClr val="000000"/>
              </a:solidFill>
              <a:uFill>
                <a:solidFill>
                  <a:srgbClr val="FFFFFF"/>
                </a:solidFill>
              </a:uFill>
              <a:latin typeface="Calibri"/>
              <a:ea typeface="ＭＳ Ｐゴシック"/>
            </a:endParaRPr>
          </a:p>
        </p:txBody>
      </p:sp>
    </p:spTree>
    <p:extLst>
      <p:ext uri="{BB962C8B-B14F-4D97-AF65-F5344CB8AC3E}">
        <p14:creationId xmlns:p14="http://schemas.microsoft.com/office/powerpoint/2010/main" val="4431430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15213-f16</Template>
  <TotalTime>4133</TotalTime>
  <Words>1860</Words>
  <Application>Microsoft Macintosh PowerPoint</Application>
  <PresentationFormat>On-screen Show (4:3)</PresentationFormat>
  <Paragraphs>298</Paragraphs>
  <Slides>30</Slides>
  <Notes>13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30</vt:i4>
      </vt:variant>
    </vt:vector>
  </HeadingPairs>
  <TitlesOfParts>
    <vt:vector size="42" baseType="lpstr">
      <vt:lpstr>Arial</vt:lpstr>
      <vt:lpstr>Arial Narrow</vt:lpstr>
      <vt:lpstr>Calibri</vt:lpstr>
      <vt:lpstr>Consolas</vt:lpstr>
      <vt:lpstr>Courier New</vt:lpstr>
      <vt:lpstr>StarSymbol</vt:lpstr>
      <vt:lpstr>Symbol</vt:lpstr>
      <vt:lpstr>Times New Roman</vt:lpstr>
      <vt:lpstr>Wingdings</vt:lpstr>
      <vt:lpstr>Wingdings 2</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 14: Proxy Lab Part 2</dc:title>
  <dc:subject/>
  <dc:creator>Brian Railing</dc:creator>
  <dc:description/>
  <cp:lastModifiedBy>abaskara</cp:lastModifiedBy>
  <cp:revision>152</cp:revision>
  <dcterms:created xsi:type="dcterms:W3CDTF">2016-11-26T01:41:43Z</dcterms:created>
  <dcterms:modified xsi:type="dcterms:W3CDTF">2018-11-25T20:18:39Z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