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68" r:id="rId2"/>
    <p:sldMasterId id="2147483780" r:id="rId3"/>
    <p:sldMasterId id="2147483827" r:id="rId4"/>
    <p:sldMasterId id="2147483851" r:id="rId5"/>
    <p:sldMasterId id="2147483863" r:id="rId6"/>
  </p:sldMasterIdLst>
  <p:notesMasterIdLst>
    <p:notesMasterId r:id="rId53"/>
  </p:notesMasterIdLst>
  <p:handoutMasterIdLst>
    <p:handoutMasterId r:id="rId54"/>
  </p:handoutMasterIdLst>
  <p:sldIdLst>
    <p:sldId id="842" r:id="rId7"/>
    <p:sldId id="528" r:id="rId8"/>
    <p:sldId id="749" r:id="rId9"/>
    <p:sldId id="876" r:id="rId10"/>
    <p:sldId id="676" r:id="rId11"/>
    <p:sldId id="681" r:id="rId12"/>
    <p:sldId id="910" r:id="rId13"/>
    <p:sldId id="885" r:id="rId14"/>
    <p:sldId id="751" r:id="rId15"/>
    <p:sldId id="778" r:id="rId16"/>
    <p:sldId id="909" r:id="rId17"/>
    <p:sldId id="889" r:id="rId18"/>
    <p:sldId id="890" r:id="rId19"/>
    <p:sldId id="891" r:id="rId20"/>
    <p:sldId id="892" r:id="rId21"/>
    <p:sldId id="893" r:id="rId22"/>
    <p:sldId id="791" r:id="rId23"/>
    <p:sldId id="894" r:id="rId24"/>
    <p:sldId id="810" r:id="rId25"/>
    <p:sldId id="811" r:id="rId26"/>
    <p:sldId id="814" r:id="rId27"/>
    <p:sldId id="813" r:id="rId28"/>
    <p:sldId id="815" r:id="rId29"/>
    <p:sldId id="895" r:id="rId30"/>
    <p:sldId id="785" r:id="rId31"/>
    <p:sldId id="833" r:id="rId32"/>
    <p:sldId id="834" r:id="rId33"/>
    <p:sldId id="837" r:id="rId34"/>
    <p:sldId id="896" r:id="rId35"/>
    <p:sldId id="740" r:id="rId36"/>
    <p:sldId id="897" r:id="rId37"/>
    <p:sldId id="898" r:id="rId38"/>
    <p:sldId id="819" r:id="rId39"/>
    <p:sldId id="821" r:id="rId40"/>
    <p:sldId id="841" r:id="rId41"/>
    <p:sldId id="899" r:id="rId42"/>
    <p:sldId id="900" r:id="rId43"/>
    <p:sldId id="907" r:id="rId44"/>
    <p:sldId id="902" r:id="rId45"/>
    <p:sldId id="903" r:id="rId46"/>
    <p:sldId id="904" r:id="rId47"/>
    <p:sldId id="905" r:id="rId48"/>
    <p:sldId id="906" r:id="rId49"/>
    <p:sldId id="744" r:id="rId50"/>
    <p:sldId id="838" r:id="rId51"/>
    <p:sldId id="908" r:id="rId52"/>
  </p:sldIdLst>
  <p:sldSz cx="9144000" cy="6858000" type="screen4x3"/>
  <p:notesSz cx="9271000" cy="6997700"/>
  <p:defaultTextStyle>
    <a:defPPr>
      <a:defRPr lang="en-US"/>
    </a:defPPr>
    <a:lvl1pPr algn="ctr" rtl="0" eaLnBrk="0" fontAlgn="base" hangingPunct="0">
      <a:spcBef>
        <a:spcPct val="0"/>
      </a:spcBef>
      <a:spcAft>
        <a:spcPct val="0"/>
      </a:spcAft>
      <a:defRPr sz="2400"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2400"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2400"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2400"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2400" b="1" kern="1200">
        <a:solidFill>
          <a:schemeClr val="tx1"/>
        </a:solidFill>
        <a:latin typeface="Verdana" pitchFamily="34" charset="0"/>
        <a:ea typeface="+mn-ea"/>
        <a:cs typeface="+mn-cs"/>
      </a:defRPr>
    </a:lvl5pPr>
    <a:lvl6pPr marL="2286000" algn="l" defTabSz="914400" rtl="0" eaLnBrk="1" latinLnBrk="0" hangingPunct="1">
      <a:defRPr sz="2400" b="1" kern="1200">
        <a:solidFill>
          <a:schemeClr val="tx1"/>
        </a:solidFill>
        <a:latin typeface="Verdana" pitchFamily="34" charset="0"/>
        <a:ea typeface="+mn-ea"/>
        <a:cs typeface="+mn-cs"/>
      </a:defRPr>
    </a:lvl6pPr>
    <a:lvl7pPr marL="2743200" algn="l" defTabSz="914400" rtl="0" eaLnBrk="1" latinLnBrk="0" hangingPunct="1">
      <a:defRPr sz="2400" b="1" kern="1200">
        <a:solidFill>
          <a:schemeClr val="tx1"/>
        </a:solidFill>
        <a:latin typeface="Verdana" pitchFamily="34" charset="0"/>
        <a:ea typeface="+mn-ea"/>
        <a:cs typeface="+mn-cs"/>
      </a:defRPr>
    </a:lvl7pPr>
    <a:lvl8pPr marL="3200400" algn="l" defTabSz="914400" rtl="0" eaLnBrk="1" latinLnBrk="0" hangingPunct="1">
      <a:defRPr sz="2400" b="1" kern="1200">
        <a:solidFill>
          <a:schemeClr val="tx1"/>
        </a:solidFill>
        <a:latin typeface="Verdana" pitchFamily="34" charset="0"/>
        <a:ea typeface="+mn-ea"/>
        <a:cs typeface="+mn-cs"/>
      </a:defRPr>
    </a:lvl8pPr>
    <a:lvl9pPr marL="3657600" algn="l" defTabSz="914400" rtl="0" eaLnBrk="1" latinLnBrk="0" hangingPunct="1">
      <a:defRPr sz="2400"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4113">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D624"/>
    <a:srgbClr val="008000"/>
    <a:srgbClr val="CCFFCC"/>
    <a:srgbClr val="FF0000"/>
    <a:srgbClr val="0066AC"/>
    <a:srgbClr val="AA014C"/>
    <a:srgbClr val="A6CAE1"/>
    <a:srgbClr val="FF66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40779-A8F5-4329-B55B-10C6582EAE2A}" v="18" dt="2018-12-04T18:17:03.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88534" autoAdjust="0"/>
  </p:normalViewPr>
  <p:slideViewPr>
    <p:cSldViewPr snapToGrid="0">
      <p:cViewPr varScale="1">
        <p:scale>
          <a:sx n="88" d="100"/>
          <a:sy n="88" d="100"/>
        </p:scale>
        <p:origin x="63" y="108"/>
      </p:cViewPr>
      <p:guideLst>
        <p:guide orient="horz" pos="4113"/>
        <p:guide pos="5759"/>
      </p:guideLst>
    </p:cSldViewPr>
  </p:slideViewPr>
  <p:outlineViewPr>
    <p:cViewPr>
      <p:scale>
        <a:sx n="33" d="100"/>
        <a:sy n="33" d="100"/>
      </p:scale>
      <p:origin x="0" y="2918"/>
    </p:cViewPr>
  </p:outlineViewPr>
  <p:notesTextViewPr>
    <p:cViewPr>
      <p:scale>
        <a:sx n="100" d="100"/>
        <a:sy n="100" d="100"/>
      </p:scale>
      <p:origin x="0" y="0"/>
    </p:cViewPr>
  </p:notesTextViewPr>
  <p:sorterViewPr>
    <p:cViewPr>
      <p:scale>
        <a:sx n="110" d="100"/>
        <a:sy n="110" d="100"/>
      </p:scale>
      <p:origin x="0" y="0"/>
    </p:cViewPr>
  </p:sorterViewPr>
  <p:notesViewPr>
    <p:cSldViewPr snapToGrid="0">
      <p:cViewPr varScale="1">
        <p:scale>
          <a:sx n="66" d="100"/>
          <a:sy n="66" d="100"/>
        </p:scale>
        <p:origin x="0" y="0"/>
      </p:cViewPr>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AF140779-A8F5-4329-B55B-10C6582EAE2A}"/>
    <pc:docChg chg="addSld delSld modSld delMainMaster">
      <pc:chgData name="Phil Gibbons" userId="f619c6e5d38ed7a7" providerId="LiveId" clId="{AF140779-A8F5-4329-B55B-10C6582EAE2A}" dt="2018-12-04T18:17:15.603" v="169" actId="2696"/>
      <pc:docMkLst>
        <pc:docMk/>
      </pc:docMkLst>
      <pc:sldChg chg="modSp add del">
        <pc:chgData name="Phil Gibbons" userId="f619c6e5d38ed7a7" providerId="LiveId" clId="{AF140779-A8F5-4329-B55B-10C6582EAE2A}" dt="2018-12-04T18:15:20.058" v="157" actId="20577"/>
        <pc:sldMkLst>
          <pc:docMk/>
          <pc:sldMk cId="3501443789" sldId="676"/>
        </pc:sldMkLst>
        <pc:spChg chg="mod">
          <ac:chgData name="Phil Gibbons" userId="f619c6e5d38ed7a7" providerId="LiveId" clId="{AF140779-A8F5-4329-B55B-10C6582EAE2A}" dt="2018-12-04T18:15:20.058" v="157" actId="20577"/>
          <ac:spMkLst>
            <pc:docMk/>
            <pc:sldMk cId="3501443789" sldId="676"/>
            <ac:spMk id="1116" creationId="{00000000-0000-0000-0000-000000000000}"/>
          </ac:spMkLst>
        </pc:spChg>
      </pc:sldChg>
      <pc:sldChg chg="modSp add">
        <pc:chgData name="Phil Gibbons" userId="f619c6e5d38ed7a7" providerId="LiveId" clId="{AF140779-A8F5-4329-B55B-10C6582EAE2A}" dt="2018-12-04T18:15:25.611" v="165" actId="20577"/>
        <pc:sldMkLst>
          <pc:docMk/>
          <pc:sldMk cId="3523801524" sldId="681"/>
        </pc:sldMkLst>
        <pc:spChg chg="mod">
          <ac:chgData name="Phil Gibbons" userId="f619c6e5d38ed7a7" providerId="LiveId" clId="{AF140779-A8F5-4329-B55B-10C6582EAE2A}" dt="2018-12-04T18:15:25.611" v="165" actId="20577"/>
          <ac:spMkLst>
            <pc:docMk/>
            <pc:sldMk cId="3523801524" sldId="681"/>
            <ac:spMk id="1413" creationId="{00000000-0000-0000-0000-000000000000}"/>
          </ac:spMkLst>
        </pc:spChg>
      </pc:sldChg>
      <pc:sldChg chg="add del modTransition">
        <pc:chgData name="Phil Gibbons" userId="f619c6e5d38ed7a7" providerId="LiveId" clId="{AF140779-A8F5-4329-B55B-10C6582EAE2A}" dt="2018-12-04T18:17:15.603" v="169" actId="2696"/>
        <pc:sldMkLst>
          <pc:docMk/>
          <pc:sldMk cId="913068030" sldId="704"/>
        </pc:sldMkLst>
      </pc:sldChg>
      <pc:sldChg chg="del">
        <pc:chgData name="Phil Gibbons" userId="f619c6e5d38ed7a7" providerId="LiveId" clId="{AF140779-A8F5-4329-B55B-10C6582EAE2A}" dt="2018-12-04T17:53:00.257" v="14" actId="2696"/>
        <pc:sldMkLst>
          <pc:docMk/>
          <pc:sldMk cId="2101144984" sldId="775"/>
        </pc:sldMkLst>
      </pc:sldChg>
      <pc:sldChg chg="del">
        <pc:chgData name="Phil Gibbons" userId="f619c6e5d38ed7a7" providerId="LiveId" clId="{AF140779-A8F5-4329-B55B-10C6582EAE2A}" dt="2018-12-04T17:53:01.851" v="15" actId="2696"/>
        <pc:sldMkLst>
          <pc:docMk/>
          <pc:sldMk cId="3035846514" sldId="795"/>
        </pc:sldMkLst>
      </pc:sldChg>
      <pc:sldChg chg="del">
        <pc:chgData name="Phil Gibbons" userId="f619c6e5d38ed7a7" providerId="LiveId" clId="{AF140779-A8F5-4329-B55B-10C6582EAE2A}" dt="2018-12-04T17:53:05.086" v="16" actId="2696"/>
        <pc:sldMkLst>
          <pc:docMk/>
          <pc:sldMk cId="294887582" sldId="796"/>
        </pc:sldMkLst>
      </pc:sldChg>
      <pc:sldChg chg="del">
        <pc:chgData name="Phil Gibbons" userId="f619c6e5d38ed7a7" providerId="LiveId" clId="{AF140779-A8F5-4329-B55B-10C6582EAE2A}" dt="2018-12-04T17:53:07.727" v="18" actId="2696"/>
        <pc:sldMkLst>
          <pc:docMk/>
          <pc:sldMk cId="1351500413" sldId="797"/>
        </pc:sldMkLst>
      </pc:sldChg>
      <pc:sldChg chg="del">
        <pc:chgData name="Phil Gibbons" userId="f619c6e5d38ed7a7" providerId="LiveId" clId="{AF140779-A8F5-4329-B55B-10C6582EAE2A}" dt="2018-12-04T17:53:09.821" v="19" actId="2696"/>
        <pc:sldMkLst>
          <pc:docMk/>
          <pc:sldMk cId="2913978860" sldId="798"/>
        </pc:sldMkLst>
      </pc:sldChg>
      <pc:sldChg chg="modSp">
        <pc:chgData name="Phil Gibbons" userId="f619c6e5d38ed7a7" providerId="LiveId" clId="{AF140779-A8F5-4329-B55B-10C6582EAE2A}" dt="2018-12-04T17:51:40.273" v="13" actId="20577"/>
        <pc:sldMkLst>
          <pc:docMk/>
          <pc:sldMk cId="2085539717" sldId="842"/>
        </pc:sldMkLst>
        <pc:spChg chg="mod">
          <ac:chgData name="Phil Gibbons" userId="f619c6e5d38ed7a7" providerId="LiveId" clId="{AF140779-A8F5-4329-B55B-10C6582EAE2A}" dt="2018-12-04T17:51:40.273" v="13" actId="20577"/>
          <ac:spMkLst>
            <pc:docMk/>
            <pc:sldMk cId="2085539717" sldId="842"/>
            <ac:spMk id="9218" creationId="{00000000-0000-0000-0000-000000000000}"/>
          </ac:spMkLst>
        </pc:spChg>
      </pc:sldChg>
      <pc:sldChg chg="del">
        <pc:chgData name="Phil Gibbons" userId="f619c6e5d38ed7a7" providerId="LiveId" clId="{AF140779-A8F5-4329-B55B-10C6582EAE2A}" dt="2018-12-04T17:53:06.212" v="17" actId="2696"/>
        <pc:sldMkLst>
          <pc:docMk/>
          <pc:sldMk cId="2589166263" sldId="867"/>
        </pc:sldMkLst>
      </pc:sldChg>
      <pc:sldChg chg="del">
        <pc:chgData name="Phil Gibbons" userId="f619c6e5d38ed7a7" providerId="LiveId" clId="{AF140779-A8F5-4329-B55B-10C6582EAE2A}" dt="2018-12-04T17:53:12.963" v="20" actId="2696"/>
        <pc:sldMkLst>
          <pc:docMk/>
          <pc:sldMk cId="4100633669" sldId="873"/>
        </pc:sldMkLst>
      </pc:sldChg>
      <pc:sldChg chg="modSp modAnim">
        <pc:chgData name="Phil Gibbons" userId="f619c6e5d38ed7a7" providerId="LiveId" clId="{AF140779-A8F5-4329-B55B-10C6582EAE2A}" dt="2018-12-04T18:14:36.851" v="148" actId="20577"/>
        <pc:sldMkLst>
          <pc:docMk/>
          <pc:sldMk cId="880916337" sldId="876"/>
        </pc:sldMkLst>
        <pc:spChg chg="mod">
          <ac:chgData name="Phil Gibbons" userId="f619c6e5d38ed7a7" providerId="LiveId" clId="{AF140779-A8F5-4329-B55B-10C6582EAE2A}" dt="2018-12-04T18:14:36.851" v="148" actId="20577"/>
          <ac:spMkLst>
            <pc:docMk/>
            <pc:sldMk cId="880916337" sldId="876"/>
            <ac:spMk id="3" creationId="{00000000-0000-0000-0000-000000000000}"/>
          </ac:spMkLst>
        </pc:spChg>
      </pc:sldChg>
      <pc:sldChg chg="del">
        <pc:chgData name="Phil Gibbons" userId="f619c6e5d38ed7a7" providerId="LiveId" clId="{AF140779-A8F5-4329-B55B-10C6582EAE2A}" dt="2018-12-04T17:54:33.109" v="30" actId="2696"/>
        <pc:sldMkLst>
          <pc:docMk/>
          <pc:sldMk cId="3355074298" sldId="887"/>
        </pc:sldMkLst>
      </pc:sldChg>
      <pc:sldChg chg="addSp modSp modAnim">
        <pc:chgData name="Phil Gibbons" userId="f619c6e5d38ed7a7" providerId="LiveId" clId="{AF140779-A8F5-4329-B55B-10C6582EAE2A}" dt="2018-12-04T18:09:42.698" v="138"/>
        <pc:sldMkLst>
          <pc:docMk/>
          <pc:sldMk cId="3608748952" sldId="890"/>
        </pc:sldMkLst>
        <pc:picChg chg="add mod">
          <ac:chgData name="Phil Gibbons" userId="f619c6e5d38ed7a7" providerId="LiveId" clId="{AF140779-A8F5-4329-B55B-10C6582EAE2A}" dt="2018-12-04T18:09:05.935" v="137" actId="1076"/>
          <ac:picMkLst>
            <pc:docMk/>
            <pc:sldMk cId="3608748952" sldId="890"/>
            <ac:picMk id="5" creationId="{57A21B6C-EB1F-4D51-9D1A-8E6C836BBD14}"/>
          </ac:picMkLst>
        </pc:picChg>
      </pc:sldChg>
      <pc:sldChg chg="addSp modSp add">
        <pc:chgData name="Phil Gibbons" userId="f619c6e5d38ed7a7" providerId="LiveId" clId="{AF140779-A8F5-4329-B55B-10C6582EAE2A}" dt="2018-12-04T18:07:36.202" v="133" actId="20577"/>
        <pc:sldMkLst>
          <pc:docMk/>
          <pc:sldMk cId="4096114999" sldId="909"/>
        </pc:sldMkLst>
        <pc:spChg chg="mod">
          <ac:chgData name="Phil Gibbons" userId="f619c6e5d38ed7a7" providerId="LiveId" clId="{AF140779-A8F5-4329-B55B-10C6582EAE2A}" dt="2018-12-04T18:07:36.202" v="133" actId="20577"/>
          <ac:spMkLst>
            <pc:docMk/>
            <pc:sldMk cId="4096114999" sldId="909"/>
            <ac:spMk id="2" creationId="{B6D532F5-DC5B-4F2C-8F5D-0AA92E765CB8}"/>
          </ac:spMkLst>
        </pc:spChg>
        <pc:picChg chg="add mod">
          <ac:chgData name="Phil Gibbons" userId="f619c6e5d38ed7a7" providerId="LiveId" clId="{AF140779-A8F5-4329-B55B-10C6582EAE2A}" dt="2018-12-04T18:06:41.088" v="63" actId="1076"/>
          <ac:picMkLst>
            <pc:docMk/>
            <pc:sldMk cId="4096114999" sldId="909"/>
            <ac:picMk id="4" creationId="{BB5E322D-572E-45E5-8BA0-7085CE5B5A58}"/>
          </ac:picMkLst>
        </pc:picChg>
      </pc:sldChg>
      <pc:sldChg chg="add del">
        <pc:chgData name="Phil Gibbons" userId="f619c6e5d38ed7a7" providerId="LiveId" clId="{AF140779-A8F5-4329-B55B-10C6582EAE2A}" dt="2018-12-04T18:14:24.494" v="143"/>
        <pc:sldMkLst>
          <pc:docMk/>
          <pc:sldMk cId="522665807" sldId="910"/>
        </pc:sldMkLst>
      </pc:sldChg>
      <pc:sldChg chg="add">
        <pc:chgData name="Phil Gibbons" userId="f619c6e5d38ed7a7" providerId="LiveId" clId="{AF140779-A8F5-4329-B55B-10C6582EAE2A}" dt="2018-12-04T18:14:24.510" v="144"/>
        <pc:sldMkLst>
          <pc:docMk/>
          <pc:sldMk cId="3916716051" sldId="910"/>
        </pc:sldMkLst>
      </pc:sldChg>
      <pc:sldMasterChg chg="del delSldLayout">
        <pc:chgData name="Phil Gibbons" userId="f619c6e5d38ed7a7" providerId="LiveId" clId="{AF140779-A8F5-4329-B55B-10C6582EAE2A}" dt="2018-12-04T17:53:12.979" v="29" actId="2696"/>
        <pc:sldMasterMkLst>
          <pc:docMk/>
          <pc:sldMasterMk cId="4031969533" sldId="2147483818"/>
        </pc:sldMasterMkLst>
        <pc:sldLayoutChg chg="del">
          <pc:chgData name="Phil Gibbons" userId="f619c6e5d38ed7a7" providerId="LiveId" clId="{AF140779-A8F5-4329-B55B-10C6582EAE2A}" dt="2018-12-04T17:53:12.963" v="21" actId="2696"/>
          <pc:sldLayoutMkLst>
            <pc:docMk/>
            <pc:sldMasterMk cId="4031969533" sldId="2147483818"/>
            <pc:sldLayoutMk cId="3029279052" sldId="2147483819"/>
          </pc:sldLayoutMkLst>
        </pc:sldLayoutChg>
        <pc:sldLayoutChg chg="del">
          <pc:chgData name="Phil Gibbons" userId="f619c6e5d38ed7a7" providerId="LiveId" clId="{AF140779-A8F5-4329-B55B-10C6582EAE2A}" dt="2018-12-04T17:53:12.963" v="22" actId="2696"/>
          <pc:sldLayoutMkLst>
            <pc:docMk/>
            <pc:sldMasterMk cId="4031969533" sldId="2147483818"/>
            <pc:sldLayoutMk cId="175127998" sldId="2147483820"/>
          </pc:sldLayoutMkLst>
        </pc:sldLayoutChg>
        <pc:sldLayoutChg chg="del">
          <pc:chgData name="Phil Gibbons" userId="f619c6e5d38ed7a7" providerId="LiveId" clId="{AF140779-A8F5-4329-B55B-10C6582EAE2A}" dt="2018-12-04T17:53:12.963" v="23" actId="2696"/>
          <pc:sldLayoutMkLst>
            <pc:docMk/>
            <pc:sldMasterMk cId="4031969533" sldId="2147483818"/>
            <pc:sldLayoutMk cId="3014202533" sldId="2147483821"/>
          </pc:sldLayoutMkLst>
        </pc:sldLayoutChg>
        <pc:sldLayoutChg chg="del">
          <pc:chgData name="Phil Gibbons" userId="f619c6e5d38ed7a7" providerId="LiveId" clId="{AF140779-A8F5-4329-B55B-10C6582EAE2A}" dt="2018-12-04T17:53:12.963" v="24" actId="2696"/>
          <pc:sldLayoutMkLst>
            <pc:docMk/>
            <pc:sldMasterMk cId="4031969533" sldId="2147483818"/>
            <pc:sldLayoutMk cId="4257849052" sldId="2147483822"/>
          </pc:sldLayoutMkLst>
        </pc:sldLayoutChg>
        <pc:sldLayoutChg chg="del">
          <pc:chgData name="Phil Gibbons" userId="f619c6e5d38ed7a7" providerId="LiveId" clId="{AF140779-A8F5-4329-B55B-10C6582EAE2A}" dt="2018-12-04T17:53:12.963" v="25" actId="2696"/>
          <pc:sldLayoutMkLst>
            <pc:docMk/>
            <pc:sldMasterMk cId="4031969533" sldId="2147483818"/>
            <pc:sldLayoutMk cId="1313939973" sldId="2147483823"/>
          </pc:sldLayoutMkLst>
        </pc:sldLayoutChg>
        <pc:sldLayoutChg chg="del">
          <pc:chgData name="Phil Gibbons" userId="f619c6e5d38ed7a7" providerId="LiveId" clId="{AF140779-A8F5-4329-B55B-10C6582EAE2A}" dt="2018-12-04T17:53:12.963" v="26" actId="2696"/>
          <pc:sldLayoutMkLst>
            <pc:docMk/>
            <pc:sldMasterMk cId="4031969533" sldId="2147483818"/>
            <pc:sldLayoutMk cId="4056955054" sldId="2147483824"/>
          </pc:sldLayoutMkLst>
        </pc:sldLayoutChg>
        <pc:sldLayoutChg chg="del">
          <pc:chgData name="Phil Gibbons" userId="f619c6e5d38ed7a7" providerId="LiveId" clId="{AF140779-A8F5-4329-B55B-10C6582EAE2A}" dt="2018-12-04T17:53:12.963" v="27" actId="2696"/>
          <pc:sldLayoutMkLst>
            <pc:docMk/>
            <pc:sldMasterMk cId="4031969533" sldId="2147483818"/>
            <pc:sldLayoutMk cId="756482760" sldId="2147483825"/>
          </pc:sldLayoutMkLst>
        </pc:sldLayoutChg>
        <pc:sldLayoutChg chg="del">
          <pc:chgData name="Phil Gibbons" userId="f619c6e5d38ed7a7" providerId="LiveId" clId="{AF140779-A8F5-4329-B55B-10C6582EAE2A}" dt="2018-12-04T17:53:12.979" v="28" actId="2696"/>
          <pc:sldLayoutMkLst>
            <pc:docMk/>
            <pc:sldMasterMk cId="4031969533" sldId="2147483818"/>
            <pc:sldLayoutMk cId="1084560192" sldId="2147483826"/>
          </pc:sldLayoutMkLst>
        </pc:sldLayoutChg>
      </pc:sldMasterChg>
      <pc:sldMasterChg chg="del delSldLayout">
        <pc:chgData name="Phil Gibbons" userId="f619c6e5d38ed7a7" providerId="LiveId" clId="{AF140779-A8F5-4329-B55B-10C6582EAE2A}" dt="2018-12-04T17:54:33.124" v="42" actId="2696"/>
        <pc:sldMasterMkLst>
          <pc:docMk/>
          <pc:sldMasterMk cId="1750276557" sldId="2147483839"/>
        </pc:sldMasterMkLst>
        <pc:sldLayoutChg chg="del">
          <pc:chgData name="Phil Gibbons" userId="f619c6e5d38ed7a7" providerId="LiveId" clId="{AF140779-A8F5-4329-B55B-10C6582EAE2A}" dt="2018-12-04T17:54:33.109" v="31" actId="2696"/>
          <pc:sldLayoutMkLst>
            <pc:docMk/>
            <pc:sldMasterMk cId="1750276557" sldId="2147483839"/>
            <pc:sldLayoutMk cId="1357769373" sldId="2147483840"/>
          </pc:sldLayoutMkLst>
        </pc:sldLayoutChg>
        <pc:sldLayoutChg chg="del">
          <pc:chgData name="Phil Gibbons" userId="f619c6e5d38ed7a7" providerId="LiveId" clId="{AF140779-A8F5-4329-B55B-10C6582EAE2A}" dt="2018-12-04T17:54:33.109" v="32" actId="2696"/>
          <pc:sldLayoutMkLst>
            <pc:docMk/>
            <pc:sldMasterMk cId="1750276557" sldId="2147483839"/>
            <pc:sldLayoutMk cId="242974985" sldId="2147483841"/>
          </pc:sldLayoutMkLst>
        </pc:sldLayoutChg>
        <pc:sldLayoutChg chg="del">
          <pc:chgData name="Phil Gibbons" userId="f619c6e5d38ed7a7" providerId="LiveId" clId="{AF140779-A8F5-4329-B55B-10C6582EAE2A}" dt="2018-12-04T17:54:33.109" v="33" actId="2696"/>
          <pc:sldLayoutMkLst>
            <pc:docMk/>
            <pc:sldMasterMk cId="1750276557" sldId="2147483839"/>
            <pc:sldLayoutMk cId="1742265979" sldId="2147483842"/>
          </pc:sldLayoutMkLst>
        </pc:sldLayoutChg>
        <pc:sldLayoutChg chg="del">
          <pc:chgData name="Phil Gibbons" userId="f619c6e5d38ed7a7" providerId="LiveId" clId="{AF140779-A8F5-4329-B55B-10C6582EAE2A}" dt="2018-12-04T17:54:33.109" v="34" actId="2696"/>
          <pc:sldLayoutMkLst>
            <pc:docMk/>
            <pc:sldMasterMk cId="1750276557" sldId="2147483839"/>
            <pc:sldLayoutMk cId="1149541961" sldId="2147483843"/>
          </pc:sldLayoutMkLst>
        </pc:sldLayoutChg>
        <pc:sldLayoutChg chg="del">
          <pc:chgData name="Phil Gibbons" userId="f619c6e5d38ed7a7" providerId="LiveId" clId="{AF140779-A8F5-4329-B55B-10C6582EAE2A}" dt="2018-12-04T17:54:33.124" v="35" actId="2696"/>
          <pc:sldLayoutMkLst>
            <pc:docMk/>
            <pc:sldMasterMk cId="1750276557" sldId="2147483839"/>
            <pc:sldLayoutMk cId="3173382871" sldId="2147483844"/>
          </pc:sldLayoutMkLst>
        </pc:sldLayoutChg>
        <pc:sldLayoutChg chg="del">
          <pc:chgData name="Phil Gibbons" userId="f619c6e5d38ed7a7" providerId="LiveId" clId="{AF140779-A8F5-4329-B55B-10C6582EAE2A}" dt="2018-12-04T17:54:33.124" v="36" actId="2696"/>
          <pc:sldLayoutMkLst>
            <pc:docMk/>
            <pc:sldMasterMk cId="1750276557" sldId="2147483839"/>
            <pc:sldLayoutMk cId="3550333869" sldId="2147483845"/>
          </pc:sldLayoutMkLst>
        </pc:sldLayoutChg>
        <pc:sldLayoutChg chg="del">
          <pc:chgData name="Phil Gibbons" userId="f619c6e5d38ed7a7" providerId="LiveId" clId="{AF140779-A8F5-4329-B55B-10C6582EAE2A}" dt="2018-12-04T17:54:33.124" v="37" actId="2696"/>
          <pc:sldLayoutMkLst>
            <pc:docMk/>
            <pc:sldMasterMk cId="1750276557" sldId="2147483839"/>
            <pc:sldLayoutMk cId="1341222684" sldId="2147483846"/>
          </pc:sldLayoutMkLst>
        </pc:sldLayoutChg>
        <pc:sldLayoutChg chg="del">
          <pc:chgData name="Phil Gibbons" userId="f619c6e5d38ed7a7" providerId="LiveId" clId="{AF140779-A8F5-4329-B55B-10C6582EAE2A}" dt="2018-12-04T17:54:33.124" v="38" actId="2696"/>
          <pc:sldLayoutMkLst>
            <pc:docMk/>
            <pc:sldMasterMk cId="1750276557" sldId="2147483839"/>
            <pc:sldLayoutMk cId="3416278470" sldId="2147483847"/>
          </pc:sldLayoutMkLst>
        </pc:sldLayoutChg>
        <pc:sldLayoutChg chg="del">
          <pc:chgData name="Phil Gibbons" userId="f619c6e5d38ed7a7" providerId="LiveId" clId="{AF140779-A8F5-4329-B55B-10C6582EAE2A}" dt="2018-12-04T17:54:33.124" v="39" actId="2696"/>
          <pc:sldLayoutMkLst>
            <pc:docMk/>
            <pc:sldMasterMk cId="1750276557" sldId="2147483839"/>
            <pc:sldLayoutMk cId="1887068020" sldId="2147483848"/>
          </pc:sldLayoutMkLst>
        </pc:sldLayoutChg>
        <pc:sldLayoutChg chg="del">
          <pc:chgData name="Phil Gibbons" userId="f619c6e5d38ed7a7" providerId="LiveId" clId="{AF140779-A8F5-4329-B55B-10C6582EAE2A}" dt="2018-12-04T17:54:33.124" v="40" actId="2696"/>
          <pc:sldLayoutMkLst>
            <pc:docMk/>
            <pc:sldMasterMk cId="1750276557" sldId="2147483839"/>
            <pc:sldLayoutMk cId="683907765" sldId="2147483849"/>
          </pc:sldLayoutMkLst>
        </pc:sldLayoutChg>
        <pc:sldLayoutChg chg="del">
          <pc:chgData name="Phil Gibbons" userId="f619c6e5d38ed7a7" providerId="LiveId" clId="{AF140779-A8F5-4329-B55B-10C6582EAE2A}" dt="2018-12-04T17:54:33.124" v="41" actId="2696"/>
          <pc:sldLayoutMkLst>
            <pc:docMk/>
            <pc:sldMasterMk cId="1750276557" sldId="2147483839"/>
            <pc:sldLayoutMk cId="1280249005" sldId="214748385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kevinhsieh\Box%20Sync\BigML\Results\Update_Distribution_v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Summary!$B$2</c:f>
              <c:strCache>
                <c:ptCount val="1"/>
                <c:pt idx="0">
                  <c:v>Baseline</c:v>
                </c:pt>
              </c:strCache>
            </c:strRef>
          </c:tx>
          <c:spPr>
            <a:solidFill>
              <a:schemeClr val="accent1"/>
            </a:solidFill>
            <a:ln>
              <a:solidFill>
                <a:schemeClr val="tx1"/>
              </a:solidFill>
            </a:ln>
            <a:effectLst/>
          </c:spPr>
          <c:invertIfNegative val="0"/>
          <c:cat>
            <c:strRef>
              <c:f>Summary!$A$3:$A$5</c:f>
              <c:strCache>
                <c:ptCount val="3"/>
                <c:pt idx="0">
                  <c:v>Matrix Factorization </c:v>
                </c:pt>
                <c:pt idx="1">
                  <c:v>Topic Modeling </c:v>
                </c:pt>
                <c:pt idx="2">
                  <c:v>Image Classification</c:v>
                </c:pt>
              </c:strCache>
            </c:strRef>
          </c:cat>
          <c:val>
            <c:numRef>
              <c:f>Summary!$B$3:$B$5</c:f>
              <c:numCache>
                <c:formatCode>General</c:formatCode>
                <c:ptCount val="3"/>
                <c:pt idx="0">
                  <c:v>1</c:v>
                </c:pt>
                <c:pt idx="1">
                  <c:v>1</c:v>
                </c:pt>
                <c:pt idx="2">
                  <c:v>0.99999706762734997</c:v>
                </c:pt>
              </c:numCache>
            </c:numRef>
          </c:val>
          <c:extLst>
            <c:ext xmlns:c16="http://schemas.microsoft.com/office/drawing/2014/chart" uri="{C3380CC4-5D6E-409C-BE32-E72D297353CC}">
              <c16:uniqueId val="{00000000-3E80-4F1F-868C-CB22817CC97C}"/>
            </c:ext>
          </c:extLst>
        </c:ser>
        <c:ser>
          <c:idx val="1"/>
          <c:order val="1"/>
          <c:tx>
            <c:strRef>
              <c:f>Summary!$C$2</c:f>
              <c:strCache>
                <c:ptCount val="1"/>
                <c:pt idx="0">
                  <c:v>Gaia</c:v>
                </c:pt>
              </c:strCache>
            </c:strRef>
          </c:tx>
          <c:spPr>
            <a:solidFill>
              <a:schemeClr val="accent2"/>
            </a:solidFill>
            <a:ln>
              <a:solidFill>
                <a:schemeClr val="tx1"/>
              </a:solidFill>
            </a:ln>
            <a:effectLst/>
          </c:spPr>
          <c:invertIfNegative val="0"/>
          <c:dLbls>
            <c:dLbl>
              <c:idx val="0"/>
              <c:tx>
                <c:strRef>
                  <c:f>Summary!$C$9</c:f>
                  <c:strCache>
                    <c:ptCount val="1"/>
                    <c:pt idx="0">
                      <c:v>3.8X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{EAC3BDAF-098C-4502-8DF9-27188A06B53D}</c15:txfldGUID>
                      <c15:f>Summary!$C$9</c15:f>
                      <c15:dlblFieldTableCache>
                        <c:ptCount val="1"/>
                        <c:pt idx="0">
                          <c:v>3.8X</c:v>
                        </c:pt>
                      </c15:dlblFieldTableCache>
                    </c15:dlblFTEntry>
                  </c15:dlblFieldTable>
                  <c15:showDataLabelsRange val="0"/>
                </c:ext>
                <c:ext xmlns:c16="http://schemas.microsoft.com/office/drawing/2014/chart" uri="{C3380CC4-5D6E-409C-BE32-E72D297353CC}">
                  <c16:uniqueId val="{00000001-3E80-4F1F-868C-CB22817CC97C}"/>
                </c:ext>
              </c:extLst>
            </c:dLbl>
            <c:dLbl>
              <c:idx val="1"/>
              <c:tx>
                <c:strRef>
                  <c:f>Summary!$C$10</c:f>
                  <c:strCache>
                    <c:ptCount val="1"/>
                    <c:pt idx="0">
                      <c:v>3.7X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{D1D3EB37-3B2A-43BC-826C-B141C686B17D}</c15:txfldGUID>
                      <c15:f>Summary!$C$10</c15:f>
                      <c15:dlblFieldTableCache>
                        <c:ptCount val="1"/>
                        <c:pt idx="0">
                          <c:v>3.7X</c:v>
                        </c:pt>
                      </c15:dlblFieldTableCache>
                    </c15:dlblFTEntry>
                  </c15:dlblFieldTable>
                  <c15:showDataLabelsRange val="0"/>
                </c:ext>
                <c:ext xmlns:c16="http://schemas.microsoft.com/office/drawing/2014/chart" uri="{C3380CC4-5D6E-409C-BE32-E72D297353CC}">
                  <c16:uniqueId val="{00000002-3E80-4F1F-868C-CB22817CC97C}"/>
                </c:ext>
              </c:extLst>
            </c:dLbl>
            <c:dLbl>
              <c:idx val="2"/>
              <c:tx>
                <c:rich>
                  <a:bodyPr/>
                  <a:lstStyle/>
                  <a:p>
                    <a:r>
                      <a:rPr lang="en-US"/>
                      <a:t>6.0X</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80-4F1F-868C-CB22817CC97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charset="0"/>
                    <a:ea typeface="Arial" charset="0"/>
                    <a:cs typeface="Arial"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Summary!$A$3:$A$5</c:f>
              <c:strCache>
                <c:ptCount val="3"/>
                <c:pt idx="0">
                  <c:v>Matrix Factorization </c:v>
                </c:pt>
                <c:pt idx="1">
                  <c:v>Topic Modeling </c:v>
                </c:pt>
                <c:pt idx="2">
                  <c:v>Image Classification</c:v>
                </c:pt>
              </c:strCache>
            </c:strRef>
          </c:cat>
          <c:val>
            <c:numRef>
              <c:f>Summary!$C$3:$C$5</c:f>
              <c:numCache>
                <c:formatCode>General</c:formatCode>
                <c:ptCount val="3"/>
                <c:pt idx="0">
                  <c:v>0.26094341725096798</c:v>
                </c:pt>
                <c:pt idx="1">
                  <c:v>0.26940510289012498</c:v>
                </c:pt>
                <c:pt idx="2">
                  <c:v>0.16547157725242301</c:v>
                </c:pt>
              </c:numCache>
            </c:numRef>
          </c:val>
          <c:extLst>
            <c:ext xmlns:c16="http://schemas.microsoft.com/office/drawing/2014/chart" uri="{C3380CC4-5D6E-409C-BE32-E72D297353CC}">
              <c16:uniqueId val="{00000004-3E80-4F1F-868C-CB22817CC97C}"/>
            </c:ext>
          </c:extLst>
        </c:ser>
        <c:ser>
          <c:idx val="2"/>
          <c:order val="2"/>
          <c:tx>
            <c:strRef>
              <c:f>Summary!$D$2</c:f>
              <c:strCache>
                <c:ptCount val="1"/>
                <c:pt idx="0">
                  <c:v>LAN</c:v>
                </c:pt>
              </c:strCache>
            </c:strRef>
          </c:tx>
          <c:spPr>
            <a:solidFill>
              <a:schemeClr val="accent3"/>
            </a:solidFill>
            <a:ln>
              <a:solidFill>
                <a:schemeClr val="tx1"/>
              </a:solidFill>
            </a:ln>
            <a:effectLst/>
          </c:spPr>
          <c:invertIfNegative val="0"/>
          <c:dLbls>
            <c:dLbl>
              <c:idx val="0"/>
              <c:tx>
                <c:strRef>
                  <c:f>Summary!$D$9</c:f>
                  <c:strCache>
                    <c:ptCount val="1"/>
                    <c:pt idx="0">
                      <c:v>3.7X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{2AC0F381-13C8-432E-8ECD-230749A07617}</c15:txfldGUID>
                      <c15:f>Summary!$D$9</c15:f>
                      <c15:dlblFieldTableCache>
                        <c:ptCount val="1"/>
                        <c:pt idx="0">
                          <c:v>3.7X</c:v>
                        </c:pt>
                      </c15:dlblFieldTableCache>
                    </c15:dlblFTEntry>
                  </c15:dlblFieldTable>
                  <c15:showDataLabelsRange val="0"/>
                </c:ext>
                <c:ext xmlns:c16="http://schemas.microsoft.com/office/drawing/2014/chart" uri="{C3380CC4-5D6E-409C-BE32-E72D297353CC}">
                  <c16:uniqueId val="{00000005-3E80-4F1F-868C-CB22817CC97C}"/>
                </c:ext>
              </c:extLst>
            </c:dLbl>
            <c:dLbl>
              <c:idx val="1"/>
              <c:tx>
                <c:strRef>
                  <c:f>Summary!$D$10</c:f>
                  <c:strCache>
                    <c:ptCount val="1"/>
                    <c:pt idx="0">
                      <c:v>4.8X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{1EE94D55-990A-4D7C-9C57-ACF1F790ECCB}</c15:txfldGUID>
                      <c15:f>Summary!$D$10</c15:f>
                      <c15:dlblFieldTableCache>
                        <c:ptCount val="1"/>
                        <c:pt idx="0">
                          <c:v>4.8X</c:v>
                        </c:pt>
                      </c15:dlblFieldTableCache>
                    </c15:dlblFTEntry>
                  </c15:dlblFieldTable>
                  <c15:showDataLabelsRange val="0"/>
                </c:ext>
                <c:ext xmlns:c16="http://schemas.microsoft.com/office/drawing/2014/chart" uri="{C3380CC4-5D6E-409C-BE32-E72D297353CC}">
                  <c16:uniqueId val="{00000006-3E80-4F1F-868C-CB22817CC97C}"/>
                </c:ext>
              </c:extLst>
            </c:dLbl>
            <c:dLbl>
              <c:idx val="2"/>
              <c:tx>
                <c:strRef>
                  <c:f>Summary!$D$11</c:f>
                  <c:strCache>
                    <c:ptCount val="1"/>
                    <c:pt idx="0">
                      <c:v>8.5X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{E51360DF-FE45-40FD-8F0A-A7C8EC52EFA3}</c15:txfldGUID>
                      <c15:f>Summary!$D$11</c15:f>
                      <c15:dlblFieldTableCache>
                        <c:ptCount val="1"/>
                        <c:pt idx="0">
                          <c:v>8.5X</c:v>
                        </c:pt>
                      </c15:dlblFieldTableCache>
                    </c15:dlblFTEntry>
                  </c15:dlblFieldTable>
                  <c15:showDataLabelsRange val="0"/>
                </c:ext>
                <c:ext xmlns:c16="http://schemas.microsoft.com/office/drawing/2014/chart" uri="{C3380CC4-5D6E-409C-BE32-E72D297353CC}">
                  <c16:uniqueId val="{00000007-3E80-4F1F-868C-CB22817CC97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charset="0"/>
                    <a:ea typeface="Arial" charset="0"/>
                    <a:cs typeface="Arial"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Summary!$A$3:$A$5</c:f>
              <c:strCache>
                <c:ptCount val="3"/>
                <c:pt idx="0">
                  <c:v>Matrix Factorization </c:v>
                </c:pt>
                <c:pt idx="1">
                  <c:v>Topic Modeling </c:v>
                </c:pt>
                <c:pt idx="2">
                  <c:v>Image Classification</c:v>
                </c:pt>
              </c:strCache>
            </c:strRef>
          </c:cat>
          <c:val>
            <c:numRef>
              <c:f>Summary!$D$3:$D$5</c:f>
              <c:numCache>
                <c:formatCode>General</c:formatCode>
                <c:ptCount val="3"/>
                <c:pt idx="0">
                  <c:v>0.26955951337052197</c:v>
                </c:pt>
                <c:pt idx="1">
                  <c:v>0.20806766598860099</c:v>
                </c:pt>
                <c:pt idx="2">
                  <c:v>0.11814106710984</c:v>
                </c:pt>
              </c:numCache>
            </c:numRef>
          </c:val>
          <c:extLst>
            <c:ext xmlns:c16="http://schemas.microsoft.com/office/drawing/2014/chart" uri="{C3380CC4-5D6E-409C-BE32-E72D297353CC}">
              <c16:uniqueId val="{00000008-3E80-4F1F-868C-CB22817CC97C}"/>
            </c:ext>
          </c:extLst>
        </c:ser>
        <c:dLbls>
          <c:showLegendKey val="0"/>
          <c:showVal val="0"/>
          <c:showCatName val="0"/>
          <c:showSerName val="0"/>
          <c:showPercent val="0"/>
          <c:showBubbleSize val="0"/>
        </c:dLbls>
        <c:gapWidth val="219"/>
        <c:overlap val="-27"/>
        <c:axId val="1991466976"/>
        <c:axId val="1991470240"/>
      </c:barChart>
      <c:catAx>
        <c:axId val="19914669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crossAx val="1991470240"/>
        <c:crosses val="autoZero"/>
        <c:auto val="1"/>
        <c:lblAlgn val="ctr"/>
        <c:lblOffset val="100"/>
        <c:noMultiLvlLbl val="0"/>
      </c:catAx>
      <c:valAx>
        <c:axId val="199147024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r>
                  <a:rPr lang="en-US"/>
                  <a:t>Normalized Exec. Time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title>
        <c:numFmt formatCode="General"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crossAx val="19914669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solidFill>
            <a:schemeClr val="tx1"/>
          </a:solidFill>
          <a:latin typeface="Arial" charset="0"/>
          <a:ea typeface="Arial" charset="0"/>
          <a:cs typeface="Arial"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4019550" cy="349250"/>
          </a:xfrm>
          <a:prstGeom prst="rect">
            <a:avLst/>
          </a:prstGeom>
          <a:noFill/>
          <a:ln w="9525">
            <a:noFill/>
            <a:miter lim="800000"/>
            <a:headEnd/>
            <a:tailEnd/>
          </a:ln>
          <a:effectLst/>
        </p:spPr>
        <p:txBody>
          <a:bodyPr vert="horz" wrap="square" lIns="89603" tIns="44802" rIns="89603" bIns="44802" numCol="1" anchor="t" anchorCtr="0" compatLnSpc="1">
            <a:prstTxWarp prst="textNoShape">
              <a:avLst/>
            </a:prstTxWarp>
          </a:bodyPr>
          <a:lstStyle>
            <a:lvl1pPr algn="l" defTabSz="896938">
              <a:defRPr sz="1200" b="0"/>
            </a:lvl1pPr>
          </a:lstStyle>
          <a:p>
            <a:endParaRPr lang="en-US"/>
          </a:p>
        </p:txBody>
      </p:sp>
      <p:sp>
        <p:nvSpPr>
          <p:cNvPr id="193539" name="Rectangle 3"/>
          <p:cNvSpPr>
            <a:spLocks noGrp="1" noChangeArrowheads="1"/>
          </p:cNvSpPr>
          <p:nvPr>
            <p:ph type="dt" sz="quarter" idx="1"/>
          </p:nvPr>
        </p:nvSpPr>
        <p:spPr bwMode="auto">
          <a:xfrm>
            <a:off x="5249863" y="0"/>
            <a:ext cx="4019550" cy="349250"/>
          </a:xfrm>
          <a:prstGeom prst="rect">
            <a:avLst/>
          </a:prstGeom>
          <a:noFill/>
          <a:ln w="9525">
            <a:noFill/>
            <a:miter lim="800000"/>
            <a:headEnd/>
            <a:tailEnd/>
          </a:ln>
          <a:effectLst/>
        </p:spPr>
        <p:txBody>
          <a:bodyPr vert="horz" wrap="square" lIns="89603" tIns="44802" rIns="89603" bIns="44802" numCol="1" anchor="t" anchorCtr="0" compatLnSpc="1">
            <a:prstTxWarp prst="textNoShape">
              <a:avLst/>
            </a:prstTxWarp>
          </a:bodyPr>
          <a:lstStyle>
            <a:lvl1pPr algn="r" defTabSz="896938">
              <a:defRPr sz="1200" b="0"/>
            </a:lvl1pPr>
          </a:lstStyle>
          <a:p>
            <a:endParaRPr lang="en-US"/>
          </a:p>
        </p:txBody>
      </p:sp>
      <p:sp>
        <p:nvSpPr>
          <p:cNvPr id="193540" name="Rectangle 4"/>
          <p:cNvSpPr>
            <a:spLocks noGrp="1" noChangeArrowheads="1"/>
          </p:cNvSpPr>
          <p:nvPr>
            <p:ph type="ftr" sz="quarter" idx="2"/>
          </p:nvPr>
        </p:nvSpPr>
        <p:spPr bwMode="auto">
          <a:xfrm>
            <a:off x="0" y="6646863"/>
            <a:ext cx="4019550" cy="349250"/>
          </a:xfrm>
          <a:prstGeom prst="rect">
            <a:avLst/>
          </a:prstGeom>
          <a:noFill/>
          <a:ln w="9525">
            <a:noFill/>
            <a:miter lim="800000"/>
            <a:headEnd/>
            <a:tailEnd/>
          </a:ln>
          <a:effectLst/>
        </p:spPr>
        <p:txBody>
          <a:bodyPr vert="horz" wrap="square" lIns="89603" tIns="44802" rIns="89603" bIns="44802" numCol="1" anchor="b" anchorCtr="0" compatLnSpc="1">
            <a:prstTxWarp prst="textNoShape">
              <a:avLst/>
            </a:prstTxWarp>
          </a:bodyPr>
          <a:lstStyle>
            <a:lvl1pPr algn="l" defTabSz="896938">
              <a:defRPr sz="1200" b="0"/>
            </a:lvl1pPr>
          </a:lstStyle>
          <a:p>
            <a:endParaRPr lang="en-US"/>
          </a:p>
        </p:txBody>
      </p:sp>
      <p:sp>
        <p:nvSpPr>
          <p:cNvPr id="193541" name="Rectangle 5"/>
          <p:cNvSpPr>
            <a:spLocks noGrp="1" noChangeArrowheads="1"/>
          </p:cNvSpPr>
          <p:nvPr>
            <p:ph type="sldNum" sz="quarter" idx="3"/>
          </p:nvPr>
        </p:nvSpPr>
        <p:spPr bwMode="auto">
          <a:xfrm>
            <a:off x="5249863" y="6646863"/>
            <a:ext cx="4019550" cy="349250"/>
          </a:xfrm>
          <a:prstGeom prst="rect">
            <a:avLst/>
          </a:prstGeom>
          <a:noFill/>
          <a:ln w="9525">
            <a:noFill/>
            <a:miter lim="800000"/>
            <a:headEnd/>
            <a:tailEnd/>
          </a:ln>
          <a:effectLst/>
        </p:spPr>
        <p:txBody>
          <a:bodyPr vert="horz" wrap="square" lIns="89603" tIns="44802" rIns="89603" bIns="44802" numCol="1" anchor="b" anchorCtr="0" compatLnSpc="1">
            <a:prstTxWarp prst="textNoShape">
              <a:avLst/>
            </a:prstTxWarp>
          </a:bodyPr>
          <a:lstStyle>
            <a:lvl1pPr algn="r" defTabSz="896938">
              <a:defRPr sz="1200" b="0"/>
            </a:lvl1pPr>
          </a:lstStyle>
          <a:p>
            <a:fld id="{4C633F79-14F9-414C-9DD0-A8D96C63CF6F}" type="slidenum">
              <a:rPr lang="en-US"/>
              <a:pPr/>
              <a:t>‹#›</a:t>
            </a:fld>
            <a:endParaRPr lang="en-US"/>
          </a:p>
        </p:txBody>
      </p:sp>
    </p:spTree>
    <p:extLst>
      <p:ext uri="{BB962C8B-B14F-4D97-AF65-F5344CB8AC3E}">
        <p14:creationId xmlns:p14="http://schemas.microsoft.com/office/powerpoint/2010/main" val="21034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19550" cy="349250"/>
          </a:xfrm>
          <a:prstGeom prst="rect">
            <a:avLst/>
          </a:prstGeom>
          <a:noFill/>
          <a:ln w="9525">
            <a:noFill/>
            <a:miter lim="800000"/>
            <a:headEnd/>
            <a:tailEnd/>
          </a:ln>
          <a:effectLst/>
        </p:spPr>
        <p:txBody>
          <a:bodyPr vert="horz" wrap="square" lIns="92945" tIns="46472" rIns="92945" bIns="46472" numCol="1" anchor="t" anchorCtr="0" compatLnSpc="1">
            <a:prstTxWarp prst="textNoShape">
              <a:avLst/>
            </a:prstTxWarp>
          </a:bodyPr>
          <a:lstStyle>
            <a:lvl1pPr algn="l" defTabSz="928688">
              <a:defRPr sz="1200" b="0"/>
            </a:lvl1pPr>
          </a:lstStyle>
          <a:p>
            <a:endParaRPr lang="en-US"/>
          </a:p>
        </p:txBody>
      </p:sp>
      <p:sp>
        <p:nvSpPr>
          <p:cNvPr id="5123" name="Rectangle 3"/>
          <p:cNvSpPr>
            <a:spLocks noGrp="1" noChangeArrowheads="1"/>
          </p:cNvSpPr>
          <p:nvPr>
            <p:ph type="dt" idx="1"/>
          </p:nvPr>
        </p:nvSpPr>
        <p:spPr bwMode="auto">
          <a:xfrm>
            <a:off x="5251450" y="0"/>
            <a:ext cx="4019550" cy="349250"/>
          </a:xfrm>
          <a:prstGeom prst="rect">
            <a:avLst/>
          </a:prstGeom>
          <a:noFill/>
          <a:ln w="9525">
            <a:noFill/>
            <a:miter lim="800000"/>
            <a:headEnd/>
            <a:tailEnd/>
          </a:ln>
          <a:effectLst/>
        </p:spPr>
        <p:txBody>
          <a:bodyPr vert="horz" wrap="square" lIns="92945" tIns="46472" rIns="92945" bIns="46472" numCol="1" anchor="t" anchorCtr="0" compatLnSpc="1">
            <a:prstTxWarp prst="textNoShape">
              <a:avLst/>
            </a:prstTxWarp>
          </a:bodyPr>
          <a:lstStyle>
            <a:lvl1pPr algn="r" defTabSz="928688">
              <a:defRPr sz="1200" b="0"/>
            </a:lvl1pPr>
          </a:lstStyle>
          <a:p>
            <a:endParaRPr lang="en-US"/>
          </a:p>
        </p:txBody>
      </p:sp>
      <p:sp>
        <p:nvSpPr>
          <p:cNvPr id="5124" name="Rectangle 4"/>
          <p:cNvSpPr>
            <a:spLocks noGrp="1" noRot="1" noChangeAspect="1" noChangeArrowheads="1" noTextEdit="1"/>
          </p:cNvSpPr>
          <p:nvPr>
            <p:ph type="sldImg" idx="2"/>
          </p:nvPr>
        </p:nvSpPr>
        <p:spPr bwMode="auto">
          <a:xfrm>
            <a:off x="2886075" y="525463"/>
            <a:ext cx="3498850" cy="262413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1236663" y="3322638"/>
            <a:ext cx="6797675" cy="3149600"/>
          </a:xfrm>
          <a:prstGeom prst="rect">
            <a:avLst/>
          </a:prstGeom>
          <a:noFill/>
          <a:ln w="9525">
            <a:noFill/>
            <a:miter lim="800000"/>
            <a:headEnd/>
            <a:tailEnd/>
          </a:ln>
          <a:effectLst/>
        </p:spPr>
        <p:txBody>
          <a:bodyPr vert="horz" wrap="square" lIns="92945" tIns="46472" rIns="92945" bIns="464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6648450"/>
            <a:ext cx="4019550" cy="349250"/>
          </a:xfrm>
          <a:prstGeom prst="rect">
            <a:avLst/>
          </a:prstGeom>
          <a:noFill/>
          <a:ln w="9525">
            <a:noFill/>
            <a:miter lim="800000"/>
            <a:headEnd/>
            <a:tailEnd/>
          </a:ln>
          <a:effectLst/>
        </p:spPr>
        <p:txBody>
          <a:bodyPr vert="horz" wrap="square" lIns="92945" tIns="46472" rIns="92945" bIns="46472" numCol="1" anchor="b" anchorCtr="0" compatLnSpc="1">
            <a:prstTxWarp prst="textNoShape">
              <a:avLst/>
            </a:prstTxWarp>
          </a:bodyPr>
          <a:lstStyle>
            <a:lvl1pPr algn="l" defTabSz="928688">
              <a:defRPr sz="1200" b="0"/>
            </a:lvl1pPr>
          </a:lstStyle>
          <a:p>
            <a:endParaRPr lang="en-US"/>
          </a:p>
        </p:txBody>
      </p:sp>
      <p:sp>
        <p:nvSpPr>
          <p:cNvPr id="5127" name="Rectangle 7"/>
          <p:cNvSpPr>
            <a:spLocks noGrp="1" noChangeArrowheads="1"/>
          </p:cNvSpPr>
          <p:nvPr>
            <p:ph type="sldNum" sz="quarter" idx="5"/>
          </p:nvPr>
        </p:nvSpPr>
        <p:spPr bwMode="auto">
          <a:xfrm>
            <a:off x="5251450" y="6648450"/>
            <a:ext cx="4019550" cy="349250"/>
          </a:xfrm>
          <a:prstGeom prst="rect">
            <a:avLst/>
          </a:prstGeom>
          <a:noFill/>
          <a:ln w="9525">
            <a:noFill/>
            <a:miter lim="800000"/>
            <a:headEnd/>
            <a:tailEnd/>
          </a:ln>
          <a:effectLst/>
        </p:spPr>
        <p:txBody>
          <a:bodyPr vert="horz" wrap="square" lIns="92945" tIns="46472" rIns="92945" bIns="46472" numCol="1" anchor="b" anchorCtr="0" compatLnSpc="1">
            <a:prstTxWarp prst="textNoShape">
              <a:avLst/>
            </a:prstTxWarp>
          </a:bodyPr>
          <a:lstStyle>
            <a:lvl1pPr algn="r" defTabSz="928688">
              <a:defRPr sz="1200" b="0"/>
            </a:lvl1pPr>
          </a:lstStyle>
          <a:p>
            <a:fld id="{A9E09251-9D67-4A2F-8DFE-1A39FEB6F75E}" type="slidenum">
              <a:rPr lang="en-US"/>
              <a:pPr/>
              <a:t>‹#›</a:t>
            </a:fld>
            <a:endParaRPr lang="en-US"/>
          </a:p>
        </p:txBody>
      </p:sp>
    </p:spTree>
    <p:extLst>
      <p:ext uri="{BB962C8B-B14F-4D97-AF65-F5344CB8AC3E}">
        <p14:creationId xmlns:p14="http://schemas.microsoft.com/office/powerpoint/2010/main" val="1078431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231775" indent="-230188" algn="l" rtl="0" fontAlgn="base">
      <a:spcBef>
        <a:spcPct val="30000"/>
      </a:spcBef>
      <a:spcAft>
        <a:spcPct val="0"/>
      </a:spcAft>
      <a:buChar char="•"/>
      <a:defRPr sz="1200" kern="1200">
        <a:solidFill>
          <a:schemeClr val="tx1"/>
        </a:solidFill>
        <a:latin typeface="Verdana" pitchFamily="34" charset="0"/>
        <a:ea typeface="+mn-ea"/>
        <a:cs typeface="+mn-cs"/>
      </a:defRPr>
    </a:lvl2pPr>
    <a:lvl3pPr marL="461963" indent="-228600" algn="l" rtl="0" fontAlgn="base">
      <a:spcBef>
        <a:spcPct val="30000"/>
      </a:spcBef>
      <a:spcAft>
        <a:spcPct val="0"/>
      </a:spcAft>
      <a:buFont typeface="Verdana" pitchFamily="34" charset="0"/>
      <a:buChar char="–"/>
      <a:defRPr sz="1200" kern="1200">
        <a:solidFill>
          <a:schemeClr val="tx1"/>
        </a:solidFill>
        <a:latin typeface="Verdana" pitchFamily="34" charset="0"/>
        <a:ea typeface="+mn-ea"/>
        <a:cs typeface="+mn-cs"/>
      </a:defRPr>
    </a:lvl3pPr>
    <a:lvl4pPr marL="633413" indent="-169863"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4pPr>
    <a:lvl5pPr marL="803275" indent="-168275"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F803353-72E2-470C-8E67-87750F01FAF1}"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64696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E09251-9D67-4A2F-8DFE-1A39FEB6F75E}" type="slidenum">
              <a:rPr lang="en-US" smtClean="0"/>
              <a:pPr/>
              <a:t>2</a:t>
            </a:fld>
            <a:endParaRPr lang="en-US"/>
          </a:p>
        </p:txBody>
      </p:sp>
    </p:spTree>
    <p:extLst>
      <p:ext uri="{BB962C8B-B14F-4D97-AF65-F5344CB8AC3E}">
        <p14:creationId xmlns:p14="http://schemas.microsoft.com/office/powerpoint/2010/main" val="1328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E09251-9D67-4A2F-8DFE-1A39FEB6F75E}" type="slidenum">
              <a:rPr lang="en-US" smtClean="0"/>
              <a:pPr/>
              <a:t>10</a:t>
            </a:fld>
            <a:endParaRPr lang="en-US"/>
          </a:p>
        </p:txBody>
      </p:sp>
    </p:spTree>
    <p:extLst>
      <p:ext uri="{BB962C8B-B14F-4D97-AF65-F5344CB8AC3E}">
        <p14:creationId xmlns:p14="http://schemas.microsoft.com/office/powerpoint/2010/main" val="14355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r>
              <a:rPr lang="en-US" dirty="0"/>
              <a:t>Our solution,</a:t>
            </a:r>
            <a:r>
              <a:rPr lang="en-US" baseline="0" dirty="0"/>
              <a:t> Gaia, is build on top of the parameter server architecture. The key idea of Gaia is decoupling the synchronization model within the data center from the synchronization model between data centers. This architecture allows the system to handle LAN and WAN with different approach. Here is the overview of Gaia. In Gaia, we still have worker machines in each data center to work on its data, and we have several parameter servers in each data center. The major difference is the parameter servers in each data center maintains a full approximately correct model copy. So the worker machines only need to talk to the local parameter servers to make progress. These model copies are approximately correct as we allow some acceptable difference among the model copies. We use another remote synchronization model between data centers. As we only need to ensure they are approximately correct, we can eliminate insignificant communication over WANs.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F5BE9-85D2-4A16-82FD-D692B94D4B30}"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76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14" name="Rectangle 18"/>
          <p:cNvSpPr>
            <a:spLocks noGrp="1" noChangeArrowheads="1"/>
          </p:cNvSpPr>
          <p:nvPr>
            <p:ph type="ctrTitle"/>
          </p:nvPr>
        </p:nvSpPr>
        <p:spPr>
          <a:xfrm>
            <a:off x="1447800" y="1614488"/>
            <a:ext cx="7239000" cy="1311275"/>
          </a:xfrm>
        </p:spPr>
        <p:txBody>
          <a:bodyPr anchor="b">
            <a:spAutoFit/>
          </a:bodyPr>
          <a:lstStyle>
            <a:lvl1pPr algn="r">
              <a:defRPr sz="4300"/>
            </a:lvl1pPr>
          </a:lstStyle>
          <a:p>
            <a:r>
              <a:rPr lang="en-US"/>
              <a:t>Click to edit Master title style</a:t>
            </a:r>
          </a:p>
        </p:txBody>
      </p:sp>
      <p:sp>
        <p:nvSpPr>
          <p:cNvPr id="3" name="Rectangle 10"/>
          <p:cNvSpPr>
            <a:spLocks noChangeArrowheads="1"/>
          </p:cNvSpPr>
          <p:nvPr userDrawn="1"/>
        </p:nvSpPr>
        <p:spPr bwMode="white">
          <a:xfrm>
            <a:off x="3175" y="6488113"/>
            <a:ext cx="9140825" cy="369887"/>
          </a:xfrm>
          <a:prstGeom prst="rect">
            <a:avLst/>
          </a:prstGeom>
          <a:solidFill>
            <a:srgbClr val="0860A8"/>
          </a:solidFill>
          <a:ln w="9525">
            <a:noFill/>
            <a:miter lim="800000"/>
            <a:headEnd/>
            <a:tailEnd/>
          </a:ln>
          <a:effectLst/>
        </p:spPr>
        <p:txBody>
          <a:bodyPr wrap="none" anchor="ctr"/>
          <a:lstStyle/>
          <a:p>
            <a:endParaRPr lang="en-US" sz="1200" dirty="0"/>
          </a:p>
        </p:txBody>
      </p:sp>
      <p:sp>
        <p:nvSpPr>
          <p:cNvPr id="4" name="Rectangle 10"/>
          <p:cNvSpPr>
            <a:spLocks noChangeArrowheads="1"/>
          </p:cNvSpPr>
          <p:nvPr userDrawn="1"/>
        </p:nvSpPr>
        <p:spPr bwMode="white">
          <a:xfrm>
            <a:off x="0" y="0"/>
            <a:ext cx="9140825" cy="369887"/>
          </a:xfrm>
          <a:prstGeom prst="rect">
            <a:avLst/>
          </a:prstGeom>
          <a:solidFill>
            <a:srgbClr val="0860A8"/>
          </a:solidFill>
          <a:ln w="9525">
            <a:noFill/>
            <a:miter lim="800000"/>
            <a:headEnd/>
            <a:tailEnd/>
          </a:ln>
          <a:effectLst/>
        </p:spPr>
        <p:txBody>
          <a:bodyPr wrap="none" anchor="ctr"/>
          <a:lstStyle/>
          <a:p>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87325"/>
            <a:ext cx="2286000" cy="62817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87325"/>
            <a:ext cx="6705600" cy="62817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89" name="Picture 21" descr="intel_rgb_100"/>
          <p:cNvPicPr>
            <a:picLocks noChangeAspect="1" noChangeArrowheads="1"/>
          </p:cNvPicPr>
          <p:nvPr userDrawn="1"/>
        </p:nvPicPr>
        <p:blipFill>
          <a:blip r:embed="rId2" cstate="print"/>
          <a:srcRect/>
          <a:stretch>
            <a:fillRect/>
          </a:stretch>
        </p:blipFill>
        <p:spPr bwMode="black">
          <a:xfrm>
            <a:off x="7286625" y="222250"/>
            <a:ext cx="1679575" cy="1241425"/>
          </a:xfrm>
          <a:prstGeom prst="rect">
            <a:avLst/>
          </a:prstGeom>
          <a:noFill/>
        </p:spPr>
      </p:pic>
      <p:sp>
        <p:nvSpPr>
          <p:cNvPr id="7188" name="Rectangle 20"/>
          <p:cNvSpPr>
            <a:spLocks noChangeArrowheads="1"/>
          </p:cNvSpPr>
          <p:nvPr userDrawn="1"/>
        </p:nvSpPr>
        <p:spPr bwMode="hidden">
          <a:xfrm>
            <a:off x="0" y="6361113"/>
            <a:ext cx="9144000" cy="496887"/>
          </a:xfrm>
          <a:prstGeom prst="rect">
            <a:avLst/>
          </a:prstGeom>
          <a:solidFill>
            <a:schemeClr val="tx2"/>
          </a:solidFill>
          <a:ln w="9525">
            <a:noFill/>
            <a:miter lim="800000"/>
            <a:headEnd/>
            <a:tailEnd/>
          </a:ln>
          <a:effectLst/>
        </p:spPr>
        <p:txBody>
          <a:bodyPr wrap="none" anchor="ctr"/>
          <a:lstStyle/>
          <a:p>
            <a:pPr algn="l" eaLnBrk="1" hangingPunct="1"/>
            <a:endParaRPr lang="en-US" sz="1800" b="0">
              <a:solidFill>
                <a:srgbClr val="000000"/>
              </a:solidFill>
              <a:effectLst>
                <a:outerShdw blurRad="38100" dist="38100" dir="2700000" algn="tl">
                  <a:srgbClr val="000000">
                    <a:alpha val="43137"/>
                  </a:srgbClr>
                </a:outerShdw>
              </a:effectLst>
            </a:endParaRPr>
          </a:p>
        </p:txBody>
      </p:sp>
      <p:sp>
        <p:nvSpPr>
          <p:cNvPr id="7170" name="Rectangle 2"/>
          <p:cNvSpPr>
            <a:spLocks noGrp="1" noChangeArrowheads="1"/>
          </p:cNvSpPr>
          <p:nvPr>
            <p:ph type="subTitle" sz="quarter" idx="1"/>
          </p:nvPr>
        </p:nvSpPr>
        <p:spPr>
          <a:xfrm>
            <a:off x="889000" y="3619500"/>
            <a:ext cx="7810500" cy="1587500"/>
          </a:xfrm>
        </p:spPr>
        <p:txBody>
          <a:bodyPr lIns="92035" tIns="46019" rIns="92035" bIns="46019"/>
          <a:lstStyle>
            <a:lvl1pPr marL="0" indent="0" algn="r">
              <a:lnSpc>
                <a:spcPct val="100000"/>
              </a:lnSpc>
              <a:spcBef>
                <a:spcPct val="0"/>
              </a:spcBef>
              <a:buFont typeface="Wingdings" pitchFamily="2" charset="2"/>
              <a:buNone/>
              <a:defRPr sz="2400"/>
            </a:lvl1pPr>
          </a:lstStyle>
          <a:p>
            <a:r>
              <a:rPr lang="en-US"/>
              <a:t>Name</a:t>
            </a:r>
          </a:p>
          <a:p>
            <a:r>
              <a:rPr lang="en-US"/>
              <a:t>Title</a:t>
            </a:r>
          </a:p>
          <a:p>
            <a:r>
              <a:rPr lang="en-US"/>
              <a:t>Department</a:t>
            </a:r>
          </a:p>
        </p:txBody>
      </p:sp>
      <p:sp>
        <p:nvSpPr>
          <p:cNvPr id="7171" name="Rectangle 3"/>
          <p:cNvSpPr>
            <a:spLocks noGrp="1" noChangeArrowheads="1"/>
          </p:cNvSpPr>
          <p:nvPr>
            <p:ph type="ctrTitle" sz="quarter"/>
          </p:nvPr>
        </p:nvSpPr>
        <p:spPr>
          <a:xfrm>
            <a:off x="928688" y="1957388"/>
            <a:ext cx="7754937" cy="1471612"/>
          </a:xfrm>
        </p:spPr>
        <p:txBody>
          <a:bodyPr lIns="64264" tIns="32131" rIns="64264" bIns="32131"/>
          <a:lstStyle>
            <a:lvl1pPr algn="r">
              <a:defRPr/>
            </a:lvl1pPr>
          </a:lstStyle>
          <a:p>
            <a:r>
              <a:rPr lang="en-US"/>
              <a:t>Click to edit Master title style</a:t>
            </a:r>
          </a:p>
        </p:txBody>
      </p:sp>
      <p:sp>
        <p:nvSpPr>
          <p:cNvPr id="7186" name="Text Box 18"/>
          <p:cNvSpPr txBox="1">
            <a:spLocks noChangeArrowheads="1"/>
          </p:cNvSpPr>
          <p:nvPr userDrawn="1"/>
        </p:nvSpPr>
        <p:spPr bwMode="auto">
          <a:xfrm>
            <a:off x="3814763" y="6583363"/>
            <a:ext cx="1519237" cy="274637"/>
          </a:xfrm>
          <a:prstGeom prst="rect">
            <a:avLst/>
          </a:prstGeom>
          <a:noFill/>
          <a:ln w="9525">
            <a:noFill/>
            <a:miter lim="800000"/>
            <a:headEnd/>
            <a:tailEnd/>
          </a:ln>
          <a:effectLst/>
        </p:spPr>
        <p:txBody>
          <a:bodyPr wrap="none">
            <a:spAutoFit/>
          </a:bodyPr>
          <a:lstStyle/>
          <a:p>
            <a:pPr eaLnBrk="1" hangingPunct="1"/>
            <a:r>
              <a:rPr lang="en-US" sz="1200" b="0">
                <a:solidFill>
                  <a:srgbClr val="FFFFFF"/>
                </a:solidFill>
              </a:rPr>
              <a:t>Phillip B. Gibbons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6713" y="1371600"/>
            <a:ext cx="4222750" cy="5099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1863" y="1371600"/>
            <a:ext cx="4224337" cy="5099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6725" y="157163"/>
            <a:ext cx="2149475" cy="6313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157163"/>
            <a:ext cx="6299200" cy="6313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708079"/>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4074" indent="0" algn="ctr">
              <a:buNone/>
              <a:defRPr/>
            </a:lvl2pPr>
            <a:lvl3pPr marL="908147" indent="0" algn="ctr">
              <a:buNone/>
              <a:defRPr/>
            </a:lvl3pPr>
            <a:lvl4pPr marL="1362222" indent="0" algn="ctr">
              <a:buNone/>
              <a:defRPr/>
            </a:lvl4pPr>
            <a:lvl5pPr marL="1816295" indent="0" algn="ctr">
              <a:buNone/>
              <a:defRPr/>
            </a:lvl5pPr>
            <a:lvl6pPr marL="2270369" indent="0" algn="ctr">
              <a:buNone/>
              <a:defRPr/>
            </a:lvl6pPr>
            <a:lvl7pPr marL="2724443" indent="0" algn="ctr">
              <a:buNone/>
              <a:defRPr/>
            </a:lvl7pPr>
            <a:lvl8pPr marL="3178518" indent="0" algn="ctr">
              <a:buNone/>
              <a:defRPr/>
            </a:lvl8pPr>
            <a:lvl9pPr marL="3632591" indent="0" algn="ctr">
              <a:buNone/>
              <a:defRPr/>
            </a:lvl9pPr>
          </a:lstStyle>
          <a:p>
            <a:r>
              <a:rPr lang="en-US" dirty="0"/>
              <a:t>Click to edit Master subtitle style</a:t>
            </a:r>
          </a:p>
        </p:txBody>
      </p:sp>
    </p:spTree>
    <p:extLst>
      <p:ext uri="{BB962C8B-B14F-4D97-AF65-F5344CB8AC3E}">
        <p14:creationId xmlns:p14="http://schemas.microsoft.com/office/powerpoint/2010/main" val="232925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85"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92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80" y="4406967"/>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80" y="2906780"/>
            <a:ext cx="7772400" cy="1500187"/>
          </a:xfrm>
        </p:spPr>
        <p:txBody>
          <a:bodyPr anchor="b"/>
          <a:lstStyle>
            <a:lvl1pPr marL="0" indent="0">
              <a:buNone/>
              <a:defRPr sz="2000">
                <a:latin typeface="Calibri" pitchFamily="34" charset="0"/>
              </a:defRPr>
            </a:lvl1pPr>
            <a:lvl2pPr marL="454074" indent="0">
              <a:buNone/>
              <a:defRPr sz="1800"/>
            </a:lvl2pPr>
            <a:lvl3pPr marL="908147" indent="0">
              <a:buNone/>
              <a:defRPr sz="1600"/>
            </a:lvl3pPr>
            <a:lvl4pPr marL="1362222" indent="0">
              <a:buNone/>
              <a:defRPr sz="1400"/>
            </a:lvl4pPr>
            <a:lvl5pPr marL="1816295" indent="0">
              <a:buNone/>
              <a:defRPr sz="1400"/>
            </a:lvl5pPr>
            <a:lvl6pPr marL="2270369" indent="0">
              <a:buNone/>
              <a:defRPr sz="1400"/>
            </a:lvl6pPr>
            <a:lvl7pPr marL="2724443" indent="0">
              <a:buNone/>
              <a:defRPr sz="1400"/>
            </a:lvl7pPr>
            <a:lvl8pPr marL="3178518" indent="0">
              <a:buNone/>
              <a:defRPr sz="1400"/>
            </a:lvl8pPr>
            <a:lvl9pPr marL="3632591" indent="0">
              <a:buNone/>
              <a:defRPr sz="1400"/>
            </a:lvl9pPr>
          </a:lstStyle>
          <a:p>
            <a:pPr lvl="0"/>
            <a:r>
              <a:rPr lang="en-US" dirty="0"/>
              <a:t>Click to edit Master text styles</a:t>
            </a:r>
          </a:p>
        </p:txBody>
      </p:sp>
    </p:spTree>
    <p:extLst>
      <p:ext uri="{BB962C8B-B14F-4D97-AF65-F5344CB8AC3E}">
        <p14:creationId xmlns:p14="http://schemas.microsoft.com/office/powerpoint/2010/main" val="1748231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242" y="1362141"/>
            <a:ext cx="3871913" cy="4972051"/>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141"/>
            <a:ext cx="3871912" cy="4972051"/>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3026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1"/>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67" y="1535113"/>
            <a:ext cx="4040188" cy="639762"/>
          </a:xfrm>
        </p:spPr>
        <p:txBody>
          <a:bodyPr anchor="b"/>
          <a:lstStyle>
            <a:lvl1pPr marL="0" indent="0">
              <a:buNone/>
              <a:defRPr sz="2400" b="1">
                <a:latin typeface="Calibri" pitchFamily="34" charset="0"/>
              </a:defRPr>
            </a:lvl1pPr>
            <a:lvl2pPr marL="454074" indent="0">
              <a:buNone/>
              <a:defRPr sz="2000" b="1"/>
            </a:lvl2pPr>
            <a:lvl3pPr marL="908147" indent="0">
              <a:buNone/>
              <a:defRPr sz="1800" b="1"/>
            </a:lvl3pPr>
            <a:lvl4pPr marL="1362222" indent="0">
              <a:buNone/>
              <a:defRPr sz="1600" b="1"/>
            </a:lvl4pPr>
            <a:lvl5pPr marL="1816295" indent="0">
              <a:buNone/>
              <a:defRPr sz="1600" b="1"/>
            </a:lvl5pPr>
            <a:lvl6pPr marL="2270369" indent="0">
              <a:buNone/>
              <a:defRPr sz="1600" b="1"/>
            </a:lvl6pPr>
            <a:lvl7pPr marL="2724443" indent="0">
              <a:buNone/>
              <a:defRPr sz="1600" b="1"/>
            </a:lvl7pPr>
            <a:lvl8pPr marL="3178518" indent="0">
              <a:buNone/>
              <a:defRPr sz="1600" b="1"/>
            </a:lvl8pPr>
            <a:lvl9pPr marL="3632591"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67"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92" y="1535113"/>
            <a:ext cx="4041775" cy="639762"/>
          </a:xfrm>
        </p:spPr>
        <p:txBody>
          <a:bodyPr anchor="b"/>
          <a:lstStyle>
            <a:lvl1pPr marL="0" indent="0">
              <a:buNone/>
              <a:defRPr sz="2400" b="1">
                <a:latin typeface="Calibri" pitchFamily="34" charset="0"/>
              </a:defRPr>
            </a:lvl1pPr>
            <a:lvl2pPr marL="454074" indent="0">
              <a:buNone/>
              <a:defRPr sz="2000" b="1"/>
            </a:lvl2pPr>
            <a:lvl3pPr marL="908147" indent="0">
              <a:buNone/>
              <a:defRPr sz="1800" b="1"/>
            </a:lvl3pPr>
            <a:lvl4pPr marL="1362222" indent="0">
              <a:buNone/>
              <a:defRPr sz="1600" b="1"/>
            </a:lvl4pPr>
            <a:lvl5pPr marL="1816295" indent="0">
              <a:buNone/>
              <a:defRPr sz="1600" b="1"/>
            </a:lvl5pPr>
            <a:lvl6pPr marL="2270369" indent="0">
              <a:buNone/>
              <a:defRPr sz="1600" b="1"/>
            </a:lvl6pPr>
            <a:lvl7pPr marL="2724443" indent="0">
              <a:buNone/>
              <a:defRPr sz="1600" b="1"/>
            </a:lvl7pPr>
            <a:lvl8pPr marL="3178518" indent="0">
              <a:buNone/>
              <a:defRPr sz="1600" b="1"/>
            </a:lvl8pPr>
            <a:lvl9pPr marL="3632591"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92"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20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829" y="445137"/>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817477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31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67"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117"/>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67" y="1435167"/>
            <a:ext cx="3008313" cy="4691063"/>
          </a:xfrm>
        </p:spPr>
        <p:txBody>
          <a:bodyPr/>
          <a:lstStyle>
            <a:lvl1pPr marL="0" indent="0">
              <a:buNone/>
              <a:defRPr sz="1400">
                <a:latin typeface="Calibri" pitchFamily="34" charset="0"/>
              </a:defRPr>
            </a:lvl1pPr>
            <a:lvl2pPr marL="454074" indent="0">
              <a:buNone/>
              <a:defRPr sz="1200"/>
            </a:lvl2pPr>
            <a:lvl3pPr marL="908147" indent="0">
              <a:buNone/>
              <a:defRPr sz="1000"/>
            </a:lvl3pPr>
            <a:lvl4pPr marL="1362222" indent="0">
              <a:buNone/>
              <a:defRPr sz="900"/>
            </a:lvl4pPr>
            <a:lvl5pPr marL="1816295" indent="0">
              <a:buNone/>
              <a:defRPr sz="900"/>
            </a:lvl5pPr>
            <a:lvl6pPr marL="2270369" indent="0">
              <a:buNone/>
              <a:defRPr sz="900"/>
            </a:lvl6pPr>
            <a:lvl7pPr marL="2724443" indent="0">
              <a:buNone/>
              <a:defRPr sz="900"/>
            </a:lvl7pPr>
            <a:lvl8pPr marL="3178518" indent="0">
              <a:buNone/>
              <a:defRPr sz="900"/>
            </a:lvl8pPr>
            <a:lvl9pPr marL="3632591" indent="0">
              <a:buNone/>
              <a:defRPr sz="900"/>
            </a:lvl9pPr>
          </a:lstStyle>
          <a:p>
            <a:pPr lvl="0"/>
            <a:r>
              <a:rPr lang="en-US" dirty="0"/>
              <a:t>Click to edit Master text styles</a:t>
            </a:r>
          </a:p>
        </p:txBody>
      </p:sp>
    </p:spTree>
    <p:extLst>
      <p:ext uri="{BB962C8B-B14F-4D97-AF65-F5344CB8AC3E}">
        <p14:creationId xmlns:p14="http://schemas.microsoft.com/office/powerpoint/2010/main" val="808053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4074" indent="0">
              <a:buNone/>
              <a:defRPr sz="2800"/>
            </a:lvl2pPr>
            <a:lvl3pPr marL="908147" indent="0">
              <a:buNone/>
              <a:defRPr sz="2400"/>
            </a:lvl3pPr>
            <a:lvl4pPr marL="1362222" indent="0">
              <a:buNone/>
              <a:defRPr sz="2000"/>
            </a:lvl4pPr>
            <a:lvl5pPr marL="1816295" indent="0">
              <a:buNone/>
              <a:defRPr sz="2000"/>
            </a:lvl5pPr>
            <a:lvl6pPr marL="2270369" indent="0">
              <a:buNone/>
              <a:defRPr sz="2000"/>
            </a:lvl6pPr>
            <a:lvl7pPr marL="2724443" indent="0">
              <a:buNone/>
              <a:defRPr sz="2000"/>
            </a:lvl7pPr>
            <a:lvl8pPr marL="3178518" indent="0">
              <a:buNone/>
              <a:defRPr sz="2000"/>
            </a:lvl8pPr>
            <a:lvl9pPr marL="3632591"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4074" indent="0">
              <a:buNone/>
              <a:defRPr sz="1200"/>
            </a:lvl2pPr>
            <a:lvl3pPr marL="908147" indent="0">
              <a:buNone/>
              <a:defRPr sz="1000"/>
            </a:lvl3pPr>
            <a:lvl4pPr marL="1362222" indent="0">
              <a:buNone/>
              <a:defRPr sz="900"/>
            </a:lvl4pPr>
            <a:lvl5pPr marL="1816295" indent="0">
              <a:buNone/>
              <a:defRPr sz="900"/>
            </a:lvl5pPr>
            <a:lvl6pPr marL="2270369" indent="0">
              <a:buNone/>
              <a:defRPr sz="900"/>
            </a:lvl6pPr>
            <a:lvl7pPr marL="2724443" indent="0">
              <a:buNone/>
              <a:defRPr sz="900"/>
            </a:lvl7pPr>
            <a:lvl8pPr marL="3178518" indent="0">
              <a:buNone/>
              <a:defRPr sz="900"/>
            </a:lvl8pPr>
            <a:lvl9pPr marL="3632591" indent="0">
              <a:buNone/>
              <a:defRPr sz="900"/>
            </a:lvl9pPr>
          </a:lstStyle>
          <a:p>
            <a:pPr lvl="0"/>
            <a:r>
              <a:rPr lang="en-US" dirty="0"/>
              <a:t>Click to edit Master text styles</a:t>
            </a:r>
          </a:p>
        </p:txBody>
      </p:sp>
    </p:spTree>
    <p:extLst>
      <p:ext uri="{BB962C8B-B14F-4D97-AF65-F5344CB8AC3E}">
        <p14:creationId xmlns:p14="http://schemas.microsoft.com/office/powerpoint/2010/main" val="209346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82225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81"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942"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03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61"/>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242" y="1362141"/>
            <a:ext cx="3871913" cy="4972051"/>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7108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61"/>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242" y="1362141"/>
            <a:ext cx="3871913" cy="4972051"/>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141"/>
            <a:ext cx="3871912" cy="4972051"/>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87492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370" name="Rectangle 2"/>
          <p:cNvSpPr>
            <a:spLocks noGrp="1" noChangeArrowheads="1"/>
          </p:cNvSpPr>
          <p:nvPr>
            <p:ph type="subTitle" sz="quarter" idx="1"/>
          </p:nvPr>
        </p:nvSpPr>
        <p:spPr>
          <a:xfrm>
            <a:off x="1371919" y="4650514"/>
            <a:ext cx="6400164" cy="1752671"/>
          </a:xfrm>
        </p:spPr>
        <p:txBody>
          <a:bodyPr/>
          <a:lstStyle>
            <a:lvl1pPr marL="0" indent="0" algn="ctr">
              <a:defRPr/>
            </a:lvl1pPr>
          </a:lstStyle>
          <a:p>
            <a:r>
              <a:rPr lang="en-US"/>
              <a:t>Click to edit Master subtitle style</a:t>
            </a:r>
          </a:p>
        </p:txBody>
      </p:sp>
      <p:sp>
        <p:nvSpPr>
          <p:cNvPr id="58371" name="Rectangle 3"/>
          <p:cNvSpPr>
            <a:spLocks noGrp="1" noChangeArrowheads="1"/>
          </p:cNvSpPr>
          <p:nvPr>
            <p:ph type="ctrTitle" sz="quarter"/>
          </p:nvPr>
        </p:nvSpPr>
        <p:spPr>
          <a:xfrm>
            <a:off x="685165" y="1342388"/>
            <a:ext cx="7773672" cy="2668767"/>
          </a:xfrm>
          <a:effectLst>
            <a:outerShdw dist="71842" dir="2700000" algn="ctr" rotWithShape="0">
              <a:schemeClr val="bg2"/>
            </a:outerShdw>
          </a:effectLst>
        </p:spPr>
        <p:txBody>
          <a:bodyPr lIns="91575" tIns="45805" rIns="91575" bIns="45805"/>
          <a:lstStyle>
            <a:lvl1pPr algn="ctr">
              <a:defRPr sz="4800"/>
            </a:lvl1pPr>
          </a:lstStyle>
          <a:p>
            <a:r>
              <a:rPr lang="en-US"/>
              <a:t>Click to edit Master title style</a:t>
            </a:r>
          </a:p>
        </p:txBody>
      </p:sp>
    </p:spTree>
    <p:extLst>
      <p:ext uri="{BB962C8B-B14F-4D97-AF65-F5344CB8AC3E}">
        <p14:creationId xmlns:p14="http://schemas.microsoft.com/office/powerpoint/2010/main" val="618531627"/>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559681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0" y="4407124"/>
            <a:ext cx="7773672" cy="136142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1780" y="2907387"/>
            <a:ext cx="7773672" cy="1499790"/>
          </a:xfrm>
        </p:spPr>
        <p:txBody>
          <a:bodyPr anchor="b"/>
          <a:lstStyle>
            <a:lvl1pPr marL="0" indent="0">
              <a:buNone/>
              <a:defRPr sz="2000"/>
            </a:lvl1pPr>
            <a:lvl2pPr marL="455455" indent="0">
              <a:buNone/>
              <a:defRPr sz="1800"/>
            </a:lvl2pPr>
            <a:lvl3pPr marL="910908" indent="0">
              <a:buNone/>
              <a:defRPr sz="1600"/>
            </a:lvl3pPr>
            <a:lvl4pPr marL="1366362" indent="0">
              <a:buNone/>
              <a:defRPr sz="1400"/>
            </a:lvl4pPr>
            <a:lvl5pPr marL="1821818" indent="0">
              <a:buNone/>
              <a:defRPr sz="1400"/>
            </a:lvl5pPr>
            <a:lvl6pPr marL="2277271" indent="0">
              <a:buNone/>
              <a:defRPr sz="1400"/>
            </a:lvl6pPr>
            <a:lvl7pPr marL="2732723" indent="0">
              <a:buNone/>
              <a:defRPr sz="1400"/>
            </a:lvl7pPr>
            <a:lvl8pPr marL="3188179" indent="0">
              <a:buNone/>
              <a:defRPr sz="1400"/>
            </a:lvl8pPr>
            <a:lvl9pPr marL="3643629" indent="0">
              <a:buNone/>
              <a:defRPr sz="1400"/>
            </a:lvl9pPr>
          </a:lstStyle>
          <a:p>
            <a:pPr lvl="0"/>
            <a:r>
              <a:rPr lang="en-US"/>
              <a:t>Click to edit Master text styles</a:t>
            </a:r>
          </a:p>
        </p:txBody>
      </p:sp>
    </p:spTree>
    <p:extLst>
      <p:ext uri="{BB962C8B-B14F-4D97-AF65-F5344CB8AC3E}">
        <p14:creationId xmlns:p14="http://schemas.microsoft.com/office/powerpoint/2010/main" val="243618893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917" y="1371017"/>
            <a:ext cx="4076011" cy="5073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593" y="1371017"/>
            <a:ext cx="4077600" cy="5073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02052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1071563"/>
            <a:ext cx="4318000"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26000" y="1071563"/>
            <a:ext cx="4318000"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836" y="275200"/>
            <a:ext cx="8228328" cy="11419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836" y="1534833"/>
            <a:ext cx="4039448" cy="639359"/>
          </a:xfrm>
        </p:spPr>
        <p:txBody>
          <a:bodyPr anchor="b"/>
          <a:lstStyle>
            <a:lvl1pPr marL="0" indent="0">
              <a:buNone/>
              <a:defRPr sz="2400" b="1"/>
            </a:lvl1pPr>
            <a:lvl2pPr marL="455455" indent="0">
              <a:buNone/>
              <a:defRPr sz="2000" b="1"/>
            </a:lvl2pPr>
            <a:lvl3pPr marL="910908" indent="0">
              <a:buNone/>
              <a:defRPr sz="1800" b="1"/>
            </a:lvl3pPr>
            <a:lvl4pPr marL="1366362" indent="0">
              <a:buNone/>
              <a:defRPr sz="1600" b="1"/>
            </a:lvl4pPr>
            <a:lvl5pPr marL="1821818" indent="0">
              <a:buNone/>
              <a:defRPr sz="1600" b="1"/>
            </a:lvl5pPr>
            <a:lvl6pPr marL="2277271" indent="0">
              <a:buNone/>
              <a:defRPr sz="1600" b="1"/>
            </a:lvl6pPr>
            <a:lvl7pPr marL="2732723" indent="0">
              <a:buNone/>
              <a:defRPr sz="1600" b="1"/>
            </a:lvl7pPr>
            <a:lvl8pPr marL="3188179" indent="0">
              <a:buNone/>
              <a:defRPr sz="1600" b="1"/>
            </a:lvl8pPr>
            <a:lvl9pPr marL="364362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836" y="2174192"/>
            <a:ext cx="4039448" cy="395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179" y="1534833"/>
            <a:ext cx="4041038" cy="639359"/>
          </a:xfrm>
        </p:spPr>
        <p:txBody>
          <a:bodyPr anchor="b"/>
          <a:lstStyle>
            <a:lvl1pPr marL="0" indent="0">
              <a:buNone/>
              <a:defRPr sz="2400" b="1"/>
            </a:lvl1pPr>
            <a:lvl2pPr marL="455455" indent="0">
              <a:buNone/>
              <a:defRPr sz="2000" b="1"/>
            </a:lvl2pPr>
            <a:lvl3pPr marL="910908" indent="0">
              <a:buNone/>
              <a:defRPr sz="1800" b="1"/>
            </a:lvl3pPr>
            <a:lvl4pPr marL="1366362" indent="0">
              <a:buNone/>
              <a:defRPr sz="1600" b="1"/>
            </a:lvl4pPr>
            <a:lvl5pPr marL="1821818" indent="0">
              <a:buNone/>
              <a:defRPr sz="1600" b="1"/>
            </a:lvl5pPr>
            <a:lvl6pPr marL="2277271" indent="0">
              <a:buNone/>
              <a:defRPr sz="1600" b="1"/>
            </a:lvl6pPr>
            <a:lvl7pPr marL="2732723" indent="0">
              <a:buNone/>
              <a:defRPr sz="1600" b="1"/>
            </a:lvl7pPr>
            <a:lvl8pPr marL="3188179" indent="0">
              <a:buNone/>
              <a:defRPr sz="1600" b="1"/>
            </a:lvl8pPr>
            <a:lvl9pPr marL="364362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79" y="2174192"/>
            <a:ext cx="4041038" cy="395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344978"/>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1072029"/>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64672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836" y="273609"/>
            <a:ext cx="3007727" cy="11610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254" y="273556"/>
            <a:ext cx="5110910" cy="58528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836" y="1434634"/>
            <a:ext cx="3007727" cy="4691814"/>
          </a:xfrm>
        </p:spPr>
        <p:txBody>
          <a:bodyPr/>
          <a:lstStyle>
            <a:lvl1pPr marL="0" indent="0">
              <a:buNone/>
              <a:defRPr sz="1400"/>
            </a:lvl1pPr>
            <a:lvl2pPr marL="455455" indent="0">
              <a:buNone/>
              <a:defRPr sz="1200"/>
            </a:lvl2pPr>
            <a:lvl3pPr marL="910908" indent="0">
              <a:buNone/>
              <a:defRPr sz="1000"/>
            </a:lvl3pPr>
            <a:lvl4pPr marL="1366362" indent="0">
              <a:buNone/>
              <a:defRPr sz="900"/>
            </a:lvl4pPr>
            <a:lvl5pPr marL="1821818" indent="0">
              <a:buNone/>
              <a:defRPr sz="900"/>
            </a:lvl5pPr>
            <a:lvl6pPr marL="2277271" indent="0">
              <a:buNone/>
              <a:defRPr sz="900"/>
            </a:lvl6pPr>
            <a:lvl7pPr marL="2732723" indent="0">
              <a:buNone/>
              <a:defRPr sz="900"/>
            </a:lvl7pPr>
            <a:lvl8pPr marL="3188179" indent="0">
              <a:buNone/>
              <a:defRPr sz="900"/>
            </a:lvl8pPr>
            <a:lvl9pPr marL="3643629" indent="0">
              <a:buNone/>
              <a:defRPr sz="900"/>
            </a:lvl9pPr>
          </a:lstStyle>
          <a:p>
            <a:pPr lvl="0"/>
            <a:r>
              <a:rPr lang="en-US"/>
              <a:t>Click to edit Master text styles</a:t>
            </a:r>
          </a:p>
        </p:txBody>
      </p:sp>
    </p:spTree>
    <p:extLst>
      <p:ext uri="{BB962C8B-B14F-4D97-AF65-F5344CB8AC3E}">
        <p14:creationId xmlns:p14="http://schemas.microsoft.com/office/powerpoint/2010/main" val="950229825"/>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01" y="4799964"/>
            <a:ext cx="5487672" cy="56778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1601" y="612322"/>
            <a:ext cx="5487672" cy="4114481"/>
          </a:xfrm>
        </p:spPr>
        <p:txBody>
          <a:bodyPr/>
          <a:lstStyle>
            <a:lvl1pPr marL="0" indent="0">
              <a:buNone/>
              <a:defRPr sz="3200"/>
            </a:lvl1pPr>
            <a:lvl2pPr marL="455455" indent="0">
              <a:buNone/>
              <a:defRPr sz="2800"/>
            </a:lvl2pPr>
            <a:lvl3pPr marL="910908" indent="0">
              <a:buNone/>
              <a:defRPr sz="2400"/>
            </a:lvl3pPr>
            <a:lvl4pPr marL="1366362" indent="0">
              <a:buNone/>
              <a:defRPr sz="2000"/>
            </a:lvl4pPr>
            <a:lvl5pPr marL="1821818" indent="0">
              <a:buNone/>
              <a:defRPr sz="2000"/>
            </a:lvl5pPr>
            <a:lvl6pPr marL="2277271" indent="0">
              <a:buNone/>
              <a:defRPr sz="2000"/>
            </a:lvl6pPr>
            <a:lvl7pPr marL="2732723" indent="0">
              <a:buNone/>
              <a:defRPr sz="2000"/>
            </a:lvl7pPr>
            <a:lvl8pPr marL="3188179" indent="0">
              <a:buNone/>
              <a:defRPr sz="2000"/>
            </a:lvl8pPr>
            <a:lvl9pPr marL="3643629" indent="0">
              <a:buNone/>
              <a:defRPr sz="2000"/>
            </a:lvl9pPr>
          </a:lstStyle>
          <a:p>
            <a:pPr lvl="0"/>
            <a:endParaRPr lang="en-US" noProof="0"/>
          </a:p>
        </p:txBody>
      </p:sp>
      <p:sp>
        <p:nvSpPr>
          <p:cNvPr id="4" name="Text Placeholder 3"/>
          <p:cNvSpPr>
            <a:spLocks noGrp="1"/>
          </p:cNvSpPr>
          <p:nvPr>
            <p:ph type="body" sz="half" idx="2"/>
          </p:nvPr>
        </p:nvSpPr>
        <p:spPr>
          <a:xfrm>
            <a:off x="1791601" y="5367806"/>
            <a:ext cx="5487672" cy="804765"/>
          </a:xfrm>
        </p:spPr>
        <p:txBody>
          <a:bodyPr/>
          <a:lstStyle>
            <a:lvl1pPr marL="0" indent="0">
              <a:buNone/>
              <a:defRPr sz="1400"/>
            </a:lvl1pPr>
            <a:lvl2pPr marL="455455" indent="0">
              <a:buNone/>
              <a:defRPr sz="1200"/>
            </a:lvl2pPr>
            <a:lvl3pPr marL="910908" indent="0">
              <a:buNone/>
              <a:defRPr sz="1000"/>
            </a:lvl3pPr>
            <a:lvl4pPr marL="1366362" indent="0">
              <a:buNone/>
              <a:defRPr sz="900"/>
            </a:lvl4pPr>
            <a:lvl5pPr marL="1821818" indent="0">
              <a:buNone/>
              <a:defRPr sz="900"/>
            </a:lvl5pPr>
            <a:lvl6pPr marL="2277271" indent="0">
              <a:buNone/>
              <a:defRPr sz="900"/>
            </a:lvl6pPr>
            <a:lvl7pPr marL="2732723" indent="0">
              <a:buNone/>
              <a:defRPr sz="900"/>
            </a:lvl7pPr>
            <a:lvl8pPr marL="3188179" indent="0">
              <a:buNone/>
              <a:defRPr sz="900"/>
            </a:lvl8pPr>
            <a:lvl9pPr marL="3643629" indent="0">
              <a:buNone/>
              <a:defRPr sz="900"/>
            </a:lvl9pPr>
          </a:lstStyle>
          <a:p>
            <a:pPr lvl="0"/>
            <a:r>
              <a:rPr lang="en-US"/>
              <a:t>Click to edit Master text styles</a:t>
            </a:r>
          </a:p>
        </p:txBody>
      </p:sp>
    </p:spTree>
    <p:extLst>
      <p:ext uri="{BB962C8B-B14F-4D97-AF65-F5344CB8AC3E}">
        <p14:creationId xmlns:p14="http://schemas.microsoft.com/office/powerpoint/2010/main" val="592555873"/>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820655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229" y="248109"/>
            <a:ext cx="2206515" cy="6196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917" y="248109"/>
            <a:ext cx="6471700" cy="619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44800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9686678B-5A7A-4B90-B104-08D81DE501A8}"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1121746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2063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628650" y="162044"/>
            <a:ext cx="7886700" cy="1044304"/>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28650" y="1547779"/>
            <a:ext cx="7886700" cy="46291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58419-6133-49E9-B2AC-5BC3AB74657C}"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03999" y="6356351"/>
            <a:ext cx="2057400" cy="365125"/>
          </a:xfrm>
        </p:spPr>
        <p:txBody>
          <a:bodyPr/>
          <a:lstStyle>
            <a:lvl1pPr>
              <a:defRPr sz="1600">
                <a:solidFill>
                  <a:schemeClr val="tx1"/>
                </a:solidFill>
              </a:defRPr>
            </a:lvl1pPr>
          </a:lstStyle>
          <a:p>
            <a:fld id="{41761933-5E43-49A2-AD73-7C7EDD79F2C4}" type="slidenum">
              <a:rPr lang="en-US" smtClean="0"/>
              <a:pPr/>
              <a:t>‹#›</a:t>
            </a:fld>
            <a:endParaRPr lang="en-US"/>
          </a:p>
        </p:txBody>
      </p:sp>
    </p:spTree>
    <p:extLst>
      <p:ext uri="{BB962C8B-B14F-4D97-AF65-F5344CB8AC3E}">
        <p14:creationId xmlns:p14="http://schemas.microsoft.com/office/powerpoint/2010/main" val="34110791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A1266-C3DB-42D6-86AE-14035E33A8BD}"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33578331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00D769-23A8-4C3A-A7DA-3008081AC88D}"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767560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A3600-220B-4590-B408-BA8ECB6E25BB}" type="datetime1">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30891501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EDA88-5A0B-4296-ADE5-A67D092B0EAE}" type="datetime1">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0413393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4AAEB-00FA-49C4-903C-825242744E6F}" type="datetime1">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18279860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3D5CC0-D307-42C4-8DD8-A1304BC2F6A7}"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40005455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897031-1807-44C6-9E33-9D4219CB35E4}"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4250965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70DDE-3A47-4319-8657-B02B4FE328D8}"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19377795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1CC4-A03E-4285-8700-BD0558A54FBC}"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446468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12457784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179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2496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0734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3419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extLst>
      <p:ext uri="{BB962C8B-B14F-4D97-AF65-F5344CB8AC3E}">
        <p14:creationId xmlns:p14="http://schemas.microsoft.com/office/powerpoint/2010/main" val="33932744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4205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78258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8166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73721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8136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197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23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white">
          <a:xfrm>
            <a:off x="3175" y="6503353"/>
            <a:ext cx="9140825" cy="369887"/>
          </a:xfrm>
          <a:prstGeom prst="rect">
            <a:avLst/>
          </a:prstGeom>
          <a:solidFill>
            <a:srgbClr val="0860A8"/>
          </a:solidFill>
          <a:ln w="9525">
            <a:noFill/>
            <a:miter lim="800000"/>
            <a:headEnd/>
            <a:tailEnd/>
          </a:ln>
          <a:effectLst/>
        </p:spPr>
        <p:txBody>
          <a:bodyPr wrap="none" anchor="ctr"/>
          <a:lstStyle/>
          <a:p>
            <a:pPr algn="r"/>
            <a:fld id="{F3D5CACF-0411-4E5C-B20A-1D96ABED938A}" type="slidenum">
              <a:rPr lang="en-US" sz="1200" b="0" smtClean="0">
                <a:solidFill>
                  <a:schemeClr val="bg1"/>
                </a:solidFill>
              </a:rPr>
              <a:pPr algn="r"/>
              <a:t>‹#›</a:t>
            </a:fld>
            <a:endParaRPr lang="en-US" sz="1200" b="0" dirty="0"/>
          </a:p>
        </p:txBody>
      </p:sp>
      <p:sp>
        <p:nvSpPr>
          <p:cNvPr id="1026" name="Rectangle 2"/>
          <p:cNvSpPr>
            <a:spLocks noGrp="1" noChangeArrowheads="1"/>
          </p:cNvSpPr>
          <p:nvPr>
            <p:ph type="title"/>
          </p:nvPr>
        </p:nvSpPr>
        <p:spPr bwMode="auto">
          <a:xfrm>
            <a:off x="0" y="187325"/>
            <a:ext cx="9144000"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55600" y="1071563"/>
            <a:ext cx="8788400" cy="5397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1"/>
            <a:r>
              <a:rPr lang="en-US" dirty="0"/>
              <a:t>First level</a:t>
            </a:r>
          </a:p>
          <a:p>
            <a:pPr lvl="2"/>
            <a:r>
              <a:rPr lang="en-US" dirty="0"/>
              <a:t>Second level</a:t>
            </a:r>
          </a:p>
          <a:p>
            <a:pPr lvl="3"/>
            <a:r>
              <a:rPr lang="en-US" dirty="0"/>
              <a:t>Third level</a:t>
            </a:r>
          </a:p>
        </p:txBody>
      </p:sp>
      <p:sp>
        <p:nvSpPr>
          <p:cNvPr id="1042" name="Text Box 18"/>
          <p:cNvSpPr txBox="1">
            <a:spLocks noChangeArrowheads="1"/>
          </p:cNvSpPr>
          <p:nvPr/>
        </p:nvSpPr>
        <p:spPr bwMode="auto">
          <a:xfrm>
            <a:off x="1727200" y="5761038"/>
            <a:ext cx="3908425" cy="92075"/>
          </a:xfrm>
          <a:prstGeom prst="rect">
            <a:avLst/>
          </a:prstGeom>
          <a:noFill/>
          <a:ln w="50800" algn="ctr">
            <a:noFill/>
            <a:miter lim="800000"/>
            <a:headEnd/>
            <a:tailEnd/>
          </a:ln>
          <a:effectLst/>
        </p:spPr>
        <p:txBody>
          <a:bodyPr lIns="0" tIns="0" rIns="0" bIns="0">
            <a:spAutoFit/>
          </a:bodyPr>
          <a:lstStyle/>
          <a:p>
            <a:pPr algn="l">
              <a:spcBef>
                <a:spcPct val="50000"/>
              </a:spcBef>
            </a:pPr>
            <a:endParaRPr lang="en-US" sz="600" b="0"/>
          </a:p>
        </p:txBody>
      </p:sp>
      <p:sp>
        <p:nvSpPr>
          <p:cNvPr id="1045" name="Rectangle 21"/>
          <p:cNvSpPr>
            <a:spLocks noChangeArrowheads="1"/>
          </p:cNvSpPr>
          <p:nvPr userDrawn="1"/>
        </p:nvSpPr>
        <p:spPr bwMode="auto">
          <a:xfrm>
            <a:off x="6287452" y="6559796"/>
            <a:ext cx="2847903" cy="252484"/>
          </a:xfrm>
          <a:prstGeom prst="rect">
            <a:avLst/>
          </a:prstGeom>
          <a:noFill/>
          <a:ln w="9525">
            <a:noFill/>
            <a:miter lim="800000"/>
            <a:headEnd/>
            <a:tailEnd/>
          </a:ln>
          <a:effectLst/>
        </p:spPr>
        <p:txBody>
          <a:bodyPr lIns="0" tIns="0" rIns="0" bIns="0" anchor="ctr" anchorCtr="1"/>
          <a:lstStyle/>
          <a:p>
            <a:pPr algn="l"/>
            <a:r>
              <a:rPr lang="en-US" sz="1200" b="0" dirty="0">
                <a:solidFill>
                  <a:schemeClr val="bg1"/>
                </a:solidFill>
              </a:rPr>
              <a:t>© Phillip B. Gibbons</a:t>
            </a:r>
            <a:endParaRPr lang="en-US" sz="900" dirty="0">
              <a:solidFill>
                <a:schemeClr val="bg1"/>
              </a:solidFill>
            </a:endParaRPr>
          </a:p>
        </p:txBody>
      </p:sp>
      <p:sp>
        <p:nvSpPr>
          <p:cNvPr id="7" name="Rectangle 21"/>
          <p:cNvSpPr>
            <a:spLocks noChangeArrowheads="1"/>
          </p:cNvSpPr>
          <p:nvPr userDrawn="1"/>
        </p:nvSpPr>
        <p:spPr bwMode="auto">
          <a:xfrm>
            <a:off x="-93941" y="6590539"/>
            <a:ext cx="6155746" cy="153977"/>
          </a:xfrm>
          <a:prstGeom prst="rect">
            <a:avLst/>
          </a:prstGeom>
          <a:noFill/>
          <a:ln w="9525">
            <a:noFill/>
            <a:miter lim="800000"/>
            <a:headEnd/>
            <a:tailEnd/>
          </a:ln>
          <a:effectLst/>
        </p:spPr>
        <p:txBody>
          <a:bodyPr lIns="0" tIns="0" rIns="0" bIns="0" anchor="ctr" anchorCtr="1"/>
          <a:lstStyle/>
          <a:p>
            <a:pPr algn="l"/>
            <a:r>
              <a:rPr lang="en-US" sz="1200" b="0" baseline="0" dirty="0">
                <a:solidFill>
                  <a:schemeClr val="bg1"/>
                </a:solidFill>
              </a:rPr>
              <a:t>What’s So Special about Big Learning…A Distributed Systems Perspective</a:t>
            </a:r>
            <a:endParaRPr lang="en-US" sz="9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b="1">
          <a:solidFill>
            <a:srgbClr val="000000"/>
          </a:solidFill>
          <a:latin typeface="+mj-lt"/>
          <a:ea typeface="+mj-ea"/>
          <a:cs typeface="+mj-cs"/>
        </a:defRPr>
      </a:lvl1pPr>
      <a:lvl2pPr algn="ctr" rtl="0" fontAlgn="base">
        <a:spcBef>
          <a:spcPct val="0"/>
        </a:spcBef>
        <a:spcAft>
          <a:spcPct val="0"/>
        </a:spcAft>
        <a:defRPr sz="3200" b="1">
          <a:solidFill>
            <a:srgbClr val="000000"/>
          </a:solidFill>
          <a:latin typeface="Verdana" pitchFamily="34" charset="0"/>
        </a:defRPr>
      </a:lvl2pPr>
      <a:lvl3pPr algn="ctr" rtl="0" fontAlgn="base">
        <a:spcBef>
          <a:spcPct val="0"/>
        </a:spcBef>
        <a:spcAft>
          <a:spcPct val="0"/>
        </a:spcAft>
        <a:defRPr sz="3200" b="1">
          <a:solidFill>
            <a:srgbClr val="000000"/>
          </a:solidFill>
          <a:latin typeface="Verdana" pitchFamily="34" charset="0"/>
        </a:defRPr>
      </a:lvl3pPr>
      <a:lvl4pPr algn="ctr" rtl="0" fontAlgn="base">
        <a:spcBef>
          <a:spcPct val="0"/>
        </a:spcBef>
        <a:spcAft>
          <a:spcPct val="0"/>
        </a:spcAft>
        <a:defRPr sz="3200" b="1">
          <a:solidFill>
            <a:srgbClr val="000000"/>
          </a:solidFill>
          <a:latin typeface="Verdana" pitchFamily="34" charset="0"/>
        </a:defRPr>
      </a:lvl4pPr>
      <a:lvl5pPr algn="ctr" rtl="0" fontAlgn="base">
        <a:spcBef>
          <a:spcPct val="0"/>
        </a:spcBef>
        <a:spcAft>
          <a:spcPct val="0"/>
        </a:spcAft>
        <a:defRPr sz="3200" b="1">
          <a:solidFill>
            <a:srgbClr val="000000"/>
          </a:solidFill>
          <a:latin typeface="Verdana" pitchFamily="34" charset="0"/>
        </a:defRPr>
      </a:lvl5pPr>
      <a:lvl6pPr marL="457200" algn="ctr" rtl="0" fontAlgn="base">
        <a:spcBef>
          <a:spcPct val="0"/>
        </a:spcBef>
        <a:spcAft>
          <a:spcPct val="0"/>
        </a:spcAft>
        <a:defRPr sz="3200" b="1">
          <a:solidFill>
            <a:srgbClr val="000000"/>
          </a:solidFill>
          <a:latin typeface="Verdana" pitchFamily="34" charset="0"/>
        </a:defRPr>
      </a:lvl6pPr>
      <a:lvl7pPr marL="914400" algn="ctr" rtl="0" fontAlgn="base">
        <a:spcBef>
          <a:spcPct val="0"/>
        </a:spcBef>
        <a:spcAft>
          <a:spcPct val="0"/>
        </a:spcAft>
        <a:defRPr sz="3200" b="1">
          <a:solidFill>
            <a:srgbClr val="000000"/>
          </a:solidFill>
          <a:latin typeface="Verdana" pitchFamily="34" charset="0"/>
        </a:defRPr>
      </a:lvl7pPr>
      <a:lvl8pPr marL="1371600" algn="ctr" rtl="0" fontAlgn="base">
        <a:spcBef>
          <a:spcPct val="0"/>
        </a:spcBef>
        <a:spcAft>
          <a:spcPct val="0"/>
        </a:spcAft>
        <a:defRPr sz="3200" b="1">
          <a:solidFill>
            <a:srgbClr val="000000"/>
          </a:solidFill>
          <a:latin typeface="Verdana" pitchFamily="34" charset="0"/>
        </a:defRPr>
      </a:lvl8pPr>
      <a:lvl9pPr marL="1828800" algn="ctr" rtl="0" fontAlgn="base">
        <a:spcBef>
          <a:spcPct val="0"/>
        </a:spcBef>
        <a:spcAft>
          <a:spcPct val="0"/>
        </a:spcAft>
        <a:defRPr sz="3200" b="1">
          <a:solidFill>
            <a:srgbClr val="000000"/>
          </a:solidFill>
          <a:latin typeface="Verdana" pitchFamily="34" charset="0"/>
        </a:defRPr>
      </a:lvl9pPr>
    </p:titleStyle>
    <p:bodyStyle>
      <a:lvl1pPr algn="l" rtl="0" fontAlgn="base">
        <a:spcBef>
          <a:spcPct val="60000"/>
        </a:spcBef>
        <a:spcAft>
          <a:spcPct val="0"/>
        </a:spcAft>
        <a:buChar char="•"/>
        <a:defRPr sz="2400" b="1">
          <a:solidFill>
            <a:schemeClr val="tx1"/>
          </a:solidFill>
          <a:latin typeface="+mn-lt"/>
          <a:ea typeface="+mn-ea"/>
          <a:cs typeface="+mn-cs"/>
        </a:defRPr>
      </a:lvl1pPr>
      <a:lvl2pPr marL="246063" indent="-244475" algn="l" rtl="0" fontAlgn="base">
        <a:spcBef>
          <a:spcPct val="40000"/>
        </a:spcBef>
        <a:spcAft>
          <a:spcPct val="0"/>
        </a:spcAft>
        <a:buSzPct val="125000"/>
        <a:buFont typeface="Times" pitchFamily="18" charset="0"/>
        <a:buChar char="•"/>
        <a:defRPr sz="2400" b="1">
          <a:solidFill>
            <a:schemeClr val="tx1"/>
          </a:solidFill>
          <a:latin typeface="+mn-lt"/>
        </a:defRPr>
      </a:lvl2pPr>
      <a:lvl3pPr marL="571500" indent="-323850" algn="l" rtl="0" fontAlgn="base">
        <a:spcBef>
          <a:spcPct val="20000"/>
        </a:spcBef>
        <a:spcAft>
          <a:spcPct val="0"/>
        </a:spcAft>
        <a:buChar char="–"/>
        <a:defRPr sz="2400">
          <a:solidFill>
            <a:schemeClr val="folHlink"/>
          </a:solidFill>
          <a:latin typeface="+mn-lt"/>
        </a:defRPr>
      </a:lvl3pPr>
      <a:lvl4pPr marL="725488" indent="-152400" algn="l" rtl="0" fontAlgn="base">
        <a:spcBef>
          <a:spcPct val="20000"/>
        </a:spcBef>
        <a:spcAft>
          <a:spcPct val="0"/>
        </a:spcAft>
        <a:buFont typeface="Times" pitchFamily="18" charset="0"/>
        <a:buChar char="•"/>
        <a:defRPr sz="2000" b="1">
          <a:solidFill>
            <a:schemeClr val="tx1"/>
          </a:solidFill>
          <a:latin typeface="+mn-lt"/>
        </a:defRPr>
      </a:lvl4pPr>
      <a:lvl5pPr marL="1136650" indent="-409575" algn="l" rtl="0" fontAlgn="base">
        <a:spcBef>
          <a:spcPct val="20000"/>
        </a:spcBef>
        <a:spcAft>
          <a:spcPct val="0"/>
        </a:spcAft>
        <a:buChar char="–"/>
        <a:defRPr sz="1600">
          <a:solidFill>
            <a:schemeClr val="tx1"/>
          </a:solidFill>
          <a:latin typeface="+mn-lt"/>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62" name="Rectangle 18"/>
          <p:cNvSpPr>
            <a:spLocks noChangeArrowheads="1"/>
          </p:cNvSpPr>
          <p:nvPr userDrawn="1"/>
        </p:nvSpPr>
        <p:spPr bwMode="hidden">
          <a:xfrm>
            <a:off x="0" y="6492875"/>
            <a:ext cx="9144000" cy="365125"/>
          </a:xfrm>
          <a:prstGeom prst="rect">
            <a:avLst/>
          </a:prstGeom>
          <a:solidFill>
            <a:schemeClr val="tx2"/>
          </a:solidFill>
          <a:ln w="9525">
            <a:noFill/>
            <a:miter lim="800000"/>
            <a:headEnd/>
            <a:tailEnd/>
          </a:ln>
          <a:effectLst/>
        </p:spPr>
        <p:txBody>
          <a:bodyPr wrap="none" anchor="ctr"/>
          <a:lstStyle/>
          <a:p>
            <a:pPr algn="l" eaLnBrk="1" hangingPunct="1"/>
            <a:endParaRPr lang="en-US" sz="1800" b="0">
              <a:solidFill>
                <a:srgbClr val="000000"/>
              </a:solidFill>
              <a:effectLst>
                <a:outerShdw blurRad="38100" dist="38100" dir="2700000" algn="tl">
                  <a:srgbClr val="000000">
                    <a:alpha val="43137"/>
                  </a:srgbClr>
                </a:outerShdw>
              </a:effectLst>
            </a:endParaRPr>
          </a:p>
        </p:txBody>
      </p:sp>
      <p:sp>
        <p:nvSpPr>
          <p:cNvPr id="6146" name="Rectangle 2"/>
          <p:cNvSpPr>
            <a:spLocks noGrp="1" noChangeArrowheads="1"/>
          </p:cNvSpPr>
          <p:nvPr>
            <p:ph type="body" idx="1"/>
          </p:nvPr>
        </p:nvSpPr>
        <p:spPr bwMode="auto">
          <a:xfrm>
            <a:off x="366713" y="1371600"/>
            <a:ext cx="8599487" cy="5099050"/>
          </a:xfrm>
          <a:prstGeom prst="rect">
            <a:avLst/>
          </a:prstGeom>
          <a:noFill/>
          <a:ln w="9525">
            <a:noFill/>
            <a:miter lim="800000"/>
            <a:headEnd/>
            <a:tailEnd/>
          </a:ln>
          <a:effectLst/>
        </p:spPr>
        <p:txBody>
          <a:bodyPr vert="horz" wrap="square" lIns="91400" tIns="45702" rIns="91400" bIns="4570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7" name="Rectangle 3"/>
          <p:cNvSpPr>
            <a:spLocks noGrp="1" noChangeArrowheads="1"/>
          </p:cNvSpPr>
          <p:nvPr>
            <p:ph type="title"/>
          </p:nvPr>
        </p:nvSpPr>
        <p:spPr bwMode="auto">
          <a:xfrm>
            <a:off x="365125" y="157163"/>
            <a:ext cx="8410575" cy="1143000"/>
          </a:xfrm>
          <a:prstGeom prst="rect">
            <a:avLst/>
          </a:prstGeom>
          <a:noFill/>
          <a:ln w="9525">
            <a:noFill/>
            <a:miter lim="800000"/>
            <a:headEnd/>
            <a:tailEnd/>
          </a:ln>
          <a:effectLst/>
        </p:spPr>
        <p:txBody>
          <a:bodyPr vert="horz" wrap="square" lIns="92035" tIns="46019" rIns="92035" bIns="46019" numCol="1" anchor="ctr" anchorCtr="0" compatLnSpc="1">
            <a:prstTxWarp prst="textNoShape">
              <a:avLst/>
            </a:prstTxWarp>
          </a:bodyPr>
          <a:lstStyle/>
          <a:p>
            <a:pPr lvl="0"/>
            <a:r>
              <a:rPr lang="en-US"/>
              <a:t>Slide Title</a:t>
            </a:r>
          </a:p>
        </p:txBody>
      </p:sp>
      <p:pic>
        <p:nvPicPr>
          <p:cNvPr id="6151" name="Picture 7" descr="intellogo"/>
          <p:cNvPicPr>
            <a:picLocks noChangeAspect="1" noChangeArrowheads="1"/>
          </p:cNvPicPr>
          <p:nvPr userDrawn="1"/>
        </p:nvPicPr>
        <p:blipFill>
          <a:blip r:embed="rId13" cstate="print"/>
          <a:srcRect/>
          <a:stretch>
            <a:fillRect/>
          </a:stretch>
        </p:blipFill>
        <p:spPr bwMode="black">
          <a:xfrm>
            <a:off x="8478838" y="6513513"/>
            <a:ext cx="506412" cy="363537"/>
          </a:xfrm>
          <a:prstGeom prst="rect">
            <a:avLst/>
          </a:prstGeom>
          <a:noFill/>
        </p:spPr>
      </p:pic>
      <p:sp>
        <p:nvSpPr>
          <p:cNvPr id="6156" name="Text Box 12"/>
          <p:cNvSpPr txBox="1">
            <a:spLocks noChangeArrowheads="1"/>
          </p:cNvSpPr>
          <p:nvPr userDrawn="1"/>
        </p:nvSpPr>
        <p:spPr bwMode="auto">
          <a:xfrm>
            <a:off x="3814763" y="6583363"/>
            <a:ext cx="1519237" cy="274637"/>
          </a:xfrm>
          <a:prstGeom prst="rect">
            <a:avLst/>
          </a:prstGeom>
          <a:noFill/>
          <a:ln w="9525">
            <a:noFill/>
            <a:miter lim="800000"/>
            <a:headEnd/>
            <a:tailEnd/>
          </a:ln>
          <a:effectLst/>
        </p:spPr>
        <p:txBody>
          <a:bodyPr wrap="none">
            <a:spAutoFit/>
          </a:bodyPr>
          <a:lstStyle/>
          <a:p>
            <a:pPr eaLnBrk="1" hangingPunct="1"/>
            <a:r>
              <a:rPr lang="en-US" sz="1200" b="0">
                <a:solidFill>
                  <a:srgbClr val="FFFFFF"/>
                </a:solidFill>
              </a:rPr>
              <a:t>Phillip B. Gibbons</a:t>
            </a:r>
          </a:p>
        </p:txBody>
      </p:sp>
      <p:sp>
        <p:nvSpPr>
          <p:cNvPr id="6161" name="Rectangle 17"/>
          <p:cNvSpPr>
            <a:spLocks noChangeArrowheads="1"/>
          </p:cNvSpPr>
          <p:nvPr/>
        </p:nvSpPr>
        <p:spPr bwMode="auto">
          <a:xfrm>
            <a:off x="0" y="6553200"/>
            <a:ext cx="415925" cy="304800"/>
          </a:xfrm>
          <a:prstGeom prst="rect">
            <a:avLst/>
          </a:prstGeom>
          <a:noFill/>
          <a:ln w="9525">
            <a:noFill/>
            <a:miter lim="800000"/>
            <a:headEnd/>
            <a:tailEnd/>
          </a:ln>
          <a:effectLst/>
        </p:spPr>
        <p:txBody>
          <a:bodyPr lIns="0" tIns="0" rIns="0" bIns="0" anchor="ctr" anchorCtr="1"/>
          <a:lstStyle/>
          <a:p>
            <a:pPr algn="l"/>
            <a:fld id="{ECE85851-7D64-4432-9DA6-D1B890E399A8}" type="slidenum">
              <a:rPr lang="en-US" sz="900" smtClean="0">
                <a:solidFill>
                  <a:srgbClr val="FFFFFF"/>
                </a:solidFill>
              </a:rPr>
              <a:pPr algn="l"/>
              <a:t>‹#›</a:t>
            </a:fld>
            <a:endParaRPr lang="en-US" sz="900">
              <a:solidFill>
                <a:srgbClr val="FFFFFF"/>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txStyles>
    <p:titleStyle>
      <a:lvl1pPr algn="ctr" rtl="0" fontAlgn="base">
        <a:lnSpc>
          <a:spcPct val="90000"/>
        </a:lnSpc>
        <a:spcBef>
          <a:spcPct val="0"/>
        </a:spcBef>
        <a:spcAft>
          <a:spcPct val="0"/>
        </a:spcAft>
        <a:defRPr sz="3200" b="1">
          <a:solidFill>
            <a:schemeClr val="tx2"/>
          </a:solidFill>
          <a:latin typeface="+mj-lt"/>
          <a:ea typeface="+mj-ea"/>
          <a:cs typeface="+mj-cs"/>
        </a:defRPr>
      </a:lvl1pPr>
      <a:lvl2pPr algn="ctr" rtl="0" fontAlgn="base">
        <a:lnSpc>
          <a:spcPct val="90000"/>
        </a:lnSpc>
        <a:spcBef>
          <a:spcPct val="0"/>
        </a:spcBef>
        <a:spcAft>
          <a:spcPct val="0"/>
        </a:spcAft>
        <a:defRPr sz="3200" b="1">
          <a:solidFill>
            <a:schemeClr val="tx2"/>
          </a:solidFill>
          <a:latin typeface="Verdana" pitchFamily="34" charset="0"/>
          <a:cs typeface="Arial" charset="0"/>
        </a:defRPr>
      </a:lvl2pPr>
      <a:lvl3pPr algn="ctr" rtl="0" fontAlgn="base">
        <a:lnSpc>
          <a:spcPct val="90000"/>
        </a:lnSpc>
        <a:spcBef>
          <a:spcPct val="0"/>
        </a:spcBef>
        <a:spcAft>
          <a:spcPct val="0"/>
        </a:spcAft>
        <a:defRPr sz="3200" b="1">
          <a:solidFill>
            <a:schemeClr val="tx2"/>
          </a:solidFill>
          <a:latin typeface="Verdana" pitchFamily="34" charset="0"/>
          <a:cs typeface="Arial" charset="0"/>
        </a:defRPr>
      </a:lvl3pPr>
      <a:lvl4pPr algn="ctr" rtl="0" fontAlgn="base">
        <a:lnSpc>
          <a:spcPct val="90000"/>
        </a:lnSpc>
        <a:spcBef>
          <a:spcPct val="0"/>
        </a:spcBef>
        <a:spcAft>
          <a:spcPct val="0"/>
        </a:spcAft>
        <a:defRPr sz="3200" b="1">
          <a:solidFill>
            <a:schemeClr val="tx2"/>
          </a:solidFill>
          <a:latin typeface="Verdana" pitchFamily="34" charset="0"/>
          <a:cs typeface="Arial" charset="0"/>
        </a:defRPr>
      </a:lvl4pPr>
      <a:lvl5pPr algn="ctr" rtl="0" fontAlgn="base">
        <a:lnSpc>
          <a:spcPct val="90000"/>
        </a:lnSpc>
        <a:spcBef>
          <a:spcPct val="0"/>
        </a:spcBef>
        <a:spcAft>
          <a:spcPct val="0"/>
        </a:spcAft>
        <a:defRPr sz="3200" b="1">
          <a:solidFill>
            <a:schemeClr val="tx2"/>
          </a:solidFill>
          <a:latin typeface="Verdana" pitchFamily="34" charset="0"/>
          <a:cs typeface="Arial" charset="0"/>
        </a:defRPr>
      </a:lvl5pPr>
      <a:lvl6pPr marL="457200" algn="ctr" rtl="0" fontAlgn="base">
        <a:lnSpc>
          <a:spcPct val="90000"/>
        </a:lnSpc>
        <a:spcBef>
          <a:spcPct val="0"/>
        </a:spcBef>
        <a:spcAft>
          <a:spcPct val="0"/>
        </a:spcAft>
        <a:defRPr sz="3200" b="1">
          <a:solidFill>
            <a:schemeClr val="tx2"/>
          </a:solidFill>
          <a:latin typeface="Verdana" pitchFamily="34" charset="0"/>
          <a:cs typeface="Arial" charset="0"/>
        </a:defRPr>
      </a:lvl6pPr>
      <a:lvl7pPr marL="914400" algn="ctr" rtl="0" fontAlgn="base">
        <a:lnSpc>
          <a:spcPct val="90000"/>
        </a:lnSpc>
        <a:spcBef>
          <a:spcPct val="0"/>
        </a:spcBef>
        <a:spcAft>
          <a:spcPct val="0"/>
        </a:spcAft>
        <a:defRPr sz="3200" b="1">
          <a:solidFill>
            <a:schemeClr val="tx2"/>
          </a:solidFill>
          <a:latin typeface="Verdana" pitchFamily="34" charset="0"/>
          <a:cs typeface="Arial" charset="0"/>
        </a:defRPr>
      </a:lvl7pPr>
      <a:lvl8pPr marL="1371600" algn="ctr" rtl="0" fontAlgn="base">
        <a:lnSpc>
          <a:spcPct val="90000"/>
        </a:lnSpc>
        <a:spcBef>
          <a:spcPct val="0"/>
        </a:spcBef>
        <a:spcAft>
          <a:spcPct val="0"/>
        </a:spcAft>
        <a:defRPr sz="3200" b="1">
          <a:solidFill>
            <a:schemeClr val="tx2"/>
          </a:solidFill>
          <a:latin typeface="Verdana" pitchFamily="34" charset="0"/>
          <a:cs typeface="Arial" charset="0"/>
        </a:defRPr>
      </a:lvl8pPr>
      <a:lvl9pPr marL="1828800" algn="ctr" rtl="0" fontAlgn="base">
        <a:lnSpc>
          <a:spcPct val="90000"/>
        </a:lnSpc>
        <a:spcBef>
          <a:spcPct val="0"/>
        </a:spcBef>
        <a:spcAft>
          <a:spcPct val="0"/>
        </a:spcAft>
        <a:defRPr sz="3200" b="1">
          <a:solidFill>
            <a:schemeClr val="tx2"/>
          </a:solidFill>
          <a:latin typeface="Verdana" pitchFamily="34" charset="0"/>
          <a:cs typeface="Arial" charset="0"/>
        </a:defRPr>
      </a:lvl9pPr>
    </p:titleStyle>
    <p:bodyStyle>
      <a:lvl1pPr marL="225425" indent="-225425" algn="l" rtl="0" fontAlgn="base">
        <a:lnSpc>
          <a:spcPct val="95000"/>
        </a:lnSpc>
        <a:spcBef>
          <a:spcPct val="30000"/>
        </a:spcBef>
        <a:spcAft>
          <a:spcPct val="0"/>
        </a:spcAft>
        <a:buClr>
          <a:schemeClr val="tx2"/>
        </a:buClr>
        <a:buFont typeface="Wingdings" pitchFamily="2" charset="2"/>
        <a:buChar char=""/>
        <a:defRPr sz="2800">
          <a:solidFill>
            <a:schemeClr val="tx1"/>
          </a:solidFill>
          <a:latin typeface="+mn-lt"/>
          <a:ea typeface="+mn-ea"/>
          <a:cs typeface="+mn-cs"/>
        </a:defRPr>
      </a:lvl1pPr>
      <a:lvl2pPr marL="569913" indent="-225425" algn="l" rtl="0" fontAlgn="base">
        <a:lnSpc>
          <a:spcPct val="95000"/>
        </a:lnSpc>
        <a:spcBef>
          <a:spcPct val="30000"/>
        </a:spcBef>
        <a:spcAft>
          <a:spcPct val="0"/>
        </a:spcAft>
        <a:buClr>
          <a:schemeClr val="tx2"/>
        </a:buClr>
        <a:buChar char="–"/>
        <a:defRPr sz="2400">
          <a:solidFill>
            <a:schemeClr val="tx1"/>
          </a:solidFill>
          <a:latin typeface="+mn-lt"/>
          <a:cs typeface="+mn-cs"/>
        </a:defRPr>
      </a:lvl2pPr>
      <a:lvl3pPr marL="914400" indent="-225425" algn="l" rtl="0" fontAlgn="base">
        <a:lnSpc>
          <a:spcPct val="95000"/>
        </a:lnSpc>
        <a:spcBef>
          <a:spcPct val="30000"/>
        </a:spcBef>
        <a:spcAft>
          <a:spcPct val="0"/>
        </a:spcAft>
        <a:buClr>
          <a:schemeClr val="tx2"/>
        </a:buClr>
        <a:buChar char="–"/>
        <a:defRPr sz="2200">
          <a:solidFill>
            <a:schemeClr val="tx1"/>
          </a:solidFill>
          <a:latin typeface="+mn-lt"/>
          <a:cs typeface="+mn-cs"/>
        </a:defRPr>
      </a:lvl3pPr>
      <a:lvl4pPr marL="1382713" indent="-239713"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4pPr>
      <a:lvl5pPr marL="17272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5pPr>
      <a:lvl6pPr marL="21844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6pPr>
      <a:lvl7pPr marL="26416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7pPr>
      <a:lvl8pPr marL="30988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8pPr>
      <a:lvl9pPr marL="35560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157" y="371221"/>
            <a:ext cx="7591425" cy="762000"/>
          </a:xfrm>
          <a:prstGeom prst="rect">
            <a:avLst/>
          </a:prstGeom>
          <a:noFill/>
          <a:ln w="9525">
            <a:noFill/>
            <a:miter lim="800000"/>
            <a:headEnd/>
            <a:tailEnd/>
          </a:ln>
        </p:spPr>
        <p:txBody>
          <a:bodyPr vert="horz" wrap="square" lIns="90816" tIns="45385" rIns="90816" bIns="45385"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141"/>
            <a:ext cx="7896225" cy="4972051"/>
          </a:xfrm>
          <a:prstGeom prst="rect">
            <a:avLst/>
          </a:prstGeom>
          <a:noFill/>
          <a:ln w="9525">
            <a:noFill/>
            <a:miter lim="800000"/>
            <a:headEnd/>
            <a:tailEnd/>
          </a:ln>
        </p:spPr>
        <p:txBody>
          <a:bodyPr vert="horz" wrap="square" lIns="90816" tIns="45385" rIns="90816" bIns="4538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67"/>
            <a:ext cx="9144000" cy="228600"/>
          </a:xfrm>
          <a:prstGeom prst="rect">
            <a:avLst/>
          </a:prstGeom>
          <a:solidFill>
            <a:srgbClr val="990000"/>
          </a:solidFill>
          <a:ln w="9525">
            <a:noFill/>
            <a:miter lim="800000"/>
            <a:headEnd/>
            <a:tailEnd/>
          </a:ln>
          <a:effectLst/>
        </p:spPr>
        <p:txBody>
          <a:bodyPr wrap="none" lIns="90816" tIns="45385" rIns="90816" bIns="45385"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21"/>
            <a:ext cx="1309687" cy="277813"/>
          </a:xfrm>
          <a:prstGeom prst="rect">
            <a:avLst/>
          </a:prstGeom>
          <a:noFill/>
          <a:ln w="25400">
            <a:noFill/>
            <a:miter lim="800000"/>
            <a:headEnd/>
            <a:tailEnd/>
          </a:ln>
          <a:effectLst/>
        </p:spPr>
        <p:txBody>
          <a:bodyPr lIns="90816" tIns="45385" rIns="90816" bIns="45385">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846"/>
            <a:ext cx="313157" cy="246221"/>
          </a:xfrm>
          <a:prstGeom prst="rect">
            <a:avLst/>
          </a:prstGeom>
        </p:spPr>
        <p:txBody>
          <a:bodyPr wrap="none" lIns="90816" tIns="45385" rIns="90816" bIns="45385">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userDrawn="1"/>
        </p:nvSpPr>
        <p:spPr>
          <a:xfrm>
            <a:off x="-16031" y="6629467"/>
            <a:ext cx="4649342" cy="246221"/>
          </a:xfrm>
          <a:prstGeom prst="rect">
            <a:avLst/>
          </a:prstGeom>
          <a:noFill/>
        </p:spPr>
        <p:txBody>
          <a:bodyPr wrap="none" lIns="90816" tIns="45385" rIns="90816" bIns="45385"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426972885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txStyles>
    <p:titleStyle>
      <a:lvl1pPr marL="118251" indent="-118251" algn="l" rtl="0" eaLnBrk="1" fontAlgn="base" hangingPunct="1">
        <a:spcBef>
          <a:spcPct val="0"/>
        </a:spcBef>
        <a:spcAft>
          <a:spcPct val="0"/>
        </a:spcAft>
        <a:defRPr sz="3600" b="1">
          <a:solidFill>
            <a:schemeClr val="tx1"/>
          </a:solidFill>
          <a:latin typeface="Calibri" pitchFamily="34" charset="0"/>
          <a:ea typeface="+mj-ea"/>
          <a:cs typeface="+mj-cs"/>
        </a:defRPr>
      </a:lvl1pPr>
      <a:lvl2pPr marL="118251" indent="-118251" algn="l" rtl="0" eaLnBrk="1" fontAlgn="base" hangingPunct="1">
        <a:spcBef>
          <a:spcPct val="0"/>
        </a:spcBef>
        <a:spcAft>
          <a:spcPct val="0"/>
        </a:spcAft>
        <a:defRPr sz="3600" b="1">
          <a:solidFill>
            <a:schemeClr val="tx1"/>
          </a:solidFill>
          <a:latin typeface="Arial Narrow" pitchFamily="34" charset="0"/>
        </a:defRPr>
      </a:lvl2pPr>
      <a:lvl3pPr marL="118251" indent="-118251" algn="l" rtl="0" eaLnBrk="1" fontAlgn="base" hangingPunct="1">
        <a:spcBef>
          <a:spcPct val="0"/>
        </a:spcBef>
        <a:spcAft>
          <a:spcPct val="0"/>
        </a:spcAft>
        <a:defRPr sz="3600" b="1">
          <a:solidFill>
            <a:schemeClr val="tx1"/>
          </a:solidFill>
          <a:latin typeface="Arial Narrow" pitchFamily="34" charset="0"/>
        </a:defRPr>
      </a:lvl3pPr>
      <a:lvl4pPr marL="118251" indent="-118251" algn="l" rtl="0" eaLnBrk="1" fontAlgn="base" hangingPunct="1">
        <a:spcBef>
          <a:spcPct val="0"/>
        </a:spcBef>
        <a:spcAft>
          <a:spcPct val="0"/>
        </a:spcAft>
        <a:defRPr sz="3600" b="1">
          <a:solidFill>
            <a:schemeClr val="tx1"/>
          </a:solidFill>
          <a:latin typeface="Arial Narrow" pitchFamily="34" charset="0"/>
        </a:defRPr>
      </a:lvl4pPr>
      <a:lvl5pPr marL="118251" indent="-118251" algn="l" rtl="0" eaLnBrk="1" fontAlgn="base" hangingPunct="1">
        <a:spcBef>
          <a:spcPct val="0"/>
        </a:spcBef>
        <a:spcAft>
          <a:spcPct val="0"/>
        </a:spcAft>
        <a:defRPr sz="3600" b="1">
          <a:solidFill>
            <a:schemeClr val="tx1"/>
          </a:solidFill>
          <a:latin typeface="Arial Narrow" pitchFamily="34" charset="0"/>
        </a:defRPr>
      </a:lvl5pPr>
      <a:lvl6pPr marL="572323" algn="l" rtl="0" eaLnBrk="1" fontAlgn="base" hangingPunct="1">
        <a:spcBef>
          <a:spcPct val="0"/>
        </a:spcBef>
        <a:spcAft>
          <a:spcPct val="0"/>
        </a:spcAft>
        <a:defRPr sz="3600" b="1">
          <a:solidFill>
            <a:schemeClr val="tx1"/>
          </a:solidFill>
          <a:latin typeface="Arial Narrow" pitchFamily="34" charset="0"/>
        </a:defRPr>
      </a:lvl6pPr>
      <a:lvl7pPr marL="1026396" algn="l" rtl="0" eaLnBrk="1" fontAlgn="base" hangingPunct="1">
        <a:spcBef>
          <a:spcPct val="0"/>
        </a:spcBef>
        <a:spcAft>
          <a:spcPct val="0"/>
        </a:spcAft>
        <a:defRPr sz="3600" b="1">
          <a:solidFill>
            <a:schemeClr val="tx1"/>
          </a:solidFill>
          <a:latin typeface="Arial Narrow" pitchFamily="34" charset="0"/>
        </a:defRPr>
      </a:lvl7pPr>
      <a:lvl8pPr marL="1480471" algn="l" rtl="0" eaLnBrk="1" fontAlgn="base" hangingPunct="1">
        <a:spcBef>
          <a:spcPct val="0"/>
        </a:spcBef>
        <a:spcAft>
          <a:spcPct val="0"/>
        </a:spcAft>
        <a:defRPr sz="3600" b="1">
          <a:solidFill>
            <a:schemeClr val="tx1"/>
          </a:solidFill>
          <a:latin typeface="Arial Narrow" pitchFamily="34" charset="0"/>
        </a:defRPr>
      </a:lvl8pPr>
      <a:lvl9pPr marL="1934544" algn="l" rtl="0" eaLnBrk="1" fontAlgn="base" hangingPunct="1">
        <a:spcBef>
          <a:spcPct val="0"/>
        </a:spcBef>
        <a:spcAft>
          <a:spcPct val="0"/>
        </a:spcAft>
        <a:defRPr sz="3600" b="1">
          <a:solidFill>
            <a:schemeClr val="tx1"/>
          </a:solidFill>
          <a:latin typeface="Arial Narrow" pitchFamily="34" charset="0"/>
        </a:defRPr>
      </a:lvl9pPr>
    </p:titleStyle>
    <p:bodyStyle>
      <a:lvl1pPr marL="340554" indent="-340554"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37870" indent="-283797"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35185" indent="-227036"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589258" indent="-227036" algn="l" rtl="0" eaLnBrk="1" fontAlgn="base" hangingPunct="1">
        <a:spcBef>
          <a:spcPct val="20000"/>
        </a:spcBef>
        <a:spcAft>
          <a:spcPct val="0"/>
        </a:spcAft>
        <a:buChar char="–"/>
        <a:defRPr sz="2000">
          <a:solidFill>
            <a:schemeClr val="tx1"/>
          </a:solidFill>
          <a:latin typeface="Calibri" pitchFamily="34" charset="0"/>
        </a:defRPr>
      </a:lvl4pPr>
      <a:lvl5pPr marL="2043336" indent="-227036" algn="l" rtl="0" eaLnBrk="1" fontAlgn="base" hangingPunct="1">
        <a:spcBef>
          <a:spcPct val="20000"/>
        </a:spcBef>
        <a:spcAft>
          <a:spcPct val="0"/>
        </a:spcAft>
        <a:buChar char="»"/>
        <a:defRPr sz="2000">
          <a:solidFill>
            <a:schemeClr val="tx1"/>
          </a:solidFill>
          <a:latin typeface="Calibri" pitchFamily="34" charset="0"/>
        </a:defRPr>
      </a:lvl5pPr>
      <a:lvl6pPr marL="2497405" indent="-227036" algn="l" rtl="0" eaLnBrk="1" fontAlgn="base" hangingPunct="1">
        <a:spcBef>
          <a:spcPct val="20000"/>
        </a:spcBef>
        <a:spcAft>
          <a:spcPct val="0"/>
        </a:spcAft>
        <a:buChar char="»"/>
        <a:defRPr sz="2000">
          <a:solidFill>
            <a:schemeClr val="tx1"/>
          </a:solidFill>
          <a:latin typeface="Arial" charset="0"/>
        </a:defRPr>
      </a:lvl6pPr>
      <a:lvl7pPr marL="2951478" indent="-227036" algn="l" rtl="0" eaLnBrk="1" fontAlgn="base" hangingPunct="1">
        <a:spcBef>
          <a:spcPct val="20000"/>
        </a:spcBef>
        <a:spcAft>
          <a:spcPct val="0"/>
        </a:spcAft>
        <a:buChar char="»"/>
        <a:defRPr sz="2000">
          <a:solidFill>
            <a:schemeClr val="tx1"/>
          </a:solidFill>
          <a:latin typeface="Arial" charset="0"/>
        </a:defRPr>
      </a:lvl7pPr>
      <a:lvl8pPr marL="3405555" indent="-227036" algn="l" rtl="0" eaLnBrk="1" fontAlgn="base" hangingPunct="1">
        <a:spcBef>
          <a:spcPct val="20000"/>
        </a:spcBef>
        <a:spcAft>
          <a:spcPct val="0"/>
        </a:spcAft>
        <a:buChar char="»"/>
        <a:defRPr sz="2000">
          <a:solidFill>
            <a:schemeClr val="tx1"/>
          </a:solidFill>
          <a:latin typeface="Arial" charset="0"/>
        </a:defRPr>
      </a:lvl8pPr>
      <a:lvl9pPr marL="3859627" indent="-227036"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08147" rtl="0" eaLnBrk="1" latinLnBrk="0" hangingPunct="1">
        <a:defRPr sz="1800" kern="1200">
          <a:solidFill>
            <a:schemeClr val="tx1"/>
          </a:solidFill>
          <a:latin typeface="+mn-lt"/>
          <a:ea typeface="+mn-ea"/>
          <a:cs typeface="+mn-cs"/>
        </a:defRPr>
      </a:lvl1pPr>
      <a:lvl2pPr marL="454074" algn="l" defTabSz="908147" rtl="0" eaLnBrk="1" latinLnBrk="0" hangingPunct="1">
        <a:defRPr sz="1800" kern="1200">
          <a:solidFill>
            <a:schemeClr val="tx1"/>
          </a:solidFill>
          <a:latin typeface="+mn-lt"/>
          <a:ea typeface="+mn-ea"/>
          <a:cs typeface="+mn-cs"/>
        </a:defRPr>
      </a:lvl2pPr>
      <a:lvl3pPr marL="908147" algn="l" defTabSz="908147" rtl="0" eaLnBrk="1" latinLnBrk="0" hangingPunct="1">
        <a:defRPr sz="1800" kern="1200">
          <a:solidFill>
            <a:schemeClr val="tx1"/>
          </a:solidFill>
          <a:latin typeface="+mn-lt"/>
          <a:ea typeface="+mn-ea"/>
          <a:cs typeface="+mn-cs"/>
        </a:defRPr>
      </a:lvl3pPr>
      <a:lvl4pPr marL="1362222" algn="l" defTabSz="908147" rtl="0" eaLnBrk="1" latinLnBrk="0" hangingPunct="1">
        <a:defRPr sz="1800" kern="1200">
          <a:solidFill>
            <a:schemeClr val="tx1"/>
          </a:solidFill>
          <a:latin typeface="+mn-lt"/>
          <a:ea typeface="+mn-ea"/>
          <a:cs typeface="+mn-cs"/>
        </a:defRPr>
      </a:lvl4pPr>
      <a:lvl5pPr marL="1816295" algn="l" defTabSz="908147" rtl="0" eaLnBrk="1" latinLnBrk="0" hangingPunct="1">
        <a:defRPr sz="1800" kern="1200">
          <a:solidFill>
            <a:schemeClr val="tx1"/>
          </a:solidFill>
          <a:latin typeface="+mn-lt"/>
          <a:ea typeface="+mn-ea"/>
          <a:cs typeface="+mn-cs"/>
        </a:defRPr>
      </a:lvl5pPr>
      <a:lvl6pPr marL="2270369" algn="l" defTabSz="908147" rtl="0" eaLnBrk="1" latinLnBrk="0" hangingPunct="1">
        <a:defRPr sz="1800" kern="1200">
          <a:solidFill>
            <a:schemeClr val="tx1"/>
          </a:solidFill>
          <a:latin typeface="+mn-lt"/>
          <a:ea typeface="+mn-ea"/>
          <a:cs typeface="+mn-cs"/>
        </a:defRPr>
      </a:lvl6pPr>
      <a:lvl7pPr marL="2724443" algn="l" defTabSz="908147" rtl="0" eaLnBrk="1" latinLnBrk="0" hangingPunct="1">
        <a:defRPr sz="1800" kern="1200">
          <a:solidFill>
            <a:schemeClr val="tx1"/>
          </a:solidFill>
          <a:latin typeface="+mn-lt"/>
          <a:ea typeface="+mn-ea"/>
          <a:cs typeface="+mn-cs"/>
        </a:defRPr>
      </a:lvl7pPr>
      <a:lvl8pPr marL="3178518" algn="l" defTabSz="908147" rtl="0" eaLnBrk="1" latinLnBrk="0" hangingPunct="1">
        <a:defRPr sz="1800" kern="1200">
          <a:solidFill>
            <a:schemeClr val="tx1"/>
          </a:solidFill>
          <a:latin typeface="+mn-lt"/>
          <a:ea typeface="+mn-ea"/>
          <a:cs typeface="+mn-cs"/>
        </a:defRPr>
      </a:lvl8pPr>
      <a:lvl9pPr marL="3632591" algn="l" defTabSz="90814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290970" y="1371017"/>
            <a:ext cx="8306223" cy="5073520"/>
          </a:xfrm>
          <a:prstGeom prst="rect">
            <a:avLst/>
          </a:prstGeom>
          <a:noFill/>
          <a:ln w="9525">
            <a:noFill/>
            <a:miter lim="800000"/>
            <a:headEnd/>
            <a:tailEnd/>
          </a:ln>
          <a:effectLst/>
        </p:spPr>
        <p:txBody>
          <a:bodyPr vert="horz" wrap="square" lIns="89995" tIns="44197" rIns="89995" bIns="441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7347" name="Rectangle 3"/>
          <p:cNvSpPr>
            <a:spLocks noGrp="1" noChangeArrowheads="1"/>
          </p:cNvSpPr>
          <p:nvPr>
            <p:ph type="title"/>
          </p:nvPr>
        </p:nvSpPr>
        <p:spPr bwMode="auto">
          <a:xfrm>
            <a:off x="405376" y="248162"/>
            <a:ext cx="8716368" cy="780909"/>
          </a:xfrm>
          <a:prstGeom prst="rect">
            <a:avLst/>
          </a:prstGeom>
          <a:noFill/>
          <a:ln w="9525">
            <a:noFill/>
            <a:miter lim="800000"/>
            <a:headEnd/>
            <a:tailEnd/>
          </a:ln>
          <a:effectLst>
            <a:outerShdw dist="53882" dir="2700000" algn="ctr" rotWithShape="0">
              <a:srgbClr val="969696"/>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57348" name="Text Box 4"/>
          <p:cNvSpPr txBox="1">
            <a:spLocks noChangeArrowheads="1"/>
          </p:cNvSpPr>
          <p:nvPr/>
        </p:nvSpPr>
        <p:spPr bwMode="auto">
          <a:xfrm>
            <a:off x="212371" y="6399033"/>
            <a:ext cx="618108" cy="289813"/>
          </a:xfrm>
          <a:prstGeom prst="rect">
            <a:avLst/>
          </a:prstGeom>
          <a:noFill/>
          <a:ln w="19050">
            <a:noFill/>
            <a:miter lim="800000"/>
            <a:headEnd/>
            <a:tailEnd type="none" w="sm" len="sm"/>
          </a:ln>
          <a:effectLst/>
        </p:spPr>
        <p:txBody>
          <a:bodyPr wrap="none" lIns="45455" tIns="45455" rIns="45455" bIns="45455" anchor="ctr">
            <a:spAutoFit/>
          </a:bodyPr>
          <a:lstStyle/>
          <a:p>
            <a:pPr algn="ctr" defTabSz="909327">
              <a:lnSpc>
                <a:spcPct val="90000"/>
              </a:lnSpc>
              <a:defRPr/>
            </a:pPr>
            <a:r>
              <a:rPr lang="en-US" sz="1400" b="0">
                <a:solidFill>
                  <a:srgbClr val="660033"/>
                </a:solidFill>
                <a:latin typeface="Helvetica" pitchFamily="34" charset="0"/>
              </a:rPr>
              <a:t>– </a:t>
            </a:r>
            <a:fld id="{84A710E1-C612-4FC3-A249-D8E99A8FAAE2}" type="slidenum">
              <a:rPr lang="en-US" sz="1400" b="0">
                <a:solidFill>
                  <a:srgbClr val="660033"/>
                </a:solidFill>
                <a:latin typeface="Helvetica" pitchFamily="34" charset="0"/>
              </a:rPr>
              <a:pPr algn="ctr" defTabSz="909327">
                <a:lnSpc>
                  <a:spcPct val="90000"/>
                </a:lnSpc>
                <a:defRPr/>
              </a:pPr>
              <a:t>‹#›</a:t>
            </a:fld>
            <a:r>
              <a:rPr lang="en-US" sz="1400" b="0">
                <a:solidFill>
                  <a:srgbClr val="660033"/>
                </a:solidFill>
                <a:latin typeface="Helvetica" pitchFamily="34" charset="0"/>
              </a:rPr>
              <a:t> –</a:t>
            </a:r>
            <a:endParaRPr lang="en-US" sz="1400" b="0">
              <a:solidFill>
                <a:srgbClr val="000066"/>
              </a:solidFill>
              <a:latin typeface="Helvetica" pitchFamily="34" charset="0"/>
            </a:endParaRPr>
          </a:p>
        </p:txBody>
      </p:sp>
    </p:spTree>
    <p:extLst>
      <p:ext uri="{BB962C8B-B14F-4D97-AF65-F5344CB8AC3E}">
        <p14:creationId xmlns:p14="http://schemas.microsoft.com/office/powerpoint/2010/main" val="4128007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spd="med"/>
  <p:txStyles>
    <p:titleStyle>
      <a:lvl1pPr algn="l" defTabSz="909327" rtl="0" eaLnBrk="0" fontAlgn="base" hangingPunct="0">
        <a:lnSpc>
          <a:spcPct val="87000"/>
        </a:lnSpc>
        <a:spcBef>
          <a:spcPct val="0"/>
        </a:spcBef>
        <a:spcAft>
          <a:spcPct val="0"/>
        </a:spcAft>
        <a:defRPr sz="3800" b="1">
          <a:solidFill>
            <a:schemeClr val="hlink"/>
          </a:solidFill>
          <a:latin typeface="+mj-lt"/>
          <a:ea typeface="+mj-ea"/>
          <a:cs typeface="+mj-cs"/>
        </a:defRPr>
      </a:lvl1pPr>
      <a:lvl2pPr algn="l" defTabSz="909327" rtl="0" eaLnBrk="0" fontAlgn="base" hangingPunct="0">
        <a:lnSpc>
          <a:spcPct val="87000"/>
        </a:lnSpc>
        <a:spcBef>
          <a:spcPct val="0"/>
        </a:spcBef>
        <a:spcAft>
          <a:spcPct val="0"/>
        </a:spcAft>
        <a:defRPr sz="3800" b="1">
          <a:solidFill>
            <a:schemeClr val="hlink"/>
          </a:solidFill>
          <a:latin typeface="Helvetica" pitchFamily="34" charset="0"/>
        </a:defRPr>
      </a:lvl2pPr>
      <a:lvl3pPr algn="l" defTabSz="909327" rtl="0" eaLnBrk="0" fontAlgn="base" hangingPunct="0">
        <a:lnSpc>
          <a:spcPct val="87000"/>
        </a:lnSpc>
        <a:spcBef>
          <a:spcPct val="0"/>
        </a:spcBef>
        <a:spcAft>
          <a:spcPct val="0"/>
        </a:spcAft>
        <a:defRPr sz="3800" b="1">
          <a:solidFill>
            <a:schemeClr val="hlink"/>
          </a:solidFill>
          <a:latin typeface="Helvetica" pitchFamily="34" charset="0"/>
        </a:defRPr>
      </a:lvl3pPr>
      <a:lvl4pPr algn="l" defTabSz="909327" rtl="0" eaLnBrk="0" fontAlgn="base" hangingPunct="0">
        <a:lnSpc>
          <a:spcPct val="87000"/>
        </a:lnSpc>
        <a:spcBef>
          <a:spcPct val="0"/>
        </a:spcBef>
        <a:spcAft>
          <a:spcPct val="0"/>
        </a:spcAft>
        <a:defRPr sz="3800" b="1">
          <a:solidFill>
            <a:schemeClr val="hlink"/>
          </a:solidFill>
          <a:latin typeface="Helvetica" pitchFamily="34" charset="0"/>
        </a:defRPr>
      </a:lvl4pPr>
      <a:lvl5pPr algn="l" defTabSz="909327" rtl="0" eaLnBrk="0" fontAlgn="base" hangingPunct="0">
        <a:lnSpc>
          <a:spcPct val="87000"/>
        </a:lnSpc>
        <a:spcBef>
          <a:spcPct val="0"/>
        </a:spcBef>
        <a:spcAft>
          <a:spcPct val="0"/>
        </a:spcAft>
        <a:defRPr sz="3800" b="1">
          <a:solidFill>
            <a:schemeClr val="hlink"/>
          </a:solidFill>
          <a:latin typeface="Helvetica" pitchFamily="34" charset="0"/>
        </a:defRPr>
      </a:lvl5pPr>
      <a:lvl6pPr marL="455455" algn="l" defTabSz="909327" rtl="0" fontAlgn="base">
        <a:lnSpc>
          <a:spcPct val="87000"/>
        </a:lnSpc>
        <a:spcBef>
          <a:spcPct val="0"/>
        </a:spcBef>
        <a:spcAft>
          <a:spcPct val="0"/>
        </a:spcAft>
        <a:defRPr sz="3800" b="1">
          <a:solidFill>
            <a:schemeClr val="hlink"/>
          </a:solidFill>
          <a:latin typeface="Helvetica" pitchFamily="34" charset="0"/>
        </a:defRPr>
      </a:lvl6pPr>
      <a:lvl7pPr marL="910908" algn="l" defTabSz="909327" rtl="0" fontAlgn="base">
        <a:lnSpc>
          <a:spcPct val="87000"/>
        </a:lnSpc>
        <a:spcBef>
          <a:spcPct val="0"/>
        </a:spcBef>
        <a:spcAft>
          <a:spcPct val="0"/>
        </a:spcAft>
        <a:defRPr sz="3800" b="1">
          <a:solidFill>
            <a:schemeClr val="hlink"/>
          </a:solidFill>
          <a:latin typeface="Helvetica" pitchFamily="34" charset="0"/>
        </a:defRPr>
      </a:lvl7pPr>
      <a:lvl8pPr marL="1366362" algn="l" defTabSz="909327" rtl="0" fontAlgn="base">
        <a:lnSpc>
          <a:spcPct val="87000"/>
        </a:lnSpc>
        <a:spcBef>
          <a:spcPct val="0"/>
        </a:spcBef>
        <a:spcAft>
          <a:spcPct val="0"/>
        </a:spcAft>
        <a:defRPr sz="3800" b="1">
          <a:solidFill>
            <a:schemeClr val="hlink"/>
          </a:solidFill>
          <a:latin typeface="Helvetica" pitchFamily="34" charset="0"/>
        </a:defRPr>
      </a:lvl8pPr>
      <a:lvl9pPr marL="1821818" algn="l" defTabSz="909327" rtl="0" fontAlgn="base">
        <a:lnSpc>
          <a:spcPct val="87000"/>
        </a:lnSpc>
        <a:spcBef>
          <a:spcPct val="0"/>
        </a:spcBef>
        <a:spcAft>
          <a:spcPct val="0"/>
        </a:spcAft>
        <a:defRPr sz="3800" b="1">
          <a:solidFill>
            <a:schemeClr val="hlink"/>
          </a:solidFill>
          <a:latin typeface="Helvetica" pitchFamily="34" charset="0"/>
        </a:defRPr>
      </a:lvl9pPr>
    </p:titleStyle>
    <p:bodyStyle>
      <a:lvl1pPr marL="384292" indent="-384292" algn="l" defTabSz="909327" rtl="0" eaLnBrk="0" fontAlgn="base" hangingPunct="0">
        <a:lnSpc>
          <a:spcPct val="95000"/>
        </a:lnSpc>
        <a:spcBef>
          <a:spcPct val="50000"/>
        </a:spcBef>
        <a:spcAft>
          <a:spcPct val="0"/>
        </a:spcAft>
        <a:buClr>
          <a:schemeClr val="hlink"/>
        </a:buClr>
        <a:buFont typeface="Wingdings" pitchFamily="2" charset="2"/>
        <a:defRPr sz="2400" b="1">
          <a:solidFill>
            <a:schemeClr val="tx2"/>
          </a:solidFill>
          <a:effectLst>
            <a:outerShdw blurRad="38100" dist="38100" dir="2700000" algn="tl">
              <a:srgbClr val="C0C0C0"/>
            </a:outerShdw>
          </a:effectLst>
          <a:latin typeface="+mn-lt"/>
          <a:ea typeface="+mn-ea"/>
          <a:cs typeface="+mn-cs"/>
        </a:defRPr>
      </a:lvl1pPr>
      <a:lvl2pPr marL="740113" indent="-243540" algn="l" defTabSz="909327" rtl="0" eaLnBrk="0" fontAlgn="base" hangingPunct="0">
        <a:spcBef>
          <a:spcPct val="25000"/>
        </a:spcBef>
        <a:spcAft>
          <a:spcPct val="0"/>
        </a:spcAft>
        <a:buClr>
          <a:schemeClr val="hlink"/>
        </a:buClr>
        <a:buSzPct val="75000"/>
        <a:buFont typeface="Wingdings" pitchFamily="2" charset="2"/>
        <a:buChar char="n"/>
        <a:defRPr sz="2000" b="1">
          <a:solidFill>
            <a:schemeClr val="tx1"/>
          </a:solidFill>
          <a:latin typeface="+mn-lt"/>
        </a:defRPr>
      </a:lvl2pPr>
      <a:lvl3pPr marL="1140216" indent="-237217" algn="l" defTabSz="909327" rtl="0" eaLnBrk="0" fontAlgn="base" hangingPunct="0">
        <a:lnSpc>
          <a:spcPct val="107000"/>
        </a:lnSpc>
        <a:spcBef>
          <a:spcPct val="10000"/>
        </a:spcBef>
        <a:spcAft>
          <a:spcPct val="0"/>
        </a:spcAft>
        <a:buClr>
          <a:srgbClr val="005400"/>
        </a:buClr>
        <a:buSzPct val="90000"/>
        <a:buFont typeface="Wingdings" pitchFamily="2" charset="2"/>
        <a:buChar char="l"/>
        <a:defRPr>
          <a:solidFill>
            <a:schemeClr val="folHlink"/>
          </a:solidFill>
          <a:latin typeface="+mn-lt"/>
        </a:defRPr>
      </a:lvl3pPr>
      <a:lvl4pPr marL="1590925" indent="-226146" algn="l" defTabSz="909327" rtl="0" eaLnBrk="0" fontAlgn="base" hangingPunct="0">
        <a:spcBef>
          <a:spcPct val="20000"/>
        </a:spcBef>
        <a:spcAft>
          <a:spcPct val="0"/>
        </a:spcAft>
        <a:buChar char="»"/>
        <a:defRPr>
          <a:solidFill>
            <a:schemeClr val="tx1"/>
          </a:solidFill>
          <a:latin typeface="+mn-lt"/>
        </a:defRPr>
      </a:lvl4pPr>
      <a:lvl5pPr marL="2438573" indent="-227727" algn="l" defTabSz="909327" rtl="0" eaLnBrk="0" fontAlgn="base" hangingPunct="0">
        <a:spcBef>
          <a:spcPct val="20000"/>
        </a:spcBef>
        <a:spcAft>
          <a:spcPct val="0"/>
        </a:spcAft>
        <a:buChar char="•"/>
        <a:defRPr sz="2000">
          <a:solidFill>
            <a:schemeClr val="tx1"/>
          </a:solidFill>
          <a:latin typeface="Times New Roman" pitchFamily="18" charset="0"/>
        </a:defRPr>
      </a:lvl5pPr>
      <a:lvl6pPr marL="2894031" indent="-227727" algn="l" defTabSz="909327" rtl="0" fontAlgn="base">
        <a:spcBef>
          <a:spcPct val="20000"/>
        </a:spcBef>
        <a:spcAft>
          <a:spcPct val="0"/>
        </a:spcAft>
        <a:buChar char="•"/>
        <a:defRPr sz="2000">
          <a:solidFill>
            <a:schemeClr val="tx1"/>
          </a:solidFill>
          <a:latin typeface="Times New Roman" pitchFamily="18" charset="0"/>
        </a:defRPr>
      </a:lvl6pPr>
      <a:lvl7pPr marL="3349483" indent="-227727" algn="l" defTabSz="909327" rtl="0" fontAlgn="base">
        <a:spcBef>
          <a:spcPct val="20000"/>
        </a:spcBef>
        <a:spcAft>
          <a:spcPct val="0"/>
        </a:spcAft>
        <a:buChar char="•"/>
        <a:defRPr sz="2000">
          <a:solidFill>
            <a:schemeClr val="tx1"/>
          </a:solidFill>
          <a:latin typeface="Times New Roman" pitchFamily="18" charset="0"/>
        </a:defRPr>
      </a:lvl7pPr>
      <a:lvl8pPr marL="3804936" indent="-227727" algn="l" defTabSz="909327" rtl="0" fontAlgn="base">
        <a:spcBef>
          <a:spcPct val="20000"/>
        </a:spcBef>
        <a:spcAft>
          <a:spcPct val="0"/>
        </a:spcAft>
        <a:buChar char="•"/>
        <a:defRPr sz="2000">
          <a:solidFill>
            <a:schemeClr val="tx1"/>
          </a:solidFill>
          <a:latin typeface="Times New Roman" pitchFamily="18" charset="0"/>
        </a:defRPr>
      </a:lvl8pPr>
      <a:lvl9pPr marL="4260391" indent="-227727" algn="l" defTabSz="909327"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0908" rtl="0" eaLnBrk="1" latinLnBrk="0" hangingPunct="1">
        <a:defRPr sz="1800" kern="1200">
          <a:solidFill>
            <a:schemeClr val="tx1"/>
          </a:solidFill>
          <a:latin typeface="+mn-lt"/>
          <a:ea typeface="+mn-ea"/>
          <a:cs typeface="+mn-cs"/>
        </a:defRPr>
      </a:lvl1pPr>
      <a:lvl2pPr marL="455455" algn="l" defTabSz="910908" rtl="0" eaLnBrk="1" latinLnBrk="0" hangingPunct="1">
        <a:defRPr sz="1800" kern="1200">
          <a:solidFill>
            <a:schemeClr val="tx1"/>
          </a:solidFill>
          <a:latin typeface="+mn-lt"/>
          <a:ea typeface="+mn-ea"/>
          <a:cs typeface="+mn-cs"/>
        </a:defRPr>
      </a:lvl2pPr>
      <a:lvl3pPr marL="910908" algn="l" defTabSz="910908" rtl="0" eaLnBrk="1" latinLnBrk="0" hangingPunct="1">
        <a:defRPr sz="1800" kern="1200">
          <a:solidFill>
            <a:schemeClr val="tx1"/>
          </a:solidFill>
          <a:latin typeface="+mn-lt"/>
          <a:ea typeface="+mn-ea"/>
          <a:cs typeface="+mn-cs"/>
        </a:defRPr>
      </a:lvl3pPr>
      <a:lvl4pPr marL="1366362" algn="l" defTabSz="910908" rtl="0" eaLnBrk="1" latinLnBrk="0" hangingPunct="1">
        <a:defRPr sz="1800" kern="1200">
          <a:solidFill>
            <a:schemeClr val="tx1"/>
          </a:solidFill>
          <a:latin typeface="+mn-lt"/>
          <a:ea typeface="+mn-ea"/>
          <a:cs typeface="+mn-cs"/>
        </a:defRPr>
      </a:lvl4pPr>
      <a:lvl5pPr marL="1821818" algn="l" defTabSz="910908" rtl="0" eaLnBrk="1" latinLnBrk="0" hangingPunct="1">
        <a:defRPr sz="1800" kern="1200">
          <a:solidFill>
            <a:schemeClr val="tx1"/>
          </a:solidFill>
          <a:latin typeface="+mn-lt"/>
          <a:ea typeface="+mn-ea"/>
          <a:cs typeface="+mn-cs"/>
        </a:defRPr>
      </a:lvl5pPr>
      <a:lvl6pPr marL="2277271" algn="l" defTabSz="910908" rtl="0" eaLnBrk="1" latinLnBrk="0" hangingPunct="1">
        <a:defRPr sz="1800" kern="1200">
          <a:solidFill>
            <a:schemeClr val="tx1"/>
          </a:solidFill>
          <a:latin typeface="+mn-lt"/>
          <a:ea typeface="+mn-ea"/>
          <a:cs typeface="+mn-cs"/>
        </a:defRPr>
      </a:lvl6pPr>
      <a:lvl7pPr marL="2732723" algn="l" defTabSz="910908" rtl="0" eaLnBrk="1" latinLnBrk="0" hangingPunct="1">
        <a:defRPr sz="1800" kern="1200">
          <a:solidFill>
            <a:schemeClr val="tx1"/>
          </a:solidFill>
          <a:latin typeface="+mn-lt"/>
          <a:ea typeface="+mn-ea"/>
          <a:cs typeface="+mn-cs"/>
        </a:defRPr>
      </a:lvl7pPr>
      <a:lvl8pPr marL="3188179" algn="l" defTabSz="910908" rtl="0" eaLnBrk="1" latinLnBrk="0" hangingPunct="1">
        <a:defRPr sz="1800" kern="1200">
          <a:solidFill>
            <a:schemeClr val="tx1"/>
          </a:solidFill>
          <a:latin typeface="+mn-lt"/>
          <a:ea typeface="+mn-ea"/>
          <a:cs typeface="+mn-cs"/>
        </a:defRPr>
      </a:lvl8pPr>
      <a:lvl9pPr marL="3643629" algn="l" defTabSz="91090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4330472-63BD-4F26-8322-E7B4933B0A11}" type="datetime1">
              <a:rPr lang="en-US" smtClean="0"/>
              <a:t>12/4/2018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761933-5E43-49A2-AD73-7C7EDD79F2C4}" type="slidenum">
              <a:rPr lang="en-US" smtClean="0"/>
              <a:pPr/>
              <a:t>‹#›</a:t>
            </a:fld>
            <a:endParaRPr lang="en-US" dirty="0"/>
          </a:p>
        </p:txBody>
      </p:sp>
    </p:spTree>
    <p:extLst>
      <p:ext uri="{BB962C8B-B14F-4D97-AF65-F5344CB8AC3E}">
        <p14:creationId xmlns:p14="http://schemas.microsoft.com/office/powerpoint/2010/main" val="280882999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dt="0"/>
  <p:txStyles>
    <p:titleStyle>
      <a:lvl1pPr algn="l" defTabSz="685800" rtl="0" eaLnBrk="1" latinLnBrk="0" hangingPunct="1">
        <a:lnSpc>
          <a:spcPct val="90000"/>
        </a:lnSpc>
        <a:spcBef>
          <a:spcPct val="0"/>
        </a:spcBef>
        <a:buNone/>
        <a:defRPr sz="3300" b="1" i="0" kern="1200">
          <a:solidFill>
            <a:schemeClr val="tx1"/>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93038703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tmp"/><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35.jpeg"/></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27133" y="1242916"/>
            <a:ext cx="8175280" cy="1898317"/>
          </a:xfrm>
        </p:spPr>
        <p:txBody>
          <a:bodyPr>
            <a:noAutofit/>
          </a:bodyPr>
          <a:lstStyle/>
          <a:p>
            <a:pPr marL="0" indent="0">
              <a:spcBef>
                <a:spcPts val="0"/>
              </a:spcBef>
            </a:pPr>
            <a:r>
              <a:rPr lang="en-US" dirty="0"/>
              <a:t>Future of Computing II:</a:t>
            </a:r>
            <a:br>
              <a:rPr lang="en-US" dirty="0"/>
            </a:br>
            <a:r>
              <a:rPr lang="en-US" dirty="0"/>
              <a:t>What’s So Special About Big Learning?</a:t>
            </a:r>
            <a:r>
              <a:rPr lang="en-US" sz="1200" dirty="0"/>
              <a:t> </a:t>
            </a:r>
            <a:br>
              <a:rPr lang="en-US" sz="1200" dirty="0"/>
            </a:br>
            <a:br>
              <a:rPr lang="en-US" dirty="0"/>
            </a:br>
            <a:r>
              <a:rPr lang="en-US" sz="2000" b="0" dirty="0"/>
              <a:t>15-213 / 18-213 / 15-513: Introduction to Computer Systems</a:t>
            </a:r>
            <a:br>
              <a:rPr lang="en-US" sz="2000" b="0" dirty="0"/>
            </a:br>
            <a:r>
              <a:rPr lang="en-US" sz="2000" b="0" dirty="0"/>
              <a:t>28</a:t>
            </a:r>
            <a:r>
              <a:rPr lang="en-US" sz="2000" b="0" baseline="30000" dirty="0"/>
              <a:t>th</a:t>
            </a:r>
            <a:r>
              <a:rPr lang="en-US" sz="2000" b="0" dirty="0"/>
              <a:t> Lecture, December 4, 2018</a:t>
            </a:r>
          </a:p>
        </p:txBody>
      </p:sp>
      <p:sp>
        <p:nvSpPr>
          <p:cNvPr id="9219" name="Subtitle 2"/>
          <p:cNvSpPr>
            <a:spLocks noGrp="1"/>
          </p:cNvSpPr>
          <p:nvPr>
            <p:ph type="subTitle" idx="1"/>
          </p:nvPr>
        </p:nvSpPr>
        <p:spPr>
          <a:xfrm>
            <a:off x="705963" y="3886200"/>
            <a:ext cx="7678738" cy="1752600"/>
          </a:xfrm>
        </p:spPr>
        <p:txBody>
          <a:bodyPr/>
          <a:lstStyle/>
          <a:p>
            <a:r>
              <a:rPr lang="en-US" b="1" dirty="0"/>
              <a:t>Today’s Instructor:</a:t>
            </a:r>
            <a:r>
              <a:rPr lang="en-US" dirty="0"/>
              <a:t> </a:t>
            </a:r>
          </a:p>
          <a:p>
            <a:r>
              <a:rPr lang="en-US" dirty="0"/>
              <a:t>Phil Gibbons</a:t>
            </a:r>
          </a:p>
        </p:txBody>
      </p:sp>
    </p:spTree>
    <p:extLst>
      <p:ext uri="{BB962C8B-B14F-4D97-AF65-F5344CB8AC3E}">
        <p14:creationId xmlns:p14="http://schemas.microsoft.com/office/powerpoint/2010/main" val="20855397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3" cstate="print"/>
          <a:srcRect/>
          <a:stretch>
            <a:fillRect/>
          </a:stretch>
        </p:blipFill>
        <p:spPr bwMode="auto">
          <a:xfrm>
            <a:off x="321466" y="138899"/>
            <a:ext cx="7200426" cy="5817870"/>
          </a:xfrm>
          <a:prstGeom prst="rect">
            <a:avLst/>
          </a:prstGeom>
          <a:noFill/>
          <a:ln w="9525">
            <a:noFill/>
            <a:miter lim="800000"/>
            <a:headEnd/>
            <a:tailEnd/>
          </a:ln>
        </p:spPr>
      </p:pic>
      <p:sp>
        <p:nvSpPr>
          <p:cNvPr id="12" name="TextBox 11"/>
          <p:cNvSpPr txBox="1"/>
          <p:nvPr/>
        </p:nvSpPr>
        <p:spPr>
          <a:xfrm>
            <a:off x="6827339" y="6069543"/>
            <a:ext cx="23166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lumMod val="50000"/>
                  </a:schemeClr>
                </a:solidFill>
                <a:effectLst/>
                <a:uLnTx/>
                <a:uFillTx/>
              </a:rPr>
              <a:t>[Li et al</a:t>
            </a:r>
            <a:r>
              <a:rPr lang="en-US" sz="1800" b="0" kern="0" dirty="0">
                <a:solidFill>
                  <a:schemeClr val="bg1">
                    <a:lumMod val="50000"/>
                  </a:schemeClr>
                </a:solidFill>
              </a:rPr>
              <a:t>, </a:t>
            </a:r>
            <a:r>
              <a:rPr kumimoji="0" lang="en-US" sz="1800" b="0" i="0" u="none" strike="noStrike" kern="0" cap="none" spc="0" normalizeH="0" baseline="0" noProof="0" dirty="0">
                <a:ln>
                  <a:noFill/>
                </a:ln>
                <a:solidFill>
                  <a:schemeClr val="bg1">
                    <a:lumMod val="50000"/>
                  </a:schemeClr>
                </a:solidFill>
                <a:effectLst/>
                <a:uLnTx/>
                <a:uFillTx/>
              </a:rPr>
              <a:t>OSDI’14]</a:t>
            </a:r>
          </a:p>
        </p:txBody>
      </p:sp>
      <p:sp>
        <p:nvSpPr>
          <p:cNvPr id="2" name="Rectangle 1"/>
          <p:cNvSpPr/>
          <p:nvPr/>
        </p:nvSpPr>
        <p:spPr bwMode="auto">
          <a:xfrm>
            <a:off x="271458" y="271453"/>
            <a:ext cx="5869801" cy="459463"/>
          </a:xfrm>
          <a:prstGeom prst="rect">
            <a:avLst/>
          </a:prstGeom>
          <a:solidFill>
            <a:schemeClr val="bg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4" name="Oval 3"/>
          <p:cNvSpPr/>
          <p:nvPr/>
        </p:nvSpPr>
        <p:spPr bwMode="auto">
          <a:xfrm>
            <a:off x="1628775" y="1457539"/>
            <a:ext cx="571500" cy="550069"/>
          </a:xfrm>
          <a:prstGeom prst="ellipse">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1" name="Oval 10"/>
          <p:cNvSpPr/>
          <p:nvPr/>
        </p:nvSpPr>
        <p:spPr bwMode="auto">
          <a:xfrm>
            <a:off x="6348431" y="4946543"/>
            <a:ext cx="571500" cy="550069"/>
          </a:xfrm>
          <a:prstGeom prst="ellipse">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487915" y="790904"/>
            <a:ext cx="3498058" cy="459463"/>
          </a:xfrm>
          <a:prstGeom prst="rect">
            <a:avLst/>
          </a:prstGeom>
          <a:solidFill>
            <a:schemeClr val="bg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3" name="Title 2"/>
          <p:cNvSpPr>
            <a:spLocks noGrp="1"/>
          </p:cNvSpPr>
          <p:nvPr>
            <p:ph type="title"/>
          </p:nvPr>
        </p:nvSpPr>
        <p:spPr/>
        <p:txBody>
          <a:bodyPr/>
          <a:lstStyle/>
          <a:p>
            <a:r>
              <a:rPr lang="en-US" dirty="0"/>
              <a:t>Big Models, Widely Distributed</a:t>
            </a:r>
          </a:p>
        </p:txBody>
      </p:sp>
    </p:spTree>
    <p:extLst>
      <p:ext uri="{BB962C8B-B14F-4D97-AF65-F5344CB8AC3E}">
        <p14:creationId xmlns:p14="http://schemas.microsoft.com/office/powerpoint/2010/main" val="19506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32F5-DC5B-4F2C-8F5D-0AA92E765CB8}"/>
              </a:ext>
            </a:extLst>
          </p:cNvPr>
          <p:cNvSpPr>
            <a:spLocks noGrp="1"/>
          </p:cNvSpPr>
          <p:nvPr>
            <p:ph type="title"/>
          </p:nvPr>
        </p:nvSpPr>
        <p:spPr/>
        <p:txBody>
          <a:bodyPr/>
          <a:lstStyle/>
          <a:p>
            <a:r>
              <a:rPr lang="en-US" dirty="0"/>
              <a:t>Why Big Models: Improved Accuracy </a:t>
            </a:r>
          </a:p>
        </p:txBody>
      </p:sp>
      <p:pic>
        <p:nvPicPr>
          <p:cNvPr id="4" name="Picture 3">
            <a:extLst>
              <a:ext uri="{FF2B5EF4-FFF2-40B4-BE49-F238E27FC236}">
                <a16:creationId xmlns:a16="http://schemas.microsoft.com/office/drawing/2014/main" id="{BB5E322D-572E-45E5-8BA0-7085CE5B5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511" y="716886"/>
            <a:ext cx="5559628" cy="5842504"/>
          </a:xfrm>
          <a:prstGeom prst="rect">
            <a:avLst/>
          </a:prstGeom>
        </p:spPr>
      </p:pic>
    </p:spTree>
    <p:extLst>
      <p:ext uri="{BB962C8B-B14F-4D97-AF65-F5344CB8AC3E}">
        <p14:creationId xmlns:p14="http://schemas.microsoft.com/office/powerpoint/2010/main" val="409611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Verdana" panose="020B0604030504040204" pitchFamily="34" charset="0"/>
                <a:ea typeface="Verdana" panose="020B0604030504040204" pitchFamily="34" charset="0"/>
                <a:cs typeface="Verdana" panose="020B0604030504040204" pitchFamily="34" charset="0"/>
              </a:rPr>
              <a:t>Lots of Communication / Synchronization</a:t>
            </a:r>
            <a:br>
              <a:rPr lang="en-US" sz="2800" dirty="0">
                <a:latin typeface="Verdana" panose="020B0604030504040204" pitchFamily="34" charset="0"/>
                <a:ea typeface="Verdana" panose="020B0604030504040204" pitchFamily="34" charset="0"/>
                <a:cs typeface="Verdana" panose="020B0604030504040204" pitchFamily="34" charset="0"/>
              </a:rPr>
            </a:br>
            <a:r>
              <a:rPr lang="en-US" sz="2800" dirty="0">
                <a:latin typeface="Verdana" panose="020B0604030504040204" pitchFamily="34" charset="0"/>
                <a:ea typeface="Verdana" panose="020B0604030504040204" pitchFamily="34" charset="0"/>
                <a:cs typeface="Verdana" panose="020B0604030504040204" pitchFamily="34" charset="0"/>
              </a:rPr>
              <a:t>e.g. in BSP Execution (Hadoop, Spark)</a:t>
            </a:r>
            <a:endParaRPr lang="en-US" sz="2800" dirty="0"/>
          </a:p>
        </p:txBody>
      </p:sp>
      <p:sp>
        <p:nvSpPr>
          <p:cNvPr id="3" name="Content Placeholder 2"/>
          <p:cNvSpPr>
            <a:spLocks noGrp="1"/>
          </p:cNvSpPr>
          <p:nvPr>
            <p:ph idx="1"/>
          </p:nvPr>
        </p:nvSpPr>
        <p:spPr>
          <a:xfrm>
            <a:off x="4572000" y="2103464"/>
            <a:ext cx="4408642" cy="1640161"/>
          </a:xfrm>
        </p:spPr>
        <p:txBody>
          <a:bodyPr/>
          <a:lstStyle/>
          <a:p>
            <a:r>
              <a:rPr lang="en-US" sz="2000" dirty="0"/>
              <a:t> Exchange ALL updates at </a:t>
            </a:r>
            <a:br>
              <a:rPr lang="en-US" sz="2000" dirty="0"/>
            </a:br>
            <a:r>
              <a:rPr lang="en-US" sz="2000" dirty="0"/>
              <a:t>   END of each iteration</a:t>
            </a:r>
          </a:p>
          <a:p>
            <a:pPr marL="247650" lvl="2" indent="0">
              <a:buNone/>
            </a:pPr>
            <a:r>
              <a:rPr lang="en-US" sz="2000" dirty="0"/>
              <a:t>    Frequent, </a:t>
            </a:r>
            <a:r>
              <a:rPr lang="en-US" sz="2000" dirty="0" err="1"/>
              <a:t>bursty</a:t>
            </a:r>
            <a:r>
              <a:rPr lang="en-US" sz="2000" dirty="0"/>
              <a:t> </a:t>
            </a:r>
            <a:br>
              <a:rPr lang="en-US" sz="2000" dirty="0"/>
            </a:br>
            <a:r>
              <a:rPr lang="en-US" sz="2000" dirty="0"/>
              <a:t>    communication</a:t>
            </a:r>
          </a:p>
          <a:p>
            <a:r>
              <a:rPr lang="en-US" sz="2000" dirty="0"/>
              <a:t> Synchronize ALL threads</a:t>
            </a:r>
            <a:br>
              <a:rPr lang="en-US" sz="2000" dirty="0"/>
            </a:br>
            <a:r>
              <a:rPr lang="en-US" sz="2000" dirty="0"/>
              <a:t>   each iteration</a:t>
            </a:r>
          </a:p>
          <a:p>
            <a:pPr marL="247650" lvl="2" indent="0">
              <a:buNone/>
            </a:pPr>
            <a:r>
              <a:rPr lang="en-US" sz="2000" dirty="0"/>
              <a:t>    Straggler problem: stuck    </a:t>
            </a:r>
            <a:br>
              <a:rPr lang="en-US" sz="2000" dirty="0"/>
            </a:br>
            <a:r>
              <a:rPr lang="en-US" sz="2000" dirty="0"/>
              <a:t>    waiting for slowest</a:t>
            </a:r>
          </a:p>
          <a:p>
            <a:endParaRPr lang="en-US" dirty="0"/>
          </a:p>
        </p:txBody>
      </p:sp>
      <p:grpSp>
        <p:nvGrpSpPr>
          <p:cNvPr id="41" name="Group 962">
            <a:extLst>
              <a:ext uri="{FF2B5EF4-FFF2-40B4-BE49-F238E27FC236}">
                <a16:creationId xmlns:a16="http://schemas.microsoft.com/office/drawing/2014/main" id="{26584C59-93C7-4033-A3E1-868618493125}"/>
              </a:ext>
            </a:extLst>
          </p:cNvPr>
          <p:cNvGrpSpPr/>
          <p:nvPr/>
        </p:nvGrpSpPr>
        <p:grpSpPr>
          <a:xfrm>
            <a:off x="383624" y="1546219"/>
            <a:ext cx="3774225" cy="4660006"/>
            <a:chOff x="0" y="0"/>
            <a:chExt cx="3768981" cy="4651375"/>
          </a:xfrm>
        </p:grpSpPr>
        <p:sp>
          <p:nvSpPr>
            <p:cNvPr id="42" name="Shape 925">
              <a:extLst>
                <a:ext uri="{FF2B5EF4-FFF2-40B4-BE49-F238E27FC236}">
                  <a16:creationId xmlns:a16="http://schemas.microsoft.com/office/drawing/2014/main" id="{DD7E7ACB-AE3D-473E-85BE-DABD060C95C4}"/>
                </a:ext>
              </a:extLst>
            </p:cNvPr>
            <p:cNvSpPr/>
            <p:nvPr/>
          </p:nvSpPr>
          <p:spPr>
            <a:xfrm flipH="1">
              <a:off x="296863"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3" name="Shape 926">
              <a:extLst>
                <a:ext uri="{FF2B5EF4-FFF2-40B4-BE49-F238E27FC236}">
                  <a16:creationId xmlns:a16="http://schemas.microsoft.com/office/drawing/2014/main" id="{38B25ADD-BC30-4A6B-ABA2-A958F6A94A8C}"/>
                </a:ext>
              </a:extLst>
            </p:cNvPr>
            <p:cNvSpPr/>
            <p:nvPr/>
          </p:nvSpPr>
          <p:spPr>
            <a:xfrm flipH="1">
              <a:off x="890587"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4" name="Shape 927">
              <a:extLst>
                <a:ext uri="{FF2B5EF4-FFF2-40B4-BE49-F238E27FC236}">
                  <a16:creationId xmlns:a16="http://schemas.microsoft.com/office/drawing/2014/main" id="{5C4670D5-282A-477F-A821-A7CCFC080FF5}"/>
                </a:ext>
              </a:extLst>
            </p:cNvPr>
            <p:cNvSpPr/>
            <p:nvPr/>
          </p:nvSpPr>
          <p:spPr>
            <a:xfrm flipH="1">
              <a:off x="1484313"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5" name="Shape 928">
              <a:extLst>
                <a:ext uri="{FF2B5EF4-FFF2-40B4-BE49-F238E27FC236}">
                  <a16:creationId xmlns:a16="http://schemas.microsoft.com/office/drawing/2014/main" id="{E4A3212B-B515-4025-8EBE-4D0301847874}"/>
                </a:ext>
              </a:extLst>
            </p:cNvPr>
            <p:cNvSpPr/>
            <p:nvPr/>
          </p:nvSpPr>
          <p:spPr>
            <a:xfrm flipH="1">
              <a:off x="2076450"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6" name="Shape 929">
              <a:extLst>
                <a:ext uri="{FF2B5EF4-FFF2-40B4-BE49-F238E27FC236}">
                  <a16:creationId xmlns:a16="http://schemas.microsoft.com/office/drawing/2014/main" id="{549B51D5-510D-4227-8FB2-CFF7030CDD7E}"/>
                </a:ext>
              </a:extLst>
            </p:cNvPr>
            <p:cNvSpPr/>
            <p:nvPr/>
          </p:nvSpPr>
          <p:spPr>
            <a:xfrm flipH="1">
              <a:off x="2670175"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7" name="Shape 930">
              <a:extLst>
                <a:ext uri="{FF2B5EF4-FFF2-40B4-BE49-F238E27FC236}">
                  <a16:creationId xmlns:a16="http://schemas.microsoft.com/office/drawing/2014/main" id="{8B3F2C2B-CC13-45FF-9E0D-D94161616E0D}"/>
                </a:ext>
              </a:extLst>
            </p:cNvPr>
            <p:cNvSpPr/>
            <p:nvPr/>
          </p:nvSpPr>
          <p:spPr>
            <a:xfrm>
              <a:off x="0" y="0"/>
              <a:ext cx="593725" cy="3379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1</a:t>
              </a:r>
            </a:p>
          </p:txBody>
        </p:sp>
        <p:sp>
          <p:nvSpPr>
            <p:cNvPr id="48" name="Shape 931">
              <a:extLst>
                <a:ext uri="{FF2B5EF4-FFF2-40B4-BE49-F238E27FC236}">
                  <a16:creationId xmlns:a16="http://schemas.microsoft.com/office/drawing/2014/main" id="{DDD15A75-3BCF-4233-B6CC-BA06AF84CDFC}"/>
                </a:ext>
              </a:extLst>
            </p:cNvPr>
            <p:cNvSpPr/>
            <p:nvPr/>
          </p:nvSpPr>
          <p:spPr>
            <a:xfrm>
              <a:off x="593725" y="0"/>
              <a:ext cx="593725" cy="3379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2</a:t>
              </a:r>
            </a:p>
          </p:txBody>
        </p:sp>
        <p:sp>
          <p:nvSpPr>
            <p:cNvPr id="49" name="Shape 932">
              <a:extLst>
                <a:ext uri="{FF2B5EF4-FFF2-40B4-BE49-F238E27FC236}">
                  <a16:creationId xmlns:a16="http://schemas.microsoft.com/office/drawing/2014/main" id="{C0692B8E-CC5E-4124-A375-C9DBC9F46AEF}"/>
                </a:ext>
              </a:extLst>
            </p:cNvPr>
            <p:cNvSpPr/>
            <p:nvPr/>
          </p:nvSpPr>
          <p:spPr>
            <a:xfrm>
              <a:off x="1187450" y="0"/>
              <a:ext cx="592138" cy="3379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3</a:t>
              </a:r>
            </a:p>
          </p:txBody>
        </p:sp>
        <p:sp>
          <p:nvSpPr>
            <p:cNvPr id="50" name="Shape 933">
              <a:extLst>
                <a:ext uri="{FF2B5EF4-FFF2-40B4-BE49-F238E27FC236}">
                  <a16:creationId xmlns:a16="http://schemas.microsoft.com/office/drawing/2014/main" id="{A15D3139-998F-4761-87C7-773ADB9B383B}"/>
                </a:ext>
              </a:extLst>
            </p:cNvPr>
            <p:cNvSpPr/>
            <p:nvPr/>
          </p:nvSpPr>
          <p:spPr>
            <a:xfrm>
              <a:off x="1779588" y="0"/>
              <a:ext cx="593726" cy="3379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4</a:t>
              </a:r>
            </a:p>
          </p:txBody>
        </p:sp>
        <p:sp>
          <p:nvSpPr>
            <p:cNvPr id="51" name="Shape 934">
              <a:extLst>
                <a:ext uri="{FF2B5EF4-FFF2-40B4-BE49-F238E27FC236}">
                  <a16:creationId xmlns:a16="http://schemas.microsoft.com/office/drawing/2014/main" id="{12E129B8-301C-4BE2-8B41-3310B508E111}"/>
                </a:ext>
              </a:extLst>
            </p:cNvPr>
            <p:cNvSpPr/>
            <p:nvPr/>
          </p:nvSpPr>
          <p:spPr>
            <a:xfrm>
              <a:off x="2373313" y="0"/>
              <a:ext cx="593726" cy="3379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5</a:t>
              </a:r>
            </a:p>
          </p:txBody>
        </p:sp>
        <p:sp>
          <p:nvSpPr>
            <p:cNvPr id="52" name="Shape 935">
              <a:extLst>
                <a:ext uri="{FF2B5EF4-FFF2-40B4-BE49-F238E27FC236}">
                  <a16:creationId xmlns:a16="http://schemas.microsoft.com/office/drawing/2014/main" id="{AB297917-EDF6-42AF-808A-67C643C5C97D}"/>
                </a:ext>
              </a:extLst>
            </p:cNvPr>
            <p:cNvSpPr/>
            <p:nvPr/>
          </p:nvSpPr>
          <p:spPr>
            <a:xfrm>
              <a:off x="7620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grpSp>
          <p:nvGrpSpPr>
            <p:cNvPr id="53" name="Group 938">
              <a:extLst>
                <a:ext uri="{FF2B5EF4-FFF2-40B4-BE49-F238E27FC236}">
                  <a16:creationId xmlns:a16="http://schemas.microsoft.com/office/drawing/2014/main" id="{67459AAB-4128-4EA2-A66B-80DB50422213}"/>
                </a:ext>
              </a:extLst>
            </p:cNvPr>
            <p:cNvGrpSpPr/>
            <p:nvPr/>
          </p:nvGrpSpPr>
          <p:grpSpPr>
            <a:xfrm>
              <a:off x="76200" y="1323760"/>
              <a:ext cx="2819401" cy="460808"/>
              <a:chOff x="0" y="-51015"/>
              <a:chExt cx="2819400" cy="460808"/>
            </a:xfrm>
          </p:grpSpPr>
          <p:sp>
            <p:nvSpPr>
              <p:cNvPr id="77" name="Shape 936">
                <a:extLst>
                  <a:ext uri="{FF2B5EF4-FFF2-40B4-BE49-F238E27FC236}">
                    <a16:creationId xmlns:a16="http://schemas.microsoft.com/office/drawing/2014/main" id="{EFABC5BB-0681-433C-946F-F9A742E016D8}"/>
                  </a:ext>
                </a:extLst>
              </p:cNvPr>
              <p:cNvSpPr/>
              <p:nvPr/>
            </p:nvSpPr>
            <p:spPr>
              <a:xfrm>
                <a:off x="0" y="0"/>
                <a:ext cx="2819400" cy="358775"/>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78" name="Shape 937">
                <a:extLst>
                  <a:ext uri="{FF2B5EF4-FFF2-40B4-BE49-F238E27FC236}">
                    <a16:creationId xmlns:a16="http://schemas.microsoft.com/office/drawing/2014/main" id="{00635C5F-B077-47C0-A32B-6F1EB894DE6D}"/>
                  </a:ext>
                </a:extLst>
              </p:cNvPr>
              <p:cNvSpPr/>
              <p:nvPr/>
            </p:nvSpPr>
            <p:spPr>
              <a:xfrm>
                <a:off x="347457" y="-51015"/>
                <a:ext cx="2124486" cy="4608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2400" b="1" i="0" u="none" strike="noStrike" kern="1200" cap="none" spc="0" normalizeH="0" baseline="0" noProof="0">
                    <a:ln>
                      <a:noFill/>
                    </a:ln>
                    <a:solidFill>
                      <a:srgbClr val="000066"/>
                    </a:solidFill>
                    <a:effectLst/>
                    <a:uLnTx/>
                    <a:uFillTx/>
                    <a:latin typeface="Arial"/>
                    <a:cs typeface="Arial"/>
                    <a:sym typeface="Arial"/>
                  </a:rPr>
                  <a:t>Communicate</a:t>
                </a:r>
              </a:p>
            </p:txBody>
          </p:sp>
        </p:grpSp>
        <p:sp>
          <p:nvSpPr>
            <p:cNvPr id="54" name="Shape 939">
              <a:extLst>
                <a:ext uri="{FF2B5EF4-FFF2-40B4-BE49-F238E27FC236}">
                  <a16:creationId xmlns:a16="http://schemas.microsoft.com/office/drawing/2014/main" id="{BD3C071B-EB50-435B-950D-E0969B3435A4}"/>
                </a:ext>
              </a:extLst>
            </p:cNvPr>
            <p:cNvSpPr/>
            <p:nvPr/>
          </p:nvSpPr>
          <p:spPr>
            <a:xfrm>
              <a:off x="666750" y="778668"/>
              <a:ext cx="457200" cy="596107"/>
            </a:xfrm>
            <a:prstGeom prst="rect">
              <a:avLst/>
            </a:prstGeom>
            <a:solidFill>
              <a:srgbClr val="FFD89A"/>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5" name="Shape 940">
              <a:extLst>
                <a:ext uri="{FF2B5EF4-FFF2-40B4-BE49-F238E27FC236}">
                  <a16:creationId xmlns:a16="http://schemas.microsoft.com/office/drawing/2014/main" id="{47014622-1DC6-4525-8532-2640C9916A7F}"/>
                </a:ext>
              </a:extLst>
            </p:cNvPr>
            <p:cNvSpPr/>
            <p:nvPr/>
          </p:nvSpPr>
          <p:spPr>
            <a:xfrm>
              <a:off x="125730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6" name="Shape 941">
              <a:extLst>
                <a:ext uri="{FF2B5EF4-FFF2-40B4-BE49-F238E27FC236}">
                  <a16:creationId xmlns:a16="http://schemas.microsoft.com/office/drawing/2014/main" id="{F0B8CC45-D304-4B1A-B000-B430225A5EE8}"/>
                </a:ext>
              </a:extLst>
            </p:cNvPr>
            <p:cNvSpPr/>
            <p:nvPr/>
          </p:nvSpPr>
          <p:spPr>
            <a:xfrm>
              <a:off x="184785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7" name="Shape 942">
              <a:extLst>
                <a:ext uri="{FF2B5EF4-FFF2-40B4-BE49-F238E27FC236}">
                  <a16:creationId xmlns:a16="http://schemas.microsoft.com/office/drawing/2014/main" id="{FB4FEDCE-C900-456E-96D1-16AB75F44B11}"/>
                </a:ext>
              </a:extLst>
            </p:cNvPr>
            <p:cNvSpPr/>
            <p:nvPr/>
          </p:nvSpPr>
          <p:spPr>
            <a:xfrm>
              <a:off x="243840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8" name="Shape 943">
              <a:extLst>
                <a:ext uri="{FF2B5EF4-FFF2-40B4-BE49-F238E27FC236}">
                  <a16:creationId xmlns:a16="http://schemas.microsoft.com/office/drawing/2014/main" id="{BB45A54A-ACDC-46E5-823A-C8399E534443}"/>
                </a:ext>
              </a:extLst>
            </p:cNvPr>
            <p:cNvSpPr/>
            <p:nvPr/>
          </p:nvSpPr>
          <p:spPr>
            <a:xfrm>
              <a:off x="76200" y="17557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9" name="Shape 944">
              <a:extLst>
                <a:ext uri="{FF2B5EF4-FFF2-40B4-BE49-F238E27FC236}">
                  <a16:creationId xmlns:a16="http://schemas.microsoft.com/office/drawing/2014/main" id="{C2A8296A-AC77-4BA0-8977-8268319EBB4E}"/>
                </a:ext>
              </a:extLst>
            </p:cNvPr>
            <p:cNvSpPr/>
            <p:nvPr/>
          </p:nvSpPr>
          <p:spPr>
            <a:xfrm>
              <a:off x="666750" y="1755775"/>
              <a:ext cx="457200" cy="381000"/>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0" name="Shape 945">
              <a:extLst>
                <a:ext uri="{FF2B5EF4-FFF2-40B4-BE49-F238E27FC236}">
                  <a16:creationId xmlns:a16="http://schemas.microsoft.com/office/drawing/2014/main" id="{CE987A93-A86C-4293-B026-8BB94A8FE9E8}"/>
                </a:ext>
              </a:extLst>
            </p:cNvPr>
            <p:cNvSpPr/>
            <p:nvPr/>
          </p:nvSpPr>
          <p:spPr>
            <a:xfrm>
              <a:off x="1257300" y="17557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1" name="Shape 946">
              <a:extLst>
                <a:ext uri="{FF2B5EF4-FFF2-40B4-BE49-F238E27FC236}">
                  <a16:creationId xmlns:a16="http://schemas.microsoft.com/office/drawing/2014/main" id="{F7EC6C68-5D49-4633-8176-39944D9CF054}"/>
                </a:ext>
              </a:extLst>
            </p:cNvPr>
            <p:cNvSpPr/>
            <p:nvPr/>
          </p:nvSpPr>
          <p:spPr>
            <a:xfrm>
              <a:off x="1847850" y="1755775"/>
              <a:ext cx="457200" cy="533400"/>
            </a:xfrm>
            <a:prstGeom prst="rect">
              <a:avLst/>
            </a:prstGeom>
            <a:solidFill>
              <a:srgbClr val="FFD89A"/>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2" name="Shape 947">
              <a:extLst>
                <a:ext uri="{FF2B5EF4-FFF2-40B4-BE49-F238E27FC236}">
                  <a16:creationId xmlns:a16="http://schemas.microsoft.com/office/drawing/2014/main" id="{67DDB572-CC8E-4C52-B095-04ADE6D17222}"/>
                </a:ext>
              </a:extLst>
            </p:cNvPr>
            <p:cNvSpPr/>
            <p:nvPr/>
          </p:nvSpPr>
          <p:spPr>
            <a:xfrm>
              <a:off x="2438400" y="17557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grpSp>
          <p:nvGrpSpPr>
            <p:cNvPr id="63" name="Group 950">
              <a:extLst>
                <a:ext uri="{FF2B5EF4-FFF2-40B4-BE49-F238E27FC236}">
                  <a16:creationId xmlns:a16="http://schemas.microsoft.com/office/drawing/2014/main" id="{651E1209-B2B1-4560-A393-8A3B6A2772D0}"/>
                </a:ext>
              </a:extLst>
            </p:cNvPr>
            <p:cNvGrpSpPr/>
            <p:nvPr/>
          </p:nvGrpSpPr>
          <p:grpSpPr>
            <a:xfrm>
              <a:off x="76200" y="2238160"/>
              <a:ext cx="2819401" cy="460808"/>
              <a:chOff x="0" y="-51015"/>
              <a:chExt cx="2819400" cy="460808"/>
            </a:xfrm>
          </p:grpSpPr>
          <p:sp>
            <p:nvSpPr>
              <p:cNvPr id="75" name="Shape 948">
                <a:extLst>
                  <a:ext uri="{FF2B5EF4-FFF2-40B4-BE49-F238E27FC236}">
                    <a16:creationId xmlns:a16="http://schemas.microsoft.com/office/drawing/2014/main" id="{3B021772-DA2A-4CBF-845A-29DF1E619E12}"/>
                  </a:ext>
                </a:extLst>
              </p:cNvPr>
              <p:cNvSpPr/>
              <p:nvPr/>
            </p:nvSpPr>
            <p:spPr>
              <a:xfrm>
                <a:off x="0" y="0"/>
                <a:ext cx="2819400" cy="358775"/>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76" name="Shape 949">
                <a:extLst>
                  <a:ext uri="{FF2B5EF4-FFF2-40B4-BE49-F238E27FC236}">
                    <a16:creationId xmlns:a16="http://schemas.microsoft.com/office/drawing/2014/main" id="{A911EBBA-258E-4BCF-98E4-9D9C221E6EBB}"/>
                  </a:ext>
                </a:extLst>
              </p:cNvPr>
              <p:cNvSpPr/>
              <p:nvPr/>
            </p:nvSpPr>
            <p:spPr>
              <a:xfrm>
                <a:off x="347457" y="-51015"/>
                <a:ext cx="2124486" cy="4608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2400" b="1" i="0" u="none" strike="noStrike" kern="1200" cap="none" spc="0" normalizeH="0" baseline="0" noProof="0">
                    <a:ln>
                      <a:noFill/>
                    </a:ln>
                    <a:solidFill>
                      <a:srgbClr val="000066"/>
                    </a:solidFill>
                    <a:effectLst/>
                    <a:uLnTx/>
                    <a:uFillTx/>
                    <a:latin typeface="Arial"/>
                    <a:cs typeface="Arial"/>
                    <a:sym typeface="Arial"/>
                  </a:rPr>
                  <a:t>Communicate</a:t>
                </a:r>
              </a:p>
            </p:txBody>
          </p:sp>
        </p:grpSp>
        <p:sp>
          <p:nvSpPr>
            <p:cNvPr id="64" name="Shape 951">
              <a:extLst>
                <a:ext uri="{FF2B5EF4-FFF2-40B4-BE49-F238E27FC236}">
                  <a16:creationId xmlns:a16="http://schemas.microsoft.com/office/drawing/2014/main" id="{36AD9B7D-B726-4A5D-91BE-9405002A1562}"/>
                </a:ext>
              </a:extLst>
            </p:cNvPr>
            <p:cNvSpPr/>
            <p:nvPr/>
          </p:nvSpPr>
          <p:spPr>
            <a:xfrm>
              <a:off x="76200" y="26701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5" name="Shape 952">
              <a:extLst>
                <a:ext uri="{FF2B5EF4-FFF2-40B4-BE49-F238E27FC236}">
                  <a16:creationId xmlns:a16="http://schemas.microsoft.com/office/drawing/2014/main" id="{22E48D79-BD9A-4BAA-B4A4-6ACBBD81834B}"/>
                </a:ext>
              </a:extLst>
            </p:cNvPr>
            <p:cNvSpPr/>
            <p:nvPr/>
          </p:nvSpPr>
          <p:spPr>
            <a:xfrm>
              <a:off x="666750" y="2670175"/>
              <a:ext cx="457200" cy="381000"/>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6" name="Shape 953">
              <a:extLst>
                <a:ext uri="{FF2B5EF4-FFF2-40B4-BE49-F238E27FC236}">
                  <a16:creationId xmlns:a16="http://schemas.microsoft.com/office/drawing/2014/main" id="{52892E24-AA94-43F3-B5CD-1DA9B1B45417}"/>
                </a:ext>
              </a:extLst>
            </p:cNvPr>
            <p:cNvSpPr/>
            <p:nvPr/>
          </p:nvSpPr>
          <p:spPr>
            <a:xfrm>
              <a:off x="1257300" y="2670175"/>
              <a:ext cx="457200" cy="533400"/>
            </a:xfrm>
            <a:prstGeom prst="rect">
              <a:avLst/>
            </a:prstGeom>
            <a:solidFill>
              <a:srgbClr val="FFD89A"/>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7" name="Shape 954">
              <a:extLst>
                <a:ext uri="{FF2B5EF4-FFF2-40B4-BE49-F238E27FC236}">
                  <a16:creationId xmlns:a16="http://schemas.microsoft.com/office/drawing/2014/main" id="{2B9B5484-F4E5-4CC1-AD0B-D9D80C421301}"/>
                </a:ext>
              </a:extLst>
            </p:cNvPr>
            <p:cNvSpPr/>
            <p:nvPr/>
          </p:nvSpPr>
          <p:spPr>
            <a:xfrm>
              <a:off x="1847850" y="2670175"/>
              <a:ext cx="457200" cy="381000"/>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8" name="Shape 955">
              <a:extLst>
                <a:ext uri="{FF2B5EF4-FFF2-40B4-BE49-F238E27FC236}">
                  <a16:creationId xmlns:a16="http://schemas.microsoft.com/office/drawing/2014/main" id="{122DDAC3-3E55-491B-9BD5-9EC9244C8D06}"/>
                </a:ext>
              </a:extLst>
            </p:cNvPr>
            <p:cNvSpPr/>
            <p:nvPr/>
          </p:nvSpPr>
          <p:spPr>
            <a:xfrm>
              <a:off x="2438400" y="26701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grpSp>
          <p:nvGrpSpPr>
            <p:cNvPr id="69" name="Group 958">
              <a:extLst>
                <a:ext uri="{FF2B5EF4-FFF2-40B4-BE49-F238E27FC236}">
                  <a16:creationId xmlns:a16="http://schemas.microsoft.com/office/drawing/2014/main" id="{2FE7267B-C13A-48E2-A092-AD50CE81F6B0}"/>
                </a:ext>
              </a:extLst>
            </p:cNvPr>
            <p:cNvGrpSpPr/>
            <p:nvPr/>
          </p:nvGrpSpPr>
          <p:grpSpPr>
            <a:xfrm>
              <a:off x="76200" y="3152560"/>
              <a:ext cx="2819401" cy="460808"/>
              <a:chOff x="0" y="-51015"/>
              <a:chExt cx="2819400" cy="460808"/>
            </a:xfrm>
          </p:grpSpPr>
          <p:sp>
            <p:nvSpPr>
              <p:cNvPr id="73" name="Shape 956">
                <a:extLst>
                  <a:ext uri="{FF2B5EF4-FFF2-40B4-BE49-F238E27FC236}">
                    <a16:creationId xmlns:a16="http://schemas.microsoft.com/office/drawing/2014/main" id="{8900782E-97E8-425D-A250-8B72928FD758}"/>
                  </a:ext>
                </a:extLst>
              </p:cNvPr>
              <p:cNvSpPr/>
              <p:nvPr/>
            </p:nvSpPr>
            <p:spPr>
              <a:xfrm>
                <a:off x="0" y="0"/>
                <a:ext cx="2819400" cy="358775"/>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74" name="Shape 957">
                <a:extLst>
                  <a:ext uri="{FF2B5EF4-FFF2-40B4-BE49-F238E27FC236}">
                    <a16:creationId xmlns:a16="http://schemas.microsoft.com/office/drawing/2014/main" id="{77D8EAEC-1897-4E84-9488-F05B1A7C2014}"/>
                  </a:ext>
                </a:extLst>
              </p:cNvPr>
              <p:cNvSpPr/>
              <p:nvPr/>
            </p:nvSpPr>
            <p:spPr>
              <a:xfrm>
                <a:off x="347457" y="-51015"/>
                <a:ext cx="2124486" cy="4608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2400" b="1" i="0" u="none" strike="noStrike" kern="1200" cap="none" spc="0" normalizeH="0" baseline="0" noProof="0">
                    <a:ln>
                      <a:noFill/>
                    </a:ln>
                    <a:solidFill>
                      <a:srgbClr val="000066"/>
                    </a:solidFill>
                    <a:effectLst/>
                    <a:uLnTx/>
                    <a:uFillTx/>
                    <a:latin typeface="Arial"/>
                    <a:cs typeface="Arial"/>
                    <a:sym typeface="Arial"/>
                  </a:rPr>
                  <a:t>Communicate</a:t>
                </a:r>
              </a:p>
            </p:txBody>
          </p:sp>
        </p:grpSp>
        <p:sp>
          <p:nvSpPr>
            <p:cNvPr id="70" name="Shape 959">
              <a:extLst>
                <a:ext uri="{FF2B5EF4-FFF2-40B4-BE49-F238E27FC236}">
                  <a16:creationId xmlns:a16="http://schemas.microsoft.com/office/drawing/2014/main" id="{5CEEB1AF-FBBF-4EE7-A9C1-DA954C4AAB6A}"/>
                </a:ext>
              </a:extLst>
            </p:cNvPr>
            <p:cNvSpPr/>
            <p:nvPr/>
          </p:nvSpPr>
          <p:spPr>
            <a:xfrm>
              <a:off x="2895600" y="765175"/>
              <a:ext cx="873381"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66"/>
                  </a:solidFill>
                  <a:effectLst/>
                  <a:uLnTx/>
                  <a:uFillTx/>
                  <a:latin typeface="Arial"/>
                  <a:cs typeface="Arial"/>
                  <a:sym typeface="Arial"/>
                </a:rPr>
                <a:t>Compute</a:t>
              </a:r>
            </a:p>
          </p:txBody>
        </p:sp>
        <p:sp>
          <p:nvSpPr>
            <p:cNvPr id="71" name="Shape 960">
              <a:extLst>
                <a:ext uri="{FF2B5EF4-FFF2-40B4-BE49-F238E27FC236}">
                  <a16:creationId xmlns:a16="http://schemas.microsoft.com/office/drawing/2014/main" id="{38D2E613-5508-4B5D-A2C1-39E09F7ABEB1}"/>
                </a:ext>
              </a:extLst>
            </p:cNvPr>
            <p:cNvSpPr/>
            <p:nvPr/>
          </p:nvSpPr>
          <p:spPr>
            <a:xfrm>
              <a:off x="2895600" y="1755775"/>
              <a:ext cx="873381"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66"/>
                  </a:solidFill>
                  <a:effectLst/>
                  <a:uLnTx/>
                  <a:uFillTx/>
                  <a:latin typeface="Arial"/>
                  <a:cs typeface="Arial"/>
                  <a:sym typeface="Arial"/>
                </a:rPr>
                <a:t>Compute</a:t>
              </a:r>
            </a:p>
          </p:txBody>
        </p:sp>
        <p:sp>
          <p:nvSpPr>
            <p:cNvPr id="72" name="Shape 961">
              <a:extLst>
                <a:ext uri="{FF2B5EF4-FFF2-40B4-BE49-F238E27FC236}">
                  <a16:creationId xmlns:a16="http://schemas.microsoft.com/office/drawing/2014/main" id="{86692FE3-6382-4F80-9B6B-B1BF535288A1}"/>
                </a:ext>
              </a:extLst>
            </p:cNvPr>
            <p:cNvSpPr/>
            <p:nvPr/>
          </p:nvSpPr>
          <p:spPr>
            <a:xfrm>
              <a:off x="2895600" y="2670175"/>
              <a:ext cx="873381"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66"/>
                  </a:solidFill>
                  <a:effectLst/>
                  <a:uLnTx/>
                  <a:uFillTx/>
                  <a:latin typeface="Arial"/>
                  <a:cs typeface="Arial"/>
                  <a:sym typeface="Arial"/>
                </a:rPr>
                <a:t>Compute</a:t>
              </a:r>
            </a:p>
          </p:txBody>
        </p:sp>
      </p:grpSp>
    </p:spTree>
    <p:extLst>
      <p:ext uri="{BB962C8B-B14F-4D97-AF65-F5344CB8AC3E}">
        <p14:creationId xmlns:p14="http://schemas.microsoft.com/office/powerpoint/2010/main" val="92184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8924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solidFill>
                  <a:srgbClr val="339933"/>
                </a:solidFill>
              </a:rPr>
              <a:t> Commutative/Associative parameter updates</a:t>
            </a:r>
          </a:p>
          <a:p>
            <a:pPr marL="457200" indent="-457200">
              <a:buFont typeface="+mj-lt"/>
              <a:buAutoNum type="arabicPeriod"/>
            </a:pPr>
            <a:r>
              <a:rPr lang="en-US" dirty="0">
                <a:solidFill>
                  <a:srgbClr val="339933"/>
                </a:solidFill>
              </a:rPr>
              <a:t> Tolerance for lazy consistency of parameters</a:t>
            </a:r>
          </a:p>
          <a:p>
            <a:pPr marL="457200" indent="-457200">
              <a:buFont typeface="+mj-lt"/>
              <a:buAutoNum type="arabicPeriod"/>
            </a:pPr>
            <a:r>
              <a:rPr lang="en-US" dirty="0">
                <a:solidFill>
                  <a:srgbClr val="339933"/>
                </a:solidFill>
              </a:rPr>
              <a:t> Repeated parameter data access pattern</a:t>
            </a:r>
          </a:p>
          <a:p>
            <a:pPr marL="457200" indent="-457200">
              <a:buFont typeface="+mj-lt"/>
              <a:buAutoNum type="arabicPeriod"/>
            </a:pPr>
            <a:r>
              <a:rPr lang="en-US" dirty="0">
                <a:solidFill>
                  <a:srgbClr val="339933"/>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pic>
        <p:nvPicPr>
          <p:cNvPr id="5" name="Picture 4">
            <a:extLst>
              <a:ext uri="{FF2B5EF4-FFF2-40B4-BE49-F238E27FC236}">
                <a16:creationId xmlns:a16="http://schemas.microsoft.com/office/drawing/2014/main" id="{57A21B6C-EB1F-4D51-9D1A-8E6C836BBD14}"/>
              </a:ext>
            </a:extLst>
          </p:cNvPr>
          <p:cNvPicPr>
            <a:picLocks noChangeAspect="1"/>
          </p:cNvPicPr>
          <p:nvPr/>
        </p:nvPicPr>
        <p:blipFill rotWithShape="1">
          <a:blip r:embed="rId2">
            <a:extLst>
              <a:ext uri="{28A0092B-C50C-407E-A947-70E740481C1C}">
                <a14:useLocalDpi xmlns:a14="http://schemas.microsoft.com/office/drawing/2010/main" val="0"/>
              </a:ext>
            </a:extLst>
          </a:blip>
          <a:srcRect b="11731"/>
          <a:stretch/>
        </p:blipFill>
        <p:spPr>
          <a:xfrm>
            <a:off x="7072423" y="3497871"/>
            <a:ext cx="2071577" cy="1414609"/>
          </a:xfrm>
          <a:prstGeom prst="rect">
            <a:avLst/>
          </a:prstGeom>
        </p:spPr>
      </p:pic>
    </p:spTree>
    <p:extLst>
      <p:ext uri="{BB962C8B-B14F-4D97-AF65-F5344CB8AC3E}">
        <p14:creationId xmlns:p14="http://schemas.microsoft.com/office/powerpoint/2010/main" val="360874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Servers for Distributed ML</a:t>
            </a:r>
          </a:p>
        </p:txBody>
      </p:sp>
      <p:sp>
        <p:nvSpPr>
          <p:cNvPr id="3" name="Content Placeholder 2"/>
          <p:cNvSpPr>
            <a:spLocks noGrp="1"/>
          </p:cNvSpPr>
          <p:nvPr>
            <p:ph idx="1"/>
          </p:nvPr>
        </p:nvSpPr>
        <p:spPr>
          <a:xfrm>
            <a:off x="355600" y="1010409"/>
            <a:ext cx="8788400" cy="5397500"/>
          </a:xfrm>
        </p:spPr>
        <p:txBody>
          <a:bodyPr/>
          <a:lstStyle/>
          <a:p>
            <a:pPr>
              <a:lnSpc>
                <a:spcPct val="120000"/>
              </a:lnSpc>
              <a:spcAft>
                <a:spcPts val="300"/>
              </a:spcAft>
            </a:pPr>
            <a:r>
              <a:rPr lang="en-US" sz="2000" dirty="0"/>
              <a:t> Provides all workers with convenient access to </a:t>
            </a:r>
            <a:br>
              <a:rPr lang="en-US" sz="2000" dirty="0"/>
            </a:br>
            <a:r>
              <a:rPr lang="en-US" sz="2000" dirty="0"/>
              <a:t>   global model parameters</a:t>
            </a:r>
          </a:p>
          <a:p>
            <a:pPr lvl="2">
              <a:lnSpc>
                <a:spcPct val="120000"/>
              </a:lnSpc>
            </a:pPr>
            <a:r>
              <a:rPr lang="en-US" sz="2000" dirty="0">
                <a:solidFill>
                  <a:schemeClr val="accent2"/>
                </a:solidFill>
              </a:rPr>
              <a:t>“</a:t>
            </a:r>
            <a:r>
              <a:rPr lang="en-US" sz="2000" dirty="0">
                <a:solidFill>
                  <a:srgbClr val="FF0000"/>
                </a:solidFill>
              </a:rPr>
              <a:t>Distributed shared memory</a:t>
            </a:r>
            <a:r>
              <a:rPr lang="en-US" sz="2000" dirty="0">
                <a:solidFill>
                  <a:schemeClr val="accent2"/>
                </a:solidFill>
              </a:rPr>
              <a:t>” programming style</a:t>
            </a:r>
          </a:p>
        </p:txBody>
      </p:sp>
      <p:sp>
        <p:nvSpPr>
          <p:cNvPr id="4" name="Cloud 3"/>
          <p:cNvSpPr/>
          <p:nvPr/>
        </p:nvSpPr>
        <p:spPr>
          <a:xfrm>
            <a:off x="1234968" y="3862509"/>
            <a:ext cx="1907437" cy="868680"/>
          </a:xfrm>
          <a:prstGeom prst="cloud">
            <a:avLst/>
          </a:prstGeom>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defTabSz="914353" eaLnBrk="1" fontAlgn="auto" hangingPunct="1">
              <a:spcBef>
                <a:spcPts val="0"/>
              </a:spcBef>
              <a:spcAft>
                <a:spcPts val="0"/>
              </a:spcAft>
            </a:pPr>
            <a:r>
              <a:rPr lang="en-US" sz="1600" b="0" dirty="0">
                <a:solidFill>
                  <a:prstClr val="black"/>
                </a:solidFill>
              </a:rPr>
              <a:t>Parameter</a:t>
            </a:r>
          </a:p>
          <a:p>
            <a:pPr defTabSz="914353" eaLnBrk="1" fontAlgn="auto" hangingPunct="1">
              <a:spcBef>
                <a:spcPts val="0"/>
              </a:spcBef>
              <a:spcAft>
                <a:spcPts val="0"/>
              </a:spcAft>
            </a:pPr>
            <a:r>
              <a:rPr lang="en-US" sz="1600" b="0" dirty="0">
                <a:solidFill>
                  <a:prstClr val="black"/>
                </a:solidFill>
              </a:rPr>
              <a:t>Table</a:t>
            </a:r>
          </a:p>
        </p:txBody>
      </p:sp>
      <p:pic>
        <p:nvPicPr>
          <p:cNvPr id="5" name="Picture 2" descr="http://icons.iconarchive.com/icons/devcom/network/256/server-Vista-icon.png"/>
          <p:cNvPicPr>
            <a:picLocks noChangeAspect="1" noChangeArrowheads="1"/>
          </p:cNvPicPr>
          <p:nvPr/>
        </p:nvPicPr>
        <p:blipFill>
          <a:blip r:embed="rId2" cstate="print"/>
          <a:srcRect/>
          <a:stretch>
            <a:fillRect/>
          </a:stretch>
        </p:blipFill>
        <p:spPr bwMode="auto">
          <a:xfrm>
            <a:off x="557688" y="4737304"/>
            <a:ext cx="890113" cy="890114"/>
          </a:xfrm>
          <a:prstGeom prst="rect">
            <a:avLst/>
          </a:prstGeom>
          <a:noFill/>
        </p:spPr>
      </p:pic>
      <p:pic>
        <p:nvPicPr>
          <p:cNvPr id="6" name="Picture 2" descr="http://icons.iconarchive.com/icons/devcom/network/256/server-Vista-icon.png"/>
          <p:cNvPicPr>
            <a:picLocks noChangeAspect="1" noChangeArrowheads="1"/>
          </p:cNvPicPr>
          <p:nvPr/>
        </p:nvPicPr>
        <p:blipFill>
          <a:blip r:embed="rId2" cstate="print"/>
          <a:srcRect/>
          <a:stretch>
            <a:fillRect/>
          </a:stretch>
        </p:blipFill>
        <p:spPr bwMode="auto">
          <a:xfrm>
            <a:off x="585761" y="2908504"/>
            <a:ext cx="890113" cy="890114"/>
          </a:xfrm>
          <a:prstGeom prst="rect">
            <a:avLst/>
          </a:prstGeom>
          <a:noFill/>
        </p:spPr>
      </p:pic>
      <p:pic>
        <p:nvPicPr>
          <p:cNvPr id="7" name="Picture 2" descr="http://icons.iconarchive.com/icons/devcom/network/256/server-Vista-icon.png"/>
          <p:cNvPicPr>
            <a:picLocks noChangeAspect="1" noChangeArrowheads="1"/>
          </p:cNvPicPr>
          <p:nvPr/>
        </p:nvPicPr>
        <p:blipFill>
          <a:blip r:embed="rId2" cstate="print"/>
          <a:srcRect/>
          <a:stretch>
            <a:fillRect/>
          </a:stretch>
        </p:blipFill>
        <p:spPr bwMode="auto">
          <a:xfrm>
            <a:off x="3252761" y="4737304"/>
            <a:ext cx="890113" cy="890114"/>
          </a:xfrm>
          <a:prstGeom prst="rect">
            <a:avLst/>
          </a:prstGeom>
          <a:noFill/>
        </p:spPr>
      </p:pic>
      <p:pic>
        <p:nvPicPr>
          <p:cNvPr id="8" name="Picture 2" descr="http://icons.iconarchive.com/icons/devcom/network/256/server-Vista-icon.png"/>
          <p:cNvPicPr>
            <a:picLocks noChangeAspect="1" noChangeArrowheads="1"/>
          </p:cNvPicPr>
          <p:nvPr/>
        </p:nvPicPr>
        <p:blipFill>
          <a:blip r:embed="rId2" cstate="print"/>
          <a:srcRect/>
          <a:stretch>
            <a:fillRect/>
          </a:stretch>
        </p:blipFill>
        <p:spPr bwMode="auto">
          <a:xfrm>
            <a:off x="3280834" y="2908504"/>
            <a:ext cx="890113" cy="890114"/>
          </a:xfrm>
          <a:prstGeom prst="rect">
            <a:avLst/>
          </a:prstGeom>
          <a:noFill/>
        </p:spPr>
      </p:pic>
      <p:sp>
        <p:nvSpPr>
          <p:cNvPr id="9" name="Up-Down Arrow 8"/>
          <p:cNvSpPr/>
          <p:nvPr/>
        </p:nvSpPr>
        <p:spPr>
          <a:xfrm rot="18900000">
            <a:off x="1379953" y="3448278"/>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sp>
        <p:nvSpPr>
          <p:cNvPr id="10" name="Up-Down Arrow 9"/>
          <p:cNvSpPr/>
          <p:nvPr/>
        </p:nvSpPr>
        <p:spPr>
          <a:xfrm rot="13500000">
            <a:off x="1357422" y="4615564"/>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sp>
        <p:nvSpPr>
          <p:cNvPr id="11" name="Up-Down Arrow 10"/>
          <p:cNvSpPr/>
          <p:nvPr/>
        </p:nvSpPr>
        <p:spPr>
          <a:xfrm rot="2700000" flipV="1">
            <a:off x="2979432" y="3376466"/>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sp>
        <p:nvSpPr>
          <p:cNvPr id="12" name="Up-Down Arrow 11"/>
          <p:cNvSpPr/>
          <p:nvPr/>
        </p:nvSpPr>
        <p:spPr>
          <a:xfrm rot="8100000" flipV="1">
            <a:off x="2966719" y="4566357"/>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cxnSp>
        <p:nvCxnSpPr>
          <p:cNvPr id="13" name="Straight Connector 12"/>
          <p:cNvCxnSpPr/>
          <p:nvPr/>
        </p:nvCxnSpPr>
        <p:spPr>
          <a:xfrm flipH="1">
            <a:off x="4300538" y="2731818"/>
            <a:ext cx="27622" cy="2971800"/>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450304" y="4689178"/>
            <a:ext cx="1401047" cy="830993"/>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schemeClr val="accent2"/>
                </a:solidFill>
                <a:latin typeface="+mn-lt"/>
              </a:rPr>
              <a:t>(</a:t>
            </a:r>
            <a:r>
              <a:rPr lang="en-US" sz="1600" b="0" dirty="0" err="1">
                <a:solidFill>
                  <a:schemeClr val="accent2"/>
                </a:solidFill>
                <a:latin typeface="+mn-lt"/>
              </a:rPr>
              <a:t>sharded</a:t>
            </a:r>
            <a:r>
              <a:rPr lang="en-US" sz="1600" b="0" dirty="0">
                <a:solidFill>
                  <a:schemeClr val="accent2"/>
                </a:solidFill>
                <a:latin typeface="+mn-lt"/>
              </a:rPr>
              <a:t> across   machines)</a:t>
            </a:r>
          </a:p>
        </p:txBody>
      </p:sp>
      <p:sp>
        <p:nvSpPr>
          <p:cNvPr id="15" name="TextBox 14"/>
          <p:cNvSpPr txBox="1"/>
          <p:nvPr/>
        </p:nvSpPr>
        <p:spPr>
          <a:xfrm>
            <a:off x="146635" y="3758435"/>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1</a:t>
            </a:r>
          </a:p>
        </p:txBody>
      </p:sp>
      <p:sp>
        <p:nvSpPr>
          <p:cNvPr id="16" name="TextBox 15"/>
          <p:cNvSpPr txBox="1"/>
          <p:nvPr/>
        </p:nvSpPr>
        <p:spPr>
          <a:xfrm>
            <a:off x="3114283" y="3732995"/>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2</a:t>
            </a:r>
          </a:p>
        </p:txBody>
      </p:sp>
      <p:sp>
        <p:nvSpPr>
          <p:cNvPr id="17" name="TextBox 16"/>
          <p:cNvSpPr txBox="1"/>
          <p:nvPr/>
        </p:nvSpPr>
        <p:spPr>
          <a:xfrm>
            <a:off x="146105" y="5544240"/>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3</a:t>
            </a:r>
          </a:p>
        </p:txBody>
      </p:sp>
      <p:sp>
        <p:nvSpPr>
          <p:cNvPr id="18" name="TextBox 17"/>
          <p:cNvSpPr txBox="1"/>
          <p:nvPr/>
        </p:nvSpPr>
        <p:spPr>
          <a:xfrm>
            <a:off x="3074626" y="5544853"/>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4</a:t>
            </a:r>
          </a:p>
        </p:txBody>
      </p:sp>
      <p:sp>
        <p:nvSpPr>
          <p:cNvPr id="19" name="TextBox 18"/>
          <p:cNvSpPr txBox="1"/>
          <p:nvPr/>
        </p:nvSpPr>
        <p:spPr>
          <a:xfrm>
            <a:off x="97213" y="6238388"/>
            <a:ext cx="8249364" cy="261606"/>
          </a:xfrm>
          <a:prstGeom prst="rect">
            <a:avLst/>
          </a:prstGeom>
          <a:noFill/>
        </p:spPr>
        <p:txBody>
          <a:bodyPr wrap="none" lIns="91435" tIns="45718" rIns="91435" bIns="45718" rtlCol="0">
            <a:spAutoFit/>
          </a:bodyPr>
          <a:lstStyle/>
          <a:p>
            <a:pPr algn="l" defTabSz="914353" eaLnBrk="1" fontAlgn="auto" hangingPunct="1">
              <a:spcBef>
                <a:spcPts val="0"/>
              </a:spcBef>
              <a:spcAft>
                <a:spcPts val="0"/>
              </a:spcAft>
            </a:pPr>
            <a:r>
              <a:rPr lang="en-US" sz="1100" dirty="0">
                <a:solidFill>
                  <a:schemeClr val="bg1">
                    <a:lumMod val="50000"/>
                  </a:schemeClr>
                </a:solidFill>
                <a:latin typeface="Georgia"/>
              </a:rPr>
              <a:t>[Power &amp; Li, OSDI’10], [Ahmed et al, WSDM’12], [NIPS’13], [Li et al, OSDI’14], </a:t>
            </a:r>
            <a:r>
              <a:rPr lang="en-US" sz="1100" dirty="0" err="1">
                <a:solidFill>
                  <a:schemeClr val="bg1">
                    <a:lumMod val="50000"/>
                  </a:schemeClr>
                </a:solidFill>
                <a:latin typeface="Georgia"/>
              </a:rPr>
              <a:t>Petuum</a:t>
            </a:r>
            <a:r>
              <a:rPr lang="en-US" sz="1100" dirty="0">
                <a:solidFill>
                  <a:schemeClr val="bg1">
                    <a:lumMod val="50000"/>
                  </a:schemeClr>
                </a:solidFill>
                <a:latin typeface="Georgia"/>
              </a:rPr>
              <a:t>, </a:t>
            </a:r>
            <a:r>
              <a:rPr lang="en-US" sz="1100" dirty="0" err="1">
                <a:solidFill>
                  <a:schemeClr val="bg1">
                    <a:lumMod val="50000"/>
                  </a:schemeClr>
                </a:solidFill>
                <a:latin typeface="Georgia"/>
              </a:rPr>
              <a:t>MXNet</a:t>
            </a:r>
            <a:r>
              <a:rPr lang="en-US" sz="1100" dirty="0">
                <a:solidFill>
                  <a:schemeClr val="bg1">
                    <a:lumMod val="50000"/>
                  </a:schemeClr>
                </a:solidFill>
                <a:latin typeface="Georgia"/>
              </a:rPr>
              <a:t>, </a:t>
            </a:r>
            <a:r>
              <a:rPr lang="en-US" sz="1100" dirty="0" err="1">
                <a:solidFill>
                  <a:schemeClr val="bg1">
                    <a:lumMod val="50000"/>
                  </a:schemeClr>
                </a:solidFill>
                <a:latin typeface="Georgia"/>
              </a:rPr>
              <a:t>TensorFlow</a:t>
            </a:r>
            <a:r>
              <a:rPr lang="en-US" sz="1100" dirty="0">
                <a:solidFill>
                  <a:schemeClr val="bg1">
                    <a:lumMod val="50000"/>
                  </a:schemeClr>
                </a:solidFill>
                <a:latin typeface="Georgia"/>
              </a:rPr>
              <a:t>, </a:t>
            </a:r>
            <a:r>
              <a:rPr lang="en-US" sz="1100" dirty="0" err="1">
                <a:solidFill>
                  <a:schemeClr val="bg1">
                    <a:lumMod val="50000"/>
                  </a:schemeClr>
                </a:solidFill>
                <a:latin typeface="Georgia"/>
              </a:rPr>
              <a:t>etc</a:t>
            </a:r>
            <a:endParaRPr lang="en-US" sz="1100" dirty="0">
              <a:solidFill>
                <a:schemeClr val="bg1">
                  <a:lumMod val="50000"/>
                </a:schemeClr>
              </a:solidFill>
              <a:latin typeface="Georgia"/>
            </a:endParaRPr>
          </a:p>
        </p:txBody>
      </p:sp>
      <p:grpSp>
        <p:nvGrpSpPr>
          <p:cNvPr id="20" name="Group 19"/>
          <p:cNvGrpSpPr/>
          <p:nvPr/>
        </p:nvGrpSpPr>
        <p:grpSpPr>
          <a:xfrm>
            <a:off x="4347867" y="2922625"/>
            <a:ext cx="4439798" cy="2772072"/>
            <a:chOff x="4347867" y="3667108"/>
            <a:chExt cx="4439798" cy="2772072"/>
          </a:xfrm>
        </p:grpSpPr>
        <p:sp>
          <p:nvSpPr>
            <p:cNvPr id="21" name="TextBox 20"/>
            <p:cNvSpPr txBox="1"/>
            <p:nvPr/>
          </p:nvSpPr>
          <p:spPr>
            <a:xfrm>
              <a:off x="5923386" y="3667108"/>
              <a:ext cx="2337489" cy="1200325"/>
            </a:xfrm>
            <a:prstGeom prst="rect">
              <a:avLst/>
            </a:prstGeom>
            <a:noFill/>
            <a:ln>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1800" b="0" dirty="0" err="1">
                  <a:solidFill>
                    <a:prstClr val="black"/>
                  </a:solidFill>
                  <a:latin typeface="Consolas" pitchFamily="49" charset="0"/>
                  <a:cs typeface="Consolas" pitchFamily="49" charset="0"/>
                </a:rPr>
                <a:t>UpdateVar</a:t>
              </a:r>
              <a:r>
                <a:rPr lang="en-US" sz="1800" b="0" dirty="0">
                  <a:solidFill>
                    <a:prstClr val="black"/>
                  </a:solidFill>
                  <a:latin typeface="Consolas" pitchFamily="49" charset="0"/>
                  <a:cs typeface="Consolas" pitchFamily="49" charset="0"/>
                </a:rPr>
                <a:t>(</a:t>
              </a:r>
              <a:r>
                <a:rPr lang="en-US" sz="1800" b="0" dirty="0" err="1">
                  <a:solidFill>
                    <a:prstClr val="black"/>
                  </a:solidFill>
                  <a:latin typeface="Consolas" pitchFamily="49" charset="0"/>
                  <a:cs typeface="Consolas" pitchFamily="49" charset="0"/>
                </a:rPr>
                <a:t>i</a:t>
              </a:r>
              <a:r>
                <a:rPr lang="en-US" sz="1800" b="0" dirty="0">
                  <a:solidFill>
                    <a:prstClr val="black"/>
                  </a:solidFill>
                  <a:latin typeface="Consolas" pitchFamily="49" charset="0"/>
                  <a:cs typeface="Consolas" pitchFamily="49" charset="0"/>
                </a:rPr>
                <a:t>) {</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old = </a:t>
              </a:r>
              <a:r>
                <a:rPr lang="en-US" sz="1800" b="0" dirty="0">
                  <a:solidFill>
                    <a:srgbClr val="53548A"/>
                  </a:solidFill>
                  <a:latin typeface="Consolas" pitchFamily="49" charset="0"/>
                  <a:cs typeface="Consolas" pitchFamily="49" charset="0"/>
                </a:rPr>
                <a:t>y[</a:t>
              </a:r>
              <a:r>
                <a:rPr lang="en-US" sz="1800" b="0" dirty="0" err="1">
                  <a:solidFill>
                    <a:srgbClr val="53548A"/>
                  </a:solidFill>
                  <a:latin typeface="Consolas" pitchFamily="49" charset="0"/>
                  <a:cs typeface="Consolas" pitchFamily="49" charset="0"/>
                </a:rPr>
                <a:t>i</a:t>
              </a:r>
              <a:r>
                <a:rPr lang="en-US" sz="1800" b="0" dirty="0">
                  <a:solidFill>
                    <a:srgbClr val="53548A"/>
                  </a:solidFill>
                  <a:latin typeface="Consolas" pitchFamily="49" charset="0"/>
                  <a:cs typeface="Consolas" pitchFamily="49" charset="0"/>
                </a:rPr>
                <a:t>]</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delta = f(old)</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a:t>
              </a:r>
              <a:r>
                <a:rPr lang="en-US" sz="1800" b="0" dirty="0">
                  <a:solidFill>
                    <a:srgbClr val="53548A"/>
                  </a:solidFill>
                  <a:latin typeface="Consolas" pitchFamily="49" charset="0"/>
                  <a:cs typeface="Consolas" pitchFamily="49" charset="0"/>
                </a:rPr>
                <a:t>y[</a:t>
              </a:r>
              <a:r>
                <a:rPr lang="en-US" sz="1800" b="0" dirty="0" err="1">
                  <a:solidFill>
                    <a:srgbClr val="53548A"/>
                  </a:solidFill>
                  <a:latin typeface="Consolas" pitchFamily="49" charset="0"/>
                  <a:cs typeface="Consolas" pitchFamily="49" charset="0"/>
                </a:rPr>
                <a:t>i</a:t>
              </a:r>
              <a:r>
                <a:rPr lang="en-US" sz="1800" b="0" dirty="0">
                  <a:solidFill>
                    <a:srgbClr val="53548A"/>
                  </a:solidFill>
                  <a:latin typeface="Consolas" pitchFamily="49" charset="0"/>
                  <a:cs typeface="Consolas" pitchFamily="49" charset="0"/>
                </a:rPr>
                <a:t>] += delta </a:t>
              </a:r>
              <a:r>
                <a:rPr lang="en-US" sz="1800" b="0" dirty="0">
                  <a:solidFill>
                    <a:prstClr val="black"/>
                  </a:solidFill>
                  <a:latin typeface="Consolas" pitchFamily="49" charset="0"/>
                  <a:cs typeface="Consolas" pitchFamily="49" charset="0"/>
                </a:rPr>
                <a:t>}</a:t>
              </a:r>
            </a:p>
          </p:txBody>
        </p:sp>
        <p:sp>
          <p:nvSpPr>
            <p:cNvPr id="22" name="TextBox 21"/>
            <p:cNvSpPr txBox="1"/>
            <p:nvPr/>
          </p:nvSpPr>
          <p:spPr>
            <a:xfrm>
              <a:off x="5943627" y="5238855"/>
              <a:ext cx="2844038" cy="1200325"/>
            </a:xfrm>
            <a:prstGeom prst="rect">
              <a:avLst/>
            </a:prstGeom>
            <a:noFill/>
            <a:ln>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1800" b="0" dirty="0" err="1">
                  <a:solidFill>
                    <a:prstClr val="black"/>
                  </a:solidFill>
                  <a:latin typeface="Consolas" pitchFamily="49" charset="0"/>
                  <a:cs typeface="Consolas" pitchFamily="49" charset="0"/>
                </a:rPr>
                <a:t>UpdateVar</a:t>
              </a:r>
              <a:r>
                <a:rPr lang="en-US" sz="1800" b="0" dirty="0">
                  <a:solidFill>
                    <a:prstClr val="black"/>
                  </a:solidFill>
                  <a:latin typeface="Consolas" pitchFamily="49" charset="0"/>
                  <a:cs typeface="Consolas" pitchFamily="49" charset="0"/>
                </a:rPr>
                <a:t>(</a:t>
              </a:r>
              <a:r>
                <a:rPr lang="en-US" sz="1800" b="0" dirty="0" err="1">
                  <a:solidFill>
                    <a:prstClr val="black"/>
                  </a:solidFill>
                  <a:latin typeface="Consolas" pitchFamily="49" charset="0"/>
                  <a:cs typeface="Consolas" pitchFamily="49" charset="0"/>
                </a:rPr>
                <a:t>i</a:t>
              </a:r>
              <a:r>
                <a:rPr lang="en-US" sz="1800" b="0" dirty="0">
                  <a:solidFill>
                    <a:prstClr val="black"/>
                  </a:solidFill>
                  <a:latin typeface="Consolas" pitchFamily="49" charset="0"/>
                  <a:cs typeface="Consolas" pitchFamily="49" charset="0"/>
                </a:rPr>
                <a:t>) {</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old = </a:t>
              </a:r>
              <a:r>
                <a:rPr lang="en-US" sz="1800" b="0" dirty="0" err="1">
                  <a:solidFill>
                    <a:srgbClr val="5C92B5"/>
                  </a:solidFill>
                  <a:latin typeface="Consolas" pitchFamily="49" charset="0"/>
                  <a:cs typeface="Consolas" pitchFamily="49" charset="0"/>
                </a:rPr>
                <a:t>PS.read</a:t>
              </a:r>
              <a:r>
                <a:rPr lang="en-US" sz="1800" b="0" dirty="0">
                  <a:solidFill>
                    <a:srgbClr val="5C92B5"/>
                  </a:solidFill>
                  <a:latin typeface="Consolas" pitchFamily="49" charset="0"/>
                  <a:cs typeface="Consolas" pitchFamily="49" charset="0"/>
                </a:rPr>
                <a:t>(</a:t>
              </a:r>
              <a:r>
                <a:rPr lang="en-US" sz="1800" b="0" dirty="0" err="1">
                  <a:solidFill>
                    <a:srgbClr val="5C92B5"/>
                  </a:solidFill>
                  <a:latin typeface="Consolas" pitchFamily="49" charset="0"/>
                  <a:cs typeface="Consolas" pitchFamily="49" charset="0"/>
                </a:rPr>
                <a:t>y,i</a:t>
              </a:r>
              <a:r>
                <a:rPr lang="en-US" sz="1800" b="0" dirty="0">
                  <a:solidFill>
                    <a:srgbClr val="5C92B5"/>
                  </a:solidFill>
                  <a:latin typeface="Consolas" pitchFamily="49" charset="0"/>
                  <a:cs typeface="Consolas" pitchFamily="49" charset="0"/>
                </a:rPr>
                <a:t>)</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delta = f(old)</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a:t>
              </a:r>
              <a:r>
                <a:rPr lang="en-US" sz="1800" b="0" dirty="0">
                  <a:solidFill>
                    <a:srgbClr val="5C92B5"/>
                  </a:solidFill>
                  <a:latin typeface="Consolas" pitchFamily="49" charset="0"/>
                  <a:cs typeface="Consolas" pitchFamily="49" charset="0"/>
                </a:rPr>
                <a:t>PS.inc(</a:t>
              </a:r>
              <a:r>
                <a:rPr lang="en-US" sz="1800" b="0" dirty="0" err="1">
                  <a:solidFill>
                    <a:srgbClr val="5C92B5"/>
                  </a:solidFill>
                  <a:latin typeface="Consolas" pitchFamily="49" charset="0"/>
                  <a:cs typeface="Consolas" pitchFamily="49" charset="0"/>
                </a:rPr>
                <a:t>y,i,delta</a:t>
              </a:r>
              <a:r>
                <a:rPr lang="en-US" sz="1800" b="0" dirty="0">
                  <a:solidFill>
                    <a:srgbClr val="5C92B5"/>
                  </a:solidFill>
                  <a:latin typeface="Consolas" pitchFamily="49" charset="0"/>
                  <a:cs typeface="Consolas" pitchFamily="49" charset="0"/>
                </a:rPr>
                <a:t>) </a:t>
              </a:r>
              <a:r>
                <a:rPr lang="en-US" sz="1800" b="0" dirty="0">
                  <a:solidFill>
                    <a:prstClr val="black"/>
                  </a:solidFill>
                  <a:latin typeface="Consolas" pitchFamily="49" charset="0"/>
                  <a:cs typeface="Consolas" pitchFamily="49" charset="0"/>
                </a:rPr>
                <a:t>}</a:t>
              </a:r>
            </a:p>
          </p:txBody>
        </p:sp>
        <p:sp>
          <p:nvSpPr>
            <p:cNvPr id="23" name="TextBox 22"/>
            <p:cNvSpPr txBox="1"/>
            <p:nvPr/>
          </p:nvSpPr>
          <p:spPr>
            <a:xfrm>
              <a:off x="4541527" y="3733801"/>
              <a:ext cx="1228369" cy="936313"/>
            </a:xfrm>
            <a:prstGeom prst="rect">
              <a:avLst/>
            </a:prstGeom>
            <a:noFill/>
          </p:spPr>
          <p:txBody>
            <a:bodyPr wrap="none" lIns="91435" tIns="45718" rIns="91435" bIns="45718" rtlCol="0">
              <a:spAutoFit/>
            </a:bodyPr>
            <a:lstStyle/>
            <a:p>
              <a:pPr defTabSz="914353" eaLnBrk="1" fontAlgn="auto" hangingPunct="1">
                <a:spcBef>
                  <a:spcPts val="0"/>
                </a:spcBef>
                <a:spcAft>
                  <a:spcPts val="0"/>
                </a:spcAft>
              </a:pPr>
              <a:r>
                <a:rPr lang="en-US" sz="1800" dirty="0">
                  <a:solidFill>
                    <a:prstClr val="black"/>
                  </a:solidFill>
                  <a:latin typeface="Georgia"/>
                </a:rPr>
                <a:t>Single</a:t>
              </a:r>
            </a:p>
            <a:p>
              <a:pPr defTabSz="914353" eaLnBrk="1" fontAlgn="auto" hangingPunct="1">
                <a:spcBef>
                  <a:spcPts val="0"/>
                </a:spcBef>
                <a:spcAft>
                  <a:spcPts val="0"/>
                </a:spcAft>
              </a:pPr>
              <a:r>
                <a:rPr lang="en-US" sz="1800" dirty="0">
                  <a:solidFill>
                    <a:prstClr val="black"/>
                  </a:solidFill>
                  <a:latin typeface="Georgia"/>
                </a:rPr>
                <a:t>Machine</a:t>
              </a:r>
            </a:p>
            <a:p>
              <a:pPr defTabSz="914353" eaLnBrk="1" fontAlgn="auto" hangingPunct="1">
                <a:spcBef>
                  <a:spcPts val="0"/>
                </a:spcBef>
                <a:spcAft>
                  <a:spcPts val="0"/>
                </a:spcAft>
              </a:pPr>
              <a:r>
                <a:rPr lang="en-US" sz="1800" dirty="0">
                  <a:solidFill>
                    <a:prstClr val="black"/>
                  </a:solidFill>
                  <a:latin typeface="Georgia"/>
                </a:rPr>
                <a:t>Parallel</a:t>
              </a:r>
            </a:p>
          </p:txBody>
        </p:sp>
        <p:sp>
          <p:nvSpPr>
            <p:cNvPr id="24" name="TextBox 23"/>
            <p:cNvSpPr txBox="1"/>
            <p:nvPr/>
          </p:nvSpPr>
          <p:spPr>
            <a:xfrm>
              <a:off x="4347867" y="5555208"/>
              <a:ext cx="1575519" cy="654986"/>
            </a:xfrm>
            <a:prstGeom prst="rect">
              <a:avLst/>
            </a:prstGeom>
            <a:noFill/>
          </p:spPr>
          <p:txBody>
            <a:bodyPr wrap="none" lIns="91435" tIns="45718" rIns="91435" bIns="45718" rtlCol="0">
              <a:spAutoFit/>
            </a:bodyPr>
            <a:lstStyle/>
            <a:p>
              <a:pPr defTabSz="914353" eaLnBrk="1" fontAlgn="auto" hangingPunct="1">
                <a:spcBef>
                  <a:spcPts val="0"/>
                </a:spcBef>
                <a:spcAft>
                  <a:spcPts val="0"/>
                </a:spcAft>
              </a:pPr>
              <a:r>
                <a:rPr lang="en-US" sz="1800" dirty="0">
                  <a:solidFill>
                    <a:prstClr val="black"/>
                  </a:solidFill>
                  <a:latin typeface="Georgia"/>
                </a:rPr>
                <a:t>Distributed</a:t>
              </a:r>
            </a:p>
            <a:p>
              <a:pPr defTabSz="914353" eaLnBrk="1" fontAlgn="auto" hangingPunct="1">
                <a:spcBef>
                  <a:spcPts val="0"/>
                </a:spcBef>
                <a:spcAft>
                  <a:spcPts val="0"/>
                </a:spcAft>
              </a:pPr>
              <a:r>
                <a:rPr lang="en-US" sz="1800" dirty="0">
                  <a:solidFill>
                    <a:prstClr val="black"/>
                  </a:solidFill>
                  <a:latin typeface="Georgia"/>
                </a:rPr>
                <a:t>with PS</a:t>
              </a:r>
            </a:p>
          </p:txBody>
        </p:sp>
      </p:grpSp>
    </p:spTree>
    <p:extLst>
      <p:ext uri="{BB962C8B-B14F-4D97-AF65-F5344CB8AC3E}">
        <p14:creationId xmlns:p14="http://schemas.microsoft.com/office/powerpoint/2010/main" val="154609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Problem: Cost of Bulk Synchrony</a:t>
            </a:r>
            <a:endParaRPr lang="en-US" dirty="0"/>
          </a:p>
        </p:txBody>
      </p:sp>
      <p:grpSp>
        <p:nvGrpSpPr>
          <p:cNvPr id="24" name="Group 23"/>
          <p:cNvGrpSpPr/>
          <p:nvPr/>
        </p:nvGrpSpPr>
        <p:grpSpPr>
          <a:xfrm>
            <a:off x="1154824" y="845829"/>
            <a:ext cx="6982141" cy="2731528"/>
            <a:chOff x="1181100" y="882819"/>
            <a:chExt cx="6982141" cy="2731528"/>
          </a:xfrm>
        </p:grpSpPr>
        <p:cxnSp>
          <p:nvCxnSpPr>
            <p:cNvPr id="4" name="Straight Connector 3"/>
            <p:cNvCxnSpPr/>
            <p:nvPr/>
          </p:nvCxnSpPr>
          <p:spPr>
            <a:xfrm>
              <a:off x="1181100" y="3397419"/>
              <a:ext cx="5867400" cy="0"/>
            </a:xfrm>
            <a:prstGeom prst="line">
              <a:avLst/>
            </a:prstGeom>
          </p:spPr>
          <p:style>
            <a:lnRef idx="2">
              <a:schemeClr val="dk1"/>
            </a:lnRef>
            <a:fillRef idx="0">
              <a:schemeClr val="dk1"/>
            </a:fillRef>
            <a:effectRef idx="1">
              <a:schemeClr val="dk1"/>
            </a:effectRef>
            <a:fontRef idx="minor">
              <a:schemeClr val="tx1"/>
            </a:fontRef>
          </p:style>
        </p:cxnSp>
        <p:sp>
          <p:nvSpPr>
            <p:cNvPr id="5" name="Right Arrow 4"/>
            <p:cNvSpPr/>
            <p:nvPr/>
          </p:nvSpPr>
          <p:spPr>
            <a:xfrm>
              <a:off x="2400299" y="1187620"/>
              <a:ext cx="8382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6" name="Right Arrow 5"/>
            <p:cNvSpPr/>
            <p:nvPr/>
          </p:nvSpPr>
          <p:spPr>
            <a:xfrm>
              <a:off x="2400299" y="1721019"/>
              <a:ext cx="5334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7" name="Right Arrow 6"/>
            <p:cNvSpPr/>
            <p:nvPr/>
          </p:nvSpPr>
          <p:spPr>
            <a:xfrm>
              <a:off x="2400299" y="2254419"/>
              <a:ext cx="609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8" name="Right Arrow 7"/>
            <p:cNvSpPr/>
            <p:nvPr/>
          </p:nvSpPr>
          <p:spPr>
            <a:xfrm>
              <a:off x="2400299" y="2787820"/>
              <a:ext cx="5334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9" name="TextBox 8"/>
            <p:cNvSpPr txBox="1"/>
            <p:nvPr/>
          </p:nvSpPr>
          <p:spPr>
            <a:xfrm>
              <a:off x="1295079" y="11876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1</a:t>
              </a:r>
            </a:p>
          </p:txBody>
        </p:sp>
        <p:sp>
          <p:nvSpPr>
            <p:cNvPr id="10" name="TextBox 9"/>
            <p:cNvSpPr txBox="1"/>
            <p:nvPr/>
          </p:nvSpPr>
          <p:spPr>
            <a:xfrm>
              <a:off x="1295079" y="17210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2</a:t>
              </a:r>
            </a:p>
          </p:txBody>
        </p:sp>
        <p:sp>
          <p:nvSpPr>
            <p:cNvPr id="11" name="TextBox 10"/>
            <p:cNvSpPr txBox="1"/>
            <p:nvPr/>
          </p:nvSpPr>
          <p:spPr>
            <a:xfrm>
              <a:off x="1295080" y="22544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3</a:t>
              </a:r>
            </a:p>
          </p:txBody>
        </p:sp>
        <p:sp>
          <p:nvSpPr>
            <p:cNvPr id="12" name="TextBox 11"/>
            <p:cNvSpPr txBox="1"/>
            <p:nvPr/>
          </p:nvSpPr>
          <p:spPr>
            <a:xfrm>
              <a:off x="1295080" y="27878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4</a:t>
              </a:r>
            </a:p>
          </p:txBody>
        </p:sp>
        <p:sp>
          <p:nvSpPr>
            <p:cNvPr id="13" name="Rectangle 12"/>
            <p:cNvSpPr/>
            <p:nvPr/>
          </p:nvSpPr>
          <p:spPr>
            <a:xfrm>
              <a:off x="3390899" y="882819"/>
              <a:ext cx="381000" cy="2514600"/>
            </a:xfrm>
            <a:prstGeom prst="rect">
              <a:avLst/>
            </a:prstGeom>
            <a:solidFill>
              <a:srgbClr val="0066AC"/>
            </a:solidFill>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4" name="Right Arrow 13"/>
            <p:cNvSpPr/>
            <p:nvPr/>
          </p:nvSpPr>
          <p:spPr>
            <a:xfrm>
              <a:off x="3924300" y="1187620"/>
              <a:ext cx="609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5" name="Right Arrow 14"/>
            <p:cNvSpPr/>
            <p:nvPr/>
          </p:nvSpPr>
          <p:spPr>
            <a:xfrm>
              <a:off x="3924299" y="1721019"/>
              <a:ext cx="990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6" name="Right Arrow 15"/>
            <p:cNvSpPr/>
            <p:nvPr/>
          </p:nvSpPr>
          <p:spPr>
            <a:xfrm>
              <a:off x="3924299" y="2254419"/>
              <a:ext cx="7620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7" name="Right Arrow 16"/>
            <p:cNvSpPr/>
            <p:nvPr/>
          </p:nvSpPr>
          <p:spPr>
            <a:xfrm>
              <a:off x="3924299" y="2787820"/>
              <a:ext cx="4572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8" name="Rectangle 17"/>
            <p:cNvSpPr/>
            <p:nvPr/>
          </p:nvSpPr>
          <p:spPr>
            <a:xfrm>
              <a:off x="5067299" y="882819"/>
              <a:ext cx="533400" cy="2514600"/>
            </a:xfrm>
            <a:prstGeom prst="rect">
              <a:avLst/>
            </a:prstGeom>
            <a:solidFill>
              <a:srgbClr val="0066AC"/>
            </a:solidFill>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9" name="Rectangle 18"/>
            <p:cNvSpPr/>
            <p:nvPr/>
          </p:nvSpPr>
          <p:spPr>
            <a:xfrm>
              <a:off x="7051613" y="882819"/>
              <a:ext cx="301686" cy="2514600"/>
            </a:xfrm>
            <a:prstGeom prst="rect">
              <a:avLst/>
            </a:prstGeom>
            <a:solidFill>
              <a:srgbClr val="0066AC"/>
            </a:solidFill>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0" name="Right Arrow 19"/>
            <p:cNvSpPr/>
            <p:nvPr/>
          </p:nvSpPr>
          <p:spPr>
            <a:xfrm>
              <a:off x="5829299" y="1187620"/>
              <a:ext cx="7620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21" name="Right Arrow 20"/>
            <p:cNvSpPr/>
            <p:nvPr/>
          </p:nvSpPr>
          <p:spPr>
            <a:xfrm>
              <a:off x="5829299" y="1721019"/>
              <a:ext cx="990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22" name="Right Arrow 21"/>
            <p:cNvSpPr/>
            <p:nvPr/>
          </p:nvSpPr>
          <p:spPr>
            <a:xfrm>
              <a:off x="5829299" y="2254419"/>
              <a:ext cx="10668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23" name="Right Arrow 22"/>
            <p:cNvSpPr/>
            <p:nvPr/>
          </p:nvSpPr>
          <p:spPr>
            <a:xfrm>
              <a:off x="5829299" y="2787820"/>
              <a:ext cx="7620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36" name="TextBox 35"/>
            <p:cNvSpPr txBox="1"/>
            <p:nvPr/>
          </p:nvSpPr>
          <p:spPr>
            <a:xfrm>
              <a:off x="7505699" y="3245019"/>
              <a:ext cx="657542"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Calibri" panose="020F0502020204030204" pitchFamily="34" charset="0"/>
                </a:rPr>
                <a:t>Time</a:t>
              </a:r>
            </a:p>
          </p:txBody>
        </p:sp>
      </p:grpSp>
      <p:sp>
        <p:nvSpPr>
          <p:cNvPr id="41" name="TextBox 40"/>
          <p:cNvSpPr txBox="1"/>
          <p:nvPr/>
        </p:nvSpPr>
        <p:spPr>
          <a:xfrm>
            <a:off x="12712" y="5819143"/>
            <a:ext cx="9118576" cy="400105"/>
          </a:xfrm>
          <a:prstGeom prst="rect">
            <a:avLst/>
          </a:prstGeom>
          <a:solidFill>
            <a:schemeClr val="bg1">
              <a:lumMod val="85000"/>
            </a:schemeClr>
          </a:solidFill>
          <a:ln w="9525">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2000" b="0" dirty="0">
                <a:solidFill>
                  <a:srgbClr val="FF0000"/>
                </a:solidFill>
                <a:latin typeface="+mn-lt"/>
              </a:rPr>
              <a:t>But: </a:t>
            </a:r>
            <a:r>
              <a:rPr lang="en-US" sz="2000" dirty="0">
                <a:solidFill>
                  <a:srgbClr val="FF0000"/>
                </a:solidFill>
                <a:latin typeface="+mn-lt"/>
              </a:rPr>
              <a:t>Fully asynchronous </a:t>
            </a:r>
            <a:r>
              <a:rPr lang="en-US" sz="2000" b="0" dirty="0">
                <a:solidFill>
                  <a:srgbClr val="FF0000"/>
                </a:solidFill>
                <a:latin typeface="+mn-lt"/>
              </a:rPr>
              <a:t>=&gt; No algorithm convergence guarantees</a:t>
            </a:r>
          </a:p>
        </p:txBody>
      </p:sp>
      <p:sp>
        <p:nvSpPr>
          <p:cNvPr id="26" name="Content Placeholder 2"/>
          <p:cNvSpPr txBox="1">
            <a:spLocks/>
          </p:cNvSpPr>
          <p:nvPr/>
        </p:nvSpPr>
        <p:spPr bwMode="auto">
          <a:xfrm>
            <a:off x="879921" y="3623374"/>
            <a:ext cx="8114343" cy="8443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60000"/>
              </a:spcBef>
              <a:spcAft>
                <a:spcPct val="0"/>
              </a:spcAft>
              <a:buChar char="•"/>
              <a:defRPr sz="2400" b="1">
                <a:solidFill>
                  <a:schemeClr val="tx1"/>
                </a:solidFill>
                <a:latin typeface="+mn-lt"/>
                <a:ea typeface="+mn-ea"/>
                <a:cs typeface="+mn-cs"/>
              </a:defRPr>
            </a:lvl1pPr>
            <a:lvl2pPr marL="246063" indent="-244475" algn="l" rtl="0" fontAlgn="base">
              <a:spcBef>
                <a:spcPct val="40000"/>
              </a:spcBef>
              <a:spcAft>
                <a:spcPct val="0"/>
              </a:spcAft>
              <a:buSzPct val="125000"/>
              <a:buFont typeface="Times" pitchFamily="18" charset="0"/>
              <a:buChar char="•"/>
              <a:defRPr sz="2400" b="1">
                <a:solidFill>
                  <a:schemeClr val="tx1"/>
                </a:solidFill>
                <a:latin typeface="+mn-lt"/>
              </a:defRPr>
            </a:lvl2pPr>
            <a:lvl3pPr marL="571500" indent="-323850" algn="l" rtl="0" fontAlgn="base">
              <a:spcBef>
                <a:spcPct val="20000"/>
              </a:spcBef>
              <a:spcAft>
                <a:spcPct val="0"/>
              </a:spcAft>
              <a:buChar char="–"/>
              <a:defRPr sz="2400">
                <a:solidFill>
                  <a:schemeClr val="folHlink"/>
                </a:solidFill>
                <a:latin typeface="+mn-lt"/>
              </a:defRPr>
            </a:lvl3pPr>
            <a:lvl4pPr marL="725488" indent="-152400" algn="l" rtl="0" fontAlgn="base">
              <a:spcBef>
                <a:spcPct val="20000"/>
              </a:spcBef>
              <a:spcAft>
                <a:spcPct val="0"/>
              </a:spcAft>
              <a:buFont typeface="Times" pitchFamily="18" charset="0"/>
              <a:buChar char="•"/>
              <a:defRPr sz="2000" b="1">
                <a:solidFill>
                  <a:schemeClr val="tx1"/>
                </a:solidFill>
                <a:latin typeface="+mn-lt"/>
              </a:defRPr>
            </a:lvl4pPr>
            <a:lvl5pPr marL="1136650" indent="-409575" algn="l" rtl="0" fontAlgn="base">
              <a:spcBef>
                <a:spcPct val="20000"/>
              </a:spcBef>
              <a:spcAft>
                <a:spcPct val="0"/>
              </a:spcAft>
              <a:buChar char="–"/>
              <a:defRPr sz="1600">
                <a:solidFill>
                  <a:schemeClr val="tx1"/>
                </a:solidFill>
                <a:latin typeface="+mn-lt"/>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a:lstStyle>
          <a:p>
            <a:pPr eaLnBrk="1" hangingPunct="1"/>
            <a:r>
              <a:rPr lang="en-US" sz="2000" kern="0" dirty="0"/>
              <a:t> Exchange ALL updates at END of each iteration</a:t>
            </a:r>
            <a:endParaRPr lang="en-US" sz="2000" b="0" kern="0" dirty="0"/>
          </a:p>
          <a:p>
            <a:pPr eaLnBrk="1" hangingPunct="1"/>
            <a:r>
              <a:rPr lang="en-US" sz="2000" kern="0" dirty="0"/>
              <a:t> Synchronize ALL threads each iteration</a:t>
            </a:r>
          </a:p>
        </p:txBody>
      </p:sp>
      <p:sp>
        <p:nvSpPr>
          <p:cNvPr id="34" name="TextBox 33"/>
          <p:cNvSpPr txBox="1"/>
          <p:nvPr/>
        </p:nvSpPr>
        <p:spPr>
          <a:xfrm>
            <a:off x="1048938" y="4644678"/>
            <a:ext cx="7222169" cy="707886"/>
          </a:xfrm>
          <a:prstGeom prst="rect">
            <a:avLst/>
          </a:prstGeom>
          <a:solidFill>
            <a:schemeClr val="bg1">
              <a:lumMod val="85000"/>
            </a:schemeClr>
          </a:solidFill>
          <a:ln w="12700">
            <a:solidFill>
              <a:schemeClr val="tx1"/>
            </a:solidFill>
          </a:ln>
        </p:spPr>
        <p:txBody>
          <a:bodyPr wrap="none" rtlCol="0">
            <a:spAutoFit/>
          </a:bodyPr>
          <a:lstStyle/>
          <a:p>
            <a:r>
              <a:rPr lang="en-US" sz="2000" dirty="0">
                <a:solidFill>
                  <a:srgbClr val="FF0000"/>
                </a:solidFill>
              </a:rPr>
              <a:t>Bulk Synchrony </a:t>
            </a:r>
            <a:r>
              <a:rPr lang="en-US" sz="2000" b="0" dirty="0">
                <a:solidFill>
                  <a:srgbClr val="FF0000"/>
                </a:solidFill>
              </a:rPr>
              <a:t>=&gt; Frequent, </a:t>
            </a:r>
            <a:r>
              <a:rPr lang="en-US" sz="2000" b="0" dirty="0" err="1">
                <a:solidFill>
                  <a:srgbClr val="FF0000"/>
                </a:solidFill>
              </a:rPr>
              <a:t>bursty</a:t>
            </a:r>
            <a:r>
              <a:rPr lang="en-US" sz="2000" b="0" dirty="0">
                <a:solidFill>
                  <a:srgbClr val="FF0000"/>
                </a:solidFill>
              </a:rPr>
              <a:t> communication</a:t>
            </a:r>
            <a:br>
              <a:rPr lang="en-US" sz="2000" b="0" dirty="0">
                <a:solidFill>
                  <a:srgbClr val="FF0000"/>
                </a:solidFill>
              </a:rPr>
            </a:br>
            <a:r>
              <a:rPr lang="en-US" sz="2000" b="0" dirty="0">
                <a:solidFill>
                  <a:srgbClr val="FF0000"/>
                </a:solidFill>
              </a:rPr>
              <a:t>&amp; stuck waiting for stragglers</a:t>
            </a:r>
          </a:p>
        </p:txBody>
      </p:sp>
    </p:spTree>
    <p:extLst>
      <p:ext uri="{BB962C8B-B14F-4D97-AF65-F5344CB8AC3E}">
        <p14:creationId xmlns:p14="http://schemas.microsoft.com/office/powerpoint/2010/main" val="341346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Stale Synchronous Parallel (SSP)</a:t>
            </a:r>
            <a:endParaRPr lang="en-US" dirty="0"/>
          </a:p>
        </p:txBody>
      </p:sp>
      <p:sp>
        <p:nvSpPr>
          <p:cNvPr id="3" name="TextBox 2"/>
          <p:cNvSpPr txBox="1"/>
          <p:nvPr/>
        </p:nvSpPr>
        <p:spPr>
          <a:xfrm>
            <a:off x="7640118" y="5822537"/>
            <a:ext cx="1553976" cy="369332"/>
          </a:xfrm>
          <a:prstGeom prst="rect">
            <a:avLst/>
          </a:prstGeom>
          <a:noFill/>
        </p:spPr>
        <p:txBody>
          <a:bodyPr wrap="square" rtlCol="0">
            <a:spAutoFit/>
          </a:bodyPr>
          <a:lstStyle/>
          <a:p>
            <a:r>
              <a:rPr lang="en-US" sz="1800" b="0" dirty="0">
                <a:solidFill>
                  <a:schemeClr val="bg1">
                    <a:lumMod val="65000"/>
                  </a:schemeClr>
                </a:solidFill>
              </a:rPr>
              <a:t>[</a:t>
            </a:r>
            <a:r>
              <a:rPr lang="en-US" sz="1800" b="0" kern="1200" dirty="0">
                <a:solidFill>
                  <a:schemeClr val="bg1">
                    <a:lumMod val="65000"/>
                  </a:schemeClr>
                </a:solidFill>
                <a:latin typeface="Verdana" pitchFamily="34" charset="0"/>
                <a:ea typeface="+mn-ea"/>
                <a:cs typeface="+mn-cs"/>
              </a:rPr>
              <a:t>NIPS’13]</a:t>
            </a:r>
          </a:p>
        </p:txBody>
      </p:sp>
      <p:grpSp>
        <p:nvGrpSpPr>
          <p:cNvPr id="107" name="Group 106"/>
          <p:cNvGrpSpPr/>
          <p:nvPr/>
        </p:nvGrpSpPr>
        <p:grpSpPr>
          <a:xfrm>
            <a:off x="175174" y="816087"/>
            <a:ext cx="8869328" cy="3521832"/>
            <a:chOff x="175174" y="816087"/>
            <a:chExt cx="8869328" cy="3521832"/>
          </a:xfrm>
        </p:grpSpPr>
        <p:cxnSp>
          <p:nvCxnSpPr>
            <p:cNvPr id="54" name="Straight Connector 53"/>
            <p:cNvCxnSpPr/>
            <p:nvPr/>
          </p:nvCxnSpPr>
          <p:spPr>
            <a:xfrm>
              <a:off x="5784341" y="1350100"/>
              <a:ext cx="0" cy="2419434"/>
            </a:xfrm>
            <a:prstGeom prst="line">
              <a:avLst/>
            </a:prstGeom>
            <a:noFill/>
            <a:ln w="25400" cap="flat" cmpd="sng" algn="ctr">
              <a:solidFill>
                <a:sysClr val="windowText" lastClr="000000"/>
              </a:solidFill>
              <a:prstDash val="dash"/>
            </a:ln>
            <a:effectLst>
              <a:outerShdw blurRad="40000" dist="20000" dir="5400000" rotWithShape="0">
                <a:srgbClr val="000000">
                  <a:alpha val="38000"/>
                </a:srgbClr>
              </a:outerShdw>
            </a:effectLst>
          </p:spPr>
        </p:cxnSp>
        <p:cxnSp>
          <p:nvCxnSpPr>
            <p:cNvPr id="55" name="Straight Connector 54"/>
            <p:cNvCxnSpPr/>
            <p:nvPr/>
          </p:nvCxnSpPr>
          <p:spPr>
            <a:xfrm>
              <a:off x="4550324" y="1342606"/>
              <a:ext cx="0" cy="2419434"/>
            </a:xfrm>
            <a:prstGeom prst="line">
              <a:avLst/>
            </a:prstGeom>
            <a:noFill/>
            <a:ln w="25400" cap="flat" cmpd="sng" algn="ctr">
              <a:solidFill>
                <a:sysClr val="windowText" lastClr="000000"/>
              </a:solidFill>
              <a:prstDash val="dash"/>
            </a:ln>
            <a:effectLst>
              <a:outerShdw blurRad="40000" dist="20000" dir="5400000" rotWithShape="0">
                <a:srgbClr val="000000">
                  <a:alpha val="38000"/>
                </a:srgbClr>
              </a:outerShdw>
            </a:effectLst>
          </p:spPr>
        </p:cxnSp>
        <p:cxnSp>
          <p:nvCxnSpPr>
            <p:cNvPr id="56" name="Straight Connector 55"/>
            <p:cNvCxnSpPr/>
            <p:nvPr/>
          </p:nvCxnSpPr>
          <p:spPr>
            <a:xfrm>
              <a:off x="3933316" y="1342606"/>
              <a:ext cx="0" cy="2419434"/>
            </a:xfrm>
            <a:prstGeom prst="line">
              <a:avLst/>
            </a:prstGeom>
            <a:noFill/>
            <a:ln w="25400" cap="flat" cmpd="sng" algn="ctr">
              <a:solidFill>
                <a:sysClr val="windowText" lastClr="000000"/>
              </a:solidFill>
              <a:prstDash val="dash"/>
            </a:ln>
            <a:effectLst>
              <a:outerShdw blurRad="40000" dist="20000" dir="5400000" rotWithShape="0">
                <a:srgbClr val="000000">
                  <a:alpha val="38000"/>
                </a:srgbClr>
              </a:outerShdw>
            </a:effectLst>
          </p:spPr>
        </p:cxnSp>
        <p:sp>
          <p:nvSpPr>
            <p:cNvPr id="57" name="Right Arrow 56"/>
            <p:cNvSpPr/>
            <p:nvPr/>
          </p:nvSpPr>
          <p:spPr>
            <a:xfrm>
              <a:off x="3316307" y="2127889"/>
              <a:ext cx="448733" cy="224367"/>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58" name="Right Arrow 57"/>
            <p:cNvSpPr/>
            <p:nvPr/>
          </p:nvSpPr>
          <p:spPr>
            <a:xfrm>
              <a:off x="3316307" y="2688806"/>
              <a:ext cx="2075392" cy="224367"/>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59" name="Right Arrow 58"/>
            <p:cNvSpPr/>
            <p:nvPr/>
          </p:nvSpPr>
          <p:spPr>
            <a:xfrm>
              <a:off x="3316307" y="3249722"/>
              <a:ext cx="1626659" cy="224367"/>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60" name="Right Arrow 59"/>
            <p:cNvSpPr/>
            <p:nvPr/>
          </p:nvSpPr>
          <p:spPr>
            <a:xfrm>
              <a:off x="3316307" y="1566973"/>
              <a:ext cx="2468034" cy="224367"/>
            </a:xfrm>
            <a:prstGeom prst="rightArrow">
              <a:avLst/>
            </a:prstGeom>
            <a:solidFill>
              <a:srgbClr val="9BBB59"/>
            </a:solidFill>
            <a:ln w="25400" cap="flat" cmpd="sng" algn="ctr">
              <a:solidFill>
                <a:srgbClr val="9BBB59">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61" name="Straight Arrow Connector 60"/>
            <p:cNvCxnSpPr/>
            <p:nvPr/>
          </p:nvCxnSpPr>
          <p:spPr>
            <a:xfrm>
              <a:off x="932409" y="3860329"/>
              <a:ext cx="6618818"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62" name="TextBox 61"/>
            <p:cNvSpPr txBox="1"/>
            <p:nvPr/>
          </p:nvSpPr>
          <p:spPr>
            <a:xfrm>
              <a:off x="7467090" y="3937809"/>
              <a:ext cx="1104854" cy="400110"/>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rPr>
                <a:t>Iteration</a:t>
              </a:r>
            </a:p>
          </p:txBody>
        </p:sp>
        <p:cxnSp>
          <p:nvCxnSpPr>
            <p:cNvPr id="63" name="Straight Connector 62"/>
            <p:cNvCxnSpPr/>
            <p:nvPr/>
          </p:nvCxnSpPr>
          <p:spPr>
            <a:xfrm>
              <a:off x="1465282"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sp>
          <p:nvSpPr>
            <p:cNvPr id="64" name="TextBox 63"/>
            <p:cNvSpPr txBox="1"/>
            <p:nvPr/>
          </p:nvSpPr>
          <p:spPr>
            <a:xfrm>
              <a:off x="1316313"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0</a:t>
              </a:r>
            </a:p>
          </p:txBody>
        </p:sp>
        <p:cxnSp>
          <p:nvCxnSpPr>
            <p:cNvPr id="65" name="Straight Connector 64"/>
            <p:cNvCxnSpPr/>
            <p:nvPr/>
          </p:nvCxnSpPr>
          <p:spPr>
            <a:xfrm>
              <a:off x="2082290"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6" name="Straight Connector 65"/>
            <p:cNvCxnSpPr/>
            <p:nvPr/>
          </p:nvCxnSpPr>
          <p:spPr>
            <a:xfrm>
              <a:off x="2699299"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7" name="Straight Connector 66"/>
            <p:cNvCxnSpPr/>
            <p:nvPr/>
          </p:nvCxnSpPr>
          <p:spPr>
            <a:xfrm>
              <a:off x="3316307"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8" name="Straight Connector 67"/>
            <p:cNvCxnSpPr/>
            <p:nvPr/>
          </p:nvCxnSpPr>
          <p:spPr>
            <a:xfrm>
              <a:off x="3933316"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9" name="Straight Connector 68"/>
            <p:cNvCxnSpPr/>
            <p:nvPr/>
          </p:nvCxnSpPr>
          <p:spPr>
            <a:xfrm>
              <a:off x="4550324"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0" name="Straight Connector 69"/>
            <p:cNvCxnSpPr/>
            <p:nvPr/>
          </p:nvCxnSpPr>
          <p:spPr>
            <a:xfrm>
              <a:off x="5167332"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1" name="Straight Connector 70"/>
            <p:cNvCxnSpPr/>
            <p:nvPr/>
          </p:nvCxnSpPr>
          <p:spPr>
            <a:xfrm>
              <a:off x="5784341"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2" name="Straight Connector 71"/>
            <p:cNvCxnSpPr/>
            <p:nvPr/>
          </p:nvCxnSpPr>
          <p:spPr>
            <a:xfrm>
              <a:off x="6401349" y="3675079"/>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3" name="Straight Connector 72"/>
            <p:cNvCxnSpPr/>
            <p:nvPr/>
          </p:nvCxnSpPr>
          <p:spPr>
            <a:xfrm>
              <a:off x="7018357" y="3675079"/>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sp>
          <p:nvSpPr>
            <p:cNvPr id="74" name="TextBox 73"/>
            <p:cNvSpPr txBox="1"/>
            <p:nvPr/>
          </p:nvSpPr>
          <p:spPr>
            <a:xfrm>
              <a:off x="1933322"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1</a:t>
              </a:r>
            </a:p>
          </p:txBody>
        </p:sp>
        <p:sp>
          <p:nvSpPr>
            <p:cNvPr id="75" name="TextBox 74"/>
            <p:cNvSpPr txBox="1"/>
            <p:nvPr/>
          </p:nvSpPr>
          <p:spPr>
            <a:xfrm>
              <a:off x="2550330"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2</a:t>
              </a:r>
            </a:p>
          </p:txBody>
        </p:sp>
        <p:sp>
          <p:nvSpPr>
            <p:cNvPr id="76" name="TextBox 75"/>
            <p:cNvSpPr txBox="1"/>
            <p:nvPr/>
          </p:nvSpPr>
          <p:spPr>
            <a:xfrm>
              <a:off x="3167338"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3</a:t>
              </a:r>
            </a:p>
          </p:txBody>
        </p:sp>
        <p:sp>
          <p:nvSpPr>
            <p:cNvPr id="77" name="TextBox 76"/>
            <p:cNvSpPr txBox="1"/>
            <p:nvPr/>
          </p:nvSpPr>
          <p:spPr>
            <a:xfrm>
              <a:off x="3784347"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4</a:t>
              </a:r>
            </a:p>
          </p:txBody>
        </p:sp>
        <p:sp>
          <p:nvSpPr>
            <p:cNvPr id="78" name="TextBox 77"/>
            <p:cNvSpPr txBox="1"/>
            <p:nvPr/>
          </p:nvSpPr>
          <p:spPr>
            <a:xfrm>
              <a:off x="4401357"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5</a:t>
              </a:r>
            </a:p>
          </p:txBody>
        </p:sp>
        <p:sp>
          <p:nvSpPr>
            <p:cNvPr id="79" name="TextBox 78"/>
            <p:cNvSpPr txBox="1"/>
            <p:nvPr/>
          </p:nvSpPr>
          <p:spPr>
            <a:xfrm>
              <a:off x="5018364"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6</a:t>
              </a:r>
            </a:p>
          </p:txBody>
        </p:sp>
        <p:sp>
          <p:nvSpPr>
            <p:cNvPr id="80" name="TextBox 79"/>
            <p:cNvSpPr txBox="1"/>
            <p:nvPr/>
          </p:nvSpPr>
          <p:spPr>
            <a:xfrm>
              <a:off x="5635373"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7</a:t>
              </a:r>
            </a:p>
          </p:txBody>
        </p:sp>
        <p:sp>
          <p:nvSpPr>
            <p:cNvPr id="81" name="TextBox 80"/>
            <p:cNvSpPr txBox="1"/>
            <p:nvPr/>
          </p:nvSpPr>
          <p:spPr>
            <a:xfrm>
              <a:off x="6252380"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8</a:t>
              </a:r>
            </a:p>
          </p:txBody>
        </p:sp>
        <p:sp>
          <p:nvSpPr>
            <p:cNvPr id="82" name="TextBox 81"/>
            <p:cNvSpPr txBox="1"/>
            <p:nvPr/>
          </p:nvSpPr>
          <p:spPr>
            <a:xfrm>
              <a:off x="6869390"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9</a:t>
              </a:r>
            </a:p>
          </p:txBody>
        </p:sp>
        <p:sp>
          <p:nvSpPr>
            <p:cNvPr id="83" name="Rectangle 82"/>
            <p:cNvSpPr/>
            <p:nvPr/>
          </p:nvSpPr>
          <p:spPr>
            <a:xfrm>
              <a:off x="1465282" y="3201124"/>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84" name="Rectangle 83"/>
            <p:cNvSpPr/>
            <p:nvPr/>
          </p:nvSpPr>
          <p:spPr>
            <a:xfrm>
              <a:off x="1465282" y="2640208"/>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85" name="Rectangle 84"/>
            <p:cNvSpPr/>
            <p:nvPr/>
          </p:nvSpPr>
          <p:spPr>
            <a:xfrm>
              <a:off x="1465282" y="2079291"/>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86" name="Rectangle 85"/>
            <p:cNvSpPr/>
            <p:nvPr/>
          </p:nvSpPr>
          <p:spPr>
            <a:xfrm>
              <a:off x="1465282" y="1518375"/>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87" name="Straight Connector 86"/>
            <p:cNvCxnSpPr/>
            <p:nvPr/>
          </p:nvCxnSpPr>
          <p:spPr>
            <a:xfrm>
              <a:off x="3316307" y="1350100"/>
              <a:ext cx="0" cy="2411941"/>
            </a:xfrm>
            <a:prstGeom prst="line">
              <a:avLst/>
            </a:prstGeom>
            <a:noFill/>
            <a:ln w="38100" cap="flat" cmpd="sng" algn="ctr">
              <a:solidFill>
                <a:srgbClr val="C0504D"/>
              </a:solidFill>
              <a:prstDash val="dash"/>
            </a:ln>
            <a:effectLst>
              <a:outerShdw blurRad="40000" dist="23000" dir="5400000" rotWithShape="0">
                <a:srgbClr val="000000">
                  <a:alpha val="35000"/>
                </a:srgbClr>
              </a:outerShdw>
            </a:effectLst>
          </p:spPr>
        </p:cxnSp>
        <p:cxnSp>
          <p:nvCxnSpPr>
            <p:cNvPr id="88" name="Straight Connector 87"/>
            <p:cNvCxnSpPr/>
            <p:nvPr/>
          </p:nvCxnSpPr>
          <p:spPr>
            <a:xfrm>
              <a:off x="5167332" y="1350100"/>
              <a:ext cx="0" cy="2411941"/>
            </a:xfrm>
            <a:prstGeom prst="line">
              <a:avLst/>
            </a:prstGeom>
            <a:noFill/>
            <a:ln w="38100" cap="flat" cmpd="sng" algn="ctr">
              <a:solidFill>
                <a:srgbClr val="C0504D"/>
              </a:solidFill>
              <a:prstDash val="dash"/>
            </a:ln>
            <a:effectLst>
              <a:outerShdw blurRad="40000" dist="23000" dir="5400000" rotWithShape="0">
                <a:srgbClr val="000000">
                  <a:alpha val="35000"/>
                </a:srgbClr>
              </a:outerShdw>
            </a:effectLst>
          </p:spPr>
        </p:cxnSp>
        <p:sp>
          <p:nvSpPr>
            <p:cNvPr id="89" name="TextBox 88"/>
            <p:cNvSpPr txBox="1"/>
            <p:nvPr/>
          </p:nvSpPr>
          <p:spPr>
            <a:xfrm>
              <a:off x="175174" y="1510881"/>
              <a:ext cx="1213696" cy="369332"/>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Georgia" panose="02040502050405020303" pitchFamily="18" charset="0"/>
                  <a:ea typeface="+mn-ea"/>
                  <a:cs typeface="+mn-cs"/>
                </a:rPr>
                <a:t>Thread 1</a:t>
              </a:r>
            </a:p>
          </p:txBody>
        </p:sp>
        <p:sp>
          <p:nvSpPr>
            <p:cNvPr id="90" name="TextBox 89"/>
            <p:cNvSpPr txBox="1"/>
            <p:nvPr/>
          </p:nvSpPr>
          <p:spPr>
            <a:xfrm>
              <a:off x="272137" y="2075544"/>
              <a:ext cx="1103187"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panose="02040502050405020303" pitchFamily="18" charset="0"/>
                </a:rPr>
                <a:t>Thread 2</a:t>
              </a:r>
            </a:p>
          </p:txBody>
        </p:sp>
        <p:sp>
          <p:nvSpPr>
            <p:cNvPr id="91" name="TextBox 90"/>
            <p:cNvSpPr txBox="1"/>
            <p:nvPr/>
          </p:nvSpPr>
          <p:spPr>
            <a:xfrm>
              <a:off x="289301" y="2598134"/>
              <a:ext cx="1101584"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panose="02040502050405020303" pitchFamily="18" charset="0"/>
                </a:rPr>
                <a:t>Thread 3</a:t>
              </a:r>
            </a:p>
          </p:txBody>
        </p:sp>
        <p:sp>
          <p:nvSpPr>
            <p:cNvPr id="92" name="TextBox 91"/>
            <p:cNvSpPr txBox="1"/>
            <p:nvPr/>
          </p:nvSpPr>
          <p:spPr>
            <a:xfrm>
              <a:off x="295879" y="3172761"/>
              <a:ext cx="1104790"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panose="02040502050405020303" pitchFamily="18" charset="0"/>
                </a:rPr>
                <a:t>Thread 4</a:t>
              </a:r>
            </a:p>
          </p:txBody>
        </p:sp>
        <p:cxnSp>
          <p:nvCxnSpPr>
            <p:cNvPr id="93" name="Straight Arrow Connector 92"/>
            <p:cNvCxnSpPr/>
            <p:nvPr/>
          </p:nvCxnSpPr>
          <p:spPr>
            <a:xfrm>
              <a:off x="3316307" y="1237916"/>
              <a:ext cx="1851025" cy="0"/>
            </a:xfrm>
            <a:prstGeom prst="straightConnector1">
              <a:avLst/>
            </a:prstGeom>
            <a:noFill/>
            <a:ln w="38100" cap="flat" cmpd="sng" algn="ctr">
              <a:solidFill>
                <a:srgbClr val="C0504D"/>
              </a:solidFill>
              <a:prstDash val="solid"/>
              <a:headEnd type="arrow"/>
              <a:tailEnd type="arrow"/>
            </a:ln>
            <a:effectLst>
              <a:outerShdw blurRad="40000" dist="23000" dir="5400000" rotWithShape="0">
                <a:srgbClr val="000000">
                  <a:alpha val="35000"/>
                </a:srgbClr>
              </a:outerShdw>
            </a:effectLst>
          </p:spPr>
        </p:cxnSp>
        <p:sp>
          <p:nvSpPr>
            <p:cNvPr id="94" name="TextBox 93"/>
            <p:cNvSpPr txBox="1"/>
            <p:nvPr/>
          </p:nvSpPr>
          <p:spPr>
            <a:xfrm>
              <a:off x="3166043" y="816087"/>
              <a:ext cx="2151551"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Calibri"/>
                </a:rPr>
                <a:t>Staleness Bound S=3</a:t>
              </a:r>
            </a:p>
          </p:txBody>
        </p:sp>
        <p:cxnSp>
          <p:nvCxnSpPr>
            <p:cNvPr id="95" name="Straight Arrow Connector 94"/>
            <p:cNvCxnSpPr>
              <a:stCxn id="96" idx="1"/>
            </p:cNvCxnSpPr>
            <p:nvPr/>
          </p:nvCxnSpPr>
          <p:spPr>
            <a:xfrm flipH="1">
              <a:off x="5840433" y="1280624"/>
              <a:ext cx="426008" cy="34993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96" name="TextBox 95"/>
            <p:cNvSpPr txBox="1"/>
            <p:nvPr/>
          </p:nvSpPr>
          <p:spPr>
            <a:xfrm>
              <a:off x="6266441" y="957458"/>
              <a:ext cx="2747355" cy="646331"/>
            </a:xfrm>
            <a:prstGeom prst="rect">
              <a:avLst/>
            </a:prstGeom>
            <a:solidFill>
              <a:sysClr val="window" lastClr="FFFFFF"/>
            </a:solidFill>
            <a:ln w="25400" cap="flat" cmpd="sng" algn="ctr">
              <a:solidFill>
                <a:sysClr val="windowText" lastClr="000000"/>
              </a:solidFill>
              <a:prstDash val="solid"/>
            </a:ln>
            <a:effectLst/>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Thread 1 waits until</a:t>
              </a:r>
            </a:p>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Thread 2 has reached </a:t>
              </a:r>
              <a:r>
                <a:rPr kumimoji="0" lang="en-US" sz="1800" b="0" i="0" u="none" strike="noStrike" kern="0" cap="none" spc="0" normalizeH="0" baseline="0" noProof="0" dirty="0" err="1">
                  <a:ln>
                    <a:noFill/>
                  </a:ln>
                  <a:solidFill>
                    <a:prstClr val="black"/>
                  </a:solidFill>
                  <a:effectLst/>
                  <a:uLnTx/>
                  <a:uFillTx/>
                  <a:latin typeface="Calibri"/>
                  <a:ea typeface="+mn-ea"/>
                  <a:cs typeface="+mn-cs"/>
                </a:rPr>
                <a:t>iter</a:t>
              </a:r>
              <a:r>
                <a:rPr kumimoji="0" lang="en-US" sz="1800" b="0" i="0" u="none" strike="noStrike" kern="0" cap="none" spc="0" normalizeH="0" baseline="0" noProof="0" dirty="0">
                  <a:ln>
                    <a:noFill/>
                  </a:ln>
                  <a:solidFill>
                    <a:prstClr val="black"/>
                  </a:solidFill>
                  <a:effectLst/>
                  <a:uLnTx/>
                  <a:uFillTx/>
                  <a:latin typeface="Calibri"/>
                  <a:ea typeface="+mn-ea"/>
                  <a:cs typeface="+mn-cs"/>
                </a:rPr>
                <a:t> 4</a:t>
              </a:r>
            </a:p>
          </p:txBody>
        </p:sp>
        <p:sp>
          <p:nvSpPr>
            <p:cNvPr id="97" name="Rectangle 96"/>
            <p:cNvSpPr/>
            <p:nvPr/>
          </p:nvSpPr>
          <p:spPr>
            <a:xfrm>
              <a:off x="6330976" y="1936909"/>
              <a:ext cx="280458" cy="168275"/>
            </a:xfrm>
            <a:prstGeom prst="rect">
              <a:avLst/>
            </a:prstGeom>
            <a:solidFill>
              <a:sysClr val="windowText" lastClr="000000"/>
            </a:solidFill>
            <a:ln w="25400" cap="flat" cmpd="sng" algn="ctr">
              <a:solidFill>
                <a:sysClr val="windowText" lastClr="000000">
                  <a:shade val="50000"/>
                </a:sysClr>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98" name="TextBox 97"/>
            <p:cNvSpPr txBox="1"/>
            <p:nvPr/>
          </p:nvSpPr>
          <p:spPr>
            <a:xfrm>
              <a:off x="6603587" y="1857063"/>
              <a:ext cx="2440915" cy="646327"/>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rPr>
                <a:t>Thread 1 will always see</a:t>
              </a:r>
            </a:p>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rPr>
                <a:t>these updates</a:t>
              </a:r>
            </a:p>
          </p:txBody>
        </p:sp>
        <p:sp>
          <p:nvSpPr>
            <p:cNvPr id="99" name="Right Arrow 98"/>
            <p:cNvSpPr/>
            <p:nvPr/>
          </p:nvSpPr>
          <p:spPr>
            <a:xfrm>
              <a:off x="6336231" y="2186676"/>
              <a:ext cx="280458" cy="224367"/>
            </a:xfrm>
            <a:prstGeom prst="rightArrow">
              <a:avLst/>
            </a:prstGeom>
            <a:solidFill>
              <a:srgbClr val="9BBB59"/>
            </a:solidFill>
            <a:ln w="25400" cap="flat" cmpd="sng" algn="ctr">
              <a:solidFill>
                <a:srgbClr val="9BBB59">
                  <a:shade val="50000"/>
                </a:srgbClr>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100" name="Right Arrow 99"/>
            <p:cNvSpPr/>
            <p:nvPr/>
          </p:nvSpPr>
          <p:spPr>
            <a:xfrm>
              <a:off x="6341486" y="3024875"/>
              <a:ext cx="280458" cy="224367"/>
            </a:xfrm>
            <a:prstGeom prst="rightArrow">
              <a:avLst/>
            </a:prstGeom>
            <a:solidFill>
              <a:srgbClr val="4F81BD"/>
            </a:solidFill>
            <a:ln w="25400" cap="flat" cmpd="sng" algn="ctr">
              <a:solidFill>
                <a:srgbClr val="4F81BD">
                  <a:shade val="50000"/>
                </a:srgbClr>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101" name="TextBox 100"/>
            <p:cNvSpPr txBox="1"/>
            <p:nvPr/>
          </p:nvSpPr>
          <p:spPr>
            <a:xfrm>
              <a:off x="6610463" y="2872475"/>
              <a:ext cx="2284783" cy="646327"/>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Calibri"/>
                </a:rPr>
                <a:t>Thread 1 may not see</a:t>
              </a:r>
            </a:p>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Calibri"/>
                </a:rPr>
                <a:t>these updates</a:t>
              </a:r>
            </a:p>
          </p:txBody>
        </p:sp>
      </p:grpSp>
      <p:sp>
        <p:nvSpPr>
          <p:cNvPr id="104" name="Rectangle 103"/>
          <p:cNvSpPr/>
          <p:nvPr/>
        </p:nvSpPr>
        <p:spPr>
          <a:xfrm>
            <a:off x="497507" y="5804645"/>
            <a:ext cx="7364231" cy="601409"/>
          </a:xfrm>
          <a:prstGeom prst="rect">
            <a:avLst/>
          </a:prstGeom>
          <a:noFill/>
          <a:ln w="25400" cap="flat" cmpd="sng" algn="ctr">
            <a:solidFill>
              <a:sysClr val="window" lastClr="FFFFFF"/>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rgbClr val="008000"/>
                </a:solidFill>
                <a:effectLst/>
                <a:uLnTx/>
                <a:uFillTx/>
                <a:latin typeface="Calibri"/>
                <a:ea typeface="+mn-ea"/>
                <a:cs typeface="+mn-cs"/>
              </a:rPr>
              <a:t>Exploits: 1. commutative/associative updates &amp;</a:t>
            </a:r>
            <a:br>
              <a:rPr kumimoji="0" lang="en-US" i="0" u="none" strike="noStrike" kern="0" cap="none" spc="0" normalizeH="0" baseline="0" noProof="0" dirty="0">
                <a:ln>
                  <a:noFill/>
                </a:ln>
                <a:solidFill>
                  <a:srgbClr val="008000"/>
                </a:solidFill>
                <a:effectLst/>
                <a:uLnTx/>
                <a:uFillTx/>
                <a:latin typeface="Calibri"/>
                <a:ea typeface="+mn-ea"/>
                <a:cs typeface="+mn-cs"/>
              </a:rPr>
            </a:br>
            <a:r>
              <a:rPr kumimoji="0" lang="en-US" i="0" u="none" strike="noStrike" kern="0" cap="none" spc="0" normalizeH="0" baseline="0" noProof="0" dirty="0">
                <a:ln>
                  <a:noFill/>
                </a:ln>
                <a:solidFill>
                  <a:srgbClr val="008000"/>
                </a:solidFill>
                <a:effectLst/>
                <a:uLnTx/>
                <a:uFillTx/>
                <a:latin typeface="Calibri"/>
                <a:ea typeface="+mn-ea"/>
                <a:cs typeface="+mn-cs"/>
              </a:rPr>
              <a:t>2. tolerance for lazy consistency  (bounded staleness)</a:t>
            </a:r>
          </a:p>
        </p:txBody>
      </p:sp>
      <p:sp>
        <p:nvSpPr>
          <p:cNvPr id="106" name="TextBox 105"/>
          <p:cNvSpPr txBox="1"/>
          <p:nvPr/>
        </p:nvSpPr>
        <p:spPr>
          <a:xfrm>
            <a:off x="-10839" y="4333604"/>
            <a:ext cx="9144000" cy="1323435"/>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2000" dirty="0">
                <a:solidFill>
                  <a:prstClr val="black"/>
                </a:solidFill>
                <a:latin typeface="Calibri"/>
              </a:rPr>
              <a:t>Fastest/slowest threads not allowed to drift &gt;S iterations apart</a:t>
            </a:r>
          </a:p>
          <a:p>
            <a:pPr defTabSz="914353" eaLnBrk="1" fontAlgn="auto" hangingPunct="1">
              <a:spcBef>
                <a:spcPts val="0"/>
              </a:spcBef>
              <a:spcAft>
                <a:spcPts val="0"/>
              </a:spcAft>
            </a:pPr>
            <a:r>
              <a:rPr lang="en-US" sz="2000" dirty="0">
                <a:solidFill>
                  <a:srgbClr val="FF0000"/>
                </a:solidFill>
                <a:latin typeface="Calibri"/>
              </a:rPr>
              <a:t>Allow threads to </a:t>
            </a:r>
            <a:r>
              <a:rPr lang="en-US" sz="2000" i="1" u="sng" dirty="0">
                <a:solidFill>
                  <a:srgbClr val="FF0000"/>
                </a:solidFill>
                <a:latin typeface="Calibri"/>
              </a:rPr>
              <a:t>usually</a:t>
            </a:r>
            <a:r>
              <a:rPr lang="en-US" sz="2000" dirty="0">
                <a:solidFill>
                  <a:srgbClr val="FF0000"/>
                </a:solidFill>
                <a:latin typeface="Calibri"/>
              </a:rPr>
              <a:t> run at own pace</a:t>
            </a:r>
          </a:p>
          <a:p>
            <a:pPr defTabSz="914353" eaLnBrk="1" fontAlgn="auto" hangingPunct="1">
              <a:spcBef>
                <a:spcPts val="0"/>
              </a:spcBef>
              <a:spcAft>
                <a:spcPts val="0"/>
              </a:spcAft>
            </a:pPr>
            <a:r>
              <a:rPr lang="en-US" sz="2000" b="0" dirty="0">
                <a:solidFill>
                  <a:prstClr val="black"/>
                </a:solidFill>
                <a:latin typeface="Calibri"/>
              </a:rPr>
              <a:t>Protocol: check cache first; if too old, get latest version from network</a:t>
            </a:r>
          </a:p>
          <a:p>
            <a:pPr defTabSz="914353" eaLnBrk="1" fontAlgn="auto" hangingPunct="1">
              <a:spcBef>
                <a:spcPts val="0"/>
              </a:spcBef>
              <a:spcAft>
                <a:spcPts val="0"/>
              </a:spcAft>
            </a:pPr>
            <a:r>
              <a:rPr lang="en-US" sz="2000" b="0" dirty="0">
                <a:solidFill>
                  <a:prstClr val="black"/>
                </a:solidFill>
                <a:latin typeface="Calibri"/>
              </a:rPr>
              <a:t>Choice of S: Staleness “sweet spot”</a:t>
            </a:r>
          </a:p>
        </p:txBody>
      </p:sp>
      <p:sp>
        <p:nvSpPr>
          <p:cNvPr id="102" name="TextBox 101">
            <a:extLst>
              <a:ext uri="{FF2B5EF4-FFF2-40B4-BE49-F238E27FC236}">
                <a16:creationId xmlns:a16="http://schemas.microsoft.com/office/drawing/2014/main" id="{91672B55-E203-43B4-B297-BCBA1F5329CF}"/>
              </a:ext>
            </a:extLst>
          </p:cNvPr>
          <p:cNvSpPr txBox="1"/>
          <p:nvPr/>
        </p:nvSpPr>
        <p:spPr>
          <a:xfrm>
            <a:off x="7703956" y="6105350"/>
            <a:ext cx="14262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chemeClr val="bg1">
                    <a:lumMod val="65000"/>
                  </a:schemeClr>
                </a:solidFill>
              </a:rPr>
              <a:t>[ATC’14</a:t>
            </a:r>
            <a:r>
              <a:rPr kumimoji="0" lang="en-US" sz="1800" b="0" i="0" u="none" strike="noStrike" kern="1200" cap="none" spc="0" normalizeH="0" baseline="0" noProof="0" dirty="0">
                <a:ln>
                  <a:noFill/>
                </a:ln>
                <a:solidFill>
                  <a:schemeClr val="bg1">
                    <a:lumMod val="65000"/>
                  </a:schemeClr>
                </a:solidFill>
                <a:effectLst/>
                <a:uLnTx/>
                <a:uFillTx/>
              </a:rPr>
              <a:t>]</a:t>
            </a:r>
          </a:p>
        </p:txBody>
      </p:sp>
    </p:spTree>
    <p:extLst>
      <p:ext uri="{BB962C8B-B14F-4D97-AF65-F5344CB8AC3E}">
        <p14:creationId xmlns:p14="http://schemas.microsoft.com/office/powerpoint/2010/main" val="7028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476"/>
            <a:ext cx="9144000" cy="889000"/>
          </a:xfrm>
        </p:spPr>
        <p:txBody>
          <a:bodyPr/>
          <a:lstStyle/>
          <a:p>
            <a:r>
              <a:rPr lang="en-US" dirty="0"/>
              <a:t>Staleness Sweet Spot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9" y="700984"/>
            <a:ext cx="7550510" cy="244686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718" y="3402735"/>
            <a:ext cx="4640317" cy="3010151"/>
          </a:xfrm>
          <a:prstGeom prst="rect">
            <a:avLst/>
          </a:prstGeom>
          <a:ln w="38100">
            <a:solidFill>
              <a:schemeClr val="accent1"/>
            </a:solidFill>
          </a:ln>
        </p:spPr>
      </p:pic>
      <p:sp>
        <p:nvSpPr>
          <p:cNvPr id="7" name="TextBox 6"/>
          <p:cNvSpPr txBox="1"/>
          <p:nvPr/>
        </p:nvSpPr>
        <p:spPr>
          <a:xfrm>
            <a:off x="-257504" y="4694354"/>
            <a:ext cx="3263462" cy="1815882"/>
          </a:xfrm>
          <a:prstGeom prst="rect">
            <a:avLst/>
          </a:prstGeom>
          <a:noFill/>
        </p:spPr>
        <p:txBody>
          <a:bodyPr wrap="square" rtlCol="0">
            <a:spAutoFit/>
          </a:bodyPr>
          <a:lstStyle/>
          <a:p>
            <a:r>
              <a:rPr lang="en-US" sz="1600" u="sng" kern="1200" dirty="0">
                <a:solidFill>
                  <a:schemeClr val="tx1"/>
                </a:solidFill>
              </a:rPr>
              <a:t>Topic Modeling</a:t>
            </a:r>
          </a:p>
          <a:p>
            <a:r>
              <a:rPr lang="en-US" sz="1600" b="0" dirty="0" err="1"/>
              <a:t>Nytimes</a:t>
            </a:r>
            <a:r>
              <a:rPr lang="en-US" sz="1600" b="0" dirty="0"/>
              <a:t> dataset</a:t>
            </a:r>
          </a:p>
          <a:p>
            <a:r>
              <a:rPr lang="en-US" sz="1600" b="0" kern="1200" dirty="0">
                <a:solidFill>
                  <a:schemeClr val="tx1"/>
                </a:solidFill>
              </a:rPr>
              <a:t>400k documents</a:t>
            </a:r>
          </a:p>
          <a:p>
            <a:r>
              <a:rPr lang="en-US" sz="1600" b="0" kern="1200" dirty="0">
                <a:solidFill>
                  <a:schemeClr val="tx1"/>
                </a:solidFill>
              </a:rPr>
              <a:t>100 topics</a:t>
            </a:r>
          </a:p>
          <a:p>
            <a:r>
              <a:rPr lang="en-US" sz="1600" b="0" dirty="0"/>
              <a:t>LDA w/Gibbs sampling</a:t>
            </a:r>
          </a:p>
          <a:p>
            <a:r>
              <a:rPr lang="en-US" sz="1600" b="0" kern="1200" dirty="0">
                <a:solidFill>
                  <a:srgbClr val="FF0000"/>
                </a:solidFill>
              </a:rPr>
              <a:t>8 machines x 64 cores</a:t>
            </a:r>
          </a:p>
          <a:p>
            <a:r>
              <a:rPr lang="en-US" sz="1600" b="0" kern="1200" dirty="0">
                <a:solidFill>
                  <a:srgbClr val="FF0000"/>
                </a:solidFill>
              </a:rPr>
              <a:t>40Gbps </a:t>
            </a:r>
            <a:r>
              <a:rPr lang="en-US" sz="1600" b="0" dirty="0" err="1">
                <a:solidFill>
                  <a:srgbClr val="FF0000"/>
                </a:solidFill>
              </a:rPr>
              <a:t>I</a:t>
            </a:r>
            <a:r>
              <a:rPr lang="en-US" sz="1600" b="0" kern="1200" dirty="0" err="1">
                <a:solidFill>
                  <a:srgbClr val="FF0000"/>
                </a:solidFill>
              </a:rPr>
              <a:t>nfiniband</a:t>
            </a:r>
            <a:endParaRPr lang="en-US" sz="1600" b="0" kern="1200" dirty="0">
              <a:solidFill>
                <a:srgbClr val="FF0000"/>
              </a:solidFill>
            </a:endParaRPr>
          </a:p>
        </p:txBody>
      </p:sp>
      <p:sp>
        <p:nvSpPr>
          <p:cNvPr id="8" name="TextBox 7"/>
          <p:cNvSpPr txBox="1"/>
          <p:nvPr/>
        </p:nvSpPr>
        <p:spPr>
          <a:xfrm>
            <a:off x="7901632" y="6132849"/>
            <a:ext cx="14262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chemeClr val="bg1">
                    <a:lumMod val="65000"/>
                  </a:schemeClr>
                </a:solidFill>
              </a:rPr>
              <a:t>[ATC’14</a:t>
            </a:r>
            <a:r>
              <a:rPr kumimoji="0" lang="en-US" sz="1800" b="0" i="0" u="none" strike="noStrike" kern="1200" cap="none" spc="0" normalizeH="0" baseline="0" noProof="0" dirty="0">
                <a:ln>
                  <a:noFill/>
                </a:ln>
                <a:solidFill>
                  <a:schemeClr val="bg1">
                    <a:lumMod val="65000"/>
                  </a:schemeClr>
                </a:solidFill>
                <a:effectLst/>
                <a:uLnTx/>
                <a:uFillTx/>
              </a:rPr>
              <a:t>]</a:t>
            </a:r>
          </a:p>
        </p:txBody>
      </p:sp>
      <p:sp>
        <p:nvSpPr>
          <p:cNvPr id="3" name="Smiley Face 2"/>
          <p:cNvSpPr/>
          <p:nvPr/>
        </p:nvSpPr>
        <p:spPr bwMode="auto">
          <a:xfrm>
            <a:off x="641135" y="758790"/>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9" name="Smiley Face 8"/>
          <p:cNvSpPr/>
          <p:nvPr/>
        </p:nvSpPr>
        <p:spPr bwMode="auto">
          <a:xfrm>
            <a:off x="609602" y="2661160"/>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0870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07190"/>
            <a:ext cx="8788400" cy="4060373"/>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solidFill>
                  <a:srgbClr val="FF0000"/>
                </a:solidFill>
              </a:rPr>
              <a:t> Repeated parameter data access pattern</a:t>
            </a:r>
          </a:p>
          <a:p>
            <a:pPr marL="457200" indent="-457200">
              <a:buFont typeface="+mj-lt"/>
              <a:buAutoNum type="arabicPeriod"/>
            </a:pPr>
            <a:r>
              <a:rPr lang="en-US" dirty="0">
                <a:solidFill>
                  <a:srgbClr val="339933"/>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8037567" y="3258397"/>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415527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Data Access in PageRank</a:t>
            </a:r>
          </a:p>
        </p:txBody>
      </p:sp>
      <p:sp>
        <p:nvSpPr>
          <p:cNvPr id="4" name="Content Placeholder 3"/>
          <p:cNvSpPr>
            <a:spLocks noGrp="1"/>
          </p:cNvSpPr>
          <p:nvPr>
            <p:ph sz="half" idx="2"/>
          </p:nvPr>
        </p:nvSpPr>
        <p:spPr>
          <a:xfrm>
            <a:off x="4614039" y="2989153"/>
            <a:ext cx="4470400" cy="2887763"/>
          </a:xfrm>
        </p:spPr>
        <p:txBody>
          <a:bodyPr/>
          <a:lstStyle/>
          <a:p>
            <a:pPr lvl="0" fontAlgn="auto">
              <a:spcBef>
                <a:spcPts val="0"/>
              </a:spcBef>
              <a:spcAft>
                <a:spcPts val="0"/>
              </a:spcAft>
              <a:buNone/>
              <a:defRPr/>
            </a:pPr>
            <a:r>
              <a:rPr lang="en-US" sz="2400" b="0" dirty="0" err="1">
                <a:solidFill>
                  <a:sysClr val="windowText" lastClr="000000"/>
                </a:solidFill>
                <a:cs typeface="Consolas" panose="020B0609020204030204" pitchFamily="49" charset="0"/>
              </a:rPr>
              <a:t>Init</a:t>
            </a:r>
            <a:r>
              <a:rPr lang="en-US" sz="2400" b="0" dirty="0">
                <a:solidFill>
                  <a:sysClr val="windowText" lastClr="000000"/>
                </a:solidFill>
                <a:cs typeface="Consolas" panose="020B0609020204030204" pitchFamily="49" charset="0"/>
              </a:rPr>
              <a:t> ranks to random value</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loop</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dirty="0" err="1">
                <a:solidFill>
                  <a:sysClr val="windowText" lastClr="000000"/>
                </a:solidFill>
                <a:cs typeface="Consolas" panose="020B0609020204030204" pitchFamily="49" charset="0"/>
              </a:rPr>
              <a:t>foreach</a:t>
            </a:r>
            <a:r>
              <a:rPr lang="en-US" sz="2400" b="0" dirty="0">
                <a:solidFill>
                  <a:sysClr val="windowText" lastClr="000000"/>
                </a:solidFill>
                <a:cs typeface="Consolas" panose="020B0609020204030204" pitchFamily="49" charset="0"/>
              </a:rPr>
              <a:t> link from </a:t>
            </a:r>
            <a:r>
              <a:rPr lang="en-US" sz="2400" b="0" dirty="0" err="1">
                <a:solidFill>
                  <a:sysClr val="windowText" lastClr="000000"/>
                </a:solidFill>
                <a:cs typeface="Consolas" panose="020B0609020204030204" pitchFamily="49" charset="0"/>
              </a:rPr>
              <a:t>i</a:t>
            </a:r>
            <a:r>
              <a:rPr lang="en-US" sz="2400" b="0" dirty="0">
                <a:solidFill>
                  <a:sysClr val="windowText" lastClr="000000"/>
                </a:solidFill>
                <a:cs typeface="Consolas" panose="020B0609020204030204" pitchFamily="49" charset="0"/>
              </a:rPr>
              <a:t> to j {</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C00000"/>
                </a:solidFill>
                <a:cs typeface="Consolas" panose="020B0609020204030204" pitchFamily="49" charset="0"/>
              </a:rPr>
              <a:t>read</a:t>
            </a:r>
            <a:r>
              <a:rPr lang="en-US" sz="2400" b="0" dirty="0">
                <a:solidFill>
                  <a:sysClr val="windowText" lastClr="000000"/>
                </a:solidFill>
                <a:cs typeface="Consolas" panose="020B0609020204030204" pitchFamily="49" charset="0"/>
              </a:rPr>
              <a:t> Rank(</a:t>
            </a:r>
            <a:r>
              <a:rPr lang="en-US" sz="2400" b="0" dirty="0" err="1">
                <a:solidFill>
                  <a:sysClr val="windowText" lastClr="000000"/>
                </a:solidFill>
                <a:cs typeface="Consolas" panose="020B0609020204030204" pitchFamily="49" charset="0"/>
              </a:rPr>
              <a:t>i</a:t>
            </a:r>
            <a:r>
              <a:rPr lang="en-US" sz="2400" b="0" dirty="0">
                <a:solidFill>
                  <a:sysClr val="windowText" lastClr="000000"/>
                </a:solidFill>
                <a:cs typeface="Consolas" panose="020B0609020204030204" pitchFamily="49" charset="0"/>
              </a:rPr>
              <a:t>)</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C00000"/>
                </a:solidFill>
                <a:cs typeface="Consolas" panose="020B0609020204030204" pitchFamily="49" charset="0"/>
              </a:rPr>
              <a:t>update</a:t>
            </a:r>
            <a:r>
              <a:rPr lang="en-US" sz="2400" b="0" dirty="0">
                <a:solidFill>
                  <a:sysClr val="windowText" lastClr="000000"/>
                </a:solidFill>
                <a:cs typeface="Consolas" panose="020B0609020204030204" pitchFamily="49" charset="0"/>
              </a:rPr>
              <a:t> Rank(j)</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while</a:t>
            </a:r>
            <a:r>
              <a:rPr lang="en-US" sz="2400" b="0" dirty="0">
                <a:solidFill>
                  <a:sysClr val="windowText" lastClr="000000"/>
                </a:solidFill>
                <a:cs typeface="Consolas" panose="020B0609020204030204" pitchFamily="49" charset="0"/>
              </a:rPr>
              <a:t> not converged</a:t>
            </a:r>
            <a:endParaRPr lang="en-US" sz="2400" dirty="0"/>
          </a:p>
        </p:txBody>
      </p:sp>
      <p:sp>
        <p:nvSpPr>
          <p:cNvPr id="5" name="椭圆 3"/>
          <p:cNvSpPr/>
          <p:nvPr/>
        </p:nvSpPr>
        <p:spPr>
          <a:xfrm>
            <a:off x="729062" y="2726339"/>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6" name="椭圆 5"/>
          <p:cNvSpPr/>
          <p:nvPr/>
        </p:nvSpPr>
        <p:spPr>
          <a:xfrm>
            <a:off x="729062" y="4920663"/>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7" name="椭圆 6"/>
          <p:cNvSpPr/>
          <p:nvPr/>
        </p:nvSpPr>
        <p:spPr>
          <a:xfrm>
            <a:off x="2900077" y="3782865"/>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cxnSp>
        <p:nvCxnSpPr>
          <p:cNvPr id="8" name="直接箭头连接符 8"/>
          <p:cNvCxnSpPr/>
          <p:nvPr/>
        </p:nvCxnSpPr>
        <p:spPr>
          <a:xfrm>
            <a:off x="1146565" y="3429891"/>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0"/>
          <p:cNvCxnSpPr/>
          <p:nvPr/>
        </p:nvCxnSpPr>
        <p:spPr>
          <a:xfrm>
            <a:off x="979564" y="3376509"/>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1043" y="2334966"/>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Page0</a:t>
            </a:r>
            <a:endParaRPr kumimoji="0" lang="zh-CN" altLang="en-US" sz="1800" b="0" i="0" u="none" strike="noStrike" kern="0" cap="none" spc="0" normalizeH="0" baseline="0" noProof="0" dirty="0">
              <a:ln>
                <a:noFill/>
              </a:ln>
              <a:effectLst/>
              <a:uLnTx/>
              <a:uFillTx/>
            </a:endParaRPr>
          </a:p>
        </p:txBody>
      </p:sp>
      <p:sp>
        <p:nvSpPr>
          <p:cNvPr id="11" name="TextBox 10"/>
          <p:cNvSpPr txBox="1"/>
          <p:nvPr/>
        </p:nvSpPr>
        <p:spPr>
          <a:xfrm>
            <a:off x="2858436" y="4387569"/>
            <a:ext cx="11690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Page2</a:t>
            </a:r>
          </a:p>
        </p:txBody>
      </p:sp>
      <p:cxnSp>
        <p:nvCxnSpPr>
          <p:cNvPr id="12" name="直接箭头连接符 14"/>
          <p:cNvCxnSpPr/>
          <p:nvPr/>
        </p:nvCxnSpPr>
        <p:spPr>
          <a:xfrm flipV="1">
            <a:off x="1480567" y="4270493"/>
            <a:ext cx="1419510" cy="8939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flipH="1" flipV="1">
            <a:off x="1397067" y="3213966"/>
            <a:ext cx="1503010" cy="6501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198210" y="3872135"/>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Link-2</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5" name="TextBox 14"/>
          <p:cNvSpPr txBox="1"/>
          <p:nvPr/>
        </p:nvSpPr>
        <p:spPr>
          <a:xfrm rot="16200000">
            <a:off x="768350" y="3818670"/>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Link-3</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rot="1373139">
            <a:off x="1596521" y="3184417"/>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Link-0</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7" name="TextBox 16"/>
          <p:cNvSpPr txBox="1"/>
          <p:nvPr/>
        </p:nvSpPr>
        <p:spPr>
          <a:xfrm rot="19457410">
            <a:off x="1597008" y="4730885"/>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Link-1</a:t>
            </a:r>
            <a:endParaRPr kumimoji="0" lang="zh-CN" altLang="en-US" sz="1800" b="0" i="0" u="none" strike="noStrike" kern="0" cap="none" spc="0" normalizeH="0" baseline="0" noProof="0" dirty="0">
              <a:ln>
                <a:noFill/>
              </a:ln>
              <a:solidFill>
                <a:sysClr val="windowText" lastClr="000000"/>
              </a:solidFill>
              <a:effectLst/>
              <a:uLnTx/>
              <a:uFillTx/>
            </a:endParaRPr>
          </a:p>
        </p:txBody>
      </p:sp>
      <p:grpSp>
        <p:nvGrpSpPr>
          <p:cNvPr id="18" name="Group 2"/>
          <p:cNvGrpSpPr/>
          <p:nvPr/>
        </p:nvGrpSpPr>
        <p:grpSpPr>
          <a:xfrm>
            <a:off x="2524474" y="2965140"/>
            <a:ext cx="1628547" cy="1771955"/>
            <a:chOff x="5277943" y="2250429"/>
            <a:chExt cx="1628547" cy="1771955"/>
          </a:xfrm>
        </p:grpSpPr>
        <p:sp>
          <p:nvSpPr>
            <p:cNvPr id="19"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0" name="直接箭头连接符 28"/>
            <p:cNvCxnSpPr>
              <a:stCxn id="19"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68393" y="2250429"/>
              <a:ext cx="15380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Worker-0</a:t>
              </a:r>
              <a:endParaRPr kumimoji="0" lang="zh-CN" altLang="en-US" sz="1800" b="0" i="0" u="none" strike="noStrike" kern="0" cap="none" spc="0" normalizeH="0" baseline="0" noProof="0" dirty="0">
                <a:ln>
                  <a:noFill/>
                </a:ln>
                <a:solidFill>
                  <a:srgbClr val="FF0000"/>
                </a:solidFill>
                <a:effectLst/>
                <a:uLnTx/>
                <a:uFillTx/>
              </a:endParaRPr>
            </a:p>
          </p:txBody>
        </p:sp>
      </p:grpSp>
      <p:grpSp>
        <p:nvGrpSpPr>
          <p:cNvPr id="22" name="Group 1"/>
          <p:cNvGrpSpPr/>
          <p:nvPr/>
        </p:nvGrpSpPr>
        <p:grpSpPr>
          <a:xfrm>
            <a:off x="805913" y="4558638"/>
            <a:ext cx="1948348" cy="1370786"/>
            <a:chOff x="3559382" y="3843927"/>
            <a:chExt cx="1948348" cy="1370786"/>
          </a:xfrm>
        </p:grpSpPr>
        <p:sp>
          <p:nvSpPr>
            <p:cNvPr id="23" name="TextBox 22"/>
            <p:cNvSpPr txBox="1"/>
            <p:nvPr/>
          </p:nvSpPr>
          <p:spPr>
            <a:xfrm>
              <a:off x="4150535" y="4845381"/>
              <a:ext cx="13571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Worker-1</a:t>
              </a:r>
              <a:endParaRPr kumimoji="0" lang="zh-CN" altLang="en-US" sz="1800" b="0" i="0" u="none" strike="noStrike" kern="0" cap="none" spc="0" normalizeH="0" baseline="0" noProof="0" dirty="0">
                <a:ln>
                  <a:noFill/>
                </a:ln>
                <a:solidFill>
                  <a:srgbClr val="FF0000"/>
                </a:solidFill>
                <a:effectLst/>
                <a:uLnTx/>
                <a:uFillTx/>
              </a:endParaRPr>
            </a:p>
          </p:txBody>
        </p:sp>
        <p:sp>
          <p:nvSpPr>
            <p:cNvPr id="24"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5" name="直接箭头连接符 32"/>
            <p:cNvCxnSpPr>
              <a:stCxn id="24" idx="5"/>
            </p:cNvCxnSpPr>
            <p:nvPr/>
          </p:nvCxnSpPr>
          <p:spPr>
            <a:xfrm>
              <a:off x="4022608" y="3996249"/>
              <a:ext cx="518071" cy="840079"/>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887" y="5530117"/>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Page1</a:t>
            </a:r>
            <a:endParaRPr kumimoji="0" lang="zh-CN" altLang="en-US" sz="1800" b="0" i="0" u="none" strike="noStrike" kern="0" cap="none" spc="0" normalizeH="0" baseline="0" noProof="0" dirty="0">
              <a:ln>
                <a:noFill/>
              </a:ln>
              <a:effectLst/>
              <a:uLnTx/>
              <a:uFillTx/>
            </a:endParaRPr>
          </a:p>
        </p:txBody>
      </p:sp>
      <p:sp>
        <p:nvSpPr>
          <p:cNvPr id="32" name="TextBox 31"/>
          <p:cNvSpPr txBox="1"/>
          <p:nvPr/>
        </p:nvSpPr>
        <p:spPr>
          <a:xfrm>
            <a:off x="505907" y="895474"/>
            <a:ext cx="8222933" cy="83099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Input data: </a:t>
            </a:r>
            <a:r>
              <a:rPr kumimoji="0" lang="en-US" b="0" i="0" u="none" strike="noStrike" kern="0" cap="none" spc="0" normalizeH="0" baseline="0" noProof="0" dirty="0">
                <a:ln>
                  <a:noFill/>
                </a:ln>
                <a:effectLst/>
                <a:uLnTx/>
                <a:uFillTx/>
                <a:latin typeface="+mn-lt"/>
              </a:rPr>
              <a:t>a set of links, stored locally in workers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Parameter data: </a:t>
            </a:r>
            <a:r>
              <a:rPr kumimoji="0" lang="en-US" b="0" i="0" u="none" strike="noStrike" kern="0" cap="none" spc="0" normalizeH="0" baseline="0" noProof="0" dirty="0">
                <a:ln>
                  <a:noFill/>
                </a:ln>
                <a:effectLst/>
                <a:uLnTx/>
                <a:uFillTx/>
                <a:latin typeface="+mn-lt"/>
              </a:rPr>
              <a:t>ranks of pages, stored in </a:t>
            </a:r>
            <a:r>
              <a:rPr lang="en-US" b="0" kern="0" dirty="0">
                <a:latin typeface="+mn-lt"/>
              </a:rPr>
              <a:t>PS</a:t>
            </a:r>
            <a:endParaRPr kumimoji="0" lang="en-US" b="0" i="0" u="none" strike="noStrike" kern="0" cap="none" spc="0" normalizeH="0" baseline="0" noProof="0" dirty="0">
              <a:ln>
                <a:noFill/>
              </a:ln>
              <a:effectLst/>
              <a:uLnTx/>
              <a:uFillTx/>
              <a:latin typeface="+mn-lt"/>
            </a:endParaRPr>
          </a:p>
        </p:txBody>
      </p:sp>
    </p:spTree>
    <p:extLst>
      <p:ext uri="{BB962C8B-B14F-4D97-AF65-F5344CB8AC3E}">
        <p14:creationId xmlns:p14="http://schemas.microsoft.com/office/powerpoint/2010/main" val="242461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3235"/>
            <a:ext cx="9144000" cy="889000"/>
          </a:xfrm>
        </p:spPr>
        <p:txBody>
          <a:bodyPr/>
          <a:lstStyle/>
          <a:p>
            <a:r>
              <a:rPr lang="en-US" dirty="0"/>
              <a:t>What’s So Special about…Big Data?</a:t>
            </a:r>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754" y="2538530"/>
            <a:ext cx="5800451" cy="360613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799" y="1449739"/>
            <a:ext cx="3562376" cy="500066"/>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527" y="6144665"/>
            <a:ext cx="747718" cy="347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Data Access in PageRank</a:t>
            </a:r>
          </a:p>
        </p:txBody>
      </p:sp>
      <p:sp>
        <p:nvSpPr>
          <p:cNvPr id="4" name="Content Placeholder 3"/>
          <p:cNvSpPr>
            <a:spLocks noGrp="1"/>
          </p:cNvSpPr>
          <p:nvPr>
            <p:ph sz="half" idx="2"/>
          </p:nvPr>
        </p:nvSpPr>
        <p:spPr>
          <a:xfrm>
            <a:off x="4617373" y="1806169"/>
            <a:ext cx="4470400" cy="2887763"/>
          </a:xfrm>
        </p:spPr>
        <p:txBody>
          <a:bodyPr/>
          <a:lstStyle/>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u="sng" dirty="0">
                <a:solidFill>
                  <a:srgbClr val="FF0000"/>
                </a:solidFill>
                <a:cs typeface="Consolas" panose="020B0609020204030204" pitchFamily="49" charset="0"/>
              </a:rPr>
              <a:t>Worker-0</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loop</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00B050"/>
                </a:solidFill>
                <a:cs typeface="Consolas" panose="020B0609020204030204" pitchFamily="49" charset="0"/>
              </a:rPr>
              <a:t># Link-0</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00B050"/>
                </a:solidFill>
                <a:cs typeface="Consolas" panose="020B0609020204030204" pitchFamily="49" charset="0"/>
              </a:rPr>
              <a:t>read page[2].rank</a:t>
            </a:r>
          </a:p>
          <a:p>
            <a:pPr lvl="0" fontAlgn="auto">
              <a:spcBef>
                <a:spcPts val="0"/>
              </a:spcBef>
              <a:spcAft>
                <a:spcPts val="0"/>
              </a:spcAft>
              <a:buNone/>
              <a:defRPr/>
            </a:pPr>
            <a:r>
              <a:rPr lang="en-US" sz="2400" b="0" dirty="0">
                <a:solidFill>
                  <a:srgbClr val="00B050"/>
                </a:solidFill>
                <a:cs typeface="Consolas" panose="020B0609020204030204" pitchFamily="49" charset="0"/>
              </a:rPr>
              <a:t>   update page[0].rank</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FFC000"/>
                </a:solidFill>
                <a:cs typeface="Consolas" panose="020B0609020204030204" pitchFamily="49" charset="0"/>
              </a:rPr>
              <a:t># Link-1</a:t>
            </a:r>
          </a:p>
          <a:p>
            <a:pPr lvl="0" fontAlgn="auto">
              <a:spcBef>
                <a:spcPts val="0"/>
              </a:spcBef>
              <a:spcAft>
                <a:spcPts val="0"/>
              </a:spcAft>
              <a:buNone/>
              <a:defRPr/>
            </a:pPr>
            <a:r>
              <a:rPr lang="en-US" sz="2400" b="0" dirty="0">
                <a:solidFill>
                  <a:srgbClr val="FFC000"/>
                </a:solidFill>
                <a:cs typeface="Consolas" panose="020B0609020204030204" pitchFamily="49" charset="0"/>
              </a:rPr>
              <a:t>   read page[1].rank</a:t>
            </a:r>
          </a:p>
          <a:p>
            <a:pPr lvl="0" fontAlgn="auto">
              <a:spcBef>
                <a:spcPts val="0"/>
              </a:spcBef>
              <a:spcAft>
                <a:spcPts val="0"/>
              </a:spcAft>
              <a:buNone/>
              <a:defRPr/>
            </a:pPr>
            <a:r>
              <a:rPr lang="en-US" sz="2400" b="0" dirty="0">
                <a:solidFill>
                  <a:srgbClr val="FFC000"/>
                </a:solidFill>
                <a:cs typeface="Consolas" panose="020B0609020204030204" pitchFamily="49" charset="0"/>
              </a:rPr>
              <a:t>   update page[2].rank</a:t>
            </a:r>
          </a:p>
          <a:p>
            <a:pPr lvl="0" fontAlgn="auto">
              <a:spcBef>
                <a:spcPts val="0"/>
              </a:spcBef>
              <a:spcAft>
                <a:spcPts val="0"/>
              </a:spcAft>
              <a:buNone/>
              <a:defRPr/>
            </a:pPr>
            <a:r>
              <a:rPr lang="en-US" sz="2400" b="0" dirty="0">
                <a:solidFill>
                  <a:srgbClr val="FFC000"/>
                </a:solidFill>
                <a:cs typeface="Consolas" panose="020B0609020204030204" pitchFamily="49" charset="0"/>
              </a:rPr>
              <a:t>   </a:t>
            </a:r>
            <a:r>
              <a:rPr lang="en-US" sz="2400" b="0" dirty="0">
                <a:solidFill>
                  <a:srgbClr val="FF0000"/>
                </a:solidFill>
                <a:cs typeface="Consolas" panose="020B0609020204030204" pitchFamily="49" charset="0"/>
              </a:rPr>
              <a:t>clock()</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while</a:t>
            </a:r>
            <a:r>
              <a:rPr lang="en-US" sz="2400" b="0" dirty="0">
                <a:solidFill>
                  <a:sysClr val="windowText" lastClr="000000"/>
                </a:solidFill>
                <a:cs typeface="Consolas" panose="020B0609020204030204" pitchFamily="49" charset="0"/>
              </a:rPr>
              <a:t> not converged</a:t>
            </a:r>
            <a:endParaRPr lang="en-US" sz="2400" dirty="0"/>
          </a:p>
        </p:txBody>
      </p:sp>
      <p:sp>
        <p:nvSpPr>
          <p:cNvPr id="5" name="椭圆 3"/>
          <p:cNvSpPr/>
          <p:nvPr/>
        </p:nvSpPr>
        <p:spPr>
          <a:xfrm>
            <a:off x="729062" y="2726339"/>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6" name="椭圆 5"/>
          <p:cNvSpPr/>
          <p:nvPr/>
        </p:nvSpPr>
        <p:spPr>
          <a:xfrm>
            <a:off x="729062" y="4920663"/>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7" name="椭圆 6"/>
          <p:cNvSpPr/>
          <p:nvPr/>
        </p:nvSpPr>
        <p:spPr>
          <a:xfrm>
            <a:off x="2900077" y="3782865"/>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cxnSp>
        <p:nvCxnSpPr>
          <p:cNvPr id="8" name="直接箭头连接符 8"/>
          <p:cNvCxnSpPr/>
          <p:nvPr/>
        </p:nvCxnSpPr>
        <p:spPr>
          <a:xfrm>
            <a:off x="1146565" y="3429891"/>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0"/>
          <p:cNvCxnSpPr/>
          <p:nvPr/>
        </p:nvCxnSpPr>
        <p:spPr>
          <a:xfrm>
            <a:off x="979564" y="3376509"/>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1043" y="2334966"/>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Page0</a:t>
            </a:r>
            <a:endParaRPr kumimoji="0" lang="zh-CN" altLang="en-US" sz="1800" b="0" i="0" u="none" strike="noStrike" kern="0" cap="none" spc="0" normalizeH="0" baseline="0" noProof="0" dirty="0">
              <a:ln>
                <a:noFill/>
              </a:ln>
              <a:effectLst/>
              <a:uLnTx/>
              <a:uFillTx/>
            </a:endParaRPr>
          </a:p>
        </p:txBody>
      </p:sp>
      <p:sp>
        <p:nvSpPr>
          <p:cNvPr id="11" name="TextBox 10"/>
          <p:cNvSpPr txBox="1"/>
          <p:nvPr/>
        </p:nvSpPr>
        <p:spPr>
          <a:xfrm>
            <a:off x="2858436" y="4387569"/>
            <a:ext cx="11690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Page2</a:t>
            </a:r>
          </a:p>
        </p:txBody>
      </p:sp>
      <p:cxnSp>
        <p:nvCxnSpPr>
          <p:cNvPr id="12" name="直接箭头连接符 14"/>
          <p:cNvCxnSpPr/>
          <p:nvPr/>
        </p:nvCxnSpPr>
        <p:spPr>
          <a:xfrm flipV="1">
            <a:off x="1480567" y="4270493"/>
            <a:ext cx="1419510" cy="89398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flipH="1" flipV="1">
            <a:off x="1397067" y="3213966"/>
            <a:ext cx="1503010" cy="65017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198210" y="3872135"/>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Link-2</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5" name="TextBox 14"/>
          <p:cNvSpPr txBox="1"/>
          <p:nvPr/>
        </p:nvSpPr>
        <p:spPr>
          <a:xfrm rot="16200000">
            <a:off x="768350" y="3818670"/>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Link-3</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rot="1373139">
            <a:off x="1596521" y="3184417"/>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B050"/>
                </a:solidFill>
                <a:effectLst/>
                <a:uLnTx/>
                <a:uFillTx/>
              </a:rPr>
              <a:t>Link-0</a:t>
            </a:r>
            <a:endParaRPr kumimoji="0" lang="zh-CN" altLang="en-US" sz="1800" b="0" i="0" u="none" strike="noStrike" kern="0" cap="none" spc="0" normalizeH="0" baseline="0" noProof="0" dirty="0">
              <a:ln>
                <a:noFill/>
              </a:ln>
              <a:solidFill>
                <a:srgbClr val="00B050"/>
              </a:solidFill>
              <a:effectLst/>
              <a:uLnTx/>
              <a:uFillTx/>
            </a:endParaRPr>
          </a:p>
        </p:txBody>
      </p:sp>
      <p:sp>
        <p:nvSpPr>
          <p:cNvPr id="17" name="TextBox 16"/>
          <p:cNvSpPr txBox="1"/>
          <p:nvPr/>
        </p:nvSpPr>
        <p:spPr>
          <a:xfrm rot="19457410">
            <a:off x="1597008" y="4730885"/>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C000"/>
                </a:solidFill>
                <a:effectLst/>
                <a:uLnTx/>
                <a:uFillTx/>
              </a:rPr>
              <a:t>Link-1</a:t>
            </a:r>
            <a:endParaRPr kumimoji="0" lang="zh-CN" altLang="en-US" sz="1800" b="0" i="0" u="none" strike="noStrike" kern="0" cap="none" spc="0" normalizeH="0" baseline="0" noProof="0" dirty="0">
              <a:ln>
                <a:noFill/>
              </a:ln>
              <a:solidFill>
                <a:srgbClr val="FFC000"/>
              </a:solidFill>
              <a:effectLst/>
              <a:uLnTx/>
              <a:uFillTx/>
            </a:endParaRPr>
          </a:p>
        </p:txBody>
      </p:sp>
      <p:grpSp>
        <p:nvGrpSpPr>
          <p:cNvPr id="18" name="Group 2"/>
          <p:cNvGrpSpPr/>
          <p:nvPr/>
        </p:nvGrpSpPr>
        <p:grpSpPr>
          <a:xfrm>
            <a:off x="2524474" y="2965140"/>
            <a:ext cx="1628547" cy="1771955"/>
            <a:chOff x="5277943" y="2250429"/>
            <a:chExt cx="1628547" cy="1771955"/>
          </a:xfrm>
        </p:grpSpPr>
        <p:sp>
          <p:nvSpPr>
            <p:cNvPr id="19"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0" name="直接箭头连接符 28"/>
            <p:cNvCxnSpPr>
              <a:stCxn id="19"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68393" y="2250429"/>
              <a:ext cx="15380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Worker-0</a:t>
              </a:r>
              <a:endParaRPr kumimoji="0" lang="zh-CN" altLang="en-US" sz="1800" b="0" i="0" u="none" strike="noStrike" kern="0" cap="none" spc="0" normalizeH="0" baseline="0" noProof="0" dirty="0">
                <a:ln>
                  <a:noFill/>
                </a:ln>
                <a:solidFill>
                  <a:srgbClr val="FF0000"/>
                </a:solidFill>
                <a:effectLst/>
                <a:uLnTx/>
                <a:uFillTx/>
              </a:endParaRPr>
            </a:p>
          </p:txBody>
        </p:sp>
      </p:grpSp>
      <p:grpSp>
        <p:nvGrpSpPr>
          <p:cNvPr id="22" name="Group 1"/>
          <p:cNvGrpSpPr/>
          <p:nvPr/>
        </p:nvGrpSpPr>
        <p:grpSpPr>
          <a:xfrm>
            <a:off x="805913" y="4558638"/>
            <a:ext cx="1948348" cy="1370786"/>
            <a:chOff x="3559382" y="3843927"/>
            <a:chExt cx="1948348" cy="1370786"/>
          </a:xfrm>
        </p:grpSpPr>
        <p:sp>
          <p:nvSpPr>
            <p:cNvPr id="23" name="TextBox 22"/>
            <p:cNvSpPr txBox="1"/>
            <p:nvPr/>
          </p:nvSpPr>
          <p:spPr>
            <a:xfrm>
              <a:off x="4150535" y="4845381"/>
              <a:ext cx="13571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Worker-1</a:t>
              </a:r>
              <a:endParaRPr kumimoji="0" lang="zh-CN" altLang="en-US" sz="1800" b="0" i="0" u="none" strike="noStrike" kern="0" cap="none" spc="0" normalizeH="0" baseline="0" noProof="0" dirty="0">
                <a:ln>
                  <a:noFill/>
                </a:ln>
                <a:solidFill>
                  <a:srgbClr val="FF0000"/>
                </a:solidFill>
                <a:effectLst/>
                <a:uLnTx/>
                <a:uFillTx/>
              </a:endParaRPr>
            </a:p>
          </p:txBody>
        </p:sp>
        <p:sp>
          <p:nvSpPr>
            <p:cNvPr id="24"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5" name="直接箭头连接符 32"/>
            <p:cNvCxnSpPr>
              <a:stCxn id="24" idx="5"/>
            </p:cNvCxnSpPr>
            <p:nvPr/>
          </p:nvCxnSpPr>
          <p:spPr>
            <a:xfrm>
              <a:off x="4022608" y="3996249"/>
              <a:ext cx="518071" cy="840079"/>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887" y="5530117"/>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Page1</a:t>
            </a:r>
            <a:endParaRPr kumimoji="0" lang="zh-CN" altLang="en-US" sz="1800" b="0" i="0" u="none" strike="noStrike" kern="0" cap="none" spc="0" normalizeH="0" baseline="0" noProof="0" dirty="0">
              <a:ln>
                <a:noFill/>
              </a:ln>
              <a:effectLst/>
              <a:uLnTx/>
              <a:uFillTx/>
            </a:endParaRPr>
          </a:p>
        </p:txBody>
      </p:sp>
      <p:sp>
        <p:nvSpPr>
          <p:cNvPr id="32" name="TextBox 31"/>
          <p:cNvSpPr txBox="1"/>
          <p:nvPr/>
        </p:nvSpPr>
        <p:spPr>
          <a:xfrm>
            <a:off x="505907" y="895474"/>
            <a:ext cx="8222933" cy="83099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Input data: </a:t>
            </a:r>
            <a:r>
              <a:rPr kumimoji="0" lang="en-US" b="0" i="0" u="none" strike="noStrike" kern="0" cap="none" spc="0" normalizeH="0" baseline="0" noProof="0" dirty="0">
                <a:ln>
                  <a:noFill/>
                </a:ln>
                <a:effectLst/>
                <a:uLnTx/>
                <a:uFillTx/>
                <a:latin typeface="+mn-lt"/>
              </a:rPr>
              <a:t>a set of links, stored locally in workers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Parameter data: </a:t>
            </a:r>
            <a:r>
              <a:rPr kumimoji="0" lang="en-US" b="0" i="0" u="none" strike="noStrike" kern="0" cap="none" spc="0" normalizeH="0" baseline="0" noProof="0" dirty="0">
                <a:ln>
                  <a:noFill/>
                </a:ln>
                <a:effectLst/>
                <a:uLnTx/>
                <a:uFillTx/>
                <a:latin typeface="+mn-lt"/>
              </a:rPr>
              <a:t>ranks of pages, stored in </a:t>
            </a:r>
            <a:r>
              <a:rPr lang="en-US" b="0" kern="0" dirty="0">
                <a:latin typeface="+mn-lt"/>
              </a:rPr>
              <a:t>PS</a:t>
            </a:r>
            <a:endParaRPr kumimoji="0" lang="en-US" b="0" i="0" u="none" strike="noStrike" kern="0" cap="none" spc="0" normalizeH="0" baseline="0" noProof="0" dirty="0">
              <a:ln>
                <a:noFill/>
              </a:ln>
              <a:effectLst/>
              <a:uLnTx/>
              <a:uFillTx/>
              <a:latin typeface="+mn-lt"/>
            </a:endParaRPr>
          </a:p>
        </p:txBody>
      </p:sp>
      <p:sp>
        <p:nvSpPr>
          <p:cNvPr id="29" name="TextBox 28"/>
          <p:cNvSpPr txBox="1"/>
          <p:nvPr/>
        </p:nvSpPr>
        <p:spPr>
          <a:xfrm>
            <a:off x="0" y="5989320"/>
            <a:ext cx="9144000"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Repeated access sequence depends only </a:t>
            </a:r>
            <a:br>
              <a:rPr lang="en-US" dirty="0">
                <a:solidFill>
                  <a:srgbClr val="FF0000"/>
                </a:solidFill>
              </a:rPr>
            </a:br>
            <a:r>
              <a:rPr lang="en-US" dirty="0">
                <a:solidFill>
                  <a:srgbClr val="FF0000"/>
                </a:solidFill>
              </a:rPr>
              <a:t>on input data (not on parameter values)</a:t>
            </a:r>
          </a:p>
        </p:txBody>
      </p:sp>
    </p:spTree>
    <p:extLst>
      <p:ext uri="{BB962C8B-B14F-4D97-AF65-F5344CB8AC3E}">
        <p14:creationId xmlns:p14="http://schemas.microsoft.com/office/powerpoint/2010/main" val="43538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7"/>
                                        </p:tgtEl>
                                      </p:cBhvr>
                                    </p:animEffect>
                                    <p:animScale>
                                      <p:cBhvr>
                                        <p:cTn id="22" dur="250" autoRev="1" fill="hold"/>
                                        <p:tgtEl>
                                          <p:spTgt spid="17"/>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12"/>
                                        </p:tgtEl>
                                      </p:cBhvr>
                                    </p:animEffect>
                                    <p:animScale>
                                      <p:cBhvr>
                                        <p:cTn id="25" dur="250" autoRev="1" fill="hold"/>
                                        <p:tgtEl>
                                          <p:spTgt spid="12"/>
                                        </p:tgtEl>
                                      </p:cBhvr>
                                      <p:by x="105000" y="105000"/>
                                    </p:animScale>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Repeated Data Access</a:t>
            </a:r>
          </a:p>
        </p:txBody>
      </p:sp>
      <p:sp>
        <p:nvSpPr>
          <p:cNvPr id="3" name="Content Placeholder 2"/>
          <p:cNvSpPr>
            <a:spLocks noGrp="1"/>
          </p:cNvSpPr>
          <p:nvPr>
            <p:ph idx="1"/>
          </p:nvPr>
        </p:nvSpPr>
        <p:spPr>
          <a:xfrm>
            <a:off x="355600" y="955948"/>
            <a:ext cx="8788400" cy="5397500"/>
          </a:xfrm>
        </p:spPr>
        <p:txBody>
          <a:bodyPr/>
          <a:lstStyle/>
          <a:p>
            <a:pPr>
              <a:buNone/>
            </a:pPr>
            <a:r>
              <a:rPr lang="en-US" dirty="0">
                <a:solidFill>
                  <a:srgbClr val="C00000"/>
                </a:solidFill>
              </a:rPr>
              <a:t>   Collect access sequence in “virtual iteration”</a:t>
            </a:r>
          </a:p>
          <a:p>
            <a:pPr>
              <a:buNone/>
            </a:pPr>
            <a:endParaRPr lang="en-US" sz="1200" dirty="0">
              <a:solidFill>
                <a:srgbClr val="C00000"/>
              </a:solidFill>
            </a:endParaRPr>
          </a:p>
          <a:p>
            <a:pPr>
              <a:buNone/>
            </a:pPr>
            <a:r>
              <a:rPr lang="en-US" dirty="0"/>
              <a:t>Enables many optimizations: </a:t>
            </a:r>
          </a:p>
          <a:p>
            <a:pPr marL="457200" indent="-457200">
              <a:buAutoNum type="arabicPeriod"/>
            </a:pPr>
            <a:r>
              <a:rPr lang="en-US" dirty="0"/>
              <a:t>Parameter data placement across machines</a:t>
            </a:r>
          </a:p>
        </p:txBody>
      </p:sp>
      <p:sp>
        <p:nvSpPr>
          <p:cNvPr id="5" name="Rectangle 4"/>
          <p:cNvSpPr/>
          <p:nvPr/>
        </p:nvSpPr>
        <p:spPr bwMode="auto">
          <a:xfrm>
            <a:off x="5214180" y="5642582"/>
            <a:ext cx="229252" cy="252116"/>
          </a:xfrm>
          <a:prstGeom prst="rect">
            <a:avLst/>
          </a:prstGeom>
          <a:solidFill>
            <a:srgbClr val="00B05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grpSp>
        <p:nvGrpSpPr>
          <p:cNvPr id="6" name="Group 5"/>
          <p:cNvGrpSpPr/>
          <p:nvPr/>
        </p:nvGrpSpPr>
        <p:grpSpPr>
          <a:xfrm>
            <a:off x="1280843" y="4413222"/>
            <a:ext cx="5117879" cy="259205"/>
            <a:chOff x="1233546" y="3540859"/>
            <a:chExt cx="5117879" cy="259205"/>
          </a:xfrm>
        </p:grpSpPr>
        <p:sp>
          <p:nvSpPr>
            <p:cNvPr id="7" name="Rectangle 6"/>
            <p:cNvSpPr/>
            <p:nvPr/>
          </p:nvSpPr>
          <p:spPr bwMode="auto">
            <a:xfrm>
              <a:off x="5185313" y="3540859"/>
              <a:ext cx="229252" cy="252116"/>
            </a:xfrm>
            <a:prstGeom prst="rect">
              <a:avLst/>
            </a:prstGeom>
            <a:solidFill>
              <a:srgbClr val="00B05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8" name="Rectangle 7"/>
            <p:cNvSpPr/>
            <p:nvPr/>
          </p:nvSpPr>
          <p:spPr bwMode="auto">
            <a:xfrm>
              <a:off x="6122173" y="3540859"/>
              <a:ext cx="229252" cy="252116"/>
            </a:xfrm>
            <a:prstGeom prst="rect">
              <a:avLst/>
            </a:prstGeom>
            <a:solidFill>
              <a:srgbClr val="0070C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9" name="Rectangle 8"/>
            <p:cNvSpPr/>
            <p:nvPr/>
          </p:nvSpPr>
          <p:spPr bwMode="auto">
            <a:xfrm>
              <a:off x="5504348" y="3540859"/>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0" name="Rectangle 9"/>
            <p:cNvSpPr/>
            <p:nvPr/>
          </p:nvSpPr>
          <p:spPr bwMode="auto">
            <a:xfrm>
              <a:off x="5805543" y="3544404"/>
              <a:ext cx="229252" cy="252116"/>
            </a:xfrm>
            <a:prstGeom prst="rect">
              <a:avLst/>
            </a:prstGeom>
            <a:solidFill>
              <a:srgbClr val="0099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1" name="Rectangle 10"/>
            <p:cNvSpPr/>
            <p:nvPr/>
          </p:nvSpPr>
          <p:spPr bwMode="auto">
            <a:xfrm>
              <a:off x="1233546" y="3544403"/>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2" name="Rectangle 11"/>
            <p:cNvSpPr/>
            <p:nvPr/>
          </p:nvSpPr>
          <p:spPr bwMode="auto">
            <a:xfrm>
              <a:off x="2170406" y="3544403"/>
              <a:ext cx="229252" cy="252116"/>
            </a:xfrm>
            <a:prstGeom prst="rect">
              <a:avLst/>
            </a:prstGeom>
            <a:solidFill>
              <a:srgbClr val="0070C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3" name="Rectangle 12"/>
            <p:cNvSpPr/>
            <p:nvPr/>
          </p:nvSpPr>
          <p:spPr bwMode="auto">
            <a:xfrm>
              <a:off x="1552581" y="3544403"/>
              <a:ext cx="229252" cy="252116"/>
            </a:xfrm>
            <a:prstGeom prst="rect">
              <a:avLst/>
            </a:prstGeom>
            <a:solidFill>
              <a:srgbClr val="FFC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4" name="Rectangle 13"/>
            <p:cNvSpPr/>
            <p:nvPr/>
          </p:nvSpPr>
          <p:spPr bwMode="auto">
            <a:xfrm>
              <a:off x="1853776" y="3547948"/>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grpSp>
      <p:sp>
        <p:nvSpPr>
          <p:cNvPr id="15" name="Rectangle 14"/>
          <p:cNvSpPr/>
          <p:nvPr/>
        </p:nvSpPr>
        <p:spPr bwMode="auto">
          <a:xfrm>
            <a:off x="1262413" y="5646126"/>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6" name="Rectangle 15"/>
          <p:cNvSpPr/>
          <p:nvPr/>
        </p:nvSpPr>
        <p:spPr bwMode="auto">
          <a:xfrm>
            <a:off x="1603422" y="5632422"/>
            <a:ext cx="229252" cy="252116"/>
          </a:xfrm>
          <a:prstGeom prst="rect">
            <a:avLst/>
          </a:prstGeom>
          <a:solidFill>
            <a:srgbClr val="FFC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7" name="Rectangle 16"/>
          <p:cNvSpPr/>
          <p:nvPr/>
        </p:nvSpPr>
        <p:spPr bwMode="auto">
          <a:xfrm>
            <a:off x="5536701" y="5646126"/>
            <a:ext cx="229252" cy="252116"/>
          </a:xfrm>
          <a:prstGeom prst="rect">
            <a:avLst/>
          </a:prstGeom>
          <a:solidFill>
            <a:srgbClr val="0070C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grpSp>
        <p:nvGrpSpPr>
          <p:cNvPr id="18" name="Group 17"/>
          <p:cNvGrpSpPr/>
          <p:nvPr/>
        </p:nvGrpSpPr>
        <p:grpSpPr>
          <a:xfrm>
            <a:off x="858916" y="3317854"/>
            <a:ext cx="7475039" cy="2938131"/>
            <a:chOff x="811619" y="2445491"/>
            <a:chExt cx="7475039" cy="2938131"/>
          </a:xfrm>
        </p:grpSpPr>
        <p:sp>
          <p:nvSpPr>
            <p:cNvPr id="19" name="矩形 67"/>
            <p:cNvSpPr/>
            <p:nvPr/>
          </p:nvSpPr>
          <p:spPr>
            <a:xfrm>
              <a:off x="4763386" y="2445491"/>
              <a:ext cx="3423226" cy="2934587"/>
            </a:xfrm>
            <a:prstGeom prst="rect">
              <a:avLst/>
            </a:prstGeom>
            <a:noFill/>
            <a:ln w="381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Arial"/>
                <a:ea typeface="+mn-ea"/>
                <a:cs typeface="+mn-cs"/>
              </a:endParaRPr>
            </a:p>
          </p:txBody>
        </p:sp>
        <p:grpSp>
          <p:nvGrpSpPr>
            <p:cNvPr id="20" name="Group 19"/>
            <p:cNvGrpSpPr/>
            <p:nvPr/>
          </p:nvGrpSpPr>
          <p:grpSpPr>
            <a:xfrm>
              <a:off x="4997302" y="4301461"/>
              <a:ext cx="2913321" cy="807900"/>
              <a:chOff x="893135" y="4939410"/>
              <a:chExt cx="2913321" cy="807900"/>
            </a:xfrm>
          </p:grpSpPr>
          <p:sp>
            <p:nvSpPr>
              <p:cNvPr id="37" name="矩形 64"/>
              <p:cNvSpPr/>
              <p:nvPr/>
            </p:nvSpPr>
            <p:spPr>
              <a:xfrm>
                <a:off x="893135" y="4939410"/>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8" name="TextBox 37"/>
              <p:cNvSpPr txBox="1"/>
              <p:nvPr/>
            </p:nvSpPr>
            <p:spPr>
              <a:xfrm>
                <a:off x="1637413" y="4954772"/>
                <a:ext cx="150982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PS shard</a:t>
                </a:r>
              </a:p>
            </p:txBody>
          </p:sp>
        </p:grpSp>
        <p:sp>
          <p:nvSpPr>
            <p:cNvPr id="21" name="TextBox 20"/>
            <p:cNvSpPr txBox="1"/>
            <p:nvPr/>
          </p:nvSpPr>
          <p:spPr>
            <a:xfrm>
              <a:off x="4912242" y="2470059"/>
              <a:ext cx="33744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Machine-1</a:t>
              </a:r>
            </a:p>
          </p:txBody>
        </p:sp>
        <p:grpSp>
          <p:nvGrpSpPr>
            <p:cNvPr id="22" name="Group 21"/>
            <p:cNvGrpSpPr/>
            <p:nvPr/>
          </p:nvGrpSpPr>
          <p:grpSpPr>
            <a:xfrm>
              <a:off x="5000847" y="3081125"/>
              <a:ext cx="2913321" cy="819668"/>
              <a:chOff x="1045535" y="3719074"/>
              <a:chExt cx="2913321" cy="819668"/>
            </a:xfrm>
          </p:grpSpPr>
          <p:sp>
            <p:nvSpPr>
              <p:cNvPr id="35" name="矩形 64"/>
              <p:cNvSpPr/>
              <p:nvPr/>
            </p:nvSpPr>
            <p:spPr>
              <a:xfrm>
                <a:off x="1045535" y="3730842"/>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6" name="TextBox 35"/>
              <p:cNvSpPr txBox="1"/>
              <p:nvPr/>
            </p:nvSpPr>
            <p:spPr>
              <a:xfrm>
                <a:off x="1446028" y="3719074"/>
                <a:ext cx="2126512" cy="4701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ML Worker</a:t>
                </a:r>
              </a:p>
            </p:txBody>
          </p:sp>
        </p:grpSp>
        <p:sp>
          <p:nvSpPr>
            <p:cNvPr id="23" name="矩形 67"/>
            <p:cNvSpPr/>
            <p:nvPr/>
          </p:nvSpPr>
          <p:spPr>
            <a:xfrm>
              <a:off x="811619" y="2449035"/>
              <a:ext cx="3423226" cy="2934587"/>
            </a:xfrm>
            <a:prstGeom prst="rect">
              <a:avLst/>
            </a:prstGeom>
            <a:noFill/>
            <a:ln w="381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Arial"/>
                <a:ea typeface="+mn-ea"/>
                <a:cs typeface="+mn-cs"/>
              </a:endParaRPr>
            </a:p>
          </p:txBody>
        </p:sp>
        <p:grpSp>
          <p:nvGrpSpPr>
            <p:cNvPr id="24" name="Group 32"/>
            <p:cNvGrpSpPr/>
            <p:nvPr/>
          </p:nvGrpSpPr>
          <p:grpSpPr>
            <a:xfrm>
              <a:off x="1045535" y="4305005"/>
              <a:ext cx="2913321" cy="807900"/>
              <a:chOff x="893135" y="4939410"/>
              <a:chExt cx="2913321" cy="807900"/>
            </a:xfrm>
          </p:grpSpPr>
          <p:sp>
            <p:nvSpPr>
              <p:cNvPr id="33" name="矩形 64"/>
              <p:cNvSpPr/>
              <p:nvPr/>
            </p:nvSpPr>
            <p:spPr>
              <a:xfrm>
                <a:off x="893135" y="4939410"/>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4" name="TextBox 7"/>
              <p:cNvSpPr txBox="1"/>
              <p:nvPr/>
            </p:nvSpPr>
            <p:spPr>
              <a:xfrm>
                <a:off x="1637413" y="4954772"/>
                <a:ext cx="150982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PS shard</a:t>
                </a:r>
              </a:p>
            </p:txBody>
          </p:sp>
        </p:grpSp>
        <p:sp>
          <p:nvSpPr>
            <p:cNvPr id="25" name="TextBox 24"/>
            <p:cNvSpPr txBox="1"/>
            <p:nvPr/>
          </p:nvSpPr>
          <p:spPr>
            <a:xfrm>
              <a:off x="960475" y="2473603"/>
              <a:ext cx="33744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Machine-0</a:t>
              </a:r>
            </a:p>
          </p:txBody>
        </p:sp>
        <p:grpSp>
          <p:nvGrpSpPr>
            <p:cNvPr id="26" name="Group 40"/>
            <p:cNvGrpSpPr/>
            <p:nvPr/>
          </p:nvGrpSpPr>
          <p:grpSpPr>
            <a:xfrm>
              <a:off x="1049080" y="3084669"/>
              <a:ext cx="2913321" cy="819668"/>
              <a:chOff x="1045535" y="3719074"/>
              <a:chExt cx="2913321" cy="819668"/>
            </a:xfrm>
          </p:grpSpPr>
          <p:sp>
            <p:nvSpPr>
              <p:cNvPr id="31" name="矩形 64"/>
              <p:cNvSpPr/>
              <p:nvPr/>
            </p:nvSpPr>
            <p:spPr>
              <a:xfrm>
                <a:off x="1045535" y="3730842"/>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2" name="TextBox 31"/>
              <p:cNvSpPr txBox="1"/>
              <p:nvPr/>
            </p:nvSpPr>
            <p:spPr>
              <a:xfrm>
                <a:off x="1446028" y="3719074"/>
                <a:ext cx="2126512" cy="4701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ML Worker</a:t>
                </a:r>
              </a:p>
            </p:txBody>
          </p:sp>
        </p:grpSp>
        <p:cxnSp>
          <p:nvCxnSpPr>
            <p:cNvPr id="27" name="Straight Arrow Connector 26"/>
            <p:cNvCxnSpPr>
              <a:stCxn id="31" idx="2"/>
              <a:endCxn id="33" idx="0"/>
            </p:cNvCxnSpPr>
            <p:nvPr/>
          </p:nvCxnSpPr>
          <p:spPr bwMode="auto">
            <a:xfrm rot="5400000">
              <a:off x="2303635" y="4102899"/>
              <a:ext cx="400668" cy="3545"/>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cxnSp>
          <p:nvCxnSpPr>
            <p:cNvPr id="28" name="Straight Arrow Connector 27"/>
            <p:cNvCxnSpPr>
              <a:stCxn id="31" idx="2"/>
              <a:endCxn id="37" idx="0"/>
            </p:cNvCxnSpPr>
            <p:nvPr/>
          </p:nvCxnSpPr>
          <p:spPr bwMode="auto">
            <a:xfrm rot="16200000" flipH="1">
              <a:off x="4281290" y="2128788"/>
              <a:ext cx="397124" cy="3948222"/>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cxnSp>
          <p:nvCxnSpPr>
            <p:cNvPr id="29" name="Straight Arrow Connector 28"/>
            <p:cNvCxnSpPr>
              <a:stCxn id="33" idx="0"/>
              <a:endCxn id="35" idx="2"/>
            </p:cNvCxnSpPr>
            <p:nvPr/>
          </p:nvCxnSpPr>
          <p:spPr bwMode="auto">
            <a:xfrm rot="5400000" flipH="1" flipV="1">
              <a:off x="4277746" y="2125243"/>
              <a:ext cx="404212" cy="3955312"/>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cxnSp>
          <p:nvCxnSpPr>
            <p:cNvPr id="30" name="Straight Arrow Connector 29"/>
            <p:cNvCxnSpPr>
              <a:stCxn id="37" idx="0"/>
              <a:endCxn id="35" idx="2"/>
            </p:cNvCxnSpPr>
            <p:nvPr/>
          </p:nvCxnSpPr>
          <p:spPr bwMode="auto">
            <a:xfrm rot="5400000" flipH="1" flipV="1">
              <a:off x="6255401" y="4099355"/>
              <a:ext cx="400668" cy="3545"/>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grpSp>
    </p:spTree>
    <p:extLst>
      <p:ext uri="{BB962C8B-B14F-4D97-AF65-F5344CB8AC3E}">
        <p14:creationId xmlns:p14="http://schemas.microsoft.com/office/powerpoint/2010/main" val="94423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Repeated Data Access</a:t>
            </a:r>
          </a:p>
        </p:txBody>
      </p:sp>
      <p:sp>
        <p:nvSpPr>
          <p:cNvPr id="4" name="Rectangle 3"/>
          <p:cNvSpPr/>
          <p:nvPr/>
        </p:nvSpPr>
        <p:spPr bwMode="auto">
          <a:xfrm>
            <a:off x="236482" y="1807779"/>
            <a:ext cx="8776139" cy="3710152"/>
          </a:xfrm>
          <a:prstGeom prst="rect">
            <a:avLst/>
          </a:prstGeom>
          <a:solidFill>
            <a:schemeClr val="accent1">
              <a:lumMod val="20000"/>
              <a:lumOff val="80000"/>
            </a:schemeClr>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3" name="Content Placeholder 2"/>
          <p:cNvSpPr>
            <a:spLocks noGrp="1"/>
          </p:cNvSpPr>
          <p:nvPr>
            <p:ph idx="1"/>
          </p:nvPr>
        </p:nvSpPr>
        <p:spPr>
          <a:xfrm>
            <a:off x="355600" y="964105"/>
            <a:ext cx="8788400" cy="5397500"/>
          </a:xfrm>
        </p:spPr>
        <p:txBody>
          <a:bodyPr/>
          <a:lstStyle/>
          <a:p>
            <a:pPr>
              <a:buNone/>
            </a:pPr>
            <a:r>
              <a:rPr lang="en-US" dirty="0">
                <a:solidFill>
                  <a:srgbClr val="C00000"/>
                </a:solidFill>
              </a:rPr>
              <a:t>   Collect access sequence in “virtual iteration”</a:t>
            </a:r>
          </a:p>
          <a:p>
            <a:pPr>
              <a:buNone/>
            </a:pPr>
            <a:endParaRPr lang="en-US" sz="1200" dirty="0">
              <a:solidFill>
                <a:srgbClr val="C00000"/>
              </a:solidFill>
            </a:endParaRPr>
          </a:p>
          <a:p>
            <a:pPr>
              <a:buNone/>
            </a:pPr>
            <a:r>
              <a:rPr lang="en-US" dirty="0"/>
              <a:t>Enables many optimizations: </a:t>
            </a:r>
          </a:p>
          <a:p>
            <a:pPr marL="457200" indent="-457200">
              <a:buAutoNum type="arabicPeriod"/>
            </a:pPr>
            <a:r>
              <a:rPr lang="en-US" dirty="0"/>
              <a:t>Parameter data placement across machines</a:t>
            </a:r>
          </a:p>
          <a:p>
            <a:pPr marL="457200" indent="-457200">
              <a:buAutoNum type="arabicPeriod"/>
            </a:pPr>
            <a:r>
              <a:rPr lang="en-US" dirty="0"/>
              <a:t>Prefetching</a:t>
            </a:r>
          </a:p>
          <a:p>
            <a:pPr marL="457200" indent="-457200">
              <a:buAutoNum type="arabicPeriod"/>
            </a:pPr>
            <a:r>
              <a:rPr lang="en-US" dirty="0"/>
              <a:t>Static cache policies</a:t>
            </a:r>
          </a:p>
          <a:p>
            <a:pPr marL="457200" indent="-457200">
              <a:buAutoNum type="arabicPeriod"/>
            </a:pPr>
            <a:r>
              <a:rPr lang="en-US" dirty="0"/>
              <a:t>More efficient marshalling-free data structures</a:t>
            </a:r>
          </a:p>
          <a:p>
            <a:pPr marL="457200" indent="-457200">
              <a:buAutoNum type="arabicPeriod"/>
            </a:pPr>
            <a:r>
              <a:rPr lang="en-US" dirty="0"/>
              <a:t>NUMA-aware memory placement</a:t>
            </a:r>
          </a:p>
          <a:p>
            <a:pPr marL="457200" indent="-457200">
              <a:buAutoNum type="arabicPeriod"/>
            </a:pPr>
            <a:endParaRPr lang="en-US" sz="1600" dirty="0">
              <a:solidFill>
                <a:srgbClr val="C00000"/>
              </a:solidFill>
            </a:endParaRPr>
          </a:p>
          <a:p>
            <a:r>
              <a:rPr lang="en-US" dirty="0">
                <a:solidFill>
                  <a:srgbClr val="C00000"/>
                </a:solidFill>
              </a:rPr>
              <a:t> Benefits are resilient to moderate deviation</a:t>
            </a:r>
            <a:br>
              <a:rPr lang="en-US" dirty="0">
                <a:solidFill>
                  <a:srgbClr val="C00000"/>
                </a:solidFill>
              </a:rPr>
            </a:br>
            <a:r>
              <a:rPr lang="en-US" dirty="0">
                <a:solidFill>
                  <a:srgbClr val="C00000"/>
                </a:solidFill>
              </a:rPr>
              <a:t>   in an iteration’s actual access pattern</a:t>
            </a:r>
            <a:endParaRPr lang="en-US" dirty="0"/>
          </a:p>
        </p:txBody>
      </p:sp>
    </p:spTree>
    <p:extLst>
      <p:ext uri="{BB962C8B-B14F-4D97-AF65-F5344CB8AC3E}">
        <p14:creationId xmlns:p14="http://schemas.microsoft.com/office/powerpoint/2010/main" val="178821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Verdana" panose="020B0604030504040204" pitchFamily="34" charset="0"/>
                <a:ea typeface="Verdana" panose="020B0604030504040204" pitchFamily="34" charset="0"/>
                <a:cs typeface="Verdana" panose="020B0604030504040204" pitchFamily="34" charset="0"/>
              </a:rPr>
              <a:t>IterStore</a:t>
            </a:r>
            <a:r>
              <a:rPr lang="en-US" dirty="0">
                <a:latin typeface="Verdana" panose="020B0604030504040204" pitchFamily="34" charset="0"/>
                <a:ea typeface="Verdana" panose="020B0604030504040204" pitchFamily="34" charset="0"/>
                <a:cs typeface="Verdana" panose="020B0604030504040204" pitchFamily="34" charset="0"/>
              </a:rPr>
              <a:t>: Exploiting </a:t>
            </a:r>
            <a:r>
              <a:rPr lang="en-US" dirty="0" err="1">
                <a:latin typeface="Verdana" panose="020B0604030504040204" pitchFamily="34" charset="0"/>
                <a:ea typeface="Verdana" panose="020B0604030504040204" pitchFamily="34" charset="0"/>
                <a:cs typeface="Verdana" panose="020B0604030504040204" pitchFamily="34" charset="0"/>
              </a:rPr>
              <a:t>Iterativeness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116" y="3909848"/>
            <a:ext cx="3764884" cy="2513458"/>
          </a:xfrm>
          <a:prstGeom prst="rect">
            <a:avLst/>
          </a:prstGeom>
        </p:spPr>
      </p:pic>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72" y="904561"/>
            <a:ext cx="5575828" cy="3722746"/>
          </a:xfrm>
          <a:prstGeom prst="rect">
            <a:avLst/>
          </a:prstGeom>
        </p:spPr>
      </p:pic>
      <p:sp>
        <p:nvSpPr>
          <p:cNvPr id="5" name="Rectangle 4"/>
          <p:cNvSpPr/>
          <p:nvPr/>
        </p:nvSpPr>
        <p:spPr>
          <a:xfrm>
            <a:off x="6001503" y="1471461"/>
            <a:ext cx="3142497" cy="1631216"/>
          </a:xfrm>
          <a:prstGeom prst="rect">
            <a:avLst/>
          </a:prstGeom>
        </p:spPr>
        <p:txBody>
          <a:bodyPr wrap="square">
            <a:spAutoFit/>
          </a:bodyPr>
          <a:lstStyle/>
          <a:p>
            <a:pPr defTabSz="914353" eaLnBrk="1" fontAlgn="auto" hangingPunct="1">
              <a:spcBef>
                <a:spcPts val="0"/>
              </a:spcBef>
              <a:spcAft>
                <a:spcPts val="0"/>
              </a:spcAft>
            </a:pPr>
            <a:r>
              <a:rPr lang="en-US" sz="2000" b="0" dirty="0">
                <a:solidFill>
                  <a:prstClr val="black"/>
                </a:solidFill>
                <a:latin typeface="+mn-lt"/>
              </a:rPr>
              <a:t>Collaborative Filtering</a:t>
            </a:r>
            <a:br>
              <a:rPr lang="en-US" sz="2000" b="0" dirty="0">
                <a:solidFill>
                  <a:prstClr val="black"/>
                </a:solidFill>
                <a:latin typeface="+mn-lt"/>
              </a:rPr>
            </a:br>
            <a:r>
              <a:rPr lang="en-US" sz="2000" b="0" dirty="0">
                <a:solidFill>
                  <a:prstClr val="black"/>
                </a:solidFill>
                <a:latin typeface="+mn-lt"/>
              </a:rPr>
              <a:t>(Matrix Factorization)</a:t>
            </a:r>
            <a:br>
              <a:rPr lang="en-US" sz="2000" b="0" dirty="0">
                <a:solidFill>
                  <a:prstClr val="black"/>
                </a:solidFill>
                <a:latin typeface="+mn-lt"/>
              </a:rPr>
            </a:br>
            <a:r>
              <a:rPr lang="en-US" sz="2000" b="0" dirty="0" err="1">
                <a:solidFill>
                  <a:prstClr val="black"/>
                </a:solidFill>
                <a:latin typeface="+mn-lt"/>
              </a:rPr>
              <a:t>NetFlix</a:t>
            </a:r>
            <a:r>
              <a:rPr lang="en-US" sz="2000" b="0" dirty="0">
                <a:solidFill>
                  <a:prstClr val="black"/>
                </a:solidFill>
                <a:latin typeface="+mn-lt"/>
              </a:rPr>
              <a:t> data set</a:t>
            </a:r>
            <a:br>
              <a:rPr lang="en-US" sz="2000" b="0" dirty="0">
                <a:solidFill>
                  <a:prstClr val="black"/>
                </a:solidFill>
                <a:latin typeface="+mn-lt"/>
              </a:rPr>
            </a:br>
            <a:r>
              <a:rPr lang="en-US" sz="2000" b="0" dirty="0">
                <a:solidFill>
                  <a:srgbClr val="FF0000"/>
                </a:solidFill>
                <a:latin typeface="+mn-lt"/>
              </a:rPr>
              <a:t>8 machines x 64 cores</a:t>
            </a:r>
          </a:p>
          <a:p>
            <a:pPr defTabSz="914353" eaLnBrk="1" fontAlgn="auto" hangingPunct="1">
              <a:spcBef>
                <a:spcPts val="0"/>
              </a:spcBef>
              <a:spcAft>
                <a:spcPts val="0"/>
              </a:spcAft>
            </a:pPr>
            <a:r>
              <a:rPr lang="en-US" sz="2000" b="0" dirty="0">
                <a:solidFill>
                  <a:srgbClr val="FF0000"/>
                </a:solidFill>
                <a:latin typeface="+mn-lt"/>
              </a:rPr>
              <a:t>40 </a:t>
            </a:r>
            <a:r>
              <a:rPr lang="en-US" sz="2000" b="0" dirty="0" err="1">
                <a:solidFill>
                  <a:srgbClr val="FF0000"/>
                </a:solidFill>
                <a:latin typeface="+mn-lt"/>
              </a:rPr>
              <a:t>Gbps</a:t>
            </a:r>
            <a:r>
              <a:rPr lang="en-US" sz="2000" b="0" dirty="0">
                <a:solidFill>
                  <a:srgbClr val="FF0000"/>
                </a:solidFill>
                <a:latin typeface="+mn-lt"/>
              </a:rPr>
              <a:t> </a:t>
            </a:r>
            <a:r>
              <a:rPr lang="en-US" sz="2000" b="0" dirty="0" err="1">
                <a:solidFill>
                  <a:srgbClr val="FF0000"/>
                </a:solidFill>
                <a:latin typeface="+mn-lt"/>
              </a:rPr>
              <a:t>Infiniband</a:t>
            </a:r>
            <a:r>
              <a:rPr lang="en-US" sz="2000" b="0" dirty="0">
                <a:solidFill>
                  <a:srgbClr val="FF0000"/>
                </a:solidFill>
                <a:latin typeface="+mn-lt"/>
              </a:rPr>
              <a:t> </a:t>
            </a:r>
          </a:p>
        </p:txBody>
      </p:sp>
      <p:sp>
        <p:nvSpPr>
          <p:cNvPr id="6" name="TextBox 5"/>
          <p:cNvSpPr txBox="1"/>
          <p:nvPr/>
        </p:nvSpPr>
        <p:spPr>
          <a:xfrm>
            <a:off x="0" y="5671134"/>
            <a:ext cx="5291959"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4-5x faster than baseline</a:t>
            </a:r>
          </a:p>
          <a:p>
            <a:r>
              <a:rPr lang="en-US" dirty="0">
                <a:solidFill>
                  <a:srgbClr val="FF0000"/>
                </a:solidFill>
              </a:rPr>
              <a:t>11x faster than </a:t>
            </a:r>
            <a:r>
              <a:rPr lang="en-US" dirty="0" err="1">
                <a:solidFill>
                  <a:srgbClr val="FF0000"/>
                </a:solidFill>
              </a:rPr>
              <a:t>GraphLab</a:t>
            </a:r>
            <a:r>
              <a:rPr lang="en-US" dirty="0">
                <a:solidFill>
                  <a:srgbClr val="FF0000"/>
                </a:solidFill>
              </a:rPr>
              <a:t> </a:t>
            </a:r>
          </a:p>
        </p:txBody>
      </p:sp>
      <p:sp>
        <p:nvSpPr>
          <p:cNvPr id="7" name="TextBox 6"/>
          <p:cNvSpPr txBox="1"/>
          <p:nvPr/>
        </p:nvSpPr>
        <p:spPr>
          <a:xfrm>
            <a:off x="2240125" y="809293"/>
            <a:ext cx="1846980" cy="400110"/>
          </a:xfrm>
          <a:prstGeom prst="rect">
            <a:avLst/>
          </a:prstGeom>
          <a:noFill/>
        </p:spPr>
        <p:txBody>
          <a:bodyPr wrap="none" rtlCol="0">
            <a:spAutoFit/>
          </a:bodyPr>
          <a:lstStyle/>
          <a:p>
            <a:r>
              <a:rPr lang="en-US" sz="2000" dirty="0"/>
              <a:t>4 iterations</a:t>
            </a:r>
          </a:p>
        </p:txBody>
      </p:sp>
      <p:sp>
        <p:nvSpPr>
          <p:cNvPr id="9" name="TextBox 8"/>
          <p:cNvSpPr txBox="1"/>
          <p:nvPr/>
        </p:nvSpPr>
        <p:spPr>
          <a:xfrm>
            <a:off x="6605142" y="3778466"/>
            <a:ext cx="2029722" cy="400110"/>
          </a:xfrm>
          <a:prstGeom prst="rect">
            <a:avLst/>
          </a:prstGeom>
          <a:noFill/>
        </p:spPr>
        <p:txBody>
          <a:bodyPr wrap="none" rtlCol="0">
            <a:spAutoFit/>
          </a:bodyPr>
          <a:lstStyle/>
          <a:p>
            <a:r>
              <a:rPr lang="en-US" sz="2000" dirty="0"/>
              <a:t>99 iterations</a:t>
            </a:r>
          </a:p>
        </p:txBody>
      </p:sp>
      <p:sp>
        <p:nvSpPr>
          <p:cNvPr id="10" name="TextBox 9"/>
          <p:cNvSpPr txBox="1"/>
          <p:nvPr/>
        </p:nvSpPr>
        <p:spPr>
          <a:xfrm>
            <a:off x="7670368" y="719895"/>
            <a:ext cx="14262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chemeClr val="bg1">
                    <a:lumMod val="65000"/>
                  </a:schemeClr>
                </a:solidFill>
              </a:rPr>
              <a:t>[SoCC’14</a:t>
            </a:r>
            <a:r>
              <a:rPr kumimoji="0" lang="en-US" sz="1800" b="0" i="0" u="none" strike="noStrike" kern="1200" cap="none" spc="0" normalizeH="0" baseline="0" noProof="0" dirty="0">
                <a:ln>
                  <a:noFill/>
                </a:ln>
                <a:solidFill>
                  <a:schemeClr val="bg1">
                    <a:lumMod val="65000"/>
                  </a:schemeClr>
                </a:solidFill>
                <a:effectLst/>
                <a:uLnTx/>
                <a:uFillTx/>
              </a:rPr>
              <a:t>]</a:t>
            </a:r>
          </a:p>
        </p:txBody>
      </p:sp>
      <p:sp>
        <p:nvSpPr>
          <p:cNvPr id="11" name="Smiley Face 10"/>
          <p:cNvSpPr/>
          <p:nvPr/>
        </p:nvSpPr>
        <p:spPr bwMode="auto">
          <a:xfrm>
            <a:off x="84088" y="3909848"/>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2" name="Smiley Face 11"/>
          <p:cNvSpPr/>
          <p:nvPr/>
        </p:nvSpPr>
        <p:spPr bwMode="auto">
          <a:xfrm>
            <a:off x="78830" y="1079353"/>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2342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082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solidFill>
                  <a:srgbClr val="FF0000"/>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6715673" y="3843548"/>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325425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4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 name="Content Placeholder 2"/>
          <p:cNvSpPr>
            <a:spLocks noGrp="1"/>
          </p:cNvSpPr>
          <p:nvPr>
            <p:ph idx="1"/>
          </p:nvPr>
        </p:nvSpPr>
        <p:spPr>
          <a:xfrm>
            <a:off x="141891" y="1066800"/>
            <a:ext cx="8918028" cy="5791200"/>
          </a:xfrm>
        </p:spPr>
        <p:txBody>
          <a:bodyPr>
            <a:normAutofit/>
          </a:bodyPr>
          <a:lstStyle/>
          <a:p>
            <a:pPr lvl="1"/>
            <a:r>
              <a:rPr lang="en-US" dirty="0"/>
              <a:t>Many sources of transient straggler effects</a:t>
            </a:r>
          </a:p>
          <a:p>
            <a:pPr lvl="2"/>
            <a:r>
              <a:rPr lang="en-US" dirty="0"/>
              <a:t>Resource contention</a:t>
            </a:r>
          </a:p>
          <a:p>
            <a:pPr lvl="2"/>
            <a:r>
              <a:rPr lang="en-US" dirty="0"/>
              <a:t>System processes (e.g., garbage collection)</a:t>
            </a:r>
          </a:p>
          <a:p>
            <a:pPr lvl="2"/>
            <a:r>
              <a:rPr lang="en-US" dirty="0"/>
              <a:t>Slow mini-batch at a worker</a:t>
            </a:r>
          </a:p>
          <a:p>
            <a:pPr marL="247650" lvl="2" indent="0">
              <a:buNone/>
            </a:pPr>
            <a:r>
              <a:rPr lang="en-US" b="1" dirty="0">
                <a:solidFill>
                  <a:srgbClr val="FF0000"/>
                </a:solidFill>
              </a:rPr>
              <a:t>Causes significant slowdowns for Big Learning</a:t>
            </a:r>
          </a:p>
          <a:p>
            <a:pPr lvl="2"/>
            <a:endParaRPr lang="en-US" dirty="0"/>
          </a:p>
          <a:p>
            <a:pPr lvl="1"/>
            <a:r>
              <a:rPr lang="en-US" dirty="0" err="1">
                <a:solidFill>
                  <a:srgbClr val="FF0000"/>
                </a:solidFill>
              </a:rPr>
              <a:t>FlexRR</a:t>
            </a:r>
            <a:r>
              <a:rPr lang="en-US" dirty="0">
                <a:solidFill>
                  <a:srgbClr val="FF0000"/>
                </a:solidFill>
              </a:rPr>
              <a:t>:</a:t>
            </a:r>
            <a:r>
              <a:rPr lang="en-US" dirty="0"/>
              <a:t> SSP + Low-overhead work migration (RR)</a:t>
            </a:r>
            <a:br>
              <a:rPr lang="en-US" dirty="0"/>
            </a:br>
            <a:r>
              <a:rPr lang="en-US" dirty="0"/>
              <a:t>to mitigate transient straggler effects</a:t>
            </a:r>
          </a:p>
          <a:p>
            <a:pPr lvl="2"/>
            <a:r>
              <a:rPr lang="en-US" dirty="0"/>
              <a:t>Simple: Tailored to Big Learning’s special properties</a:t>
            </a:r>
            <a:br>
              <a:rPr lang="en-US" dirty="0"/>
            </a:br>
            <a:r>
              <a:rPr lang="en-US" dirty="0"/>
              <a:t>  </a:t>
            </a:r>
            <a:r>
              <a:rPr lang="en-US" dirty="0">
                <a:solidFill>
                  <a:schemeClr val="bg1">
                    <a:lumMod val="50000"/>
                  </a:schemeClr>
                </a:solidFill>
              </a:rPr>
              <a:t>E.g., cloning (used in MapReduce) would break</a:t>
            </a:r>
            <a:br>
              <a:rPr lang="en-US" dirty="0">
                <a:solidFill>
                  <a:schemeClr val="bg1">
                    <a:lumMod val="50000"/>
                  </a:schemeClr>
                </a:solidFill>
              </a:rPr>
            </a:br>
            <a:r>
              <a:rPr lang="en-US" dirty="0">
                <a:solidFill>
                  <a:schemeClr val="bg1">
                    <a:lumMod val="50000"/>
                  </a:schemeClr>
                </a:solidFill>
              </a:rPr>
              <a:t>          the algorithm (violates </a:t>
            </a:r>
            <a:r>
              <a:rPr lang="en-US" dirty="0" err="1">
                <a:solidFill>
                  <a:schemeClr val="bg1">
                    <a:lumMod val="50000"/>
                  </a:schemeClr>
                </a:solidFill>
              </a:rPr>
              <a:t>idempotency</a:t>
            </a:r>
            <a:r>
              <a:rPr lang="en-US" dirty="0">
                <a:solidFill>
                  <a:schemeClr val="bg1">
                    <a:lumMod val="50000"/>
                  </a:schemeClr>
                </a:solidFill>
              </a:rPr>
              <a:t>)!</a:t>
            </a:r>
          </a:p>
          <a:p>
            <a:pPr lvl="2"/>
            <a:r>
              <a:rPr lang="en-US" dirty="0">
                <a:solidFill>
                  <a:srgbClr val="C00000"/>
                </a:solidFill>
              </a:rPr>
              <a:t>Staleness provides slack to do the migration</a:t>
            </a:r>
          </a:p>
          <a:p>
            <a:pPr marL="1588" lvl="1" indent="0">
              <a:buNone/>
            </a:pPr>
            <a:endParaRPr lang="en-US" dirty="0"/>
          </a:p>
        </p:txBody>
      </p:sp>
      <p:sp>
        <p:nvSpPr>
          <p:cNvPr id="2" name="Title 1"/>
          <p:cNvSpPr>
            <a:spLocks noGrp="1"/>
          </p:cNvSpPr>
          <p:nvPr>
            <p:ph type="title"/>
          </p:nvPr>
        </p:nvSpPr>
        <p:spPr>
          <a:xfrm>
            <a:off x="274320" y="245680"/>
            <a:ext cx="8229600" cy="647700"/>
          </a:xfrm>
        </p:spPr>
        <p:txBody>
          <a:bodyPr>
            <a:normAutofit/>
          </a:bodyPr>
          <a:lstStyle/>
          <a:p>
            <a:pPr algn="ctr"/>
            <a:r>
              <a:rPr lang="en-US" dirty="0">
                <a:latin typeface="Verdana" panose="020B0604030504040204" pitchFamily="34" charset="0"/>
                <a:ea typeface="Verdana" panose="020B0604030504040204" pitchFamily="34" charset="0"/>
                <a:cs typeface="Verdana" panose="020B0604030504040204" pitchFamily="34" charset="0"/>
              </a:rPr>
              <a:t>Addressing the Straggler Problem</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229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Rapid-Reassignment (RR) Protocol</a:t>
            </a:r>
          </a:p>
        </p:txBody>
      </p:sp>
      <p:sp>
        <p:nvSpPr>
          <p:cNvPr id="3" name="Content Placeholder 2"/>
          <p:cNvSpPr>
            <a:spLocks noGrp="1"/>
          </p:cNvSpPr>
          <p:nvPr>
            <p:ph sz="half" idx="1"/>
          </p:nvPr>
        </p:nvSpPr>
        <p:spPr>
          <a:xfrm>
            <a:off x="252580" y="934342"/>
            <a:ext cx="2644638" cy="5397500"/>
          </a:xfrm>
        </p:spPr>
        <p:txBody>
          <a:bodyPr/>
          <a:lstStyle/>
          <a:p>
            <a:r>
              <a:rPr lang="en-US" sz="2000" b="0" dirty="0"/>
              <a:t> Multicast to preset possible </a:t>
            </a:r>
            <a:r>
              <a:rPr lang="en-US" sz="2000" b="0" dirty="0" err="1"/>
              <a:t>helpees</a:t>
            </a:r>
            <a:r>
              <a:rPr lang="en-US" sz="2000" b="0" dirty="0"/>
              <a:t> (has copy of </a:t>
            </a:r>
            <a:r>
              <a:rPr lang="en-US" sz="2000" b="0" dirty="0">
                <a:solidFill>
                  <a:srgbClr val="008000"/>
                </a:solidFill>
              </a:rPr>
              <a:t>tail of </a:t>
            </a:r>
            <a:r>
              <a:rPr lang="en-US" sz="2000" b="0" dirty="0" err="1">
                <a:solidFill>
                  <a:srgbClr val="008000"/>
                </a:solidFill>
              </a:rPr>
              <a:t>helpee’s</a:t>
            </a:r>
            <a:r>
              <a:rPr lang="en-US" sz="2000" b="0" dirty="0">
                <a:solidFill>
                  <a:srgbClr val="008000"/>
                </a:solidFill>
              </a:rPr>
              <a:t> input data</a:t>
            </a:r>
            <a:r>
              <a:rPr lang="en-US" sz="2000" b="0" dirty="0"/>
              <a:t>)</a:t>
            </a:r>
            <a:endParaRPr lang="en-US" sz="800" b="0" dirty="0"/>
          </a:p>
          <a:p>
            <a:r>
              <a:rPr lang="en-US" sz="2000" b="0" dirty="0">
                <a:solidFill>
                  <a:srgbClr val="008000"/>
                </a:solidFill>
              </a:rPr>
              <a:t> Intra-iteration progress measure:</a:t>
            </a:r>
            <a:br>
              <a:rPr lang="en-US" sz="2000" b="0" dirty="0">
                <a:solidFill>
                  <a:srgbClr val="008000"/>
                </a:solidFill>
              </a:rPr>
            </a:br>
            <a:r>
              <a:rPr lang="en-US" sz="2000" b="0" dirty="0"/>
              <a:t>percentage of input data processed</a:t>
            </a:r>
            <a:endParaRPr lang="en-US" sz="800" b="0" dirty="0"/>
          </a:p>
          <a:p>
            <a:r>
              <a:rPr lang="en-US" sz="2000" b="0" dirty="0">
                <a:solidFill>
                  <a:srgbClr val="008000"/>
                </a:solidFill>
              </a:rPr>
              <a:t> Can process input data in any order</a:t>
            </a:r>
          </a:p>
          <a:p>
            <a:r>
              <a:rPr lang="en-US" sz="2000" b="0" dirty="0"/>
              <a:t> Assignment is </a:t>
            </a:r>
            <a:r>
              <a:rPr lang="en-US" sz="2000" b="0" dirty="0">
                <a:solidFill>
                  <a:srgbClr val="008000"/>
                </a:solidFill>
              </a:rPr>
              <a:t>percentage range</a:t>
            </a:r>
            <a:endParaRPr lang="en-US" sz="800" b="0" dirty="0">
              <a:solidFill>
                <a:srgbClr val="008000"/>
              </a:solidFill>
            </a:endParaRPr>
          </a:p>
          <a:p>
            <a:r>
              <a:rPr lang="en-US" sz="2000" b="0" dirty="0">
                <a:solidFill>
                  <a:srgbClr val="008000"/>
                </a:solidFill>
              </a:rPr>
              <a:t> State is only in PS</a:t>
            </a:r>
            <a:endParaRPr lang="en-US" sz="800" b="0" dirty="0">
              <a:solidFill>
                <a:srgbClr val="008000"/>
              </a:solidFill>
            </a:endParaRPr>
          </a:p>
          <a:p>
            <a:r>
              <a:rPr lang="en-US" sz="2000" b="0" dirty="0">
                <a:solidFill>
                  <a:srgbClr val="008000"/>
                </a:solidFill>
              </a:rPr>
              <a:t> Work must be done exactly once</a:t>
            </a:r>
          </a:p>
        </p:txBody>
      </p:sp>
      <p:sp>
        <p:nvSpPr>
          <p:cNvPr id="5" name="Shape 368"/>
          <p:cNvSpPr/>
          <p:nvPr/>
        </p:nvSpPr>
        <p:spPr>
          <a:xfrm flipH="1" flipV="1">
            <a:off x="6303250" y="3880490"/>
            <a:ext cx="1496912" cy="1350906"/>
          </a:xfrm>
          <a:prstGeom prst="line">
            <a:avLst/>
          </a:prstGeom>
          <a:ln w="38100">
            <a:solidFill>
              <a:srgbClr val="C82506"/>
            </a:solidFill>
            <a:custDash>
              <a:ds d="200000" sp="200000"/>
            </a:custDash>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grpSp>
        <p:nvGrpSpPr>
          <p:cNvPr id="6" name="Group 373"/>
          <p:cNvGrpSpPr/>
          <p:nvPr/>
        </p:nvGrpSpPr>
        <p:grpSpPr>
          <a:xfrm>
            <a:off x="4442573" y="2818393"/>
            <a:ext cx="3475603" cy="467650"/>
            <a:chOff x="0" y="0"/>
            <a:chExt cx="4943079" cy="665100"/>
          </a:xfrm>
        </p:grpSpPr>
        <p:sp>
          <p:nvSpPr>
            <p:cNvPr id="7" name="Shape 369"/>
            <p:cNvSpPr/>
            <p:nvPr/>
          </p:nvSpPr>
          <p:spPr>
            <a:xfrm flipH="1">
              <a:off x="-1" y="391281"/>
              <a:ext cx="2467898" cy="54884"/>
            </a:xfrm>
            <a:prstGeom prst="line">
              <a:avLst/>
            </a:prstGeom>
            <a:noFill/>
            <a:ln w="254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8" name="Shape 370"/>
            <p:cNvSpPr/>
            <p:nvPr/>
          </p:nvSpPr>
          <p:spPr>
            <a:xfrm rot="21540000">
              <a:off x="298272" y="26657"/>
              <a:ext cx="1599006" cy="493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200" b="1">
                  <a:latin typeface="Times Roman"/>
                  <a:ea typeface="Times Roman"/>
                  <a:cs typeface="Times Roman"/>
                  <a:sym typeface="Times Roman"/>
                </a:defRPr>
              </a:lvl1pPr>
            </a:lstStyle>
            <a:p>
              <a:pPr lvl="0">
                <a:defRPr sz="1800" b="0"/>
              </a:pPr>
              <a:r>
                <a:rPr sz="1547">
                  <a:solidFill>
                    <a:srgbClr val="000000"/>
                  </a:solidFill>
                </a:rPr>
                <a:t>I’m this far</a:t>
              </a:r>
            </a:p>
          </p:txBody>
        </p:sp>
        <p:sp>
          <p:nvSpPr>
            <p:cNvPr id="9" name="Shape 371"/>
            <p:cNvSpPr/>
            <p:nvPr/>
          </p:nvSpPr>
          <p:spPr>
            <a:xfrm>
              <a:off x="2482858" y="391281"/>
              <a:ext cx="2460222" cy="233252"/>
            </a:xfrm>
            <a:prstGeom prst="line">
              <a:avLst/>
            </a:prstGeom>
            <a:noFill/>
            <a:ln w="254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10" name="Shape 372"/>
            <p:cNvSpPr/>
            <p:nvPr/>
          </p:nvSpPr>
          <p:spPr>
            <a:xfrm rot="360000">
              <a:off x="2773345" y="85578"/>
              <a:ext cx="1663310" cy="493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200" b="1">
                  <a:latin typeface="Times Roman"/>
                  <a:ea typeface="Times Roman"/>
                  <a:cs typeface="Times Roman"/>
                  <a:sym typeface="Times Roman"/>
                </a:defRPr>
              </a:lvl1pPr>
            </a:lstStyle>
            <a:p>
              <a:pPr lvl="0">
                <a:defRPr sz="1800" b="0"/>
              </a:pPr>
              <a:r>
                <a:rPr sz="1547">
                  <a:solidFill>
                    <a:srgbClr val="000000"/>
                  </a:solidFill>
                </a:rPr>
                <a:t>I’m this far</a:t>
              </a:r>
            </a:p>
          </p:txBody>
        </p:sp>
      </p:grpSp>
      <p:grpSp>
        <p:nvGrpSpPr>
          <p:cNvPr id="11" name="Group 377"/>
          <p:cNvGrpSpPr/>
          <p:nvPr/>
        </p:nvGrpSpPr>
        <p:grpSpPr>
          <a:xfrm>
            <a:off x="4250417" y="2974195"/>
            <a:ext cx="354404" cy="354405"/>
            <a:chOff x="0" y="0"/>
            <a:chExt cx="504040" cy="504040"/>
          </a:xfrm>
        </p:grpSpPr>
        <p:sp>
          <p:nvSpPr>
            <p:cNvPr id="12" name="Shape 374"/>
            <p:cNvSpPr/>
            <p:nvPr/>
          </p:nvSpPr>
          <p:spPr>
            <a:xfrm flipV="1">
              <a:off x="-1" y="0"/>
              <a:ext cx="504042" cy="504041"/>
            </a:xfrm>
            <a:prstGeom prst="line">
              <a:avLst/>
            </a:prstGeom>
            <a:noFill/>
            <a:ln w="12700" cap="flat">
              <a:solidFill>
                <a:srgbClr val="C82506"/>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13" name="Shape 375"/>
            <p:cNvSpPr/>
            <p:nvPr/>
          </p:nvSpPr>
          <p:spPr>
            <a:xfrm>
              <a:off x="1953" y="1953"/>
              <a:ext cx="500135" cy="500135"/>
            </a:xfrm>
            <a:prstGeom prst="line">
              <a:avLst/>
            </a:prstGeom>
            <a:noFill/>
            <a:ln w="12700" cap="flat">
              <a:solidFill>
                <a:srgbClr val="C82506"/>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14" name="Shape 376"/>
            <p:cNvSpPr/>
            <p:nvPr/>
          </p:nvSpPr>
          <p:spPr>
            <a:xfrm>
              <a:off x="181531" y="186160"/>
              <a:ext cx="140979" cy="1317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2400">
                  <a:solidFill>
                    <a:srgbClr val="FFFFFF"/>
                  </a:solidFill>
                  <a:latin typeface="Helvetica Light"/>
                  <a:ea typeface="Helvetica Light"/>
                  <a:cs typeface="Helvetica Light"/>
                  <a:sym typeface="Helvetica Light"/>
                </a:defRPr>
              </a:pPr>
              <a:endParaRPr sz="1687">
                <a:solidFill>
                  <a:srgbClr val="000000"/>
                </a:solidFill>
              </a:endParaRPr>
            </a:p>
          </p:txBody>
        </p:sp>
      </p:grpSp>
      <p:sp>
        <p:nvSpPr>
          <p:cNvPr id="15" name="Shape 378"/>
          <p:cNvSpPr/>
          <p:nvPr/>
        </p:nvSpPr>
        <p:spPr>
          <a:xfrm>
            <a:off x="3047092" y="2819762"/>
            <a:ext cx="1308948" cy="49201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pPr>
            <a:r>
              <a:rPr sz="1406">
                <a:solidFill>
                  <a:srgbClr val="000000"/>
                </a:solidFill>
                <a:latin typeface="Times Roman"/>
                <a:ea typeface="Times Roman"/>
                <a:cs typeface="Times Roman"/>
                <a:sym typeface="Times Roman"/>
              </a:rPr>
              <a:t>Ignore</a:t>
            </a:r>
          </a:p>
          <a:p>
            <a:pPr lvl="0">
              <a:defRPr sz="1800"/>
            </a:pPr>
            <a:r>
              <a:rPr sz="1125">
                <a:solidFill>
                  <a:srgbClr val="000000"/>
                </a:solidFill>
                <a:latin typeface="Times Roman"/>
                <a:ea typeface="Times Roman"/>
                <a:cs typeface="Times Roman"/>
                <a:sym typeface="Times Roman"/>
              </a:rPr>
              <a:t>(I don’t need help)</a:t>
            </a:r>
          </a:p>
        </p:txBody>
      </p:sp>
      <p:sp>
        <p:nvSpPr>
          <p:cNvPr id="16" name="Shape 379"/>
          <p:cNvSpPr/>
          <p:nvPr/>
        </p:nvSpPr>
        <p:spPr>
          <a:xfrm flipH="1">
            <a:off x="6180343" y="3292546"/>
            <a:ext cx="1735240" cy="96474"/>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17" name="Shape 380"/>
          <p:cNvSpPr/>
          <p:nvPr/>
        </p:nvSpPr>
        <p:spPr>
          <a:xfrm rot="21420000">
            <a:off x="6423899" y="3975947"/>
            <a:ext cx="1619004" cy="4341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pPr>
            <a:r>
              <a:rPr sz="1125">
                <a:solidFill>
                  <a:srgbClr val="000000"/>
                </a:solidFill>
                <a:latin typeface="Times Roman"/>
                <a:ea typeface="Times Roman"/>
                <a:cs typeface="Times Roman"/>
                <a:sym typeface="Times Roman"/>
              </a:rPr>
              <a:t>Do assignment #2</a:t>
            </a:r>
          </a:p>
          <a:p>
            <a:pPr lvl="0">
              <a:defRPr sz="1800"/>
            </a:pPr>
            <a:r>
              <a:rPr sz="1055">
                <a:solidFill>
                  <a:srgbClr val="000000"/>
                </a:solidFill>
                <a:latin typeface="Times Roman"/>
                <a:ea typeface="Times Roman"/>
                <a:cs typeface="Times Roman"/>
                <a:sym typeface="Times Roman"/>
              </a:rPr>
              <a:t>  (green work)</a:t>
            </a:r>
          </a:p>
        </p:txBody>
      </p:sp>
      <p:sp>
        <p:nvSpPr>
          <p:cNvPr id="18" name="Shape 381"/>
          <p:cNvSpPr/>
          <p:nvPr/>
        </p:nvSpPr>
        <p:spPr>
          <a:xfrm>
            <a:off x="6194905" y="3739753"/>
            <a:ext cx="1723271" cy="183300"/>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19" name="Shape 382"/>
          <p:cNvSpPr/>
          <p:nvPr/>
        </p:nvSpPr>
        <p:spPr>
          <a:xfrm rot="300000">
            <a:off x="6242897" y="3750027"/>
            <a:ext cx="1471747" cy="2508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defRPr sz="1500" b="1">
                <a:latin typeface="Times Roman"/>
                <a:ea typeface="Times Roman"/>
                <a:cs typeface="Times Roman"/>
                <a:sym typeface="Times Roman"/>
              </a:defRPr>
            </a:lvl1pPr>
          </a:lstStyle>
          <a:p>
            <a:pPr lvl="0">
              <a:defRPr sz="1800" b="0"/>
            </a:pPr>
            <a:r>
              <a:rPr sz="1055">
                <a:solidFill>
                  <a:srgbClr val="000000"/>
                </a:solidFill>
              </a:rPr>
              <a:t>Started Working</a:t>
            </a:r>
          </a:p>
        </p:txBody>
      </p:sp>
      <p:sp>
        <p:nvSpPr>
          <p:cNvPr id="20" name="Shape 383"/>
          <p:cNvSpPr/>
          <p:nvPr/>
        </p:nvSpPr>
        <p:spPr>
          <a:xfrm flipH="1">
            <a:off x="6188654" y="3984378"/>
            <a:ext cx="1735240" cy="96474"/>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grpSp>
        <p:nvGrpSpPr>
          <p:cNvPr id="21" name="Group 397"/>
          <p:cNvGrpSpPr/>
          <p:nvPr/>
        </p:nvGrpSpPr>
        <p:grpSpPr>
          <a:xfrm>
            <a:off x="4044007" y="1122863"/>
            <a:ext cx="4314947" cy="4612275"/>
            <a:chOff x="0" y="0"/>
            <a:chExt cx="6136812" cy="6559678"/>
          </a:xfrm>
        </p:grpSpPr>
        <p:sp>
          <p:nvSpPr>
            <p:cNvPr id="22" name="Shape 384"/>
            <p:cNvSpPr/>
            <p:nvPr/>
          </p:nvSpPr>
          <p:spPr>
            <a:xfrm flipV="1">
              <a:off x="5526210" y="594987"/>
              <a:ext cx="1" cy="5963950"/>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3" name="Shape 385"/>
            <p:cNvSpPr/>
            <p:nvPr/>
          </p:nvSpPr>
          <p:spPr>
            <a:xfrm flipV="1">
              <a:off x="4915608" y="587903"/>
              <a:ext cx="1221205"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4" name="Shape 386"/>
            <p:cNvSpPr/>
            <p:nvPr/>
          </p:nvSpPr>
          <p:spPr>
            <a:xfrm>
              <a:off x="4915608" y="6009373"/>
              <a:ext cx="1221205" cy="505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5" name="Shape 387"/>
            <p:cNvSpPr/>
            <p:nvPr/>
          </p:nvSpPr>
          <p:spPr>
            <a:xfrm flipV="1">
              <a:off x="3038344" y="570636"/>
              <a:ext cx="1" cy="3122106"/>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6" name="Shape 388"/>
            <p:cNvSpPr/>
            <p:nvPr/>
          </p:nvSpPr>
          <p:spPr>
            <a:xfrm flipV="1">
              <a:off x="2432169" y="587903"/>
              <a:ext cx="1221206"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7" name="Shape 389"/>
            <p:cNvSpPr/>
            <p:nvPr/>
          </p:nvSpPr>
          <p:spPr>
            <a:xfrm flipV="1">
              <a:off x="2439777" y="3690241"/>
              <a:ext cx="1221205"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8" name="Shape 390"/>
            <p:cNvSpPr/>
            <p:nvPr/>
          </p:nvSpPr>
          <p:spPr>
            <a:xfrm>
              <a:off x="5064254" y="11439"/>
              <a:ext cx="923914" cy="5213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1758">
                  <a:solidFill>
                    <a:srgbClr val="000000"/>
                  </a:solidFill>
                </a:rPr>
                <a:t>Slow</a:t>
              </a:r>
            </a:p>
          </p:txBody>
        </p:sp>
        <p:sp>
          <p:nvSpPr>
            <p:cNvPr id="29" name="Shape 391"/>
            <p:cNvSpPr/>
            <p:nvPr/>
          </p:nvSpPr>
          <p:spPr>
            <a:xfrm>
              <a:off x="2577775" y="11439"/>
              <a:ext cx="828781" cy="5213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1758">
                  <a:solidFill>
                    <a:srgbClr val="000000"/>
                  </a:solidFill>
                </a:rPr>
                <a:t>Fast</a:t>
              </a:r>
            </a:p>
          </p:txBody>
        </p:sp>
        <p:sp>
          <p:nvSpPr>
            <p:cNvPr id="30" name="Shape 392"/>
            <p:cNvSpPr/>
            <p:nvPr/>
          </p:nvSpPr>
          <p:spPr>
            <a:xfrm flipV="1">
              <a:off x="550478" y="581467"/>
              <a:ext cx="1" cy="5977271"/>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31" name="Shape 393"/>
            <p:cNvSpPr/>
            <p:nvPr/>
          </p:nvSpPr>
          <p:spPr>
            <a:xfrm>
              <a:off x="0" y="581466"/>
              <a:ext cx="1100958"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32" name="Shape 394"/>
            <p:cNvSpPr/>
            <p:nvPr/>
          </p:nvSpPr>
          <p:spPr>
            <a:xfrm flipV="1">
              <a:off x="0" y="3695632"/>
              <a:ext cx="1100958"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33" name="Shape 395"/>
            <p:cNvSpPr/>
            <p:nvPr/>
          </p:nvSpPr>
          <p:spPr>
            <a:xfrm>
              <a:off x="180880" y="0"/>
              <a:ext cx="739197" cy="5442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1758">
                  <a:solidFill>
                    <a:srgbClr val="000000"/>
                  </a:solidFill>
                </a:rPr>
                <a:t>Ok</a:t>
              </a:r>
            </a:p>
          </p:txBody>
        </p:sp>
        <p:sp>
          <p:nvSpPr>
            <p:cNvPr id="34" name="Shape 396"/>
            <p:cNvSpPr/>
            <p:nvPr/>
          </p:nvSpPr>
          <p:spPr>
            <a:xfrm flipV="1">
              <a:off x="3038344" y="3327678"/>
              <a:ext cx="1" cy="3232001"/>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grpSp>
      <p:sp>
        <p:nvSpPr>
          <p:cNvPr id="35" name="Shape 398"/>
          <p:cNvSpPr/>
          <p:nvPr/>
        </p:nvSpPr>
        <p:spPr>
          <a:xfrm flipH="1" flipV="1">
            <a:off x="6416998" y="4330214"/>
            <a:ext cx="1273725" cy="534409"/>
          </a:xfrm>
          <a:prstGeom prst="line">
            <a:avLst/>
          </a:prstGeom>
          <a:ln w="38100">
            <a:solidFill>
              <a:srgbClr val="92FA1C"/>
            </a:solidFill>
            <a:custDash>
              <a:ds d="200000" sp="200000"/>
            </a:custDash>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36" name="Shape 399"/>
          <p:cNvSpPr/>
          <p:nvPr/>
        </p:nvSpPr>
        <p:spPr>
          <a:xfrm>
            <a:off x="5939161" y="4088822"/>
            <a:ext cx="482367" cy="4823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4FA18"/>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37" name="Shape 400"/>
          <p:cNvSpPr/>
          <p:nvPr/>
        </p:nvSpPr>
        <p:spPr>
          <a:xfrm rot="21420000">
            <a:off x="6169276" y="3292974"/>
            <a:ext cx="1619004" cy="4341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pPr>
            <a:r>
              <a:rPr sz="1125">
                <a:solidFill>
                  <a:srgbClr val="000000"/>
                </a:solidFill>
                <a:latin typeface="Times Roman"/>
                <a:ea typeface="Times Roman"/>
                <a:cs typeface="Times Roman"/>
                <a:sym typeface="Times Roman"/>
              </a:rPr>
              <a:t>Do assignment #1</a:t>
            </a:r>
          </a:p>
          <a:p>
            <a:pPr lvl="0">
              <a:defRPr sz="1800"/>
            </a:pPr>
            <a:r>
              <a:rPr sz="1055">
                <a:solidFill>
                  <a:srgbClr val="000000"/>
                </a:solidFill>
                <a:latin typeface="Times Roman"/>
                <a:ea typeface="Times Roman"/>
                <a:cs typeface="Times Roman"/>
                <a:sym typeface="Times Roman"/>
              </a:rPr>
              <a:t>(red work</a:t>
            </a:r>
          </a:p>
        </p:txBody>
      </p:sp>
      <p:sp>
        <p:nvSpPr>
          <p:cNvPr id="38" name="Shape 401"/>
          <p:cNvSpPr/>
          <p:nvPr/>
        </p:nvSpPr>
        <p:spPr>
          <a:xfrm>
            <a:off x="7928070" y="3010455"/>
            <a:ext cx="1148344" cy="53060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pPr>
            <a:r>
              <a:rPr sz="1547">
                <a:solidFill>
                  <a:srgbClr val="000000"/>
                </a:solidFill>
                <a:latin typeface="Times Roman"/>
                <a:ea typeface="Times Roman"/>
                <a:cs typeface="Times Roman"/>
                <a:sym typeface="Times Roman"/>
              </a:rPr>
              <a:t>I’m behind</a:t>
            </a:r>
          </a:p>
          <a:p>
            <a:pPr lvl="0">
              <a:defRPr sz="1800"/>
            </a:pPr>
            <a:r>
              <a:rPr sz="1125">
                <a:solidFill>
                  <a:srgbClr val="000000"/>
                </a:solidFill>
                <a:latin typeface="Times Roman"/>
                <a:ea typeface="Times Roman"/>
                <a:cs typeface="Times Roman"/>
                <a:sym typeface="Times Roman"/>
              </a:rPr>
              <a:t>(I need help)</a:t>
            </a:r>
          </a:p>
        </p:txBody>
      </p:sp>
      <p:sp>
        <p:nvSpPr>
          <p:cNvPr id="39" name="Shape 402"/>
          <p:cNvSpPr/>
          <p:nvPr/>
        </p:nvSpPr>
        <p:spPr>
          <a:xfrm>
            <a:off x="6059856" y="3751329"/>
            <a:ext cx="240977" cy="2441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0" name="Shape 403"/>
          <p:cNvSpPr/>
          <p:nvPr/>
        </p:nvSpPr>
        <p:spPr>
          <a:xfrm>
            <a:off x="7688442" y="4626499"/>
            <a:ext cx="482367" cy="4823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FA1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1" name="Shape 404"/>
          <p:cNvSpPr/>
          <p:nvPr/>
        </p:nvSpPr>
        <p:spPr>
          <a:xfrm>
            <a:off x="7809137" y="5113566"/>
            <a:ext cx="240977" cy="2441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2" name="Shape 405"/>
          <p:cNvSpPr/>
          <p:nvPr/>
        </p:nvSpPr>
        <p:spPr>
          <a:xfrm flipH="1" flipV="1">
            <a:off x="6186154" y="4062322"/>
            <a:ext cx="1737411" cy="542089"/>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3" name="Shape 406"/>
          <p:cNvSpPr/>
          <p:nvPr/>
        </p:nvSpPr>
        <p:spPr>
          <a:xfrm rot="1080000">
            <a:off x="6809327" y="4288391"/>
            <a:ext cx="493726" cy="23448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500" b="1">
                <a:latin typeface="Times Roman"/>
                <a:ea typeface="Times Roman"/>
                <a:cs typeface="Times Roman"/>
                <a:sym typeface="Times Roman"/>
              </a:defRPr>
            </a:lvl1pPr>
          </a:lstStyle>
          <a:p>
            <a:pPr lvl="0">
              <a:defRPr sz="1800" b="0"/>
            </a:pPr>
            <a:r>
              <a:rPr sz="1055">
                <a:solidFill>
                  <a:srgbClr val="000000"/>
                </a:solidFill>
              </a:rPr>
              <a:t>Cancel</a:t>
            </a:r>
          </a:p>
        </p:txBody>
      </p:sp>
      <p:sp>
        <p:nvSpPr>
          <p:cNvPr id="44" name="Shape 407"/>
          <p:cNvSpPr/>
          <p:nvPr/>
        </p:nvSpPr>
        <p:spPr>
          <a:xfrm flipV="1">
            <a:off x="5883097" y="4046376"/>
            <a:ext cx="594494" cy="594494"/>
          </a:xfrm>
          <a:prstGeom prst="line">
            <a:avLst/>
          </a:prstGeom>
          <a:ln w="88900">
            <a:solidFill>
              <a:srgbClr val="C82506"/>
            </a:solidFill>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sz="2812">
              <a:solidFill>
                <a:srgbClr val="000000"/>
              </a:solidFill>
            </a:endParaRPr>
          </a:p>
        </p:txBody>
      </p:sp>
      <p:sp>
        <p:nvSpPr>
          <p:cNvPr id="45" name="Shape 408"/>
          <p:cNvSpPr/>
          <p:nvPr/>
        </p:nvSpPr>
        <p:spPr>
          <a:xfrm>
            <a:off x="5882012" y="4018056"/>
            <a:ext cx="623898" cy="623898"/>
          </a:xfrm>
          <a:prstGeom prst="line">
            <a:avLst/>
          </a:prstGeom>
          <a:ln w="88900">
            <a:solidFill>
              <a:srgbClr val="C82506"/>
            </a:solidFill>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sz="2812">
              <a:solidFill>
                <a:srgbClr val="000000"/>
              </a:solidFill>
            </a:endParaRPr>
          </a:p>
        </p:txBody>
      </p:sp>
    </p:spTree>
    <p:extLst>
      <p:ext uri="{BB962C8B-B14F-4D97-AF65-F5344CB8AC3E}">
        <p14:creationId xmlns:p14="http://schemas.microsoft.com/office/powerpoint/2010/main" val="38318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1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3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p:tmAbs val="0"/>
                                  </p:iterate>
                                  <p:childTnLst>
                                    <p:set>
                                      <p:cBhvr>
                                        <p:cTn id="48" fill="hold"/>
                                        <p:tgtEl>
                                          <p:spTgt spid="1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fill="hold"/>
                                        <p:tgtEl>
                                          <p:spTgt spid="3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iterate>
                                    <p:tmAbs val="0"/>
                                  </p:iterate>
                                  <p:childTnLst>
                                    <p:set>
                                      <p:cBhvr>
                                        <p:cTn id="54" fill="hold"/>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1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p:tmAbs val="0"/>
                                  </p:iterate>
                                  <p:childTnLst>
                                    <p:set>
                                      <p:cBhvr>
                                        <p:cTn id="65" fill="hold"/>
                                        <p:tgtEl>
                                          <p:spTgt spid="20"/>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iterate>
                                    <p:tmAbs val="0"/>
                                  </p:iterate>
                                  <p:childTnLst>
                                    <p:set>
                                      <p:cBhvr>
                                        <p:cTn id="68" fill="hold"/>
                                        <p:tgtEl>
                                          <p:spTgt spid="3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iterate>
                                    <p:tmAbs val="0"/>
                                  </p:iterate>
                                  <p:childTnLst>
                                    <p:set>
                                      <p:cBhvr>
                                        <p:cTn id="71" fill="hold"/>
                                        <p:tgtEl>
                                          <p:spTgt spid="35"/>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iterate>
                                    <p:tmAbs val="0"/>
                                  </p:iterate>
                                  <p:childTnLst>
                                    <p:set>
                                      <p:cBhvr>
                                        <p:cTn id="74" fill="hold"/>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42"/>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iterate>
                                    <p:tmAbs val="0"/>
                                  </p:iterate>
                                  <p:childTnLst>
                                    <p:set>
                                      <p:cBhvr>
                                        <p:cTn id="81" fill="hold"/>
                                        <p:tgtEl>
                                          <p:spTgt spid="45"/>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iterate>
                                    <p:tmAbs val="0"/>
                                  </p:iterate>
                                  <p:childTnLst>
                                    <p:set>
                                      <p:cBhvr>
                                        <p:cTn id="84" fill="hold"/>
                                        <p:tgtEl>
                                          <p:spTgt spid="44"/>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iterate>
                                    <p:tmAbs val="0"/>
                                  </p:iterate>
                                  <p:childTnLst>
                                    <p:set>
                                      <p:cBhvr>
                                        <p:cTn id="87" fill="hold"/>
                                        <p:tgtEl>
                                          <p:spTgt spid="43"/>
                                        </p:tgtEl>
                                        <p:attrNameLst>
                                          <p:attrName>style.visibility</p:attrName>
                                        </p:attrNameLst>
                                      </p:cBhvr>
                                      <p:to>
                                        <p:strVal val="visible"/>
                                      </p:to>
                                    </p:set>
                                  </p:childTnLst>
                                </p:cTn>
                              </p:par>
                            </p:childTnLst>
                          </p:cTn>
                        </p:par>
                        <p:par>
                          <p:cTn id="88" fill="hold">
                            <p:stCondLst>
                              <p:cond delay="0"/>
                            </p:stCondLst>
                            <p:childTnLst>
                              <p:par>
                                <p:cTn id="89" presetID="1" presetClass="exit" presetSubtype="0" fill="hold" grpId="1" nodeType="afterEffect">
                                  <p:stCondLst>
                                    <p:cond delay="0"/>
                                  </p:stCondLst>
                                  <p:iterate>
                                    <p:tmAbs val="0"/>
                                  </p:iterate>
                                  <p:childTnLst>
                                    <p:set>
                                      <p:cBhvr>
                                        <p:cTn id="90" fill="hold">
                                          <p:stCondLst>
                                            <p:cond delay="0"/>
                                          </p:stCondLst>
                                        </p:cTn>
                                        <p:tgtEl>
                                          <p:spTgt spid="17"/>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1" nodeType="afterEffect">
                                  <p:stCondLst>
                                    <p:cond delay="0"/>
                                  </p:stCondLst>
                                  <p:iterate>
                                    <p:tmAbs val="0"/>
                                  </p:iterate>
                                  <p:childTnLst>
                                    <p:set>
                                      <p:cBhvr>
                                        <p:cTn id="93" fill="hold">
                                          <p:stCondLst>
                                            <p:cond delay="0"/>
                                          </p:stCondLst>
                                        </p:cTn>
                                        <p:tgtEl>
                                          <p:spTgt spid="20"/>
                                        </p:tgtEl>
                                        <p:attrNameLst>
                                          <p:attrName>style.visibility</p:attrName>
                                        </p:attrNameLst>
                                      </p:cBhvr>
                                      <p:to>
                                        <p:strVal val="hidden"/>
                                      </p:to>
                                    </p:set>
                                  </p:childTnLst>
                                </p:cTn>
                              </p:par>
                            </p:childTnLst>
                          </p:cTn>
                        </p:par>
                        <p:par>
                          <p:cTn id="94" fill="hold">
                            <p:stCondLst>
                              <p:cond delay="0"/>
                            </p:stCondLst>
                            <p:childTnLst>
                              <p:par>
                                <p:cTn id="95" presetID="1" presetClass="entr" presetSubtype="0" fill="hold" nodeType="after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dvAuto="0"/>
      <p:bldP spid="11" grpId="0" advAuto="0"/>
      <p:bldP spid="15" grpId="0" animBg="1" advAuto="0"/>
      <p:bldP spid="16" grpId="0" animBg="1" advAuto="0"/>
      <p:bldP spid="17" grpId="0" animBg="1" advAuto="0"/>
      <p:bldP spid="17" grpId="1" animBg="1" advAuto="0"/>
      <p:bldP spid="18" grpId="0" animBg="1" advAuto="0"/>
      <p:bldP spid="19" grpId="0" animBg="1" advAuto="0"/>
      <p:bldP spid="20" grpId="0" animBg="1" advAuto="0"/>
      <p:bldP spid="20" grpId="1" animBg="1" advAuto="0"/>
      <p:bldP spid="35" grpId="0" animBg="1" advAuto="0"/>
      <p:bldP spid="36" grpId="0" animBg="1" advAuto="0"/>
      <p:bldP spid="37" grpId="0" animBg="1" advAuto="0"/>
      <p:bldP spid="38" grpId="0" animBg="1" advAuto="0"/>
      <p:bldP spid="39" grpId="0" animBg="1" advAuto="0"/>
      <p:bldP spid="40" grpId="0" animBg="1" advAuto="0"/>
      <p:bldP spid="41" grpId="0" animBg="1" advAuto="0"/>
      <p:bldP spid="42" grpId="0" animBg="1" advAuto="0"/>
      <p:bldP spid="43" grpId="0" animBg="1" advAuto="0"/>
      <p:bldP spid="44" grpId="0" animBg="1" advAuto="0"/>
      <p:bldP spid="45"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FlexRR</a:t>
            </a:r>
            <a:r>
              <a:rPr lang="en-US" dirty="0"/>
              <a:t> Performance</a:t>
            </a:r>
          </a:p>
        </p:txBody>
      </p:sp>
      <p:pic>
        <p:nvPicPr>
          <p:cNvPr id="9" name="pasted-image.pdf"/>
          <p:cNvPicPr/>
          <p:nvPr/>
        </p:nvPicPr>
        <p:blipFill>
          <a:blip r:embed="rId2">
            <a:extLst/>
          </a:blip>
          <a:stretch>
            <a:fillRect/>
          </a:stretch>
        </p:blipFill>
        <p:spPr>
          <a:xfrm>
            <a:off x="106148" y="751425"/>
            <a:ext cx="9019079" cy="3673947"/>
          </a:xfrm>
          <a:prstGeom prst="rect">
            <a:avLst/>
          </a:prstGeom>
          <a:ln w="12700">
            <a:miter lim="400000"/>
          </a:ln>
        </p:spPr>
      </p:pic>
      <p:pic>
        <p:nvPicPr>
          <p:cNvPr id="10" name="p16_1.pdf"/>
          <p:cNvPicPr/>
          <p:nvPr/>
        </p:nvPicPr>
        <p:blipFill>
          <a:blip r:embed="rId3">
            <a:extLst/>
          </a:blip>
          <a:stretch>
            <a:fillRect/>
          </a:stretch>
        </p:blipFill>
        <p:spPr>
          <a:xfrm>
            <a:off x="157121" y="781449"/>
            <a:ext cx="8999635" cy="3717365"/>
          </a:xfrm>
          <a:prstGeom prst="rect">
            <a:avLst/>
          </a:prstGeom>
          <a:ln w="12700">
            <a:miter lim="400000"/>
          </a:ln>
        </p:spPr>
      </p:pic>
      <p:pic>
        <p:nvPicPr>
          <p:cNvPr id="11" name="p16_2.pdf"/>
          <p:cNvPicPr/>
          <p:nvPr/>
        </p:nvPicPr>
        <p:blipFill>
          <a:blip r:embed="rId4">
            <a:extLst/>
          </a:blip>
          <a:stretch>
            <a:fillRect/>
          </a:stretch>
        </p:blipFill>
        <p:spPr>
          <a:xfrm>
            <a:off x="157121" y="781449"/>
            <a:ext cx="9018935" cy="3717365"/>
          </a:xfrm>
          <a:prstGeom prst="rect">
            <a:avLst/>
          </a:prstGeom>
          <a:ln w="12700">
            <a:miter lim="400000"/>
          </a:ln>
        </p:spPr>
      </p:pic>
      <p:pic>
        <p:nvPicPr>
          <p:cNvPr id="12" name="p16_3.pdf"/>
          <p:cNvPicPr/>
          <p:nvPr/>
        </p:nvPicPr>
        <p:blipFill>
          <a:blip r:embed="rId5">
            <a:extLst/>
          </a:blip>
          <a:stretch>
            <a:fillRect/>
          </a:stretch>
        </p:blipFill>
        <p:spPr>
          <a:xfrm>
            <a:off x="118904" y="781449"/>
            <a:ext cx="9095371" cy="3717365"/>
          </a:xfrm>
          <a:prstGeom prst="rect">
            <a:avLst/>
          </a:prstGeom>
          <a:ln w="12700">
            <a:miter lim="400000"/>
          </a:ln>
        </p:spPr>
      </p:pic>
      <p:pic>
        <p:nvPicPr>
          <p:cNvPr id="13" name="p16_4.pdf"/>
          <p:cNvPicPr/>
          <p:nvPr/>
        </p:nvPicPr>
        <p:blipFill>
          <a:blip r:embed="rId6">
            <a:extLst/>
          </a:blip>
          <a:stretch>
            <a:fillRect/>
          </a:stretch>
        </p:blipFill>
        <p:spPr>
          <a:xfrm>
            <a:off x="118904" y="766437"/>
            <a:ext cx="9025096" cy="3717365"/>
          </a:xfrm>
          <a:prstGeom prst="rect">
            <a:avLst/>
          </a:prstGeom>
          <a:ln w="12700">
            <a:miter lim="400000"/>
          </a:ln>
        </p:spPr>
      </p:pic>
      <p:pic>
        <p:nvPicPr>
          <p:cNvPr id="16" name="Picture 1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48" y="4490776"/>
            <a:ext cx="2968128" cy="2301613"/>
          </a:xfrm>
          <a:prstGeom prst="rect">
            <a:avLst/>
          </a:prstGeom>
          <a:ln>
            <a:solidFill>
              <a:srgbClr val="002060"/>
            </a:solidFill>
          </a:ln>
        </p:spPr>
      </p:pic>
      <p:sp>
        <p:nvSpPr>
          <p:cNvPr id="17" name="TextBox 16"/>
          <p:cNvSpPr txBox="1"/>
          <p:nvPr/>
        </p:nvSpPr>
        <p:spPr>
          <a:xfrm>
            <a:off x="3259226" y="4604030"/>
            <a:ext cx="2712922" cy="707886"/>
          </a:xfrm>
          <a:prstGeom prst="rect">
            <a:avLst/>
          </a:prstGeom>
          <a:noFill/>
        </p:spPr>
        <p:txBody>
          <a:bodyPr wrap="none" rtlCol="0">
            <a:spAutoFit/>
          </a:bodyPr>
          <a:lstStyle/>
          <a:p>
            <a:r>
              <a:rPr lang="en-US" sz="2000" b="0" dirty="0"/>
              <a:t>Matrix Factorization</a:t>
            </a:r>
          </a:p>
          <a:p>
            <a:r>
              <a:rPr lang="en-US" sz="2000" b="0" dirty="0"/>
              <a:t>Netflix dataset</a:t>
            </a:r>
          </a:p>
        </p:txBody>
      </p:sp>
      <p:sp>
        <p:nvSpPr>
          <p:cNvPr id="18" name="TextBox 17"/>
          <p:cNvSpPr txBox="1"/>
          <p:nvPr/>
        </p:nvSpPr>
        <p:spPr>
          <a:xfrm>
            <a:off x="3870502" y="1196553"/>
            <a:ext cx="2688557" cy="400110"/>
          </a:xfrm>
          <a:prstGeom prst="rect">
            <a:avLst/>
          </a:prstGeom>
          <a:noFill/>
        </p:spPr>
        <p:txBody>
          <a:bodyPr wrap="none" rtlCol="0">
            <a:spAutoFit/>
          </a:bodyPr>
          <a:lstStyle/>
          <a:p>
            <a:r>
              <a:rPr lang="en-US" sz="2000" dirty="0">
                <a:solidFill>
                  <a:srgbClr val="C00000"/>
                </a:solidFill>
              </a:rPr>
              <a:t>64 EC2 Instances</a:t>
            </a:r>
          </a:p>
        </p:txBody>
      </p:sp>
      <p:sp>
        <p:nvSpPr>
          <p:cNvPr id="19" name="TextBox 18"/>
          <p:cNvSpPr txBox="1"/>
          <p:nvPr/>
        </p:nvSpPr>
        <p:spPr>
          <a:xfrm>
            <a:off x="761767" y="4390940"/>
            <a:ext cx="1603323" cy="707886"/>
          </a:xfrm>
          <a:prstGeom prst="rect">
            <a:avLst/>
          </a:prstGeom>
          <a:noFill/>
        </p:spPr>
        <p:txBody>
          <a:bodyPr wrap="none" rtlCol="0">
            <a:spAutoFit/>
          </a:bodyPr>
          <a:lstStyle/>
          <a:p>
            <a:r>
              <a:rPr lang="en-US" sz="2000" dirty="0">
                <a:solidFill>
                  <a:srgbClr val="C00000"/>
                </a:solidFill>
              </a:rPr>
              <a:t>64 Azure</a:t>
            </a:r>
            <a:br>
              <a:rPr lang="en-US" sz="2000" dirty="0">
                <a:solidFill>
                  <a:srgbClr val="C00000"/>
                </a:solidFill>
              </a:rPr>
            </a:br>
            <a:r>
              <a:rPr lang="en-US" sz="2000" dirty="0">
                <a:solidFill>
                  <a:srgbClr val="C00000"/>
                </a:solidFill>
              </a:rPr>
              <a:t>Instances</a:t>
            </a:r>
          </a:p>
        </p:txBody>
      </p:sp>
      <p:sp>
        <p:nvSpPr>
          <p:cNvPr id="20" name="TextBox 19"/>
          <p:cNvSpPr txBox="1"/>
          <p:nvPr/>
        </p:nvSpPr>
        <p:spPr>
          <a:xfrm>
            <a:off x="3229610" y="5683530"/>
            <a:ext cx="5914390"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Both SSP &amp; RR required.</a:t>
            </a:r>
          </a:p>
          <a:p>
            <a:r>
              <a:rPr lang="en-US" dirty="0">
                <a:solidFill>
                  <a:srgbClr val="FF0000"/>
                </a:solidFill>
              </a:rPr>
              <a:t>Nearly ideal straggler mitigation</a:t>
            </a:r>
          </a:p>
        </p:txBody>
      </p:sp>
      <p:sp>
        <p:nvSpPr>
          <p:cNvPr id="14" name="Smiley Face 13"/>
          <p:cNvSpPr/>
          <p:nvPr/>
        </p:nvSpPr>
        <p:spPr bwMode="auto">
          <a:xfrm>
            <a:off x="435949" y="4138253"/>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21" name="Smiley Face 20"/>
          <p:cNvSpPr/>
          <p:nvPr/>
        </p:nvSpPr>
        <p:spPr bwMode="auto">
          <a:xfrm>
            <a:off x="436185" y="401431"/>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22" name="TextBox 21"/>
          <p:cNvSpPr txBox="1"/>
          <p:nvPr/>
        </p:nvSpPr>
        <p:spPr>
          <a:xfrm>
            <a:off x="7651901" y="4620140"/>
            <a:ext cx="14132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lumMod val="65000"/>
                  </a:schemeClr>
                </a:solidFill>
                <a:effectLst/>
                <a:uLnTx/>
                <a:uFillTx/>
              </a:rPr>
              <a:t>[</a:t>
            </a:r>
            <a:r>
              <a:rPr lang="en-US" sz="1800" b="0" kern="0" dirty="0">
                <a:solidFill>
                  <a:schemeClr val="bg1">
                    <a:lumMod val="65000"/>
                  </a:schemeClr>
                </a:solidFill>
              </a:rPr>
              <a:t>SoCC’16</a:t>
            </a:r>
            <a:r>
              <a:rPr kumimoji="0" lang="en-US" sz="1800" b="0" i="0" u="none" strike="noStrike" kern="1200" cap="none" spc="0" normalizeH="0" baseline="0" noProof="0" dirty="0">
                <a:ln>
                  <a:noFill/>
                </a:ln>
                <a:solidFill>
                  <a:schemeClr val="bg1">
                    <a:lumMod val="65000"/>
                  </a:schemeClr>
                </a:solidFill>
                <a:effectLst/>
                <a:uLnTx/>
                <a:uFillTx/>
              </a:rPr>
              <a:t>]</a:t>
            </a:r>
          </a:p>
        </p:txBody>
      </p:sp>
    </p:spTree>
    <p:extLst>
      <p:ext uri="{BB962C8B-B14F-4D97-AF65-F5344CB8AC3E}">
        <p14:creationId xmlns:p14="http://schemas.microsoft.com/office/powerpoint/2010/main" val="21435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iterate>
                                    <p:tmAbs val="0"/>
                                  </p:iterate>
                                  <p:childTnLst>
                                    <p:set>
                                      <p:cBhvr>
                                        <p:cTn id="6"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iterate>
                                    <p:tmAbs val="0"/>
                                  </p:iterate>
                                  <p:childTnLst>
                                    <p:set>
                                      <p:cBhvr>
                                        <p:cTn id="13" fill="hold">
                                          <p:stCondLst>
                                            <p:cond delay="0"/>
                                          </p:stCondLst>
                                        </p:cTn>
                                        <p:tgtEl>
                                          <p:spTgt spid="11"/>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p:tmAbs val="0"/>
                                  </p:iterate>
                                  <p:childTnLst>
                                    <p:set>
                                      <p:cBhvr>
                                        <p:cTn id="20" fill="hold">
                                          <p:stCondLst>
                                            <p:cond delay="0"/>
                                          </p:stCondLst>
                                        </p:cTn>
                                        <p:tgtEl>
                                          <p:spTgt spid="12"/>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iterate>
                                    <p:tmAbs val="0"/>
                                  </p:iterate>
                                  <p:childTnLst>
                                    <p:set>
                                      <p:cBhvr>
                                        <p:cTn id="27" fill="hold">
                                          <p:stCondLst>
                                            <p:cond delay="0"/>
                                          </p:stCondLst>
                                        </p:cTn>
                                        <p:tgtEl>
                                          <p:spTgt spid="13"/>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1" grpId="1" animBg="1" advAuto="0"/>
      <p:bldP spid="12" grpId="0" animBg="1" advAuto="0"/>
      <p:bldP spid="12" grpId="1" animBg="1" advAuto="0"/>
      <p:bldP spid="13" grpId="0" animBg="1" advAuto="0"/>
      <p:bldP spid="13" grpId="1" animBg="1" advAuto="0"/>
      <p:bldP spid="19" grpId="0"/>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FlexRR</a:t>
            </a:r>
            <a:r>
              <a:rPr lang="en-US" dirty="0"/>
              <a:t> Performance</a:t>
            </a:r>
          </a:p>
        </p:txBody>
      </p:sp>
      <p:pic>
        <p:nvPicPr>
          <p:cNvPr id="9" name="pasted-image.pdf"/>
          <p:cNvPicPr/>
          <p:nvPr/>
        </p:nvPicPr>
        <p:blipFill>
          <a:blip r:embed="rId2">
            <a:extLst/>
          </a:blip>
          <a:stretch>
            <a:fillRect/>
          </a:stretch>
        </p:blipFill>
        <p:spPr>
          <a:xfrm>
            <a:off x="106148" y="751425"/>
            <a:ext cx="9019079" cy="3673947"/>
          </a:xfrm>
          <a:prstGeom prst="rect">
            <a:avLst/>
          </a:prstGeom>
          <a:ln w="12700">
            <a:miter lim="400000"/>
          </a:ln>
        </p:spPr>
      </p:pic>
      <p:sp>
        <p:nvSpPr>
          <p:cNvPr id="15" name="TextBox 14"/>
          <p:cNvSpPr txBox="1"/>
          <p:nvPr/>
        </p:nvSpPr>
        <p:spPr>
          <a:xfrm>
            <a:off x="7651901" y="4620140"/>
            <a:ext cx="14132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lumMod val="65000"/>
                  </a:schemeClr>
                </a:solidFill>
                <a:effectLst/>
                <a:uLnTx/>
                <a:uFillTx/>
              </a:rPr>
              <a:t>[</a:t>
            </a:r>
            <a:r>
              <a:rPr lang="en-US" sz="1800" b="0" kern="0" dirty="0">
                <a:solidFill>
                  <a:schemeClr val="bg1">
                    <a:lumMod val="65000"/>
                  </a:schemeClr>
                </a:solidFill>
              </a:rPr>
              <a:t>SoCC’16</a:t>
            </a:r>
            <a:r>
              <a:rPr kumimoji="0" lang="en-US" sz="1800" b="0" i="0" u="none" strike="noStrike" kern="1200" cap="none" spc="0" normalizeH="0" baseline="0" noProof="0" dirty="0">
                <a:ln>
                  <a:noFill/>
                </a:ln>
                <a:solidFill>
                  <a:schemeClr val="bg1">
                    <a:lumMod val="65000"/>
                  </a:schemeClr>
                </a:solidFill>
                <a:effectLst/>
                <a:uLnTx/>
                <a:uFillTx/>
              </a:rPr>
              <a:t>]</a:t>
            </a:r>
          </a:p>
        </p:txBody>
      </p:sp>
      <p:pic>
        <p:nvPicPr>
          <p:cNvPr id="16" name="Picture 1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8" y="4490776"/>
            <a:ext cx="2968128" cy="2301613"/>
          </a:xfrm>
          <a:prstGeom prst="rect">
            <a:avLst/>
          </a:prstGeom>
          <a:ln>
            <a:solidFill>
              <a:srgbClr val="002060"/>
            </a:solidFill>
          </a:ln>
        </p:spPr>
      </p:pic>
      <p:sp>
        <p:nvSpPr>
          <p:cNvPr id="17" name="TextBox 16"/>
          <p:cNvSpPr txBox="1"/>
          <p:nvPr/>
        </p:nvSpPr>
        <p:spPr>
          <a:xfrm>
            <a:off x="3259226" y="4604030"/>
            <a:ext cx="2712922" cy="707886"/>
          </a:xfrm>
          <a:prstGeom prst="rect">
            <a:avLst/>
          </a:prstGeom>
          <a:noFill/>
        </p:spPr>
        <p:txBody>
          <a:bodyPr wrap="none" rtlCol="0">
            <a:spAutoFit/>
          </a:bodyPr>
          <a:lstStyle/>
          <a:p>
            <a:r>
              <a:rPr lang="en-US" sz="2000" b="0" dirty="0"/>
              <a:t>Matrix Factorization</a:t>
            </a:r>
          </a:p>
          <a:p>
            <a:r>
              <a:rPr lang="en-US" sz="2000" b="0" dirty="0"/>
              <a:t>Netflix dataset</a:t>
            </a:r>
          </a:p>
        </p:txBody>
      </p:sp>
      <p:sp>
        <p:nvSpPr>
          <p:cNvPr id="18" name="TextBox 17"/>
          <p:cNvSpPr txBox="1"/>
          <p:nvPr/>
        </p:nvSpPr>
        <p:spPr>
          <a:xfrm>
            <a:off x="3870502" y="1196553"/>
            <a:ext cx="2688557" cy="400110"/>
          </a:xfrm>
          <a:prstGeom prst="rect">
            <a:avLst/>
          </a:prstGeom>
          <a:noFill/>
        </p:spPr>
        <p:txBody>
          <a:bodyPr wrap="none" rtlCol="0">
            <a:spAutoFit/>
          </a:bodyPr>
          <a:lstStyle/>
          <a:p>
            <a:r>
              <a:rPr lang="en-US" sz="2000" dirty="0">
                <a:solidFill>
                  <a:srgbClr val="C00000"/>
                </a:solidFill>
              </a:rPr>
              <a:t>64 EC2 Instances</a:t>
            </a:r>
          </a:p>
        </p:txBody>
      </p:sp>
      <p:sp>
        <p:nvSpPr>
          <p:cNvPr id="19" name="TextBox 18"/>
          <p:cNvSpPr txBox="1"/>
          <p:nvPr/>
        </p:nvSpPr>
        <p:spPr>
          <a:xfrm>
            <a:off x="761767" y="4390940"/>
            <a:ext cx="1603323" cy="707886"/>
          </a:xfrm>
          <a:prstGeom prst="rect">
            <a:avLst/>
          </a:prstGeom>
          <a:noFill/>
        </p:spPr>
        <p:txBody>
          <a:bodyPr wrap="none" rtlCol="0">
            <a:spAutoFit/>
          </a:bodyPr>
          <a:lstStyle/>
          <a:p>
            <a:r>
              <a:rPr lang="en-US" sz="2000" dirty="0">
                <a:solidFill>
                  <a:srgbClr val="C00000"/>
                </a:solidFill>
              </a:rPr>
              <a:t>64 Azure</a:t>
            </a:r>
            <a:br>
              <a:rPr lang="en-US" sz="2000" dirty="0">
                <a:solidFill>
                  <a:srgbClr val="C00000"/>
                </a:solidFill>
              </a:rPr>
            </a:br>
            <a:r>
              <a:rPr lang="en-US" sz="2000" dirty="0">
                <a:solidFill>
                  <a:srgbClr val="C00000"/>
                </a:solidFill>
              </a:rPr>
              <a:t>Instances</a:t>
            </a:r>
          </a:p>
        </p:txBody>
      </p:sp>
      <p:sp>
        <p:nvSpPr>
          <p:cNvPr id="20" name="TextBox 19"/>
          <p:cNvSpPr txBox="1"/>
          <p:nvPr/>
        </p:nvSpPr>
        <p:spPr>
          <a:xfrm>
            <a:off x="3229610" y="5683530"/>
            <a:ext cx="5914390"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Both SSP &amp; RR required.</a:t>
            </a:r>
          </a:p>
          <a:p>
            <a:r>
              <a:rPr lang="en-US" dirty="0">
                <a:solidFill>
                  <a:srgbClr val="FF0000"/>
                </a:solidFill>
              </a:rPr>
              <a:t>Nearly ideal straggler mitigation</a:t>
            </a:r>
          </a:p>
        </p:txBody>
      </p:sp>
      <p:sp>
        <p:nvSpPr>
          <p:cNvPr id="10" name="Smiley Face 9"/>
          <p:cNvSpPr/>
          <p:nvPr/>
        </p:nvSpPr>
        <p:spPr bwMode="auto">
          <a:xfrm>
            <a:off x="435949" y="4138253"/>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1" name="Smiley Face 10"/>
          <p:cNvSpPr/>
          <p:nvPr/>
        </p:nvSpPr>
        <p:spPr bwMode="auto">
          <a:xfrm>
            <a:off x="436185" y="401431"/>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67379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0194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solidFill>
                  <a:srgbClr val="FF0000"/>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7112220" y="4405649"/>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386582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of this Talk: Big Learning</a:t>
            </a:r>
          </a:p>
        </p:txBody>
      </p:sp>
      <p:sp>
        <p:nvSpPr>
          <p:cNvPr id="3" name="Content Placeholder 2"/>
          <p:cNvSpPr>
            <a:spLocks noGrp="1"/>
          </p:cNvSpPr>
          <p:nvPr>
            <p:ph idx="1"/>
          </p:nvPr>
        </p:nvSpPr>
        <p:spPr>
          <a:xfrm>
            <a:off x="355600" y="898143"/>
            <a:ext cx="8788400" cy="5397500"/>
          </a:xfrm>
        </p:spPr>
        <p:txBody>
          <a:bodyPr/>
          <a:lstStyle/>
          <a:p>
            <a:r>
              <a:rPr lang="en-US" dirty="0"/>
              <a:t> Machine Learning over Big Data</a:t>
            </a:r>
          </a:p>
          <a:p>
            <a:r>
              <a:rPr lang="en-US" dirty="0"/>
              <a:t> Examples: </a:t>
            </a:r>
          </a:p>
          <a:p>
            <a:pPr lvl="2"/>
            <a:r>
              <a:rPr lang="en-US" dirty="0"/>
              <a:t>Collaborative Filtering </a:t>
            </a:r>
            <a:r>
              <a:rPr lang="en-US" dirty="0">
                <a:solidFill>
                  <a:schemeClr val="bg1">
                    <a:lumMod val="50000"/>
                  </a:schemeClr>
                </a:solidFill>
              </a:rPr>
              <a:t>(via Matrix Factorization)</a:t>
            </a:r>
          </a:p>
          <a:p>
            <a:pPr lvl="3"/>
            <a:r>
              <a:rPr lang="en-US" b="0" dirty="0">
                <a:solidFill>
                  <a:schemeClr val="bg1">
                    <a:lumMod val="50000"/>
                  </a:schemeClr>
                </a:solidFill>
              </a:rPr>
              <a:t>Recommending movies</a:t>
            </a:r>
          </a:p>
          <a:p>
            <a:pPr lvl="3"/>
            <a:endParaRPr lang="en-US" sz="1200" dirty="0">
              <a:solidFill>
                <a:schemeClr val="bg1">
                  <a:lumMod val="50000"/>
                </a:schemeClr>
              </a:solidFill>
            </a:endParaRPr>
          </a:p>
          <a:p>
            <a:pPr lvl="2"/>
            <a:r>
              <a:rPr lang="en-US" dirty="0"/>
              <a:t>Topic Modeling </a:t>
            </a:r>
            <a:r>
              <a:rPr lang="en-US" dirty="0">
                <a:solidFill>
                  <a:schemeClr val="bg1">
                    <a:lumMod val="50000"/>
                  </a:schemeClr>
                </a:solidFill>
              </a:rPr>
              <a:t>(via LDA)</a:t>
            </a:r>
          </a:p>
          <a:p>
            <a:pPr lvl="3"/>
            <a:r>
              <a:rPr lang="en-US" b="0" dirty="0">
                <a:solidFill>
                  <a:schemeClr val="bg1">
                    <a:lumMod val="50000"/>
                  </a:schemeClr>
                </a:solidFill>
              </a:rPr>
              <a:t>Clusters documents into K topics</a:t>
            </a:r>
          </a:p>
          <a:p>
            <a:pPr lvl="3"/>
            <a:endParaRPr lang="en-US" sz="1200" dirty="0"/>
          </a:p>
          <a:p>
            <a:pPr lvl="2"/>
            <a:r>
              <a:rPr lang="en-US" dirty="0"/>
              <a:t>Multinomial Logistic Regression</a:t>
            </a:r>
          </a:p>
          <a:p>
            <a:pPr lvl="3"/>
            <a:r>
              <a:rPr lang="en-US" b="0" dirty="0">
                <a:solidFill>
                  <a:schemeClr val="bg1">
                    <a:lumMod val="50000"/>
                  </a:schemeClr>
                </a:solidFill>
              </a:rPr>
              <a:t>Classification for multiple discrete classes</a:t>
            </a:r>
          </a:p>
          <a:p>
            <a:pPr lvl="3"/>
            <a:endParaRPr lang="en-US" sz="1200" b="0" dirty="0">
              <a:solidFill>
                <a:schemeClr val="bg1">
                  <a:lumMod val="50000"/>
                </a:schemeClr>
              </a:solidFill>
            </a:endParaRPr>
          </a:p>
          <a:p>
            <a:pPr lvl="2"/>
            <a:r>
              <a:rPr lang="en-US" dirty="0"/>
              <a:t>Deep Learning neural networks:</a:t>
            </a:r>
          </a:p>
          <a:p>
            <a:pPr marL="573088" lvl="3" indent="0">
              <a:buNone/>
            </a:pPr>
            <a:endParaRPr lang="en-US" sz="2800" dirty="0"/>
          </a:p>
          <a:p>
            <a:pPr lvl="2"/>
            <a:r>
              <a:rPr lang="en-US" dirty="0"/>
              <a:t>Also: Iterative graph analytics, e.g. PageRank</a:t>
            </a:r>
          </a:p>
          <a:p>
            <a:pPr marL="247650" lvl="2" indent="0">
              <a:buNone/>
            </a:pPr>
            <a:endParaRPr lang="en-US" dirty="0"/>
          </a:p>
        </p:txBody>
      </p:sp>
      <p:grpSp>
        <p:nvGrpSpPr>
          <p:cNvPr id="4" name="Group 3"/>
          <p:cNvGrpSpPr/>
          <p:nvPr/>
        </p:nvGrpSpPr>
        <p:grpSpPr>
          <a:xfrm>
            <a:off x="6737130" y="4225158"/>
            <a:ext cx="1661685" cy="1561039"/>
            <a:chOff x="2354580" y="1866900"/>
            <a:chExt cx="3596640" cy="2956560"/>
          </a:xfrm>
        </p:grpSpPr>
        <p:sp>
          <p:nvSpPr>
            <p:cNvPr id="5" name="Oval 4"/>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6" name="Oval 5"/>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7" name="Oval 6"/>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8" name="Oval 7"/>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9" name="Oval 8"/>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0" name="Oval 9"/>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1" name="Oval 10"/>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2" name="Oval 11"/>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3" name="Oval 12"/>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4" name="Oval 13"/>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cxnSp>
          <p:nvCxnSpPr>
            <p:cNvPr id="15" name="Straight Connector 14"/>
            <p:cNvCxnSpPr>
              <a:stCxn id="5" idx="0"/>
              <a:endCxn id="11"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6" idx="0"/>
              <a:endCxn id="12"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7" idx="0"/>
              <a:endCxn id="13"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0"/>
              <a:endCxn id="14"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1" idx="4"/>
              <a:endCxn id="6"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4"/>
              <a:endCxn id="7"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13" idx="4"/>
              <a:endCxn id="8"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a:stCxn id="14" idx="4"/>
              <a:endCxn id="10"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13" idx="4"/>
              <a:endCxn id="9"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12" idx="4"/>
              <a:endCxn id="8"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1" idx="4"/>
              <a:endCxn id="7"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Oval 26"/>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8" name="Oval 27"/>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cxnSp>
          <p:nvCxnSpPr>
            <p:cNvPr id="29" name="Straight Connector 28"/>
            <p:cNvCxnSpPr>
              <a:stCxn id="12" idx="0"/>
              <a:endCxn id="27"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3" idx="0"/>
              <a:endCxn id="28"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11" idx="0"/>
              <a:endCxn id="27"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3" idx="0"/>
              <a:endCxn id="27"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4" idx="0"/>
              <a:endCxn id="27"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11" idx="0"/>
              <a:endCxn id="28"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12" idx="0"/>
              <a:endCxn id="28"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4" idx="0"/>
              <a:endCxn id="28"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Oval 36"/>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38" name="Oval 37"/>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39" name="Oval 38"/>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40" name="Oval 39"/>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cxnSp>
          <p:nvCxnSpPr>
            <p:cNvPr id="41" name="Straight Connector 40"/>
            <p:cNvCxnSpPr>
              <a:stCxn id="27" idx="0"/>
              <a:endCxn id="38"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28" idx="0"/>
              <a:endCxn id="39"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7" idx="0"/>
              <a:endCxn id="37"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8" idx="0"/>
              <a:endCxn id="37"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8" idx="0"/>
              <a:endCxn id="38"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27" idx="0"/>
              <a:endCxn id="39"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27" idx="0"/>
              <a:endCxn id="40"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8" idx="0"/>
              <a:endCxn id="40"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4297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4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74320" y="1145628"/>
            <a:ext cx="8742358" cy="5791200"/>
          </a:xfrm>
        </p:spPr>
        <p:txBody>
          <a:bodyPr>
            <a:normAutofit/>
          </a:bodyPr>
          <a:lstStyle/>
          <a:p>
            <a:r>
              <a:rPr lang="en-US" b="1" dirty="0"/>
              <a:t> Combine SSP’s lazy transmission of parameter </a:t>
            </a:r>
            <a:br>
              <a:rPr lang="en-US" b="1" dirty="0"/>
            </a:br>
            <a:r>
              <a:rPr lang="en-US" b="1" dirty="0"/>
              <a:t>   updates </a:t>
            </a:r>
            <a:r>
              <a:rPr lang="en-US" dirty="0"/>
              <a:t>with:</a:t>
            </a:r>
          </a:p>
          <a:p>
            <a:pPr lvl="2"/>
            <a:r>
              <a:rPr lang="en-US" dirty="0">
                <a:solidFill>
                  <a:srgbClr val="FF0000"/>
                </a:solidFill>
              </a:rPr>
              <a:t>early transmission of larger parameter changes</a:t>
            </a:r>
          </a:p>
          <a:p>
            <a:pPr marL="247650" lvl="2" indent="0">
              <a:buNone/>
            </a:pPr>
            <a:r>
              <a:rPr lang="en-US" dirty="0">
                <a:solidFill>
                  <a:schemeClr val="bg1">
                    <a:lumMod val="50000"/>
                  </a:schemeClr>
                </a:solidFill>
              </a:rPr>
              <a:t>(Idea: larger change likely to be an important update)</a:t>
            </a:r>
            <a:endParaRPr lang="en-US" dirty="0">
              <a:solidFill>
                <a:srgbClr val="FF0000"/>
              </a:solidFill>
            </a:endParaRPr>
          </a:p>
          <a:p>
            <a:pPr lvl="2"/>
            <a:r>
              <a:rPr lang="en-US" dirty="0">
                <a:solidFill>
                  <a:srgbClr val="FF0000"/>
                </a:solidFill>
              </a:rPr>
              <a:t>up to bandwidth limit &amp; staleness limit</a:t>
            </a:r>
          </a:p>
        </p:txBody>
      </p:sp>
      <p:sp>
        <p:nvSpPr>
          <p:cNvPr id="2" name="Title 1"/>
          <p:cNvSpPr>
            <a:spLocks noGrp="1"/>
          </p:cNvSpPr>
          <p:nvPr>
            <p:ph type="title"/>
          </p:nvPr>
        </p:nvSpPr>
        <p:spPr>
          <a:xfrm>
            <a:off x="274320" y="303884"/>
            <a:ext cx="8229600" cy="647700"/>
          </a:xfrm>
        </p:spPr>
        <p:txBody>
          <a:bodyPr>
            <a:normAutofit/>
          </a:bodyPr>
          <a:lstStyle/>
          <a:p>
            <a:pPr algn="ctr"/>
            <a:r>
              <a:rPr lang="en-US" dirty="0" err="1">
                <a:latin typeface="Verdana" panose="020B0604030504040204" pitchFamily="34" charset="0"/>
                <a:ea typeface="Verdana" panose="020B0604030504040204" pitchFamily="34" charset="0"/>
                <a:cs typeface="Verdana" panose="020B0604030504040204" pitchFamily="34" charset="0"/>
              </a:rPr>
              <a:t>Bosen</a:t>
            </a:r>
            <a:r>
              <a:rPr lang="en-US" dirty="0">
                <a:latin typeface="Verdana" panose="020B0604030504040204" pitchFamily="34" charset="0"/>
                <a:ea typeface="Verdana" panose="020B0604030504040204" pitchFamily="34" charset="0"/>
                <a:cs typeface="Verdana" panose="020B0604030504040204" pitchFamily="34" charset="0"/>
              </a:rPr>
              <a:t>: Managed Communication</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7381371" y="6049602"/>
            <a:ext cx="1983346" cy="369332"/>
          </a:xfrm>
          <a:prstGeom prst="rect">
            <a:avLst/>
          </a:prstGeom>
          <a:noFill/>
        </p:spPr>
        <p:txBody>
          <a:bodyPr wrap="square" rtlCol="0">
            <a:spAutoFit/>
          </a:bodyPr>
          <a:lstStyle/>
          <a:p>
            <a:r>
              <a:rPr lang="en-US" sz="1800" b="0" kern="1200" dirty="0">
                <a:solidFill>
                  <a:schemeClr val="bg1">
                    <a:lumMod val="65000"/>
                  </a:schemeClr>
                </a:solidFill>
              </a:rPr>
              <a:t>[</a:t>
            </a:r>
            <a:r>
              <a:rPr lang="en-US" sz="1800" b="0" dirty="0">
                <a:solidFill>
                  <a:schemeClr val="bg1">
                    <a:lumMod val="65000"/>
                  </a:schemeClr>
                </a:solidFill>
              </a:rPr>
              <a:t>SoCC’15</a:t>
            </a:r>
            <a:r>
              <a:rPr lang="en-US" sz="1800" b="0" kern="1200" dirty="0">
                <a:solidFill>
                  <a:schemeClr val="bg1">
                    <a:lumMod val="65000"/>
                  </a:schemeClr>
                </a:solidFill>
              </a:rPr>
              <a:t>]</a:t>
            </a:r>
          </a:p>
        </p:txBody>
      </p:sp>
      <p:sp>
        <p:nvSpPr>
          <p:cNvPr id="7" name="TextBox 6"/>
          <p:cNvSpPr txBox="1"/>
          <p:nvPr/>
        </p:nvSpPr>
        <p:spPr>
          <a:xfrm>
            <a:off x="6585371" y="4172909"/>
            <a:ext cx="2431307" cy="923330"/>
          </a:xfrm>
          <a:prstGeom prst="rect">
            <a:avLst/>
          </a:prstGeom>
          <a:noFill/>
        </p:spPr>
        <p:txBody>
          <a:bodyPr wrap="none" rtlCol="0">
            <a:spAutoFit/>
          </a:bodyPr>
          <a:lstStyle/>
          <a:p>
            <a:r>
              <a:rPr lang="en-US" sz="1800" b="0" dirty="0"/>
              <a:t>LDA Topic Modeling</a:t>
            </a:r>
          </a:p>
          <a:p>
            <a:r>
              <a:rPr lang="en-US" sz="1800" b="0" dirty="0" err="1"/>
              <a:t>Nytimes</a:t>
            </a:r>
            <a:r>
              <a:rPr lang="en-US" sz="1800" b="0" dirty="0"/>
              <a:t> dataset</a:t>
            </a:r>
          </a:p>
          <a:p>
            <a:r>
              <a:rPr lang="en-US" sz="1800" b="0" dirty="0"/>
              <a:t>16x8 cores</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325" y="3192915"/>
            <a:ext cx="4238656" cy="3309962"/>
          </a:xfrm>
          <a:prstGeom prst="rect">
            <a:avLst/>
          </a:prstGeom>
        </p:spPr>
      </p:pic>
      <p:sp>
        <p:nvSpPr>
          <p:cNvPr id="9" name="Smiley Face 8"/>
          <p:cNvSpPr/>
          <p:nvPr/>
        </p:nvSpPr>
        <p:spPr bwMode="auto">
          <a:xfrm>
            <a:off x="1713191" y="3312757"/>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1" name="Smiley Face 10"/>
          <p:cNvSpPr/>
          <p:nvPr/>
        </p:nvSpPr>
        <p:spPr bwMode="auto">
          <a:xfrm>
            <a:off x="1713191" y="5897096"/>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6727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701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t> Parameter update importance hints</a:t>
            </a:r>
          </a:p>
          <a:p>
            <a:pPr marL="457200" indent="-457200">
              <a:buFont typeface="+mj-lt"/>
              <a:buAutoNum type="arabicPeriod"/>
            </a:pPr>
            <a:r>
              <a:rPr lang="en-US" dirty="0">
                <a:solidFill>
                  <a:srgbClr val="FF0000"/>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7798458" y="4962479"/>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1391467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Recall: Data Analysis with Deep Neural Networks</a:t>
            </a:r>
          </a:p>
        </p:txBody>
      </p:sp>
      <p:sp>
        <p:nvSpPr>
          <p:cNvPr id="4" name="Content Placeholder 3"/>
          <p:cNvSpPr>
            <a:spLocks noGrp="1"/>
          </p:cNvSpPr>
          <p:nvPr>
            <p:ph sz="half" idx="1"/>
          </p:nvPr>
        </p:nvSpPr>
        <p:spPr/>
        <p:txBody>
          <a:bodyPr/>
          <a:lstStyle/>
          <a:p>
            <a:r>
              <a:rPr lang="en-US" sz="2400" dirty="0"/>
              <a:t>Task:</a:t>
            </a:r>
          </a:p>
          <a:p>
            <a:pPr lvl="1"/>
            <a:r>
              <a:rPr lang="en-US" sz="2000" dirty="0"/>
              <a:t>Compute classification of set of input signals</a:t>
            </a:r>
          </a:p>
        </p:txBody>
      </p:sp>
      <p:sp>
        <p:nvSpPr>
          <p:cNvPr id="6" name="Content Placeholder 5"/>
          <p:cNvSpPr>
            <a:spLocks noGrp="1"/>
          </p:cNvSpPr>
          <p:nvPr>
            <p:ph sz="half" idx="2"/>
          </p:nvPr>
        </p:nvSpPr>
        <p:spPr>
          <a:xfrm>
            <a:off x="375172" y="4345096"/>
            <a:ext cx="8221969" cy="2099388"/>
          </a:xfrm>
        </p:spPr>
        <p:txBody>
          <a:bodyPr/>
          <a:lstStyle/>
          <a:p>
            <a:r>
              <a:rPr lang="en-US" sz="2400" dirty="0"/>
              <a:t>Training</a:t>
            </a:r>
          </a:p>
          <a:p>
            <a:pPr lvl="1"/>
            <a:r>
              <a:rPr lang="en-US" sz="2000" dirty="0"/>
              <a:t>Use many training samples of form input / desired output</a:t>
            </a:r>
          </a:p>
          <a:p>
            <a:pPr lvl="1"/>
            <a:r>
              <a:rPr lang="en-US" sz="2000" dirty="0"/>
              <a:t>Compute weights that minimize classification error</a:t>
            </a:r>
          </a:p>
          <a:p>
            <a:r>
              <a:rPr lang="en-US" sz="2400" dirty="0"/>
              <a:t>Operation</a:t>
            </a:r>
          </a:p>
          <a:p>
            <a:pPr lvl="1"/>
            <a:r>
              <a:rPr lang="en-US" sz="2000" dirty="0"/>
              <a:t>Propagate signals from input to output</a:t>
            </a:r>
          </a:p>
          <a:p>
            <a:endParaRPr lang="en-US" dirty="0"/>
          </a:p>
          <a:p>
            <a:pPr lvl="1"/>
            <a:endParaRPr lang="en-US" dirty="0"/>
          </a:p>
        </p:txBody>
      </p:sp>
      <p:pic>
        <p:nvPicPr>
          <p:cNvPr id="5" name="Picture 4"/>
          <p:cNvPicPr>
            <a:picLocks noChangeAspect="1"/>
          </p:cNvPicPr>
          <p:nvPr/>
        </p:nvPicPr>
        <p:blipFill>
          <a:blip r:embed="rId2"/>
          <a:stretch>
            <a:fillRect/>
          </a:stretch>
        </p:blipFill>
        <p:spPr>
          <a:xfrm>
            <a:off x="4572000" y="1367783"/>
            <a:ext cx="4495694" cy="2918130"/>
          </a:xfrm>
          <a:prstGeom prst="rect">
            <a:avLst/>
          </a:prstGeom>
        </p:spPr>
      </p:pic>
    </p:spTree>
    <p:extLst>
      <p:ext uri="{BB962C8B-B14F-4D97-AF65-F5344CB8AC3E}">
        <p14:creationId xmlns:p14="http://schemas.microsoft.com/office/powerpoint/2010/main" val="22144963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Deep Learning</a:t>
            </a:r>
          </a:p>
        </p:txBody>
      </p:sp>
      <p:pic>
        <p:nvPicPr>
          <p:cNvPr id="3" name="Picture 2" descr="C:\Users\cui\Desktop\eagle.jpg"/>
          <p:cNvPicPr>
            <a:picLocks noChangeAspect="1" noChangeArrowheads="1"/>
          </p:cNvPicPr>
          <p:nvPr/>
        </p:nvPicPr>
        <p:blipFill>
          <a:blip r:embed="rId2"/>
          <a:srcRect/>
          <a:stretch>
            <a:fillRect/>
          </a:stretch>
        </p:blipFill>
        <p:spPr bwMode="auto">
          <a:xfrm>
            <a:off x="881841" y="1217104"/>
            <a:ext cx="1740694" cy="928047"/>
          </a:xfrm>
          <a:prstGeom prst="rect">
            <a:avLst/>
          </a:prstGeom>
          <a:noFill/>
        </p:spPr>
      </p:pic>
      <p:pic>
        <p:nvPicPr>
          <p:cNvPr id="4" name="Picture 3" descr="C:\Users\cui\Desktop\vulture.jpg"/>
          <p:cNvPicPr>
            <a:picLocks noChangeAspect="1" noChangeArrowheads="1"/>
          </p:cNvPicPr>
          <p:nvPr/>
        </p:nvPicPr>
        <p:blipFill>
          <a:blip r:embed="rId3" cstate="print"/>
          <a:srcRect/>
          <a:stretch>
            <a:fillRect/>
          </a:stretch>
        </p:blipFill>
        <p:spPr bwMode="auto">
          <a:xfrm>
            <a:off x="872505" y="2090335"/>
            <a:ext cx="1753839" cy="969218"/>
          </a:xfrm>
          <a:prstGeom prst="rect">
            <a:avLst/>
          </a:prstGeom>
          <a:noFill/>
        </p:spPr>
      </p:pic>
      <p:pic>
        <p:nvPicPr>
          <p:cNvPr id="5" name="Picture 4" descr="C:\Users\cui\Desktop\accipiter.jpg"/>
          <p:cNvPicPr>
            <a:picLocks noChangeAspect="1" noChangeArrowheads="1"/>
          </p:cNvPicPr>
          <p:nvPr/>
        </p:nvPicPr>
        <p:blipFill>
          <a:blip r:embed="rId4" cstate="print"/>
          <a:srcRect/>
          <a:stretch>
            <a:fillRect/>
          </a:stretch>
        </p:blipFill>
        <p:spPr bwMode="auto">
          <a:xfrm>
            <a:off x="854740" y="4098392"/>
            <a:ext cx="1761769" cy="900751"/>
          </a:xfrm>
          <a:prstGeom prst="rect">
            <a:avLst/>
          </a:prstGeom>
          <a:noFill/>
        </p:spPr>
      </p:pic>
      <p:pic>
        <p:nvPicPr>
          <p:cNvPr id="6" name="Picture 5" descr="C:\Users\cui\Desktop\osprey.jpg"/>
          <p:cNvPicPr>
            <a:picLocks noChangeAspect="1" noChangeArrowheads="1"/>
          </p:cNvPicPr>
          <p:nvPr/>
        </p:nvPicPr>
        <p:blipFill>
          <a:blip r:embed="rId5" cstate="print"/>
          <a:srcRect/>
          <a:stretch>
            <a:fillRect/>
          </a:stretch>
        </p:blipFill>
        <p:spPr bwMode="auto">
          <a:xfrm>
            <a:off x="853579" y="3229087"/>
            <a:ext cx="1766792" cy="887105"/>
          </a:xfrm>
          <a:prstGeom prst="rect">
            <a:avLst/>
          </a:prstGeom>
          <a:noFill/>
        </p:spPr>
      </p:pic>
      <p:sp>
        <p:nvSpPr>
          <p:cNvPr id="7" name="TextBox 6"/>
          <p:cNvSpPr txBox="1"/>
          <p:nvPr/>
        </p:nvSpPr>
        <p:spPr>
          <a:xfrm>
            <a:off x="3226155" y="5131384"/>
            <a:ext cx="2819400" cy="830912"/>
          </a:xfrm>
          <a:prstGeom prst="rect">
            <a:avLst/>
          </a:prstGeom>
          <a:noFill/>
        </p:spPr>
        <p:txBody>
          <a:bodyPr wrap="square" lIns="91354" tIns="45678" rIns="91354" bIns="4567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C00000"/>
                </a:solidFill>
                <a:effectLst/>
                <a:uLnTx/>
                <a:uFillTx/>
              </a:rPr>
              <a:t>Distributed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ML workers</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 name="右箭头 8"/>
          <p:cNvSpPr/>
          <p:nvPr/>
        </p:nvSpPr>
        <p:spPr bwMode="auto">
          <a:xfrm>
            <a:off x="2781616" y="1864532"/>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sp>
        <p:nvSpPr>
          <p:cNvPr id="9" name="TextBox 8"/>
          <p:cNvSpPr txBox="1"/>
          <p:nvPr/>
        </p:nvSpPr>
        <p:spPr>
          <a:xfrm>
            <a:off x="162691" y="5116643"/>
            <a:ext cx="3275463" cy="830912"/>
          </a:xfrm>
          <a:prstGeom prst="rect">
            <a:avLst/>
          </a:prstGeom>
          <a:noFill/>
        </p:spPr>
        <p:txBody>
          <a:bodyPr wrap="square" lIns="91354" tIns="45678" rIns="91354" bIns="4567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C00000"/>
                </a:solidFill>
                <a:effectLst/>
                <a:uLnTx/>
                <a:uFillTx/>
              </a:rPr>
              <a:t>Partitioned</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b="0" kern="0" dirty="0">
                <a:solidFill>
                  <a:sysClr val="windowText" lastClr="000000"/>
                </a:solidFill>
              </a:rPr>
              <a:t>t</a:t>
            </a:r>
            <a:r>
              <a:rPr kumimoji="0" lang="en-US" altLang="zh-CN" sz="2400" b="0" i="0" u="none" strike="noStrike" kern="0" cap="none" spc="0" normalizeH="0" baseline="0" noProof="0" dirty="0">
                <a:ln>
                  <a:noFill/>
                </a:ln>
                <a:solidFill>
                  <a:sysClr val="windowText" lastClr="000000"/>
                </a:solidFill>
                <a:effectLst/>
                <a:uLnTx/>
                <a:uFillTx/>
              </a:rPr>
              <a:t>raining data</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0" name="TextBox 9"/>
          <p:cNvSpPr txBox="1"/>
          <p:nvPr/>
        </p:nvSpPr>
        <p:spPr>
          <a:xfrm>
            <a:off x="6082633" y="5111051"/>
            <a:ext cx="3061367" cy="830912"/>
          </a:xfrm>
          <a:prstGeom prst="rect">
            <a:avLst/>
          </a:prstGeom>
          <a:noFill/>
        </p:spPr>
        <p:txBody>
          <a:bodyPr wrap="square" lIns="91354" tIns="45678" rIns="91354" bIns="4567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C00000"/>
                </a:solidFill>
                <a:effectLst/>
                <a:uLnTx/>
                <a:uFillTx/>
              </a:rPr>
              <a:t>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model parameters</a:t>
            </a:r>
          </a:p>
        </p:txBody>
      </p:sp>
      <p:sp>
        <p:nvSpPr>
          <p:cNvPr id="12" name="TextBox 11"/>
          <p:cNvSpPr txBox="1"/>
          <p:nvPr/>
        </p:nvSpPr>
        <p:spPr>
          <a:xfrm>
            <a:off x="1691451" y="1671495"/>
            <a:ext cx="1082106"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Eagle</a:t>
            </a:r>
            <a:endParaRPr kumimoji="0" lang="zh-CN" altLang="en-US" sz="2000" b="0" i="0" u="none" strike="noStrike" kern="0" cap="none" spc="0" normalizeH="0" baseline="0" noProof="0" dirty="0">
              <a:ln>
                <a:noFill/>
              </a:ln>
              <a:solidFill>
                <a:srgbClr val="FFFF00"/>
              </a:solidFill>
              <a:effectLst/>
              <a:uLnTx/>
              <a:uFillTx/>
            </a:endParaRPr>
          </a:p>
        </p:txBody>
      </p:sp>
      <p:sp>
        <p:nvSpPr>
          <p:cNvPr id="13" name="TextBox 12"/>
          <p:cNvSpPr txBox="1"/>
          <p:nvPr/>
        </p:nvSpPr>
        <p:spPr>
          <a:xfrm>
            <a:off x="1491687" y="2601818"/>
            <a:ext cx="1298810"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Vulture</a:t>
            </a:r>
            <a:endParaRPr kumimoji="0" lang="zh-CN" altLang="en-US" sz="2000" b="0" i="0" u="none" strike="noStrike" kern="0" cap="none" spc="0" normalizeH="0" baseline="0" noProof="0" dirty="0">
              <a:ln>
                <a:noFill/>
              </a:ln>
              <a:solidFill>
                <a:srgbClr val="FFFF00"/>
              </a:solidFill>
              <a:effectLst/>
              <a:uLnTx/>
              <a:uFillTx/>
            </a:endParaRPr>
          </a:p>
        </p:txBody>
      </p:sp>
      <p:sp>
        <p:nvSpPr>
          <p:cNvPr id="14" name="TextBox 13"/>
          <p:cNvSpPr txBox="1"/>
          <p:nvPr/>
        </p:nvSpPr>
        <p:spPr>
          <a:xfrm>
            <a:off x="1165001" y="4555476"/>
            <a:ext cx="1683222"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Accipiter</a:t>
            </a:r>
            <a:endParaRPr kumimoji="0" lang="zh-CN" altLang="en-US" sz="2000" b="0" i="0" u="none" strike="noStrike" kern="0" cap="none" spc="0" normalizeH="0" baseline="0" noProof="0" dirty="0">
              <a:ln>
                <a:noFill/>
              </a:ln>
              <a:solidFill>
                <a:srgbClr val="FFFF00"/>
              </a:solidFill>
              <a:effectLst/>
              <a:uLnTx/>
              <a:uFillTx/>
            </a:endParaRPr>
          </a:p>
        </p:txBody>
      </p:sp>
      <p:sp>
        <p:nvSpPr>
          <p:cNvPr id="15" name="TextBox 14"/>
          <p:cNvSpPr txBox="1"/>
          <p:nvPr/>
        </p:nvSpPr>
        <p:spPr>
          <a:xfrm>
            <a:off x="1308306" y="3677868"/>
            <a:ext cx="1683222"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Osprey</a:t>
            </a:r>
            <a:endParaRPr kumimoji="0" lang="zh-CN" altLang="en-US" sz="2000" b="0" i="0" u="none" strike="noStrike" kern="0" cap="none" spc="0" normalizeH="0" baseline="0" noProof="0" dirty="0">
              <a:ln>
                <a:noFill/>
              </a:ln>
              <a:solidFill>
                <a:srgbClr val="FFFF00"/>
              </a:solidFill>
              <a:effectLst/>
              <a:uLnTx/>
              <a:uFillTx/>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9045" y="1396570"/>
            <a:ext cx="996737" cy="1408088"/>
          </a:xfrm>
          <a:prstGeom prst="rect">
            <a:avLst/>
          </a:prstGeom>
        </p:spPr>
      </p:pic>
      <p:sp>
        <p:nvSpPr>
          <p:cNvPr id="17" name="右箭头 8"/>
          <p:cNvSpPr/>
          <p:nvPr/>
        </p:nvSpPr>
        <p:spPr bwMode="auto">
          <a:xfrm>
            <a:off x="2797538" y="3886675"/>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4967" y="3418714"/>
            <a:ext cx="996737" cy="1408088"/>
          </a:xfrm>
          <a:prstGeom prst="rect">
            <a:avLst/>
          </a:prstGeom>
        </p:spPr>
      </p:pic>
      <p:sp>
        <p:nvSpPr>
          <p:cNvPr id="20" name="TextBox 19"/>
          <p:cNvSpPr txBox="1"/>
          <p:nvPr/>
        </p:nvSpPr>
        <p:spPr>
          <a:xfrm>
            <a:off x="3793293" y="2852656"/>
            <a:ext cx="2715905" cy="461580"/>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read, update</a:t>
            </a:r>
          </a:p>
        </p:txBody>
      </p:sp>
      <p:grpSp>
        <p:nvGrpSpPr>
          <p:cNvPr id="21" name="Group 20"/>
          <p:cNvGrpSpPr/>
          <p:nvPr/>
        </p:nvGrpSpPr>
        <p:grpSpPr>
          <a:xfrm>
            <a:off x="6478580" y="2331720"/>
            <a:ext cx="2377440" cy="2194560"/>
            <a:chOff x="2354580" y="1866900"/>
            <a:chExt cx="3596640" cy="2956560"/>
          </a:xfrm>
        </p:grpSpPr>
        <p:sp>
          <p:nvSpPr>
            <p:cNvPr id="22" name="Oval 21"/>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3" name="Oval 22"/>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4" name="Oval 23"/>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5" name="Oval 24"/>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6" name="Oval 25"/>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7" name="Oval 26"/>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8" name="Oval 27"/>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9" name="Oval 28"/>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0" name="Oval 29"/>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1" name="Oval 30"/>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32" name="Straight Connector 31"/>
            <p:cNvCxnSpPr>
              <a:stCxn id="22" idx="0"/>
              <a:endCxn id="28"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23" idx="0"/>
              <a:endCxn id="29"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24" idx="0"/>
              <a:endCxn id="30"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25" idx="0"/>
              <a:endCxn id="31"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28" idx="4"/>
              <a:endCxn id="23"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29" idx="4"/>
              <a:endCxn id="24"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30" idx="4"/>
              <a:endCxn id="25"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stCxn id="31" idx="4"/>
              <a:endCxn id="26"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31" idx="4"/>
              <a:endCxn id="27"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a:stCxn id="30" idx="4"/>
              <a:endCxn id="26"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29" idx="4"/>
              <a:endCxn id="25"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8" idx="4"/>
              <a:endCxn id="24"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Oval 43"/>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45" name="Oval 44"/>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46" name="Straight Connector 45"/>
            <p:cNvCxnSpPr>
              <a:stCxn id="29" idx="0"/>
              <a:endCxn id="44"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0" idx="0"/>
              <a:endCxn id="45"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8" idx="0"/>
              <a:endCxn id="44"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30" idx="0"/>
              <a:endCxn id="44"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31" idx="0"/>
              <a:endCxn id="44"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28" idx="0"/>
              <a:endCxn id="45"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29" idx="0"/>
              <a:endCxn id="45"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a:stCxn id="31" idx="0"/>
              <a:endCxn id="45"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55" name="Oval 54"/>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56" name="Oval 55"/>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57" name="Oval 56"/>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58" name="Straight Connector 57"/>
            <p:cNvCxnSpPr>
              <a:stCxn id="44" idx="0"/>
              <a:endCxn id="55"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stCxn id="45" idx="0"/>
              <a:endCxn id="56"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stCxn id="44" idx="0"/>
              <a:endCxn id="54"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45" idx="0"/>
              <a:endCxn id="54"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a:stCxn id="45" idx="0"/>
              <a:endCxn id="55"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a:stCxn id="44" idx="0"/>
              <a:endCxn id="56"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44" idx="0"/>
              <a:endCxn id="57"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45" idx="0"/>
              <a:endCxn id="57"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TextBox 65"/>
          <p:cNvSpPr txBox="1"/>
          <p:nvPr/>
        </p:nvSpPr>
        <p:spPr>
          <a:xfrm>
            <a:off x="6278219" y="1577889"/>
            <a:ext cx="2689964" cy="3119643"/>
          </a:xfrm>
          <a:prstGeom prst="rect">
            <a:avLst/>
          </a:prstGeom>
          <a:noFill/>
          <a:ln w="38100">
            <a:solidFill>
              <a:schemeClr val="tx1"/>
            </a:solidFill>
            <a:prstDash val="dash"/>
          </a:ln>
        </p:spPr>
        <p:txBody>
          <a:bodyPr wrap="square" lIns="91354" tIns="45678" rIns="91354" bIns="45678"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i="0" u="none" strike="noStrike" kern="0" cap="none" spc="0" normalizeH="0" baseline="0" noProof="0" dirty="0">
                <a:ln>
                  <a:noFill/>
                </a:ln>
                <a:solidFill>
                  <a:sysClr val="windowText" lastClr="000000"/>
                </a:solidFill>
                <a:effectLst/>
                <a:uLnTx/>
                <a:uFillTx/>
              </a:rPr>
              <a:t>Parameter server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67" name="TextBox 66"/>
          <p:cNvSpPr txBox="1"/>
          <p:nvPr/>
        </p:nvSpPr>
        <p:spPr>
          <a:xfrm>
            <a:off x="6471432" y="1898657"/>
            <a:ext cx="2305878"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00000"/>
                </a:solidFill>
                <a:effectLst/>
                <a:uLnTx/>
                <a:uFillTx/>
              </a:rPr>
              <a:t>for GPUs</a:t>
            </a:r>
          </a:p>
        </p:txBody>
      </p:sp>
      <p:sp>
        <p:nvSpPr>
          <p:cNvPr id="19" name="左右箭头 35"/>
          <p:cNvSpPr/>
          <p:nvPr/>
        </p:nvSpPr>
        <p:spPr bwMode="auto">
          <a:xfrm rot="20882896">
            <a:off x="4947139" y="3617646"/>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sp>
        <p:nvSpPr>
          <p:cNvPr id="11" name="左右箭头 35"/>
          <p:cNvSpPr/>
          <p:nvPr/>
        </p:nvSpPr>
        <p:spPr bwMode="auto">
          <a:xfrm rot="862959">
            <a:off x="4876626" y="2086823"/>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spTree>
    <p:extLst>
      <p:ext uri="{BB962C8B-B14F-4D97-AF65-F5344CB8AC3E}">
        <p14:creationId xmlns:p14="http://schemas.microsoft.com/office/powerpoint/2010/main" val="257342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Layer-by-Layer Pattern of DNN</a:t>
            </a:r>
          </a:p>
        </p:txBody>
      </p:sp>
      <p:sp>
        <p:nvSpPr>
          <p:cNvPr id="4" name="Content Placeholder 3"/>
          <p:cNvSpPr>
            <a:spLocks noGrp="1"/>
          </p:cNvSpPr>
          <p:nvPr>
            <p:ph sz="half" idx="2"/>
          </p:nvPr>
        </p:nvSpPr>
        <p:spPr>
          <a:xfrm>
            <a:off x="3915437" y="1071563"/>
            <a:ext cx="5228564" cy="5397500"/>
          </a:xfrm>
        </p:spPr>
        <p:txBody>
          <a:bodyPr/>
          <a:lstStyle/>
          <a:p>
            <a:pPr marL="342587" lvl="0" indent="-342587" eaLnBrk="0" hangingPunct="0">
              <a:spcBef>
                <a:spcPct val="20000"/>
              </a:spcBef>
              <a:defRPr/>
            </a:pPr>
            <a:r>
              <a:rPr lang="en-US" sz="2400" b="0" dirty="0"/>
              <a:t>For each iteration (mini-batch)</a:t>
            </a:r>
          </a:p>
          <a:p>
            <a:pPr marL="914087" lvl="2" indent="-342587" eaLnBrk="0" hangingPunct="0">
              <a:defRPr/>
            </a:pPr>
            <a:r>
              <a:rPr lang="en-US" sz="2400" dirty="0"/>
              <a:t>A forward pass</a:t>
            </a:r>
          </a:p>
          <a:p>
            <a:pPr marL="914087" lvl="2" indent="-342587" eaLnBrk="0" hangingPunct="0">
              <a:defRPr/>
            </a:pPr>
            <a:r>
              <a:rPr lang="en-US" sz="2400" b="0" dirty="0"/>
              <a:t>Then a backward pass</a:t>
            </a:r>
          </a:p>
          <a:p>
            <a:pPr marL="914087" lvl="2" indent="-342587" eaLnBrk="0" hangingPunct="0">
              <a:defRPr/>
            </a:pPr>
            <a:endParaRPr lang="en-US" sz="2400" dirty="0"/>
          </a:p>
          <a:p>
            <a:pPr marL="342587" indent="-342587" eaLnBrk="0" hangingPunct="0">
              <a:defRPr/>
            </a:pPr>
            <a:r>
              <a:rPr lang="en-US" sz="2400" b="0" dirty="0"/>
              <a:t>Pairs of layers used at a time</a:t>
            </a:r>
          </a:p>
          <a:p>
            <a:pPr>
              <a:buNone/>
            </a:pPr>
            <a:endParaRPr lang="en-US" dirty="0"/>
          </a:p>
        </p:txBody>
      </p:sp>
      <p:sp>
        <p:nvSpPr>
          <p:cNvPr id="5" name="Oval 4"/>
          <p:cNvSpPr/>
          <p:nvPr/>
        </p:nvSpPr>
        <p:spPr bwMode="auto">
          <a:xfrm>
            <a:off x="548640"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6" name="Oval 5"/>
          <p:cNvSpPr/>
          <p:nvPr/>
        </p:nvSpPr>
        <p:spPr bwMode="auto">
          <a:xfrm>
            <a:off x="1119656"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7" name="Oval 6"/>
          <p:cNvSpPr/>
          <p:nvPr/>
        </p:nvSpPr>
        <p:spPr bwMode="auto">
          <a:xfrm>
            <a:off x="1665293" y="4496821"/>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8" name="Oval 7"/>
          <p:cNvSpPr/>
          <p:nvPr/>
        </p:nvSpPr>
        <p:spPr bwMode="auto">
          <a:xfrm>
            <a:off x="2166517" y="4504245"/>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9" name="Oval 8"/>
          <p:cNvSpPr/>
          <p:nvPr/>
        </p:nvSpPr>
        <p:spPr bwMode="auto">
          <a:xfrm>
            <a:off x="2712155"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0" name="Oval 9"/>
          <p:cNvSpPr/>
          <p:nvPr/>
        </p:nvSpPr>
        <p:spPr bwMode="auto">
          <a:xfrm>
            <a:off x="3283170"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1" name="Oval 10"/>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2" name="Oval 11"/>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3" name="Oval 12"/>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4" name="Oval 13"/>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15" name="Straight Connector 14"/>
          <p:cNvCxnSpPr>
            <a:stCxn id="5" idx="0"/>
            <a:endCxn id="11" idx="4"/>
          </p:cNvCxnSpPr>
          <p:nvPr/>
        </p:nvCxnSpPr>
        <p:spPr bwMode="auto">
          <a:xfrm rot="5400000" flipH="1" flipV="1">
            <a:off x="724003" y="3954141"/>
            <a:ext cx="482535" cy="5731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 name="Straight Connector 15"/>
          <p:cNvCxnSpPr>
            <a:stCxn id="6" idx="0"/>
            <a:endCxn id="12"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 name="Straight Connector 16"/>
          <p:cNvCxnSpPr>
            <a:stCxn id="7" idx="0"/>
            <a:endCxn id="13"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 name="Straight Connector 17"/>
          <p:cNvCxnSpPr>
            <a:stCxn id="8" idx="0"/>
            <a:endCxn id="14"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 name="Straight Connector 18"/>
          <p:cNvCxnSpPr>
            <a:stCxn id="11" idx="4"/>
            <a:endCxn id="6" idx="0"/>
          </p:cNvCxnSpPr>
          <p:nvPr/>
        </p:nvCxnSpPr>
        <p:spPr bwMode="auto">
          <a:xfrm rot="5400000">
            <a:off x="1009510" y="4239649"/>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 name="Straight Connector 19"/>
          <p:cNvCxnSpPr>
            <a:stCxn id="12" idx="4"/>
            <a:endCxn id="7" idx="0"/>
          </p:cNvCxnSpPr>
          <p:nvPr/>
        </p:nvCxnSpPr>
        <p:spPr bwMode="auto">
          <a:xfrm rot="5400000">
            <a:off x="1555148" y="4254496"/>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a:stCxn id="13" idx="4"/>
            <a:endCxn id="8" idx="0"/>
          </p:cNvCxnSpPr>
          <p:nvPr/>
        </p:nvCxnSpPr>
        <p:spPr bwMode="auto">
          <a:xfrm rot="5400000">
            <a:off x="2056373" y="4261920"/>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2602010" y="4276767"/>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Straight Connector 22"/>
          <p:cNvCxnSpPr>
            <a:stCxn id="14" idx="4"/>
            <a:endCxn id="10" idx="0"/>
          </p:cNvCxnSpPr>
          <p:nvPr/>
        </p:nvCxnSpPr>
        <p:spPr bwMode="auto">
          <a:xfrm rot="16200000" flipH="1">
            <a:off x="2887517" y="3993375"/>
            <a:ext cx="482535" cy="56890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a:stCxn id="13" idx="4"/>
            <a:endCxn id="9" idx="0"/>
          </p:cNvCxnSpPr>
          <p:nvPr/>
        </p:nvCxnSpPr>
        <p:spPr bwMode="auto">
          <a:xfrm rot="16200000" flipH="1">
            <a:off x="2321767" y="3998640"/>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a:stCxn id="12" idx="4"/>
            <a:endCxn id="8" idx="0"/>
          </p:cNvCxnSpPr>
          <p:nvPr/>
        </p:nvCxnSpPr>
        <p:spPr bwMode="auto">
          <a:xfrm rot="16200000" flipH="1">
            <a:off x="1802049" y="4009711"/>
            <a:ext cx="489958" cy="49911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a:stCxn id="11" idx="4"/>
            <a:endCxn id="7" idx="0"/>
          </p:cNvCxnSpPr>
          <p:nvPr/>
        </p:nvCxnSpPr>
        <p:spPr bwMode="auto">
          <a:xfrm rot="16200000" flipH="1">
            <a:off x="1274905" y="3976369"/>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7" name="Oval 26"/>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8" name="Oval 27"/>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29" name="Straight Connector 28"/>
          <p:cNvCxnSpPr>
            <a:stCxn id="12" idx="0"/>
            <a:endCxn id="27" idx="4"/>
          </p:cNvCxnSpPr>
          <p:nvPr/>
        </p:nvCxnSpPr>
        <p:spPr bwMode="auto">
          <a:xfrm rot="5400000" flipH="1" flipV="1">
            <a:off x="1519087" y="3431645"/>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 name="Straight Connector 29"/>
          <p:cNvCxnSpPr>
            <a:stCxn id="13" idx="0"/>
            <a:endCxn id="28" idx="4"/>
          </p:cNvCxnSpPr>
          <p:nvPr/>
        </p:nvCxnSpPr>
        <p:spPr bwMode="auto">
          <a:xfrm rot="5400000" flipH="1" flipV="1">
            <a:off x="2020312" y="3439069"/>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a:stCxn id="11" idx="0"/>
            <a:endCxn id="27"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 name="Straight Connector 31"/>
          <p:cNvCxnSpPr>
            <a:stCxn id="13" idx="0"/>
            <a:endCxn id="27" idx="4"/>
          </p:cNvCxnSpPr>
          <p:nvPr/>
        </p:nvCxnSpPr>
        <p:spPr bwMode="auto">
          <a:xfrm rot="16200000" flipV="1">
            <a:off x="1765988" y="3184633"/>
            <a:ext cx="564194"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a:stCxn id="14" idx="0"/>
            <a:endCxn id="27" idx="4"/>
          </p:cNvCxnSpPr>
          <p:nvPr/>
        </p:nvCxnSpPr>
        <p:spPr bwMode="auto">
          <a:xfrm rot="16200000" flipV="1">
            <a:off x="2031383" y="2919237"/>
            <a:ext cx="579041"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a:stCxn id="11" idx="0"/>
            <a:endCxn id="28"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a:stCxn id="12" idx="0"/>
            <a:endCxn id="28"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a:stCxn id="14" idx="0"/>
            <a:endCxn id="28" idx="4"/>
          </p:cNvCxnSpPr>
          <p:nvPr/>
        </p:nvCxnSpPr>
        <p:spPr bwMode="auto">
          <a:xfrm rot="16200000" flipV="1">
            <a:off x="2285707" y="3173562"/>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7" name="Oval 36"/>
          <p:cNvSpPr/>
          <p:nvPr/>
        </p:nvSpPr>
        <p:spPr bwMode="auto">
          <a:xfrm>
            <a:off x="1121771" y="194310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8" name="Oval 37"/>
          <p:cNvSpPr/>
          <p:nvPr/>
        </p:nvSpPr>
        <p:spPr bwMode="auto">
          <a:xfrm>
            <a:off x="1667407" y="1957947"/>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9" name="Oval 38"/>
          <p:cNvSpPr/>
          <p:nvPr/>
        </p:nvSpPr>
        <p:spPr bwMode="auto">
          <a:xfrm>
            <a:off x="2168633" y="1965371"/>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40" name="Oval 39"/>
          <p:cNvSpPr/>
          <p:nvPr/>
        </p:nvSpPr>
        <p:spPr bwMode="auto">
          <a:xfrm>
            <a:off x="2714270" y="1980218"/>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41" name="Straight Connector 40"/>
          <p:cNvCxnSpPr>
            <a:stCxn id="27" idx="0"/>
            <a:endCxn id="38" idx="4"/>
          </p:cNvCxnSpPr>
          <p:nvPr/>
        </p:nvCxnSpPr>
        <p:spPr bwMode="auto">
          <a:xfrm rot="5400000" flipH="1" flipV="1">
            <a:off x="1504240" y="2555660"/>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Straight Connector 41"/>
          <p:cNvCxnSpPr>
            <a:stCxn id="28" idx="0"/>
            <a:endCxn id="39" idx="4"/>
          </p:cNvCxnSpPr>
          <p:nvPr/>
        </p:nvCxnSpPr>
        <p:spPr bwMode="auto">
          <a:xfrm rot="5400000" flipH="1" flipV="1">
            <a:off x="2005464" y="2563083"/>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 name="Straight Connector 42"/>
          <p:cNvCxnSpPr>
            <a:stCxn id="27" idx="0"/>
            <a:endCxn id="37" idx="4"/>
          </p:cNvCxnSpPr>
          <p:nvPr/>
        </p:nvCxnSpPr>
        <p:spPr bwMode="auto">
          <a:xfrm rot="16200000" flipV="1">
            <a:off x="1223998" y="2275305"/>
            <a:ext cx="601312"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4" name="Straight Connector 43"/>
          <p:cNvCxnSpPr>
            <a:stCxn id="28" idx="0"/>
            <a:endCxn id="37" idx="4"/>
          </p:cNvCxnSpPr>
          <p:nvPr/>
        </p:nvCxnSpPr>
        <p:spPr bwMode="auto">
          <a:xfrm rot="16200000" flipV="1">
            <a:off x="1470899" y="2028404"/>
            <a:ext cx="608736"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a:stCxn id="28" idx="0"/>
            <a:endCxn id="38" idx="4"/>
          </p:cNvCxnSpPr>
          <p:nvPr/>
        </p:nvCxnSpPr>
        <p:spPr bwMode="auto">
          <a:xfrm rot="16200000" flipV="1">
            <a:off x="1751141" y="2308647"/>
            <a:ext cx="593889"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 name="Straight Connector 45"/>
          <p:cNvCxnSpPr>
            <a:stCxn id="27" idx="0"/>
            <a:endCxn id="39"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7" name="Straight Connector 46"/>
          <p:cNvCxnSpPr>
            <a:stCxn id="27" idx="0"/>
            <a:endCxn id="40"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a:stCxn id="28" idx="0"/>
            <a:endCxn id="40"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9" name="TextBox 48"/>
          <p:cNvSpPr txBox="1"/>
          <p:nvPr/>
        </p:nvSpPr>
        <p:spPr>
          <a:xfrm>
            <a:off x="480351" y="1383010"/>
            <a:ext cx="3124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Class probabilities</a:t>
            </a:r>
          </a:p>
        </p:txBody>
      </p:sp>
      <p:sp>
        <p:nvSpPr>
          <p:cNvPr id="50" name="TextBox 49"/>
          <p:cNvSpPr txBox="1"/>
          <p:nvPr/>
        </p:nvSpPr>
        <p:spPr>
          <a:xfrm>
            <a:off x="484927" y="4934114"/>
            <a:ext cx="3124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Training images</a:t>
            </a:r>
          </a:p>
        </p:txBody>
      </p:sp>
      <p:sp>
        <p:nvSpPr>
          <p:cNvPr id="51" name="Rectangle 50"/>
          <p:cNvSpPr/>
          <p:nvPr/>
        </p:nvSpPr>
        <p:spPr bwMode="auto">
          <a:xfrm>
            <a:off x="411480" y="3566160"/>
            <a:ext cx="3268980" cy="1367954"/>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52" name="Rectangle 51"/>
          <p:cNvSpPr/>
          <p:nvPr/>
        </p:nvSpPr>
        <p:spPr bwMode="auto">
          <a:xfrm>
            <a:off x="411480" y="2752273"/>
            <a:ext cx="3268980" cy="1367954"/>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53" name="Rectangle 52"/>
          <p:cNvSpPr/>
          <p:nvPr/>
        </p:nvSpPr>
        <p:spPr bwMode="auto">
          <a:xfrm>
            <a:off x="407961" y="1891482"/>
            <a:ext cx="3268980" cy="1367954"/>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907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1"/>
                                        </p:tgtEl>
                                      </p:cBhvr>
                                    </p:animEffect>
                                    <p:set>
                                      <p:cBhvr>
                                        <p:cTn id="7" dur="1" fill="hold">
                                          <p:stCondLst>
                                            <p:cond delay="499"/>
                                          </p:stCondLst>
                                        </p:cTn>
                                        <p:tgtEl>
                                          <p:spTgt spid="5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2"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3" nodeType="clickEffect">
                                  <p:stCondLst>
                                    <p:cond delay="0"/>
                                  </p:stCondLst>
                                  <p:childTnLst>
                                    <p:animEffect transition="out" filter="fade">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1"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animBg="1"/>
      <p:bldP spid="52" grpId="1" animBg="1"/>
      <p:bldP spid="52" grpId="2" animBg="1"/>
      <p:bldP spid="52" grpId="3" animBg="1"/>
      <p:bldP spid="53" grpId="0" animBg="1"/>
      <p:bldP spid="5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GeePS</a:t>
            </a:r>
            <a:r>
              <a:rPr lang="en-US" dirty="0"/>
              <a:t>: Parameter Server for GPUs</a:t>
            </a:r>
          </a:p>
        </p:txBody>
      </p:sp>
      <p:sp>
        <p:nvSpPr>
          <p:cNvPr id="3" name="Content Placeholder 2"/>
          <p:cNvSpPr>
            <a:spLocks noGrp="1"/>
          </p:cNvSpPr>
          <p:nvPr>
            <p:ph idx="1"/>
          </p:nvPr>
        </p:nvSpPr>
        <p:spPr>
          <a:xfrm>
            <a:off x="355600" y="1071563"/>
            <a:ext cx="8788400" cy="1414134"/>
          </a:xfrm>
        </p:spPr>
        <p:txBody>
          <a:bodyPr/>
          <a:lstStyle/>
          <a:p>
            <a:r>
              <a:rPr lang="en-US" dirty="0"/>
              <a:t> Careful management of GPU &amp; CPU memory</a:t>
            </a:r>
          </a:p>
          <a:p>
            <a:pPr lvl="2"/>
            <a:r>
              <a:rPr lang="en-US" dirty="0"/>
              <a:t>Use GPU memory as cache to hold pairs of layers</a:t>
            </a:r>
          </a:p>
          <a:p>
            <a:pPr lvl="2"/>
            <a:r>
              <a:rPr lang="en-US" dirty="0"/>
              <a:t>Stage remaining data in larger CPU memory</a:t>
            </a:r>
          </a:p>
        </p:txBody>
      </p:sp>
      <p:sp>
        <p:nvSpPr>
          <p:cNvPr id="6" name="TextBox 5"/>
          <p:cNvSpPr txBox="1"/>
          <p:nvPr/>
        </p:nvSpPr>
        <p:spPr>
          <a:xfrm>
            <a:off x="752005" y="5816005"/>
            <a:ext cx="7840278" cy="707882"/>
          </a:xfrm>
          <a:prstGeom prst="rect">
            <a:avLst/>
          </a:prstGeom>
          <a:solidFill>
            <a:schemeClr val="bg1">
              <a:lumMod val="85000"/>
            </a:schemeClr>
          </a:solidFill>
          <a:ln w="9525">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2000" b="0" dirty="0" err="1">
                <a:solidFill>
                  <a:srgbClr val="FF0000"/>
                </a:solidFill>
                <a:latin typeface="+mn-lt"/>
              </a:rPr>
              <a:t>GeePS</a:t>
            </a:r>
            <a:r>
              <a:rPr lang="en-US" sz="2000" b="0" dirty="0">
                <a:solidFill>
                  <a:srgbClr val="FF0000"/>
                </a:solidFill>
                <a:latin typeface="+mn-lt"/>
              </a:rPr>
              <a:t> is 13x faster than </a:t>
            </a:r>
            <a:r>
              <a:rPr lang="en-US" sz="2000" b="0" dirty="0" err="1">
                <a:solidFill>
                  <a:srgbClr val="000000"/>
                </a:solidFill>
                <a:latin typeface="+mn-lt"/>
              </a:rPr>
              <a:t>Caffe</a:t>
            </a:r>
            <a:r>
              <a:rPr lang="en-US" sz="2000" b="0" dirty="0">
                <a:solidFill>
                  <a:srgbClr val="FF0000"/>
                </a:solidFill>
                <a:latin typeface="+mn-lt"/>
              </a:rPr>
              <a:t> </a:t>
            </a:r>
            <a:r>
              <a:rPr lang="en-US" sz="2000" b="0" dirty="0">
                <a:solidFill>
                  <a:srgbClr val="000000"/>
                </a:solidFill>
                <a:latin typeface="+mn-lt"/>
              </a:rPr>
              <a:t>(1 GPU) </a:t>
            </a:r>
            <a:r>
              <a:rPr lang="en-US" sz="2000" b="0" dirty="0">
                <a:solidFill>
                  <a:srgbClr val="FF0000"/>
                </a:solidFill>
                <a:latin typeface="+mn-lt"/>
              </a:rPr>
              <a:t>on 16 machines, </a:t>
            </a:r>
            <a:br>
              <a:rPr lang="en-US" sz="2000" b="0" dirty="0">
                <a:solidFill>
                  <a:srgbClr val="FF0000"/>
                </a:solidFill>
                <a:latin typeface="+mn-lt"/>
              </a:rPr>
            </a:br>
            <a:r>
              <a:rPr lang="en-US" sz="2000" b="0" dirty="0">
                <a:solidFill>
                  <a:srgbClr val="FF0000"/>
                </a:solidFill>
                <a:latin typeface="+mn-lt"/>
              </a:rPr>
              <a:t>             2.6x faster than </a:t>
            </a:r>
            <a:r>
              <a:rPr lang="en-US" sz="2000" b="0" dirty="0" err="1">
                <a:solidFill>
                  <a:srgbClr val="0070C0"/>
                </a:solidFill>
                <a:latin typeface="+mn-lt"/>
              </a:rPr>
              <a:t>IterStore</a:t>
            </a:r>
            <a:r>
              <a:rPr lang="en-US" sz="2000" b="0" dirty="0">
                <a:solidFill>
                  <a:srgbClr val="0070C0"/>
                </a:solidFill>
                <a:latin typeface="+mn-lt"/>
              </a:rPr>
              <a:t> (CPU parameter server)</a:t>
            </a:r>
          </a:p>
        </p:txBody>
      </p:sp>
      <p:pic>
        <p:nvPicPr>
          <p:cNvPr id="7" name="Picture 6" descr="C:\Users\cui\Dropbox\CMU\Research\2013 LazyTable\pres\2016-04 EuroSys Talk\figs\imagenet-scale3.png"/>
          <p:cNvPicPr>
            <a:picLocks noChangeAspect="1" noChangeArrowheads="1"/>
          </p:cNvPicPr>
          <p:nvPr/>
        </p:nvPicPr>
        <p:blipFill>
          <a:blip r:embed="rId2" cstate="print"/>
          <a:srcRect/>
          <a:stretch>
            <a:fillRect/>
          </a:stretch>
        </p:blipFill>
        <p:spPr bwMode="auto">
          <a:xfrm>
            <a:off x="852820" y="2387957"/>
            <a:ext cx="6225908" cy="3428048"/>
          </a:xfrm>
          <a:prstGeom prst="rect">
            <a:avLst/>
          </a:prstGeom>
          <a:noFill/>
        </p:spPr>
      </p:pic>
      <p:sp>
        <p:nvSpPr>
          <p:cNvPr id="8" name="TextBox 7"/>
          <p:cNvSpPr txBox="1"/>
          <p:nvPr/>
        </p:nvSpPr>
        <p:spPr>
          <a:xfrm>
            <a:off x="7219132" y="3455650"/>
            <a:ext cx="1784463" cy="646331"/>
          </a:xfrm>
          <a:prstGeom prst="rect">
            <a:avLst/>
          </a:prstGeom>
          <a:noFill/>
        </p:spPr>
        <p:txBody>
          <a:bodyPr wrap="none" rtlCol="0">
            <a:spAutoFit/>
          </a:bodyPr>
          <a:lstStyle/>
          <a:p>
            <a:r>
              <a:rPr lang="en-US" sz="1800" b="0" dirty="0"/>
              <a:t>ImageNet22K</a:t>
            </a:r>
          </a:p>
          <a:p>
            <a:r>
              <a:rPr lang="en-US" sz="1800" b="0" dirty="0"/>
              <a:t>Adam model</a:t>
            </a:r>
          </a:p>
        </p:txBody>
      </p:sp>
      <p:sp>
        <p:nvSpPr>
          <p:cNvPr id="9" name="Oval 8"/>
          <p:cNvSpPr/>
          <p:nvPr/>
        </p:nvSpPr>
        <p:spPr bwMode="auto">
          <a:xfrm>
            <a:off x="1918138" y="4892661"/>
            <a:ext cx="430924" cy="430924"/>
          </a:xfrm>
          <a:prstGeom prst="ellipse">
            <a:avLst/>
          </a:prstGeom>
          <a:noFill/>
          <a:ln w="508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7351987" y="4865125"/>
            <a:ext cx="1886587" cy="369332"/>
          </a:xfrm>
          <a:prstGeom prst="rect">
            <a:avLst/>
          </a:prstGeom>
          <a:noFill/>
        </p:spPr>
        <p:txBody>
          <a:bodyPr wrap="square" rtlCol="0">
            <a:spAutoFit/>
          </a:bodyPr>
          <a:lstStyle/>
          <a:p>
            <a:r>
              <a:rPr lang="en-US" sz="1800" b="0" dirty="0">
                <a:solidFill>
                  <a:schemeClr val="bg1">
                    <a:lumMod val="65000"/>
                  </a:schemeClr>
                </a:solidFill>
              </a:rPr>
              <a:t>[</a:t>
            </a:r>
            <a:r>
              <a:rPr lang="en-US" sz="1800" b="0" kern="1200" dirty="0">
                <a:solidFill>
                  <a:schemeClr val="bg1">
                    <a:lumMod val="65000"/>
                  </a:schemeClr>
                </a:solidFill>
                <a:latin typeface="Verdana" pitchFamily="34" charset="0"/>
                <a:ea typeface="+mn-ea"/>
                <a:cs typeface="+mn-cs"/>
              </a:rPr>
              <a:t>EuroSys’16]</a:t>
            </a:r>
          </a:p>
        </p:txBody>
      </p:sp>
    </p:spTree>
    <p:extLst>
      <p:ext uri="{BB962C8B-B14F-4D97-AF65-F5344CB8AC3E}">
        <p14:creationId xmlns:p14="http://schemas.microsoft.com/office/powerpoint/2010/main" val="209983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701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t> Parameter update importance hints</a:t>
            </a:r>
          </a:p>
          <a:p>
            <a:pPr marL="457200" indent="-457200">
              <a:buFont typeface="+mj-lt"/>
              <a:buAutoNum type="arabicPeriod"/>
            </a:pPr>
            <a:r>
              <a:rPr lang="en-US" dirty="0"/>
              <a:t> Layer-by-layer pattern of deep learning</a:t>
            </a:r>
          </a:p>
          <a:p>
            <a:pPr marL="457200" indent="-457200">
              <a:buFont typeface="+mj-lt"/>
              <a:buAutoNum type="arabicPeriod"/>
            </a:pPr>
            <a:r>
              <a:rPr lang="en-US" dirty="0">
                <a:solidFill>
                  <a:srgbClr val="FF0000"/>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8115958" y="5535401"/>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73638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Geo-Distributed Machine Learning</a:t>
            </a:r>
          </a:p>
        </p:txBody>
      </p:sp>
      <p:sp>
        <p:nvSpPr>
          <p:cNvPr id="3" name="Content Placeholder 2"/>
          <p:cNvSpPr>
            <a:spLocks noGrp="1"/>
          </p:cNvSpPr>
          <p:nvPr>
            <p:ph idx="1"/>
          </p:nvPr>
        </p:nvSpPr>
        <p:spPr/>
        <p:txBody>
          <a:bodyPr/>
          <a:lstStyle/>
          <a:p>
            <a:r>
              <a:rPr lang="en-US" dirty="0"/>
              <a:t> Data sources are everywhere (geo-distributed)</a:t>
            </a:r>
          </a:p>
          <a:p>
            <a:pPr lvl="2"/>
            <a:r>
              <a:rPr lang="en-US" dirty="0"/>
              <a:t>Too expensive (or not permitted) to ship all data to single data center</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marL="247650" lvl="2" indent="0">
              <a:buNone/>
            </a:pPr>
            <a:endParaRPr lang="en-US" dirty="0"/>
          </a:p>
          <a:p>
            <a:pPr marL="265113" lvl="1" indent="-342900"/>
            <a:r>
              <a:rPr lang="en-US" dirty="0"/>
              <a:t>ML training done across the WAN</a:t>
            </a:r>
          </a:p>
        </p:txBody>
      </p:sp>
      <p:pic>
        <p:nvPicPr>
          <p:cNvPr id="6" name="Picture 5">
            <a:extLst>
              <a:ext uri="{FF2B5EF4-FFF2-40B4-BE49-F238E27FC236}">
                <a16:creationId xmlns:a16="http://schemas.microsoft.com/office/drawing/2014/main" id="{2EDD538D-CB47-483C-B278-99365533F48A}"/>
              </a:ext>
            </a:extLst>
          </p:cNvPr>
          <p:cNvPicPr>
            <a:picLocks noChangeAspect="1"/>
          </p:cNvPicPr>
          <p:nvPr/>
        </p:nvPicPr>
        <p:blipFill>
          <a:blip r:embed="rId2"/>
          <a:stretch>
            <a:fillRect/>
          </a:stretch>
        </p:blipFill>
        <p:spPr>
          <a:xfrm>
            <a:off x="1638300" y="2313205"/>
            <a:ext cx="6083299" cy="3236695"/>
          </a:xfrm>
          <a:prstGeom prst="rect">
            <a:avLst/>
          </a:prstGeom>
        </p:spPr>
      </p:pic>
      <p:pic>
        <p:nvPicPr>
          <p:cNvPr id="8" name="Picture 7" descr="Image result for user activity">
            <a:extLst>
              <a:ext uri="{FF2B5EF4-FFF2-40B4-BE49-F238E27FC236}">
                <a16:creationId xmlns:a16="http://schemas.microsoft.com/office/drawing/2014/main" id="{E4B70207-20AB-4746-BD25-D618B6D2B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3912" y="3300983"/>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user activity">
            <a:extLst>
              <a:ext uri="{FF2B5EF4-FFF2-40B4-BE49-F238E27FC236}">
                <a16:creationId xmlns:a16="http://schemas.microsoft.com/office/drawing/2014/main" id="{C3FF51DD-FD66-425C-854C-45BED4395C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8027" y="3273393"/>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user activity">
            <a:extLst>
              <a:ext uri="{FF2B5EF4-FFF2-40B4-BE49-F238E27FC236}">
                <a16:creationId xmlns:a16="http://schemas.microsoft.com/office/drawing/2014/main" id="{CEECD81B-B0EF-404E-84E9-1337EA2A2D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2639" y="4592150"/>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ser activity">
            <a:extLst>
              <a:ext uri="{FF2B5EF4-FFF2-40B4-BE49-F238E27FC236}">
                <a16:creationId xmlns:a16="http://schemas.microsoft.com/office/drawing/2014/main" id="{B7031282-4F11-4541-A979-C60042E8F1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365" y="2980372"/>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user activity">
            <a:extLst>
              <a:ext uri="{FF2B5EF4-FFF2-40B4-BE49-F238E27FC236}">
                <a16:creationId xmlns:a16="http://schemas.microsoft.com/office/drawing/2014/main" id="{F6B889C1-589C-44A4-A540-F245A971BE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4326" y="4129052"/>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user activity">
            <a:extLst>
              <a:ext uri="{FF2B5EF4-FFF2-40B4-BE49-F238E27FC236}">
                <a16:creationId xmlns:a16="http://schemas.microsoft.com/office/drawing/2014/main" id="{A680EB37-8C99-439D-9D6D-826AFDE371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9267" y="4813012"/>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user activity">
            <a:extLst>
              <a:ext uri="{FF2B5EF4-FFF2-40B4-BE49-F238E27FC236}">
                <a16:creationId xmlns:a16="http://schemas.microsoft.com/office/drawing/2014/main" id="{B2A6B866-0799-4C5A-AD22-628A07ED3A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2593" y="3402546"/>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user activity">
            <a:extLst>
              <a:ext uri="{FF2B5EF4-FFF2-40B4-BE49-F238E27FC236}">
                <a16:creationId xmlns:a16="http://schemas.microsoft.com/office/drawing/2014/main" id="{884D4F1D-F24C-4F47-B204-D421808FFA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3482" y="3398003"/>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user activity">
            <a:extLst>
              <a:ext uri="{FF2B5EF4-FFF2-40B4-BE49-F238E27FC236}">
                <a16:creationId xmlns:a16="http://schemas.microsoft.com/office/drawing/2014/main" id="{4D571C55-907C-4653-A1B4-ABED3DCB0E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5561" y="3745528"/>
            <a:ext cx="784115" cy="441726"/>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0993E890-83FB-4BB6-9C0F-3F353FA14901}"/>
              </a:ext>
            </a:extLst>
          </p:cNvPr>
          <p:cNvGrpSpPr/>
          <p:nvPr/>
        </p:nvGrpSpPr>
        <p:grpSpPr>
          <a:xfrm>
            <a:off x="2457105" y="3105772"/>
            <a:ext cx="4945233" cy="1844017"/>
            <a:chOff x="2457105" y="3105772"/>
            <a:chExt cx="4945233" cy="1844017"/>
          </a:xfrm>
        </p:grpSpPr>
        <p:sp>
          <p:nvSpPr>
            <p:cNvPr id="17" name="Up-Down Arrow 16">
              <a:extLst>
                <a:ext uri="{FF2B5EF4-FFF2-40B4-BE49-F238E27FC236}">
                  <a16:creationId xmlns:a16="http://schemas.microsoft.com/office/drawing/2014/main" id="{4EE79E68-A0FE-4D25-BABD-5357E56463E4}"/>
                </a:ext>
              </a:extLst>
            </p:cNvPr>
            <p:cNvSpPr/>
            <p:nvPr/>
          </p:nvSpPr>
          <p:spPr bwMode="auto">
            <a:xfrm rot="19230323">
              <a:off x="2980730" y="3387802"/>
              <a:ext cx="138149" cy="1554540"/>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18" name="Up-Down Arrow 17">
              <a:extLst>
                <a:ext uri="{FF2B5EF4-FFF2-40B4-BE49-F238E27FC236}">
                  <a16:creationId xmlns:a16="http://schemas.microsoft.com/office/drawing/2014/main" id="{6F56C2BA-16FE-4714-A11A-D6D724B767F2}"/>
                </a:ext>
              </a:extLst>
            </p:cNvPr>
            <p:cNvSpPr/>
            <p:nvPr/>
          </p:nvSpPr>
          <p:spPr bwMode="auto">
            <a:xfrm rot="20709051">
              <a:off x="3410914" y="3483688"/>
              <a:ext cx="137394" cy="1290727"/>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19" name="Up-Down Arrow 18">
              <a:extLst>
                <a:ext uri="{FF2B5EF4-FFF2-40B4-BE49-F238E27FC236}">
                  <a16:creationId xmlns:a16="http://schemas.microsoft.com/office/drawing/2014/main" id="{D4A004CD-79BF-4E0A-AA33-A6194BFD07DF}"/>
                </a:ext>
              </a:extLst>
            </p:cNvPr>
            <p:cNvSpPr/>
            <p:nvPr/>
          </p:nvSpPr>
          <p:spPr bwMode="auto">
            <a:xfrm rot="15942725">
              <a:off x="2788163" y="3056343"/>
              <a:ext cx="105591" cy="767707"/>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0" name="Up-Down Arrow 19">
              <a:extLst>
                <a:ext uri="{FF2B5EF4-FFF2-40B4-BE49-F238E27FC236}">
                  <a16:creationId xmlns:a16="http://schemas.microsoft.com/office/drawing/2014/main" id="{53022414-669D-4A64-B6EE-83E69161E0A3}"/>
                </a:ext>
              </a:extLst>
            </p:cNvPr>
            <p:cNvSpPr/>
            <p:nvPr/>
          </p:nvSpPr>
          <p:spPr bwMode="auto">
            <a:xfrm rot="12468390" flipH="1">
              <a:off x="4091540" y="3105772"/>
              <a:ext cx="120838" cy="1651598"/>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1" name="Up-Down Arrow 20">
              <a:extLst>
                <a:ext uri="{FF2B5EF4-FFF2-40B4-BE49-F238E27FC236}">
                  <a16:creationId xmlns:a16="http://schemas.microsoft.com/office/drawing/2014/main" id="{DA7560BB-F943-403E-BC49-8FF450FF8D89}"/>
                </a:ext>
              </a:extLst>
            </p:cNvPr>
            <p:cNvSpPr/>
            <p:nvPr/>
          </p:nvSpPr>
          <p:spPr bwMode="auto">
            <a:xfrm rot="18455287">
              <a:off x="5130439" y="2955893"/>
              <a:ext cx="149131" cy="1176550"/>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2" name="Up-Down Arrow 21">
              <a:extLst>
                <a:ext uri="{FF2B5EF4-FFF2-40B4-BE49-F238E27FC236}">
                  <a16:creationId xmlns:a16="http://schemas.microsoft.com/office/drawing/2014/main" id="{DCE15077-7EA4-42CE-B11A-B84EB18E5C2B}"/>
                </a:ext>
              </a:extLst>
            </p:cNvPr>
            <p:cNvSpPr/>
            <p:nvPr/>
          </p:nvSpPr>
          <p:spPr bwMode="auto">
            <a:xfrm rot="17204146">
              <a:off x="5541276" y="2563704"/>
              <a:ext cx="122522" cy="1481953"/>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3" name="Up-Down Arrow 22">
              <a:extLst>
                <a:ext uri="{FF2B5EF4-FFF2-40B4-BE49-F238E27FC236}">
                  <a16:creationId xmlns:a16="http://schemas.microsoft.com/office/drawing/2014/main" id="{24D1C27C-E3DB-48E4-AEE2-C03C62512DF7}"/>
                </a:ext>
              </a:extLst>
            </p:cNvPr>
            <p:cNvSpPr/>
            <p:nvPr/>
          </p:nvSpPr>
          <p:spPr bwMode="auto">
            <a:xfrm rot="13689441">
              <a:off x="6792136" y="3389585"/>
              <a:ext cx="148927" cy="1071476"/>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4" name="Up-Down Arrow 23">
              <a:extLst>
                <a:ext uri="{FF2B5EF4-FFF2-40B4-BE49-F238E27FC236}">
                  <a16:creationId xmlns:a16="http://schemas.microsoft.com/office/drawing/2014/main" id="{B2F46BC6-0661-451C-A5FF-EADAF8EF552E}"/>
                </a:ext>
              </a:extLst>
            </p:cNvPr>
            <p:cNvSpPr/>
            <p:nvPr/>
          </p:nvSpPr>
          <p:spPr bwMode="auto">
            <a:xfrm rot="18827351">
              <a:off x="6067332" y="3850231"/>
              <a:ext cx="129870" cy="509796"/>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5" name="Up-Down Arrow 24">
              <a:extLst>
                <a:ext uri="{FF2B5EF4-FFF2-40B4-BE49-F238E27FC236}">
                  <a16:creationId xmlns:a16="http://schemas.microsoft.com/office/drawing/2014/main" id="{E9A43660-6AD9-4E7F-94C3-D7D65C3FEC7D}"/>
                </a:ext>
              </a:extLst>
            </p:cNvPr>
            <p:cNvSpPr/>
            <p:nvPr/>
          </p:nvSpPr>
          <p:spPr bwMode="auto">
            <a:xfrm rot="16200000">
              <a:off x="6683628" y="3239271"/>
              <a:ext cx="138308" cy="569712"/>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6" name="Up-Down Arrow 25">
              <a:extLst>
                <a:ext uri="{FF2B5EF4-FFF2-40B4-BE49-F238E27FC236}">
                  <a16:creationId xmlns:a16="http://schemas.microsoft.com/office/drawing/2014/main" id="{72E9F21E-1EBA-4DED-99B2-942E8841A2C0}"/>
                </a:ext>
              </a:extLst>
            </p:cNvPr>
            <p:cNvSpPr/>
            <p:nvPr/>
          </p:nvSpPr>
          <p:spPr bwMode="auto">
            <a:xfrm rot="18827351">
              <a:off x="6736228" y="4190194"/>
              <a:ext cx="136882" cy="966214"/>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7" name="Up-Down Arrow 26">
              <a:extLst>
                <a:ext uri="{FF2B5EF4-FFF2-40B4-BE49-F238E27FC236}">
                  <a16:creationId xmlns:a16="http://schemas.microsoft.com/office/drawing/2014/main" id="{1012FE7A-3F63-4C2C-BE68-BD748177DE18}"/>
                </a:ext>
              </a:extLst>
            </p:cNvPr>
            <p:cNvSpPr/>
            <p:nvPr/>
          </p:nvSpPr>
          <p:spPr bwMode="auto">
            <a:xfrm rot="15563833">
              <a:off x="4863380" y="3454451"/>
              <a:ext cx="149687" cy="2156246"/>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8" name="Up-Down Arrow 27">
              <a:extLst>
                <a:ext uri="{FF2B5EF4-FFF2-40B4-BE49-F238E27FC236}">
                  <a16:creationId xmlns:a16="http://schemas.microsoft.com/office/drawing/2014/main" id="{2A6E2209-9931-437E-A707-5E73DAC73C16}"/>
                </a:ext>
              </a:extLst>
            </p:cNvPr>
            <p:cNvSpPr/>
            <p:nvPr/>
          </p:nvSpPr>
          <p:spPr bwMode="auto">
            <a:xfrm rot="16532299">
              <a:off x="5404406" y="3423656"/>
              <a:ext cx="120174" cy="2932092"/>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9" name="Up-Down Arrow 28">
              <a:extLst>
                <a:ext uri="{FF2B5EF4-FFF2-40B4-BE49-F238E27FC236}">
                  <a16:creationId xmlns:a16="http://schemas.microsoft.com/office/drawing/2014/main" id="{03DEF64E-7355-46DB-93A0-B92AA87D0030}"/>
                </a:ext>
              </a:extLst>
            </p:cNvPr>
            <p:cNvSpPr/>
            <p:nvPr/>
          </p:nvSpPr>
          <p:spPr bwMode="auto">
            <a:xfrm rot="15306556">
              <a:off x="3863289" y="2923737"/>
              <a:ext cx="105591" cy="767707"/>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grpSp>
    </p:spTree>
    <p:extLst>
      <p:ext uri="{BB962C8B-B14F-4D97-AF65-F5344CB8AC3E}">
        <p14:creationId xmlns:p14="http://schemas.microsoft.com/office/powerpoint/2010/main" val="13904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Gaia System Overview</a:t>
            </a:r>
          </a:p>
        </p:txBody>
      </p:sp>
      <p:sp>
        <p:nvSpPr>
          <p:cNvPr id="3" name="Content Placeholder 2"/>
          <p:cNvSpPr>
            <a:spLocks noGrp="1"/>
          </p:cNvSpPr>
          <p:nvPr>
            <p:ph idx="1"/>
          </p:nvPr>
        </p:nvSpPr>
        <p:spPr>
          <a:xfrm>
            <a:off x="628650" y="1778918"/>
            <a:ext cx="7886700" cy="944535"/>
          </a:xfrm>
        </p:spPr>
        <p:txBody>
          <a:bodyPr>
            <a:noAutofit/>
          </a:bodyPr>
          <a:lstStyle/>
          <a:p>
            <a:r>
              <a:rPr lang="en-US" sz="2400" b="1" dirty="0"/>
              <a:t>Key idea</a:t>
            </a:r>
            <a:r>
              <a:rPr lang="en-US" sz="2400" dirty="0"/>
              <a:t>: </a:t>
            </a:r>
            <a:r>
              <a:rPr lang="en-US" sz="2400" dirty="0">
                <a:solidFill>
                  <a:srgbClr val="006C31"/>
                </a:solidFill>
              </a:rPr>
              <a:t>Decouple the synchronization model </a:t>
            </a:r>
            <a:r>
              <a:rPr lang="en-US" sz="2400" i="1" dirty="0">
                <a:solidFill>
                  <a:schemeClr val="accent1"/>
                </a:solidFill>
              </a:rPr>
              <a:t>within</a:t>
            </a:r>
            <a:r>
              <a:rPr lang="en-US" sz="2400" i="1" dirty="0"/>
              <a:t> </a:t>
            </a:r>
            <a:r>
              <a:rPr lang="en-US" sz="2400" dirty="0"/>
              <a:t>the data center from the synchronization model </a:t>
            </a:r>
            <a:r>
              <a:rPr lang="en-US" sz="2400" i="1" dirty="0">
                <a:solidFill>
                  <a:schemeClr val="accent1"/>
                </a:solidFill>
              </a:rPr>
              <a:t>between</a:t>
            </a:r>
            <a:r>
              <a:rPr lang="en-US" sz="2400" dirty="0"/>
              <a:t> data centers</a:t>
            </a:r>
          </a:p>
          <a:p>
            <a:endParaRPr lang="en-US" sz="24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CF02B-730C-42A4-AB4A-0623F3D2E3E7}" type="slidenum">
              <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ounded Rectangle 7"/>
          <p:cNvSpPr/>
          <p:nvPr/>
        </p:nvSpPr>
        <p:spPr>
          <a:xfrm>
            <a:off x="628651" y="3177360"/>
            <a:ext cx="4327088" cy="1794851"/>
          </a:xfrm>
          <a:prstGeom prst="roundRect">
            <a:avLst/>
          </a:prstGeom>
          <a:solidFill>
            <a:sysClr val="window" lastClr="FFFFFF">
              <a:lumMod val="95000"/>
            </a:sysClr>
          </a:solidFill>
          <a:ln w="28575" cap="flat" cmpd="sng" algn="ctr">
            <a:solidFill>
              <a:sysClr val="window" lastClr="FFFFFF">
                <a:lumMod val="50000"/>
              </a:sysClr>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p:cNvSpPr/>
          <p:nvPr/>
        </p:nvSpPr>
        <p:spPr>
          <a:xfrm>
            <a:off x="3616162" y="3542617"/>
            <a:ext cx="1225296" cy="466344"/>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cxnSp>
        <p:nvCxnSpPr>
          <p:cNvPr id="10" name="Straight Arrow Connector 9"/>
          <p:cNvCxnSpPr>
            <a:stCxn id="42" idx="3"/>
            <a:endCxn id="9" idx="1"/>
          </p:cNvCxnSpPr>
          <p:nvPr/>
        </p:nvCxnSpPr>
        <p:spPr>
          <a:xfrm>
            <a:off x="2717002" y="3547385"/>
            <a:ext cx="899161" cy="228404"/>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sp>
        <p:nvSpPr>
          <p:cNvPr id="11" name="TextBox 10"/>
          <p:cNvSpPr txBox="1"/>
          <p:nvPr/>
        </p:nvSpPr>
        <p:spPr>
          <a:xfrm>
            <a:off x="695714" y="2807616"/>
            <a:ext cx="15118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Center 1 </a:t>
            </a:r>
          </a:p>
        </p:txBody>
      </p:sp>
      <p:sp>
        <p:nvSpPr>
          <p:cNvPr id="12" name="Rectangle 11"/>
          <p:cNvSpPr/>
          <p:nvPr/>
        </p:nvSpPr>
        <p:spPr>
          <a:xfrm>
            <a:off x="3603160" y="4150450"/>
            <a:ext cx="1225296" cy="466344"/>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sp>
        <p:nvSpPr>
          <p:cNvPr id="42" name="Rectangle 41"/>
          <p:cNvSpPr/>
          <p:nvPr/>
        </p:nvSpPr>
        <p:spPr>
          <a:xfrm>
            <a:off x="1451621" y="3314213"/>
            <a:ext cx="1265381" cy="466344"/>
          </a:xfrm>
          <a:prstGeom prst="rect">
            <a:avLst/>
          </a:prstGeom>
          <a:solidFill>
            <a:srgbClr val="5B9BD5">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Worker Machine</a:t>
            </a:r>
          </a:p>
        </p:txBody>
      </p:sp>
      <p:cxnSp>
        <p:nvCxnSpPr>
          <p:cNvPr id="14" name="Straight Arrow Connector 13"/>
          <p:cNvCxnSpPr>
            <a:stCxn id="42" idx="3"/>
            <a:endCxn id="12" idx="1"/>
          </p:cNvCxnSpPr>
          <p:nvPr/>
        </p:nvCxnSpPr>
        <p:spPr>
          <a:xfrm>
            <a:off x="2717002" y="3547386"/>
            <a:ext cx="886159" cy="836237"/>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5" name="Straight Arrow Connector 14"/>
          <p:cNvCxnSpPr>
            <a:stCxn id="40" idx="3"/>
            <a:endCxn id="9" idx="1"/>
          </p:cNvCxnSpPr>
          <p:nvPr/>
        </p:nvCxnSpPr>
        <p:spPr>
          <a:xfrm flipV="1">
            <a:off x="2686370" y="3775789"/>
            <a:ext cx="929793" cy="348142"/>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6" name="Straight Arrow Connector 15"/>
          <p:cNvCxnSpPr>
            <a:stCxn id="40" idx="3"/>
            <a:endCxn id="12" idx="1"/>
          </p:cNvCxnSpPr>
          <p:nvPr/>
        </p:nvCxnSpPr>
        <p:spPr>
          <a:xfrm>
            <a:off x="2686370" y="4123932"/>
            <a:ext cx="916791" cy="259691"/>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7" name="Straight Arrow Connector 16"/>
          <p:cNvCxnSpPr>
            <a:stCxn id="38" idx="3"/>
            <a:endCxn id="12" idx="1"/>
          </p:cNvCxnSpPr>
          <p:nvPr/>
        </p:nvCxnSpPr>
        <p:spPr>
          <a:xfrm flipV="1">
            <a:off x="2680984" y="4383623"/>
            <a:ext cx="922177" cy="302205"/>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8" name="Straight Arrow Connector 17"/>
          <p:cNvCxnSpPr>
            <a:stCxn id="38" idx="3"/>
            <a:endCxn id="9" idx="1"/>
          </p:cNvCxnSpPr>
          <p:nvPr/>
        </p:nvCxnSpPr>
        <p:spPr>
          <a:xfrm flipV="1">
            <a:off x="2680984" y="3775789"/>
            <a:ext cx="935179" cy="910038"/>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sp>
        <p:nvSpPr>
          <p:cNvPr id="19" name="TextBox 18"/>
          <p:cNvSpPr txBox="1"/>
          <p:nvPr/>
        </p:nvSpPr>
        <p:spPr>
          <a:xfrm>
            <a:off x="2623392" y="4651299"/>
            <a:ext cx="162844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Local Sync</a:t>
            </a:r>
          </a:p>
        </p:txBody>
      </p:sp>
      <p:sp>
        <p:nvSpPr>
          <p:cNvPr id="20" name="Rounded Rectangle 19"/>
          <p:cNvSpPr/>
          <p:nvPr/>
        </p:nvSpPr>
        <p:spPr>
          <a:xfrm>
            <a:off x="3539971" y="3432464"/>
            <a:ext cx="1358500" cy="1348876"/>
          </a:xfrm>
          <a:prstGeom prst="roundRect">
            <a:avLst/>
          </a:prstGeom>
          <a:noFill/>
          <a:ln w="38100" cap="flat" cmpd="sng" algn="ctr">
            <a:solidFill>
              <a:srgbClr val="C00000"/>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5763635" y="3177359"/>
            <a:ext cx="2523519" cy="1789214"/>
          </a:xfrm>
          <a:prstGeom prst="roundRect">
            <a:avLst/>
          </a:prstGeom>
          <a:solidFill>
            <a:sysClr val="window" lastClr="FFFFFF">
              <a:lumMod val="95000"/>
            </a:sysClr>
          </a:solidFill>
          <a:ln w="28575" cap="flat" cmpd="sng" algn="ctr">
            <a:solidFill>
              <a:sysClr val="window" lastClr="FFFFFF">
                <a:lumMod val="50000"/>
              </a:sysClr>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p:cNvSpPr/>
          <p:nvPr/>
        </p:nvSpPr>
        <p:spPr>
          <a:xfrm>
            <a:off x="6224389" y="3534621"/>
            <a:ext cx="1225296" cy="466344"/>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sp>
        <p:nvSpPr>
          <p:cNvPr id="24" name="Rectangle 23"/>
          <p:cNvSpPr/>
          <p:nvPr/>
        </p:nvSpPr>
        <p:spPr>
          <a:xfrm>
            <a:off x="6224389" y="4142454"/>
            <a:ext cx="1225406" cy="464840"/>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sp>
        <p:nvSpPr>
          <p:cNvPr id="25" name="TextBox 24"/>
          <p:cNvSpPr txBox="1"/>
          <p:nvPr/>
        </p:nvSpPr>
        <p:spPr>
          <a:xfrm>
            <a:off x="7788306" y="3350419"/>
            <a:ext cx="18396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26" name="Straight Arrow Connector 25"/>
          <p:cNvCxnSpPr>
            <a:stCxn id="9" idx="3"/>
            <a:endCxn id="24" idx="1"/>
          </p:cNvCxnSpPr>
          <p:nvPr/>
        </p:nvCxnSpPr>
        <p:spPr>
          <a:xfrm>
            <a:off x="4841459" y="3775790"/>
            <a:ext cx="1382931" cy="599085"/>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cxnSp>
        <p:nvCxnSpPr>
          <p:cNvPr id="27" name="Straight Arrow Connector 26"/>
          <p:cNvCxnSpPr>
            <a:stCxn id="12" idx="3"/>
            <a:endCxn id="23" idx="1"/>
          </p:cNvCxnSpPr>
          <p:nvPr/>
        </p:nvCxnSpPr>
        <p:spPr>
          <a:xfrm flipV="1">
            <a:off x="4828457" y="3767794"/>
            <a:ext cx="1395933" cy="615829"/>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cxnSp>
        <p:nvCxnSpPr>
          <p:cNvPr id="28" name="Straight Arrow Connector 27"/>
          <p:cNvCxnSpPr>
            <a:stCxn id="12" idx="3"/>
            <a:endCxn id="24" idx="1"/>
          </p:cNvCxnSpPr>
          <p:nvPr/>
        </p:nvCxnSpPr>
        <p:spPr>
          <a:xfrm flipV="1">
            <a:off x="4828457" y="4374874"/>
            <a:ext cx="1395933" cy="8748"/>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cxnSp>
        <p:nvCxnSpPr>
          <p:cNvPr id="29" name="Straight Arrow Connector 28"/>
          <p:cNvCxnSpPr>
            <a:stCxn id="9" idx="3"/>
            <a:endCxn id="23" idx="1"/>
          </p:cNvCxnSpPr>
          <p:nvPr/>
        </p:nvCxnSpPr>
        <p:spPr>
          <a:xfrm flipV="1">
            <a:off x="4841459" y="3767793"/>
            <a:ext cx="1382931" cy="7996"/>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sp>
        <p:nvSpPr>
          <p:cNvPr id="31" name="TextBox 30"/>
          <p:cNvSpPr txBox="1"/>
          <p:nvPr/>
        </p:nvSpPr>
        <p:spPr>
          <a:xfrm>
            <a:off x="5963711" y="2791693"/>
            <a:ext cx="14859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Center 2 </a:t>
            </a:r>
          </a:p>
        </p:txBody>
      </p:sp>
      <p:sp>
        <p:nvSpPr>
          <p:cNvPr id="40" name="Rectangle 39"/>
          <p:cNvSpPr/>
          <p:nvPr/>
        </p:nvSpPr>
        <p:spPr>
          <a:xfrm>
            <a:off x="1424497" y="3890759"/>
            <a:ext cx="1261872" cy="466344"/>
          </a:xfrm>
          <a:prstGeom prst="rect">
            <a:avLst/>
          </a:prstGeom>
          <a:solidFill>
            <a:srgbClr val="5B9BD5">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Worker Machine</a:t>
            </a:r>
          </a:p>
        </p:txBody>
      </p:sp>
      <p:sp>
        <p:nvSpPr>
          <p:cNvPr id="38" name="Rectangle 37"/>
          <p:cNvSpPr/>
          <p:nvPr/>
        </p:nvSpPr>
        <p:spPr>
          <a:xfrm>
            <a:off x="1419111" y="4452655"/>
            <a:ext cx="1261872" cy="466344"/>
          </a:xfrm>
          <a:prstGeom prst="rect">
            <a:avLst/>
          </a:prstGeom>
          <a:solidFill>
            <a:srgbClr val="5B9BD5">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Worker Machine</a:t>
            </a:r>
          </a:p>
        </p:txBody>
      </p:sp>
      <p:sp>
        <p:nvSpPr>
          <p:cNvPr id="34" name="Rounded Rectangle 33"/>
          <p:cNvSpPr/>
          <p:nvPr/>
        </p:nvSpPr>
        <p:spPr>
          <a:xfrm>
            <a:off x="2691756" y="3454967"/>
            <a:ext cx="906019" cy="1262058"/>
          </a:xfrm>
          <a:prstGeom prst="roundRect">
            <a:avLst/>
          </a:prstGeom>
          <a:noFill/>
          <a:ln w="19050" cap="flat" cmpd="sng" algn="ctr">
            <a:solidFill>
              <a:sysClr val="windowText" lastClr="000000"/>
            </a:solidFill>
            <a:prstDash val="sysDot"/>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7825189" y="4219005"/>
            <a:ext cx="18396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6" name="Rounded Rectangle 35"/>
          <p:cNvSpPr/>
          <p:nvPr/>
        </p:nvSpPr>
        <p:spPr>
          <a:xfrm>
            <a:off x="6177422" y="3432464"/>
            <a:ext cx="1369766" cy="1348876"/>
          </a:xfrm>
          <a:prstGeom prst="roundRect">
            <a:avLst/>
          </a:prstGeom>
          <a:noFill/>
          <a:ln w="38100" cap="flat" cmpd="sng" algn="ctr">
            <a:solidFill>
              <a:srgbClr val="C00000"/>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4" descr="Image result for user activ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364" y="3177086"/>
            <a:ext cx="795781" cy="45359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descr="Image result for user activ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35" y="3758532"/>
            <a:ext cx="795781" cy="45359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4" descr="Image result for user activ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34" y="4319409"/>
            <a:ext cx="795781" cy="45359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ebuyer.com/blog/wp-content/uploads/2015/07/neural-map.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662" b="13193"/>
          <a:stretch/>
        </p:blipFill>
        <p:spPr bwMode="auto">
          <a:xfrm>
            <a:off x="6285941" y="4798074"/>
            <a:ext cx="838306" cy="63832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ebuyer.com/blog/wp-content/uploads/2015/07/neural-map.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662" b="13193"/>
          <a:stretch/>
        </p:blipFill>
        <p:spPr bwMode="auto">
          <a:xfrm>
            <a:off x="4060165" y="4773004"/>
            <a:ext cx="838306" cy="63832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322791" y="5335983"/>
            <a:ext cx="239420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Approximately Correct Model Copy</a:t>
            </a:r>
          </a:p>
        </p:txBody>
      </p:sp>
      <p:sp>
        <p:nvSpPr>
          <p:cNvPr id="51" name="TextBox 50"/>
          <p:cNvSpPr txBox="1"/>
          <p:nvPr/>
        </p:nvSpPr>
        <p:spPr>
          <a:xfrm>
            <a:off x="6283903" y="5319766"/>
            <a:ext cx="22894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Approximately Correct Model Copy</a:t>
            </a:r>
          </a:p>
        </p:txBody>
      </p:sp>
      <p:sp>
        <p:nvSpPr>
          <p:cNvPr id="30" name="TextBox 29"/>
          <p:cNvSpPr txBox="1"/>
          <p:nvPr/>
        </p:nvSpPr>
        <p:spPr>
          <a:xfrm>
            <a:off x="4932909" y="3101024"/>
            <a:ext cx="118417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Calibri" panose="020F0502020204030204"/>
                <a:ea typeface="+mn-ea"/>
                <a:cs typeface="+mn-cs"/>
              </a:rPr>
              <a:t>Remote Sync</a:t>
            </a:r>
          </a:p>
        </p:txBody>
      </p:sp>
      <p:sp>
        <p:nvSpPr>
          <p:cNvPr id="52" name="Rounded Rectangle 51"/>
          <p:cNvSpPr/>
          <p:nvPr/>
        </p:nvSpPr>
        <p:spPr>
          <a:xfrm>
            <a:off x="843262" y="3604703"/>
            <a:ext cx="7706818" cy="943561"/>
          </a:xfrm>
          <a:prstGeom prst="roundRect">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6C31"/>
                </a:solidFill>
                <a:effectLst/>
                <a:uLnTx/>
                <a:uFillTx/>
                <a:latin typeface="Arial" charset="0"/>
                <a:ea typeface="Arial" charset="0"/>
                <a:cs typeface="Arial" charset="0"/>
              </a:rPr>
              <a:t>Eliminate </a:t>
            </a:r>
            <a:r>
              <a:rPr kumimoji="0" lang="en-US" sz="3200" b="1" i="0" u="none" strike="noStrike" kern="0" cap="none" spc="0" normalizeH="0" baseline="0" noProof="0" dirty="0">
                <a:ln>
                  <a:noFill/>
                </a:ln>
                <a:solidFill>
                  <a:srgbClr val="006C31"/>
                </a:solidFill>
                <a:effectLst/>
                <a:uLnTx/>
                <a:uFillTx/>
                <a:latin typeface="Arial" charset="0"/>
                <a:ea typeface="Arial" charset="0"/>
                <a:cs typeface="Arial" charset="0"/>
              </a:rPr>
              <a:t>insignificant updates        </a:t>
            </a:r>
            <a:r>
              <a:rPr kumimoji="0" lang="en-US" sz="3200" b="0" i="0" u="none" strike="noStrike" kern="0" cap="none" spc="0" normalizeH="0" baseline="0" noProof="0" dirty="0">
                <a:ln>
                  <a:noFill/>
                </a:ln>
                <a:solidFill>
                  <a:srgbClr val="006C31"/>
                </a:solidFill>
                <a:effectLst/>
                <a:uLnTx/>
                <a:uFillTx/>
                <a:latin typeface="Arial" charset="0"/>
                <a:ea typeface="Arial" charset="0"/>
                <a:cs typeface="Arial" charset="0"/>
              </a:rPr>
              <a:t>over WANs</a:t>
            </a:r>
          </a:p>
        </p:txBody>
      </p:sp>
      <p:sp>
        <p:nvSpPr>
          <p:cNvPr id="41" name="TextBox 40">
            <a:extLst>
              <a:ext uri="{FF2B5EF4-FFF2-40B4-BE49-F238E27FC236}">
                <a16:creationId xmlns:a16="http://schemas.microsoft.com/office/drawing/2014/main" id="{982F7C6F-EB1E-4FC2-B274-F75C8DF6CF02}"/>
              </a:ext>
            </a:extLst>
          </p:cNvPr>
          <p:cNvSpPr txBox="1"/>
          <p:nvPr/>
        </p:nvSpPr>
        <p:spPr>
          <a:xfrm>
            <a:off x="6122567" y="6302772"/>
            <a:ext cx="1886587" cy="36933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Verdana" pitchFamily="34" charset="0"/>
                <a:ea typeface="+mn-ea"/>
                <a:cs typeface="+mn-cs"/>
              </a:rPr>
              <a:t>[NSDI’17]</a:t>
            </a:r>
          </a:p>
        </p:txBody>
      </p:sp>
    </p:spTree>
    <p:extLst>
      <p:ext uri="{BB962C8B-B14F-4D97-AF65-F5344CB8AC3E}">
        <p14:creationId xmlns:p14="http://schemas.microsoft.com/office/powerpoint/2010/main" val="21936037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9" presetClass="emph" presetSubtype="0" nodeType="clickEffect">
                                  <p:stCondLst>
                                    <p:cond delay="0"/>
                                  </p:stCondLst>
                                  <p:childTnLst>
                                    <p:set>
                                      <p:cBhvr rctx="PPT">
                                        <p:cTn id="88" dur="indefinite"/>
                                        <p:tgtEl>
                                          <p:spTgt spid="44"/>
                                        </p:tgtEl>
                                        <p:attrNameLst>
                                          <p:attrName>style.opacity</p:attrName>
                                        </p:attrNameLst>
                                      </p:cBhvr>
                                      <p:to>
                                        <p:strVal val="0.5"/>
                                      </p:to>
                                    </p:set>
                                    <p:animEffect filter="image" prLst="opacity: 0.5">
                                      <p:cBhvr rctx="IE">
                                        <p:cTn id="89" dur="indefinite"/>
                                        <p:tgtEl>
                                          <p:spTgt spid="44"/>
                                        </p:tgtEl>
                                      </p:cBhvr>
                                    </p:animEffect>
                                  </p:childTnLst>
                                </p:cTn>
                              </p:par>
                              <p:par>
                                <p:cTn id="90" presetID="9" presetClass="emph" presetSubtype="0" nodeType="withEffect">
                                  <p:stCondLst>
                                    <p:cond delay="0"/>
                                  </p:stCondLst>
                                  <p:childTnLst>
                                    <p:set>
                                      <p:cBhvr rctx="PPT">
                                        <p:cTn id="91" dur="indefinite"/>
                                        <p:tgtEl>
                                          <p:spTgt spid="46"/>
                                        </p:tgtEl>
                                        <p:attrNameLst>
                                          <p:attrName>style.opacity</p:attrName>
                                        </p:attrNameLst>
                                      </p:cBhvr>
                                      <p:to>
                                        <p:strVal val="0.5"/>
                                      </p:to>
                                    </p:set>
                                    <p:animEffect filter="image" prLst="opacity: 0.5">
                                      <p:cBhvr rctx="IE">
                                        <p:cTn id="92" dur="indefinite"/>
                                        <p:tgtEl>
                                          <p:spTgt spid="46"/>
                                        </p:tgtEl>
                                      </p:cBhvr>
                                    </p:animEffect>
                                  </p:childTnLst>
                                </p:cTn>
                              </p:par>
                              <p:par>
                                <p:cTn id="93" presetID="9" presetClass="emph" presetSubtype="0" nodeType="withEffect">
                                  <p:stCondLst>
                                    <p:cond delay="0"/>
                                  </p:stCondLst>
                                  <p:childTnLst>
                                    <p:set>
                                      <p:cBhvr rctx="PPT">
                                        <p:cTn id="94" dur="indefinite"/>
                                        <p:tgtEl>
                                          <p:spTgt spid="47"/>
                                        </p:tgtEl>
                                        <p:attrNameLst>
                                          <p:attrName>style.opacity</p:attrName>
                                        </p:attrNameLst>
                                      </p:cBhvr>
                                      <p:to>
                                        <p:strVal val="0.5"/>
                                      </p:to>
                                    </p:set>
                                    <p:animEffect filter="image" prLst="opacity: 0.5">
                                      <p:cBhvr rctx="IE">
                                        <p:cTn id="95" dur="indefinite"/>
                                        <p:tgtEl>
                                          <p:spTgt spid="47"/>
                                        </p:tgtEl>
                                      </p:cBhvr>
                                    </p:animEffect>
                                  </p:childTnLst>
                                </p:cTn>
                              </p:par>
                              <p:par>
                                <p:cTn id="96" presetID="9" presetClass="emph" presetSubtype="0" grpId="1" nodeType="withEffect">
                                  <p:stCondLst>
                                    <p:cond delay="0"/>
                                  </p:stCondLst>
                                  <p:childTnLst>
                                    <p:set>
                                      <p:cBhvr rctx="PPT">
                                        <p:cTn id="97" dur="indefinite"/>
                                        <p:tgtEl>
                                          <p:spTgt spid="42"/>
                                        </p:tgtEl>
                                        <p:attrNameLst>
                                          <p:attrName>style.opacity</p:attrName>
                                        </p:attrNameLst>
                                      </p:cBhvr>
                                      <p:to>
                                        <p:strVal val="0.5"/>
                                      </p:to>
                                    </p:set>
                                    <p:animEffect filter="image" prLst="opacity: 0.5">
                                      <p:cBhvr rctx="IE">
                                        <p:cTn id="98" dur="indefinite"/>
                                        <p:tgtEl>
                                          <p:spTgt spid="42"/>
                                        </p:tgtEl>
                                      </p:cBhvr>
                                    </p:animEffect>
                                  </p:childTnLst>
                                </p:cTn>
                              </p:par>
                              <p:par>
                                <p:cTn id="99" presetID="9" presetClass="emph" presetSubtype="0" grpId="1" nodeType="withEffect">
                                  <p:stCondLst>
                                    <p:cond delay="0"/>
                                  </p:stCondLst>
                                  <p:childTnLst>
                                    <p:set>
                                      <p:cBhvr rctx="PPT">
                                        <p:cTn id="100" dur="indefinite"/>
                                        <p:tgtEl>
                                          <p:spTgt spid="40"/>
                                        </p:tgtEl>
                                        <p:attrNameLst>
                                          <p:attrName>style.opacity</p:attrName>
                                        </p:attrNameLst>
                                      </p:cBhvr>
                                      <p:to>
                                        <p:strVal val="0.5"/>
                                      </p:to>
                                    </p:set>
                                    <p:animEffect filter="image" prLst="opacity: 0.5">
                                      <p:cBhvr rctx="IE">
                                        <p:cTn id="101" dur="indefinite"/>
                                        <p:tgtEl>
                                          <p:spTgt spid="40"/>
                                        </p:tgtEl>
                                      </p:cBhvr>
                                    </p:animEffect>
                                  </p:childTnLst>
                                </p:cTn>
                              </p:par>
                              <p:par>
                                <p:cTn id="102" presetID="9" presetClass="emph" presetSubtype="0" grpId="1" nodeType="withEffect">
                                  <p:stCondLst>
                                    <p:cond delay="0"/>
                                  </p:stCondLst>
                                  <p:childTnLst>
                                    <p:set>
                                      <p:cBhvr rctx="PPT">
                                        <p:cTn id="103" dur="indefinite"/>
                                        <p:tgtEl>
                                          <p:spTgt spid="38"/>
                                        </p:tgtEl>
                                        <p:attrNameLst>
                                          <p:attrName>style.opacity</p:attrName>
                                        </p:attrNameLst>
                                      </p:cBhvr>
                                      <p:to>
                                        <p:strVal val="0.5"/>
                                      </p:to>
                                    </p:set>
                                    <p:animEffect filter="image" prLst="opacity: 0.5">
                                      <p:cBhvr rctx="IE">
                                        <p:cTn id="104" dur="indefinite"/>
                                        <p:tgtEl>
                                          <p:spTgt spid="38"/>
                                        </p:tgtEl>
                                      </p:cBhvr>
                                    </p:animEffect>
                                  </p:childTnLst>
                                </p:cTn>
                              </p:par>
                              <p:par>
                                <p:cTn id="105" presetID="9" presetClass="emph" presetSubtype="0" grpId="1" nodeType="withEffect">
                                  <p:stCondLst>
                                    <p:cond delay="0"/>
                                  </p:stCondLst>
                                  <p:childTnLst>
                                    <p:set>
                                      <p:cBhvr rctx="PPT">
                                        <p:cTn id="106" dur="indefinite"/>
                                        <p:tgtEl>
                                          <p:spTgt spid="8"/>
                                        </p:tgtEl>
                                        <p:attrNameLst>
                                          <p:attrName>style.opacity</p:attrName>
                                        </p:attrNameLst>
                                      </p:cBhvr>
                                      <p:to>
                                        <p:strVal val="0.5"/>
                                      </p:to>
                                    </p:set>
                                    <p:animEffect filter="image" prLst="opacity: 0.5">
                                      <p:cBhvr rctx="IE">
                                        <p:cTn id="107" dur="indefinite"/>
                                        <p:tgtEl>
                                          <p:spTgt spid="8"/>
                                        </p:tgtEl>
                                      </p:cBhvr>
                                    </p:animEffect>
                                  </p:childTnLst>
                                </p:cTn>
                              </p:par>
                              <p:par>
                                <p:cTn id="108" presetID="9" presetClass="emph" presetSubtype="0" grpId="1" nodeType="withEffect">
                                  <p:stCondLst>
                                    <p:cond delay="0"/>
                                  </p:stCondLst>
                                  <p:childTnLst>
                                    <p:set>
                                      <p:cBhvr rctx="PPT">
                                        <p:cTn id="109" dur="indefinite"/>
                                        <p:tgtEl>
                                          <p:spTgt spid="11"/>
                                        </p:tgtEl>
                                        <p:attrNameLst>
                                          <p:attrName>style.opacity</p:attrName>
                                        </p:attrNameLst>
                                      </p:cBhvr>
                                      <p:to>
                                        <p:strVal val="0.5"/>
                                      </p:to>
                                    </p:set>
                                    <p:animEffect filter="image" prLst="opacity: 0.5">
                                      <p:cBhvr rctx="IE">
                                        <p:cTn id="110" dur="indefinite"/>
                                        <p:tgtEl>
                                          <p:spTgt spid="11"/>
                                        </p:tgtEl>
                                      </p:cBhvr>
                                    </p:animEffect>
                                  </p:childTnLst>
                                </p:cTn>
                              </p:par>
                              <p:par>
                                <p:cTn id="111" presetID="9" presetClass="emph" presetSubtype="0" grpId="1" nodeType="withEffect">
                                  <p:stCondLst>
                                    <p:cond delay="0"/>
                                  </p:stCondLst>
                                  <p:childTnLst>
                                    <p:set>
                                      <p:cBhvr rctx="PPT">
                                        <p:cTn id="112" dur="indefinite"/>
                                        <p:tgtEl>
                                          <p:spTgt spid="9"/>
                                        </p:tgtEl>
                                        <p:attrNameLst>
                                          <p:attrName>style.opacity</p:attrName>
                                        </p:attrNameLst>
                                      </p:cBhvr>
                                      <p:to>
                                        <p:strVal val="0.5"/>
                                      </p:to>
                                    </p:set>
                                    <p:animEffect filter="image" prLst="opacity: 0.5">
                                      <p:cBhvr rctx="IE">
                                        <p:cTn id="113" dur="indefinite"/>
                                        <p:tgtEl>
                                          <p:spTgt spid="9"/>
                                        </p:tgtEl>
                                      </p:cBhvr>
                                    </p:animEffect>
                                  </p:childTnLst>
                                </p:cTn>
                              </p:par>
                              <p:par>
                                <p:cTn id="114" presetID="9" presetClass="emph" presetSubtype="0" grpId="1" nodeType="withEffect">
                                  <p:stCondLst>
                                    <p:cond delay="0"/>
                                  </p:stCondLst>
                                  <p:childTnLst>
                                    <p:set>
                                      <p:cBhvr rctx="PPT">
                                        <p:cTn id="115" dur="indefinite"/>
                                        <p:tgtEl>
                                          <p:spTgt spid="12"/>
                                        </p:tgtEl>
                                        <p:attrNameLst>
                                          <p:attrName>style.opacity</p:attrName>
                                        </p:attrNameLst>
                                      </p:cBhvr>
                                      <p:to>
                                        <p:strVal val="0.5"/>
                                      </p:to>
                                    </p:set>
                                    <p:animEffect filter="image" prLst="opacity: 0.5">
                                      <p:cBhvr rctx="IE">
                                        <p:cTn id="116" dur="indefinite"/>
                                        <p:tgtEl>
                                          <p:spTgt spid="12"/>
                                        </p:tgtEl>
                                      </p:cBhvr>
                                    </p:animEffect>
                                  </p:childTnLst>
                                </p:cTn>
                              </p:par>
                              <p:par>
                                <p:cTn id="117" presetID="9" presetClass="emph" presetSubtype="0" nodeType="withEffect">
                                  <p:stCondLst>
                                    <p:cond delay="0"/>
                                  </p:stCondLst>
                                  <p:childTnLst>
                                    <p:set>
                                      <p:cBhvr rctx="PPT">
                                        <p:cTn id="118" dur="indefinite"/>
                                        <p:tgtEl>
                                          <p:spTgt spid="49"/>
                                        </p:tgtEl>
                                        <p:attrNameLst>
                                          <p:attrName>style.opacity</p:attrName>
                                        </p:attrNameLst>
                                      </p:cBhvr>
                                      <p:to>
                                        <p:strVal val="0.5"/>
                                      </p:to>
                                    </p:set>
                                    <p:animEffect filter="image" prLst="opacity: 0.5">
                                      <p:cBhvr rctx="IE">
                                        <p:cTn id="119" dur="indefinite"/>
                                        <p:tgtEl>
                                          <p:spTgt spid="49"/>
                                        </p:tgtEl>
                                      </p:cBhvr>
                                    </p:animEffect>
                                  </p:childTnLst>
                                </p:cTn>
                              </p:par>
                              <p:par>
                                <p:cTn id="120" presetID="9" presetClass="emph" presetSubtype="0" grpId="1" nodeType="withEffect">
                                  <p:stCondLst>
                                    <p:cond delay="0"/>
                                  </p:stCondLst>
                                  <p:childTnLst>
                                    <p:set>
                                      <p:cBhvr rctx="PPT">
                                        <p:cTn id="121" dur="indefinite"/>
                                        <p:tgtEl>
                                          <p:spTgt spid="20"/>
                                        </p:tgtEl>
                                        <p:attrNameLst>
                                          <p:attrName>style.opacity</p:attrName>
                                        </p:attrNameLst>
                                      </p:cBhvr>
                                      <p:to>
                                        <p:strVal val="0.5"/>
                                      </p:to>
                                    </p:set>
                                    <p:animEffect filter="image" prLst="opacity: 0.5">
                                      <p:cBhvr rctx="IE">
                                        <p:cTn id="122" dur="indefinite"/>
                                        <p:tgtEl>
                                          <p:spTgt spid="20"/>
                                        </p:tgtEl>
                                      </p:cBhvr>
                                    </p:animEffect>
                                  </p:childTnLst>
                                </p:cTn>
                              </p:par>
                              <p:par>
                                <p:cTn id="123" presetID="9" presetClass="emph" presetSubtype="0" grpId="1" nodeType="withEffect">
                                  <p:stCondLst>
                                    <p:cond delay="0"/>
                                  </p:stCondLst>
                                  <p:childTnLst>
                                    <p:set>
                                      <p:cBhvr rctx="PPT">
                                        <p:cTn id="124" dur="indefinite"/>
                                        <p:tgtEl>
                                          <p:spTgt spid="50"/>
                                        </p:tgtEl>
                                        <p:attrNameLst>
                                          <p:attrName>style.opacity</p:attrName>
                                        </p:attrNameLst>
                                      </p:cBhvr>
                                      <p:to>
                                        <p:strVal val="0.5"/>
                                      </p:to>
                                    </p:set>
                                    <p:animEffect filter="image" prLst="opacity: 0.5">
                                      <p:cBhvr rctx="IE">
                                        <p:cTn id="125" dur="indefinite"/>
                                        <p:tgtEl>
                                          <p:spTgt spid="50"/>
                                        </p:tgtEl>
                                      </p:cBhvr>
                                    </p:animEffect>
                                  </p:childTnLst>
                                </p:cTn>
                              </p:par>
                              <p:par>
                                <p:cTn id="126" presetID="9" presetClass="emph" presetSubtype="0" nodeType="withEffect">
                                  <p:stCondLst>
                                    <p:cond delay="0"/>
                                  </p:stCondLst>
                                  <p:childTnLst>
                                    <p:set>
                                      <p:cBhvr rctx="PPT">
                                        <p:cTn id="127" dur="indefinite"/>
                                        <p:tgtEl>
                                          <p:spTgt spid="10"/>
                                        </p:tgtEl>
                                        <p:attrNameLst>
                                          <p:attrName>style.opacity</p:attrName>
                                        </p:attrNameLst>
                                      </p:cBhvr>
                                      <p:to>
                                        <p:strVal val="0.5"/>
                                      </p:to>
                                    </p:set>
                                    <p:animEffect filter="image" prLst="opacity: 0.5">
                                      <p:cBhvr rctx="IE">
                                        <p:cTn id="128" dur="indefinite"/>
                                        <p:tgtEl>
                                          <p:spTgt spid="10"/>
                                        </p:tgtEl>
                                      </p:cBhvr>
                                    </p:animEffect>
                                  </p:childTnLst>
                                </p:cTn>
                              </p:par>
                              <p:par>
                                <p:cTn id="129" presetID="9" presetClass="emph" presetSubtype="0" nodeType="withEffect">
                                  <p:stCondLst>
                                    <p:cond delay="0"/>
                                  </p:stCondLst>
                                  <p:childTnLst>
                                    <p:set>
                                      <p:cBhvr rctx="PPT">
                                        <p:cTn id="130" dur="indefinite"/>
                                        <p:tgtEl>
                                          <p:spTgt spid="14"/>
                                        </p:tgtEl>
                                        <p:attrNameLst>
                                          <p:attrName>style.opacity</p:attrName>
                                        </p:attrNameLst>
                                      </p:cBhvr>
                                      <p:to>
                                        <p:strVal val="0.5"/>
                                      </p:to>
                                    </p:set>
                                    <p:animEffect filter="image" prLst="opacity: 0.5">
                                      <p:cBhvr rctx="IE">
                                        <p:cTn id="131" dur="indefinite"/>
                                        <p:tgtEl>
                                          <p:spTgt spid="14"/>
                                        </p:tgtEl>
                                      </p:cBhvr>
                                    </p:animEffect>
                                  </p:childTnLst>
                                </p:cTn>
                              </p:par>
                              <p:par>
                                <p:cTn id="132" presetID="9" presetClass="emph" presetSubtype="0" nodeType="withEffect">
                                  <p:stCondLst>
                                    <p:cond delay="0"/>
                                  </p:stCondLst>
                                  <p:childTnLst>
                                    <p:set>
                                      <p:cBhvr rctx="PPT">
                                        <p:cTn id="133" dur="indefinite"/>
                                        <p:tgtEl>
                                          <p:spTgt spid="15"/>
                                        </p:tgtEl>
                                        <p:attrNameLst>
                                          <p:attrName>style.opacity</p:attrName>
                                        </p:attrNameLst>
                                      </p:cBhvr>
                                      <p:to>
                                        <p:strVal val="0.5"/>
                                      </p:to>
                                    </p:set>
                                    <p:animEffect filter="image" prLst="opacity: 0.5">
                                      <p:cBhvr rctx="IE">
                                        <p:cTn id="134" dur="indefinite"/>
                                        <p:tgtEl>
                                          <p:spTgt spid="15"/>
                                        </p:tgtEl>
                                      </p:cBhvr>
                                    </p:animEffect>
                                  </p:childTnLst>
                                </p:cTn>
                              </p:par>
                              <p:par>
                                <p:cTn id="135" presetID="9" presetClass="emph" presetSubtype="0" nodeType="withEffect">
                                  <p:stCondLst>
                                    <p:cond delay="0"/>
                                  </p:stCondLst>
                                  <p:childTnLst>
                                    <p:set>
                                      <p:cBhvr rctx="PPT">
                                        <p:cTn id="136" dur="indefinite"/>
                                        <p:tgtEl>
                                          <p:spTgt spid="16"/>
                                        </p:tgtEl>
                                        <p:attrNameLst>
                                          <p:attrName>style.opacity</p:attrName>
                                        </p:attrNameLst>
                                      </p:cBhvr>
                                      <p:to>
                                        <p:strVal val="0.5"/>
                                      </p:to>
                                    </p:set>
                                    <p:animEffect filter="image" prLst="opacity: 0.5">
                                      <p:cBhvr rctx="IE">
                                        <p:cTn id="137" dur="indefinite"/>
                                        <p:tgtEl>
                                          <p:spTgt spid="16"/>
                                        </p:tgtEl>
                                      </p:cBhvr>
                                    </p:animEffect>
                                  </p:childTnLst>
                                </p:cTn>
                              </p:par>
                              <p:par>
                                <p:cTn id="138" presetID="9" presetClass="emph" presetSubtype="0" nodeType="withEffect">
                                  <p:stCondLst>
                                    <p:cond delay="0"/>
                                  </p:stCondLst>
                                  <p:childTnLst>
                                    <p:set>
                                      <p:cBhvr rctx="PPT">
                                        <p:cTn id="139" dur="indefinite"/>
                                        <p:tgtEl>
                                          <p:spTgt spid="17"/>
                                        </p:tgtEl>
                                        <p:attrNameLst>
                                          <p:attrName>style.opacity</p:attrName>
                                        </p:attrNameLst>
                                      </p:cBhvr>
                                      <p:to>
                                        <p:strVal val="0.5"/>
                                      </p:to>
                                    </p:set>
                                    <p:animEffect filter="image" prLst="opacity: 0.5">
                                      <p:cBhvr rctx="IE">
                                        <p:cTn id="140" dur="indefinite"/>
                                        <p:tgtEl>
                                          <p:spTgt spid="17"/>
                                        </p:tgtEl>
                                      </p:cBhvr>
                                    </p:animEffect>
                                  </p:childTnLst>
                                </p:cTn>
                              </p:par>
                              <p:par>
                                <p:cTn id="141" presetID="9" presetClass="emph" presetSubtype="0" nodeType="withEffect">
                                  <p:stCondLst>
                                    <p:cond delay="0"/>
                                  </p:stCondLst>
                                  <p:childTnLst>
                                    <p:set>
                                      <p:cBhvr rctx="PPT">
                                        <p:cTn id="142" dur="indefinite"/>
                                        <p:tgtEl>
                                          <p:spTgt spid="18"/>
                                        </p:tgtEl>
                                        <p:attrNameLst>
                                          <p:attrName>style.opacity</p:attrName>
                                        </p:attrNameLst>
                                      </p:cBhvr>
                                      <p:to>
                                        <p:strVal val="0.5"/>
                                      </p:to>
                                    </p:set>
                                    <p:animEffect filter="image" prLst="opacity: 0.5">
                                      <p:cBhvr rctx="IE">
                                        <p:cTn id="143" dur="indefinite"/>
                                        <p:tgtEl>
                                          <p:spTgt spid="18"/>
                                        </p:tgtEl>
                                      </p:cBhvr>
                                    </p:animEffect>
                                  </p:childTnLst>
                                </p:cTn>
                              </p:par>
                              <p:par>
                                <p:cTn id="144" presetID="9" presetClass="emph" presetSubtype="0" grpId="1" nodeType="withEffect">
                                  <p:stCondLst>
                                    <p:cond delay="0"/>
                                  </p:stCondLst>
                                  <p:childTnLst>
                                    <p:set>
                                      <p:cBhvr rctx="PPT">
                                        <p:cTn id="145" dur="indefinite"/>
                                        <p:tgtEl>
                                          <p:spTgt spid="34"/>
                                        </p:tgtEl>
                                        <p:attrNameLst>
                                          <p:attrName>style.opacity</p:attrName>
                                        </p:attrNameLst>
                                      </p:cBhvr>
                                      <p:to>
                                        <p:strVal val="0.5"/>
                                      </p:to>
                                    </p:set>
                                    <p:animEffect filter="image" prLst="opacity: 0.5">
                                      <p:cBhvr rctx="IE">
                                        <p:cTn id="146" dur="indefinite"/>
                                        <p:tgtEl>
                                          <p:spTgt spid="34"/>
                                        </p:tgtEl>
                                      </p:cBhvr>
                                    </p:animEffect>
                                  </p:childTnLst>
                                </p:cTn>
                              </p:par>
                              <p:par>
                                <p:cTn id="147" presetID="9" presetClass="emph" presetSubtype="0" grpId="1" nodeType="withEffect">
                                  <p:stCondLst>
                                    <p:cond delay="0"/>
                                  </p:stCondLst>
                                  <p:childTnLst>
                                    <p:set>
                                      <p:cBhvr rctx="PPT">
                                        <p:cTn id="148" dur="indefinite"/>
                                        <p:tgtEl>
                                          <p:spTgt spid="19"/>
                                        </p:tgtEl>
                                        <p:attrNameLst>
                                          <p:attrName>style.opacity</p:attrName>
                                        </p:attrNameLst>
                                      </p:cBhvr>
                                      <p:to>
                                        <p:strVal val="0.5"/>
                                      </p:to>
                                    </p:set>
                                    <p:animEffect filter="image" prLst="opacity: 0.5">
                                      <p:cBhvr rctx="IE">
                                        <p:cTn id="149" dur="indefinite"/>
                                        <p:tgtEl>
                                          <p:spTgt spid="19"/>
                                        </p:tgtEl>
                                      </p:cBhvr>
                                    </p:animEffect>
                                  </p:childTnLst>
                                </p:cTn>
                              </p:par>
                              <p:par>
                                <p:cTn id="150" presetID="9" presetClass="emph" presetSubtype="0" grpId="1" nodeType="withEffect">
                                  <p:stCondLst>
                                    <p:cond delay="0"/>
                                  </p:stCondLst>
                                  <p:childTnLst>
                                    <p:set>
                                      <p:cBhvr rctx="PPT">
                                        <p:cTn id="151" dur="indefinite"/>
                                        <p:tgtEl>
                                          <p:spTgt spid="22"/>
                                        </p:tgtEl>
                                        <p:attrNameLst>
                                          <p:attrName>style.opacity</p:attrName>
                                        </p:attrNameLst>
                                      </p:cBhvr>
                                      <p:to>
                                        <p:strVal val="0.5"/>
                                      </p:to>
                                    </p:set>
                                    <p:animEffect filter="image" prLst="opacity: 0.5">
                                      <p:cBhvr rctx="IE">
                                        <p:cTn id="152" dur="indefinite"/>
                                        <p:tgtEl>
                                          <p:spTgt spid="22"/>
                                        </p:tgtEl>
                                      </p:cBhvr>
                                    </p:animEffect>
                                  </p:childTnLst>
                                </p:cTn>
                              </p:par>
                              <p:par>
                                <p:cTn id="153" presetID="9" presetClass="emph" presetSubtype="0" grpId="1" nodeType="withEffect">
                                  <p:stCondLst>
                                    <p:cond delay="0"/>
                                  </p:stCondLst>
                                  <p:childTnLst>
                                    <p:set>
                                      <p:cBhvr rctx="PPT">
                                        <p:cTn id="154" dur="indefinite"/>
                                        <p:tgtEl>
                                          <p:spTgt spid="23"/>
                                        </p:tgtEl>
                                        <p:attrNameLst>
                                          <p:attrName>style.opacity</p:attrName>
                                        </p:attrNameLst>
                                      </p:cBhvr>
                                      <p:to>
                                        <p:strVal val="0.5"/>
                                      </p:to>
                                    </p:set>
                                    <p:animEffect filter="image" prLst="opacity: 0.5">
                                      <p:cBhvr rctx="IE">
                                        <p:cTn id="155" dur="indefinite"/>
                                        <p:tgtEl>
                                          <p:spTgt spid="23"/>
                                        </p:tgtEl>
                                      </p:cBhvr>
                                    </p:animEffect>
                                  </p:childTnLst>
                                </p:cTn>
                              </p:par>
                              <p:par>
                                <p:cTn id="156" presetID="9" presetClass="emph" presetSubtype="0" grpId="1" nodeType="withEffect">
                                  <p:stCondLst>
                                    <p:cond delay="0"/>
                                  </p:stCondLst>
                                  <p:childTnLst>
                                    <p:set>
                                      <p:cBhvr rctx="PPT">
                                        <p:cTn id="157" dur="indefinite"/>
                                        <p:tgtEl>
                                          <p:spTgt spid="24"/>
                                        </p:tgtEl>
                                        <p:attrNameLst>
                                          <p:attrName>style.opacity</p:attrName>
                                        </p:attrNameLst>
                                      </p:cBhvr>
                                      <p:to>
                                        <p:strVal val="0.5"/>
                                      </p:to>
                                    </p:set>
                                    <p:animEffect filter="image" prLst="opacity: 0.5">
                                      <p:cBhvr rctx="IE">
                                        <p:cTn id="158" dur="indefinite"/>
                                        <p:tgtEl>
                                          <p:spTgt spid="24"/>
                                        </p:tgtEl>
                                      </p:cBhvr>
                                    </p:animEffect>
                                  </p:childTnLst>
                                </p:cTn>
                              </p:par>
                              <p:par>
                                <p:cTn id="159" presetID="9" presetClass="emph" presetSubtype="0" grpId="1" nodeType="withEffect">
                                  <p:stCondLst>
                                    <p:cond delay="0"/>
                                  </p:stCondLst>
                                  <p:childTnLst>
                                    <p:set>
                                      <p:cBhvr rctx="PPT">
                                        <p:cTn id="160" dur="indefinite"/>
                                        <p:tgtEl>
                                          <p:spTgt spid="25"/>
                                        </p:tgtEl>
                                        <p:attrNameLst>
                                          <p:attrName>style.opacity</p:attrName>
                                        </p:attrNameLst>
                                      </p:cBhvr>
                                      <p:to>
                                        <p:strVal val="0.5"/>
                                      </p:to>
                                    </p:set>
                                    <p:animEffect filter="image" prLst="opacity: 0.5">
                                      <p:cBhvr rctx="IE">
                                        <p:cTn id="161" dur="indefinite"/>
                                        <p:tgtEl>
                                          <p:spTgt spid="25"/>
                                        </p:tgtEl>
                                      </p:cBhvr>
                                    </p:animEffect>
                                  </p:childTnLst>
                                </p:cTn>
                              </p:par>
                              <p:par>
                                <p:cTn id="162" presetID="9" presetClass="emph" presetSubtype="0" grpId="1" nodeType="withEffect">
                                  <p:stCondLst>
                                    <p:cond delay="0"/>
                                  </p:stCondLst>
                                  <p:childTnLst>
                                    <p:set>
                                      <p:cBhvr rctx="PPT">
                                        <p:cTn id="163" dur="indefinite"/>
                                        <p:tgtEl>
                                          <p:spTgt spid="31"/>
                                        </p:tgtEl>
                                        <p:attrNameLst>
                                          <p:attrName>style.opacity</p:attrName>
                                        </p:attrNameLst>
                                      </p:cBhvr>
                                      <p:to>
                                        <p:strVal val="0.5"/>
                                      </p:to>
                                    </p:set>
                                    <p:animEffect filter="image" prLst="opacity: 0.5">
                                      <p:cBhvr rctx="IE">
                                        <p:cTn id="164" dur="indefinite"/>
                                        <p:tgtEl>
                                          <p:spTgt spid="31"/>
                                        </p:tgtEl>
                                      </p:cBhvr>
                                    </p:animEffect>
                                  </p:childTnLst>
                                </p:cTn>
                              </p:par>
                              <p:par>
                                <p:cTn id="165" presetID="9" presetClass="emph" presetSubtype="0" grpId="1" nodeType="withEffect">
                                  <p:stCondLst>
                                    <p:cond delay="0"/>
                                  </p:stCondLst>
                                  <p:childTnLst>
                                    <p:set>
                                      <p:cBhvr rctx="PPT">
                                        <p:cTn id="166" dur="indefinite"/>
                                        <p:tgtEl>
                                          <p:spTgt spid="35"/>
                                        </p:tgtEl>
                                        <p:attrNameLst>
                                          <p:attrName>style.opacity</p:attrName>
                                        </p:attrNameLst>
                                      </p:cBhvr>
                                      <p:to>
                                        <p:strVal val="0.5"/>
                                      </p:to>
                                    </p:set>
                                    <p:animEffect filter="image" prLst="opacity: 0.5">
                                      <p:cBhvr rctx="IE">
                                        <p:cTn id="167" dur="indefinite"/>
                                        <p:tgtEl>
                                          <p:spTgt spid="35"/>
                                        </p:tgtEl>
                                      </p:cBhvr>
                                    </p:animEffect>
                                  </p:childTnLst>
                                </p:cTn>
                              </p:par>
                              <p:par>
                                <p:cTn id="168" presetID="9" presetClass="emph" presetSubtype="0" grpId="1" nodeType="withEffect">
                                  <p:stCondLst>
                                    <p:cond delay="0"/>
                                  </p:stCondLst>
                                  <p:childTnLst>
                                    <p:set>
                                      <p:cBhvr rctx="PPT">
                                        <p:cTn id="169" dur="indefinite"/>
                                        <p:tgtEl>
                                          <p:spTgt spid="36"/>
                                        </p:tgtEl>
                                        <p:attrNameLst>
                                          <p:attrName>style.opacity</p:attrName>
                                        </p:attrNameLst>
                                      </p:cBhvr>
                                      <p:to>
                                        <p:strVal val="0.5"/>
                                      </p:to>
                                    </p:set>
                                    <p:animEffect filter="image" prLst="opacity: 0.5">
                                      <p:cBhvr rctx="IE">
                                        <p:cTn id="170" dur="indefinite"/>
                                        <p:tgtEl>
                                          <p:spTgt spid="36"/>
                                        </p:tgtEl>
                                      </p:cBhvr>
                                    </p:animEffect>
                                  </p:childTnLst>
                                </p:cTn>
                              </p:par>
                              <p:par>
                                <p:cTn id="171" presetID="9" presetClass="emph" presetSubtype="0" nodeType="withEffect">
                                  <p:stCondLst>
                                    <p:cond delay="0"/>
                                  </p:stCondLst>
                                  <p:childTnLst>
                                    <p:set>
                                      <p:cBhvr rctx="PPT">
                                        <p:cTn id="172" dur="indefinite"/>
                                        <p:tgtEl>
                                          <p:spTgt spid="48"/>
                                        </p:tgtEl>
                                        <p:attrNameLst>
                                          <p:attrName>style.opacity</p:attrName>
                                        </p:attrNameLst>
                                      </p:cBhvr>
                                      <p:to>
                                        <p:strVal val="0.5"/>
                                      </p:to>
                                    </p:set>
                                    <p:animEffect filter="image" prLst="opacity: 0.5">
                                      <p:cBhvr rctx="IE">
                                        <p:cTn id="173" dur="indefinite"/>
                                        <p:tgtEl>
                                          <p:spTgt spid="48"/>
                                        </p:tgtEl>
                                      </p:cBhvr>
                                    </p:animEffect>
                                  </p:childTnLst>
                                </p:cTn>
                              </p:par>
                              <p:par>
                                <p:cTn id="174" presetID="9" presetClass="emph" presetSubtype="0" grpId="1" nodeType="withEffect">
                                  <p:stCondLst>
                                    <p:cond delay="0"/>
                                  </p:stCondLst>
                                  <p:childTnLst>
                                    <p:set>
                                      <p:cBhvr rctx="PPT">
                                        <p:cTn id="175" dur="indefinite"/>
                                        <p:tgtEl>
                                          <p:spTgt spid="51"/>
                                        </p:tgtEl>
                                        <p:attrNameLst>
                                          <p:attrName>style.opacity</p:attrName>
                                        </p:attrNameLst>
                                      </p:cBhvr>
                                      <p:to>
                                        <p:strVal val="0.5"/>
                                      </p:to>
                                    </p:set>
                                    <p:animEffect filter="image" prLst="opacity: 0.5">
                                      <p:cBhvr rctx="IE">
                                        <p:cTn id="176" dur="indefinite"/>
                                        <p:tgtEl>
                                          <p:spTgt spid="51"/>
                                        </p:tgtEl>
                                      </p:cBhvr>
                                    </p:animEffect>
                                  </p:childTnLst>
                                </p:cTn>
                              </p:par>
                              <p:par>
                                <p:cTn id="177" presetID="9" presetClass="emph" presetSubtype="0" nodeType="withEffect">
                                  <p:stCondLst>
                                    <p:cond delay="0"/>
                                  </p:stCondLst>
                                  <p:childTnLst>
                                    <p:set>
                                      <p:cBhvr rctx="PPT">
                                        <p:cTn id="178" dur="indefinite"/>
                                        <p:tgtEl>
                                          <p:spTgt spid="29"/>
                                        </p:tgtEl>
                                        <p:attrNameLst>
                                          <p:attrName>style.opacity</p:attrName>
                                        </p:attrNameLst>
                                      </p:cBhvr>
                                      <p:to>
                                        <p:strVal val="0.5"/>
                                      </p:to>
                                    </p:set>
                                    <p:animEffect filter="image" prLst="opacity: 0.5">
                                      <p:cBhvr rctx="IE">
                                        <p:cTn id="179" dur="indefinite"/>
                                        <p:tgtEl>
                                          <p:spTgt spid="29"/>
                                        </p:tgtEl>
                                      </p:cBhvr>
                                    </p:animEffect>
                                  </p:childTnLst>
                                </p:cTn>
                              </p:par>
                              <p:par>
                                <p:cTn id="180" presetID="9" presetClass="emph" presetSubtype="0" nodeType="withEffect">
                                  <p:stCondLst>
                                    <p:cond delay="0"/>
                                  </p:stCondLst>
                                  <p:childTnLst>
                                    <p:set>
                                      <p:cBhvr rctx="PPT">
                                        <p:cTn id="181" dur="indefinite"/>
                                        <p:tgtEl>
                                          <p:spTgt spid="26"/>
                                        </p:tgtEl>
                                        <p:attrNameLst>
                                          <p:attrName>style.opacity</p:attrName>
                                        </p:attrNameLst>
                                      </p:cBhvr>
                                      <p:to>
                                        <p:strVal val="0.5"/>
                                      </p:to>
                                    </p:set>
                                    <p:animEffect filter="image" prLst="opacity: 0.5">
                                      <p:cBhvr rctx="IE">
                                        <p:cTn id="182" dur="indefinite"/>
                                        <p:tgtEl>
                                          <p:spTgt spid="26"/>
                                        </p:tgtEl>
                                      </p:cBhvr>
                                    </p:animEffect>
                                  </p:childTnLst>
                                </p:cTn>
                              </p:par>
                              <p:par>
                                <p:cTn id="183" presetID="9" presetClass="emph" presetSubtype="0" nodeType="withEffect">
                                  <p:stCondLst>
                                    <p:cond delay="0"/>
                                  </p:stCondLst>
                                  <p:childTnLst>
                                    <p:set>
                                      <p:cBhvr rctx="PPT">
                                        <p:cTn id="184" dur="indefinite"/>
                                        <p:tgtEl>
                                          <p:spTgt spid="27"/>
                                        </p:tgtEl>
                                        <p:attrNameLst>
                                          <p:attrName>style.opacity</p:attrName>
                                        </p:attrNameLst>
                                      </p:cBhvr>
                                      <p:to>
                                        <p:strVal val="0.5"/>
                                      </p:to>
                                    </p:set>
                                    <p:animEffect filter="image" prLst="opacity: 0.5">
                                      <p:cBhvr rctx="IE">
                                        <p:cTn id="185" dur="indefinite"/>
                                        <p:tgtEl>
                                          <p:spTgt spid="27"/>
                                        </p:tgtEl>
                                      </p:cBhvr>
                                    </p:animEffect>
                                  </p:childTnLst>
                                </p:cTn>
                              </p:par>
                              <p:par>
                                <p:cTn id="186" presetID="9" presetClass="emph" presetSubtype="0" nodeType="withEffect">
                                  <p:stCondLst>
                                    <p:cond delay="0"/>
                                  </p:stCondLst>
                                  <p:childTnLst>
                                    <p:set>
                                      <p:cBhvr rctx="PPT">
                                        <p:cTn id="187" dur="indefinite"/>
                                        <p:tgtEl>
                                          <p:spTgt spid="28"/>
                                        </p:tgtEl>
                                        <p:attrNameLst>
                                          <p:attrName>style.opacity</p:attrName>
                                        </p:attrNameLst>
                                      </p:cBhvr>
                                      <p:to>
                                        <p:strVal val="0.5"/>
                                      </p:to>
                                    </p:set>
                                    <p:animEffect filter="image" prLst="opacity: 0.5">
                                      <p:cBhvr rctx="IE">
                                        <p:cTn id="188" dur="indefinite"/>
                                        <p:tgtEl>
                                          <p:spTgt spid="28"/>
                                        </p:tgtEl>
                                      </p:cBhvr>
                                    </p:animEffect>
                                  </p:childTnLst>
                                </p:cTn>
                              </p:par>
                              <p:par>
                                <p:cTn id="189" presetID="9" presetClass="emph" presetSubtype="0" grpId="1" nodeType="withEffect">
                                  <p:stCondLst>
                                    <p:cond delay="0"/>
                                  </p:stCondLst>
                                  <p:childTnLst>
                                    <p:set>
                                      <p:cBhvr rctx="PPT">
                                        <p:cTn id="190" dur="indefinite"/>
                                        <p:tgtEl>
                                          <p:spTgt spid="30"/>
                                        </p:tgtEl>
                                        <p:attrNameLst>
                                          <p:attrName>style.opacity</p:attrName>
                                        </p:attrNameLst>
                                      </p:cBhvr>
                                      <p:to>
                                        <p:strVal val="0.5"/>
                                      </p:to>
                                    </p:set>
                                    <p:animEffect filter="image" prLst="opacity: 0.5">
                                      <p:cBhvr rctx="IE">
                                        <p:cTn id="191" dur="indefinite"/>
                                        <p:tgtEl>
                                          <p:spTgt spid="30"/>
                                        </p:tgtEl>
                                      </p:cBhvr>
                                    </p:animEffect>
                                  </p:childTnLst>
                                </p:cTn>
                              </p:par>
                              <p:par>
                                <p:cTn id="192" presetID="1" presetClass="entr" presetSubtype="0" fill="hold" grpId="0" nodeType="withEffect">
                                  <p:stCondLst>
                                    <p:cond delay="0"/>
                                  </p:stCondLst>
                                  <p:childTnLst>
                                    <p:set>
                                      <p:cBhvr>
                                        <p:cTn id="19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1" grpId="0"/>
      <p:bldP spid="11" grpId="1"/>
      <p:bldP spid="12" grpId="0" animBg="1"/>
      <p:bldP spid="12" grpId="1" animBg="1"/>
      <p:bldP spid="42" grpId="0" animBg="1"/>
      <p:bldP spid="42" grpId="1" animBg="1"/>
      <p:bldP spid="19" grpId="0"/>
      <p:bldP spid="19" grpId="1"/>
      <p:bldP spid="20" grpId="0" animBg="1"/>
      <p:bldP spid="20" grpId="1" animBg="1"/>
      <p:bldP spid="22" grpId="0" animBg="1"/>
      <p:bldP spid="22" grpId="1" animBg="1"/>
      <p:bldP spid="23" grpId="0" animBg="1"/>
      <p:bldP spid="23" grpId="1" animBg="1"/>
      <p:bldP spid="24" grpId="0" animBg="1"/>
      <p:bldP spid="24" grpId="1" animBg="1"/>
      <p:bldP spid="25" grpId="0"/>
      <p:bldP spid="25" grpId="1"/>
      <p:bldP spid="31" grpId="0"/>
      <p:bldP spid="31" grpId="1"/>
      <p:bldP spid="40" grpId="0" animBg="1"/>
      <p:bldP spid="40" grpId="1" animBg="1"/>
      <p:bldP spid="38" grpId="0" animBg="1"/>
      <p:bldP spid="38" grpId="1" animBg="1"/>
      <p:bldP spid="34" grpId="0" animBg="1"/>
      <p:bldP spid="34" grpId="1" animBg="1"/>
      <p:bldP spid="35" grpId="0"/>
      <p:bldP spid="35" grpId="1"/>
      <p:bldP spid="36" grpId="0" animBg="1"/>
      <p:bldP spid="36" grpId="1" animBg="1"/>
      <p:bldP spid="50" grpId="0"/>
      <p:bldP spid="50" grpId="1"/>
      <p:bldP spid="51" grpId="0"/>
      <p:bldP spid="51" grpId="1"/>
      <p:bldP spid="30" grpId="0"/>
      <p:bldP spid="30" grpId="1"/>
      <p:bldP spid="5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27F2-0E58-4074-AB8B-38378DC8080C}"/>
              </a:ext>
            </a:extLst>
          </p:cNvPr>
          <p:cNvSpPr>
            <a:spLocks noGrp="1"/>
          </p:cNvSpPr>
          <p:nvPr>
            <p:ph type="title"/>
          </p:nvPr>
        </p:nvSpPr>
        <p:spPr/>
        <p:txBody>
          <a:bodyPr/>
          <a:lstStyle/>
          <a:p>
            <a:r>
              <a:rPr lang="en-US" dirty="0"/>
              <a:t>Performance – 11 EC2 Data Centers</a:t>
            </a:r>
          </a:p>
        </p:txBody>
      </p:sp>
      <p:graphicFrame>
        <p:nvGraphicFramePr>
          <p:cNvPr id="8" name="Chart 7">
            <a:extLst>
              <a:ext uri="{FF2B5EF4-FFF2-40B4-BE49-F238E27FC236}">
                <a16:creationId xmlns:a16="http://schemas.microsoft.com/office/drawing/2014/main" id="{4693E7E1-1520-43D9-A808-474E9E0E2CF2}"/>
              </a:ext>
            </a:extLst>
          </p:cNvPr>
          <p:cNvGraphicFramePr>
            <a:graphicFrameLocks/>
          </p:cNvGraphicFramePr>
          <p:nvPr>
            <p:extLst/>
          </p:nvPr>
        </p:nvGraphicFramePr>
        <p:xfrm>
          <a:off x="404918" y="1162050"/>
          <a:ext cx="8334164" cy="3131293"/>
        </p:xfrm>
        <a:graphic>
          <a:graphicData uri="http://schemas.openxmlformats.org/drawingml/2006/chart">
            <c:chart xmlns:c="http://schemas.openxmlformats.org/drawingml/2006/chart" xmlns:r="http://schemas.openxmlformats.org/officeDocument/2006/relationships" r:id="rId2"/>
          </a:graphicData>
        </a:graphic>
      </p:graphicFrame>
      <p:sp>
        <p:nvSpPr>
          <p:cNvPr id="9" name="Rounded Rectangle 12">
            <a:extLst>
              <a:ext uri="{FF2B5EF4-FFF2-40B4-BE49-F238E27FC236}">
                <a16:creationId xmlns:a16="http://schemas.microsoft.com/office/drawing/2014/main" id="{FD86E31D-A812-40D2-B438-2A714E14BF9F}"/>
              </a:ext>
            </a:extLst>
          </p:cNvPr>
          <p:cNvSpPr/>
          <p:nvPr/>
        </p:nvSpPr>
        <p:spPr>
          <a:xfrm>
            <a:off x="1065028" y="4477322"/>
            <a:ext cx="7293454" cy="1422186"/>
          </a:xfrm>
          <a:prstGeom prst="roundRect">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eaLnBrk="1" fontAlgn="auto" hangingPunct="1">
              <a:spcBef>
                <a:spcPts val="0"/>
              </a:spcBef>
              <a:spcAft>
                <a:spcPts val="0"/>
              </a:spcAft>
              <a:defRPr/>
            </a:pPr>
            <a:r>
              <a:rPr lang="en-US" sz="2800" kern="0" dirty="0">
                <a:solidFill>
                  <a:srgbClr val="006C31"/>
                </a:solidFill>
                <a:latin typeface="Calibri" panose="020F0502020204030204"/>
              </a:rPr>
              <a:t>Gaia achieves 3.7-6.0X speedup over Baseline</a:t>
            </a:r>
          </a:p>
          <a:p>
            <a:pPr defTabSz="685800" eaLnBrk="1" fontAlgn="auto" hangingPunct="1">
              <a:spcBef>
                <a:spcPts val="0"/>
              </a:spcBef>
              <a:spcAft>
                <a:spcPts val="0"/>
              </a:spcAft>
              <a:defRPr/>
            </a:pPr>
            <a:r>
              <a:rPr lang="en-US" sz="2800" kern="0" dirty="0">
                <a:solidFill>
                  <a:srgbClr val="006C31"/>
                </a:solidFill>
                <a:latin typeface="Calibri" panose="020F0502020204030204"/>
              </a:rPr>
              <a:t>Gaia is within 1.40X of LAN speeds</a:t>
            </a:r>
          </a:p>
          <a:p>
            <a:pPr defTabSz="685800" eaLnBrk="1" fontAlgn="auto" hangingPunct="1">
              <a:spcBef>
                <a:spcPts val="0"/>
              </a:spcBef>
              <a:spcAft>
                <a:spcPts val="0"/>
              </a:spcAft>
              <a:defRPr/>
            </a:pPr>
            <a:r>
              <a:rPr lang="en-US" sz="2800" dirty="0">
                <a:solidFill>
                  <a:srgbClr val="006C31"/>
                </a:solidFill>
                <a:latin typeface="Calibri" panose="020F0502020204030204"/>
              </a:rPr>
              <a:t>Also: Gaia is 2.6-8.5X cheaper than Baseline </a:t>
            </a:r>
          </a:p>
        </p:txBody>
      </p:sp>
      <p:sp>
        <p:nvSpPr>
          <p:cNvPr id="10" name="Oval 9">
            <a:extLst>
              <a:ext uri="{FF2B5EF4-FFF2-40B4-BE49-F238E27FC236}">
                <a16:creationId xmlns:a16="http://schemas.microsoft.com/office/drawing/2014/main" id="{5BF7200F-9D69-4D13-874E-24568169FD03}"/>
              </a:ext>
            </a:extLst>
          </p:cNvPr>
          <p:cNvSpPr/>
          <p:nvPr/>
        </p:nvSpPr>
        <p:spPr>
          <a:xfrm>
            <a:off x="4572000" y="2946014"/>
            <a:ext cx="616390" cy="383512"/>
          </a:xfrm>
          <a:prstGeom prst="ellipse">
            <a:avLst/>
          </a:prstGeom>
          <a:noFill/>
          <a:ln w="38100" cap="flat" cmpd="sng" algn="ctr">
            <a:solidFill>
              <a:srgbClr val="FF0000"/>
            </a:solidFill>
            <a:prstDash val="sys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15378B84-8454-4F37-9E52-4D9F9DCA0B3C}"/>
              </a:ext>
            </a:extLst>
          </p:cNvPr>
          <p:cNvSpPr/>
          <p:nvPr/>
        </p:nvSpPr>
        <p:spPr>
          <a:xfrm>
            <a:off x="7035360" y="3189826"/>
            <a:ext cx="616390" cy="383512"/>
          </a:xfrm>
          <a:prstGeom prst="ellipse">
            <a:avLst/>
          </a:prstGeom>
          <a:noFill/>
          <a:ln w="38100" cap="flat" cmpd="sng" algn="ctr">
            <a:solidFill>
              <a:srgbClr val="FF0000"/>
            </a:solidFill>
            <a:prstDash val="sys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DF54692-861D-4653-857A-B4A2D03FE7EA}"/>
              </a:ext>
            </a:extLst>
          </p:cNvPr>
          <p:cNvSpPr txBox="1"/>
          <p:nvPr/>
        </p:nvSpPr>
        <p:spPr>
          <a:xfrm>
            <a:off x="1741503" y="6136453"/>
            <a:ext cx="5546711" cy="369332"/>
          </a:xfrm>
          <a:prstGeom prst="rect">
            <a:avLst/>
          </a:prstGeom>
          <a:noFill/>
        </p:spPr>
        <p:txBody>
          <a:bodyPr wrap="none" rtlCol="0">
            <a:spAutoFit/>
          </a:bodyPr>
          <a:lstStyle/>
          <a:p>
            <a:r>
              <a:rPr lang="en-US" sz="1800" b="0" dirty="0"/>
              <a:t>Baseline: </a:t>
            </a:r>
            <a:r>
              <a:rPr lang="en-US" sz="1800" b="0" dirty="0" err="1"/>
              <a:t>IterStore</a:t>
            </a:r>
            <a:r>
              <a:rPr lang="en-US" sz="1800" b="0" dirty="0"/>
              <a:t> for CPUs, </a:t>
            </a:r>
            <a:r>
              <a:rPr lang="en-US" sz="1800" b="0" dirty="0" err="1"/>
              <a:t>GeePS</a:t>
            </a:r>
            <a:r>
              <a:rPr lang="en-US" sz="1800" b="0" dirty="0"/>
              <a:t> for GPUs </a:t>
            </a:r>
          </a:p>
        </p:txBody>
      </p:sp>
    </p:spTree>
    <p:extLst>
      <p:ext uri="{BB962C8B-B14F-4D97-AF65-F5344CB8AC3E}">
        <p14:creationId xmlns:p14="http://schemas.microsoft.com/office/powerpoint/2010/main" val="270025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graphicEl>
                                              <a:chart seriesIdx="-4" categoryIdx="0" bldStep="category"/>
                                            </p:graphicEl>
                                          </p:spTgt>
                                        </p:tgtEl>
                                        <p:attrNameLst>
                                          <p:attrName>style.visibility</p:attrName>
                                        </p:attrNameLst>
                                      </p:cBhvr>
                                      <p:to>
                                        <p:strVal val="visible"/>
                                      </p:to>
                                    </p:set>
                                    <p:animEffect transition="in" filter="wipe(down)">
                                      <p:cBhvr>
                                        <p:cTn id="11" dur="500"/>
                                        <p:tgtEl>
                                          <p:spTgt spid="8">
                                            <p:graphicEl>
                                              <a:chart seriesIdx="-4" categoryIdx="0" bldStep="category"/>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8">
                                            <p:graphicEl>
                                              <a:chart seriesIdx="-4" categoryIdx="1" bldStep="category"/>
                                            </p:graphicEl>
                                          </p:spTgt>
                                        </p:tgtEl>
                                        <p:attrNameLst>
                                          <p:attrName>style.visibility</p:attrName>
                                        </p:attrNameLst>
                                      </p:cBhvr>
                                      <p:to>
                                        <p:strVal val="visible"/>
                                      </p:to>
                                    </p:set>
                                    <p:animEffect transition="in" filter="wipe(down)">
                                      <p:cBhvr>
                                        <p:cTn id="14" dur="500"/>
                                        <p:tgtEl>
                                          <p:spTgt spid="8">
                                            <p:graphicEl>
                                              <a:chart seriesIdx="-4" categoryIdx="1" bldStep="category"/>
                                            </p:graphic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graphicEl>
                                              <a:chart seriesIdx="-4" categoryIdx="2" bldStep="category"/>
                                            </p:graphicEl>
                                          </p:spTgt>
                                        </p:tgtEl>
                                        <p:attrNameLst>
                                          <p:attrName>style.visibility</p:attrName>
                                        </p:attrNameLst>
                                      </p:cBhvr>
                                      <p:to>
                                        <p:strVal val="visible"/>
                                      </p:to>
                                    </p:set>
                                    <p:animEffect transition="in" filter="wipe(down)">
                                      <p:cBhvr>
                                        <p:cTn id="17" dur="500"/>
                                        <p:tgtEl>
                                          <p:spTgt spid="8">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category"/>
        </p:bldSub>
      </p:bldGraphic>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Learning Frameworks &amp; Systems</a:t>
            </a:r>
          </a:p>
        </p:txBody>
      </p:sp>
      <p:sp>
        <p:nvSpPr>
          <p:cNvPr id="3" name="Content Placeholder 2"/>
          <p:cNvSpPr>
            <a:spLocks noGrp="1"/>
          </p:cNvSpPr>
          <p:nvPr>
            <p:ph idx="1"/>
          </p:nvPr>
        </p:nvSpPr>
        <p:spPr>
          <a:xfrm>
            <a:off x="229316" y="1076325"/>
            <a:ext cx="8631349" cy="5397500"/>
          </a:xfrm>
        </p:spPr>
        <p:txBody>
          <a:bodyPr/>
          <a:lstStyle/>
          <a:p>
            <a:pPr marL="342900" indent="-342900"/>
            <a:r>
              <a:rPr lang="en-US" u="sng" dirty="0"/>
              <a:t>Goal</a:t>
            </a:r>
            <a:r>
              <a:rPr lang="en-US" dirty="0"/>
              <a:t>: </a:t>
            </a:r>
            <a:r>
              <a:rPr lang="en-US" dirty="0">
                <a:solidFill>
                  <a:srgbClr val="FF0000"/>
                </a:solidFill>
              </a:rPr>
              <a:t>Easy-to-use</a:t>
            </a:r>
            <a:r>
              <a:rPr lang="en-US" dirty="0"/>
              <a:t> programming framework </a:t>
            </a:r>
            <a:br>
              <a:rPr lang="en-US" dirty="0"/>
            </a:br>
            <a:r>
              <a:rPr lang="en-US" dirty="0"/>
              <a:t>for Big Data Analytics that delivers </a:t>
            </a:r>
            <a:r>
              <a:rPr lang="en-US" dirty="0">
                <a:solidFill>
                  <a:srgbClr val="FF0000"/>
                </a:solidFill>
              </a:rPr>
              <a:t>good performance</a:t>
            </a:r>
            <a:r>
              <a:rPr lang="en-US" dirty="0"/>
              <a:t> on large (and small) clusters</a:t>
            </a:r>
          </a:p>
          <a:p>
            <a:pPr marL="342900" indent="-342900"/>
            <a:endParaRPr lang="en-US" dirty="0"/>
          </a:p>
          <a:p>
            <a:pPr marL="342900" indent="-342900"/>
            <a:r>
              <a:rPr lang="en-US" dirty="0"/>
              <a:t>A few popular examples (historical context):</a:t>
            </a:r>
          </a:p>
          <a:p>
            <a:pPr marL="914400" lvl="2" indent="-342900"/>
            <a:r>
              <a:rPr lang="en-US" dirty="0"/>
              <a:t>Hadoop (2006-)</a:t>
            </a:r>
          </a:p>
          <a:p>
            <a:pPr marL="914400" lvl="2" indent="-342900"/>
            <a:r>
              <a:rPr lang="en-US" dirty="0" err="1"/>
              <a:t>GraphLab</a:t>
            </a:r>
            <a:r>
              <a:rPr lang="en-US" dirty="0"/>
              <a:t> / </a:t>
            </a:r>
            <a:r>
              <a:rPr lang="en-US" dirty="0" err="1"/>
              <a:t>Dato</a:t>
            </a:r>
            <a:r>
              <a:rPr lang="en-US" dirty="0"/>
              <a:t> (2009-)</a:t>
            </a:r>
          </a:p>
          <a:p>
            <a:pPr marL="914400" lvl="2" indent="-342900"/>
            <a:r>
              <a:rPr lang="en-US" dirty="0"/>
              <a:t>Spark / Databricks (2009-)</a:t>
            </a:r>
          </a:p>
          <a:p>
            <a:pPr marL="914400" lvl="2" indent="-342900">
              <a:buFont typeface="Verdana" panose="020B0604030504040204" pitchFamily="34" charset="0"/>
              <a:buChar char="-"/>
            </a:pPr>
            <a:endParaRPr lang="en-US" sz="2000" b="0" dirty="0">
              <a:solidFill>
                <a:srgbClr val="C00000"/>
              </a:solidFill>
            </a:endParaRPr>
          </a:p>
          <a:p>
            <a:pPr>
              <a:buNone/>
            </a:pPr>
            <a:endParaRPr lang="en-US" dirty="0"/>
          </a:p>
        </p:txBody>
      </p:sp>
    </p:spTree>
    <p:extLst>
      <p:ext uri="{BB962C8B-B14F-4D97-AF65-F5344CB8AC3E}">
        <p14:creationId xmlns:p14="http://schemas.microsoft.com/office/powerpoint/2010/main" val="880916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701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solidFill>
                  <a:srgbClr val="FF0000"/>
                </a:solidFill>
              </a:rPr>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t> Parameter update importance hints</a:t>
            </a:r>
          </a:p>
          <a:p>
            <a:pPr marL="457200" indent="-457200">
              <a:buFont typeface="+mj-lt"/>
              <a:buAutoNum type="arabicPeriod"/>
            </a:pPr>
            <a:r>
              <a:rPr lang="en-US" dirty="0"/>
              <a:t> Layer-by-layer pattern of deep learning</a:t>
            </a:r>
          </a:p>
          <a:p>
            <a:pPr marL="457200" indent="-457200">
              <a:buFont typeface="+mj-lt"/>
              <a:buAutoNum type="arabicPeriod"/>
            </a:pPr>
            <a:r>
              <a:rPr lang="en-US" dirty="0"/>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8711044" y="2603515"/>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301629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Proteus: Playing the Spot Market</a:t>
            </a:r>
          </a:p>
        </p:txBody>
      </p:sp>
      <p:sp>
        <p:nvSpPr>
          <p:cNvPr id="3" name="Content Placeholder 2"/>
          <p:cNvSpPr>
            <a:spLocks noGrp="1"/>
          </p:cNvSpPr>
          <p:nvPr>
            <p:ph idx="1"/>
          </p:nvPr>
        </p:nvSpPr>
        <p:spPr>
          <a:xfrm>
            <a:off x="290285" y="1023055"/>
            <a:ext cx="8788400" cy="5397500"/>
          </a:xfrm>
        </p:spPr>
        <p:txBody>
          <a:bodyPr/>
          <a:lstStyle/>
          <a:p>
            <a:r>
              <a:rPr lang="en-US" dirty="0"/>
              <a:t> Spot Instances are often 85%-90% cheaper,</a:t>
            </a:r>
            <a:br>
              <a:rPr lang="en-US" dirty="0"/>
            </a:br>
            <a:r>
              <a:rPr lang="en-US" dirty="0"/>
              <a:t>   but can be taken away at short notice</a:t>
            </a:r>
          </a:p>
        </p:txBody>
      </p:sp>
      <p:pic>
        <p:nvPicPr>
          <p:cNvPr id="4" name="aws_trace.pdf"/>
          <p:cNvPicPr/>
          <p:nvPr/>
        </p:nvPicPr>
        <p:blipFill>
          <a:blip r:embed="rId2">
            <a:extLst/>
          </a:blip>
          <a:stretch>
            <a:fillRect/>
          </a:stretch>
        </p:blipFill>
        <p:spPr>
          <a:xfrm>
            <a:off x="139697" y="1912055"/>
            <a:ext cx="4100624" cy="2604829"/>
          </a:xfrm>
          <a:prstGeom prst="rect">
            <a:avLst/>
          </a:prstGeom>
          <a:ln w="12700">
            <a:miter lim="400000"/>
          </a:ln>
        </p:spPr>
      </p:pic>
      <p:sp>
        <p:nvSpPr>
          <p:cNvPr id="5" name="TextBox 4"/>
          <p:cNvSpPr txBox="1"/>
          <p:nvPr/>
        </p:nvSpPr>
        <p:spPr>
          <a:xfrm>
            <a:off x="457199" y="5589558"/>
            <a:ext cx="8244115"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Proteus uses agile tiers of reliability + </a:t>
            </a:r>
            <a:br>
              <a:rPr lang="en-US" dirty="0">
                <a:solidFill>
                  <a:srgbClr val="FF0000"/>
                </a:solidFill>
              </a:rPr>
            </a:br>
            <a:r>
              <a:rPr lang="en-US" dirty="0">
                <a:solidFill>
                  <a:srgbClr val="FF0000"/>
                </a:solidFill>
              </a:rPr>
              <a:t>aggressive bidding for cheap (free) compute </a:t>
            </a:r>
          </a:p>
        </p:txBody>
      </p:sp>
      <p:sp>
        <p:nvSpPr>
          <p:cNvPr id="7" name="TextBox 6">
            <a:extLst>
              <a:ext uri="{FF2B5EF4-FFF2-40B4-BE49-F238E27FC236}">
                <a16:creationId xmlns:a16="http://schemas.microsoft.com/office/drawing/2014/main" id="{FB715F2A-EFF8-4FB5-A293-13047AAA76B4}"/>
              </a:ext>
            </a:extLst>
          </p:cNvPr>
          <p:cNvSpPr txBox="1"/>
          <p:nvPr/>
        </p:nvSpPr>
        <p:spPr>
          <a:xfrm>
            <a:off x="7342686" y="4931004"/>
            <a:ext cx="1886587" cy="369332"/>
          </a:xfrm>
          <a:prstGeom prst="rect">
            <a:avLst/>
          </a:prstGeom>
          <a:noFill/>
        </p:spPr>
        <p:txBody>
          <a:bodyPr wrap="square" rtlCol="0">
            <a:spAutoFit/>
          </a:bodyPr>
          <a:lstStyle/>
          <a:p>
            <a:r>
              <a:rPr lang="en-US" sz="1800" b="0" dirty="0">
                <a:solidFill>
                  <a:schemeClr val="bg1">
                    <a:lumMod val="65000"/>
                  </a:schemeClr>
                </a:solidFill>
              </a:rPr>
              <a:t>[EuroSys</a:t>
            </a:r>
            <a:r>
              <a:rPr lang="en-US" sz="1800" b="0" kern="1200" dirty="0">
                <a:solidFill>
                  <a:schemeClr val="bg1">
                    <a:lumMod val="65000"/>
                  </a:schemeClr>
                </a:solidFill>
                <a:latin typeface="Verdana" pitchFamily="34" charset="0"/>
                <a:ea typeface="+mn-ea"/>
                <a:cs typeface="+mn-cs"/>
              </a:rPr>
              <a:t>’17]</a:t>
            </a:r>
          </a:p>
        </p:txBody>
      </p:sp>
      <p:pic>
        <p:nvPicPr>
          <p:cNvPr id="8" name="Content Placeholder 4" descr="Screen Clipping">
            <a:extLst>
              <a:ext uri="{FF2B5EF4-FFF2-40B4-BE49-F238E27FC236}">
                <a16:creationId xmlns:a16="http://schemas.microsoft.com/office/drawing/2014/main" id="{87E1CF67-F278-4F72-A587-D3DF3BBDF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52220" y="1789539"/>
            <a:ext cx="4328923" cy="3212125"/>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5A30824D-11E3-48C8-A185-231AA21223C6}"/>
              </a:ext>
            </a:extLst>
          </p:cNvPr>
          <p:cNvSpPr txBox="1"/>
          <p:nvPr/>
        </p:nvSpPr>
        <p:spPr>
          <a:xfrm>
            <a:off x="648401" y="4649280"/>
            <a:ext cx="3083215" cy="646331"/>
          </a:xfrm>
          <a:prstGeom prst="rect">
            <a:avLst/>
          </a:prstGeom>
          <a:noFill/>
        </p:spPr>
        <p:txBody>
          <a:bodyPr wrap="none" rtlCol="0">
            <a:spAutoFit/>
          </a:bodyPr>
          <a:lstStyle/>
          <a:p>
            <a:r>
              <a:rPr lang="en-US" sz="1800" b="0" dirty="0"/>
              <a:t>Different machine types </a:t>
            </a:r>
            <a:br>
              <a:rPr lang="en-US" sz="1800" b="0" dirty="0"/>
            </a:br>
            <a:r>
              <a:rPr lang="en-US" sz="1800" b="0" dirty="0"/>
              <a:t>have uncorrelated spikes</a:t>
            </a:r>
          </a:p>
        </p:txBody>
      </p:sp>
    </p:spTree>
    <p:extLst>
      <p:ext uri="{BB962C8B-B14F-4D97-AF65-F5344CB8AC3E}">
        <p14:creationId xmlns:p14="http://schemas.microsoft.com/office/powerpoint/2010/main" val="28678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8924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solidFill>
                  <a:srgbClr val="339933"/>
                </a:solidFill>
              </a:rPr>
              <a:t> Commutative/Associative parameter updates</a:t>
            </a:r>
          </a:p>
          <a:p>
            <a:pPr marL="457200" indent="-457200">
              <a:buFont typeface="+mj-lt"/>
              <a:buAutoNum type="arabicPeriod"/>
            </a:pPr>
            <a:r>
              <a:rPr lang="en-US" dirty="0">
                <a:solidFill>
                  <a:srgbClr val="339933"/>
                </a:solidFill>
              </a:rPr>
              <a:t> Tolerance for lazy consistency of parameters</a:t>
            </a:r>
          </a:p>
          <a:p>
            <a:pPr marL="457200" indent="-457200">
              <a:buFont typeface="+mj-lt"/>
              <a:buAutoNum type="arabicPeriod"/>
            </a:pPr>
            <a:r>
              <a:rPr lang="en-US" dirty="0">
                <a:solidFill>
                  <a:srgbClr val="339933"/>
                </a:solidFill>
              </a:rPr>
              <a:t> Repeated parameter data access pattern</a:t>
            </a:r>
          </a:p>
          <a:p>
            <a:pPr marL="457200" indent="-457200">
              <a:buFont typeface="+mj-lt"/>
              <a:buAutoNum type="arabicPeriod"/>
            </a:pPr>
            <a:r>
              <a:rPr lang="en-US" dirty="0">
                <a:solidFill>
                  <a:srgbClr val="339933"/>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Tree>
    <p:extLst>
      <p:ext uri="{BB962C8B-B14F-4D97-AF65-F5344CB8AC3E}">
        <p14:creationId xmlns:p14="http://schemas.microsoft.com/office/powerpoint/2010/main" val="2081057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to Collaborators &amp; Sponsors</a:t>
            </a:r>
          </a:p>
        </p:txBody>
      </p:sp>
      <p:sp>
        <p:nvSpPr>
          <p:cNvPr id="3" name="Content Placeholder 2"/>
          <p:cNvSpPr>
            <a:spLocks noGrp="1"/>
          </p:cNvSpPr>
          <p:nvPr>
            <p:ph idx="1"/>
          </p:nvPr>
        </p:nvSpPr>
        <p:spPr>
          <a:xfrm>
            <a:off x="329324" y="940184"/>
            <a:ext cx="8657021" cy="5397500"/>
          </a:xfrm>
        </p:spPr>
        <p:txBody>
          <a:bodyPr/>
          <a:lstStyle/>
          <a:p>
            <a:r>
              <a:rPr lang="en-US" dirty="0"/>
              <a:t> </a:t>
            </a:r>
            <a:r>
              <a:rPr lang="en-US" sz="2000" dirty="0"/>
              <a:t>CMU Faculty: </a:t>
            </a:r>
            <a:r>
              <a:rPr lang="en-US" sz="1800" dirty="0">
                <a:solidFill>
                  <a:srgbClr val="000000"/>
                </a:solidFill>
              </a:rPr>
              <a:t>Greg Ganger</a:t>
            </a:r>
            <a:r>
              <a:rPr lang="en-US" sz="1800" b="0" dirty="0">
                <a:solidFill>
                  <a:srgbClr val="000000"/>
                </a:solidFill>
              </a:rPr>
              <a:t>, </a:t>
            </a:r>
            <a:r>
              <a:rPr lang="en-US" sz="1800" dirty="0">
                <a:solidFill>
                  <a:srgbClr val="000000"/>
                </a:solidFill>
              </a:rPr>
              <a:t>Garth Gibson</a:t>
            </a:r>
            <a:r>
              <a:rPr lang="en-US" sz="1800" b="0" dirty="0">
                <a:solidFill>
                  <a:srgbClr val="000000"/>
                </a:solidFill>
              </a:rPr>
              <a:t>, </a:t>
            </a:r>
            <a:r>
              <a:rPr lang="en-US" sz="1800" dirty="0">
                <a:solidFill>
                  <a:srgbClr val="000000"/>
                </a:solidFill>
              </a:rPr>
              <a:t>Eric Xing</a:t>
            </a:r>
            <a:endParaRPr lang="en-US" sz="2000" dirty="0">
              <a:solidFill>
                <a:srgbClr val="000000"/>
              </a:solidFill>
            </a:endParaRPr>
          </a:p>
          <a:p>
            <a:r>
              <a:rPr lang="en-US" dirty="0"/>
              <a:t> </a:t>
            </a:r>
            <a:r>
              <a:rPr lang="en-US" sz="2000" dirty="0"/>
              <a:t>CMU/ex-CMU Students: </a:t>
            </a:r>
            <a:r>
              <a:rPr lang="en-US" sz="1800" b="0" dirty="0">
                <a:solidFill>
                  <a:srgbClr val="000000"/>
                </a:solidFill>
              </a:rPr>
              <a:t>James </a:t>
            </a:r>
            <a:r>
              <a:rPr lang="en-US" sz="1800" b="0" dirty="0" err="1">
                <a:solidFill>
                  <a:srgbClr val="000000"/>
                </a:solidFill>
              </a:rPr>
              <a:t>Cipar</a:t>
            </a:r>
            <a:r>
              <a:rPr lang="en-US" sz="1800" b="0" dirty="0">
                <a:solidFill>
                  <a:srgbClr val="000000"/>
                </a:solidFill>
              </a:rPr>
              <a:t>, </a:t>
            </a:r>
            <a:r>
              <a:rPr lang="en-US" sz="1800" dirty="0">
                <a:solidFill>
                  <a:srgbClr val="000000"/>
                </a:solidFill>
              </a:rPr>
              <a:t>Henggang Cui</a:t>
            </a:r>
            <a:r>
              <a:rPr lang="en-US" sz="1800" b="0" dirty="0">
                <a:solidFill>
                  <a:srgbClr val="000000"/>
                </a:solidFill>
              </a:rPr>
              <a:t>, </a:t>
            </a:r>
            <a:br>
              <a:rPr lang="en-US" sz="1800" b="0" dirty="0">
                <a:solidFill>
                  <a:srgbClr val="000000"/>
                </a:solidFill>
              </a:rPr>
            </a:br>
            <a:r>
              <a:rPr lang="en-US" sz="1800" b="0" dirty="0">
                <a:solidFill>
                  <a:srgbClr val="000000"/>
                </a:solidFill>
              </a:rPr>
              <a:t>      Wei Dai, Jesse Haber-</a:t>
            </a:r>
            <a:r>
              <a:rPr lang="en-US" sz="1800" b="0" dirty="0" err="1">
                <a:solidFill>
                  <a:srgbClr val="000000"/>
                </a:solidFill>
              </a:rPr>
              <a:t>Kucharsky</a:t>
            </a:r>
            <a:r>
              <a:rPr lang="en-US" sz="1800" b="0" dirty="0">
                <a:solidFill>
                  <a:srgbClr val="000000"/>
                </a:solidFill>
              </a:rPr>
              <a:t>, </a:t>
            </a:r>
            <a:r>
              <a:rPr lang="en-US" sz="1800" dirty="0">
                <a:solidFill>
                  <a:srgbClr val="000000"/>
                </a:solidFill>
              </a:rPr>
              <a:t>Aaron Harlap</a:t>
            </a:r>
            <a:r>
              <a:rPr lang="en-US" sz="1800" b="0" dirty="0">
                <a:solidFill>
                  <a:srgbClr val="000000"/>
                </a:solidFill>
              </a:rPr>
              <a:t>, </a:t>
            </a:r>
            <a:r>
              <a:rPr lang="en-US" sz="1800" dirty="0" err="1">
                <a:solidFill>
                  <a:srgbClr val="000000"/>
                </a:solidFill>
              </a:rPr>
              <a:t>Qirong</a:t>
            </a:r>
            <a:r>
              <a:rPr lang="en-US" sz="1800" dirty="0">
                <a:solidFill>
                  <a:srgbClr val="000000"/>
                </a:solidFill>
              </a:rPr>
              <a:t> Ho</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dirty="0">
                <a:solidFill>
                  <a:srgbClr val="000000"/>
                </a:solidFill>
              </a:rPr>
              <a:t>Kevin Hsieh</a:t>
            </a:r>
            <a:r>
              <a:rPr lang="en-US" sz="1800" b="0" dirty="0">
                <a:solidFill>
                  <a:srgbClr val="000000"/>
                </a:solidFill>
              </a:rPr>
              <a:t>, Jin Kyu Kim, Dimitris Konomis, </a:t>
            </a:r>
            <a:r>
              <a:rPr lang="en-US" sz="1800" b="0" dirty="0" err="1">
                <a:solidFill>
                  <a:srgbClr val="000000"/>
                </a:solidFill>
              </a:rPr>
              <a:t>Abhimanu</a:t>
            </a:r>
            <a:r>
              <a:rPr lang="en-US" sz="1800" b="0" dirty="0">
                <a:solidFill>
                  <a:srgbClr val="000000"/>
                </a:solidFill>
              </a:rPr>
              <a:t> Kumar,</a:t>
            </a:r>
            <a:br>
              <a:rPr lang="en-US" sz="1800" b="0" dirty="0">
                <a:solidFill>
                  <a:srgbClr val="000000"/>
                </a:solidFill>
              </a:rPr>
            </a:br>
            <a:r>
              <a:rPr lang="en-US" sz="1800" b="0" dirty="0">
                <a:solidFill>
                  <a:srgbClr val="000000"/>
                </a:solidFill>
              </a:rPr>
              <a:t>      </a:t>
            </a:r>
            <a:r>
              <a:rPr lang="en-US" sz="1800" b="0" dirty="0" err="1">
                <a:solidFill>
                  <a:srgbClr val="000000"/>
                </a:solidFill>
              </a:rPr>
              <a:t>Seunghak</a:t>
            </a:r>
            <a:r>
              <a:rPr lang="en-US" sz="1800" b="0" dirty="0">
                <a:solidFill>
                  <a:srgbClr val="000000"/>
                </a:solidFill>
              </a:rPr>
              <a:t> Lee, Aurick Qiao, Alexey Tumanov, Nandita Vijaykumar,</a:t>
            </a:r>
            <a:br>
              <a:rPr lang="en-US" sz="1800" b="0" dirty="0">
                <a:solidFill>
                  <a:srgbClr val="000000"/>
                </a:solidFill>
              </a:rPr>
            </a:br>
            <a:r>
              <a:rPr lang="en-US" sz="1800" b="0" dirty="0">
                <a:solidFill>
                  <a:srgbClr val="000000"/>
                </a:solidFill>
              </a:rPr>
              <a:t>      </a:t>
            </a:r>
            <a:r>
              <a:rPr lang="en-US" sz="1800" dirty="0">
                <a:solidFill>
                  <a:srgbClr val="000000"/>
                </a:solidFill>
              </a:rPr>
              <a:t>Jinliang Wei</a:t>
            </a:r>
            <a:r>
              <a:rPr lang="en-US" sz="1800" b="0" dirty="0">
                <a:solidFill>
                  <a:srgbClr val="000000"/>
                </a:solidFill>
              </a:rPr>
              <a:t>, </a:t>
            </a:r>
            <a:r>
              <a:rPr lang="en-US" sz="1800" b="0" dirty="0" err="1">
                <a:solidFill>
                  <a:srgbClr val="000000"/>
                </a:solidFill>
              </a:rPr>
              <a:t>Lianghong</a:t>
            </a:r>
            <a:r>
              <a:rPr lang="en-US" sz="1800" b="0" dirty="0">
                <a:solidFill>
                  <a:srgbClr val="000000"/>
                </a:solidFill>
              </a:rPr>
              <a:t> Xu, Hao Zhang</a:t>
            </a:r>
            <a:endParaRPr lang="en-US" sz="2000" b="0" dirty="0">
              <a:solidFill>
                <a:srgbClr val="000000"/>
              </a:solidFill>
            </a:endParaRPr>
          </a:p>
          <a:p>
            <a:pPr marL="342900" indent="-342900"/>
            <a:r>
              <a:rPr lang="en-US" sz="2000" dirty="0"/>
              <a:t>Sponsors:</a:t>
            </a:r>
            <a:r>
              <a:rPr lang="en-US" dirty="0"/>
              <a:t> </a:t>
            </a:r>
          </a:p>
          <a:p>
            <a:pPr marL="914400" lvl="2" indent="-342900"/>
            <a:r>
              <a:rPr lang="en-US" sz="2000" b="1" dirty="0">
                <a:solidFill>
                  <a:prstClr val="black"/>
                </a:solidFill>
              </a:rPr>
              <a:t>PDL Consortium:</a:t>
            </a:r>
            <a:r>
              <a:rPr lang="en-US" sz="2000" b="1" dirty="0"/>
              <a:t> </a:t>
            </a:r>
            <a:r>
              <a:rPr lang="en-US" sz="2000" dirty="0">
                <a:solidFill>
                  <a:srgbClr val="000000"/>
                </a:solidFill>
              </a:rPr>
              <a:t>Avago, Citadel, EMC, Facebook, Google, Hewlett-Packard Labs, Hitachi, Intel, Microsoft Research, MongoDB, NetApp, Oracle, Samsung, Seagate, Symantec, Two Sigma, Western Digital</a:t>
            </a:r>
          </a:p>
          <a:p>
            <a:pPr marL="914400" lvl="2" indent="-342900"/>
            <a:r>
              <a:rPr lang="en-US" sz="2000" b="1" dirty="0">
                <a:solidFill>
                  <a:prstClr val="black"/>
                </a:solidFill>
              </a:rPr>
              <a:t>Intel</a:t>
            </a:r>
            <a:r>
              <a:rPr lang="en-US" sz="2000" dirty="0">
                <a:solidFill>
                  <a:prstClr val="black"/>
                </a:solidFill>
              </a:rPr>
              <a:t> (via ISTC for Cloud Computing &amp; ISTC for Visual Cloud Systems)</a:t>
            </a:r>
          </a:p>
          <a:p>
            <a:pPr marL="914400" lvl="2" indent="-342900"/>
            <a:r>
              <a:rPr lang="en-US" sz="2000" b="1" dirty="0">
                <a:solidFill>
                  <a:prstClr val="black"/>
                </a:solidFill>
              </a:rPr>
              <a:t>National Science Foundation</a:t>
            </a:r>
          </a:p>
          <a:p>
            <a:endParaRPr lang="en-US" dirty="0"/>
          </a:p>
        </p:txBody>
      </p:sp>
      <p:sp>
        <p:nvSpPr>
          <p:cNvPr id="4" name="TextBox 3"/>
          <p:cNvSpPr txBox="1"/>
          <p:nvPr/>
        </p:nvSpPr>
        <p:spPr>
          <a:xfrm>
            <a:off x="1176199" y="6168407"/>
            <a:ext cx="6263959" cy="338554"/>
          </a:xfrm>
          <a:prstGeom prst="rect">
            <a:avLst/>
          </a:prstGeom>
          <a:noFill/>
        </p:spPr>
        <p:txBody>
          <a:bodyPr wrap="none" rtlCol="0">
            <a:spAutoFit/>
          </a:bodyPr>
          <a:lstStyle/>
          <a:p>
            <a:r>
              <a:rPr lang="en-US" sz="1600" b="0" dirty="0">
                <a:solidFill>
                  <a:srgbClr val="C00000"/>
                </a:solidFill>
              </a:rPr>
              <a:t>(Many of these slides adapted from slides by the students)</a:t>
            </a:r>
          </a:p>
        </p:txBody>
      </p:sp>
      <p:sp>
        <p:nvSpPr>
          <p:cNvPr id="5" name="TextBox 4"/>
          <p:cNvSpPr txBox="1"/>
          <p:nvPr/>
        </p:nvSpPr>
        <p:spPr>
          <a:xfrm>
            <a:off x="6303567" y="2777832"/>
            <a:ext cx="2141933" cy="338554"/>
          </a:xfrm>
          <a:prstGeom prst="rect">
            <a:avLst/>
          </a:prstGeom>
          <a:noFill/>
        </p:spPr>
        <p:txBody>
          <a:bodyPr wrap="none" rtlCol="0">
            <a:spAutoFit/>
          </a:bodyPr>
          <a:lstStyle/>
          <a:p>
            <a:r>
              <a:rPr lang="en-US" sz="1600" b="0" dirty="0">
                <a:solidFill>
                  <a:srgbClr val="C00000"/>
                </a:solidFill>
              </a:rPr>
              <a:t>(Bold=first author)</a:t>
            </a:r>
          </a:p>
        </p:txBody>
      </p:sp>
    </p:spTree>
    <p:extLst>
      <p:ext uri="{BB962C8B-B14F-4D97-AF65-F5344CB8AC3E}">
        <p14:creationId xmlns:p14="http://schemas.microsoft.com/office/powerpoint/2010/main" val="2374730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r>
              <a:rPr lang="en-US" sz="1600" b="0" dirty="0"/>
              <a:t>(in order of first appearance)</a:t>
            </a:r>
            <a:endParaRPr lang="en-US" b="0" dirty="0"/>
          </a:p>
        </p:txBody>
      </p:sp>
      <p:sp>
        <p:nvSpPr>
          <p:cNvPr id="3" name="Content Placeholder 2"/>
          <p:cNvSpPr>
            <a:spLocks noGrp="1"/>
          </p:cNvSpPr>
          <p:nvPr>
            <p:ph idx="1"/>
          </p:nvPr>
        </p:nvSpPr>
        <p:spPr>
          <a:xfrm>
            <a:off x="235606" y="1263044"/>
            <a:ext cx="8788400" cy="5397500"/>
          </a:xfrm>
        </p:spPr>
        <p:txBody>
          <a:bodyPr/>
          <a:lstStyle/>
          <a:p>
            <a:pPr marL="0" lvl="1" indent="0">
              <a:spcBef>
                <a:spcPct val="60000"/>
              </a:spcBef>
              <a:buSzTx/>
              <a:buNone/>
            </a:pPr>
            <a:r>
              <a:rPr lang="en-US" sz="1200" dirty="0">
                <a:solidFill>
                  <a:prstClr val="black"/>
                </a:solidFill>
              </a:rPr>
              <a:t>[</a:t>
            </a:r>
            <a:r>
              <a:rPr lang="en-US" sz="1200" dirty="0" err="1">
                <a:solidFill>
                  <a:prstClr val="black"/>
                </a:solidFill>
              </a:rPr>
              <a:t>Zaharia</a:t>
            </a:r>
            <a:r>
              <a:rPr lang="en-US" sz="1200" dirty="0">
                <a:solidFill>
                  <a:prstClr val="black"/>
                </a:solidFill>
              </a:rPr>
              <a:t> et al, NSDI’12] </a:t>
            </a:r>
            <a:r>
              <a:rPr lang="en-US" sz="1200" b="0" dirty="0">
                <a:solidFill>
                  <a:prstClr val="black"/>
                </a:solidFill>
              </a:rPr>
              <a:t>M. </a:t>
            </a:r>
            <a:r>
              <a:rPr lang="en-US" sz="1200" b="0" dirty="0" err="1">
                <a:solidFill>
                  <a:prstClr val="black"/>
                </a:solidFill>
              </a:rPr>
              <a:t>Zaharia</a:t>
            </a:r>
            <a:r>
              <a:rPr lang="en-US" sz="1200" b="0" dirty="0">
                <a:solidFill>
                  <a:prstClr val="black"/>
                </a:solidFill>
              </a:rPr>
              <a:t>, M. Chowdhury, T. Das, A. Dave, J. Ma, M. </a:t>
            </a:r>
            <a:r>
              <a:rPr lang="en-US" sz="1200" b="0" dirty="0" err="1">
                <a:solidFill>
                  <a:prstClr val="black"/>
                </a:solidFill>
              </a:rPr>
              <a:t>McCauly</a:t>
            </a:r>
            <a:r>
              <a:rPr lang="en-US" sz="1200" b="0" dirty="0">
                <a:solidFill>
                  <a:prstClr val="black"/>
                </a:solidFill>
              </a:rPr>
              <a:t>, M. J. Franklin, S. </a:t>
            </a:r>
            <a:r>
              <a:rPr lang="en-US" sz="1200" b="0" dirty="0" err="1">
                <a:solidFill>
                  <a:prstClr val="black"/>
                </a:solidFill>
              </a:rPr>
              <a:t>Shenker</a:t>
            </a:r>
            <a:r>
              <a:rPr lang="en-US" sz="1200" b="0" dirty="0">
                <a:solidFill>
                  <a:prstClr val="black"/>
                </a:solidFill>
              </a:rPr>
              <a:t>, and I. </a:t>
            </a:r>
            <a:r>
              <a:rPr lang="en-US" sz="1200" b="0" dirty="0" err="1">
                <a:solidFill>
                  <a:prstClr val="black"/>
                </a:solidFill>
              </a:rPr>
              <a:t>Stoica</a:t>
            </a:r>
            <a:r>
              <a:rPr lang="en-US" sz="1200" b="0" dirty="0">
                <a:solidFill>
                  <a:prstClr val="black"/>
                </a:solidFill>
              </a:rPr>
              <a:t>. Resilient Distributed Datasets: A Fault-Tolerant Abstraction for In­-Memory Cluster Computing. </a:t>
            </a:r>
            <a:r>
              <a:rPr lang="en-US" sz="1200" b="0" dirty="0" err="1">
                <a:solidFill>
                  <a:prstClr val="black"/>
                </a:solidFill>
              </a:rPr>
              <a:t>Usenix</a:t>
            </a:r>
            <a:r>
              <a:rPr lang="en-US" sz="1200" b="0" dirty="0">
                <a:solidFill>
                  <a:prstClr val="black"/>
                </a:solidFill>
              </a:rPr>
              <a:t> NSDI, 2012.</a:t>
            </a:r>
          </a:p>
          <a:p>
            <a:pPr marL="0" lvl="1" indent="0">
              <a:spcBef>
                <a:spcPct val="60000"/>
              </a:spcBef>
              <a:buSzTx/>
              <a:buNone/>
            </a:pPr>
            <a:r>
              <a:rPr lang="en-US" sz="1200" dirty="0">
                <a:solidFill>
                  <a:prstClr val="black"/>
                </a:solidFill>
              </a:rPr>
              <a:t>[Li et al, OSDI’14] </a:t>
            </a:r>
            <a:r>
              <a:rPr lang="en-US" sz="1200" b="0" dirty="0">
                <a:solidFill>
                  <a:prstClr val="black"/>
                </a:solidFill>
              </a:rPr>
              <a:t>M. Li, D. G. Anderson, J. W. Park, A. J. </a:t>
            </a:r>
            <a:r>
              <a:rPr lang="en-US" sz="1200" b="0" dirty="0" err="1">
                <a:solidFill>
                  <a:prstClr val="black"/>
                </a:solidFill>
              </a:rPr>
              <a:t>Smola</a:t>
            </a:r>
            <a:r>
              <a:rPr lang="en-US" sz="1200" b="0" dirty="0">
                <a:solidFill>
                  <a:prstClr val="black"/>
                </a:solidFill>
              </a:rPr>
              <a:t>, A. Ahmed, V. </a:t>
            </a:r>
            <a:r>
              <a:rPr lang="en-US" sz="1200" b="0" dirty="0" err="1">
                <a:solidFill>
                  <a:prstClr val="black"/>
                </a:solidFill>
              </a:rPr>
              <a:t>Josifovski</a:t>
            </a:r>
            <a:r>
              <a:rPr lang="en-US" sz="1200" b="0" dirty="0">
                <a:solidFill>
                  <a:prstClr val="black"/>
                </a:solidFill>
              </a:rPr>
              <a:t>, J. Long, E. J. </a:t>
            </a:r>
            <a:r>
              <a:rPr lang="en-US" sz="1200" b="0" dirty="0" err="1">
                <a:solidFill>
                  <a:prstClr val="black"/>
                </a:solidFill>
              </a:rPr>
              <a:t>Shekita</a:t>
            </a:r>
            <a:r>
              <a:rPr lang="en-US" sz="1200" b="0" dirty="0">
                <a:solidFill>
                  <a:prstClr val="black"/>
                </a:solidFill>
              </a:rPr>
              <a:t>, and B.-Y. Su. Scaling distributed machine learning with the parameter server. </a:t>
            </a:r>
            <a:r>
              <a:rPr lang="en-US" sz="1200" b="0" dirty="0" err="1">
                <a:solidFill>
                  <a:prstClr val="black"/>
                </a:solidFill>
              </a:rPr>
              <a:t>Usenix</a:t>
            </a:r>
            <a:r>
              <a:rPr lang="en-US" sz="1200" b="0" dirty="0">
                <a:solidFill>
                  <a:prstClr val="black"/>
                </a:solidFill>
              </a:rPr>
              <a:t> OSDI, 2014.</a:t>
            </a:r>
          </a:p>
          <a:p>
            <a:pPr marL="0" lvl="1" indent="0">
              <a:spcBef>
                <a:spcPct val="60000"/>
              </a:spcBef>
              <a:buSzTx/>
              <a:buNone/>
            </a:pPr>
            <a:r>
              <a:rPr lang="en-US" sz="1200" dirty="0">
                <a:solidFill>
                  <a:prstClr val="black"/>
                </a:solidFill>
              </a:rPr>
              <a:t>[Power &amp; Li, OSDI’10] </a:t>
            </a:r>
            <a:r>
              <a:rPr lang="en-US" sz="1200" b="0" dirty="0">
                <a:solidFill>
                  <a:prstClr val="black"/>
                </a:solidFill>
              </a:rPr>
              <a:t>R. Power and J. Li. Piccolo: Building Fast, Distributed Programs with Partitioned Tables. </a:t>
            </a:r>
            <a:r>
              <a:rPr lang="en-US" sz="1200" b="0" dirty="0" err="1">
                <a:solidFill>
                  <a:prstClr val="black"/>
                </a:solidFill>
              </a:rPr>
              <a:t>Usenix</a:t>
            </a:r>
            <a:r>
              <a:rPr lang="en-US" sz="1200" b="0" dirty="0">
                <a:solidFill>
                  <a:prstClr val="black"/>
                </a:solidFill>
              </a:rPr>
              <a:t> OSDI, 2010. </a:t>
            </a:r>
          </a:p>
          <a:p>
            <a:pPr>
              <a:buNone/>
            </a:pPr>
            <a:r>
              <a:rPr lang="en-US" sz="1200" dirty="0">
                <a:solidFill>
                  <a:prstClr val="black"/>
                </a:solidFill>
              </a:rPr>
              <a:t>[Ahmed et al, WSDM’12] </a:t>
            </a:r>
            <a:r>
              <a:rPr lang="en-US" sz="1200" b="0" dirty="0">
                <a:solidFill>
                  <a:prstClr val="black"/>
                </a:solidFill>
              </a:rPr>
              <a:t>A. Ahmed, M. </a:t>
            </a:r>
            <a:r>
              <a:rPr lang="en-US" sz="1200" b="0" dirty="0" err="1">
                <a:solidFill>
                  <a:prstClr val="black"/>
                </a:solidFill>
              </a:rPr>
              <a:t>Aly</a:t>
            </a:r>
            <a:r>
              <a:rPr lang="en-US" sz="1200" b="0" dirty="0">
                <a:solidFill>
                  <a:prstClr val="black"/>
                </a:solidFill>
              </a:rPr>
              <a:t>, J. Gonzalez, S. M. </a:t>
            </a:r>
            <a:r>
              <a:rPr lang="en-US" sz="1200" b="0" dirty="0" err="1">
                <a:solidFill>
                  <a:prstClr val="black"/>
                </a:solidFill>
              </a:rPr>
              <a:t>Narayanamurthy</a:t>
            </a:r>
            <a:r>
              <a:rPr lang="en-US" sz="1200" b="0" dirty="0">
                <a:solidFill>
                  <a:prstClr val="black"/>
                </a:solidFill>
              </a:rPr>
              <a:t>, and A. J. Smola. Scalable inference in latent variable models. ACM WSDM, 2012.</a:t>
            </a:r>
            <a:endParaRPr lang="en-US" sz="1200" dirty="0">
              <a:solidFill>
                <a:prstClr val="black"/>
              </a:solidFill>
            </a:endParaRPr>
          </a:p>
          <a:p>
            <a:pPr>
              <a:buNone/>
            </a:pPr>
            <a:r>
              <a:rPr lang="en-US" sz="1200" dirty="0">
                <a:solidFill>
                  <a:srgbClr val="24D624"/>
                </a:solidFill>
              </a:rPr>
              <a:t>[NIPS’13] </a:t>
            </a:r>
            <a:r>
              <a:rPr lang="en-US" sz="1200" b="0" dirty="0">
                <a:solidFill>
                  <a:prstClr val="black"/>
                </a:solidFill>
              </a:rPr>
              <a:t>Q. Ho, J. Cipar, H. Cui, S. Lee, J. K. Kim, P. B. Gibbons, G. Gibson, G. Ganger, and E. Xing. More effective distributed ML via a state synchronous parallel parameter server.  NIPS, 2013.</a:t>
            </a:r>
          </a:p>
          <a:p>
            <a:pPr>
              <a:buNone/>
            </a:pPr>
            <a:r>
              <a:rPr lang="en-US" sz="1200" dirty="0">
                <a:solidFill>
                  <a:srgbClr val="24D624"/>
                </a:solidFill>
              </a:rPr>
              <a:t>[</a:t>
            </a:r>
            <a:r>
              <a:rPr lang="en-US" sz="1200" dirty="0" err="1">
                <a:solidFill>
                  <a:srgbClr val="24D624"/>
                </a:solidFill>
              </a:rPr>
              <a:t>Petuum</a:t>
            </a:r>
            <a:r>
              <a:rPr lang="en-US" sz="1200" dirty="0">
                <a:solidFill>
                  <a:srgbClr val="24D624"/>
                </a:solidFill>
              </a:rPr>
              <a:t>] </a:t>
            </a:r>
            <a:r>
              <a:rPr lang="en-US" sz="1200" b="0" dirty="0">
                <a:solidFill>
                  <a:prstClr val="black"/>
                </a:solidFill>
              </a:rPr>
              <a:t>petuum.org</a:t>
            </a:r>
          </a:p>
          <a:p>
            <a:pPr>
              <a:buNone/>
            </a:pPr>
            <a:r>
              <a:rPr lang="en-US" sz="1200" dirty="0">
                <a:solidFill>
                  <a:prstClr val="black"/>
                </a:solidFill>
              </a:rPr>
              <a:t>[</a:t>
            </a:r>
            <a:r>
              <a:rPr lang="en-US" sz="1200" dirty="0" err="1">
                <a:solidFill>
                  <a:prstClr val="black"/>
                </a:solidFill>
              </a:rPr>
              <a:t>MXNet</a:t>
            </a:r>
            <a:r>
              <a:rPr lang="en-US" sz="1200" dirty="0">
                <a:solidFill>
                  <a:prstClr val="black"/>
                </a:solidFill>
              </a:rPr>
              <a:t>]</a:t>
            </a:r>
            <a:r>
              <a:rPr lang="en-US" sz="1200" b="0" dirty="0">
                <a:solidFill>
                  <a:prstClr val="black"/>
                </a:solidFill>
              </a:rPr>
              <a:t> T. Chen, M. Li, Y. Li, M. Lin, N. Wang, M. Wang, T. Xiao, B. Xu, C. Zhang, and Z. Zhang. </a:t>
            </a:r>
            <a:r>
              <a:rPr lang="en-US" sz="1200" b="0" dirty="0" err="1">
                <a:solidFill>
                  <a:prstClr val="black"/>
                </a:solidFill>
              </a:rPr>
              <a:t>MXNet</a:t>
            </a:r>
            <a:r>
              <a:rPr lang="en-US" sz="1200" b="0" dirty="0">
                <a:solidFill>
                  <a:prstClr val="black"/>
                </a:solidFill>
              </a:rPr>
              <a:t>: A flexible and efficient machine learning library for heterogeneous distributed systems. arXiv:1512.01274, 2015.</a:t>
            </a:r>
          </a:p>
          <a:p>
            <a:pPr>
              <a:buNone/>
            </a:pPr>
            <a:r>
              <a:rPr lang="en-US" sz="1200" dirty="0">
                <a:solidFill>
                  <a:prstClr val="black"/>
                </a:solidFill>
              </a:rPr>
              <a:t>[</a:t>
            </a:r>
            <a:r>
              <a:rPr lang="en-US" sz="1200" dirty="0" err="1">
                <a:solidFill>
                  <a:prstClr val="black"/>
                </a:solidFill>
              </a:rPr>
              <a:t>TensorFlow</a:t>
            </a:r>
            <a:r>
              <a:rPr lang="en-US" sz="1200" dirty="0">
                <a:solidFill>
                  <a:prstClr val="black"/>
                </a:solidFill>
              </a:rPr>
              <a:t>]</a:t>
            </a:r>
            <a:r>
              <a:rPr lang="en-US" sz="1200" b="0" dirty="0">
                <a:solidFill>
                  <a:prstClr val="black"/>
                </a:solidFill>
              </a:rPr>
              <a:t> tensorflow.org</a:t>
            </a:r>
            <a:endParaRPr lang="en-US" sz="1200" dirty="0">
              <a:solidFill>
                <a:prstClr val="black"/>
              </a:solidFill>
            </a:endParaRPr>
          </a:p>
          <a:p>
            <a:pPr>
              <a:buNone/>
            </a:pPr>
            <a:r>
              <a:rPr lang="en-US" sz="1200" dirty="0">
                <a:solidFill>
                  <a:srgbClr val="24D624"/>
                </a:solidFill>
              </a:rPr>
              <a:t>[ATC’14] </a:t>
            </a:r>
            <a:r>
              <a:rPr lang="en-US" sz="1200" b="0" dirty="0">
                <a:solidFill>
                  <a:prstClr val="black"/>
                </a:solidFill>
              </a:rPr>
              <a:t>H. Cui, J. Cipar, Q. Ho, J. K. Kim, S. Lee, A. Kumar, J. Wei, W. Dai, G. R. Ganger, P. B. Gibbons, G. A. Gibson, and E. P. Xing. Exploiting Bounded Staleness to Speed Up Big Data Analytics. Usenix ATC, 2014. </a:t>
            </a:r>
            <a:endParaRPr lang="en-US" sz="1200" dirty="0">
              <a:solidFill>
                <a:prstClr val="black"/>
              </a:solidFill>
            </a:endParaRPr>
          </a:p>
          <a:p>
            <a:pPr>
              <a:buNone/>
            </a:pPr>
            <a:r>
              <a:rPr lang="en-US" sz="1200" dirty="0">
                <a:solidFill>
                  <a:srgbClr val="24D624"/>
                </a:solidFill>
              </a:rPr>
              <a:t>[SoCC’14] </a:t>
            </a:r>
            <a:r>
              <a:rPr lang="en-US" sz="1200" b="0" dirty="0">
                <a:solidFill>
                  <a:prstClr val="black"/>
                </a:solidFill>
              </a:rPr>
              <a:t>H. Cui, A. Tumanov, J. Wei, L. Xu, W. Dai, J. Haber-Kucharsky, Q. Ho, G. R. Ganger, P. B. Gibbons, G. A. Gibson, and E. P. Xing. Exploiting iterative-ness for parallel ML computations.  ACM SoCC, 2014.</a:t>
            </a:r>
          </a:p>
          <a:p>
            <a:pPr>
              <a:buNone/>
            </a:pPr>
            <a:r>
              <a:rPr lang="en-US" sz="1200" dirty="0">
                <a:solidFill>
                  <a:srgbClr val="24D624"/>
                </a:solidFill>
              </a:rPr>
              <a:t>[SoCC’16] </a:t>
            </a:r>
            <a:r>
              <a:rPr lang="en-US" sz="1200" b="0" dirty="0">
                <a:solidFill>
                  <a:prstClr val="black"/>
                </a:solidFill>
              </a:rPr>
              <a:t>A. Harlap, H. Cui, W. Dai, J. Wei, G. R. Ganger, P. B. Gibbons, G. A. Gibson, and E. P. Xing. Addressing the straggler problem for iterative convergent parallel ML. ACM </a:t>
            </a:r>
            <a:r>
              <a:rPr lang="en-US" sz="1200" b="0" dirty="0" err="1">
                <a:solidFill>
                  <a:prstClr val="black"/>
                </a:solidFill>
              </a:rPr>
              <a:t>SoCC</a:t>
            </a:r>
            <a:r>
              <a:rPr lang="en-US" sz="1200" b="0" dirty="0">
                <a:solidFill>
                  <a:prstClr val="black"/>
                </a:solidFill>
              </a:rPr>
              <a:t>, 2016.</a:t>
            </a:r>
          </a:p>
        </p:txBody>
      </p:sp>
    </p:spTree>
    <p:extLst>
      <p:ext uri="{BB962C8B-B14F-4D97-AF65-F5344CB8AC3E}">
        <p14:creationId xmlns:p14="http://schemas.microsoft.com/office/powerpoint/2010/main" val="331881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a:t>
            </a:r>
            <a:endParaRPr lang="en-US" b="0" dirty="0"/>
          </a:p>
        </p:txBody>
      </p:sp>
      <p:sp>
        <p:nvSpPr>
          <p:cNvPr id="3" name="Content Placeholder 2"/>
          <p:cNvSpPr>
            <a:spLocks noGrp="1"/>
          </p:cNvSpPr>
          <p:nvPr>
            <p:ph idx="1"/>
          </p:nvPr>
        </p:nvSpPr>
        <p:spPr>
          <a:xfrm>
            <a:off x="177800" y="1431209"/>
            <a:ext cx="8788400" cy="2147563"/>
          </a:xfrm>
        </p:spPr>
        <p:txBody>
          <a:bodyPr/>
          <a:lstStyle/>
          <a:p>
            <a:pPr marL="0" lvl="1" indent="0">
              <a:spcBef>
                <a:spcPct val="60000"/>
              </a:spcBef>
              <a:buSzTx/>
              <a:buNone/>
            </a:pPr>
            <a:r>
              <a:rPr lang="en-US" sz="1200" dirty="0">
                <a:solidFill>
                  <a:srgbClr val="24D624"/>
                </a:solidFill>
              </a:rPr>
              <a:t>[SoCC’15] </a:t>
            </a:r>
            <a:r>
              <a:rPr lang="en-US" sz="1200" b="0" dirty="0">
                <a:solidFill>
                  <a:prstClr val="black"/>
                </a:solidFill>
              </a:rPr>
              <a:t>J. Wei, W. Dai, A. </a:t>
            </a:r>
            <a:r>
              <a:rPr lang="en-US" sz="1200" b="0" dirty="0" err="1">
                <a:solidFill>
                  <a:prstClr val="black"/>
                </a:solidFill>
              </a:rPr>
              <a:t>Qiao</a:t>
            </a:r>
            <a:r>
              <a:rPr lang="en-US" sz="1200" b="0" dirty="0">
                <a:solidFill>
                  <a:prstClr val="black"/>
                </a:solidFill>
              </a:rPr>
              <a:t>, Q. Ho, H. Cui, G. R. Ganger, P. B. Gibbons, G. A. Gibson, and E. P. Xing. Managed Communication and Consistency for Fast Data-Parallel Iterative Analytics. ACM SoCC, 2015.</a:t>
            </a:r>
          </a:p>
          <a:p>
            <a:pPr>
              <a:buNone/>
            </a:pPr>
            <a:r>
              <a:rPr lang="en-US" sz="1200" dirty="0">
                <a:solidFill>
                  <a:srgbClr val="24D624"/>
                </a:solidFill>
              </a:rPr>
              <a:t>[EuroSys’16] </a:t>
            </a:r>
            <a:r>
              <a:rPr lang="en-US" sz="1200" b="0" dirty="0">
                <a:solidFill>
                  <a:prstClr val="black"/>
                </a:solidFill>
              </a:rPr>
              <a:t>H. Cui, H. Zhang, G. R. Ganger, P. B. Gibbons, E. P. Xing. </a:t>
            </a:r>
            <a:r>
              <a:rPr lang="en-US" sz="1200" b="0" dirty="0" err="1">
                <a:solidFill>
                  <a:prstClr val="black"/>
                </a:solidFill>
              </a:rPr>
              <a:t>GeePS</a:t>
            </a:r>
            <a:r>
              <a:rPr lang="en-US" sz="1200" b="0" dirty="0">
                <a:solidFill>
                  <a:prstClr val="black"/>
                </a:solidFill>
              </a:rPr>
              <a:t>: Scalable deep learning on distributed GPUs with a GPU-specialized parameter server. </a:t>
            </a:r>
            <a:r>
              <a:rPr lang="en-US" sz="1200" b="0" dirty="0" err="1">
                <a:solidFill>
                  <a:prstClr val="black"/>
                </a:solidFill>
              </a:rPr>
              <a:t>EuroSys</a:t>
            </a:r>
            <a:r>
              <a:rPr lang="en-US" sz="1200" b="0" dirty="0">
                <a:solidFill>
                  <a:prstClr val="black"/>
                </a:solidFill>
              </a:rPr>
              <a:t>, 2016.</a:t>
            </a:r>
          </a:p>
          <a:p>
            <a:pPr>
              <a:buNone/>
            </a:pPr>
            <a:r>
              <a:rPr lang="en-US" sz="1200" dirty="0">
                <a:solidFill>
                  <a:srgbClr val="24D624"/>
                </a:solidFill>
              </a:rPr>
              <a:t>[NSDI’17] </a:t>
            </a:r>
            <a:r>
              <a:rPr lang="en-US" sz="1200" b="0" dirty="0">
                <a:solidFill>
                  <a:prstClr val="black"/>
                </a:solidFill>
              </a:rPr>
              <a:t>K. Hsieh, A. Harlap, N. Vijaykumar, D. Konomis, G. R. Ganger, P. B. Gibbons, and O. Mutlu. Gaia: Geo-Distributed Machine Learning Approaching LAN Speeds.  NSDI, 2017.</a:t>
            </a:r>
          </a:p>
          <a:p>
            <a:pPr>
              <a:buNone/>
            </a:pPr>
            <a:r>
              <a:rPr lang="en-US" sz="1200" dirty="0">
                <a:solidFill>
                  <a:srgbClr val="24D624"/>
                </a:solidFill>
              </a:rPr>
              <a:t>[EuroSys’17] </a:t>
            </a:r>
            <a:r>
              <a:rPr lang="en-US" sz="1200" b="0" dirty="0">
                <a:solidFill>
                  <a:prstClr val="black"/>
                </a:solidFill>
              </a:rPr>
              <a:t>A. Harlap, A. Tumanov, A. Chung, G. R. Ganger, and P. B. Gibbons. Proteus: agile ML elasticity through tiered reliability in dynamic resource markets. ACM </a:t>
            </a:r>
            <a:r>
              <a:rPr lang="en-US" sz="1200" b="0" dirty="0" err="1">
                <a:solidFill>
                  <a:prstClr val="black"/>
                </a:solidFill>
              </a:rPr>
              <a:t>EuroSys</a:t>
            </a:r>
            <a:r>
              <a:rPr lang="en-US" sz="1200" b="0" dirty="0">
                <a:solidFill>
                  <a:prstClr val="black"/>
                </a:solidFill>
              </a:rPr>
              <a:t>, 2017.</a:t>
            </a:r>
          </a:p>
          <a:p>
            <a:pPr>
              <a:buNone/>
            </a:pPr>
            <a:endParaRPr lang="en-US" sz="1200" b="0" dirty="0">
              <a:solidFill>
                <a:prstClr val="black"/>
              </a:solidFill>
            </a:endParaRPr>
          </a:p>
        </p:txBody>
      </p:sp>
    </p:spTree>
    <p:extLst>
      <p:ext uri="{BB962C8B-B14F-4D97-AF65-F5344CB8AC3E}">
        <p14:creationId xmlns:p14="http://schemas.microsoft.com/office/powerpoint/2010/main" val="221762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745" y="328102"/>
            <a:ext cx="7592093" cy="762000"/>
          </a:xfrm>
        </p:spPr>
        <p:txBody>
          <a:bodyPr/>
          <a:lstStyle/>
          <a:p>
            <a:r>
              <a:rPr lang="en-US" dirty="0"/>
              <a:t>Thanks for a Great Semester!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92" y="1210229"/>
            <a:ext cx="9093416" cy="4724400"/>
          </a:xfrm>
        </p:spPr>
      </p:pic>
      <p:sp>
        <p:nvSpPr>
          <p:cNvPr id="5" name="Title 1">
            <a:extLst>
              <a:ext uri="{FF2B5EF4-FFF2-40B4-BE49-F238E27FC236}">
                <a16:creationId xmlns:a16="http://schemas.microsoft.com/office/drawing/2014/main" id="{FA099364-9658-494B-9B1F-1BA599CCA3B4}"/>
              </a:ext>
            </a:extLst>
          </p:cNvPr>
          <p:cNvSpPr txBox="1">
            <a:spLocks/>
          </p:cNvSpPr>
          <p:nvPr/>
        </p:nvSpPr>
        <p:spPr bwMode="auto">
          <a:xfrm>
            <a:off x="2273672" y="5934629"/>
            <a:ext cx="4880163"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r>
              <a:rPr lang="en-US" kern="0" dirty="0"/>
              <a:t>Good Luck on the Final!</a:t>
            </a:r>
          </a:p>
        </p:txBody>
      </p:sp>
    </p:spTree>
    <p:extLst>
      <p:ext uri="{BB962C8B-B14F-4D97-AF65-F5344CB8AC3E}">
        <p14:creationId xmlns:p14="http://schemas.microsoft.com/office/powerpoint/2010/main" val="196206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Shape 1116"/>
          <p:cNvSpPr>
            <a:spLocks noGrp="1"/>
          </p:cNvSpPr>
          <p:nvPr>
            <p:ph type="title"/>
          </p:nvPr>
        </p:nvSpPr>
        <p:spPr>
          <a:xfrm>
            <a:off x="405376" y="248176"/>
            <a:ext cx="8716368" cy="780911"/>
          </a:xfrm>
          <a:prstGeom prst="rect">
            <a:avLst/>
          </a:prstGeom>
        </p:spPr>
        <p:txBody>
          <a:bodyPr/>
          <a:lstStyle/>
          <a:p>
            <a:r>
              <a:rPr lang="en-US" dirty="0"/>
              <a:t>Recall: </a:t>
            </a:r>
            <a:r>
              <a:rPr dirty="0"/>
              <a:t>Hadoop Project</a:t>
            </a:r>
          </a:p>
        </p:txBody>
      </p:sp>
      <p:sp>
        <p:nvSpPr>
          <p:cNvPr id="1117" name="Shape 1117"/>
          <p:cNvSpPr>
            <a:spLocks noGrp="1"/>
          </p:cNvSpPr>
          <p:nvPr>
            <p:ph type="body" idx="1"/>
          </p:nvPr>
        </p:nvSpPr>
        <p:spPr>
          <a:xfrm>
            <a:off x="290917" y="1062418"/>
            <a:ext cx="8306222" cy="5073520"/>
          </a:xfrm>
          <a:prstGeom prst="rect">
            <a:avLst/>
          </a:prstGeom>
        </p:spPr>
        <p:txBody>
          <a:bodyPr/>
          <a:lstStyle/>
          <a:p>
            <a:pPr marL="360677" indent="-360677" defTabSz="853454">
              <a:spcBef>
                <a:spcPts val="1302"/>
              </a:spcBef>
              <a:defRPr sz="2256">
                <a:effectLst>
                  <a:outerShdw blurRad="35814" dist="35814" dir="2700000" rotWithShape="0">
                    <a:srgbClr val="C0C0C0"/>
                  </a:outerShdw>
                </a:effectLst>
              </a:defRPr>
            </a:pPr>
            <a:r>
              <a:t>File system with files distributed across nodes</a:t>
            </a:r>
          </a:p>
          <a:p>
            <a:pPr marL="360677" indent="-360677" defTabSz="853454">
              <a:spcBef>
                <a:spcPts val="1302"/>
              </a:spcBef>
              <a:defRPr sz="2256">
                <a:effectLst>
                  <a:outerShdw blurRad="35814" dist="35814" dir="2700000" rotWithShape="0">
                    <a:srgbClr val="C0C0C0"/>
                  </a:outerShdw>
                </a:effectLst>
              </a:defRPr>
            </a:pPr>
            <a:endParaRPr/>
          </a:p>
          <a:p>
            <a:pPr marL="360677" indent="-360677" defTabSz="853454">
              <a:spcBef>
                <a:spcPts val="1302"/>
              </a:spcBef>
              <a:defRPr sz="2256">
                <a:effectLst>
                  <a:outerShdw blurRad="35814" dist="35814" dir="2700000" rotWithShape="0">
                    <a:srgbClr val="C0C0C0"/>
                  </a:outerShdw>
                </a:effectLst>
              </a:defRPr>
            </a:pPr>
            <a:endParaRPr/>
          </a:p>
          <a:p>
            <a:pPr marL="360677" indent="-360677" defTabSz="853454">
              <a:spcBef>
                <a:spcPts val="1302"/>
              </a:spcBef>
              <a:defRPr sz="2256">
                <a:effectLst>
                  <a:outerShdw blurRad="35814" dist="35814" dir="2700000" rotWithShape="0">
                    <a:srgbClr val="C0C0C0"/>
                  </a:outerShdw>
                </a:effectLst>
              </a:defRPr>
            </a:pPr>
            <a:endParaRPr/>
          </a:p>
          <a:p>
            <a:pPr marL="360677" indent="-360677" defTabSz="853454">
              <a:spcBef>
                <a:spcPts val="1302"/>
              </a:spcBef>
              <a:defRPr sz="2256">
                <a:effectLst>
                  <a:outerShdw blurRad="35814" dist="35814" dir="2700000" rotWithShape="0">
                    <a:srgbClr val="C0C0C0"/>
                  </a:outerShdw>
                </a:effectLst>
              </a:defRPr>
            </a:pPr>
            <a:endParaRPr/>
          </a:p>
          <a:p>
            <a:pPr marL="360677" indent="-360677" defTabSz="853454">
              <a:spcBef>
                <a:spcPts val="1302"/>
              </a:spcBef>
              <a:defRPr sz="1879">
                <a:effectLst>
                  <a:outerShdw blurRad="35814" dist="35814" dir="2700000" rotWithShape="0">
                    <a:srgbClr val="C0C0C0"/>
                  </a:outerShdw>
                </a:effectLst>
              </a:defRPr>
            </a:pPr>
            <a:endParaRPr/>
          </a:p>
          <a:p>
            <a:pPr marL="694638" lvl="1" indent="-228578" defTabSz="853454">
              <a:spcBef>
                <a:spcPts val="501"/>
              </a:spcBef>
              <a:buClr>
                <a:srgbClr val="660033"/>
              </a:buClr>
              <a:buFont typeface="Wingdings"/>
              <a:defRPr sz="1879">
                <a:solidFill>
                  <a:srgbClr val="000066"/>
                </a:solidFill>
                <a:effectLst/>
              </a:defRPr>
            </a:pPr>
            <a:r>
              <a:t>Store multiple (typically 3 copies of each file)</a:t>
            </a:r>
          </a:p>
          <a:p>
            <a:pPr marL="1070157" lvl="2" indent="-222642" defTabSz="853454">
              <a:lnSpc>
                <a:spcPct val="107000"/>
              </a:lnSpc>
              <a:spcBef>
                <a:spcPts val="200"/>
              </a:spcBef>
              <a:buClr>
                <a:srgbClr val="005400"/>
              </a:buClr>
              <a:buFont typeface="Wingdings"/>
              <a:defRPr sz="1692" b="0">
                <a:solidFill>
                  <a:srgbClr val="000099"/>
                </a:solidFill>
                <a:effectLst/>
              </a:defRPr>
            </a:pPr>
            <a:r>
              <a:t>If one node fails, data still available</a:t>
            </a:r>
          </a:p>
          <a:p>
            <a:pPr marL="694638" lvl="1" indent="-228578" defTabSz="853454">
              <a:spcBef>
                <a:spcPts val="501"/>
              </a:spcBef>
              <a:buClr>
                <a:srgbClr val="660033"/>
              </a:buClr>
              <a:buFont typeface="Wingdings"/>
              <a:defRPr sz="1879">
                <a:solidFill>
                  <a:srgbClr val="000066"/>
                </a:solidFill>
                <a:effectLst/>
              </a:defRPr>
            </a:pPr>
            <a:r>
              <a:t>Logically, any node has access to any file</a:t>
            </a:r>
          </a:p>
          <a:p>
            <a:pPr marL="1070157" lvl="2" indent="-222642" defTabSz="853454">
              <a:lnSpc>
                <a:spcPct val="107000"/>
              </a:lnSpc>
              <a:spcBef>
                <a:spcPts val="200"/>
              </a:spcBef>
              <a:buClr>
                <a:srgbClr val="005400"/>
              </a:buClr>
              <a:buFont typeface="Wingdings"/>
              <a:defRPr sz="1692" b="0">
                <a:solidFill>
                  <a:srgbClr val="000099"/>
                </a:solidFill>
                <a:effectLst/>
              </a:defRPr>
            </a:pPr>
            <a:r>
              <a:t>May need to fetch across network</a:t>
            </a:r>
          </a:p>
          <a:p>
            <a:pPr marL="360677" indent="-360677" defTabSz="853454">
              <a:spcBef>
                <a:spcPts val="1302"/>
              </a:spcBef>
              <a:defRPr sz="2256">
                <a:effectLst>
                  <a:outerShdw blurRad="35814" dist="35814" dir="2700000" rotWithShape="0">
                    <a:srgbClr val="C0C0C0"/>
                  </a:outerShdw>
                </a:effectLst>
              </a:defRPr>
            </a:pPr>
            <a:r>
              <a:t>Map / Reduce programming environment</a:t>
            </a:r>
          </a:p>
          <a:p>
            <a:pPr marL="694638" lvl="1" indent="-228578" defTabSz="853454">
              <a:spcBef>
                <a:spcPts val="501"/>
              </a:spcBef>
              <a:buClr>
                <a:srgbClr val="660033"/>
              </a:buClr>
              <a:buFont typeface="Wingdings"/>
              <a:defRPr sz="1879">
                <a:solidFill>
                  <a:srgbClr val="000066"/>
                </a:solidFill>
                <a:effectLst/>
              </a:defRPr>
            </a:pPr>
            <a:r>
              <a:t>Software manages execution of tasks on nodes</a:t>
            </a:r>
          </a:p>
        </p:txBody>
      </p:sp>
      <p:pic>
        <p:nvPicPr>
          <p:cNvPr id="1118" name="image19.png"/>
          <p:cNvPicPr>
            <a:picLocks noChangeAspect="1"/>
          </p:cNvPicPr>
          <p:nvPr/>
        </p:nvPicPr>
        <p:blipFill>
          <a:blip r:embed="rId2">
            <a:extLst/>
          </a:blip>
          <a:stretch>
            <a:fillRect/>
          </a:stretch>
        </p:blipFill>
        <p:spPr>
          <a:xfrm>
            <a:off x="4917306" y="248109"/>
            <a:ext cx="3815299" cy="903373"/>
          </a:xfrm>
          <a:prstGeom prst="rect">
            <a:avLst/>
          </a:prstGeom>
          <a:ln w="12700">
            <a:miter lim="400000"/>
          </a:ln>
        </p:spPr>
      </p:pic>
      <p:grpSp>
        <p:nvGrpSpPr>
          <p:cNvPr id="1156" name="Group 1156"/>
          <p:cNvGrpSpPr/>
          <p:nvPr/>
        </p:nvGrpSpPr>
        <p:grpSpPr>
          <a:xfrm>
            <a:off x="1290842" y="1673147"/>
            <a:ext cx="5799258" cy="2287941"/>
            <a:chOff x="-1" y="-1"/>
            <a:chExt cx="5791202" cy="2283703"/>
          </a:xfrm>
        </p:grpSpPr>
        <p:grpSp>
          <p:nvGrpSpPr>
            <p:cNvPr id="1121" name="Group 1121"/>
            <p:cNvGrpSpPr/>
            <p:nvPr/>
          </p:nvGrpSpPr>
          <p:grpSpPr>
            <a:xfrm>
              <a:off x="-1" y="-1"/>
              <a:ext cx="5791202" cy="342538"/>
              <a:chOff x="-1" y="-1"/>
              <a:chExt cx="5791201" cy="342537"/>
            </a:xfrm>
          </p:grpSpPr>
          <p:sp>
            <p:nvSpPr>
              <p:cNvPr id="1119" name="Shape 1119"/>
              <p:cNvSpPr/>
              <p:nvPr/>
            </p:nvSpPr>
            <p:spPr>
              <a:xfrm>
                <a:off x="-1" y="-1"/>
                <a:ext cx="5791201" cy="342537"/>
              </a:xfrm>
              <a:prstGeom prst="rect">
                <a:avLst/>
              </a:prstGeom>
              <a:solidFill>
                <a:srgbClr val="ADAD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latin typeface="Arial"/>
                    <a:ea typeface="Arial"/>
                    <a:cs typeface="Arial"/>
                    <a:sym typeface="Arial"/>
                  </a:defRPr>
                </a:pPr>
                <a:endParaRPr kumimoji="0" sz="1400" b="1" i="0" u="none" strike="noStrike" kern="1200" cap="none" spc="0" normalizeH="0" baseline="0" noProof="0">
                  <a:ln>
                    <a:noFill/>
                  </a:ln>
                  <a:solidFill>
                    <a:srgbClr val="000000"/>
                  </a:solidFill>
                  <a:effectLst/>
                  <a:uLnTx/>
                  <a:uFillTx/>
                  <a:latin typeface="Arial"/>
                  <a:cs typeface="Arial"/>
                  <a:sym typeface="Arial"/>
                </a:endParaRPr>
              </a:p>
            </p:txBody>
          </p:sp>
          <p:sp>
            <p:nvSpPr>
              <p:cNvPr id="1120" name="Shape 1120"/>
              <p:cNvSpPr/>
              <p:nvPr/>
            </p:nvSpPr>
            <p:spPr>
              <a:xfrm>
                <a:off x="2234801" y="17666"/>
                <a:ext cx="1321598" cy="30720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00"/>
                    </a:solidFill>
                    <a:effectLst/>
                    <a:uLnTx/>
                    <a:uFillTx/>
                    <a:latin typeface="Arial"/>
                    <a:cs typeface="Arial"/>
                    <a:sym typeface="Arial"/>
                  </a:rPr>
                  <a:t>Local Network</a:t>
                </a:r>
              </a:p>
            </p:txBody>
          </p:sp>
        </p:grpSp>
        <p:sp>
          <p:nvSpPr>
            <p:cNvPr id="1122" name="Shape 1122"/>
            <p:cNvSpPr/>
            <p:nvPr/>
          </p:nvSpPr>
          <p:spPr>
            <a:xfrm flipH="1">
              <a:off x="599089" y="332827"/>
              <a:ext cx="1" cy="275970"/>
            </a:xfrm>
            <a:prstGeom prst="line">
              <a:avLst/>
            </a:prstGeom>
            <a:noFill/>
            <a:ln w="38100" cap="flat">
              <a:solidFill>
                <a:srgbClr val="003300"/>
              </a:solidFill>
              <a:prstDash val="solid"/>
              <a:round/>
              <a:headEnd type="triangle" w="med" len="med"/>
              <a:tailEnd type="triangle" w="med" len="me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00"/>
                </a:solidFill>
                <a:effectLst/>
                <a:uLnTx/>
                <a:uFillTx/>
                <a:latin typeface="Arial Narrow" pitchFamily="34" charset="0"/>
                <a:ea typeface="+mn-ea"/>
                <a:cs typeface="+mn-cs"/>
              </a:endParaRPr>
            </a:p>
          </p:txBody>
        </p:sp>
        <p:grpSp>
          <p:nvGrpSpPr>
            <p:cNvPr id="1132" name="Group 1132"/>
            <p:cNvGrpSpPr/>
            <p:nvPr/>
          </p:nvGrpSpPr>
          <p:grpSpPr>
            <a:xfrm>
              <a:off x="0" y="599089"/>
              <a:ext cx="1264746" cy="1684613"/>
              <a:chOff x="0" y="0"/>
              <a:chExt cx="1264745" cy="1684611"/>
            </a:xfrm>
          </p:grpSpPr>
          <p:sp>
            <p:nvSpPr>
              <p:cNvPr id="1123" name="Shape 1123"/>
              <p:cNvSpPr/>
              <p:nvPr/>
            </p:nvSpPr>
            <p:spPr>
              <a:xfrm>
                <a:off x="0" y="0"/>
                <a:ext cx="1264745" cy="1331311"/>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t">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latin typeface="Arial"/>
                    <a:ea typeface="Arial"/>
                    <a:cs typeface="Arial"/>
                    <a:sym typeface="Arial"/>
                  </a:defRPr>
                </a:pPr>
                <a:endParaRPr kumimoji="0" sz="1400" b="1" i="0" u="none" strike="noStrike" kern="1200" cap="none" spc="0" normalizeH="0" baseline="0" noProof="0">
                  <a:ln>
                    <a:noFill/>
                  </a:ln>
                  <a:solidFill>
                    <a:srgbClr val="000000"/>
                  </a:solidFill>
                  <a:effectLst/>
                  <a:uLnTx/>
                  <a:uFillTx/>
                  <a:latin typeface="Arial"/>
                  <a:cs typeface="Arial"/>
                  <a:sym typeface="Arial"/>
                </a:endParaRPr>
              </a:p>
            </p:txBody>
          </p:sp>
          <p:grpSp>
            <p:nvGrpSpPr>
              <p:cNvPr id="1126" name="Group 1126"/>
              <p:cNvGrpSpPr/>
              <p:nvPr/>
            </p:nvGrpSpPr>
            <p:grpSpPr>
              <a:xfrm>
                <a:off x="332827" y="133130"/>
                <a:ext cx="532526" cy="456253"/>
                <a:chOff x="0" y="-1"/>
                <a:chExt cx="532524" cy="456252"/>
              </a:xfrm>
            </p:grpSpPr>
            <p:sp>
              <p:nvSpPr>
                <p:cNvPr id="1124" name="Shape 1124"/>
                <p:cNvSpPr/>
                <p:nvPr/>
              </p:nvSpPr>
              <p:spPr>
                <a:xfrm>
                  <a:off x="0" y="-1"/>
                  <a:ext cx="532524" cy="456252"/>
                </a:xfrm>
                <a:prstGeom prst="rect">
                  <a:avLst/>
                </a:prstGeom>
                <a:gradFill flip="none" rotWithShape="1">
                  <a:gsLst>
                    <a:gs pos="0">
                      <a:srgbClr val="15A7A7"/>
                    </a:gs>
                    <a:gs pos="80000">
                      <a:srgbClr val="1BDCDC"/>
                    </a:gs>
                    <a:gs pos="100000">
                      <a:srgbClr val="18E0E0"/>
                    </a:gs>
                  </a:gsLst>
                  <a:lin ang="16200000" scaled="0"/>
                </a:gradFill>
                <a:ln w="9525" cap="flat">
                  <a:solidFill>
                    <a:srgbClr val="2ECBC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solidFill>
                        <a:srgbClr val="FFFFFF">
                          <a:lumOff val="44000"/>
                        </a:srgbClr>
                      </a:solidFill>
                    </a:defRPr>
                  </a:pPr>
                  <a:endParaRPr kumimoji="0" sz="1400" b="1" i="0" u="none" strike="noStrike" kern="1200" cap="none" spc="0" normalizeH="0" baseline="0" noProof="0">
                    <a:ln>
                      <a:noFill/>
                    </a:ln>
                    <a:solidFill>
                      <a:srgbClr val="FFFFFF">
                        <a:lumOff val="44000"/>
                      </a:srgbClr>
                    </a:solidFill>
                    <a:effectLst/>
                    <a:uLnTx/>
                    <a:uFillTx/>
                    <a:latin typeface="Arial Narrow" pitchFamily="34" charset="0"/>
                    <a:ea typeface="+mn-ea"/>
                    <a:cs typeface="+mn-cs"/>
                  </a:endParaRPr>
                </a:p>
              </p:txBody>
            </p:sp>
            <p:sp>
              <p:nvSpPr>
                <p:cNvPr id="1125" name="Shape 1125"/>
                <p:cNvSpPr/>
                <p:nvPr/>
              </p:nvSpPr>
              <p:spPr>
                <a:xfrm>
                  <a:off x="65036" y="74522"/>
                  <a:ext cx="402451" cy="30720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a:solidFill>
                        <a:schemeClr val="accent3">
                          <a:lumOff val="44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FFFFFF">
                          <a:lumOff val="44000"/>
                        </a:srgbClr>
                      </a:solidFill>
                      <a:effectLst/>
                      <a:uLnTx/>
                      <a:uFillTx/>
                      <a:latin typeface="Arial Narrow" pitchFamily="34" charset="0"/>
                      <a:ea typeface="+mn-ea"/>
                      <a:cs typeface="+mn-cs"/>
                    </a:rPr>
                    <a:t>CPU</a:t>
                  </a:r>
                </a:p>
              </p:txBody>
            </p:sp>
          </p:grpSp>
          <p:grpSp>
            <p:nvGrpSpPr>
              <p:cNvPr id="1129" name="Group 1129"/>
              <p:cNvGrpSpPr/>
              <p:nvPr/>
            </p:nvGrpSpPr>
            <p:grpSpPr>
              <a:xfrm>
                <a:off x="266261" y="798786"/>
                <a:ext cx="665658" cy="465959"/>
                <a:chOff x="0" y="0"/>
                <a:chExt cx="665656" cy="465957"/>
              </a:xfrm>
            </p:grpSpPr>
            <p:sp>
              <p:nvSpPr>
                <p:cNvPr id="1127" name="Shape 1127"/>
                <p:cNvSpPr/>
                <p:nvPr/>
              </p:nvSpPr>
              <p:spPr>
                <a:xfrm>
                  <a:off x="-1" y="0"/>
                  <a:ext cx="665657" cy="46595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rgbClr val="AFAFD0"/>
                    </a:gs>
                    <a:gs pos="35000">
                      <a:srgbClr val="C7C7DD"/>
                    </a:gs>
                    <a:gs pos="100000">
                      <a:srgbClr val="EAEAF2"/>
                    </a:gs>
                  </a:gsLst>
                  <a:lin ang="16200000" scaled="0"/>
                </a:gradFill>
                <a:ln w="12700" cap="flat">
                  <a:noFill/>
                  <a:miter lim="400000"/>
                </a:ln>
                <a:effectLst>
                  <a:outerShdw blurRad="38100" dist="20000" dir="5400000" rotWithShape="0">
                    <a:srgbClr val="000000">
                      <a:alpha val="38000"/>
                    </a:srgbClr>
                  </a:outerShdw>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sz="1600">
                      <a:latin typeface="Arial"/>
                      <a:ea typeface="Arial"/>
                      <a:cs typeface="Arial"/>
                      <a:sym typeface="Arial"/>
                    </a:defRPr>
                  </a:pPr>
                  <a:endParaRPr kumimoji="0" sz="1600" b="1" i="0" u="none" strike="noStrike" kern="1200" cap="none" spc="0" normalizeH="0" baseline="0" noProof="0">
                    <a:ln>
                      <a:noFill/>
                    </a:ln>
                    <a:solidFill>
                      <a:srgbClr val="000000"/>
                    </a:solidFill>
                    <a:effectLst/>
                    <a:uLnTx/>
                    <a:uFillTx/>
                    <a:latin typeface="Arial"/>
                    <a:cs typeface="Arial"/>
                    <a:sym typeface="Arial"/>
                  </a:endParaRPr>
                </a:p>
              </p:txBody>
            </p:sp>
            <p:sp>
              <p:nvSpPr>
                <p:cNvPr id="1128" name="Shape 1128"/>
                <p:cNvSpPr/>
                <p:nvPr/>
              </p:nvSpPr>
              <p:spPr>
                <a:xfrm>
                  <a:off x="-1" y="0"/>
                  <a:ext cx="665657" cy="46595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9525" cap="flat">
                  <a:solidFill>
                    <a:srgbClr val="000064"/>
                  </a:solidFill>
                  <a:prstDash val="solid"/>
                  <a:roun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sz="1600">
                      <a:latin typeface="Arial"/>
                      <a:ea typeface="Arial"/>
                      <a:cs typeface="Arial"/>
                      <a:sym typeface="Arial"/>
                    </a:defRPr>
                  </a:pPr>
                  <a:endParaRPr kumimoji="0" sz="1600" b="1" i="0" u="none" strike="noStrike" kern="1200" cap="none" spc="0" normalizeH="0" baseline="0" noProof="0">
                    <a:ln>
                      <a:noFill/>
                    </a:ln>
                    <a:solidFill>
                      <a:srgbClr val="000000"/>
                    </a:solidFill>
                    <a:effectLst/>
                    <a:uLnTx/>
                    <a:uFillTx/>
                    <a:latin typeface="Arial"/>
                    <a:cs typeface="Arial"/>
                    <a:sym typeface="Arial"/>
                  </a:endParaRPr>
                </a:p>
              </p:txBody>
            </p:sp>
          </p:grpSp>
          <p:sp>
            <p:nvSpPr>
              <p:cNvPr id="1130" name="Shape 1130"/>
              <p:cNvSpPr/>
              <p:nvPr/>
            </p:nvSpPr>
            <p:spPr>
              <a:xfrm flipH="1">
                <a:off x="600359" y="599089"/>
                <a:ext cx="1" cy="332828"/>
              </a:xfrm>
              <a:prstGeom prst="line">
                <a:avLst/>
              </a:prstGeom>
              <a:noFill/>
              <a:ln w="38100" cap="flat">
                <a:solidFill>
                  <a:srgbClr val="003300"/>
                </a:solidFill>
                <a:prstDash val="solid"/>
                <a:round/>
                <a:headEnd type="triangle" w="med" len="med"/>
                <a:tailEnd type="triangle" w="med" len="me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00"/>
                  </a:solidFill>
                  <a:effectLst/>
                  <a:uLnTx/>
                  <a:uFillTx/>
                  <a:latin typeface="Arial Narrow" pitchFamily="34" charset="0"/>
                  <a:ea typeface="+mn-ea"/>
                  <a:cs typeface="+mn-cs"/>
                </a:endParaRPr>
              </a:p>
            </p:txBody>
          </p:sp>
          <p:sp>
            <p:nvSpPr>
              <p:cNvPr id="1131" name="Shape 1131"/>
              <p:cNvSpPr/>
              <p:nvPr/>
            </p:nvSpPr>
            <p:spPr>
              <a:xfrm>
                <a:off x="287401" y="1377406"/>
                <a:ext cx="689942"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00"/>
                    </a:solidFill>
                    <a:effectLst/>
                    <a:uLnTx/>
                    <a:uFillTx/>
                    <a:latin typeface="Arial"/>
                    <a:cs typeface="Arial"/>
                    <a:sym typeface="Arial"/>
                  </a:rPr>
                  <a:t>Node 1</a:t>
                </a:r>
              </a:p>
            </p:txBody>
          </p:sp>
        </p:grpSp>
        <p:sp>
          <p:nvSpPr>
            <p:cNvPr id="1133" name="Shape 1133"/>
            <p:cNvSpPr/>
            <p:nvPr/>
          </p:nvSpPr>
          <p:spPr>
            <a:xfrm>
              <a:off x="2063530" y="332827"/>
              <a:ext cx="1" cy="275970"/>
            </a:xfrm>
            <a:prstGeom prst="line">
              <a:avLst/>
            </a:prstGeom>
            <a:noFill/>
            <a:ln w="38100" cap="flat">
              <a:solidFill>
                <a:srgbClr val="003300"/>
              </a:solidFill>
              <a:prstDash val="solid"/>
              <a:round/>
              <a:headEnd type="triangle" w="med" len="med"/>
              <a:tailEnd type="triangle" w="med" len="me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00"/>
                </a:solidFill>
                <a:effectLst/>
                <a:uLnTx/>
                <a:uFillTx/>
                <a:latin typeface="Arial Narrow" pitchFamily="34" charset="0"/>
                <a:ea typeface="+mn-ea"/>
                <a:cs typeface="+mn-cs"/>
              </a:endParaRPr>
            </a:p>
          </p:txBody>
        </p:sp>
        <p:grpSp>
          <p:nvGrpSpPr>
            <p:cNvPr id="1143" name="Group 1143"/>
            <p:cNvGrpSpPr/>
            <p:nvPr/>
          </p:nvGrpSpPr>
          <p:grpSpPr>
            <a:xfrm>
              <a:off x="1464441" y="599089"/>
              <a:ext cx="1264746" cy="1684613"/>
              <a:chOff x="0" y="0"/>
              <a:chExt cx="1264745" cy="1684611"/>
            </a:xfrm>
          </p:grpSpPr>
          <p:sp>
            <p:nvSpPr>
              <p:cNvPr id="1134" name="Shape 1134"/>
              <p:cNvSpPr/>
              <p:nvPr/>
            </p:nvSpPr>
            <p:spPr>
              <a:xfrm>
                <a:off x="0" y="0"/>
                <a:ext cx="1264745" cy="1331311"/>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t">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latin typeface="Arial"/>
                    <a:ea typeface="Arial"/>
                    <a:cs typeface="Arial"/>
                    <a:sym typeface="Arial"/>
                  </a:defRPr>
                </a:pPr>
                <a:endParaRPr kumimoji="0" sz="1400" b="1" i="0" u="none" strike="noStrike" kern="1200" cap="none" spc="0" normalizeH="0" baseline="0" noProof="0">
                  <a:ln>
                    <a:noFill/>
                  </a:ln>
                  <a:solidFill>
                    <a:srgbClr val="000000"/>
                  </a:solidFill>
                  <a:effectLst/>
                  <a:uLnTx/>
                  <a:uFillTx/>
                  <a:latin typeface="Arial"/>
                  <a:cs typeface="Arial"/>
                  <a:sym typeface="Arial"/>
                </a:endParaRPr>
              </a:p>
            </p:txBody>
          </p:sp>
          <p:grpSp>
            <p:nvGrpSpPr>
              <p:cNvPr id="1137" name="Group 1137"/>
              <p:cNvGrpSpPr/>
              <p:nvPr/>
            </p:nvGrpSpPr>
            <p:grpSpPr>
              <a:xfrm>
                <a:off x="332827" y="133130"/>
                <a:ext cx="532526" cy="456253"/>
                <a:chOff x="0" y="-1"/>
                <a:chExt cx="532524" cy="456252"/>
              </a:xfrm>
            </p:grpSpPr>
            <p:sp>
              <p:nvSpPr>
                <p:cNvPr id="1135" name="Shape 1135"/>
                <p:cNvSpPr/>
                <p:nvPr/>
              </p:nvSpPr>
              <p:spPr>
                <a:xfrm>
                  <a:off x="0" y="-1"/>
                  <a:ext cx="532524" cy="456252"/>
                </a:xfrm>
                <a:prstGeom prst="rect">
                  <a:avLst/>
                </a:prstGeom>
                <a:gradFill flip="none" rotWithShape="1">
                  <a:gsLst>
                    <a:gs pos="0">
                      <a:srgbClr val="15A7A7"/>
                    </a:gs>
                    <a:gs pos="80000">
                      <a:srgbClr val="1BDCDC"/>
                    </a:gs>
                    <a:gs pos="100000">
                      <a:srgbClr val="18E0E0"/>
                    </a:gs>
                  </a:gsLst>
                  <a:lin ang="16200000" scaled="0"/>
                </a:gradFill>
                <a:ln w="9525" cap="flat">
                  <a:solidFill>
                    <a:srgbClr val="2ECBC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solidFill>
                        <a:srgbClr val="FFFFFF">
                          <a:lumOff val="44000"/>
                        </a:srgbClr>
                      </a:solidFill>
                    </a:defRPr>
                  </a:pPr>
                  <a:endParaRPr kumimoji="0" sz="1400" b="1" i="0" u="none" strike="noStrike" kern="1200" cap="none" spc="0" normalizeH="0" baseline="0" noProof="0">
                    <a:ln>
                      <a:noFill/>
                    </a:ln>
                    <a:solidFill>
                      <a:srgbClr val="FFFFFF">
                        <a:lumOff val="44000"/>
                      </a:srgbClr>
                    </a:solidFill>
                    <a:effectLst/>
                    <a:uLnTx/>
                    <a:uFillTx/>
                    <a:latin typeface="Arial Narrow" pitchFamily="34" charset="0"/>
                    <a:ea typeface="+mn-ea"/>
                    <a:cs typeface="+mn-cs"/>
                  </a:endParaRPr>
                </a:p>
              </p:txBody>
            </p:sp>
            <p:sp>
              <p:nvSpPr>
                <p:cNvPr id="1136" name="Shape 1136"/>
                <p:cNvSpPr/>
                <p:nvPr/>
              </p:nvSpPr>
              <p:spPr>
                <a:xfrm>
                  <a:off x="65036" y="74522"/>
                  <a:ext cx="402451" cy="30720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a:solidFill>
                        <a:schemeClr val="accent3">
                          <a:lumOff val="44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FFFFFF">
                          <a:lumOff val="44000"/>
                        </a:srgbClr>
                      </a:solidFill>
                      <a:effectLst/>
                      <a:uLnTx/>
                      <a:uFillTx/>
                      <a:latin typeface="Arial Narrow" pitchFamily="34" charset="0"/>
                      <a:ea typeface="+mn-ea"/>
                      <a:cs typeface="+mn-cs"/>
                    </a:rPr>
                    <a:t>CPU</a:t>
                  </a:r>
                </a:p>
              </p:txBody>
            </p:sp>
          </p:grpSp>
          <p:grpSp>
            <p:nvGrpSpPr>
              <p:cNvPr id="1140" name="Group 1140"/>
              <p:cNvGrpSpPr/>
              <p:nvPr/>
            </p:nvGrpSpPr>
            <p:grpSpPr>
              <a:xfrm>
                <a:off x="266261" y="798786"/>
                <a:ext cx="665658" cy="465959"/>
                <a:chOff x="0" y="0"/>
                <a:chExt cx="665656" cy="465957"/>
              </a:xfrm>
            </p:grpSpPr>
            <p:sp>
              <p:nvSpPr>
                <p:cNvPr id="1138" name="Shape 1138"/>
                <p:cNvSpPr/>
                <p:nvPr/>
              </p:nvSpPr>
              <p:spPr>
                <a:xfrm>
                  <a:off x="-1" y="0"/>
                  <a:ext cx="665657" cy="46595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rgbClr val="AFAFD0"/>
                    </a:gs>
                    <a:gs pos="35000">
                      <a:srgbClr val="C7C7DD"/>
                    </a:gs>
                    <a:gs pos="100000">
                      <a:srgbClr val="EAEAF2"/>
                    </a:gs>
                  </a:gsLst>
                  <a:lin ang="16200000" scaled="0"/>
                </a:gradFill>
                <a:ln w="12700" cap="flat">
                  <a:noFill/>
                  <a:miter lim="400000"/>
                </a:ln>
                <a:effectLst>
                  <a:outerShdw blurRad="38100" dist="20000" dir="5400000" rotWithShape="0">
                    <a:srgbClr val="000000">
                      <a:alpha val="38000"/>
                    </a:srgbClr>
                  </a:outerShdw>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sz="1600">
                      <a:latin typeface="Arial"/>
                      <a:ea typeface="Arial"/>
                      <a:cs typeface="Arial"/>
                      <a:sym typeface="Arial"/>
                    </a:defRPr>
                  </a:pPr>
                  <a:endParaRPr kumimoji="0" sz="1600" b="1" i="0" u="none" strike="noStrike" kern="1200" cap="none" spc="0" normalizeH="0" baseline="0" noProof="0">
                    <a:ln>
                      <a:noFill/>
                    </a:ln>
                    <a:solidFill>
                      <a:srgbClr val="000000"/>
                    </a:solidFill>
                    <a:effectLst/>
                    <a:uLnTx/>
                    <a:uFillTx/>
                    <a:latin typeface="Arial"/>
                    <a:cs typeface="Arial"/>
                    <a:sym typeface="Arial"/>
                  </a:endParaRPr>
                </a:p>
              </p:txBody>
            </p:sp>
            <p:sp>
              <p:nvSpPr>
                <p:cNvPr id="1139" name="Shape 1139"/>
                <p:cNvSpPr/>
                <p:nvPr/>
              </p:nvSpPr>
              <p:spPr>
                <a:xfrm>
                  <a:off x="-1" y="0"/>
                  <a:ext cx="665657" cy="46595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9525" cap="flat">
                  <a:solidFill>
                    <a:srgbClr val="000064"/>
                  </a:solidFill>
                  <a:prstDash val="solid"/>
                  <a:roun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sz="1600">
                      <a:latin typeface="Arial"/>
                      <a:ea typeface="Arial"/>
                      <a:cs typeface="Arial"/>
                      <a:sym typeface="Arial"/>
                    </a:defRPr>
                  </a:pPr>
                  <a:endParaRPr kumimoji="0" sz="1600" b="1" i="0" u="none" strike="noStrike" kern="1200" cap="none" spc="0" normalizeH="0" baseline="0" noProof="0">
                    <a:ln>
                      <a:noFill/>
                    </a:ln>
                    <a:solidFill>
                      <a:srgbClr val="000000"/>
                    </a:solidFill>
                    <a:effectLst/>
                    <a:uLnTx/>
                    <a:uFillTx/>
                    <a:latin typeface="Arial"/>
                    <a:cs typeface="Arial"/>
                    <a:sym typeface="Arial"/>
                  </a:endParaRPr>
                </a:p>
              </p:txBody>
            </p:sp>
          </p:grpSp>
          <p:sp>
            <p:nvSpPr>
              <p:cNvPr id="1141" name="Shape 1141"/>
              <p:cNvSpPr/>
              <p:nvPr/>
            </p:nvSpPr>
            <p:spPr>
              <a:xfrm flipH="1">
                <a:off x="600359" y="599089"/>
                <a:ext cx="1" cy="332828"/>
              </a:xfrm>
              <a:prstGeom prst="line">
                <a:avLst/>
              </a:prstGeom>
              <a:noFill/>
              <a:ln w="38100" cap="flat">
                <a:solidFill>
                  <a:srgbClr val="003300"/>
                </a:solidFill>
                <a:prstDash val="solid"/>
                <a:round/>
                <a:headEnd type="triangle" w="med" len="med"/>
                <a:tailEnd type="triangle" w="med" len="me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00"/>
                  </a:solidFill>
                  <a:effectLst/>
                  <a:uLnTx/>
                  <a:uFillTx/>
                  <a:latin typeface="Arial Narrow" pitchFamily="34" charset="0"/>
                  <a:ea typeface="+mn-ea"/>
                  <a:cs typeface="+mn-cs"/>
                </a:endParaRPr>
              </a:p>
            </p:txBody>
          </p:sp>
          <p:sp>
            <p:nvSpPr>
              <p:cNvPr id="1142" name="Shape 1142"/>
              <p:cNvSpPr/>
              <p:nvPr/>
            </p:nvSpPr>
            <p:spPr>
              <a:xfrm>
                <a:off x="287401" y="1377406"/>
                <a:ext cx="689942"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00"/>
                    </a:solidFill>
                    <a:effectLst/>
                    <a:uLnTx/>
                    <a:uFillTx/>
                    <a:latin typeface="Arial"/>
                    <a:cs typeface="Arial"/>
                    <a:sym typeface="Arial"/>
                  </a:rPr>
                  <a:t>Node 2</a:t>
                </a:r>
              </a:p>
            </p:txBody>
          </p:sp>
        </p:grpSp>
        <p:sp>
          <p:nvSpPr>
            <p:cNvPr id="1144" name="Shape 1144"/>
            <p:cNvSpPr/>
            <p:nvPr/>
          </p:nvSpPr>
          <p:spPr>
            <a:xfrm>
              <a:off x="5125544" y="332827"/>
              <a:ext cx="1" cy="275970"/>
            </a:xfrm>
            <a:prstGeom prst="line">
              <a:avLst/>
            </a:prstGeom>
            <a:noFill/>
            <a:ln w="38100" cap="flat">
              <a:solidFill>
                <a:srgbClr val="003300"/>
              </a:solidFill>
              <a:prstDash val="solid"/>
              <a:round/>
              <a:headEnd type="triangle" w="med" len="med"/>
              <a:tailEnd type="triangle" w="med" len="me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00"/>
                </a:solidFill>
                <a:effectLst/>
                <a:uLnTx/>
                <a:uFillTx/>
                <a:latin typeface="Arial Narrow" pitchFamily="34" charset="0"/>
                <a:ea typeface="+mn-ea"/>
                <a:cs typeface="+mn-cs"/>
              </a:endParaRPr>
            </a:p>
          </p:txBody>
        </p:sp>
        <p:grpSp>
          <p:nvGrpSpPr>
            <p:cNvPr id="1154" name="Group 1154"/>
            <p:cNvGrpSpPr/>
            <p:nvPr/>
          </p:nvGrpSpPr>
          <p:grpSpPr>
            <a:xfrm>
              <a:off x="4526455" y="599089"/>
              <a:ext cx="1264746" cy="1684613"/>
              <a:chOff x="0" y="0"/>
              <a:chExt cx="1264745" cy="1684611"/>
            </a:xfrm>
          </p:grpSpPr>
          <p:sp>
            <p:nvSpPr>
              <p:cNvPr id="1145" name="Shape 1145"/>
              <p:cNvSpPr/>
              <p:nvPr/>
            </p:nvSpPr>
            <p:spPr>
              <a:xfrm>
                <a:off x="0" y="0"/>
                <a:ext cx="1264745" cy="1331311"/>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t">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latin typeface="Arial"/>
                    <a:ea typeface="Arial"/>
                    <a:cs typeface="Arial"/>
                    <a:sym typeface="Arial"/>
                  </a:defRPr>
                </a:pPr>
                <a:endParaRPr kumimoji="0" sz="1400" b="1" i="0" u="none" strike="noStrike" kern="1200" cap="none" spc="0" normalizeH="0" baseline="0" noProof="0">
                  <a:ln>
                    <a:noFill/>
                  </a:ln>
                  <a:solidFill>
                    <a:srgbClr val="000000"/>
                  </a:solidFill>
                  <a:effectLst/>
                  <a:uLnTx/>
                  <a:uFillTx/>
                  <a:latin typeface="Arial"/>
                  <a:cs typeface="Arial"/>
                  <a:sym typeface="Arial"/>
                </a:endParaRPr>
              </a:p>
            </p:txBody>
          </p:sp>
          <p:grpSp>
            <p:nvGrpSpPr>
              <p:cNvPr id="1148" name="Group 1148"/>
              <p:cNvGrpSpPr/>
              <p:nvPr/>
            </p:nvGrpSpPr>
            <p:grpSpPr>
              <a:xfrm>
                <a:off x="332827" y="133130"/>
                <a:ext cx="532526" cy="456253"/>
                <a:chOff x="0" y="-1"/>
                <a:chExt cx="532524" cy="456252"/>
              </a:xfrm>
            </p:grpSpPr>
            <p:sp>
              <p:nvSpPr>
                <p:cNvPr id="1146" name="Shape 1146"/>
                <p:cNvSpPr/>
                <p:nvPr/>
              </p:nvSpPr>
              <p:spPr>
                <a:xfrm>
                  <a:off x="0" y="-1"/>
                  <a:ext cx="532524" cy="456252"/>
                </a:xfrm>
                <a:prstGeom prst="rect">
                  <a:avLst/>
                </a:prstGeom>
                <a:gradFill flip="none" rotWithShape="1">
                  <a:gsLst>
                    <a:gs pos="0">
                      <a:srgbClr val="15A7A7"/>
                    </a:gs>
                    <a:gs pos="80000">
                      <a:srgbClr val="1BDCDC"/>
                    </a:gs>
                    <a:gs pos="100000">
                      <a:srgbClr val="18E0E0"/>
                    </a:gs>
                  </a:gsLst>
                  <a:lin ang="16200000" scaled="0"/>
                </a:gradFill>
                <a:ln w="9525" cap="flat">
                  <a:solidFill>
                    <a:srgbClr val="2ECBC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solidFill>
                        <a:srgbClr val="FFFFFF">
                          <a:lumOff val="44000"/>
                        </a:srgbClr>
                      </a:solidFill>
                    </a:defRPr>
                  </a:pPr>
                  <a:endParaRPr kumimoji="0" sz="1400" b="1" i="0" u="none" strike="noStrike" kern="1200" cap="none" spc="0" normalizeH="0" baseline="0" noProof="0">
                    <a:ln>
                      <a:noFill/>
                    </a:ln>
                    <a:solidFill>
                      <a:srgbClr val="FFFFFF">
                        <a:lumOff val="44000"/>
                      </a:srgbClr>
                    </a:solidFill>
                    <a:effectLst/>
                    <a:uLnTx/>
                    <a:uFillTx/>
                    <a:latin typeface="Arial Narrow" pitchFamily="34" charset="0"/>
                    <a:ea typeface="+mn-ea"/>
                    <a:cs typeface="+mn-cs"/>
                  </a:endParaRPr>
                </a:p>
              </p:txBody>
            </p:sp>
            <p:sp>
              <p:nvSpPr>
                <p:cNvPr id="1147" name="Shape 1147"/>
                <p:cNvSpPr/>
                <p:nvPr/>
              </p:nvSpPr>
              <p:spPr>
                <a:xfrm>
                  <a:off x="65036" y="74522"/>
                  <a:ext cx="402451" cy="30720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a:solidFill>
                        <a:schemeClr val="accent3">
                          <a:lumOff val="44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FFFFFF">
                          <a:lumOff val="44000"/>
                        </a:srgbClr>
                      </a:solidFill>
                      <a:effectLst/>
                      <a:uLnTx/>
                      <a:uFillTx/>
                      <a:latin typeface="Arial Narrow" pitchFamily="34" charset="0"/>
                      <a:ea typeface="+mn-ea"/>
                      <a:cs typeface="+mn-cs"/>
                    </a:rPr>
                    <a:t>CPU</a:t>
                  </a:r>
                </a:p>
              </p:txBody>
            </p:sp>
          </p:grpSp>
          <p:grpSp>
            <p:nvGrpSpPr>
              <p:cNvPr id="1151" name="Group 1151"/>
              <p:cNvGrpSpPr/>
              <p:nvPr/>
            </p:nvGrpSpPr>
            <p:grpSpPr>
              <a:xfrm>
                <a:off x="266261" y="798786"/>
                <a:ext cx="665658" cy="465959"/>
                <a:chOff x="0" y="0"/>
                <a:chExt cx="665656" cy="465957"/>
              </a:xfrm>
            </p:grpSpPr>
            <p:sp>
              <p:nvSpPr>
                <p:cNvPr id="1149" name="Shape 1149"/>
                <p:cNvSpPr/>
                <p:nvPr/>
              </p:nvSpPr>
              <p:spPr>
                <a:xfrm>
                  <a:off x="-1" y="0"/>
                  <a:ext cx="665657" cy="46595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rgbClr val="AFAFD0"/>
                    </a:gs>
                    <a:gs pos="35000">
                      <a:srgbClr val="C7C7DD"/>
                    </a:gs>
                    <a:gs pos="100000">
                      <a:srgbClr val="EAEAF2"/>
                    </a:gs>
                  </a:gsLst>
                  <a:lin ang="16200000" scaled="0"/>
                </a:gradFill>
                <a:ln w="12700" cap="flat">
                  <a:noFill/>
                  <a:miter lim="400000"/>
                </a:ln>
                <a:effectLst>
                  <a:outerShdw blurRad="38100" dist="20000" dir="5400000" rotWithShape="0">
                    <a:srgbClr val="000000">
                      <a:alpha val="38000"/>
                    </a:srgbClr>
                  </a:outerShdw>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sz="1600">
                      <a:latin typeface="Arial"/>
                      <a:ea typeface="Arial"/>
                      <a:cs typeface="Arial"/>
                      <a:sym typeface="Arial"/>
                    </a:defRPr>
                  </a:pPr>
                  <a:endParaRPr kumimoji="0" sz="1600" b="1" i="0" u="none" strike="noStrike" kern="1200" cap="none" spc="0" normalizeH="0" baseline="0" noProof="0">
                    <a:ln>
                      <a:noFill/>
                    </a:ln>
                    <a:solidFill>
                      <a:srgbClr val="000000"/>
                    </a:solidFill>
                    <a:effectLst/>
                    <a:uLnTx/>
                    <a:uFillTx/>
                    <a:latin typeface="Arial"/>
                    <a:cs typeface="Arial"/>
                    <a:sym typeface="Arial"/>
                  </a:endParaRPr>
                </a:p>
              </p:txBody>
            </p:sp>
            <p:sp>
              <p:nvSpPr>
                <p:cNvPr id="1150" name="Shape 1150"/>
                <p:cNvSpPr/>
                <p:nvPr/>
              </p:nvSpPr>
              <p:spPr>
                <a:xfrm>
                  <a:off x="-1" y="0"/>
                  <a:ext cx="665657" cy="46595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9525" cap="flat">
                  <a:solidFill>
                    <a:srgbClr val="000064"/>
                  </a:solidFill>
                  <a:prstDash val="solid"/>
                  <a:roun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sz="1600">
                      <a:latin typeface="Arial"/>
                      <a:ea typeface="Arial"/>
                      <a:cs typeface="Arial"/>
                      <a:sym typeface="Arial"/>
                    </a:defRPr>
                  </a:pPr>
                  <a:endParaRPr kumimoji="0" sz="1600" b="1" i="0" u="none" strike="noStrike" kern="1200" cap="none" spc="0" normalizeH="0" baseline="0" noProof="0">
                    <a:ln>
                      <a:noFill/>
                    </a:ln>
                    <a:solidFill>
                      <a:srgbClr val="000000"/>
                    </a:solidFill>
                    <a:effectLst/>
                    <a:uLnTx/>
                    <a:uFillTx/>
                    <a:latin typeface="Arial"/>
                    <a:cs typeface="Arial"/>
                    <a:sym typeface="Arial"/>
                  </a:endParaRPr>
                </a:p>
              </p:txBody>
            </p:sp>
          </p:grpSp>
          <p:sp>
            <p:nvSpPr>
              <p:cNvPr id="1152" name="Shape 1152"/>
              <p:cNvSpPr/>
              <p:nvPr/>
            </p:nvSpPr>
            <p:spPr>
              <a:xfrm flipH="1">
                <a:off x="600359" y="599089"/>
                <a:ext cx="1" cy="332828"/>
              </a:xfrm>
              <a:prstGeom prst="line">
                <a:avLst/>
              </a:prstGeom>
              <a:noFill/>
              <a:ln w="38100" cap="flat">
                <a:solidFill>
                  <a:srgbClr val="003300"/>
                </a:solidFill>
                <a:prstDash val="solid"/>
                <a:round/>
                <a:headEnd type="triangle" w="med" len="med"/>
                <a:tailEnd type="triangle" w="med" len="med"/>
              </a:ln>
              <a:effectLst/>
            </p:spPr>
            <p:txBody>
              <a:bodyPr wrap="square" lIns="45719" tIns="45719" rIns="45719" bIns="45719" numCol="1"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00"/>
                  </a:solidFill>
                  <a:effectLst/>
                  <a:uLnTx/>
                  <a:uFillTx/>
                  <a:latin typeface="Arial Narrow" pitchFamily="34" charset="0"/>
                  <a:ea typeface="+mn-ea"/>
                  <a:cs typeface="+mn-cs"/>
                </a:endParaRPr>
              </a:p>
            </p:txBody>
          </p:sp>
          <p:sp>
            <p:nvSpPr>
              <p:cNvPr id="1153" name="Shape 1153"/>
              <p:cNvSpPr/>
              <p:nvPr/>
            </p:nvSpPr>
            <p:spPr>
              <a:xfrm>
                <a:off x="264841" y="1377406"/>
                <a:ext cx="735061"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400">
                    <a:latin typeface="Arial"/>
                    <a:ea typeface="Arial"/>
                    <a:cs typeface="Arial"/>
                    <a:sym typeface="Arial"/>
                  </a:defRPr>
                </a:pPr>
                <a:r>
                  <a:rPr kumimoji="0" sz="1400" b="1" i="0" u="none" strike="noStrike" kern="1200" cap="none" spc="0" normalizeH="0" baseline="0" noProof="0">
                    <a:ln>
                      <a:noFill/>
                    </a:ln>
                    <a:solidFill>
                      <a:srgbClr val="000000"/>
                    </a:solidFill>
                    <a:effectLst/>
                    <a:uLnTx/>
                    <a:uFillTx/>
                    <a:latin typeface="Arial"/>
                    <a:cs typeface="Arial"/>
                    <a:sym typeface="Arial"/>
                  </a:rPr>
                  <a:t>Node </a:t>
                </a:r>
                <a:r>
                  <a:rPr kumimoji="0" sz="1400" b="1" i="1" u="none" strike="noStrike" kern="1200" cap="none" spc="0" normalizeH="0" baseline="0" noProof="0">
                    <a:ln>
                      <a:noFill/>
                    </a:ln>
                    <a:solidFill>
                      <a:srgbClr val="000000"/>
                    </a:solidFill>
                    <a:effectLst/>
                    <a:uLnTx/>
                    <a:uFillTx/>
                    <a:latin typeface="Arial"/>
                    <a:cs typeface="Arial"/>
                    <a:sym typeface="Arial"/>
                  </a:rPr>
                  <a:t>n</a:t>
                </a:r>
              </a:p>
            </p:txBody>
          </p:sp>
        </p:grpSp>
        <p:sp>
          <p:nvSpPr>
            <p:cNvPr id="1155" name="Shape 1155"/>
            <p:cNvSpPr/>
            <p:nvPr/>
          </p:nvSpPr>
          <p:spPr>
            <a:xfrm>
              <a:off x="3345967" y="1044578"/>
              <a:ext cx="563706" cy="3072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lvl1pPr algn="ctr">
                <a:defRPr sz="1400" b="0">
                  <a:latin typeface="Symbol"/>
                  <a:ea typeface="Symbol"/>
                  <a:cs typeface="Symbol"/>
                  <a:sym typeface="Symbol"/>
                </a:defRPr>
              </a:lvl1pPr>
            </a:lstStyle>
            <a:p>
              <a:pPr marL="0" marR="0" lvl="0" indent="0" algn="ctr" defTabSz="914400" rtl="0" eaLnBrk="0" fontAlgn="base" latinLnBrk="0" hangingPunct="0">
                <a:lnSpc>
                  <a:spcPct val="100000"/>
                </a:lnSpc>
                <a:spcBef>
                  <a:spcPct val="0"/>
                </a:spcBef>
                <a:spcAft>
                  <a:spcPct val="0"/>
                </a:spcAft>
                <a:buClrTx/>
                <a:buSzTx/>
                <a:buFontTx/>
                <a:buNone/>
                <a:tabLst/>
                <a:defRPr b="1">
                  <a:latin typeface="Arial"/>
                  <a:ea typeface="Arial"/>
                  <a:cs typeface="Arial"/>
                  <a:sym typeface="Arial"/>
                </a:defRPr>
              </a:pPr>
              <a:r>
                <a:rPr kumimoji="0" sz="1400" b="0" i="0" u="none" strike="noStrike" kern="1200" cap="none" spc="0" normalizeH="0" baseline="0" noProof="0">
                  <a:ln>
                    <a:noFill/>
                  </a:ln>
                  <a:solidFill>
                    <a:srgbClr val="000000"/>
                  </a:solidFill>
                  <a:effectLst/>
                  <a:uLnTx/>
                  <a:uFillTx/>
                  <a:latin typeface="Symbol"/>
                  <a:ea typeface="Symbol"/>
                  <a:cs typeface="Symbol"/>
                  <a:sym typeface="Symbol"/>
                </a:rPr>
                <a:t>•   •  •</a:t>
              </a:r>
            </a:p>
          </p:txBody>
        </p:sp>
      </p:grpSp>
      <p:sp>
        <p:nvSpPr>
          <p:cNvPr id="1157" name="Shape 1157"/>
          <p:cNvSpPr/>
          <p:nvPr/>
        </p:nvSpPr>
        <p:spPr>
          <a:xfrm>
            <a:off x="1061925" y="2970952"/>
            <a:ext cx="6104478" cy="687072"/>
          </a:xfrm>
          <a:prstGeom prst="roundRect">
            <a:avLst>
              <a:gd name="adj" fmla="val 16667"/>
            </a:avLst>
          </a:prstGeom>
          <a:solidFill>
            <a:srgbClr val="FFFF00">
              <a:alpha val="29000"/>
            </a:srgbClr>
          </a:solidFill>
          <a:ln w="19050">
            <a:solidFill>
              <a:srgbClr val="003300"/>
            </a:solidFill>
            <a:tailEnd type="triangle"/>
          </a:ln>
        </p:spPr>
        <p:txBody>
          <a:bodyPr lIns="45466" tIns="45467" rIns="45466" bIns="45467" anchor="ctr"/>
          <a:lstStyle/>
          <a:p>
            <a:pPr marL="0" marR="0" lvl="0" indent="0" algn="l"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0144378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Shape 1413"/>
          <p:cNvSpPr>
            <a:spLocks noGrp="1"/>
          </p:cNvSpPr>
          <p:nvPr>
            <p:ph type="title"/>
          </p:nvPr>
        </p:nvSpPr>
        <p:spPr>
          <a:xfrm>
            <a:off x="405376" y="248176"/>
            <a:ext cx="8716368" cy="780911"/>
          </a:xfrm>
          <a:prstGeom prst="rect">
            <a:avLst/>
          </a:prstGeom>
        </p:spPr>
        <p:txBody>
          <a:bodyPr/>
          <a:lstStyle/>
          <a:p>
            <a:r>
              <a:rPr lang="en-US" dirty="0"/>
              <a:t>Recall: </a:t>
            </a:r>
            <a:r>
              <a:rPr dirty="0"/>
              <a:t>Recent Programming Systems</a:t>
            </a:r>
          </a:p>
        </p:txBody>
      </p:sp>
      <p:sp>
        <p:nvSpPr>
          <p:cNvPr id="1414" name="Shape 1414"/>
          <p:cNvSpPr>
            <a:spLocks noGrp="1"/>
          </p:cNvSpPr>
          <p:nvPr>
            <p:ph type="body" idx="1"/>
          </p:nvPr>
        </p:nvSpPr>
        <p:spPr>
          <a:xfrm>
            <a:off x="290917" y="1371032"/>
            <a:ext cx="7028097" cy="5073520"/>
          </a:xfrm>
          <a:prstGeom prst="rect">
            <a:avLst/>
          </a:prstGeom>
        </p:spPr>
        <p:txBody>
          <a:bodyPr/>
          <a:lstStyle/>
          <a:p>
            <a:pPr marL="372190" indent="-372190" defTabSz="880692">
              <a:spcBef>
                <a:spcPts val="1302"/>
              </a:spcBef>
              <a:defRPr sz="2328">
                <a:effectLst>
                  <a:outerShdw blurRad="36957" dist="36957" dir="2700000" rotWithShape="0">
                    <a:srgbClr val="C0C0C0"/>
                  </a:outerShdw>
                </a:effectLst>
              </a:defRPr>
            </a:pPr>
            <a:r>
              <a:rPr dirty="0"/>
              <a:t>Spark Project</a:t>
            </a:r>
          </a:p>
          <a:p>
            <a:pPr marL="716808" lvl="1" indent="-235869" defTabSz="880692">
              <a:spcBef>
                <a:spcPts val="501"/>
              </a:spcBef>
              <a:buClr>
                <a:srgbClr val="660033"/>
              </a:buClr>
              <a:buFont typeface="Wingdings"/>
              <a:defRPr sz="1940">
                <a:solidFill>
                  <a:srgbClr val="000066"/>
                </a:solidFill>
                <a:effectLst/>
              </a:defRPr>
            </a:pPr>
            <a:endParaRPr dirty="0"/>
          </a:p>
          <a:p>
            <a:pPr marL="716808" lvl="1" indent="-235869" defTabSz="880692">
              <a:spcBef>
                <a:spcPts val="501"/>
              </a:spcBef>
              <a:buClr>
                <a:srgbClr val="660033"/>
              </a:buClr>
              <a:buFont typeface="Wingdings"/>
              <a:defRPr sz="1940">
                <a:solidFill>
                  <a:srgbClr val="000066"/>
                </a:solidFill>
                <a:effectLst/>
              </a:defRPr>
            </a:pPr>
            <a:r>
              <a:rPr dirty="0"/>
              <a:t>at U.C., Berkeley</a:t>
            </a:r>
          </a:p>
          <a:p>
            <a:pPr marL="716808" lvl="1" indent="-235869" defTabSz="880692">
              <a:spcBef>
                <a:spcPts val="501"/>
              </a:spcBef>
              <a:buClr>
                <a:srgbClr val="660033"/>
              </a:buClr>
              <a:buFont typeface="Wingdings"/>
              <a:defRPr sz="1940">
                <a:solidFill>
                  <a:srgbClr val="000066"/>
                </a:solidFill>
                <a:effectLst/>
              </a:defRPr>
            </a:pPr>
            <a:r>
              <a:rPr dirty="0"/>
              <a:t>Grown to have large open source community</a:t>
            </a:r>
          </a:p>
          <a:p>
            <a:pPr marL="716808" lvl="1" indent="-235869" defTabSz="880692">
              <a:spcBef>
                <a:spcPts val="501"/>
              </a:spcBef>
              <a:buClr>
                <a:srgbClr val="660033"/>
              </a:buClr>
              <a:buFont typeface="Wingdings"/>
              <a:defRPr sz="1940">
                <a:solidFill>
                  <a:srgbClr val="000066"/>
                </a:solidFill>
                <a:effectLst/>
              </a:defRPr>
            </a:pPr>
            <a:endParaRPr dirty="0"/>
          </a:p>
          <a:p>
            <a:pPr marL="372190" indent="-372190" defTabSz="880692">
              <a:spcBef>
                <a:spcPts val="1302"/>
              </a:spcBef>
              <a:defRPr sz="2328">
                <a:effectLst>
                  <a:outerShdw blurRad="36957" dist="36957" dir="2700000" rotWithShape="0">
                    <a:srgbClr val="C0C0C0"/>
                  </a:outerShdw>
                </a:effectLst>
              </a:defRPr>
            </a:pPr>
            <a:endParaRPr sz="1900" dirty="0">
              <a:solidFill>
                <a:srgbClr val="000066"/>
              </a:solidFill>
            </a:endParaRPr>
          </a:p>
          <a:p>
            <a:pPr marL="372190" indent="-372190" defTabSz="880692">
              <a:spcBef>
                <a:spcPts val="1302"/>
              </a:spcBef>
              <a:defRPr sz="2328">
                <a:effectLst>
                  <a:outerShdw blurRad="36957" dist="36957" dir="2700000" rotWithShape="0">
                    <a:srgbClr val="C0C0C0"/>
                  </a:outerShdw>
                </a:effectLst>
              </a:defRPr>
            </a:pPr>
            <a:endParaRPr sz="1900" dirty="0">
              <a:solidFill>
                <a:srgbClr val="000066"/>
              </a:solidFill>
            </a:endParaRPr>
          </a:p>
          <a:p>
            <a:pPr marL="372190" indent="-372190" defTabSz="880692">
              <a:spcBef>
                <a:spcPts val="1302"/>
              </a:spcBef>
              <a:defRPr sz="2328">
                <a:effectLst>
                  <a:outerShdw blurRad="36957" dist="36957" dir="2700000" rotWithShape="0">
                    <a:srgbClr val="C0C0C0"/>
                  </a:outerShdw>
                </a:effectLst>
              </a:defRPr>
            </a:pPr>
            <a:r>
              <a:rPr dirty="0"/>
              <a:t>GraphLab</a:t>
            </a:r>
          </a:p>
          <a:p>
            <a:pPr marL="716808" lvl="1" indent="-235869" defTabSz="880692">
              <a:spcBef>
                <a:spcPts val="501"/>
              </a:spcBef>
              <a:buClr>
                <a:srgbClr val="660033"/>
              </a:buClr>
              <a:buFont typeface="Wingdings"/>
              <a:defRPr sz="1940">
                <a:solidFill>
                  <a:srgbClr val="000066"/>
                </a:solidFill>
                <a:effectLst/>
              </a:defRPr>
            </a:pPr>
            <a:r>
              <a:rPr dirty="0"/>
              <a:t>Started as project at CMU by Carlos Guestrin</a:t>
            </a:r>
          </a:p>
          <a:p>
            <a:pPr marL="716808" lvl="1" indent="-235869" defTabSz="880692">
              <a:spcBef>
                <a:spcPts val="501"/>
              </a:spcBef>
              <a:buClr>
                <a:srgbClr val="660033"/>
              </a:buClr>
              <a:buFont typeface="Wingdings"/>
              <a:defRPr sz="1940">
                <a:solidFill>
                  <a:srgbClr val="000066"/>
                </a:solidFill>
                <a:effectLst/>
              </a:defRPr>
            </a:pPr>
            <a:r>
              <a:rPr dirty="0"/>
              <a:t>Environment for describing machine-learning algorithms</a:t>
            </a:r>
          </a:p>
          <a:p>
            <a:pPr marL="1104311" lvl="2" indent="-229741" defTabSz="880692">
              <a:lnSpc>
                <a:spcPct val="107000"/>
              </a:lnSpc>
              <a:spcBef>
                <a:spcPts val="200"/>
              </a:spcBef>
              <a:buClr>
                <a:srgbClr val="005400"/>
              </a:buClr>
              <a:buFont typeface="Wingdings"/>
              <a:defRPr sz="1746" b="0">
                <a:solidFill>
                  <a:srgbClr val="000099"/>
                </a:solidFill>
                <a:effectLst/>
              </a:defRPr>
            </a:pPr>
            <a:r>
              <a:rPr dirty="0"/>
              <a:t>Sparse matrix structure described by graph</a:t>
            </a:r>
          </a:p>
          <a:p>
            <a:pPr marL="1104311" lvl="2" indent="-229741" defTabSz="880692">
              <a:lnSpc>
                <a:spcPct val="107000"/>
              </a:lnSpc>
              <a:spcBef>
                <a:spcPts val="200"/>
              </a:spcBef>
              <a:buClr>
                <a:srgbClr val="005400"/>
              </a:buClr>
              <a:buFont typeface="Wingdings"/>
              <a:defRPr sz="1746" b="0">
                <a:solidFill>
                  <a:srgbClr val="000099"/>
                </a:solidFill>
                <a:effectLst/>
              </a:defRPr>
            </a:pPr>
            <a:r>
              <a:rPr dirty="0"/>
              <a:t>Computation based on updating of node values</a:t>
            </a:r>
          </a:p>
        </p:txBody>
      </p:sp>
      <p:pic>
        <p:nvPicPr>
          <p:cNvPr id="1415" name="image20.png"/>
          <p:cNvPicPr>
            <a:picLocks noChangeAspect="1"/>
          </p:cNvPicPr>
          <p:nvPr/>
        </p:nvPicPr>
        <p:blipFill>
          <a:blip r:embed="rId2">
            <a:extLst/>
          </a:blip>
          <a:stretch>
            <a:fillRect/>
          </a:stretch>
        </p:blipFill>
        <p:spPr>
          <a:xfrm>
            <a:off x="2893336" y="986076"/>
            <a:ext cx="1353179" cy="718881"/>
          </a:xfrm>
          <a:prstGeom prst="rect">
            <a:avLst/>
          </a:prstGeom>
          <a:ln w="12700">
            <a:miter lim="400000"/>
          </a:ln>
        </p:spPr>
      </p:pic>
      <p:pic>
        <p:nvPicPr>
          <p:cNvPr id="1416" name="image21.png"/>
          <p:cNvPicPr>
            <a:picLocks noChangeAspect="1"/>
          </p:cNvPicPr>
          <p:nvPr/>
        </p:nvPicPr>
        <p:blipFill>
          <a:blip r:embed="rId3">
            <a:extLst/>
          </a:blip>
          <a:stretch>
            <a:fillRect/>
          </a:stretch>
        </p:blipFill>
        <p:spPr>
          <a:xfrm>
            <a:off x="5335060" y="986076"/>
            <a:ext cx="3241724" cy="1526827"/>
          </a:xfrm>
          <a:prstGeom prst="rect">
            <a:avLst/>
          </a:prstGeom>
          <a:ln w="12700">
            <a:miter lim="400000"/>
          </a:ln>
        </p:spPr>
      </p:pic>
      <p:pic>
        <p:nvPicPr>
          <p:cNvPr id="1417" name="image22.png"/>
          <p:cNvPicPr>
            <a:picLocks noChangeAspect="1"/>
          </p:cNvPicPr>
          <p:nvPr/>
        </p:nvPicPr>
        <p:blipFill>
          <a:blip r:embed="rId4">
            <a:extLst/>
          </a:blip>
          <a:stretch>
            <a:fillRect/>
          </a:stretch>
        </p:blipFill>
        <p:spPr>
          <a:xfrm>
            <a:off x="3961552" y="3087493"/>
            <a:ext cx="4883583" cy="637916"/>
          </a:xfrm>
          <a:prstGeom prst="rect">
            <a:avLst/>
          </a:prstGeom>
          <a:ln w="12700">
            <a:miter lim="400000"/>
          </a:ln>
        </p:spPr>
      </p:pic>
      <p:pic>
        <p:nvPicPr>
          <p:cNvPr id="1418" name="image23.png"/>
          <p:cNvPicPr>
            <a:picLocks noChangeAspect="1"/>
          </p:cNvPicPr>
          <p:nvPr/>
        </p:nvPicPr>
        <p:blipFill>
          <a:blip r:embed="rId5">
            <a:extLst/>
          </a:blip>
          <a:stretch>
            <a:fillRect/>
          </a:stretch>
        </p:blipFill>
        <p:spPr>
          <a:xfrm>
            <a:off x="451525" y="3121623"/>
            <a:ext cx="2880551" cy="991871"/>
          </a:xfrm>
          <a:prstGeom prst="rect">
            <a:avLst/>
          </a:prstGeom>
          <a:ln w="12700">
            <a:miter lim="400000"/>
          </a:ln>
        </p:spPr>
      </p:pic>
    </p:spTree>
    <p:extLst>
      <p:ext uri="{BB962C8B-B14F-4D97-AF65-F5344CB8AC3E}">
        <p14:creationId xmlns:p14="http://schemas.microsoft.com/office/powerpoint/2010/main" val="352380152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Learning Frameworks &amp; Systems</a:t>
            </a:r>
          </a:p>
        </p:txBody>
      </p:sp>
      <p:sp>
        <p:nvSpPr>
          <p:cNvPr id="3" name="Content Placeholder 2"/>
          <p:cNvSpPr>
            <a:spLocks noGrp="1"/>
          </p:cNvSpPr>
          <p:nvPr>
            <p:ph idx="1"/>
          </p:nvPr>
        </p:nvSpPr>
        <p:spPr>
          <a:xfrm>
            <a:off x="229316" y="1076325"/>
            <a:ext cx="8631349" cy="5397500"/>
          </a:xfrm>
        </p:spPr>
        <p:txBody>
          <a:bodyPr/>
          <a:lstStyle/>
          <a:p>
            <a:pPr marL="342900" indent="-342900"/>
            <a:r>
              <a:rPr lang="en-US" u="sng" dirty="0"/>
              <a:t>Goal</a:t>
            </a:r>
            <a:r>
              <a:rPr lang="en-US" dirty="0"/>
              <a:t>: </a:t>
            </a:r>
            <a:r>
              <a:rPr lang="en-US" dirty="0">
                <a:solidFill>
                  <a:srgbClr val="FF0000"/>
                </a:solidFill>
              </a:rPr>
              <a:t>Easy-to-use</a:t>
            </a:r>
            <a:r>
              <a:rPr lang="en-US" dirty="0"/>
              <a:t> programming framework </a:t>
            </a:r>
            <a:br>
              <a:rPr lang="en-US" dirty="0"/>
            </a:br>
            <a:r>
              <a:rPr lang="en-US" dirty="0"/>
              <a:t>for Big Data Analytics that delivers </a:t>
            </a:r>
            <a:r>
              <a:rPr lang="en-US" dirty="0">
                <a:solidFill>
                  <a:srgbClr val="FF0000"/>
                </a:solidFill>
              </a:rPr>
              <a:t>good performance</a:t>
            </a:r>
            <a:r>
              <a:rPr lang="en-US" dirty="0"/>
              <a:t> on large (and small) clusters</a:t>
            </a:r>
          </a:p>
          <a:p>
            <a:pPr marL="342900" indent="-342900"/>
            <a:endParaRPr lang="en-US" dirty="0"/>
          </a:p>
          <a:p>
            <a:pPr marL="342900" indent="-342900"/>
            <a:r>
              <a:rPr lang="en-US" dirty="0"/>
              <a:t>A few popular examples (historical context):</a:t>
            </a:r>
          </a:p>
          <a:p>
            <a:pPr marL="914400" lvl="2" indent="-342900"/>
            <a:r>
              <a:rPr lang="en-US" dirty="0"/>
              <a:t>Hadoop (2006-)</a:t>
            </a:r>
          </a:p>
          <a:p>
            <a:pPr marL="914400" lvl="2" indent="-342900"/>
            <a:r>
              <a:rPr lang="en-US" dirty="0" err="1"/>
              <a:t>GraphLab</a:t>
            </a:r>
            <a:r>
              <a:rPr lang="en-US" dirty="0"/>
              <a:t> / </a:t>
            </a:r>
            <a:r>
              <a:rPr lang="en-US" dirty="0" err="1"/>
              <a:t>Dato</a:t>
            </a:r>
            <a:r>
              <a:rPr lang="en-US" dirty="0"/>
              <a:t> (2009-)</a:t>
            </a:r>
          </a:p>
          <a:p>
            <a:pPr marL="914400" lvl="2" indent="-342900"/>
            <a:r>
              <a:rPr lang="en-US" dirty="0"/>
              <a:t>Spark / </a:t>
            </a:r>
            <a:r>
              <a:rPr lang="en-US" dirty="0" err="1"/>
              <a:t>Databricks</a:t>
            </a:r>
            <a:r>
              <a:rPr lang="en-US" dirty="0"/>
              <a:t> (2009-)</a:t>
            </a:r>
          </a:p>
          <a:p>
            <a:pPr marL="914400" lvl="2" indent="-342900"/>
            <a:endParaRPr lang="en-US" dirty="0"/>
          </a:p>
          <a:p>
            <a:pPr marL="342900" indent="-342900"/>
            <a:r>
              <a:rPr lang="en-US" u="sng" dirty="0"/>
              <a:t>Our Idea</a:t>
            </a:r>
            <a:r>
              <a:rPr lang="en-US" dirty="0"/>
              <a:t>: Discover &amp; take advantage of </a:t>
            </a:r>
            <a:r>
              <a:rPr lang="en-US" dirty="0">
                <a:solidFill>
                  <a:srgbClr val="FF0000"/>
                </a:solidFill>
              </a:rPr>
              <a:t>distinctive properties</a:t>
            </a:r>
            <a:r>
              <a:rPr lang="en-US" dirty="0"/>
              <a:t> (“what’s so special”) of Big Learning training algorithms</a:t>
            </a:r>
          </a:p>
          <a:p>
            <a:pPr marL="342900" indent="-342900"/>
            <a:endParaRPr lang="en-US" dirty="0"/>
          </a:p>
          <a:p>
            <a:pPr marL="914400" lvl="2" indent="-342900">
              <a:buFont typeface="Verdana" panose="020B0604030504040204" pitchFamily="34" charset="0"/>
              <a:buChar char="-"/>
            </a:pPr>
            <a:endParaRPr lang="en-US" sz="2000" b="0" dirty="0">
              <a:solidFill>
                <a:srgbClr val="C00000"/>
              </a:solidFill>
            </a:endParaRPr>
          </a:p>
          <a:p>
            <a:pPr>
              <a:buNone/>
            </a:pPr>
            <a:endParaRPr lang="en-US" dirty="0"/>
          </a:p>
        </p:txBody>
      </p:sp>
    </p:spTree>
    <p:extLst>
      <p:ext uri="{BB962C8B-B14F-4D97-AF65-F5344CB8AC3E}">
        <p14:creationId xmlns:p14="http://schemas.microsoft.com/office/powerpoint/2010/main" val="391671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Mathematical Perspective</a:t>
            </a:r>
          </a:p>
        </p:txBody>
      </p:sp>
      <p:sp>
        <p:nvSpPr>
          <p:cNvPr id="3" name="Content Placeholder 2"/>
          <p:cNvSpPr>
            <a:spLocks noGrp="1"/>
          </p:cNvSpPr>
          <p:nvPr>
            <p:ph idx="1"/>
          </p:nvPr>
        </p:nvSpPr>
        <p:spPr>
          <a:xfrm>
            <a:off x="355600" y="1317138"/>
            <a:ext cx="8788400" cy="2703069"/>
          </a:xfrm>
        </p:spPr>
        <p:txBody>
          <a:bodyPr/>
          <a:lstStyle/>
          <a:p>
            <a:r>
              <a:rPr lang="en-US" dirty="0"/>
              <a:t> Formulated as an </a:t>
            </a:r>
            <a:r>
              <a:rPr lang="en-US" dirty="0">
                <a:solidFill>
                  <a:srgbClr val="C00000"/>
                </a:solidFill>
              </a:rPr>
              <a:t>optimization problem </a:t>
            </a:r>
          </a:p>
          <a:p>
            <a:pPr lvl="2"/>
            <a:r>
              <a:rPr lang="en-US" dirty="0"/>
              <a:t>Use </a:t>
            </a:r>
            <a:r>
              <a:rPr lang="en-US" u="sng" dirty="0"/>
              <a:t>training data</a:t>
            </a:r>
            <a:r>
              <a:rPr lang="en-US" dirty="0"/>
              <a:t> to learn </a:t>
            </a:r>
            <a:r>
              <a:rPr lang="en-US" u="sng" dirty="0"/>
              <a:t>model parameters</a:t>
            </a:r>
            <a:r>
              <a:rPr lang="en-US" dirty="0"/>
              <a:t> that minimize/maximize an </a:t>
            </a:r>
            <a:r>
              <a:rPr lang="en-US" u="sng" dirty="0"/>
              <a:t>objective function</a:t>
            </a:r>
          </a:p>
          <a:p>
            <a:r>
              <a:rPr lang="en-US" dirty="0"/>
              <a:t> No closed-form solution, instead algorithms </a:t>
            </a:r>
            <a:br>
              <a:rPr lang="en-US" dirty="0"/>
            </a:br>
            <a:r>
              <a:rPr lang="en-US" dirty="0"/>
              <a:t>   </a:t>
            </a:r>
            <a:r>
              <a:rPr lang="en-US" dirty="0">
                <a:solidFill>
                  <a:srgbClr val="C00000"/>
                </a:solidFill>
              </a:rPr>
              <a:t>iterate until convergence</a:t>
            </a:r>
          </a:p>
          <a:p>
            <a:pPr lvl="2"/>
            <a:r>
              <a:rPr lang="en-US" b="0" dirty="0">
                <a:solidFill>
                  <a:schemeClr val="bg1">
                    <a:lumMod val="50000"/>
                  </a:schemeClr>
                </a:solidFill>
              </a:rPr>
              <a:t>E.g., </a:t>
            </a:r>
            <a:r>
              <a:rPr lang="en-US" b="1" dirty="0">
                <a:solidFill>
                  <a:schemeClr val="bg1">
                    <a:lumMod val="50000"/>
                  </a:schemeClr>
                </a:solidFill>
              </a:rPr>
              <a:t>Stochastic Gradient Descent</a:t>
            </a:r>
            <a:endParaRPr lang="en-US" dirty="0">
              <a:solidFill>
                <a:srgbClr val="C00000"/>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1731"/>
          <a:stretch/>
        </p:blipFill>
        <p:spPr>
          <a:xfrm>
            <a:off x="2438400" y="4020207"/>
            <a:ext cx="3657600" cy="2497649"/>
          </a:xfrm>
          <a:prstGeom prst="rect">
            <a:avLst/>
          </a:prstGeom>
        </p:spPr>
      </p:pic>
      <p:sp>
        <p:nvSpPr>
          <p:cNvPr id="5" name="TextBox 4"/>
          <p:cNvSpPr txBox="1"/>
          <p:nvPr/>
        </p:nvSpPr>
        <p:spPr>
          <a:xfrm>
            <a:off x="6189822" y="6189773"/>
            <a:ext cx="2683362" cy="276999"/>
          </a:xfrm>
          <a:prstGeom prst="rect">
            <a:avLst/>
          </a:prstGeom>
          <a:noFill/>
        </p:spPr>
        <p:txBody>
          <a:bodyPr wrap="none" rtlCol="0">
            <a:spAutoFit/>
          </a:bodyPr>
          <a:lstStyle/>
          <a:p>
            <a:r>
              <a:rPr lang="en-US" sz="1200" b="0" dirty="0">
                <a:solidFill>
                  <a:schemeClr val="bg1">
                    <a:lumMod val="50000"/>
                  </a:schemeClr>
                </a:solidFill>
              </a:rPr>
              <a:t>Image from charlesfranzen.com</a:t>
            </a:r>
          </a:p>
        </p:txBody>
      </p:sp>
    </p:spTree>
    <p:extLst>
      <p:ext uri="{BB962C8B-B14F-4D97-AF65-F5344CB8AC3E}">
        <p14:creationId xmlns:p14="http://schemas.microsoft.com/office/powerpoint/2010/main" val="70440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89091"/>
            <a:ext cx="8788400" cy="5397500"/>
          </a:xfrm>
        </p:spPr>
        <p:txBody>
          <a:bodyPr/>
          <a:lstStyle/>
          <a:p>
            <a:pPr>
              <a:buNone/>
            </a:pPr>
            <a:r>
              <a:rPr lang="en-US" u="sng" dirty="0">
                <a:solidFill>
                  <a:schemeClr val="bg1">
                    <a:lumMod val="50000"/>
                  </a:schemeClr>
                </a:solidFill>
              </a:rPr>
              <a:t>The Bad News</a:t>
            </a:r>
            <a:endParaRPr lang="en-US" dirty="0">
              <a:solidFill>
                <a:schemeClr val="bg1">
                  <a:lumMod val="50000"/>
                </a:schemeClr>
              </a:solidFill>
            </a:endParaRPr>
          </a:p>
          <a:p>
            <a:r>
              <a:rPr lang="en-US" dirty="0">
                <a:solidFill>
                  <a:schemeClr val="bg1">
                    <a:lumMod val="50000"/>
                  </a:schemeClr>
                </a:solidFill>
              </a:rPr>
              <a:t> Lots of Computation / Memory</a:t>
            </a:r>
          </a:p>
          <a:p>
            <a:pPr lvl="2"/>
            <a:r>
              <a:rPr lang="en-US" dirty="0"/>
              <a:t>Many iterations over Big Data</a:t>
            </a:r>
          </a:p>
          <a:p>
            <a:pPr lvl="2"/>
            <a:r>
              <a:rPr lang="en-US" dirty="0"/>
              <a:t>Big Models</a:t>
            </a:r>
          </a:p>
          <a:p>
            <a:pPr marL="247650" lvl="2" indent="0">
              <a:buNone/>
            </a:pPr>
            <a:r>
              <a:rPr lang="en-US" dirty="0"/>
              <a:t>    Need to distribute computation widely</a:t>
            </a:r>
          </a:p>
          <a:p>
            <a:r>
              <a:rPr lang="en-US" dirty="0">
                <a:solidFill>
                  <a:schemeClr val="bg1">
                    <a:lumMod val="50000"/>
                  </a:schemeClr>
                </a:solidFill>
              </a:rPr>
              <a:t> Lots of Communication / Synchronization</a:t>
            </a:r>
          </a:p>
          <a:p>
            <a:pPr lvl="2"/>
            <a:r>
              <a:rPr lang="en-US" dirty="0"/>
              <a:t>Not readily “</a:t>
            </a:r>
            <a:r>
              <a:rPr lang="en-US" dirty="0" err="1"/>
              <a:t>partitionable</a:t>
            </a:r>
            <a:r>
              <a:rPr lang="en-US" dirty="0"/>
              <a:t>”</a:t>
            </a:r>
          </a:p>
          <a:p>
            <a:pPr>
              <a:buNone/>
            </a:pPr>
            <a:r>
              <a:rPr lang="en-US" dirty="0">
                <a:solidFill>
                  <a:schemeClr val="bg1">
                    <a:lumMod val="50000"/>
                  </a:schemeClr>
                </a:solidFill>
              </a:rPr>
              <a:t>    Model Training is SLOW</a:t>
            </a:r>
          </a:p>
          <a:p>
            <a:pPr lvl="2"/>
            <a:r>
              <a:rPr lang="en-US" dirty="0"/>
              <a:t>hours to days to weeks, even on many machines </a:t>
            </a:r>
          </a:p>
        </p:txBody>
      </p:sp>
      <p:sp>
        <p:nvSpPr>
          <p:cNvPr id="7" name="TextBox 6"/>
          <p:cNvSpPr txBox="1"/>
          <p:nvPr/>
        </p:nvSpPr>
        <p:spPr>
          <a:xfrm>
            <a:off x="1" y="6015078"/>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…why good distributed systems research is needed!</a:t>
            </a:r>
          </a:p>
        </p:txBody>
      </p:sp>
      <p:sp>
        <p:nvSpPr>
          <p:cNvPr id="4" name="Right Arrow 3"/>
          <p:cNvSpPr/>
          <p:nvPr/>
        </p:nvSpPr>
        <p:spPr bwMode="auto">
          <a:xfrm>
            <a:off x="609600" y="3451384"/>
            <a:ext cx="336332" cy="274425"/>
          </a:xfrm>
          <a:prstGeom prst="rightArrow">
            <a:avLst/>
          </a:prstGeom>
          <a:solidFill>
            <a:srgbClr val="C0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6" name="Right Arrow 5"/>
          <p:cNvSpPr/>
          <p:nvPr/>
        </p:nvSpPr>
        <p:spPr bwMode="auto">
          <a:xfrm>
            <a:off x="355599" y="5064721"/>
            <a:ext cx="336332" cy="274425"/>
          </a:xfrm>
          <a:prstGeom prst="rightArrow">
            <a:avLst/>
          </a:prstGeom>
          <a:solidFill>
            <a:schemeClr val="bg1">
              <a:lumMod val="50000"/>
            </a:schemeClr>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77826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6" grpId="0" animBg="1"/>
    </p:bldLst>
  </p:timing>
</p:sld>
</file>

<file path=ppt/theme/theme1.xml><?xml version="1.0" encoding="utf-8"?>
<a:theme xmlns:a="http://schemas.openxmlformats.org/drawingml/2006/main" name="white_intel_only">
  <a:themeElements>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fontScheme name="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white_intel_only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l3.0-blue">
  <a:themeElements>
    <a:clrScheme name="">
      <a:dk1>
        <a:srgbClr val="000000"/>
      </a:dk1>
      <a:lt1>
        <a:srgbClr val="FFFFFF"/>
      </a:lt1>
      <a:dk2>
        <a:srgbClr val="0860A8"/>
      </a:dk2>
      <a:lt2>
        <a:srgbClr val="000000"/>
      </a:lt2>
      <a:accent1>
        <a:srgbClr val="009900"/>
      </a:accent1>
      <a:accent2>
        <a:srgbClr val="FF5C00"/>
      </a:accent2>
      <a:accent3>
        <a:srgbClr val="FFFFFF"/>
      </a:accent3>
      <a:accent4>
        <a:srgbClr val="000000"/>
      </a:accent4>
      <a:accent5>
        <a:srgbClr val="AACAAA"/>
      </a:accent5>
      <a:accent6>
        <a:srgbClr val="E75300"/>
      </a:accent6>
      <a:hlink>
        <a:srgbClr val="AA014C"/>
      </a:hlink>
      <a:folHlink>
        <a:srgbClr val="567EB9"/>
      </a:folHlink>
    </a:clrScheme>
    <a:fontScheme name="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headEnd/>
          <a:tailEnd/>
        </a:ln>
        <a:effectLst/>
      </a:spPr>
      <a:bodyPr wrap="none" anchor="ctr">
        <a:spAutoFit/>
      </a:bodyPr>
      <a:lstStyle>
        <a:defPP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ibm-99-0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ibm-99-0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lg" len="med"/>
        </a:ln>
        <a:effectLst/>
      </a:spPr>
      <a:bodyPr vert="horz" wrap="none" lIns="45720" tIns="45720" rIns="45720" bIns="4572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lg" len="med"/>
        </a:ln>
        <a:effectLst/>
      </a:spPr>
      <a:bodyPr vert="horz" wrap="none" lIns="45720" tIns="45720" rIns="45720" bIns="4572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ibm-99-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bm-99-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bm-99-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bm-99-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bm-99-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bm-99-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bm-99-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bm-99-0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21155</TotalTime>
  <Words>2886</Words>
  <Application>Microsoft Office PowerPoint</Application>
  <PresentationFormat>On-screen Show (4:3)</PresentationFormat>
  <Paragraphs>519</Paragraphs>
  <Slides>46</Slides>
  <Notes>4</Notes>
  <HiddenSlides>1</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46</vt:i4>
      </vt:variant>
    </vt:vector>
  </HeadingPairs>
  <TitlesOfParts>
    <vt:vector size="66" baseType="lpstr">
      <vt:lpstr>Arial</vt:lpstr>
      <vt:lpstr>Arial Narrow</vt:lpstr>
      <vt:lpstr>Calibri</vt:lpstr>
      <vt:lpstr>Consolas</vt:lpstr>
      <vt:lpstr>Georgia</vt:lpstr>
      <vt:lpstr>Helvetica</vt:lpstr>
      <vt:lpstr>Helvetica Light</vt:lpstr>
      <vt:lpstr>Symbol</vt:lpstr>
      <vt:lpstr>Times</vt:lpstr>
      <vt:lpstr>Times New Roman</vt:lpstr>
      <vt:lpstr>Times Roman</vt:lpstr>
      <vt:lpstr>Verdana</vt:lpstr>
      <vt:lpstr>Wingdings</vt:lpstr>
      <vt:lpstr>Wingdings 2</vt:lpstr>
      <vt:lpstr>white_intel_only</vt:lpstr>
      <vt:lpstr>intel3.0-blue</vt:lpstr>
      <vt:lpstr>template2007</vt:lpstr>
      <vt:lpstr>3_ibm-99-01</vt:lpstr>
      <vt:lpstr>Office Theme</vt:lpstr>
      <vt:lpstr>1_template2007</vt:lpstr>
      <vt:lpstr>Future of Computing II: What’s So Special About Big Learning?   15-213 / 18-213 / 15-513: Introduction to Computer Systems 28th Lecture, December 4, 2018</vt:lpstr>
      <vt:lpstr>What’s So Special about…Big Data?</vt:lpstr>
      <vt:lpstr>Focus of this Talk: Big Learning</vt:lpstr>
      <vt:lpstr>Big Learning Frameworks &amp; Systems</vt:lpstr>
      <vt:lpstr>Recall: Hadoop Project</vt:lpstr>
      <vt:lpstr>Recall: Recent Programming Systems</vt:lpstr>
      <vt:lpstr>Big Learning Frameworks &amp; Systems</vt:lpstr>
      <vt:lpstr>What’s So Special about Big Learning? …A Mathematical Perspective</vt:lpstr>
      <vt:lpstr>What’s So Special about Big Learning? …A Distributed Systems Perspective</vt:lpstr>
      <vt:lpstr>Big Models, Widely Distributed</vt:lpstr>
      <vt:lpstr>Why Big Models: Improved Accuracy </vt:lpstr>
      <vt:lpstr>Lots of Communication / Synchronization e.g. in BSP Execution (Hadoop, Spark)</vt:lpstr>
      <vt:lpstr>What’s So Special about Big Learning? …A Distributed Systems Perspective</vt:lpstr>
      <vt:lpstr>Parameter Servers for Distributed ML</vt:lpstr>
      <vt:lpstr>Problem: Cost of Bulk Synchrony</vt:lpstr>
      <vt:lpstr>Stale Synchronous Parallel (SSP)</vt:lpstr>
      <vt:lpstr>Staleness Sweet Spot</vt:lpstr>
      <vt:lpstr>What’s So Special about Big Learning? …A Distributed Systems Perspective</vt:lpstr>
      <vt:lpstr>Repeated Data Access in PageRank</vt:lpstr>
      <vt:lpstr>Repeated Data Access in PageRank</vt:lpstr>
      <vt:lpstr>Exploiting Repeated Data Access</vt:lpstr>
      <vt:lpstr>Exploiting Repeated Data Access</vt:lpstr>
      <vt:lpstr>IterStore: Exploiting Iterativeness</vt:lpstr>
      <vt:lpstr>What’s So Special about Big Learning? …A Distributed Systems Perspective</vt:lpstr>
      <vt:lpstr>Addressing the Straggler Problem</vt:lpstr>
      <vt:lpstr>Rapid-Reassignment (RR) Protocol</vt:lpstr>
      <vt:lpstr>FlexRR Performance</vt:lpstr>
      <vt:lpstr>FlexRR Performance</vt:lpstr>
      <vt:lpstr>What’s So Special about Big Learning? …A Distributed Systems Perspective</vt:lpstr>
      <vt:lpstr>Bosen: Managed Communication</vt:lpstr>
      <vt:lpstr>What’s So Special about Big Learning? …A Distributed Systems Perspective</vt:lpstr>
      <vt:lpstr>Recall: Data Analysis with Deep Neural Networks</vt:lpstr>
      <vt:lpstr>Distributed Deep Learning</vt:lpstr>
      <vt:lpstr>Layer-by-Layer Pattern of DNN</vt:lpstr>
      <vt:lpstr>GeePS: Parameter Server for GPUs</vt:lpstr>
      <vt:lpstr>What’s So Special about Big Learning? …A Distributed Systems Perspective</vt:lpstr>
      <vt:lpstr>Geo-Distributed Machine Learning</vt:lpstr>
      <vt:lpstr>Gaia System Overview</vt:lpstr>
      <vt:lpstr>Performance – 11 EC2 Data Centers</vt:lpstr>
      <vt:lpstr>What’s So Special about Big Learning? …A Distributed Systems Perspective</vt:lpstr>
      <vt:lpstr>Proteus: Playing the Spot Market</vt:lpstr>
      <vt:lpstr>What’s So Special about Big Learning? …A Distributed Systems Perspective</vt:lpstr>
      <vt:lpstr>Thanks to Collaborators &amp; Sponsors</vt:lpstr>
      <vt:lpstr>References (in order of first appearance)</vt:lpstr>
      <vt:lpstr>References (cont.)</vt:lpstr>
      <vt:lpstr>Thanks for a Great Semester!</vt:lpstr>
    </vt:vector>
  </TitlesOfParts>
  <Company>Intel Research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28-future2</dc:title>
  <dc:creator>Phillip B. Gibbons</dc:creator>
  <cp:lastModifiedBy>Phil Gibbons</cp:lastModifiedBy>
  <cp:revision>445</cp:revision>
  <dcterms:created xsi:type="dcterms:W3CDTF">2006-06-23T22:46:55Z</dcterms:created>
  <dcterms:modified xsi:type="dcterms:W3CDTF">2018-12-04T18:17:24Z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Presented">
    <vt:lpwstr>2006-08-14T00:00:00Z</vt:lpwstr>
  </property>
</Properties>
</file>