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732" r:id="rId5"/>
  </p:sldMasterIdLst>
  <p:notesMasterIdLst>
    <p:notesMasterId r:id="rId52"/>
  </p:notesMasterIdLst>
  <p:handoutMasterIdLst>
    <p:handoutMasterId r:id="rId53"/>
  </p:handoutMasterIdLst>
  <p:sldIdLst>
    <p:sldId id="309" r:id="rId6"/>
    <p:sldId id="29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311" r:id="rId17"/>
    <p:sldId id="267" r:id="rId18"/>
    <p:sldId id="299" r:id="rId19"/>
    <p:sldId id="269" r:id="rId20"/>
    <p:sldId id="270" r:id="rId21"/>
    <p:sldId id="305" r:id="rId22"/>
    <p:sldId id="307" r:id="rId23"/>
    <p:sldId id="306" r:id="rId24"/>
    <p:sldId id="271" r:id="rId25"/>
    <p:sldId id="272" r:id="rId26"/>
    <p:sldId id="273" r:id="rId27"/>
    <p:sldId id="274" r:id="rId28"/>
    <p:sldId id="275" r:id="rId29"/>
    <p:sldId id="276" r:id="rId30"/>
    <p:sldId id="278" r:id="rId31"/>
    <p:sldId id="310" r:id="rId32"/>
    <p:sldId id="279" r:id="rId33"/>
    <p:sldId id="280" r:id="rId34"/>
    <p:sldId id="281" r:id="rId35"/>
    <p:sldId id="282" r:id="rId36"/>
    <p:sldId id="283" r:id="rId37"/>
    <p:sldId id="302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2" r:id="rId46"/>
    <p:sldId id="293" r:id="rId47"/>
    <p:sldId id="300" r:id="rId48"/>
    <p:sldId id="301" r:id="rId49"/>
    <p:sldId id="303" r:id="rId50"/>
    <p:sldId id="277" r:id="rId5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  <p15:guide id="3" pos="4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84" d="100"/>
          <a:sy n="84" d="100"/>
        </p:scale>
        <p:origin x="465" y="48"/>
      </p:cViewPr>
      <p:guideLst>
        <p:guide orient="horz" pos="3648"/>
        <p:guide pos="2784"/>
        <p:guide pos="41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03"/>
    </p:cViewPr>
  </p:sorterViewPr>
  <p:notesViewPr>
    <p:cSldViewPr>
      <p:cViewPr varScale="1">
        <p:scale>
          <a:sx n="148" d="100"/>
          <a:sy n="148" d="100"/>
        </p:scale>
        <p:origin x="-192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7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upload.wikimedia.org/wikipedia/commons/archive/0/03/20080524210756!Green_check.svg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37174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00600" y="1143000"/>
            <a:ext cx="4114800" cy="590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 algn="l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>
                <a:latin typeface="+mj-lt"/>
              </a:rPr>
              <a:t>Example: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15213</a:t>
            </a:r>
            <a:r>
              <a:rPr lang="en-US" sz="1800" baseline="-25000" dirty="0">
                <a:latin typeface="+mj-lt"/>
              </a:rPr>
              <a:t>10</a:t>
            </a:r>
            <a:r>
              <a:rPr lang="en-US" sz="1800" dirty="0">
                <a:latin typeface="+mj-lt"/>
              </a:rPr>
              <a:t>  = (-1)</a:t>
            </a:r>
            <a:r>
              <a:rPr lang="en-US" sz="1800" baseline="30000" dirty="0">
                <a:latin typeface="+mj-lt"/>
              </a:rPr>
              <a:t>0</a:t>
            </a:r>
            <a:r>
              <a:rPr lang="en-US" sz="1800" dirty="0"/>
              <a:t> x </a:t>
            </a:r>
            <a:r>
              <a:rPr lang="en-US" sz="1800" dirty="0">
                <a:latin typeface="+mj-lt"/>
              </a:rPr>
              <a:t>1.1101101101101</a:t>
            </a:r>
            <a:r>
              <a:rPr lang="en-US" sz="1800" baseline="-25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 x 2</a:t>
            </a:r>
            <a:r>
              <a:rPr lang="en-US" sz="1800" baseline="30000" dirty="0">
                <a:latin typeface="+mj-lt"/>
              </a:rPr>
              <a:t>13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 </a:t>
            </a:r>
            <a:r>
              <a:rPr lang="en-US" dirty="0">
                <a:latin typeface="Calibri" panose="020F0502020204030204" pitchFamily="34" charset="0"/>
              </a:rPr>
              <a:t>7 decimal digits, 10</a:t>
            </a:r>
            <a:r>
              <a:rPr lang="en-US" baseline="30000" dirty="0">
                <a:latin typeface="Calibri" panose="020F0502020204030204" pitchFamily="34" charset="0"/>
              </a:rPr>
              <a:t>±38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 </a:t>
            </a:r>
            <a:r>
              <a:rPr lang="en-US" dirty="0">
                <a:latin typeface="Calibri" panose="020F0502020204030204" pitchFamily="34" charset="0"/>
              </a:rPr>
              <a:t>16 decimal digits, 10</a:t>
            </a:r>
            <a:r>
              <a:rPr lang="en-US" baseline="30000" dirty="0">
                <a:latin typeface="Calibri" panose="020F0502020204030204" pitchFamily="34" charset="0"/>
              </a:rPr>
              <a:t>±308</a:t>
            </a:r>
          </a:p>
          <a:p>
            <a:pPr>
              <a:spcBef>
                <a:spcPts val="10000"/>
              </a:spcBef>
            </a:pPr>
            <a:r>
              <a:rPr lang="en-US" dirty="0"/>
              <a:t>Other formats: half precision, quad precision 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79834"/>
              </p:ext>
            </p:extLst>
          </p:nvPr>
        </p:nvGraphicFramePr>
        <p:xfrm>
          <a:off x="876300" y="23368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08328"/>
              </p:ext>
            </p:extLst>
          </p:nvPr>
        </p:nvGraphicFramePr>
        <p:xfrm>
          <a:off x="876300" y="43180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“kinds” of floating point numbers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/>
          </p:nvPr>
        </p:nvGraphicFramePr>
        <p:xfrm>
          <a:off x="1828800" y="1295400"/>
          <a:ext cx="5765800" cy="1016000"/>
        </p:xfrm>
        <a:graphic>
          <a:graphicData uri="http://schemas.openxmlformats.org/drawingml/2006/table">
            <a:tbl>
              <a:tblPr/>
              <a:tblGrid>
                <a:gridCol w="29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1143000" y="2286000"/>
            <a:ext cx="18288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971800" y="2286000"/>
            <a:ext cx="8382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971800" y="2286000"/>
            <a:ext cx="39624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86926" y="3809999"/>
            <a:ext cx="11785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00…00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7922" y="3820749"/>
            <a:ext cx="3704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exp</a:t>
            </a:r>
            <a:r>
              <a:rPr lang="en-US" sz="2400" dirty="0"/>
              <a:t> ≠ 0 and </a:t>
            </a:r>
            <a:r>
              <a:rPr lang="en-US" sz="2400" dirty="0" err="1"/>
              <a:t>exp</a:t>
            </a:r>
            <a:r>
              <a:rPr lang="en-US" sz="2400" dirty="0"/>
              <a:t> ≠ 11…11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9400" y="3820749"/>
            <a:ext cx="2209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11…11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624" y="4419600"/>
            <a:ext cx="217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denormalized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396785" y="4419600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normalized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1717" y="4419600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18982359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When: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000…0 and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111…1</a:t>
            </a:r>
          </a:p>
          <a:p>
            <a:endParaRPr lang="en-US" dirty="0"/>
          </a:p>
          <a:p>
            <a:r>
              <a:rPr lang="en-US" dirty="0"/>
              <a:t>Exponent coded as a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1…254, E: -126…127)</a:t>
            </a:r>
          </a:p>
          <a:p>
            <a:pPr marL="838200" lvl="2"/>
            <a:r>
              <a:rPr lang="en-US" dirty="0"/>
              <a:t>Double precision: 1023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(instead of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(why?)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 closest to 0.0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Represents value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</a:t>
            </a:r>
            <a:r>
              <a:rPr lang="en-US" b="1" dirty="0">
                <a:solidFill>
                  <a:srgbClr val="C00000"/>
                </a:solidFill>
              </a:rPr>
              <a:t> 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Not-a-Number (</a:t>
            </a:r>
            <a:r>
              <a:rPr lang="en-US" b="1" dirty="0" err="1">
                <a:solidFill>
                  <a:srgbClr val="C00000"/>
                </a:solidFill>
              </a:rPr>
              <a:t>NaN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10466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onaco" charset="0"/>
                        <a:cs typeface="Courier New" panose="02070309020205020404" pitchFamily="49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2628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52980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2427435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30392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400" dirty="0">
                <a:latin typeface="+mj-lt"/>
              </a:rPr>
              <a:t> – Bias = 129 – 127 =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1 </a:t>
            </a:r>
            <a:r>
              <a:rPr lang="en-US" sz="2400" dirty="0">
                <a:latin typeface="+mj-lt"/>
              </a:rPr>
              <a:t>-&gt; negative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 (-1)</a:t>
            </a:r>
            <a:r>
              <a:rPr lang="en-US" sz="2400" b="1" baseline="30000" dirty="0">
                <a:latin typeface="Calibri" panose="020F0502020204030204" pitchFamily="34" charset="0"/>
              </a:rPr>
              <a:t>1</a:t>
            </a:r>
            <a:r>
              <a:rPr lang="en-US" sz="2400" b="1" dirty="0">
                <a:latin typeface="Calibri" panose="020F0502020204030204" pitchFamily="34" charset="0"/>
              </a:rPr>
              <a:t> * 1.25 * 2</a:t>
            </a:r>
            <a:r>
              <a:rPr lang="en-US" sz="2400" b="1" baseline="30000" dirty="0">
                <a:latin typeface="Calibri" panose="020F0502020204030204" pitchFamily="34" charset="0"/>
              </a:rPr>
              <a:t>2</a:t>
            </a:r>
            <a:r>
              <a:rPr lang="en-US" sz="2400" b="1" dirty="0">
                <a:latin typeface="Calibri" panose="020F0502020204030204" pitchFamily="34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-5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7565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>
                <a:latin typeface="+mn-lt"/>
              </a:rPr>
              <a:t>Floating Point</a:t>
            </a:r>
            <a:br>
              <a:rPr lang="en-US" dirty="0"/>
            </a:br>
            <a:br>
              <a:rPr lang="en-US" dirty="0"/>
            </a:br>
            <a:r>
              <a:rPr lang="en-US" sz="2000" b="0" dirty="0">
                <a:latin typeface="+mn-lt"/>
              </a:rPr>
              <a:t>15-213/18-213/14-513/15-513: Introduction to Computer Systems</a:t>
            </a:r>
            <a:br>
              <a:rPr lang="en-US" b="0" dirty="0">
                <a:latin typeface="+mn-lt"/>
              </a:rPr>
            </a:br>
            <a:r>
              <a:rPr lang="en-US" sz="2000" dirty="0">
                <a:latin typeface="+mn-lt"/>
              </a:rPr>
              <a:t>4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b="0" dirty="0">
                <a:latin typeface="+mn-lt"/>
              </a:rPr>
              <a:t> Lecture, </a:t>
            </a:r>
            <a:r>
              <a:rPr lang="en-US" sz="2000" dirty="0">
                <a:latin typeface="+mn-lt"/>
              </a:rPr>
              <a:t>Sept. 6</a:t>
            </a:r>
            <a:r>
              <a:rPr lang="en-US" sz="2000" b="0" dirty="0">
                <a:latin typeface="+mn-lt"/>
              </a:rPr>
              <a:t>, 2018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382000" cy="40767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en-US" dirty="0"/>
              <a:t>the sign bit is in the most significant bit</a:t>
            </a:r>
          </a:p>
          <a:p>
            <a:pPr marL="552450" lvl="1"/>
            <a:r>
              <a:rPr lang="en-US" dirty="0"/>
              <a:t>the next four bits are the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, with a bias of 7</a:t>
            </a:r>
          </a:p>
          <a:p>
            <a:pPr marL="552450" lvl="1"/>
            <a:r>
              <a:rPr lang="en-US" dirty="0"/>
              <a:t>the last three bits are the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Same general form as IEEE Format</a:t>
            </a:r>
          </a:p>
          <a:p>
            <a:pPr marL="552450" lvl="1"/>
            <a:r>
              <a:rPr lang="en-US" dirty="0"/>
              <a:t>normalized, </a:t>
            </a:r>
            <a:r>
              <a:rPr lang="en-US" dirty="0" err="1"/>
              <a:t>denormalized</a:t>
            </a:r>
            <a:endParaRPr lang="en-US" dirty="0"/>
          </a:p>
          <a:p>
            <a:pPr marL="552450" lvl="1"/>
            <a:r>
              <a:rPr lang="en-US" dirty="0"/>
              <a:t>representation of 0, </a:t>
            </a:r>
            <a:r>
              <a:rPr lang="en-US" dirty="0" err="1"/>
              <a:t>NaN</a:t>
            </a:r>
            <a:r>
              <a:rPr lang="en-US" dirty="0"/>
              <a:t>, infinity</a:t>
            </a:r>
          </a:p>
          <a:p>
            <a:pPr marL="552450" lvl="1"/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53814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0" y="307427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/>
              <a:t>Dynamic Range (s=0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631730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75374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05854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07541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582570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64934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304800"/>
            <a:ext cx="29528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norm: E =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denorm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70010" y="188589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(0+1/4)*2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0010" y="32766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(1+1/8)*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4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4" name="Worksheet" r:id="rId3" imgW="7848600" imgH="965200" progId="Excel.Sheet.8">
                  <p:embed/>
                </p:oleObj>
              </mc:Choice>
              <mc:Fallback>
                <p:oleObj name="Worksheet" r:id="rId3" imgW="7848600" imgH="9652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−0 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 The answer is complicated.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/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/>
              <a:t>Summary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3175000"/>
          </a:xfrm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 marL="0" indent="0">
              <a:buNone/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Even*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95189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9530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60198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70104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80772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95189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9530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60198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70104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80772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95189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9530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0198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0104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80772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95189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9530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60198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70104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80772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F31CEB-1F96-4462-ADA5-20254EDAE863}"/>
              </a:ext>
            </a:extLst>
          </p:cNvPr>
          <p:cNvSpPr txBox="1"/>
          <p:nvPr/>
        </p:nvSpPr>
        <p:spPr>
          <a:xfrm>
            <a:off x="610146" y="5314890"/>
            <a:ext cx="792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*Round to nearest, but if half-way in-between then round to nearest even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C99 has support for rounding mode management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r>
              <a:rPr lang="en-US"/>
              <a:t>Applying </a:t>
            </a:r>
            <a:r>
              <a:rPr lang="en-US" dirty="0"/>
              <a:t>to Other Decimal 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/>
              <a:t>	7.8949999	7.89	(Less than half way)</a:t>
            </a:r>
          </a:p>
          <a:p>
            <a:pPr marL="838200" lvl="2">
              <a:buNone/>
            </a:pPr>
            <a:r>
              <a:rPr lang="en-US" dirty="0"/>
              <a:t>	7.8950001	7.90	(Greater than half way)</a:t>
            </a:r>
          </a:p>
          <a:p>
            <a:pPr marL="838200" lvl="2">
              <a:buNone/>
            </a:pPr>
            <a:r>
              <a:rPr lang="en-US" dirty="0"/>
              <a:t>	7.8950000	7.90	(</a:t>
            </a:r>
            <a:r>
              <a:rPr lang="en-US" dirty="0">
                <a:solidFill>
                  <a:srgbClr val="C00000"/>
                </a:solidFill>
              </a:rPr>
              <a:t>Half way—round up</a:t>
            </a:r>
            <a:r>
              <a:rPr lang="en-US" dirty="0"/>
              <a:t>)</a:t>
            </a:r>
          </a:p>
          <a:p>
            <a:pPr marL="838200" lvl="2">
              <a:buNone/>
            </a:pPr>
            <a:r>
              <a:rPr lang="en-US" dirty="0"/>
              <a:t>	7.8850000	7.88	(</a:t>
            </a:r>
            <a:r>
              <a:rPr lang="en-US" dirty="0">
                <a:solidFill>
                  <a:srgbClr val="C00000"/>
                </a:solidFill>
              </a:rPr>
              <a:t>Half way—round down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1/2—up</a:t>
            </a:r>
            <a:r>
              <a:rPr lang="en-US" dirty="0"/>
              <a:t>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1/2—down</a:t>
            </a:r>
            <a:r>
              <a:rPr lang="en-US" dirty="0"/>
              <a:t>)	2 1/2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 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       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             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010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09600" y="5722203"/>
            <a:ext cx="784253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383" y="5725146"/>
            <a:ext cx="8063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Courier New" panose="02070309020205020404" pitchFamily="49" charset="0"/>
              </a:rPr>
              <a:t>4 bit significand: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.00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= 1.000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343400"/>
          </a:xfrm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Assume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significand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left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positions, decrement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by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Overflow 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6289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1750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3114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3114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4384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2082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30384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7719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9243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6129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binary points lined up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" y="5569803"/>
            <a:ext cx="7842532" cy="9833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5646003"/>
            <a:ext cx="7928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88595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(0.1010 + 1.1100)*2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1.001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baseline="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those of </a:t>
            </a:r>
            <a:r>
              <a:rPr lang="en-US" dirty="0" err="1"/>
              <a:t>Abelian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Closed under addition?			</a:t>
            </a:r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Commutative? </a:t>
            </a:r>
          </a:p>
          <a:p>
            <a:pPr lvl="1"/>
            <a:r>
              <a:rPr lang="en-US" dirty="0"/>
              <a:t>Associative?</a:t>
            </a:r>
          </a:p>
          <a:p>
            <a:pPr lvl="2"/>
            <a:r>
              <a:rPr lang="en-US" dirty="0"/>
              <a:t>Overflow and inexactness of rounding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is additive identity? </a:t>
            </a:r>
          </a:p>
          <a:p>
            <a:pPr lvl="1"/>
            <a:r>
              <a:rPr lang="en-US" dirty="0"/>
              <a:t>Every element has additive inverse?</a:t>
            </a:r>
          </a:p>
          <a:p>
            <a:pPr lvl="2"/>
            <a:r>
              <a:rPr lang="en-US" dirty="0"/>
              <a:t>Yes, except for infinities &amp;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Monotonicity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3962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4343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/>
              <a:t>Ex: </a:t>
            </a:r>
            <a:r>
              <a:rPr lang="en-US" b="1" dirty="0">
                <a:latin typeface="Courier New"/>
              </a:rPr>
              <a:t>(1e20*1e20)*1e-20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inf</a:t>
            </a:r>
            <a:r>
              <a:rPr lang="en-US" b="1" dirty="0"/>
              <a:t>, </a:t>
            </a:r>
            <a:r>
              <a:rPr lang="en-US" b="1" dirty="0">
                <a:latin typeface="Courier New"/>
                <a:cs typeface="Courier New"/>
              </a:rPr>
              <a:t>1e20*(1e20*1e-20)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b="1" dirty="0">
                <a:latin typeface="Courier New"/>
                <a:cs typeface="Courier New"/>
              </a:rPr>
              <a:t>1e20*(1e20-1e20)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0.0</a:t>
            </a:r>
            <a:r>
              <a:rPr lang="en-US" b="1" dirty="0"/>
              <a:t>,  </a:t>
            </a:r>
            <a:r>
              <a:rPr lang="en-US" b="1" dirty="0">
                <a:latin typeface="Courier New"/>
                <a:cs typeface="Courier New"/>
              </a:rPr>
              <a:t>1e20*1e20 – 1e20*1e20 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NaN</a:t>
            </a:r>
            <a:endParaRPr lang="en-US" b="1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/>
              <a:t>Monotonicity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1011.101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  <p:pic>
        <p:nvPicPr>
          <p:cNvPr id="7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247934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2833298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1828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3532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88644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42360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5899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9396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5289201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5638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343400" y="4800600"/>
            <a:ext cx="42672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b="38932"/>
          <a:stretch/>
        </p:blipFill>
        <p:spPr bwMode="auto">
          <a:xfrm>
            <a:off x="4492140" y="4800600"/>
            <a:ext cx="3875305" cy="15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Additional 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Numeric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5844"/>
              </p:ext>
            </p:extLst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1031875" algn="l"/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	Representation</a:t>
            </a: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3/4 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23/4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4 + 1 + 1/2  + 1/4</a:t>
            </a:r>
            <a:endParaRPr lang="en-US" sz="20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7/8 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23/8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2 + 1/2  + 1/4 + 1/8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7/16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23/16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1 + 1/4 + 1/8 + 1/16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Just one setting of binary point within the </a:t>
            </a:r>
            <a:r>
              <a:rPr lang="en-US" i="1" dirty="0"/>
              <a:t>w </a:t>
            </a:r>
            <a:r>
              <a:rPr lang="en-US" dirty="0"/>
              <a:t>bits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077200" cy="5435600"/>
          </a:xfrm>
          <a:ln/>
        </p:spPr>
        <p:txBody>
          <a:bodyPr/>
          <a:lstStyle/>
          <a:p>
            <a:r>
              <a:rPr lang="en-US" dirty="0"/>
              <a:t>IEEE Standard 754</a:t>
            </a:r>
          </a:p>
          <a:p>
            <a:pPr marL="552450" lvl="1"/>
            <a:r>
              <a:rPr lang="en-US" dirty="0"/>
              <a:t>Established in 1985 as uniform standard for floating point arithmetic</a:t>
            </a:r>
          </a:p>
          <a:p>
            <a:pPr marL="838200" lvl="2"/>
            <a:r>
              <a:rPr lang="en-US" dirty="0"/>
              <a:t>Before that, many idiosyncratic formats</a:t>
            </a:r>
          </a:p>
          <a:p>
            <a:pPr marL="552450" lvl="1"/>
            <a:r>
              <a:rPr lang="en-US" dirty="0"/>
              <a:t>Supported by all major CPUs</a:t>
            </a:r>
          </a:p>
          <a:p>
            <a:pPr marL="552450" lvl="1"/>
            <a:r>
              <a:rPr lang="en-US" dirty="0"/>
              <a:t>Some CPUs don’t implement IEEE 754 in full</a:t>
            </a:r>
            <a:br>
              <a:rPr lang="en-US" dirty="0"/>
            </a:br>
            <a:r>
              <a:rPr lang="en-US" dirty="0"/>
              <a:t>e.g., early GPUs, Cell BE processor</a:t>
            </a:r>
          </a:p>
          <a:p>
            <a:pPr marL="552450" lvl="1"/>
            <a:endParaRPr lang="en-US" dirty="0"/>
          </a:p>
          <a:p>
            <a:r>
              <a:rPr lang="en-US" dirty="0"/>
              <a:t>Driven by numerical concerns</a:t>
            </a:r>
          </a:p>
          <a:p>
            <a:pPr marL="552450" lvl="1"/>
            <a:r>
              <a:rPr lang="en-US" dirty="0"/>
              <a:t>Nice standards for rounding, overflow, underflow</a:t>
            </a:r>
          </a:p>
          <a:p>
            <a:pPr marL="552450" lvl="1"/>
            <a:r>
              <a:rPr lang="en-US" dirty="0"/>
              <a:t>Hard to make fast in hardware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Numerical analysts </a:t>
            </a:r>
            <a:r>
              <a:rPr lang="en-US" dirty="0"/>
              <a:t>predominated over </a:t>
            </a:r>
            <a:r>
              <a:rPr lang="en-US" dirty="0">
                <a:solidFill>
                  <a:srgbClr val="C00000"/>
                </a:solidFill>
              </a:rPr>
              <a:t>hardware designers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in defining standard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Pages>0</Pages>
  <Words>1931</Words>
  <Characters>0</Characters>
  <Application>Microsoft Office PowerPoint</Application>
  <PresentationFormat>On-screen Show (4:3)</PresentationFormat>
  <Lines>0</Lines>
  <Paragraphs>600</Paragraphs>
  <Slides>46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76" baseType="lpstr">
      <vt:lpstr>ＭＳ Ｐゴシック</vt:lpstr>
      <vt:lpstr>Apple Symbols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Helvetica</vt:lpstr>
      <vt:lpstr>Lucida Grande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Title Slide</vt:lpstr>
      <vt:lpstr>Title and Content</vt:lpstr>
      <vt:lpstr>Title and Content: Build</vt:lpstr>
      <vt:lpstr>Title Only</vt:lpstr>
      <vt:lpstr>template2007</vt:lpstr>
      <vt:lpstr>Worksheet</vt:lpstr>
      <vt:lpstr>PowerPoint Presentation</vt:lpstr>
      <vt:lpstr>Floating Point  15-213/18-213/14-513/15-513: Introduction to Computer Systems 4th Lecture, Sept. 6, 2018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 options</vt:lpstr>
      <vt:lpstr>Three “kinds” of floating point numbers</vt:lpstr>
      <vt:lpstr>“Normalized” Values</vt:lpstr>
      <vt:lpstr>Normalized Encoding Example</vt:lpstr>
      <vt:lpstr>Denormalized Values</vt:lpstr>
      <vt:lpstr>Special Values</vt:lpstr>
      <vt:lpstr>C float Decoding Example</vt:lpstr>
      <vt:lpstr>C float Decoding Example</vt:lpstr>
      <vt:lpstr>C float Decoding Example</vt:lpstr>
      <vt:lpstr>Visualization: Floating Point Encodings</vt:lpstr>
      <vt:lpstr>Today: Floating Point</vt:lpstr>
      <vt:lpstr>Tiny Floating Point Example</vt:lpstr>
      <vt:lpstr>Dynamic Range (s=0 only)</vt:lpstr>
      <vt:lpstr>Distribution of Values</vt:lpstr>
      <vt:lpstr>Distribution of Values (close-up view)</vt:lpstr>
      <vt:lpstr>Special Properties of the IEEE Encoding</vt:lpstr>
      <vt:lpstr>Quiz Time!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Rounding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  <vt:lpstr>Additional Slides</vt:lpstr>
      <vt:lpstr>Creating Floating Point Number</vt:lpstr>
      <vt:lpstr>Normalize</vt:lpstr>
      <vt:lpstr>Postnormalize</vt:lpstr>
      <vt:lpstr>Interesting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Phil Gibbons</cp:lastModifiedBy>
  <cp:revision>131</cp:revision>
  <cp:lastPrinted>2012-09-05T04:08:39Z</cp:lastPrinted>
  <dcterms:created xsi:type="dcterms:W3CDTF">2012-09-06T15:16:51Z</dcterms:created>
  <dcterms:modified xsi:type="dcterms:W3CDTF">2018-09-06T07:04:08Z</dcterms:modified>
</cp:coreProperties>
</file>