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3.xml" ContentType="application/vnd.openxmlformats-officedocument.drawingml.chart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689" r:id="rId2"/>
    <p:sldId id="1144" r:id="rId3"/>
    <p:sldId id="1145" r:id="rId4"/>
    <p:sldId id="1088" r:id="rId5"/>
    <p:sldId id="1089" r:id="rId6"/>
    <p:sldId id="1091" r:id="rId7"/>
    <p:sldId id="1092" r:id="rId8"/>
    <p:sldId id="1093" r:id="rId9"/>
    <p:sldId id="1094" r:id="rId10"/>
    <p:sldId id="1165" r:id="rId11"/>
    <p:sldId id="1166" r:id="rId12"/>
    <p:sldId id="1167" r:id="rId13"/>
    <p:sldId id="1168" r:id="rId14"/>
    <p:sldId id="1169" r:id="rId15"/>
    <p:sldId id="1170" r:id="rId16"/>
    <p:sldId id="1171" r:id="rId17"/>
    <p:sldId id="1177" r:id="rId18"/>
    <p:sldId id="1178" r:id="rId19"/>
    <p:sldId id="1174" r:id="rId20"/>
    <p:sldId id="1090" r:id="rId21"/>
    <p:sldId id="1095" r:id="rId22"/>
    <p:sldId id="1096" r:id="rId23"/>
    <p:sldId id="1097" r:id="rId24"/>
    <p:sldId id="1098" r:id="rId25"/>
    <p:sldId id="1099" r:id="rId26"/>
    <p:sldId id="1100" r:id="rId27"/>
    <p:sldId id="1101" r:id="rId28"/>
    <p:sldId id="1102" r:id="rId29"/>
    <p:sldId id="1103" r:id="rId30"/>
    <p:sldId id="1104" r:id="rId31"/>
    <p:sldId id="1106" r:id="rId32"/>
    <p:sldId id="427" r:id="rId33"/>
    <p:sldId id="1173" r:id="rId34"/>
    <p:sldId id="1146" r:id="rId35"/>
    <p:sldId id="1147" r:id="rId36"/>
    <p:sldId id="1150" r:id="rId37"/>
    <p:sldId id="1053" r:id="rId38"/>
    <p:sldId id="1153" r:id="rId39"/>
    <p:sldId id="1152" r:id="rId40"/>
    <p:sldId id="1154" r:id="rId41"/>
    <p:sldId id="1041" r:id="rId42"/>
    <p:sldId id="1042" r:id="rId43"/>
    <p:sldId id="1160" r:id="rId44"/>
    <p:sldId id="1043" r:id="rId45"/>
    <p:sldId id="1054" r:id="rId46"/>
    <p:sldId id="1055" r:id="rId47"/>
    <p:sldId id="1056" r:id="rId48"/>
    <p:sldId id="1057" r:id="rId49"/>
    <p:sldId id="1058" r:id="rId50"/>
    <p:sldId id="1059" r:id="rId51"/>
    <p:sldId id="1060" r:id="rId52"/>
    <p:sldId id="1061" r:id="rId53"/>
    <p:sldId id="1062" r:id="rId54"/>
    <p:sldId id="1063" r:id="rId55"/>
    <p:sldId id="1064" r:id="rId56"/>
    <p:sldId id="1065" r:id="rId57"/>
    <p:sldId id="1155" r:id="rId58"/>
    <p:sldId id="1158" r:id="rId59"/>
    <p:sldId id="1162" r:id="rId60"/>
    <p:sldId id="1163" r:id="rId61"/>
    <p:sldId id="1159" r:id="rId62"/>
    <p:sldId id="1076" r:id="rId63"/>
    <p:sldId id="1161" r:id="rId64"/>
    <p:sldId id="1077" r:id="rId65"/>
    <p:sldId id="1078" r:id="rId66"/>
    <p:sldId id="1079" r:id="rId67"/>
    <p:sldId id="1080" r:id="rId68"/>
    <p:sldId id="1081" r:id="rId69"/>
    <p:sldId id="1164" r:id="rId70"/>
    <p:sldId id="1086" r:id="rId71"/>
    <p:sldId id="1176" r:id="rId72"/>
  </p:sldIdLst>
  <p:sldSz cx="9144000" cy="6858000" type="screen4x3"/>
  <p:notesSz cx="7302500" cy="9586913"/>
  <p:custDataLst>
    <p:tags r:id="rId7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1CF"/>
    <a:srgbClr val="CC9900"/>
    <a:srgbClr val="E9FAFF"/>
    <a:srgbClr val="D4EEFF"/>
    <a:srgbClr val="CBDBFF"/>
    <a:srgbClr val="F1C7C7"/>
    <a:srgbClr val="F6F5BD"/>
    <a:srgbClr val="990000"/>
    <a:srgbClr val="EDEA77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DD071-E8CE-478A-B43E-29193074827D}" v="827" dt="2018-09-27T02:12:36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1" autoAdjust="0"/>
    <p:restoredTop sz="94649" autoAdjust="0"/>
  </p:normalViewPr>
  <p:slideViewPr>
    <p:cSldViewPr snapToObjects="1">
      <p:cViewPr>
        <p:scale>
          <a:sx n="91" d="100"/>
          <a:sy n="91" d="100"/>
        </p:scale>
        <p:origin x="795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88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728DD071-E8CE-478A-B43E-29193074827D}"/>
    <pc:docChg chg="undo custSel addSld delSld modSld sldOrd">
      <pc:chgData name="Phil Gibbons" userId="f619c6e5d38ed7a7" providerId="LiveId" clId="{728DD071-E8CE-478A-B43E-29193074827D}" dt="2018-09-27T02:12:36.227" v="826"/>
      <pc:docMkLst>
        <pc:docMk/>
      </pc:docMkLst>
      <pc:sldChg chg="add">
        <pc:chgData name="Phil Gibbons" userId="f619c6e5d38ed7a7" providerId="LiveId" clId="{728DD071-E8CE-478A-B43E-29193074827D}" dt="2018-09-26T23:28:48.409" v="798"/>
        <pc:sldMkLst>
          <pc:docMk/>
          <pc:sldMk cId="2745294754" sldId="427"/>
        </pc:sldMkLst>
      </pc:sldChg>
      <pc:sldChg chg="add">
        <pc:chgData name="Phil Gibbons" userId="f619c6e5d38ed7a7" providerId="LiveId" clId="{728DD071-E8CE-478A-B43E-29193074827D}" dt="2018-09-26T23:24:54.395" v="780"/>
        <pc:sldMkLst>
          <pc:docMk/>
          <pc:sldMk cId="1836215328" sldId="689"/>
        </pc:sldMkLst>
      </pc:sldChg>
      <pc:sldChg chg="modSp">
        <pc:chgData name="Phil Gibbons" userId="f619c6e5d38ed7a7" providerId="LiveId" clId="{728DD071-E8CE-478A-B43E-29193074827D}" dt="2018-09-27T01:34:35.427" v="821" actId="1076"/>
        <pc:sldMkLst>
          <pc:docMk/>
          <pc:sldMk cId="0" sldId="1059"/>
        </pc:sldMkLst>
        <pc:spChg chg="mod">
          <ac:chgData name="Phil Gibbons" userId="f619c6e5d38ed7a7" providerId="LiveId" clId="{728DD071-E8CE-478A-B43E-29193074827D}" dt="2018-09-27T01:34:35.427" v="821" actId="1076"/>
          <ac:spMkLst>
            <pc:docMk/>
            <pc:sldMk cId="0" sldId="1059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7T01:34:26.638" v="819" actId="20577"/>
          <ac:spMkLst>
            <pc:docMk/>
            <pc:sldMk cId="0" sldId="1059"/>
            <ac:spMk id="10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7T00:54:27.848" v="801" actId="6549"/>
        <pc:sldMkLst>
          <pc:docMk/>
          <pc:sldMk cId="0" sldId="1088"/>
        </pc:sldMkLst>
        <pc:spChg chg="mod">
          <ac:chgData name="Phil Gibbons" userId="f619c6e5d38ed7a7" providerId="LiveId" clId="{728DD071-E8CE-478A-B43E-29193074827D}" dt="2018-09-27T00:54:27.848" v="801" actId="6549"/>
          <ac:spMkLst>
            <pc:docMk/>
            <pc:sldMk cId="0" sldId="1088"/>
            <ac:spMk id="381955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7T01:06:31.231" v="808" actId="20577"/>
        <pc:sldMkLst>
          <pc:docMk/>
          <pc:sldMk cId="0" sldId="1094"/>
        </pc:sldMkLst>
        <pc:spChg chg="mod">
          <ac:chgData name="Phil Gibbons" userId="f619c6e5d38ed7a7" providerId="LiveId" clId="{728DD071-E8CE-478A-B43E-29193074827D}" dt="2018-09-27T01:06:24.139" v="804" actId="20577"/>
          <ac:spMkLst>
            <pc:docMk/>
            <pc:sldMk cId="0" sldId="1094"/>
            <ac:spMk id="12296" creationId="{00000000-0000-0000-0000-000000000000}"/>
          </ac:spMkLst>
        </pc:spChg>
        <pc:spChg chg="mod">
          <ac:chgData name="Phil Gibbons" userId="f619c6e5d38ed7a7" providerId="LiveId" clId="{728DD071-E8CE-478A-B43E-29193074827D}" dt="2018-09-27T01:06:31.231" v="808" actId="20577"/>
          <ac:spMkLst>
            <pc:docMk/>
            <pc:sldMk cId="0" sldId="1094"/>
            <ac:spMk id="12297" creationId="{00000000-0000-0000-0000-000000000000}"/>
          </ac:spMkLst>
        </pc:spChg>
      </pc:sldChg>
      <pc:sldChg chg="ord">
        <pc:chgData name="Phil Gibbons" userId="f619c6e5d38ed7a7" providerId="LiveId" clId="{728DD071-E8CE-478A-B43E-29193074827D}" dt="2018-09-27T01:19:14.509" v="818"/>
        <pc:sldMkLst>
          <pc:docMk/>
          <pc:sldMk cId="0" sldId="1098"/>
        </pc:sldMkLst>
      </pc:sldChg>
      <pc:sldChg chg="modSp">
        <pc:chgData name="Phil Gibbons" userId="f619c6e5d38ed7a7" providerId="LiveId" clId="{728DD071-E8CE-478A-B43E-29193074827D}" dt="2018-09-27T01:10:12.960" v="816" actId="20577"/>
        <pc:sldMkLst>
          <pc:docMk/>
          <pc:sldMk cId="0" sldId="1099"/>
        </pc:sldMkLst>
        <pc:spChg chg="mod">
          <ac:chgData name="Phil Gibbons" userId="f619c6e5d38ed7a7" providerId="LiveId" clId="{728DD071-E8CE-478A-B43E-29193074827D}" dt="2018-09-27T01:10:12.960" v="816" actId="20577"/>
          <ac:spMkLst>
            <pc:docMk/>
            <pc:sldMk cId="0" sldId="1099"/>
            <ac:spMk id="16387" creationId="{00000000-0000-0000-0000-000000000000}"/>
          </ac:spMkLst>
        </pc:spChg>
      </pc:sldChg>
      <pc:sldChg chg="addSp delSp modSp">
        <pc:chgData name="Phil Gibbons" userId="f619c6e5d38ed7a7" providerId="LiveId" clId="{728DD071-E8CE-478A-B43E-29193074827D}" dt="2018-09-26T23:25:19.232" v="797" actId="478"/>
        <pc:sldMkLst>
          <pc:docMk/>
          <pc:sldMk cId="0" sldId="1144"/>
        </pc:sldMkLst>
        <pc:spChg chg="add del">
          <ac:chgData name="Phil Gibbons" userId="f619c6e5d38ed7a7" providerId="LiveId" clId="{728DD071-E8CE-478A-B43E-29193074827D}" dt="2018-09-26T23:24:43.896" v="779"/>
          <ac:spMkLst>
            <pc:docMk/>
            <pc:sldMk cId="0" sldId="1144"/>
            <ac:spMk id="2" creationId="{E898268D-3475-4C08-A007-CF7338C2174B}"/>
          </ac:spMkLst>
        </pc:spChg>
        <pc:spChg chg="add del mod">
          <ac:chgData name="Phil Gibbons" userId="f619c6e5d38ed7a7" providerId="LiveId" clId="{728DD071-E8CE-478A-B43E-29193074827D}" dt="2018-09-26T23:25:19.232" v="797" actId="478"/>
          <ac:spMkLst>
            <pc:docMk/>
            <pc:sldMk cId="0" sldId="1144"/>
            <ac:spMk id="4" creationId="{AC59E9C7-7E45-4062-9F51-B913B2859553}"/>
          </ac:spMkLst>
        </pc:spChg>
        <pc:spChg chg="mod">
          <ac:chgData name="Phil Gibbons" userId="f619c6e5d38ed7a7" providerId="LiveId" clId="{728DD071-E8CE-478A-B43E-29193074827D}" dt="2018-09-26T23:25:14.807" v="796" actId="20577"/>
          <ac:spMkLst>
            <pc:docMk/>
            <pc:sldMk cId="0" sldId="1144"/>
            <ac:spMk id="9218" creationId="{00000000-0000-0000-0000-000000000000}"/>
          </ac:spMkLst>
        </pc:spChg>
        <pc:spChg chg="del">
          <ac:chgData name="Phil Gibbons" userId="f619c6e5d38ed7a7" providerId="LiveId" clId="{728DD071-E8CE-478A-B43E-29193074827D}" dt="2018-09-26T23:25:00.306" v="781" actId="478"/>
          <ac:spMkLst>
            <pc:docMk/>
            <pc:sldMk cId="0" sldId="1144"/>
            <ac:spMk id="9219" creationId="{00000000-0000-0000-0000-000000000000}"/>
          </ac:spMkLst>
        </pc:spChg>
      </pc:sldChg>
      <pc:sldChg chg="modTransition">
        <pc:chgData name="Phil Gibbons" userId="f619c6e5d38ed7a7" providerId="LiveId" clId="{728DD071-E8CE-478A-B43E-29193074827D}" dt="2018-09-27T02:12:36.227" v="826"/>
        <pc:sldMkLst>
          <pc:docMk/>
          <pc:sldMk cId="0" sldId="1155"/>
        </pc:sldMkLst>
      </pc:sldChg>
      <pc:sldChg chg="modSp">
        <pc:chgData name="Phil Gibbons" userId="f619c6e5d38ed7a7" providerId="LiveId" clId="{728DD071-E8CE-478A-B43E-29193074827D}" dt="2018-09-27T02:03:09.406" v="825" actId="20577"/>
        <pc:sldMkLst>
          <pc:docMk/>
          <pc:sldMk cId="3882054185" sldId="1163"/>
        </pc:sldMkLst>
        <pc:spChg chg="mod">
          <ac:chgData name="Phil Gibbons" userId="f619c6e5d38ed7a7" providerId="LiveId" clId="{728DD071-E8CE-478A-B43E-29193074827D}" dt="2018-09-27T02:03:09.406" v="825" actId="20577"/>
          <ac:spMkLst>
            <pc:docMk/>
            <pc:sldMk cId="3882054185" sldId="1163"/>
            <ac:spMk id="207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0:14.007" v="207" actId="20577"/>
        <pc:sldMkLst>
          <pc:docMk/>
          <pc:sldMk cId="3557524557" sldId="1166"/>
        </pc:sldMkLst>
        <pc:spChg chg="mod">
          <ac:chgData name="Phil Gibbons" userId="f619c6e5d38ed7a7" providerId="LiveId" clId="{728DD071-E8CE-478A-B43E-29193074827D}" dt="2018-09-26T22:59:25.057" v="183" actId="20577"/>
          <ac:spMkLst>
            <pc:docMk/>
            <pc:sldMk cId="3557524557" sldId="1166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0:14.007" v="207" actId="20577"/>
          <ac:spMkLst>
            <pc:docMk/>
            <pc:sldMk cId="3557524557" sldId="1166"/>
            <ac:spMk id="6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0:54.488" v="236" actId="20577"/>
        <pc:sldMkLst>
          <pc:docMk/>
          <pc:sldMk cId="3398683317" sldId="1167"/>
        </pc:sldMkLst>
        <pc:spChg chg="mod">
          <ac:chgData name="Phil Gibbons" userId="f619c6e5d38ed7a7" providerId="LiveId" clId="{728DD071-E8CE-478A-B43E-29193074827D}" dt="2018-09-26T23:00:31.859" v="215" actId="20577"/>
          <ac:spMkLst>
            <pc:docMk/>
            <pc:sldMk cId="3398683317" sldId="1167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0:54.488" v="236" actId="20577"/>
          <ac:spMkLst>
            <pc:docMk/>
            <pc:sldMk cId="3398683317" sldId="1167"/>
            <ac:spMk id="6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2:29.602" v="292" actId="114"/>
        <pc:sldMkLst>
          <pc:docMk/>
          <pc:sldMk cId="3406552638" sldId="1168"/>
        </pc:sldMkLst>
        <pc:spChg chg="mod">
          <ac:chgData name="Phil Gibbons" userId="f619c6e5d38ed7a7" providerId="LiveId" clId="{728DD071-E8CE-478A-B43E-29193074827D}" dt="2018-09-26T23:02:29.602" v="292" actId="114"/>
          <ac:spMkLst>
            <pc:docMk/>
            <pc:sldMk cId="3406552638" sldId="1168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1:35.576" v="263" actId="14100"/>
          <ac:spMkLst>
            <pc:docMk/>
            <pc:sldMk cId="3406552638" sldId="1168"/>
            <ac:spMk id="6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2:19.560" v="291" actId="114"/>
        <pc:sldMkLst>
          <pc:docMk/>
          <pc:sldMk cId="1925702294" sldId="1169"/>
        </pc:sldMkLst>
        <pc:spChg chg="mod">
          <ac:chgData name="Phil Gibbons" userId="f619c6e5d38ed7a7" providerId="LiveId" clId="{728DD071-E8CE-478A-B43E-29193074827D}" dt="2018-09-26T23:02:19.560" v="291" actId="114"/>
          <ac:spMkLst>
            <pc:docMk/>
            <pc:sldMk cId="1925702294" sldId="1169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2:09.132" v="290" actId="14100"/>
          <ac:spMkLst>
            <pc:docMk/>
            <pc:sldMk cId="1925702294" sldId="1169"/>
            <ac:spMk id="6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4:07.365" v="316" actId="167"/>
        <pc:sldMkLst>
          <pc:docMk/>
          <pc:sldMk cId="901470964" sldId="1170"/>
        </pc:sldMkLst>
        <pc:spChg chg="mod ord">
          <ac:chgData name="Phil Gibbons" userId="f619c6e5d38ed7a7" providerId="LiveId" clId="{728DD071-E8CE-478A-B43E-29193074827D}" dt="2018-09-26T23:04:07.365" v="316" actId="167"/>
          <ac:spMkLst>
            <pc:docMk/>
            <pc:sldMk cId="901470964" sldId="1170"/>
            <ac:spMk id="3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2:54.366" v="300" actId="20577"/>
          <ac:spMkLst>
            <pc:docMk/>
            <pc:sldMk cId="901470964" sldId="1170"/>
            <ac:spMk id="4" creationId="{00000000-0000-0000-0000-000000000000}"/>
          </ac:spMkLst>
        </pc:spChg>
        <pc:spChg chg="mod ord">
          <ac:chgData name="Phil Gibbons" userId="f619c6e5d38ed7a7" providerId="LiveId" clId="{728DD071-E8CE-478A-B43E-29193074827D}" dt="2018-09-26T23:03:57.272" v="314" actId="14100"/>
          <ac:spMkLst>
            <pc:docMk/>
            <pc:sldMk cId="901470964" sldId="1170"/>
            <ac:spMk id="6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4:43.058" v="326" actId="114"/>
        <pc:sldMkLst>
          <pc:docMk/>
          <pc:sldMk cId="2968729583" sldId="1171"/>
        </pc:sldMkLst>
        <pc:spChg chg="mod">
          <ac:chgData name="Phil Gibbons" userId="f619c6e5d38ed7a7" providerId="LiveId" clId="{728DD071-E8CE-478A-B43E-29193074827D}" dt="2018-09-26T23:04:43.058" v="326" actId="114"/>
          <ac:spMkLst>
            <pc:docMk/>
            <pc:sldMk cId="2968729583" sldId="1171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6T22:46:09.339" v="16" actId="1076"/>
          <ac:spMkLst>
            <pc:docMk/>
            <pc:sldMk cId="2968729583" sldId="1171"/>
            <ac:spMk id="6" creationId="{00000000-0000-0000-0000-000000000000}"/>
          </ac:spMkLst>
        </pc:spChg>
        <pc:spChg chg="mod">
          <ac:chgData name="Phil Gibbons" userId="f619c6e5d38ed7a7" providerId="LiveId" clId="{728DD071-E8CE-478A-B43E-29193074827D}" dt="2018-09-26T22:46:16.631" v="17" actId="1076"/>
          <ac:spMkLst>
            <pc:docMk/>
            <pc:sldMk cId="2968729583" sldId="1171"/>
            <ac:spMk id="11" creationId="{00000000-0000-0000-0000-000000000000}"/>
          </ac:spMkLst>
        </pc:spChg>
      </pc:sldChg>
      <pc:sldChg chg="modSp del">
        <pc:chgData name="Phil Gibbons" userId="f619c6e5d38ed7a7" providerId="LiveId" clId="{728DD071-E8CE-478A-B43E-29193074827D}" dt="2018-09-26T22:50:02.142" v="29" actId="2696"/>
        <pc:sldMkLst>
          <pc:docMk/>
          <pc:sldMk cId="3062771750" sldId="1172"/>
        </pc:sldMkLst>
        <pc:spChg chg="mod">
          <ac:chgData name="Phil Gibbons" userId="f619c6e5d38ed7a7" providerId="LiveId" clId="{728DD071-E8CE-478A-B43E-29193074827D}" dt="2018-09-26T22:48:59.758" v="24" actId="14100"/>
          <ac:spMkLst>
            <pc:docMk/>
            <pc:sldMk cId="3062771750" sldId="1172"/>
            <ac:spMk id="6" creationId="{00000000-0000-0000-0000-000000000000}"/>
          </ac:spMkLst>
        </pc:spChg>
      </pc:sldChg>
      <pc:sldChg chg="del">
        <pc:chgData name="Phil Gibbons" userId="f619c6e5d38ed7a7" providerId="LiveId" clId="{728DD071-E8CE-478A-B43E-29193074827D}" dt="2018-09-26T23:28:51.395" v="799" actId="2696"/>
        <pc:sldMkLst>
          <pc:docMk/>
          <pc:sldMk cId="1512710690" sldId="1175"/>
        </pc:sldMkLst>
      </pc:sldChg>
      <pc:sldChg chg="addSp delSp modSp add">
        <pc:chgData name="Phil Gibbons" userId="f619c6e5d38ed7a7" providerId="LiveId" clId="{728DD071-E8CE-478A-B43E-29193074827D}" dt="2018-09-26T23:04:58.934" v="336" actId="114"/>
        <pc:sldMkLst>
          <pc:docMk/>
          <pc:sldMk cId="4197965409" sldId="1177"/>
        </pc:sldMkLst>
        <pc:spChg chg="mod">
          <ac:chgData name="Phil Gibbons" userId="f619c6e5d38ed7a7" providerId="LiveId" clId="{728DD071-E8CE-478A-B43E-29193074827D}" dt="2018-09-26T22:50:22.988" v="39" actId="20577"/>
          <ac:spMkLst>
            <pc:docMk/>
            <pc:sldMk cId="4197965409" sldId="1177"/>
            <ac:spMk id="2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4:58.934" v="336" actId="114"/>
          <ac:spMkLst>
            <pc:docMk/>
            <pc:sldMk cId="4197965409" sldId="1177"/>
            <ac:spMk id="4" creationId="{00000000-0000-0000-0000-000000000000}"/>
          </ac:spMkLst>
        </pc:spChg>
        <pc:spChg chg="add mod">
          <ac:chgData name="Phil Gibbons" userId="f619c6e5d38ed7a7" providerId="LiveId" clId="{728DD071-E8CE-478A-B43E-29193074827D}" dt="2018-09-26T22:48:42.694" v="21" actId="1076"/>
          <ac:spMkLst>
            <pc:docMk/>
            <pc:sldMk cId="4197965409" sldId="1177"/>
            <ac:spMk id="8" creationId="{047E9215-E084-400B-BEF6-FEC033B888F4}"/>
          </ac:spMkLst>
        </pc:spChg>
        <pc:spChg chg="add mod">
          <ac:chgData name="Phil Gibbons" userId="f619c6e5d38ed7a7" providerId="LiveId" clId="{728DD071-E8CE-478A-B43E-29193074827D}" dt="2018-09-26T22:50:46.069" v="47" actId="20577"/>
          <ac:spMkLst>
            <pc:docMk/>
            <pc:sldMk cId="4197965409" sldId="1177"/>
            <ac:spMk id="9" creationId="{65C9FED4-9F12-445D-930B-C38F99423A7F}"/>
          </ac:spMkLst>
        </pc:spChg>
        <pc:spChg chg="add mod">
          <ac:chgData name="Phil Gibbons" userId="f619c6e5d38ed7a7" providerId="LiveId" clId="{728DD071-E8CE-478A-B43E-29193074827D}" dt="2018-09-26T22:49:21.908" v="26" actId="1076"/>
          <ac:spMkLst>
            <pc:docMk/>
            <pc:sldMk cId="4197965409" sldId="1177"/>
            <ac:spMk id="12" creationId="{521A74E1-6EE1-42D0-AC96-D934566B2A2C}"/>
          </ac:spMkLst>
        </pc:spChg>
        <pc:spChg chg="add mod">
          <ac:chgData name="Phil Gibbons" userId="f619c6e5d38ed7a7" providerId="LiveId" clId="{728DD071-E8CE-478A-B43E-29193074827D}" dt="2018-09-26T22:49:21.908" v="26" actId="1076"/>
          <ac:spMkLst>
            <pc:docMk/>
            <pc:sldMk cId="4197965409" sldId="1177"/>
            <ac:spMk id="13" creationId="{868A1457-0DCF-4D87-AA19-DA67D323D39D}"/>
          </ac:spMkLst>
        </pc:spChg>
        <pc:spChg chg="add del mod">
          <ac:chgData name="Phil Gibbons" userId="f619c6e5d38ed7a7" providerId="LiveId" clId="{728DD071-E8CE-478A-B43E-29193074827D}" dt="2018-09-26T22:55:29.807" v="151" actId="478"/>
          <ac:spMkLst>
            <pc:docMk/>
            <pc:sldMk cId="4197965409" sldId="1177"/>
            <ac:spMk id="14" creationId="{B642A4B8-2E58-4775-AA77-139CBFA5C922}"/>
          </ac:spMkLst>
        </pc:spChg>
        <pc:spChg chg="add del mod">
          <ac:chgData name="Phil Gibbons" userId="f619c6e5d38ed7a7" providerId="LiveId" clId="{728DD071-E8CE-478A-B43E-29193074827D}" dt="2018-09-26T22:55:32.817" v="152" actId="478"/>
          <ac:spMkLst>
            <pc:docMk/>
            <pc:sldMk cId="4197965409" sldId="1177"/>
            <ac:spMk id="15" creationId="{9E5BA354-3313-49FA-9590-C8E1461F7B4E}"/>
          </ac:spMkLst>
        </pc:spChg>
      </pc:sldChg>
      <pc:sldChg chg="addSp delSp modSp add modAnim">
        <pc:chgData name="Phil Gibbons" userId="f619c6e5d38ed7a7" providerId="LiveId" clId="{728DD071-E8CE-478A-B43E-29193074827D}" dt="2018-09-26T23:22:51.832" v="777"/>
        <pc:sldMkLst>
          <pc:docMk/>
          <pc:sldMk cId="1219188462" sldId="1178"/>
        </pc:sldMkLst>
        <pc:spChg chg="mod">
          <ac:chgData name="Phil Gibbons" userId="f619c6e5d38ed7a7" providerId="LiveId" clId="{728DD071-E8CE-478A-B43E-29193074827D}" dt="2018-09-26T22:54:43.068" v="99" actId="20577"/>
          <ac:spMkLst>
            <pc:docMk/>
            <pc:sldMk cId="1219188462" sldId="1178"/>
            <ac:spMk id="2" creationId="{00000000-0000-0000-0000-000000000000}"/>
          </ac:spMkLst>
        </pc:spChg>
        <pc:spChg chg="del">
          <ac:chgData name="Phil Gibbons" userId="f619c6e5d38ed7a7" providerId="LiveId" clId="{728DD071-E8CE-478A-B43E-29193074827D}" dt="2018-09-26T22:53:11.258" v="72" actId="478"/>
          <ac:spMkLst>
            <pc:docMk/>
            <pc:sldMk cId="1219188462" sldId="1178"/>
            <ac:spMk id="3" creationId="{00000000-0000-0000-0000-000000000000}"/>
          </ac:spMkLst>
        </pc:spChg>
        <pc:spChg chg="del">
          <ac:chgData name="Phil Gibbons" userId="f619c6e5d38ed7a7" providerId="LiveId" clId="{728DD071-E8CE-478A-B43E-29193074827D}" dt="2018-09-26T22:53:01.251" v="70" actId="478"/>
          <ac:spMkLst>
            <pc:docMk/>
            <pc:sldMk cId="1219188462" sldId="1178"/>
            <ac:spMk id="4" creationId="{00000000-0000-0000-0000-000000000000}"/>
          </ac:spMkLst>
        </pc:spChg>
        <pc:spChg chg="del">
          <ac:chgData name="Phil Gibbons" userId="f619c6e5d38ed7a7" providerId="LiveId" clId="{728DD071-E8CE-478A-B43E-29193074827D}" dt="2018-09-26T22:53:14.779" v="73" actId="478"/>
          <ac:spMkLst>
            <pc:docMk/>
            <pc:sldMk cId="1219188462" sldId="1178"/>
            <ac:spMk id="6" creationId="{00000000-0000-0000-0000-000000000000}"/>
          </ac:spMkLst>
        </pc:spChg>
        <pc:spChg chg="add del mod">
          <ac:chgData name="Phil Gibbons" userId="f619c6e5d38ed7a7" providerId="LiveId" clId="{728DD071-E8CE-478A-B43E-29193074827D}" dt="2018-09-26T22:53:05.098" v="71" actId="478"/>
          <ac:spMkLst>
            <pc:docMk/>
            <pc:sldMk cId="1219188462" sldId="1178"/>
            <ac:spMk id="7" creationId="{AFE8ABB7-8CB9-4F37-BBAB-D1CB2BB22515}"/>
          </ac:spMkLst>
        </pc:spChg>
        <pc:spChg chg="del">
          <ac:chgData name="Phil Gibbons" userId="f619c6e5d38ed7a7" providerId="LiveId" clId="{728DD071-E8CE-478A-B43E-29193074827D}" dt="2018-09-26T22:53:47.408" v="76" actId="478"/>
          <ac:spMkLst>
            <pc:docMk/>
            <pc:sldMk cId="1219188462" sldId="1178"/>
            <ac:spMk id="8" creationId="{047E9215-E084-400B-BEF6-FEC033B888F4}"/>
          </ac:spMkLst>
        </pc:spChg>
        <pc:spChg chg="mod ord">
          <ac:chgData name="Phil Gibbons" userId="f619c6e5d38ed7a7" providerId="LiveId" clId="{728DD071-E8CE-478A-B43E-29193074827D}" dt="2018-09-26T23:08:06.953" v="346" actId="20577"/>
          <ac:spMkLst>
            <pc:docMk/>
            <pc:sldMk cId="1219188462" sldId="1178"/>
            <ac:spMk id="9" creationId="{65C9FED4-9F12-445D-930B-C38F99423A7F}"/>
          </ac:spMkLst>
        </pc:spChg>
        <pc:spChg chg="del">
          <ac:chgData name="Phil Gibbons" userId="f619c6e5d38ed7a7" providerId="LiveId" clId="{728DD071-E8CE-478A-B43E-29193074827D}" dt="2018-09-26T22:53:11.258" v="72" actId="478"/>
          <ac:spMkLst>
            <pc:docMk/>
            <pc:sldMk cId="1219188462" sldId="1178"/>
            <ac:spMk id="10" creationId="{00000000-0000-0000-0000-000000000000}"/>
          </ac:spMkLst>
        </pc:spChg>
        <pc:spChg chg="del">
          <ac:chgData name="Phil Gibbons" userId="f619c6e5d38ed7a7" providerId="LiveId" clId="{728DD071-E8CE-478A-B43E-29193074827D}" dt="2018-09-26T22:53:11.258" v="72" actId="478"/>
          <ac:spMkLst>
            <pc:docMk/>
            <pc:sldMk cId="1219188462" sldId="1178"/>
            <ac:spMk id="11" creationId="{00000000-0000-0000-0000-000000000000}"/>
          </ac:spMkLst>
        </pc:spChg>
        <pc:spChg chg="del">
          <ac:chgData name="Phil Gibbons" userId="f619c6e5d38ed7a7" providerId="LiveId" clId="{728DD071-E8CE-478A-B43E-29193074827D}" dt="2018-09-26T22:53:59.606" v="78" actId="478"/>
          <ac:spMkLst>
            <pc:docMk/>
            <pc:sldMk cId="1219188462" sldId="1178"/>
            <ac:spMk id="12" creationId="{521A74E1-6EE1-42D0-AC96-D934566B2A2C}"/>
          </ac:spMkLst>
        </pc:spChg>
        <pc:spChg chg="mod ord">
          <ac:chgData name="Phil Gibbons" userId="f619c6e5d38ed7a7" providerId="LiveId" clId="{728DD071-E8CE-478A-B43E-29193074827D}" dt="2018-09-26T22:54:31.620" v="82" actId="1076"/>
          <ac:spMkLst>
            <pc:docMk/>
            <pc:sldMk cId="1219188462" sldId="1178"/>
            <ac:spMk id="13" creationId="{868A1457-0DCF-4D87-AA19-DA67D323D39D}"/>
          </ac:spMkLst>
        </pc:spChg>
        <pc:spChg chg="mod">
          <ac:chgData name="Phil Gibbons" userId="f619c6e5d38ed7a7" providerId="LiveId" clId="{728DD071-E8CE-478A-B43E-29193074827D}" dt="2018-09-26T23:10:55.177" v="392" actId="1076"/>
          <ac:spMkLst>
            <pc:docMk/>
            <pc:sldMk cId="1219188462" sldId="1178"/>
            <ac:spMk id="14" creationId="{B642A4B8-2E58-4775-AA77-139CBFA5C922}"/>
          </ac:spMkLst>
        </pc:spChg>
        <pc:spChg chg="mod">
          <ac:chgData name="Phil Gibbons" userId="f619c6e5d38ed7a7" providerId="LiveId" clId="{728DD071-E8CE-478A-B43E-29193074827D}" dt="2018-09-26T23:10:49.955" v="391" actId="1076"/>
          <ac:spMkLst>
            <pc:docMk/>
            <pc:sldMk cId="1219188462" sldId="1178"/>
            <ac:spMk id="15" creationId="{9E5BA354-3313-49FA-9590-C8E1461F7B4E}"/>
          </ac:spMkLst>
        </pc:spChg>
        <pc:spChg chg="add del mod">
          <ac:chgData name="Phil Gibbons" userId="f619c6e5d38ed7a7" providerId="LiveId" clId="{728DD071-E8CE-478A-B43E-29193074827D}" dt="2018-09-26T22:53:18.498" v="74" actId="478"/>
          <ac:spMkLst>
            <pc:docMk/>
            <pc:sldMk cId="1219188462" sldId="1178"/>
            <ac:spMk id="17" creationId="{2BDADBFF-5A10-4257-9A96-A560A9D996CE}"/>
          </ac:spMkLst>
        </pc:spChg>
        <pc:spChg chg="add mod">
          <ac:chgData name="Phil Gibbons" userId="f619c6e5d38ed7a7" providerId="LiveId" clId="{728DD071-E8CE-478A-B43E-29193074827D}" dt="2018-09-26T23:22:34.135" v="776" actId="113"/>
          <ac:spMkLst>
            <pc:docMk/>
            <pc:sldMk cId="1219188462" sldId="1178"/>
            <ac:spMk id="18" creationId="{1B119A2B-D31D-4C17-9AAF-6318AB54EE0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AE-4E4E-A950-044064010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51616"/>
        <c:axId val="66352192"/>
      </c:scatterChart>
      <c:valAx>
        <c:axId val="6635161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6352192"/>
        <c:crosses val="autoZero"/>
        <c:crossBetween val="midCat"/>
      </c:valAx>
      <c:valAx>
        <c:axId val="66352192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635161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27-4821-A727-41710C7E1586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27-4821-A727-41710C7E1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54496"/>
        <c:axId val="84500480"/>
      </c:scatterChart>
      <c:valAx>
        <c:axId val="6635449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500480"/>
        <c:crosses val="autoZero"/>
        <c:crossBetween val="midCat"/>
      </c:valAx>
      <c:valAx>
        <c:axId val="8450048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635449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6.3380426983446495E-2"/>
          <c:w val="0.81758957654723097"/>
          <c:h val="0.769954816687794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97-43E3-958A-EF62DD1BCE4A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97-43E3-958A-EF62DD1BCE4A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797-43E3-958A-EF62DD1BCE4A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940.33999999999912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797-43E3-958A-EF62DD1BC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502784"/>
        <c:axId val="84503360"/>
      </c:scatterChart>
      <c:valAx>
        <c:axId val="84502784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503360"/>
        <c:crosses val="autoZero"/>
        <c:crossBetween val="midCat"/>
      </c:valAx>
      <c:valAx>
        <c:axId val="8450336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2.6058631921824098E-2"/>
              <c:y val="0.389672347294615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50278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3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2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70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19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8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0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62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04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4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68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0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5835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Example: </a:t>
            </a:r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FF"/>
                </a:solidFill>
              </a:rPr>
              <a:t>Bubblesort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/>
              <a:t>program that sorts an array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/>
              <a:t> that is allocated in static storage:</a:t>
            </a:r>
          </a:p>
          <a:p>
            <a:pPr lvl="1"/>
            <a:r>
              <a:rPr lang="en-US" dirty="0"/>
              <a:t>an element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requires </a:t>
            </a:r>
            <a:r>
              <a:rPr lang="en-US" dirty="0">
                <a:solidFill>
                  <a:srgbClr val="0000FF"/>
                </a:solidFill>
              </a:rPr>
              <a:t>four bytes</a:t>
            </a:r>
            <a:r>
              <a:rPr lang="en-US" dirty="0"/>
              <a:t> of a byte-addressed machine</a:t>
            </a:r>
          </a:p>
          <a:p>
            <a:pPr lvl="1"/>
            <a:r>
              <a:rPr lang="en-US" dirty="0"/>
              <a:t>elements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are numbered </a:t>
            </a:r>
            <a:r>
              <a:rPr lang="en-US" dirty="0">
                <a:solidFill>
                  <a:srgbClr val="0000FF"/>
                </a:solidFill>
              </a:rPr>
              <a:t>1 through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is a variable)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A[j]</a:t>
            </a:r>
            <a:r>
              <a:rPr lang="en-US" dirty="0"/>
              <a:t> is in location </a:t>
            </a:r>
            <a:r>
              <a:rPr lang="en-US" b="1" dirty="0">
                <a:solidFill>
                  <a:srgbClr val="B703AD"/>
                </a:solidFill>
                <a:latin typeface="Courier New" pitchFamily="49" charset="0"/>
                <a:cs typeface="Courier New" pitchFamily="49" charset="0"/>
              </a:rPr>
              <a:t>&amp;A+4*(j-1)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for (i = n-1; i &gt;=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1; i--) {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(j = 1; j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pl-PL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A[j] &gt; A[j+1])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temp = A[j];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A[j] = A[j+1];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A[j+1] = temp;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0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Translated (Pseudo) Code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82947"/>
            <a:ext cx="4040188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j :=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L4:  if j&gt;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t1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t2 := 4*t1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t3 := A[t2]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t4 := j+1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t5 := t4-1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t6 := 4*t5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t7 := A[t6]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8805" y="1306595"/>
            <a:ext cx="4406049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t10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t11:= t10-1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	:= 4*t11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t14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t15 := 4*t14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A[t15] := t13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t16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t17 := t16-1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t18 := 4*t17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A[t18]:=temp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145" y="4572000"/>
            <a:ext cx="3813255" cy="206210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for (i = n-1; i &gt;= 1; i--) {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(j = 1; j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(A[j] &gt; A[j+1]) 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temp = A[j];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A[j] = A[j+1];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A[j+1] = temp;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A0ECA-2B0C-4C3B-A3B8-E765D91628EF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29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 in inner loop</a:t>
            </a:r>
          </a:p>
        </p:txBody>
      </p:sp>
    </p:spTree>
    <p:extLst>
      <p:ext uri="{BB962C8B-B14F-4D97-AF65-F5344CB8AC3E}">
        <p14:creationId xmlns:p14="http://schemas.microsoft.com/office/powerpoint/2010/main" val="355752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015947" y="3781235"/>
            <a:ext cx="1828800" cy="10193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015947" y="3039476"/>
            <a:ext cx="1828800" cy="7850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199" y="2057400"/>
            <a:ext cx="1828800" cy="785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90600" y="3024980"/>
            <a:ext cx="1828800" cy="785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j := 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L4:  if j&gt;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t1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t2 := 4*t1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t3 := A[t2]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t4 := j+1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t5 := t4-1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t6 := 4*t5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t7 := A[t6]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Address Calculation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95400"/>
            <a:ext cx="4495800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t10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t11:= t10-1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	:= 4*t11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t14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t15 := 4*t14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A[t15] := t13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t16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t17 := t16-1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t18 := 4*t17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A[t18]:=temp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16200000" flipV="1">
            <a:off x="5715000" y="2362200"/>
            <a:ext cx="304800" cy="1676400"/>
          </a:xfrm>
          <a:prstGeom prst="roundRect">
            <a:avLst>
              <a:gd name="adj" fmla="val 337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16200000" flipV="1">
            <a:off x="5715000" y="2057400"/>
            <a:ext cx="304799" cy="1676400"/>
          </a:xfrm>
          <a:prstGeom prst="roundRect">
            <a:avLst>
              <a:gd name="adj" fmla="val 4028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16200000" flipV="1">
            <a:off x="5638801" y="1600199"/>
            <a:ext cx="304800" cy="1371600"/>
          </a:xfrm>
          <a:prstGeom prst="roundRect">
            <a:avLst>
              <a:gd name="adj" fmla="val 40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16200000" flipV="1">
            <a:off x="1523999" y="2895599"/>
            <a:ext cx="304801" cy="1219200"/>
          </a:xfrm>
          <a:prstGeom prst="roundRect">
            <a:avLst>
              <a:gd name="adj" fmla="val 29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Removed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65237"/>
            <a:ext cx="4343400" cy="3611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A[t9]:= t13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A[t12]:=temp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136F8-7330-483C-A3C7-DB2F94C3A25A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16 in inner loop</a:t>
            </a:r>
          </a:p>
        </p:txBody>
      </p:sp>
    </p:spTree>
    <p:extLst>
      <p:ext uri="{BB962C8B-B14F-4D97-AF65-F5344CB8AC3E}">
        <p14:creationId xmlns:p14="http://schemas.microsoft.com/office/powerpoint/2010/main" val="340655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029200" y="1219200"/>
            <a:ext cx="1752600" cy="2133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Redundancy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65237"/>
            <a:ext cx="4419600" cy="3687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	 t13 := A[t12]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A[t9]:= t13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A[t12]:=temp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0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811023" y="1265237"/>
            <a:ext cx="16764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265237"/>
            <a:ext cx="4724400" cy="2925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A[j]:=A[j+1]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A[j+1]:=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old_A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pPr>
              <a:buNone/>
            </a:pP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Removed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old_A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4EF98-3FB1-4996-9C5A-5EFF19C829A6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11 in inner loop</a:t>
            </a:r>
          </a:p>
        </p:txBody>
      </p:sp>
    </p:spTree>
    <p:extLst>
      <p:ext uri="{BB962C8B-B14F-4D97-AF65-F5344CB8AC3E}">
        <p14:creationId xmlns:p14="http://schemas.microsoft.com/office/powerpoint/2010/main" val="90147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93913" y="1905000"/>
            <a:ext cx="1981200" cy="1143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Loops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0600" y="3352800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3913" y="4771697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812" y="4191000"/>
            <a:ext cx="4191000" cy="208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3001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2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93913" y="1905000"/>
            <a:ext cx="1981200" cy="1143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Eliminated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0600" y="3352800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3913" y="4771697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812" y="4191000"/>
            <a:ext cx="4191000" cy="208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3001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047E9215-E084-400B-BEF6-FEC033B888F4}"/>
              </a:ext>
            </a:extLst>
          </p:cNvPr>
          <p:cNvSpPr/>
          <p:nvPr/>
        </p:nvSpPr>
        <p:spPr>
          <a:xfrm>
            <a:off x="5640388" y="1853816"/>
            <a:ext cx="2365513" cy="1219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5C9FED4-9F12-445D-930B-C38F99423A7F}"/>
              </a:ext>
            </a:extLst>
          </p:cNvPr>
          <p:cNvSpPr txBox="1">
            <a:spLocks/>
          </p:cNvSpPr>
          <p:nvPr/>
        </p:nvSpPr>
        <p:spPr bwMode="auto">
          <a:xfrm>
            <a:off x="5181600" y="1290253"/>
            <a:ext cx="4040188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t2 := 0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t6 := 4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t19 := 4*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L4: if t6&gt;t19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t3 := A[t2]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t7 := A[t6] </a:t>
            </a:r>
            <a:endParaRPr lang="en-US" sz="1600" i="1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521A74E1-6EE1-42D0-AC96-D934566B2A2C}"/>
              </a:ext>
            </a:extLst>
          </p:cNvPr>
          <p:cNvSpPr/>
          <p:nvPr/>
        </p:nvSpPr>
        <p:spPr>
          <a:xfrm>
            <a:off x="5729806" y="4449763"/>
            <a:ext cx="1527313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8A1457-0DCF-4D87-AA19-DA67D323D39D}"/>
              </a:ext>
            </a:extLst>
          </p:cNvPr>
          <p:cNvSpPr txBox="1">
            <a:spLocks/>
          </p:cNvSpPr>
          <p:nvPr/>
        </p:nvSpPr>
        <p:spPr bwMode="auto">
          <a:xfrm>
            <a:off x="5199719" y="3886200"/>
            <a:ext cx="3124200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A[t2] := t7	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A[t6] := t3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L3: t2 := t2+4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t6 := t6+4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goto L4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L2: i := i-1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goto L5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65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8A1457-0DCF-4D87-AA19-DA67D323D39D}"/>
              </a:ext>
            </a:extLst>
          </p:cNvPr>
          <p:cNvSpPr txBox="1">
            <a:spLocks/>
          </p:cNvSpPr>
          <p:nvPr/>
        </p:nvSpPr>
        <p:spPr bwMode="auto">
          <a:xfrm>
            <a:off x="1011347" y="3891455"/>
            <a:ext cx="3124200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A[t2] := t7	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A[t6] := t3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L3: t2 := t2+4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t6 := t6+4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L2: i := i-1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5C9FED4-9F12-445D-930B-C38F99423A7F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508"/>
            <a:ext cx="4040188" cy="26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t2 := 0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t6 := 4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t19 :=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&lt;&lt; 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L4: if t6&gt;t19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t3 := A[t2]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t7 := A[t6] </a:t>
            </a:r>
            <a:endParaRPr lang="en-US" sz="1600" i="1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Pseudo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2A4B8-2E58-4775-AA77-139CBFA5C922}"/>
              </a:ext>
            </a:extLst>
          </p:cNvPr>
          <p:cNvSpPr txBox="1"/>
          <p:nvPr/>
        </p:nvSpPr>
        <p:spPr>
          <a:xfrm>
            <a:off x="5088779" y="3276600"/>
            <a:ext cx="2689582" cy="1569660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Instruction Count</a:t>
            </a:r>
            <a:b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After Optimizations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9 in inner loop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BA354-3313-49FA-9590-C8E1461F7B4E}"/>
              </a:ext>
            </a:extLst>
          </p:cNvPr>
          <p:cNvSpPr txBox="1"/>
          <p:nvPr/>
        </p:nvSpPr>
        <p:spPr>
          <a:xfrm>
            <a:off x="4953000" y="1278834"/>
            <a:ext cx="2883353" cy="1569660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Instruction Count</a:t>
            </a:r>
            <a:b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Before Optimizations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29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 in inner loop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119A2B-D31D-4C17-9AAF-6318AB54EE09}"/>
              </a:ext>
            </a:extLst>
          </p:cNvPr>
          <p:cNvSpPr txBox="1"/>
          <p:nvPr/>
        </p:nvSpPr>
        <p:spPr>
          <a:xfrm>
            <a:off x="3200400" y="5355270"/>
            <a:ext cx="5737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itchFamily="34" charset="0"/>
              </a:rPr>
              <a:t>These were </a:t>
            </a:r>
            <a:r>
              <a:rPr lang="en-US" sz="1800" dirty="0">
                <a:latin typeface="Calibri" pitchFamily="34" charset="0"/>
              </a:rPr>
              <a:t>Machine-Independent Optimizations</a:t>
            </a:r>
            <a:r>
              <a:rPr lang="en-US" sz="1800" b="0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itchFamily="34" charset="0"/>
              </a:rPr>
              <a:t>Will be followed by </a:t>
            </a:r>
            <a:r>
              <a:rPr lang="en-US" sz="1800" dirty="0">
                <a:latin typeface="Calibri" pitchFamily="34" charset="0"/>
              </a:rPr>
              <a:t>Machine-Dependent Optimizations</a:t>
            </a:r>
            <a:r>
              <a:rPr lang="en-US" sz="1800" b="0" dirty="0">
                <a:latin typeface="Calibri" pitchFamily="34" charset="0"/>
              </a:rPr>
              <a:t>,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             including allocating temporaries to registers,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             converting to assembly code</a:t>
            </a:r>
          </a:p>
        </p:txBody>
      </p:sp>
    </p:spTree>
    <p:extLst>
      <p:ext uri="{BB962C8B-B14F-4D97-AF65-F5344CB8AC3E}">
        <p14:creationId xmlns:p14="http://schemas.microsoft.com/office/powerpoint/2010/main" val="12191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</a:t>
            </a:r>
            <a:r>
              <a:rPr lang="en-US" dirty="0">
                <a:solidFill>
                  <a:schemeClr val="bg2"/>
                </a:solidFill>
              </a:rPr>
              <a:t>eral</a:t>
            </a:r>
            <a:r>
              <a:rPr lang="en-US" dirty="0">
                <a:solidFill>
                  <a:srgbClr val="7F7F7F"/>
                </a:solidFill>
              </a:rPr>
              <a:t>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/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chemeClr val="bg2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Code Optimization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15-213/18-213/14-513/15-513: Introduction to Computer Systems</a:t>
            </a:r>
            <a:br>
              <a:rPr lang="en-US" b="0" dirty="0"/>
            </a:br>
            <a:r>
              <a:rPr lang="en-US" sz="2000" b="0" dirty="0"/>
              <a:t>10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27, 2018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52197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/>
              <a:t>Must not cause any change in program behavior</a:t>
            </a:r>
          </a:p>
          <a:p>
            <a:pPr lvl="2">
              <a:defRPr/>
            </a:pPr>
            <a:r>
              <a:rPr lang="en-US" sz="1800" dirty="0"/>
              <a:t>Except, possibly when program making use of nonstandard language features</a:t>
            </a:r>
          </a:p>
          <a:p>
            <a:pPr lvl="1" eaLnBrk="1" hangingPunct="1">
              <a:defRPr/>
            </a:pPr>
            <a:r>
              <a:rPr lang="en-US" sz="1800" dirty="0"/>
              <a:t>Often prevents it from making optimizations that would only affect behavior under pathological conditions.</a:t>
            </a:r>
          </a:p>
          <a:p>
            <a:pPr lvl="1" eaLnBrk="1" hangingPunct="1">
              <a:defRPr/>
            </a:pPr>
            <a:endParaRPr lang="en-US" sz="1000" dirty="0"/>
          </a:p>
          <a:p>
            <a:pPr eaLnBrk="1" hangingPunct="1">
              <a:defRPr/>
            </a:pPr>
            <a:r>
              <a:rPr lang="en-US" sz="2000" dirty="0"/>
              <a:t>Behavior that may be obvious to the programmer can  be obfuscated by languages and coding styles</a:t>
            </a:r>
          </a:p>
          <a:p>
            <a:pPr lvl="1" eaLnBrk="1" hangingPunct="1">
              <a:defRPr/>
            </a:pPr>
            <a:r>
              <a:rPr lang="en-US" sz="1800" dirty="0"/>
              <a:t>e.g., Data ranges may be more limited than variable types suggest</a:t>
            </a:r>
          </a:p>
          <a:p>
            <a:pPr lvl="1" eaLnBrk="1" hangingPunct="1">
              <a:defRPr/>
            </a:pPr>
            <a:endParaRPr lang="en-US" sz="1000" dirty="0"/>
          </a:p>
          <a:p>
            <a:pPr eaLnBrk="1" hangingPunct="1">
              <a:defRPr/>
            </a:pPr>
            <a:r>
              <a:rPr lang="en-US" sz="2000" dirty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/>
              <a:t>Whole-program analysis is too expensive in most cases</a:t>
            </a:r>
          </a:p>
          <a:p>
            <a:pPr lvl="1" eaLnBrk="1" hangingPunct="1">
              <a:defRPr/>
            </a:pPr>
            <a:r>
              <a:rPr lang="en-US" sz="1800" dirty="0"/>
              <a:t>Newer versions of GCC do </a:t>
            </a:r>
            <a:r>
              <a:rPr lang="en-US" sz="1800" dirty="0" err="1"/>
              <a:t>interprocedural</a:t>
            </a:r>
            <a:r>
              <a:rPr lang="en-US" sz="1800" dirty="0"/>
              <a:t> analysis within individual files</a:t>
            </a:r>
          </a:p>
          <a:p>
            <a:pPr lvl="2">
              <a:defRPr/>
            </a:pPr>
            <a:r>
              <a:rPr lang="en-US" sz="1800" dirty="0"/>
              <a:t>But, not between code in different files</a:t>
            </a:r>
          </a:p>
          <a:p>
            <a:pPr eaLnBrk="1" hangingPunct="1">
              <a:defRPr/>
            </a:pPr>
            <a:r>
              <a:rPr lang="en-US" sz="2000" dirty="0"/>
              <a:t>Most analysis is based only on </a:t>
            </a:r>
            <a:r>
              <a:rPr lang="en-US" sz="2000" i="1" dirty="0"/>
              <a:t>static</a:t>
            </a:r>
            <a:r>
              <a:rPr lang="en-US" sz="2000" dirty="0"/>
              <a:t> information</a:t>
            </a:r>
          </a:p>
          <a:p>
            <a:pPr lvl="1" eaLnBrk="1" hangingPunct="1">
              <a:defRPr/>
            </a:pPr>
            <a:r>
              <a:rPr lang="en-US" sz="1800" dirty="0"/>
              <a:t>Compiler has difficulty anticipating run-time inputs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Extracted from 213 lab submissions, Fall, 1998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/>
              <a:t>Time quadruples when double string length</a:t>
            </a:r>
          </a:p>
          <a:p>
            <a:pPr lvl="1" eaLnBrk="1" hangingPunct="1"/>
            <a:r>
              <a:rPr lang="en-US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55097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Convert Loop To </a:t>
            </a:r>
            <a:r>
              <a:rPr lang="en-US" dirty="0" err="1"/>
              <a:t>Goto</a:t>
            </a:r>
            <a:r>
              <a:rPr lang="en-US" dirty="0"/>
              <a:t>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>
                <a:latin typeface="Courier New" pitchFamily="49" charset="0"/>
              </a:rPr>
              <a:t>strlen</a:t>
            </a:r>
            <a:r>
              <a:rPr lang="en-US" sz="180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143000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&gt;=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Calling </a:t>
            </a:r>
            <a:r>
              <a:rPr lang="en-US" dirty="0" err="1"/>
              <a:t>Strlen</a:t>
            </a:r>
            <a:endParaRPr lang="en-US" dirty="0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Overall O(N</a:t>
            </a:r>
            <a:r>
              <a:rPr lang="en-US" sz="1800" baseline="30000"/>
              <a:t>2</a:t>
            </a:r>
            <a:r>
              <a:rPr lang="en-US" sz="180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b="1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1" eaLnBrk="1" hangingPunct="1"/>
            <a:r>
              <a:rPr lang="en-US" dirty="0"/>
              <a:t>Legal since result does not change from one iteration to another</a:t>
            </a:r>
          </a:p>
          <a:p>
            <a:pPr lvl="1" eaLnBrk="1" hangingPunct="1"/>
            <a:r>
              <a:rPr lang="en-US" dirty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/>
              <a:t>Why couldn’t compiler move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i="1" dirty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/>
              <a:t>Procedure </a:t>
            </a:r>
            <a:r>
              <a:rPr lang="en-US" sz="1600" b="1" dirty="0">
                <a:latin typeface="Courier New" pitchFamily="49" charset="0"/>
              </a:rPr>
              <a:t>lower</a:t>
            </a:r>
            <a:r>
              <a:rPr lang="en-US" sz="1600" dirty="0"/>
              <a:t> could interact with </a:t>
            </a:r>
            <a:r>
              <a:rPr lang="en-US" sz="1600" b="1" dirty="0" err="1">
                <a:latin typeface="Courier New" pitchFamily="49" charset="0"/>
              </a:rPr>
              <a:t>strlen</a:t>
            </a:r>
            <a:endParaRPr lang="en-US" sz="1600" b="1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/>
              <a:t>Compiler may treat procedure call as a black box</a:t>
            </a:r>
          </a:p>
          <a:p>
            <a:pPr lvl="1" eaLnBrk="1" hangingPunct="1">
              <a:defRPr/>
            </a:pPr>
            <a:r>
              <a:rPr lang="en-US" sz="1800" dirty="0"/>
              <a:t>Weak optimizations near them</a:t>
            </a:r>
          </a:p>
          <a:p>
            <a:pPr lvl="1"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000" dirty="0"/>
              <a:t>Remedies:</a:t>
            </a:r>
          </a:p>
          <a:p>
            <a:pPr lvl="1" eaLnBrk="1" hangingPunct="1">
              <a:defRPr/>
            </a:pPr>
            <a:r>
              <a:rPr lang="en-US" sz="1800" dirty="0"/>
              <a:t>Use of inline functions</a:t>
            </a:r>
          </a:p>
          <a:p>
            <a:pPr lvl="2">
              <a:defRPr/>
            </a:pPr>
            <a:r>
              <a:rPr lang="en-US" sz="1800" dirty="0"/>
              <a:t>GCC does this with –O1</a:t>
            </a:r>
          </a:p>
          <a:p>
            <a:pPr lvl="3">
              <a:defRPr/>
            </a:pPr>
            <a:r>
              <a:rPr lang="en-US" sz="1800" dirty="0"/>
              <a:t>Within single file</a:t>
            </a:r>
          </a:p>
          <a:p>
            <a:pPr lvl="1" eaLnBrk="1" hangingPunct="1">
              <a:defRPr/>
            </a:pPr>
            <a:r>
              <a:rPr lang="en-US" sz="1800" dirty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97059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Code updates </a:t>
            </a:r>
            <a:r>
              <a:rPr lang="en-US">
                <a:latin typeface="Courier New" pitchFamily="49" charset="0"/>
              </a:rPr>
              <a:t>b[i]</a:t>
            </a:r>
            <a:r>
              <a:rPr lang="en-US"/>
              <a:t> on every iteration</a:t>
            </a:r>
          </a:p>
          <a:p>
            <a:pPr lvl="1" eaLnBrk="1" hangingPunct="1"/>
            <a:r>
              <a:rPr lang="en-US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657600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(%rsi,%rax,8), %xmm0	# FP load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	# FP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%xmm0, (%rsi,%rax,8)	# FP store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.L4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9265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701087" cy="806450"/>
          </a:xfrm>
        </p:spPr>
        <p:txBody>
          <a:bodyPr/>
          <a:lstStyle/>
          <a:p>
            <a:pPr lvl="1" eaLnBrk="1" hangingPunct="1"/>
            <a:r>
              <a:rPr lang="en-US" dirty="0"/>
              <a:t>Code updates </a:t>
            </a:r>
            <a:r>
              <a:rPr lang="en-US" b="1" dirty="0">
                <a:latin typeface="Courier New" pitchFamily="49" charset="0"/>
              </a:rPr>
              <a:t>b[i]</a:t>
            </a:r>
            <a:r>
              <a:rPr lang="en-US" dirty="0"/>
              <a:t> on every iteration</a:t>
            </a:r>
          </a:p>
          <a:p>
            <a:pPr lvl="1" eaLnBrk="1" hangingPunct="1"/>
            <a:r>
              <a:rPr lang="en-US" dirty="0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4697771" y="2147256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i,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b[i]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b[i] += a[i*n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4,   8,  16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474763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Value of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: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0,</a:t>
            </a:r>
            <a:r>
              <a:rPr lang="en-US" sz="1400" dirty="0">
                <a:latin typeface="Courier New" pitchFamily="49" charset="0"/>
              </a:rPr>
              <a:t>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1,</a:t>
            </a:r>
            <a:r>
              <a:rPr lang="en-US" sz="1400" dirty="0">
                <a:latin typeface="Courier New" pitchFamily="49" charset="0"/>
              </a:rPr>
              <a:t>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1,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3,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22,</a:t>
            </a: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0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32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32,</a:t>
            </a:r>
            <a:r>
              <a:rPr lang="en-US" sz="1400" dirty="0">
                <a:latin typeface="Courier New" pitchFamily="49" charset="0"/>
              </a:rPr>
              <a:t>  64, 128};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96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64,</a:t>
            </a:r>
            <a:r>
              <a:rPr lang="en-US" sz="1400" dirty="0">
                <a:latin typeface="Courier New" pitchFamily="49" charset="0"/>
              </a:rPr>
              <a:t> 128};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224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128</a:t>
            </a:r>
            <a:r>
              <a:rPr lang="en-US" sz="1400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  <p:bldP spid="2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84" y="31563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# FP load +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val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+= a[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https://canvas.cmu.edu/courses/5835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</a:t>
            </a:r>
            <a:r>
              <a:rPr lang="en-US" dirty="0">
                <a:solidFill>
                  <a:schemeClr val="bg2"/>
                </a:solidFill>
              </a:rPr>
              <a:t>eral</a:t>
            </a:r>
            <a:r>
              <a:rPr lang="en-US" dirty="0">
                <a:solidFill>
                  <a:srgbClr val="7F7F7F"/>
                </a:solidFill>
              </a:rPr>
              <a:t>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/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22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Instruction-Level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general understanding of modern processor design</a:t>
            </a:r>
          </a:p>
          <a:p>
            <a:pPr lvl="1"/>
            <a:r>
              <a:rPr lang="en-US" dirty="0"/>
              <a:t>Hardware can execute multiple instructions in parallel</a:t>
            </a:r>
          </a:p>
          <a:p>
            <a:r>
              <a:rPr lang="en-US" dirty="0"/>
              <a:t>Performance limited by data dependencies</a:t>
            </a:r>
          </a:p>
          <a:p>
            <a:r>
              <a:rPr lang="en-US" dirty="0"/>
              <a:t>Simple transformations can yield dramatic performance improvement</a:t>
            </a:r>
          </a:p>
          <a:p>
            <a:pPr lvl="1"/>
            <a:r>
              <a:rPr lang="en-US" dirty="0"/>
              <a:t>Compilers often cannot make these transformations</a:t>
            </a:r>
          </a:p>
          <a:p>
            <a:pPr lvl="1"/>
            <a:r>
              <a:rPr lang="en-US" dirty="0"/>
              <a:t>Lack of </a:t>
            </a:r>
            <a:r>
              <a:rPr lang="en-US" dirty="0" err="1"/>
              <a:t>associativity</a:t>
            </a:r>
            <a:r>
              <a:rPr lang="en-US" dirty="0"/>
              <a:t> and </a:t>
            </a:r>
            <a:r>
              <a:rPr lang="en-US" dirty="0" err="1"/>
              <a:t>distributivity</a:t>
            </a:r>
            <a:r>
              <a:rPr lang="en-US" dirty="0"/>
              <a:t> in floating-point arithmetic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Benchmark Example: Data Type for Vectors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47362" y="3733800"/>
            <a:ext cx="4492314" cy="2551980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at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get_vec_element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(*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&gt;=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= v-&gt;data[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data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len-1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3810000"/>
            <a:ext cx="3871913" cy="2219325"/>
          </a:xfrm>
        </p:spPr>
        <p:txBody>
          <a:bodyPr/>
          <a:lstStyle/>
          <a:p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1800" b="1" dirty="0" err="1">
                <a:latin typeface="Courier New" pitchFamily="49" charset="0"/>
              </a:rPr>
              <a:t>data_t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 err="1">
                <a:latin typeface="Courier New" pitchFamily="49" charset="0"/>
              </a:rPr>
              <a:t>int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double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287338" indent="-287338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1800" b="1" dirty="0" err="1">
                <a:latin typeface="Courier New" pitchFamily="49" charset="0"/>
              </a:rPr>
              <a:t>data_t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 err="1">
                <a:latin typeface="Courier New" pitchFamily="49" charset="0"/>
              </a:rPr>
              <a:t>int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2488" y="4191000"/>
            <a:ext cx="3871912" cy="2219325"/>
          </a:xfrm>
        </p:spPr>
        <p:txBody>
          <a:bodyPr/>
          <a:lstStyle/>
          <a:p>
            <a:pPr marL="287338" indent="-287338"/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Use different definitions of </a:t>
            </a:r>
            <a:r>
              <a:rPr lang="en-US" sz="1800" b="1" dirty="0">
                <a:latin typeface="Courier New" pitchFamily="49" charset="0"/>
              </a:rPr>
              <a:t>OP</a:t>
            </a:r>
            <a:r>
              <a:rPr lang="en-US" sz="2000" dirty="0"/>
              <a:t> and </a:t>
            </a:r>
            <a:r>
              <a:rPr lang="en-US" sz="1800" b="1" dirty="0">
                <a:latin typeface="Courier New" pitchFamily="49" charset="0"/>
              </a:rPr>
              <a:t>IDENT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</a:rPr>
              <a:t>+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0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</a:rPr>
              <a:t>*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516063"/>
          </a:xfrm>
        </p:spPr>
        <p:txBody>
          <a:bodyPr/>
          <a:lstStyle/>
          <a:p>
            <a:r>
              <a:rPr lang="en-US" sz="2000" dirty="0"/>
              <a:t>Convenient way to express performance of program that operates on vectors or lists</a:t>
            </a:r>
          </a:p>
          <a:p>
            <a:r>
              <a:rPr lang="en-US" sz="2000" dirty="0"/>
              <a:t>Length = n</a:t>
            </a:r>
          </a:p>
          <a:p>
            <a:r>
              <a:rPr lang="en-US" sz="2000" dirty="0"/>
              <a:t>In our case: </a:t>
            </a:r>
            <a:r>
              <a:rPr lang="en-US" sz="2000" dirty="0">
                <a:solidFill>
                  <a:srgbClr val="C00000"/>
                </a:solidFill>
              </a:rPr>
              <a:t>CPE = cycles per OP</a:t>
            </a:r>
            <a:endParaRPr lang="en-US" sz="2000" dirty="0"/>
          </a:p>
          <a:p>
            <a:r>
              <a:rPr lang="en-US" sz="2000" dirty="0"/>
              <a:t>T = CPE*n + Overhead</a:t>
            </a:r>
          </a:p>
          <a:p>
            <a:pPr lvl="1"/>
            <a:r>
              <a:rPr lang="en-US" sz="1600" dirty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881905"/>
              </p:ext>
            </p:extLst>
          </p:nvPr>
        </p:nvGraphicFramePr>
        <p:xfrm>
          <a:off x="1752600" y="32766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93646" y="4169220"/>
            <a:ext cx="746306" cy="3414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 b="0" i="0" strike="noStrike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5225123"/>
            <a:ext cx="746306" cy="337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49620"/>
              </p:ext>
            </p:extLst>
          </p:nvPr>
        </p:nvGraphicFramePr>
        <p:xfrm>
          <a:off x="396875" y="4267200"/>
          <a:ext cx="8229600" cy="193992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1499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6248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Results in CPE (cycles per element)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vec_length</a:t>
            </a:r>
            <a:r>
              <a:rPr lang="en-US" dirty="0"/>
              <a:t> out of loop</a:t>
            </a:r>
          </a:p>
          <a:p>
            <a:r>
              <a:rPr lang="en-US" dirty="0"/>
              <a:t>Avoid bounds check on each cycle</a:t>
            </a:r>
          </a:p>
          <a:p>
            <a:r>
              <a:rPr lang="en-US" dirty="0"/>
              <a:t>Accumulate in temporary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There’s more to performance than asymptotic complexity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Constant factors matter too!</a:t>
            </a:r>
          </a:p>
          <a:p>
            <a:pPr lvl="1" eaLnBrk="1" hangingPunct="1">
              <a:defRPr/>
            </a:pPr>
            <a:r>
              <a:rPr lang="en-US" dirty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dirty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dirty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/>
              <a:t>How to improve performance without destroying code modularity</a:t>
            </a:r>
            <a:br>
              <a:rPr lang="en-US" dirty="0"/>
            </a:br>
            <a:r>
              <a:rPr lang="en-US" dirty="0"/>
              <a:t>and generality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/>
              <a:t>Eliminates sources of overhead in loop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38385"/>
              </p:ext>
            </p:extLst>
          </p:nvPr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Definition:</a:t>
            </a:r>
            <a:r>
              <a:rPr lang="en-US" dirty="0"/>
              <a:t> A superscalar processor can issue and execute </a:t>
            </a:r>
            <a:r>
              <a:rPr lang="en-US" i="1" dirty="0">
                <a:solidFill>
                  <a:srgbClr val="990000"/>
                </a:solidFill>
              </a:rPr>
              <a:t>multiple instructions in one cycle</a:t>
            </a:r>
            <a:r>
              <a:rPr lang="en-US" dirty="0"/>
              <a:t>. The instructions are retrieved from a sequential instruction stream and are usually scheduled dynamically.</a:t>
            </a:r>
          </a:p>
          <a:p>
            <a:endParaRPr lang="en-US" dirty="0"/>
          </a:p>
          <a:p>
            <a:r>
              <a:rPr lang="en-US" dirty="0"/>
              <a:t>Benefit: without programming effort, superscalar processor can take advantage of the </a:t>
            </a:r>
            <a:r>
              <a:rPr lang="en-US" i="1" dirty="0">
                <a:solidFill>
                  <a:srgbClr val="990000"/>
                </a:solidFill>
              </a:rPr>
              <a:t>instruction level parallelism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that most programs have</a:t>
            </a:r>
          </a:p>
          <a:p>
            <a:endParaRPr lang="en-US" dirty="0"/>
          </a:p>
          <a:p>
            <a:r>
              <a:rPr lang="en-US" dirty="0"/>
              <a:t>Most modern CPUs are superscalar.</a:t>
            </a:r>
          </a:p>
          <a:p>
            <a:r>
              <a:rPr lang="en-US" dirty="0"/>
              <a:t>Intel: since Pentium (1993)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Pipelined Functional Units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9773" y="1045252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mult_eg</a:t>
            </a:r>
            <a:r>
              <a:rPr lang="en-US" sz="1600" dirty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p1 =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a*b</a:t>
            </a:r>
            <a:r>
              <a:rPr lang="en-US" sz="1600" dirty="0">
                <a:latin typeface="Courier New" pitchFamily="49" charset="0"/>
              </a:rPr>
              <a:t>;
    long p2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a*c</a:t>
            </a:r>
            <a:r>
              <a:rPr lang="en-US" sz="1600" dirty="0">
                <a:latin typeface="Courier New" pitchFamily="49" charset="0"/>
              </a:rPr>
              <a:t>;
    long p3 =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p1 * p2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p3;
}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96875" y="4800601"/>
            <a:ext cx="7896225" cy="1533524"/>
          </a:xfrm>
        </p:spPr>
        <p:txBody>
          <a:bodyPr/>
          <a:lstStyle/>
          <a:p>
            <a:pPr lvl="1"/>
            <a:r>
              <a:rPr lang="en-US" dirty="0"/>
              <a:t>Divide computation into stages</a:t>
            </a:r>
          </a:p>
          <a:p>
            <a:pPr lvl="1"/>
            <a:r>
              <a:rPr lang="en-US" dirty="0"/>
              <a:t>Pass partial computations from stage to stage</a:t>
            </a:r>
          </a:p>
          <a:p>
            <a:pPr lvl="1"/>
            <a:r>
              <a:rPr lang="en-US" dirty="0"/>
              <a:t>Stage </a:t>
            </a:r>
            <a:r>
              <a:rPr lang="en-US" dirty="0" err="1"/>
              <a:t>i</a:t>
            </a:r>
            <a:r>
              <a:rPr lang="en-US" dirty="0"/>
              <a:t> can start on new computation once values passed to i+1</a:t>
            </a:r>
          </a:p>
          <a:p>
            <a:pPr lvl="1"/>
            <a:r>
              <a:rPr lang="en-US" dirty="0"/>
              <a:t>E.g., complete 3 multiplications in 7 cycles, even though each requires 3 cycles</a:t>
            </a:r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085466"/>
              </p:ext>
            </p:extLst>
          </p:nvPr>
        </p:nvGraphicFramePr>
        <p:xfrm>
          <a:off x="1219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Total Functional Units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4 integer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add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divide</a:t>
            </a:r>
            <a:endParaRPr lang="en-US" dirty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Integer/Long Divide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Single/Double FP Divide	3-15	3-15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491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rbp</a:t>
            </a:r>
            <a:r>
              <a:rPr lang="en-US" sz="1400" dirty="0">
                <a:latin typeface="Courier New" pitchFamily="49" charset="0"/>
              </a:rPr>
              <a:t>	# Compare </a:t>
            </a:r>
            <a:r>
              <a:rPr lang="en-US" sz="1400" dirty="0" err="1">
                <a:latin typeface="Courier New" pitchFamily="49" charset="0"/>
              </a:rPr>
              <a:t>length:i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jg</a:t>
            </a:r>
            <a:r>
              <a:rPr lang="en-US" sz="1400" dirty="0">
                <a:latin typeface="Courier New" pitchFamily="49" charset="0"/>
              </a:rPr>
              <a:t>	.L519	# If &gt;,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07282"/>
              </p:ext>
            </p:extLst>
          </p:nvPr>
        </p:nvGraphicFramePr>
        <p:xfrm>
          <a:off x="1570037" y="4013327"/>
          <a:ext cx="6003925" cy="154927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6036" y="1143000"/>
            <a:ext cx="6365564" cy="16764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itchFamily="49" charset="0"/>
              </a:rPr>
              <a:t>((((((((1 * d[0]) * d[1]) * d[2]) * d[3])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/>
              <a:t>Sequential dependence</a:t>
            </a:r>
          </a:p>
          <a:p>
            <a:pPr marL="687388" lvl="1" indent="-287338">
              <a:defRPr/>
            </a:pPr>
            <a:r>
              <a:rPr lang="en-US" dirty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599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752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980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997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1149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378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904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45739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828301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225861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385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537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766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1286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613959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769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921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2150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674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98134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2168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321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549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2058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397436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551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703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932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457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779741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939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3092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320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840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168587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334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492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715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3228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563035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</a:t>
            </a:r>
            <a:r>
              <a:rPr lang="en-US" dirty="0">
                <a:solidFill>
                  <a:srgbClr val="0070C0"/>
                </a:solidFill>
              </a:rPr>
              <a:t>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en-US" sz="2800" dirty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Helps integer add</a:t>
            </a:r>
          </a:p>
          <a:p>
            <a:pPr lvl="1">
              <a:defRPr/>
            </a:pPr>
            <a:r>
              <a:rPr lang="en-US" dirty="0"/>
              <a:t>Achieves latency bound</a:t>
            </a:r>
          </a:p>
          <a:p>
            <a:pPr eaLnBrk="1" hangingPunct="1">
              <a:defRPr/>
            </a:pPr>
            <a:r>
              <a:rPr lang="en-US" dirty="0"/>
              <a:t>Others don’t improve.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495800" y="41910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82323"/>
              </p:ext>
            </p:extLst>
          </p:nvPr>
        </p:nvGraphicFramePr>
        <p:xfrm>
          <a:off x="1570037" y="1346327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</a:t>
            </a:r>
            <a:r>
              <a:rPr lang="en-US" dirty="0" err="1"/>
              <a:t>Reassociation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70550"/>
            <a:ext cx="7939087" cy="577850"/>
          </a:xfrm>
        </p:spPr>
        <p:txBody>
          <a:bodyPr/>
          <a:lstStyle/>
          <a:p>
            <a:r>
              <a:rPr lang="en-US" dirty="0"/>
              <a:t>Can this change the result of the computation?</a:t>
            </a:r>
          </a:p>
          <a:p>
            <a:r>
              <a:rPr lang="en-US" dirty="0"/>
              <a:t>Yes, for FP. </a:t>
            </a:r>
            <a:r>
              <a:rPr lang="en-US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OP 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4913670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670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dirty="0"/>
              <a:t>register allocation</a:t>
            </a:r>
          </a:p>
          <a:p>
            <a:pPr lvl="1" eaLnBrk="1" hangingPunct="1">
              <a:defRPr/>
            </a:pPr>
            <a:r>
              <a:rPr lang="en-US" dirty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dirty="0"/>
              <a:t>dead code elimination</a:t>
            </a:r>
          </a:p>
          <a:p>
            <a:pPr lvl="1" eaLnBrk="1" hangingPunct="1">
              <a:defRPr/>
            </a:pPr>
            <a:r>
              <a:rPr lang="en-US" dirty="0"/>
              <a:t>eliminating minor inefficiencies</a:t>
            </a:r>
          </a:p>
          <a:p>
            <a:pPr eaLnBrk="1" hangingPunct="1">
              <a:defRPr/>
            </a:pPr>
            <a:r>
              <a:rPr lang="en-US" dirty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dirty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dirty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dirty="0"/>
              <a:t>but constant factors also matter</a:t>
            </a:r>
          </a:p>
          <a:p>
            <a:pPr eaLnBrk="1" hangingPunct="1">
              <a:defRPr/>
            </a:pPr>
            <a:r>
              <a:rPr lang="en-US" dirty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dirty="0"/>
              <a:t>potential memory aliasing</a:t>
            </a:r>
          </a:p>
          <a:p>
            <a:pPr lvl="1" eaLnBrk="1" hangingPunct="1">
              <a:defRPr/>
            </a:pPr>
            <a:r>
              <a:rPr lang="en-US" dirty="0"/>
              <a:t>potential procedure side-effects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Nearly 2x speedup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r>
              <a:rPr lang="en-US" dirty="0"/>
              <a:t>Reason: Breaks sequential dependency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33936"/>
              </p:ext>
            </p:extLst>
          </p:nvPr>
        </p:nvGraphicFramePr>
        <p:xfrm>
          <a:off x="762001" y="1066800"/>
          <a:ext cx="6811962" cy="2714625"/>
        </p:xfrm>
        <a:graphic>
          <a:graphicData uri="http://schemas.openxmlformats.org/drawingml/2006/table">
            <a:tbl>
              <a:tblPr/>
              <a:tblGrid>
                <a:gridCol w="1955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 flipV="1">
            <a:off x="7315200" y="3657600"/>
            <a:ext cx="457200" cy="7620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781800" y="4376100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FP *,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 bwMode="auto">
          <a:xfrm flipH="1" flipV="1">
            <a:off x="3792794" y="3705224"/>
            <a:ext cx="265020" cy="63817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057814" y="4020234"/>
            <a:ext cx="222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4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int +,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(N/2+1)*D cycles:</a:t>
            </a:r>
            <a:br>
              <a:rPr lang="en-US" sz="1800" dirty="0"/>
            </a:br>
            <a:r>
              <a:rPr lang="en-US" sz="18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Loop Unrolling with Separate Accumulators </a:t>
            </a:r>
            <a:r>
              <a:rPr lang="en-US" sz="3200" dirty="0">
                <a:solidFill>
                  <a:srgbClr val="0070C0"/>
                </a:solidFill>
              </a:rPr>
              <a:t>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dirty="0"/>
              <a:t>Different form of </a:t>
            </a:r>
            <a:r>
              <a:rPr lang="en-US" dirty="0" err="1"/>
              <a:t>reassociation</a:t>
            </a:r>
            <a:endParaRPr lang="en-US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33600" y="990600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Int</a:t>
            </a:r>
            <a:r>
              <a:rPr lang="en-US" dirty="0"/>
              <a:t> + makes use of two load units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2x speedup (over unroll2)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15906"/>
              </p:ext>
            </p:extLst>
          </p:nvPr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Can unroll to any degree L</a:t>
            </a:r>
          </a:p>
          <a:p>
            <a:pPr lvl="1" eaLnBrk="1" hangingPunct="1">
              <a:defRPr/>
            </a:pP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must be multiple of 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Limitations</a:t>
            </a:r>
          </a:p>
          <a:p>
            <a:pPr lvl="1" eaLnBrk="1" hangingPunct="1">
              <a:defRPr/>
            </a:pPr>
            <a:r>
              <a:rPr lang="en-US" dirty="0"/>
              <a:t>Diminishing returns</a:t>
            </a:r>
          </a:p>
          <a:p>
            <a:pPr lvl="2" eaLnBrk="1" hangingPunct="1">
              <a:defRPr/>
            </a:pPr>
            <a:r>
              <a:rPr lang="en-US" dirty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/>
              <a:t>Finish off iterations sequentially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Double FP Multiplication</a:t>
            </a:r>
          </a:p>
          <a:p>
            <a:pPr lvl="1" eaLnBrk="1" hangingPunct="1">
              <a:defRPr/>
            </a:pPr>
            <a:r>
              <a:rPr lang="en-US" dirty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99044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Integer addition</a:t>
            </a:r>
          </a:p>
          <a:p>
            <a:pPr lvl="1" eaLnBrk="1" hangingPunct="1">
              <a:defRPr/>
            </a:pPr>
            <a:r>
              <a:rPr lang="en-US" dirty="0"/>
              <a:t>Latency bound: 1.00.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48720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/>
              <a:t>Up to 42X improvement over original, </a:t>
            </a:r>
            <a:r>
              <a:rPr lang="en-US" dirty="0" err="1"/>
              <a:t>unoptimized</a:t>
            </a:r>
            <a:r>
              <a:rPr lang="en-US" dirty="0"/>
              <a:t> code</a:t>
            </a:r>
          </a:p>
          <a:p>
            <a:pPr lvl="1"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endParaRPr lang="en-US" sz="2400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14117"/>
              </p:ext>
            </p:extLst>
          </p:nvPr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ea typeface="+mj-ea"/>
              </a:rPr>
              <a:t>Programming with AVX2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6140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Registers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609600" y="2546350"/>
            <a:ext cx="7315200" cy="304800"/>
            <a:chOff x="768" y="864"/>
            <a:chExt cx="4608" cy="192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609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1524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2438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33528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42672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5181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6096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7010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609600" y="3308350"/>
            <a:ext cx="18288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838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066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1295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1752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1981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2209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667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2895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3124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3581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3810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038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4495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4724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4953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5410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5638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5867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6324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6553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781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7239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467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7696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609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524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2438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33528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42672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5181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6096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7010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609600" y="4114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609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1524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438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33528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2672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5181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6096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7010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609600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2420257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4230914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6041571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2" name="Rectangle 97"/>
          <p:cNvSpPr>
            <a:spLocks noChangeArrowheads="1"/>
          </p:cNvSpPr>
          <p:nvPr/>
        </p:nvSpPr>
        <p:spPr bwMode="auto">
          <a:xfrm>
            <a:off x="609600" y="5638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609600" y="5638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1524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438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33528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7" name="Rectangle 4"/>
          <p:cNvSpPr>
            <a:spLocks noChangeArrowheads="1"/>
          </p:cNvSpPr>
          <p:nvPr/>
        </p:nvSpPr>
        <p:spPr bwMode="auto">
          <a:xfrm>
            <a:off x="42672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1816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6096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0" name="Rectangle 4"/>
          <p:cNvSpPr>
            <a:spLocks noChangeArrowheads="1"/>
          </p:cNvSpPr>
          <p:nvPr/>
        </p:nvSpPr>
        <p:spPr bwMode="auto">
          <a:xfrm>
            <a:off x="7010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1" name="Rectangle 4"/>
          <p:cNvSpPr>
            <a:spLocks noChangeArrowheads="1"/>
          </p:cNvSpPr>
          <p:nvPr/>
        </p:nvSpPr>
        <p:spPr bwMode="auto">
          <a:xfrm>
            <a:off x="609600" y="6400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2" name="Rectangle 4"/>
          <p:cNvSpPr>
            <a:spLocks noChangeArrowheads="1"/>
          </p:cNvSpPr>
          <p:nvPr/>
        </p:nvSpPr>
        <p:spPr bwMode="auto">
          <a:xfrm>
            <a:off x="2420257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3" name="Rectangle 4"/>
          <p:cNvSpPr>
            <a:spLocks noChangeArrowheads="1"/>
          </p:cNvSpPr>
          <p:nvPr/>
        </p:nvSpPr>
        <p:spPr bwMode="auto">
          <a:xfrm>
            <a:off x="4230914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6041571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 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124200" cy="99695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218583"/>
            <a:ext cx="8470713" cy="2029817"/>
            <a:chOff x="220672" y="1409321"/>
            <a:chExt cx="8470713" cy="202981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295400"/>
            <a:ext cx="8471268" cy="2029817"/>
            <a:chOff x="251960" y="3810000"/>
            <a:chExt cx="8471268" cy="202981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4885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vaddps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Make use of AVX Instructions</a:t>
            </a:r>
          </a:p>
          <a:p>
            <a:pPr lvl="1" eaLnBrk="1" hangingPunct="1">
              <a:defRPr/>
            </a:pPr>
            <a:r>
              <a:rPr lang="en-US" dirty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/>
              <a:t>See Web Aside OPT:SIMD on CS:APP web page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90566"/>
              </p:ext>
            </p:extLst>
          </p:nvPr>
        </p:nvGraphicFramePr>
        <p:xfrm>
          <a:off x="357016" y="1168527"/>
          <a:ext cx="7796385" cy="27146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Vec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>
                <a:solidFill>
                  <a:srgbClr val="990000"/>
                </a:solidFill>
              </a:rPr>
              <a:t>Instruction Control Unit </a:t>
            </a:r>
            <a:r>
              <a:rPr lang="en-US" dirty="0"/>
              <a:t>must work well ahead of </a:t>
            </a:r>
            <a:r>
              <a:rPr lang="en-US" dirty="0">
                <a:solidFill>
                  <a:srgbClr val="990000"/>
                </a:solidFill>
              </a:rPr>
              <a:t>Execution Unit</a:t>
            </a:r>
            <a:br>
              <a:rPr lang="en-US" dirty="0"/>
            </a:br>
            <a:r>
              <a:rPr lang="en-US" dirty="0"/>
              <a:t>to generate enough operations to keep EU busy</a:t>
            </a:r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038">
              <a:defRPr/>
            </a:pPr>
            <a:r>
              <a:rPr lang="en-US" dirty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What About Branches?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5792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72835" y="256274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22835" y="3045767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257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216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648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486400" y="4038600"/>
            <a:ext cx="24884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304120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634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59726" y="3431232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029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75817" y="4642534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3252605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4248150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4220742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425654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Cost</a:t>
            </a:r>
          </a:p>
          <a:p>
            <a:pPr lvl="1" eaLnBrk="1" hangingPunct="1">
              <a:defRPr/>
            </a:pPr>
            <a:r>
              <a:rPr lang="en-US" dirty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401029:  </a:t>
            </a:r>
            <a:r>
              <a:rPr lang="cs-CZ" sz="1600" dirty="0" err="1">
                <a:latin typeface="Courier New" pitchFamily="49" charset="0"/>
              </a:rPr>
              <a:t>vmulsd</a:t>
            </a:r>
            <a:r>
              <a:rPr lang="cs-CZ" sz="1600" dirty="0">
                <a:latin typeface="Courier New" pitchFamily="49" charset="0"/>
              </a:rPr>
              <a:t> 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>
                <a:latin typeface="Courier New" pitchFamily="49" charset="0"/>
              </a:rPr>
              <a:t>add</a:t>
            </a:r>
            <a:r>
              <a:rPr lang="cs-CZ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>
                <a:latin typeface="Courier New" pitchFamily="49" charset="0"/>
              </a:rPr>
              <a:t>cmp</a:t>
            </a:r>
            <a:r>
              <a:rPr lang="cs-CZ" sz="1600" dirty="0">
                <a:latin typeface="Courier New" pitchFamily="49" charset="0"/>
              </a:rPr>
              <a:t>    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>
                <a:latin typeface="Courier New" pitchFamily="49" charset="0"/>
              </a:rPr>
              <a:t>jne</a:t>
            </a:r>
            <a:r>
              <a:rPr lang="cs-CZ" sz="1600" dirty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401036:  </a:t>
            </a:r>
            <a:r>
              <a:rPr lang="cs-CZ" sz="1600" dirty="0" err="1">
                <a:latin typeface="Courier New" pitchFamily="49" charset="0"/>
              </a:rPr>
              <a:t>jmp</a:t>
            </a:r>
            <a:r>
              <a:rPr lang="cs-CZ" sz="1600" dirty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401040:  </a:t>
            </a:r>
            <a:r>
              <a:rPr lang="cs-CZ" sz="1600" dirty="0" err="1">
                <a:latin typeface="Courier New" pitchFamily="49" charset="0"/>
              </a:rPr>
              <a:t>vmovsd</a:t>
            </a:r>
            <a:r>
              <a:rPr lang="cs-CZ" sz="1600" dirty="0">
                <a:latin typeface="Courier New" pitchFamily="49" charset="0"/>
              </a:rPr>
              <a:t> 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3793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6764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5965371" y="1796230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958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4731" y="2370025"/>
            <a:ext cx="12154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Pipeline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behavior:</a:t>
            </a:r>
          </a:p>
          <a:p>
            <a:pPr lvl="1"/>
            <a:r>
              <a:rPr lang="en-US" dirty="0"/>
              <a:t>Backwards branches are often loops so predict taken </a:t>
            </a:r>
          </a:p>
          <a:p>
            <a:pPr lvl="1"/>
            <a:r>
              <a:rPr lang="en-US" dirty="0"/>
              <a:t>Forwards branches are often if so predict not taken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Predictors average better than 95% accuracy</a:t>
            </a:r>
          </a:p>
          <a:p>
            <a:pPr lvl="1"/>
            <a:r>
              <a:rPr lang="en-US" dirty="0"/>
              <a:t>Most branches are already predictable.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Bonus material: http://stackoverflow.com/questions/11227809/why-is-processing-a-sorted-array-faster-than-an-unsorted-array</a:t>
            </a:r>
          </a:p>
        </p:txBody>
      </p:sp>
    </p:spTree>
    <p:extLst>
      <p:ext uri="{BB962C8B-B14F-4D97-AF65-F5344CB8AC3E}">
        <p14:creationId xmlns:p14="http://schemas.microsoft.com/office/powerpoint/2010/main" val="211241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Compiler-Generated Code Motion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testq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		# Test n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jle</a:t>
            </a:r>
            <a:r>
              <a:rPr lang="en-US" sz="1400" dirty="0">
                <a:latin typeface="Courier New" pitchFamily="49" charset="0"/>
              </a:rPr>
              <a:t>	.L1			# If &lt;= 0,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done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(%rdi,%rdx,8),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A +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*8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movl</a:t>
            </a:r>
            <a:r>
              <a:rPr lang="en-US" sz="1400" dirty="0">
                <a:latin typeface="Courier New" pitchFamily="49" charset="0"/>
              </a:rPr>
              <a:t>	$0, %</a:t>
            </a:r>
            <a:r>
              <a:rPr lang="en-US" sz="1400" dirty="0" err="1">
                <a:latin typeface="Courier New" pitchFamily="49" charset="0"/>
              </a:rPr>
              <a:t>eax</a:t>
            </a:r>
            <a:r>
              <a:rPr lang="en-US" sz="1400" dirty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%xmm0    	# t = b[j]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(%rdx,%rax,8)   	# M[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*8 + j*8] = t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	# j++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# </a:t>
            </a:r>
            <a:r>
              <a:rPr lang="en-US" sz="1400" dirty="0" err="1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.L3			# if !=,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  <a:p>
            <a:r>
              <a:rPr lang="en-US" sz="1400" dirty="0">
                <a:latin typeface="Courier New" pitchFamily="49" charset="0"/>
              </a:rPr>
              <a:t>.L1:				      	# done:</a:t>
            </a:r>
          </a:p>
          <a:p>
            <a:r>
              <a:rPr lang="en-US" sz="1400" dirty="0">
                <a:latin typeface="Courier New" pitchFamily="49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long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n*i;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double *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*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 compiler and flags</a:t>
            </a:r>
          </a:p>
          <a:p>
            <a:pPr eaLnBrk="1" hangingPunct="1">
              <a:defRPr/>
            </a:pPr>
            <a:r>
              <a:rPr lang="en-US" dirty="0"/>
              <a:t>Don’t do anything stupid</a:t>
            </a:r>
          </a:p>
          <a:p>
            <a:pPr lvl="1" eaLnBrk="1" hangingPunct="1">
              <a:defRPr/>
            </a:pPr>
            <a:r>
              <a:rPr lang="en-US" dirty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/>
              <a:t>Write compiler-friendly code</a:t>
            </a:r>
          </a:p>
          <a:p>
            <a:pPr lvl="2" eaLnBrk="1" hangingPunct="1">
              <a:defRPr/>
            </a:pPr>
            <a:r>
              <a:rPr lang="en-US" dirty="0"/>
              <a:t>Watch out for optimization blockers: </a:t>
            </a:r>
            <a:br>
              <a:rPr lang="en-US" dirty="0"/>
            </a:br>
            <a:r>
              <a:rPr lang="en-US" dirty="0"/>
              <a:t>procedure calls &amp; memory references</a:t>
            </a:r>
          </a:p>
          <a:p>
            <a:pPr lvl="1">
              <a:defRPr/>
            </a:pPr>
            <a:r>
              <a:rPr lang="en-US" dirty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Tune code for machine</a:t>
            </a:r>
          </a:p>
          <a:p>
            <a:pPr lvl="1" eaLnBrk="1" hangingPunct="1">
              <a:defRPr/>
            </a:pPr>
            <a:r>
              <a:rPr lang="en-US" dirty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/>
              <a:t>Avoid unpredictable branches</a:t>
            </a:r>
          </a:p>
          <a:p>
            <a:pPr lvl="1" eaLnBrk="1" hangingPunct="1">
              <a:defRPr/>
            </a:pPr>
            <a:r>
              <a:rPr lang="en-US" dirty="0"/>
              <a:t>Make code cache friendly (Covered later in course)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</a:t>
            </a:r>
            <a:r>
              <a:rPr lang="en-US" dirty="0">
                <a:solidFill>
                  <a:schemeClr val="bg2"/>
                </a:solidFill>
              </a:rPr>
              <a:t>eral</a:t>
            </a:r>
            <a:r>
              <a:rPr lang="en-US" dirty="0">
                <a:solidFill>
                  <a:srgbClr val="7F7F7F"/>
                </a:solidFill>
              </a:rPr>
              <a:t>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chemeClr val="bg2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0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Replace costly operation with simpler one</a:t>
            </a:r>
          </a:p>
          <a:p>
            <a:pPr lvl="1" eaLnBrk="1" hangingPunct="1"/>
            <a:r>
              <a:rPr lang="en-US" dirty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/>
              <a:t>Utility is machine dependent</a:t>
            </a:r>
          </a:p>
          <a:p>
            <a:pPr lvl="2" eaLnBrk="1" hangingPunct="1"/>
            <a:r>
              <a:rPr lang="en-US" dirty="0"/>
              <a:t>Depends on cost of multiply or divide instruction</a:t>
            </a:r>
          </a:p>
          <a:p>
            <a:pPr lvl="3" eaLnBrk="1" hangingPunct="1"/>
            <a:r>
              <a:rPr lang="en-US" dirty="0"/>
              <a:t>On Intel Nehalem, integer multiply requires 3 CPU cycles</a:t>
            </a:r>
          </a:p>
          <a:p>
            <a:pPr lvl="1" eaLnBrk="1" hangingPunct="1"/>
            <a:r>
              <a:rPr lang="en-US" dirty="0"/>
              <a:t>Recognize sequence of products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45974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0;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i="1" dirty="0">
                <a:latin typeface="Courier New" pitchFamily="49" charset="0"/>
              </a:rPr>
              <a:t>  </a:t>
            </a:r>
            <a:r>
              <a:rPr lang="en-US" sz="1400" i="1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i="1" dirty="0">
                <a:solidFill>
                  <a:srgbClr val="C00000"/>
                </a:solidFill>
                <a:latin typeface="Courier New" pitchFamily="49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Reuse portions of expressions</a:t>
            </a:r>
          </a:p>
          <a:p>
            <a:pPr lvl="1" eaLnBrk="1" hangingPunct="1"/>
            <a:r>
              <a:rPr lang="en-US" dirty="0"/>
              <a:t>GCC will do this with –O1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(i-1)*n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(i+1)*n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3550" y="3716338"/>
            <a:ext cx="399795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–1)*n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54550" y="3716338"/>
            <a:ext cx="198939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1 multiplication: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i+1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-1(%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%r8  # i-1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 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   # (i+1)*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%r8      # (i-1)*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...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382430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movq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subq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n+j-n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 # i*</a:t>
            </a:r>
            <a:r>
              <a:rPr lang="en-US" sz="1400" dirty="0" err="1">
                <a:latin typeface="Courier New" pitchFamily="49" charset="0"/>
              </a:rPr>
              <a:t>n+j+n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15136</TotalTime>
  <Words>5939</Words>
  <Application>Microsoft Office PowerPoint</Application>
  <PresentationFormat>On-screen Show (4:3)</PresentationFormat>
  <Paragraphs>1561</Paragraphs>
  <Slides>71</Slides>
  <Notes>65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3" baseType="lpstr">
      <vt:lpstr>ＭＳ Ｐゴシック</vt:lpstr>
      <vt:lpstr>Arial</vt:lpstr>
      <vt:lpstr>Arial Narrow</vt:lpstr>
      <vt:lpstr>Calibri</vt:lpstr>
      <vt:lpstr>Century Gothic</vt:lpstr>
      <vt:lpstr>Courier New</vt:lpstr>
      <vt:lpstr>Gill Sans</vt:lpstr>
      <vt:lpstr>Helvetica</vt:lpstr>
      <vt:lpstr>Times New Roman</vt:lpstr>
      <vt:lpstr>Wingdings</vt:lpstr>
      <vt:lpstr>Wingdings 2</vt:lpstr>
      <vt:lpstr>template2007</vt:lpstr>
      <vt:lpstr>PowerPoint Presentation</vt:lpstr>
      <vt:lpstr>Code Optimization  15-213/18-213/14-513/15-513: Introduction to Computer Systems 10th Lecture, September 27, 2018</vt:lpstr>
      <vt:lpstr>Today</vt:lpstr>
      <vt:lpstr>Performance Realities</vt:lpstr>
      <vt:lpstr>Optimizing Compilers</vt:lpstr>
      <vt:lpstr> Generally Useful Optimizations</vt:lpstr>
      <vt:lpstr>Compiler-Generated Code Motion (-O1)</vt:lpstr>
      <vt:lpstr>Reduction in Strength</vt:lpstr>
      <vt:lpstr>Share Common Subexpressions</vt:lpstr>
      <vt:lpstr>Optimization Example: Bubblesort</vt:lpstr>
      <vt:lpstr>Translated (Pseudo) Code </vt:lpstr>
      <vt:lpstr>Redundancy in Address Calculation</vt:lpstr>
      <vt:lpstr>Redundancy Removed</vt:lpstr>
      <vt:lpstr>More Redundancy</vt:lpstr>
      <vt:lpstr>Redundancy Removed</vt:lpstr>
      <vt:lpstr>Redundancy in Loops</vt:lpstr>
      <vt:lpstr>Redundancy Eliminated</vt:lpstr>
      <vt:lpstr>Final Pseudo Code</vt:lpstr>
      <vt:lpstr>Today</vt:lpstr>
      <vt:lpstr>Limitations of Optimizing Compilers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Optimization Blocker: Memory Aliasing</vt:lpstr>
      <vt:lpstr>Quiz Time!</vt:lpstr>
      <vt:lpstr>Today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Modern CPU Design</vt:lpstr>
      <vt:lpstr>Superscalar Processor</vt:lpstr>
      <vt:lpstr>Pipelined Functional Units</vt:lpstr>
      <vt:lpstr>Haswell CPU</vt:lpstr>
      <vt:lpstr>x86-64 Compilation of Combine4</vt:lpstr>
      <vt:lpstr>Combine4 = Serial Computation (OP = *)</vt:lpstr>
      <vt:lpstr>Loop Unrolling (2x1)</vt:lpstr>
      <vt:lpstr>Effect of Loop Unrolling</vt:lpstr>
      <vt:lpstr>Loop Unrolling with Reassociation (2x1a)</vt:lpstr>
      <vt:lpstr>Effect of Reassociation</vt:lpstr>
      <vt:lpstr>Reassociated Computation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Programming with AVX2</vt:lpstr>
      <vt:lpstr>SIMD Operations</vt:lpstr>
      <vt:lpstr>Using Vector Instructions</vt:lpstr>
      <vt:lpstr>What About Branches?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Branch Prediction Numbers</vt:lpstr>
      <vt:lpstr>Getting High Performance</vt:lpstr>
      <vt:lpstr>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423</cp:revision>
  <cp:lastPrinted>1999-09-20T15:19:18Z</cp:lastPrinted>
  <dcterms:created xsi:type="dcterms:W3CDTF">2011-08-30T20:07:27Z</dcterms:created>
  <dcterms:modified xsi:type="dcterms:W3CDTF">2018-09-27T02:12:45Z</dcterms:modified>
</cp:coreProperties>
</file>