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1" r:id="rId10"/>
    <p:sldId id="264" r:id="rId11"/>
    <p:sldId id="314" r:id="rId12"/>
    <p:sldId id="324" r:id="rId13"/>
    <p:sldId id="266" r:id="rId14"/>
    <p:sldId id="312" r:id="rId15"/>
    <p:sldId id="313" r:id="rId16"/>
    <p:sldId id="315" r:id="rId17"/>
    <p:sldId id="276" r:id="rId18"/>
    <p:sldId id="277" r:id="rId19"/>
    <p:sldId id="278" r:id="rId20"/>
    <p:sldId id="279" r:id="rId21"/>
    <p:sldId id="316" r:id="rId22"/>
    <p:sldId id="317" r:id="rId23"/>
    <p:sldId id="322" r:id="rId24"/>
    <p:sldId id="323" r:id="rId25"/>
    <p:sldId id="320" r:id="rId26"/>
    <p:sldId id="31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757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058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5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4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5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8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3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51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9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3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88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3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91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40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4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213/activities/rec5.ta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15-213 Recitation: </a:t>
            </a:r>
            <a:r>
              <a:rPr lang="en-US" dirty="0">
                <a:latin typeface="Arial Rounded MT Bold"/>
                <a:cs typeface="Arial Rounded MT Bold"/>
              </a:rPr>
              <a:t>Attack</a:t>
            </a:r>
            <a:r>
              <a:rPr lang="en" dirty="0">
                <a:latin typeface="Arial Rounded MT Bold"/>
                <a:cs typeface="Arial Rounded MT Bold"/>
              </a:rPr>
              <a:t> Lab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24 Sep</a:t>
            </a:r>
            <a:r>
              <a:rPr lang="en" dirty="0">
                <a:latin typeface="Arial Rounded MT Bold"/>
                <a:cs typeface="Arial Rounded MT Bold"/>
              </a:rPr>
              <a:t> 201</a:t>
            </a:r>
            <a:r>
              <a:rPr lang="en-US" dirty="0">
                <a:latin typeface="Arial Rounded MT Bold"/>
                <a:cs typeface="Arial Rounded MT Bold"/>
              </a:rPr>
              <a:t>8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creen Shot 2017-02-11 at 3.1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33" y="389511"/>
            <a:ext cx="3026793" cy="4397642"/>
          </a:xfrm>
          <a:prstGeom prst="rect">
            <a:avLst/>
          </a:prstGeom>
        </p:spPr>
      </p:pic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x86-64/Linux Stack Frame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124243" y="972764"/>
            <a:ext cx="6336436" cy="4052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Current Stack Frame (“Top” to Bottom)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“Argument build:”</a:t>
            </a:r>
            <a:br>
              <a:rPr lang="en-US" sz="1800" dirty="0"/>
            </a:br>
            <a:r>
              <a:rPr lang="en-US" sz="1800" dirty="0"/>
              <a:t> - Parameters for function about to call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 Local variables</a:t>
            </a:r>
            <a:br>
              <a:rPr lang="en-US" sz="1800" dirty="0"/>
            </a:br>
            <a:r>
              <a:rPr lang="en-US" sz="1800" dirty="0"/>
              <a:t> - If can’t keep in registers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Saved register context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Old frame pointer (optional)</a:t>
            </a:r>
          </a:p>
          <a:p>
            <a:pPr marL="310605" lvl="1" indent="0">
              <a:lnSpc>
                <a:spcPct val="110000"/>
              </a:lnSpc>
              <a:buNone/>
            </a:pPr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Caller Stack Frame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Return address</a:t>
            </a:r>
          </a:p>
          <a:p>
            <a:pPr marL="565856" lvl="2" indent="0">
              <a:lnSpc>
                <a:spcPct val="110000"/>
              </a:lnSpc>
              <a:buNone/>
            </a:pPr>
            <a:r>
              <a:rPr lang="en-US" sz="1800" dirty="0">
                <a:latin typeface="+mn-lt"/>
              </a:rPr>
              <a:t>- Pushed by </a:t>
            </a:r>
            <a:r>
              <a:rPr lang="en-US" sz="1800" dirty="0">
                <a:latin typeface="+mn-lt"/>
                <a:cs typeface="Courier New Bold" charset="0"/>
                <a:sym typeface="Courier New Bold" charset="0"/>
              </a:rPr>
              <a:t>call</a:t>
            </a:r>
            <a:r>
              <a:rPr lang="en-US" sz="1800" dirty="0">
                <a:latin typeface="+mn-lt"/>
              </a:rPr>
              <a:t> instruction</a:t>
            </a:r>
          </a:p>
          <a:p>
            <a:pPr marL="596355" lvl="1" indent="-285750">
              <a:lnSpc>
                <a:spcPct val="110000"/>
              </a:lnSpc>
            </a:pPr>
            <a:r>
              <a:rPr lang="en-US" sz="1800" dirty="0"/>
              <a:t>Arguments for this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33F6-4713-4C4C-8DA2-CB0FA7A8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0" y="991993"/>
            <a:ext cx="508000" cy="337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12A9E-890E-8D4A-B22C-01FC97DC7513}"/>
              </a:ext>
            </a:extLst>
          </p:cNvPr>
          <p:cNvSpPr txBox="1"/>
          <p:nvPr/>
        </p:nvSpPr>
        <p:spPr>
          <a:xfrm>
            <a:off x="6906017" y="1728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345A1-4221-1A40-97F3-CB9F595A8A9E}"/>
              </a:ext>
            </a:extLst>
          </p:cNvPr>
          <p:cNvSpPr txBox="1"/>
          <p:nvPr/>
        </p:nvSpPr>
        <p:spPr>
          <a:xfrm>
            <a:off x="6962999" y="473835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Arial Rounded MT Bold"/>
                <a:cs typeface="Arial Rounded MT Bold"/>
              </a:rPr>
              <a:t>Stack Maintenance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14921" y="1121236"/>
            <a:ext cx="8589247" cy="33784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Functions free their frame before returning</a:t>
            </a:r>
          </a:p>
          <a:p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Return instruction looks for the return address at the top of the stack</a:t>
            </a:r>
          </a:p>
          <a:p>
            <a:pPr marL="91441" indent="0">
              <a:buNone/>
            </a:pPr>
            <a:endParaRPr lang="en-US" dirty="0">
              <a:latin typeface="Arial Rounded MT Bold"/>
              <a:cs typeface="Arial Rounded MT Bold"/>
            </a:endParaRPr>
          </a:p>
          <a:p>
            <a:pPr lvl="1"/>
            <a:r>
              <a:rPr lang="en-US" sz="1800" dirty="0"/>
              <a:t> </a:t>
            </a:r>
            <a:r>
              <a:rPr lang="en-US" sz="1800" i="1" dirty="0"/>
              <a:t>…What if the return address has been changed? </a:t>
            </a:r>
          </a:p>
        </p:txBody>
      </p:sp>
    </p:spTree>
    <p:extLst>
      <p:ext uri="{BB962C8B-B14F-4D97-AF65-F5344CB8AC3E}">
        <p14:creationId xmlns:p14="http://schemas.microsoft.com/office/powerpoint/2010/main" val="411355605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Attack 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We’re letting you hijack programs by running buffer overflow attacks on them.</a:t>
            </a:r>
          </a:p>
          <a:p>
            <a:pPr lvl="1"/>
            <a:r>
              <a:rPr lang="en-US" sz="2000" dirty="0">
                <a:latin typeface="Arial Rounded MT Bold" panose="020F0704030504030204" pitchFamily="34" charset="0"/>
              </a:rPr>
              <a:t>Is that not justification enough?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understand stack discipline and stack frames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To defeat relatively secure programs with return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725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4921" y="1154789"/>
            <a:ext cx="8829080" cy="38123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Three activities</a:t>
            </a:r>
          </a:p>
          <a:p>
            <a:pPr lvl="1"/>
            <a:r>
              <a:rPr lang="en-US" sz="2000" dirty="0"/>
              <a:t> Each relies on a specially crafted assembly sequence to purposefully overwrite the stack</a:t>
            </a:r>
          </a:p>
          <a:p>
            <a:pPr lvl="1"/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Activity 1 – Overwrites the return addresses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Activity 2 – Writes an assembly sequence onto the stack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Activity 3 – Uses byte sequences in </a:t>
            </a:r>
            <a:r>
              <a:rPr lang="en-US" dirty="0" err="1">
                <a:latin typeface="Arial Rounded MT Bold"/>
                <a:cs typeface="Arial Rounded MT Bold"/>
              </a:rPr>
              <a:t>libc</a:t>
            </a:r>
            <a:r>
              <a:rPr lang="en-US" dirty="0">
                <a:latin typeface="Arial Rounded MT Bold"/>
                <a:cs typeface="Arial Rounded MT Bold"/>
              </a:rPr>
              <a:t> as the instructions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314921" y="1154789"/>
            <a:ext cx="8829080" cy="31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>
                <a:latin typeface="Arial Rounded MT Bold"/>
                <a:cs typeface="Arial Rounded MT Bold"/>
              </a:rPr>
              <a:t>One student needs a laptop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 Rounded MT Bold"/>
                <a:cs typeface="Arial Rounded MT Bold"/>
              </a:rPr>
              <a:t>Login to a shark machine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</a:t>
            </a:r>
            <a:r>
              <a:rPr lang="en-US" dirty="0" err="1">
                <a:latin typeface="Arial Rounded MT Bold"/>
                <a:cs typeface="Arial Rounded MT Bold"/>
              </a:rPr>
              <a:t>wget</a:t>
            </a:r>
            <a:r>
              <a:rPr lang="en-US" dirty="0">
                <a:latin typeface="Arial Rounded MT Bold"/>
                <a:cs typeface="Arial Rounded MT Bold"/>
              </a:rPr>
              <a:t> </a:t>
            </a:r>
            <a:r>
              <a:rPr lang="en-US" dirty="0">
                <a:latin typeface="Arial Rounded MT Bold"/>
                <a:cs typeface="Arial Rounded MT Bold"/>
                <a:hlinkClick r:id="rId3"/>
              </a:rPr>
              <a:t>http://www.cs.cmu.edu/~213/activities/rec5.tar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tar </a:t>
            </a:r>
            <a:r>
              <a:rPr lang="en-US" dirty="0" err="1">
                <a:latin typeface="Arial Rounded MT Bold"/>
                <a:cs typeface="Arial Rounded MT Bold"/>
              </a:rPr>
              <a:t>xf</a:t>
            </a:r>
            <a:r>
              <a:rPr lang="en-US" dirty="0">
                <a:latin typeface="Arial Rounded MT Bold"/>
                <a:cs typeface="Arial Rounded MT Bold"/>
              </a:rPr>
              <a:t> rec5.tar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cd rec5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make	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    $ 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 act1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4216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1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57017" y="1102749"/>
            <a:ext cx="8786983" cy="3144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x $</a:t>
            </a:r>
            <a:r>
              <a:rPr lang="en-US" dirty="0" err="1">
                <a:latin typeface="Arial Rounded MT Bold"/>
                <a:cs typeface="Arial Rounded MT Bold"/>
              </a:rPr>
              <a:t>rsp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</a:t>
            </a:r>
            <a:r>
              <a:rPr lang="en-US" dirty="0" err="1">
                <a:latin typeface="Arial Rounded MT Bold"/>
                <a:cs typeface="Arial Rounded MT Bold"/>
              </a:rPr>
              <a:t>backtrace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Does the value at the top of the stack match any frame?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9406034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Activity 1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/2gx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Here are the two key values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</a:t>
            </a:r>
            <a:r>
              <a:rPr lang="en-US" altLang="zh-CN" dirty="0" err="1">
                <a:latin typeface="Arial Rounded MT Bold"/>
                <a:cs typeface="Arial Rounded MT Bold"/>
              </a:rPr>
              <a:t>stepi</a:t>
            </a:r>
            <a:r>
              <a:rPr lang="en-US" altLang="zh-CN" dirty="0">
                <a:latin typeface="Arial Rounded MT Bold"/>
                <a:cs typeface="Arial Rounded MT Bold"/>
              </a:rPr>
              <a:t> 		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Keep doing this until</a:t>
            </a:r>
          </a:p>
          <a:p>
            <a:pPr marL="2131058" lvl="7" indent="0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    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 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131058" lvl="7" indent="0">
              <a:buNone/>
            </a:pP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clobber</a:t>
            </a: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() at support.s:16</a:t>
            </a:r>
          </a:p>
          <a:p>
            <a:pPr marL="2131058" lvl="7" indent="0">
              <a:buNone/>
            </a:pPr>
            <a:r>
              <a:rPr lang="da-DK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16              ret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$</a:t>
            </a:r>
            <a:r>
              <a:rPr lang="en-US" altLang="zh-CN" dirty="0" err="1">
                <a:latin typeface="Arial Rounded MT Bold"/>
                <a:cs typeface="Arial Rounded MT Bold"/>
              </a:rPr>
              <a:t>rsp</a:t>
            </a: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Has the return address changed?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finish                   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/>
                <a:cs typeface="Arial Rounded MT Bold"/>
              </a:rPr>
              <a:t>// Should exit and print out “Hi!”</a:t>
            </a:r>
          </a:p>
        </p:txBody>
      </p:sp>
    </p:spTree>
    <p:extLst>
      <p:ext uri="{BB962C8B-B14F-4D97-AF65-F5344CB8AC3E}">
        <p14:creationId xmlns:p14="http://schemas.microsoft.com/office/powerpoint/2010/main" val="344895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1 Post</a:t>
            </a:r>
            <a:endParaRPr lang="en" dirty="0">
              <a:latin typeface="Arial Rounded MT Bold"/>
              <a:cs typeface="Arial Rounded MT Bold"/>
            </a:endParaRPr>
          </a:p>
        </p:txBody>
      </p:sp>
      <p:cxnSp>
        <p:nvCxnSpPr>
          <p:cNvPr id="421" name="Shape 421"/>
          <p:cNvCxnSpPr/>
          <p:nvPr/>
        </p:nvCxnSpPr>
        <p:spPr>
          <a:xfrm>
            <a:off x="369475" y="24074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314921" y="910047"/>
            <a:ext cx="8292857" cy="1756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Clobber overwrites part of the stack with memory at $</a:t>
            </a:r>
            <a:r>
              <a:rPr lang="en-US" dirty="0" err="1">
                <a:latin typeface="Arial Rounded MT Bold"/>
                <a:cs typeface="Arial Rounded MT Bold"/>
              </a:rPr>
              <a:t>rdi</a:t>
            </a:r>
            <a:r>
              <a:rPr lang="en-US" dirty="0">
                <a:latin typeface="Arial Rounded MT Bold"/>
                <a:cs typeface="Arial Rounded MT Bold"/>
              </a:rPr>
              <a:t>, including the all-important return address</a:t>
            </a:r>
          </a:p>
          <a:p>
            <a:r>
              <a:rPr lang="en-US" dirty="0">
                <a:latin typeface="Arial Rounded MT Bold"/>
                <a:cs typeface="Arial Rounded MT Bold"/>
              </a:rPr>
              <a:t>In act1 it writes two new return addresses:</a:t>
            </a:r>
          </a:p>
          <a:p>
            <a:pPr lvl="1"/>
            <a:r>
              <a:rPr lang="en-US" sz="1800" dirty="0"/>
              <a:t> 0x400500: address of </a:t>
            </a:r>
            <a:r>
              <a:rPr lang="en-US" sz="1800" dirty="0" err="1"/>
              <a:t>printHi</a:t>
            </a:r>
            <a:r>
              <a:rPr lang="en-US" sz="1800" dirty="0"/>
              <a:t>()</a:t>
            </a:r>
          </a:p>
          <a:p>
            <a:pPr lvl="1"/>
            <a:r>
              <a:rPr lang="en-US" sz="1800" dirty="0"/>
              <a:t> 0x400560: address in main</a:t>
            </a:r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0835"/>
              </p:ext>
            </p:extLst>
          </p:nvPr>
        </p:nvGraphicFramePr>
        <p:xfrm>
          <a:off x="243227" y="4260715"/>
          <a:ext cx="1938335" cy="670560"/>
        </p:xfrm>
        <a:graphic>
          <a:graphicData uri="http://schemas.openxmlformats.org/drawingml/2006/table">
            <a:tbl>
              <a:tblPr/>
              <a:tblGrid>
                <a:gridCol w="1938335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0x7fffffffe338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0x000000400553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75944"/>
              </p:ext>
            </p:extLst>
          </p:nvPr>
        </p:nvGraphicFramePr>
        <p:xfrm>
          <a:off x="2678864" y="4237833"/>
          <a:ext cx="1902037" cy="693442"/>
        </p:xfrm>
        <a:graphic>
          <a:graphicData uri="http://schemas.openxmlformats.org/drawingml/2006/table">
            <a:tbl>
              <a:tblPr/>
              <a:tblGrid>
                <a:gridCol w="1902037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35816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  <a:tr h="2241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53924"/>
                  </a:ext>
                </a:extLst>
              </a:tr>
            </a:tbl>
          </a:graphicData>
        </a:graphic>
      </p:graphicFrame>
      <p:graphicFrame>
        <p:nvGraphicFramePr>
          <p:cNvPr id="1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13844"/>
              </p:ext>
            </p:extLst>
          </p:nvPr>
        </p:nvGraphicFramePr>
        <p:xfrm>
          <a:off x="5136129" y="4355141"/>
          <a:ext cx="2018916" cy="335280"/>
        </p:xfrm>
        <a:graphic>
          <a:graphicData uri="http://schemas.openxmlformats.org/drawingml/2006/table">
            <a:tbl>
              <a:tblPr/>
              <a:tblGrid>
                <a:gridCol w="2018916">
                  <a:extLst>
                    <a:ext uri="{9D8B030D-6E8A-4147-A177-3AD203B41FA5}">
                      <a16:colId xmlns:a16="http://schemas.microsoft.com/office/drawing/2014/main" val="2665480812"/>
                    </a:ext>
                  </a:extLst>
                </a:gridCol>
              </a:tblGrid>
              <a:tr h="2784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0x000000400560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00116"/>
                  </a:ext>
                </a:extLst>
              </a:tr>
            </a:tbl>
          </a:graphicData>
        </a:graphic>
      </p:graphicFrame>
      <p:cxnSp>
        <p:nvCxnSpPr>
          <p:cNvPr id="20" name="Straight Arrow Connector 7"/>
          <p:cNvCxnSpPr/>
          <p:nvPr/>
        </p:nvCxnSpPr>
        <p:spPr bwMode="auto">
          <a:xfrm flipH="1">
            <a:off x="1182513" y="3425867"/>
            <a:ext cx="11723" cy="6389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8"/>
          <p:cNvSpPr txBox="1"/>
          <p:nvPr/>
        </p:nvSpPr>
        <p:spPr>
          <a:xfrm>
            <a:off x="340944" y="2964202"/>
            <a:ext cx="184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clobber()</a:t>
            </a:r>
          </a:p>
        </p:txBody>
      </p:sp>
      <p:cxnSp>
        <p:nvCxnSpPr>
          <p:cNvPr id="22" name="Straight Arrow Connector 10"/>
          <p:cNvCxnSpPr/>
          <p:nvPr/>
        </p:nvCxnSpPr>
        <p:spPr bwMode="auto">
          <a:xfrm>
            <a:off x="2181562" y="4614224"/>
            <a:ext cx="398601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11"/>
          <p:cNvSpPr txBox="1"/>
          <p:nvPr/>
        </p:nvSpPr>
        <p:spPr>
          <a:xfrm>
            <a:off x="1836839" y="3632899"/>
            <a:ext cx="2343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Clobber executes</a:t>
            </a:r>
          </a:p>
        </p:txBody>
      </p:sp>
      <p:cxnSp>
        <p:nvCxnSpPr>
          <p:cNvPr id="24" name="Straight Arrow Connector 13"/>
          <p:cNvCxnSpPr/>
          <p:nvPr/>
        </p:nvCxnSpPr>
        <p:spPr bwMode="auto">
          <a:xfrm>
            <a:off x="4650006" y="4614267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14"/>
          <p:cNvSpPr txBox="1"/>
          <p:nvPr/>
        </p:nvSpPr>
        <p:spPr>
          <a:xfrm>
            <a:off x="4650006" y="4208600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5344687" y="3746935"/>
            <a:ext cx="154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printHi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cxnSp>
        <p:nvCxnSpPr>
          <p:cNvPr id="27" name="Straight Arrow Connector 16"/>
          <p:cNvCxnSpPr/>
          <p:nvPr/>
        </p:nvCxnSpPr>
        <p:spPr bwMode="auto">
          <a:xfrm>
            <a:off x="7280647" y="4587443"/>
            <a:ext cx="42789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17"/>
          <p:cNvSpPr txBox="1"/>
          <p:nvPr/>
        </p:nvSpPr>
        <p:spPr>
          <a:xfrm>
            <a:off x="7220932" y="4201836"/>
            <a:ext cx="48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7708540" y="3791888"/>
            <a:ext cx="130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main()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2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1794" y="770824"/>
            <a:ext cx="9181857" cy="4745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$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 act2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x $</a:t>
            </a:r>
            <a:r>
              <a:rPr lang="en-US" sz="3100" dirty="0" err="1">
                <a:latin typeface="Arial Rounded MT Bold"/>
                <a:cs typeface="Arial Rounded MT Bold"/>
              </a:rPr>
              <a:t>rsp</a:t>
            </a: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is the address of the stack and the return address?</a:t>
            </a:r>
          </a:p>
          <a:p>
            <a:pPr marL="0" indent="0">
              <a:lnSpc>
                <a:spcPct val="140000"/>
              </a:lnSpc>
              <a:buFont typeface="Arial"/>
              <a:buNone/>
            </a:pP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latin typeface="Arial Rounded MT Bold"/>
                <a:cs typeface="Arial Rounded MT Bold"/>
              </a:rPr>
              <a:t>(</a:t>
            </a:r>
            <a:r>
              <a:rPr lang="en-US" sz="3100" dirty="0" err="1">
                <a:latin typeface="Arial Rounded MT Bold"/>
                <a:cs typeface="Arial Rounded MT Bold"/>
              </a:rPr>
              <a:t>gdb</a:t>
            </a:r>
            <a:r>
              <a:rPr lang="en-US" sz="3100" dirty="0">
                <a:latin typeface="Arial Rounded MT Bold"/>
                <a:cs typeface="Arial Rounded MT Bold"/>
              </a:rPr>
              <a:t>) x /4gx $</a:t>
            </a:r>
            <a:r>
              <a:rPr lang="en-US" sz="3100" dirty="0" err="1">
                <a:latin typeface="Arial Rounded MT Bold"/>
                <a:cs typeface="Arial Rounded MT Bold"/>
              </a:rPr>
              <a:t>rdi</a:t>
            </a:r>
            <a:endParaRPr lang="en-US" sz="3100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40000"/>
              </a:lnSpc>
              <a:buFont typeface="Arial"/>
              <a:buNone/>
            </a:pP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will the new return address be?</a:t>
            </a:r>
            <a:b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</a:br>
            <a:r>
              <a:rPr lang="en-US" sz="3100" dirty="0">
                <a:solidFill>
                  <a:srgbClr val="FF0000"/>
                </a:solidFill>
                <a:latin typeface="Arial Rounded MT Bold"/>
                <a:cs typeface="Arial Rounded MT Bold"/>
              </a:rPr>
              <a:t> (i.e., what is the first value?)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Arial Rounded MT Bold"/>
                <a:cs typeface="Arial Rounded MT Bold"/>
              </a:rPr>
              <a:t>Activitity</a:t>
            </a:r>
            <a:r>
              <a:rPr lang="en-US" dirty="0">
                <a:latin typeface="Arial Rounded MT Bold"/>
                <a:cs typeface="Arial Rounded MT Bold"/>
              </a:rPr>
              <a:t> 2 Continued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6" name="文本占位符 1"/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x/5i $</a:t>
            </a:r>
            <a:r>
              <a:rPr lang="en-US" altLang="zh-CN" dirty="0" err="1"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latin typeface="Arial Rounded MT Bold"/>
                <a:cs typeface="Arial Rounded MT Bold"/>
              </a:rPr>
              <a:t> + 8	// Display as instructions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Why </a:t>
            </a:r>
            <a:r>
              <a:rPr lang="en-US" altLang="zh-CN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rdi</a:t>
            </a: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 + 8?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are the three addresses?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puts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break exit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these addresses look familiar?</a:t>
            </a:r>
          </a:p>
          <a:p>
            <a:pPr marL="91441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rial Rounded MT Bold"/>
                <a:cs typeface="Arial Rounded MT Bold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Stacks</a:t>
            </a:r>
            <a:endParaRPr lang="en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Attack Lab Activities</a:t>
            </a:r>
            <a:endParaRPr lang="en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Activity 2 Post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Normally programs cannot execute instructions on the stack</a:t>
            </a:r>
          </a:p>
          <a:p>
            <a:pPr lvl="1"/>
            <a:r>
              <a:rPr lang="en-US" sz="1800" dirty="0">
                <a:latin typeface="+mn-lt"/>
                <a:cs typeface="Arial Rounded MT Bold"/>
              </a:rPr>
              <a:t> Main used </a:t>
            </a:r>
            <a:r>
              <a:rPr lang="en-US" sz="1800" dirty="0" err="1">
                <a:latin typeface="+mn-lt"/>
                <a:cs typeface="Arial Rounded MT Bold"/>
              </a:rPr>
              <a:t>mprotect</a:t>
            </a:r>
            <a:r>
              <a:rPr lang="en-US" sz="1800" dirty="0">
                <a:latin typeface="+mn-lt"/>
                <a:cs typeface="Arial Rounded MT Bold"/>
              </a:rPr>
              <a:t> to disable the memory protection for </a:t>
            </a:r>
            <a:r>
              <a:rPr lang="en-US" sz="1800" dirty="0">
                <a:latin typeface="+mn-lt"/>
              </a:rPr>
              <a:t>this activity</a:t>
            </a:r>
          </a:p>
          <a:p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Clobber wrote an address that’s on the stack as a return address</a:t>
            </a:r>
          </a:p>
          <a:p>
            <a:pPr lvl="1"/>
            <a:r>
              <a:rPr lang="en-US" sz="1800" dirty="0"/>
              <a:t> Followed by a sequence of instructions</a:t>
            </a:r>
          </a:p>
          <a:p>
            <a:pPr lvl="1"/>
            <a:r>
              <a:rPr lang="en-US" sz="1800" dirty="0"/>
              <a:t> Three addresses show up in the exploit:</a:t>
            </a:r>
          </a:p>
          <a:p>
            <a:pPr lvl="2"/>
            <a:r>
              <a:rPr lang="en-US" sz="1800" dirty="0"/>
              <a:t>0x48644d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“Hi\n” string</a:t>
            </a:r>
          </a:p>
          <a:p>
            <a:pPr lvl="2"/>
            <a:r>
              <a:rPr lang="en-US" sz="1800" dirty="0"/>
              <a:t>0x4022e0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puts() function</a:t>
            </a:r>
          </a:p>
          <a:p>
            <a:pPr lvl="2"/>
            <a:r>
              <a:rPr lang="en-US" sz="1800" dirty="0"/>
              <a:t>0x4011a0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exit() function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Activity 3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4921" y="898258"/>
            <a:ext cx="8956079" cy="3673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$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 act3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break clobber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run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latin typeface="Arial Rounded MT Bold"/>
                <a:cs typeface="Arial Rounded MT Bold"/>
              </a:rPr>
              <a:t>(</a:t>
            </a:r>
            <a:r>
              <a:rPr lang="en-US" dirty="0" err="1">
                <a:latin typeface="Arial Rounded MT Bold"/>
                <a:cs typeface="Arial Rounded MT Bold"/>
              </a:rPr>
              <a:t>gdb</a:t>
            </a:r>
            <a:r>
              <a:rPr lang="en-US" dirty="0">
                <a:latin typeface="Arial Rounded MT Bold"/>
                <a:cs typeface="Arial Rounded MT Bold"/>
              </a:rPr>
              <a:t>) x /5gx $</a:t>
            </a:r>
            <a:r>
              <a:rPr lang="en-US" dirty="0" err="1">
                <a:latin typeface="Arial Rounded MT Bold"/>
                <a:cs typeface="Arial Rounded MT Bold"/>
              </a:rPr>
              <a:t>rdi</a:t>
            </a: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Which value will be first on the stack?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At the end of clobber, where will the function return to?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9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Activity 3 Continued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874" y="1021556"/>
            <a:ext cx="8747125" cy="3729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(</a:t>
            </a:r>
            <a:r>
              <a:rPr lang="en-US" altLang="zh-CN" dirty="0" err="1">
                <a:latin typeface="Arial Rounded MT Bold"/>
                <a:cs typeface="Arial Rounded MT Bold"/>
              </a:rPr>
              <a:t>gdb</a:t>
            </a:r>
            <a:r>
              <a:rPr lang="en-US" altLang="zh-CN" dirty="0">
                <a:latin typeface="Arial Rounded MT Bold"/>
                <a:cs typeface="Arial Rounded MT Bold"/>
              </a:rPr>
              <a:t>) x /2i &lt;return address&gt;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Arial Rounded MT Bold"/>
              <a:cs typeface="Arial Rounded MT Bold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What does this sequence do?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Arial Rounded MT Bold"/>
                <a:cs typeface="Arial Rounded MT Bold"/>
              </a:rPr>
              <a:t>Q. Do the same for the other addresses.  Note that some are return addresses and some are for data.  When you continue, what will the code now do?</a:t>
            </a:r>
          </a:p>
          <a:p>
            <a:pPr marL="91441" indent="0">
              <a:lnSpc>
                <a:spcPct val="120000"/>
              </a:lnSpc>
              <a:buNone/>
            </a:pPr>
            <a:endParaRPr kumimoji="1" lang="zh-CN" alt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8300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Activity 3 Post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9699" y="898258"/>
            <a:ext cx="8829079" cy="449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>
                <a:latin typeface="Arial Rounded MT Bold"/>
                <a:cs typeface="Arial Rounded MT Bold"/>
              </a:rPr>
              <a:t>It’s harder to stop programs from running existing pieces of code in the executable.</a:t>
            </a:r>
          </a:p>
          <a:p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Clobber wrote multiple return addresses (aka gadgets) that each performed a small task, along with data that will get popped off the stack while running the gadgets.</a:t>
            </a:r>
          </a:p>
          <a:p>
            <a:endParaRPr lang="en-US" dirty="0">
              <a:latin typeface="Arial Rounded MT Bold"/>
              <a:cs typeface="Arial Rounded MT Bold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0x457d0c: pop %</a:t>
            </a:r>
            <a:r>
              <a:rPr lang="en-US" sz="1800" dirty="0" err="1">
                <a:latin typeface="Arial Rounded MT Bold" panose="020F0704030504030204" pitchFamily="34" charset="0"/>
              </a:rPr>
              <a:t>rdi</a:t>
            </a:r>
            <a:r>
              <a:rPr lang="en-US" sz="1800" dirty="0">
                <a:latin typeface="Arial Rounded MT Bold" panose="020F0704030504030204" pitchFamily="34" charset="0"/>
              </a:rPr>
              <a:t>; </a:t>
            </a:r>
            <a:r>
              <a:rPr lang="en-US" sz="1800" dirty="0" err="1">
                <a:latin typeface="Arial Rounded MT Bold" panose="020F0704030504030204" pitchFamily="34" charset="0"/>
              </a:rPr>
              <a:t>retq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0x47fa64: Pointer to the string “Hi\n”</a:t>
            </a: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0x429a6a: pop %</a:t>
            </a:r>
            <a:r>
              <a:rPr lang="en-US" sz="1800" dirty="0" err="1">
                <a:latin typeface="Arial Rounded MT Bold" panose="020F0704030504030204" pitchFamily="34" charset="0"/>
              </a:rPr>
              <a:t>rax</a:t>
            </a:r>
            <a:r>
              <a:rPr lang="en-US" sz="1800" dirty="0">
                <a:latin typeface="Arial Rounded MT Bold" panose="020F0704030504030204" pitchFamily="34" charset="0"/>
              </a:rPr>
              <a:t>; </a:t>
            </a:r>
            <a:r>
              <a:rPr lang="en-US" sz="1800" dirty="0" err="1">
                <a:latin typeface="Arial Rounded MT Bold" panose="020F0704030504030204" pitchFamily="34" charset="0"/>
              </a:rPr>
              <a:t>retq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0x400500: Address of a printing function</a:t>
            </a: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0x47f001: </a:t>
            </a:r>
            <a:r>
              <a:rPr lang="en-US" sz="1800" dirty="0" err="1">
                <a:latin typeface="Arial Rounded MT Bold" panose="020F0704030504030204" pitchFamily="34" charset="0"/>
              </a:rPr>
              <a:t>callq</a:t>
            </a:r>
            <a:r>
              <a:rPr lang="en-US" sz="1800" dirty="0">
                <a:latin typeface="Arial Rounded MT Bold" panose="020F0704030504030204" pitchFamily="34" charset="0"/>
              </a:rPr>
              <a:t> *%</a:t>
            </a:r>
            <a:r>
              <a:rPr lang="en-US" sz="1800" dirty="0" err="1">
                <a:latin typeface="Arial Rounded MT Bold" panose="020F0704030504030204" pitchFamily="34" charset="0"/>
              </a:rPr>
              <a:t>rax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Note that some of the return addresses actually cut off bytes from existing instructions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9417" y="4791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9062" marR="0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>
                <a:latin typeface="Arial Rounded MT Bold"/>
                <a:cs typeface="Arial Rounded MT Bold"/>
              </a:rPr>
              <a:t>Activity 3 Post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85" y="3912289"/>
            <a:ext cx="7106490" cy="9541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495504" y="4553020"/>
            <a:ext cx="515155" cy="231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6" y="2011466"/>
            <a:ext cx="4974733" cy="17491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9735" y="2011466"/>
            <a:ext cx="29492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0x457d0b    …0c         …0d  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-----------------------------------------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           </a:t>
            </a:r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pop %r15</a:t>
            </a:r>
            <a:r>
              <a:rPr lang="en-US" dirty="0">
                <a:latin typeface="Arial Rounded MT Bold" panose="020F0704030504030204" pitchFamily="34" charset="0"/>
              </a:rPr>
              <a:t>         </a:t>
            </a:r>
            <a:r>
              <a:rPr lang="en-US" dirty="0" err="1">
                <a:latin typeface="Arial Rounded MT Bold" panose="020F0704030504030204" pitchFamily="34" charset="0"/>
              </a:rPr>
              <a:t>retq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            41         5f</a:t>
            </a:r>
            <a:r>
              <a:rPr lang="en-US" dirty="0">
                <a:latin typeface="Arial Rounded MT Bold" panose="020F0704030504030204" pitchFamily="34" charset="0"/>
              </a:rPr>
              <a:t>           c3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pop %</a:t>
            </a:r>
            <a:r>
              <a:rPr lang="en-US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rdi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retq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                          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5f</a:t>
            </a:r>
            <a:r>
              <a:rPr lang="en-US" dirty="0">
                <a:latin typeface="Arial Rounded MT Bold" panose="020F0704030504030204" pitchFamily="34" charset="0"/>
              </a:rPr>
              <a:t>           c3</a:t>
            </a:r>
          </a:p>
        </p:txBody>
      </p:sp>
      <p:sp>
        <p:nvSpPr>
          <p:cNvPr id="9" name="Oval 8"/>
          <p:cNvSpPr/>
          <p:nvPr/>
        </p:nvSpPr>
        <p:spPr>
          <a:xfrm>
            <a:off x="1173806" y="3033313"/>
            <a:ext cx="2934554" cy="328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 Rounded MT Bold"/>
                <a:cs typeface="Arial Rounded MT Bold"/>
              </a:rPr>
              <a:t>Attack Lab Tools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4921" y="931094"/>
            <a:ext cx="8306968" cy="44931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209956" indent="-209956" algn="l" rtl="0" fontAlgn="base">
              <a:spcBef>
                <a:spcPts val="496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1984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162" indent="-194210" algn="l" rtl="0" fontAlgn="base">
              <a:spcBef>
                <a:spcPts val="413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661363" indent="-167965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94480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207249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585171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1963092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34101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2718935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gcc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–c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objdump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–d 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test.o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&gt; test.asm</a:t>
            </a:r>
          </a:p>
          <a:p>
            <a:pPr marL="230952" lvl="1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Compiles the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assembly code in </a:t>
            </a:r>
            <a:r>
              <a:rPr lang="en-US" altLang="zh-CN" sz="1800" b="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test.s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and shows the actual bytes for the instructions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dirty="0">
              <a:solidFill>
                <a:srgbClr val="0000FF"/>
              </a:solidFill>
              <a:latin typeface="Arial Rounded MT Bold" panose="020F0704030504030204" pitchFamily="34" charset="0"/>
              <a:cs typeface="Arial"/>
              <a:hlinkClick r:id="rId2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altLang="zh-CN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./hex2raw &lt; exploit.txt &gt; converted.txt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Convert hex codes in exploit.txt into raw ASCII strings to pass to targets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See the </a:t>
            </a:r>
            <a:r>
              <a:rPr lang="en-US" altLang="zh-CN" sz="1800" b="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writeup</a:t>
            </a:r>
            <a:r>
              <a:rPr lang="en-US" altLang="zh-CN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for more details on how to use this</a:t>
            </a: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endParaRPr lang="en-US" sz="180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display /12gx $</a:t>
            </a:r>
            <a:r>
              <a:rPr 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rsp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gdb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display /2i $rip</a:t>
            </a: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   </a:t>
            </a: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Displays 12 elements on the stack and the next 2 instructions </a:t>
            </a:r>
            <a:r>
              <a:rPr lang="en-US" sz="1800" b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to run</a:t>
            </a:r>
            <a:endParaRPr lang="en-US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endParaRPr lang="en-US" sz="1800" b="0" dirty="0">
              <a:solidFill>
                <a:srgbClr val="000000"/>
              </a:solidFill>
              <a:latin typeface="Arial Rounded MT Bold" panose="020F0704030504030204" pitchFamily="34" charset="0"/>
              <a:cs typeface="Arial"/>
            </a:endParaRPr>
          </a:p>
          <a:p>
            <a:pPr marL="0" indent="0" hangingPunct="0">
              <a:spcBef>
                <a:spcPts val="0"/>
              </a:spcBef>
              <a:spcAft>
                <a:spcPts val="540"/>
              </a:spcAft>
              <a:buClr>
                <a:srgbClr val="B80047"/>
              </a:buClr>
              <a:buSzPct val="65000"/>
              <a:buNone/>
            </a:pPr>
            <a:r>
              <a:rPr lang="en-US" sz="1800" b="0" dirty="0">
                <a:solidFill>
                  <a:srgbClr val="000000"/>
                </a:solidFill>
                <a:latin typeface="Arial Rounded MT Bold" panose="020F0704030504030204" pitchFamily="34" charset="0"/>
                <a:cs typeface="Arial"/>
              </a:rPr>
              <a:t>GDB is also useful to for tracing to see if an exploit is working</a:t>
            </a:r>
          </a:p>
        </p:txBody>
      </p:sp>
    </p:spTree>
    <p:extLst>
      <p:ext uri="{BB962C8B-B14F-4D97-AF65-F5344CB8AC3E}">
        <p14:creationId xmlns:p14="http://schemas.microsoft.com/office/powerpoint/2010/main" val="250355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 Rounded MT Bold"/>
                <a:cs typeface="Arial Rounded MT Bold"/>
              </a:rPr>
              <a:t>If you get stuck</a:t>
            </a:r>
            <a:endParaRPr kumimoji="1" lang="zh-CN" altLang="en-US" dirty="0">
              <a:latin typeface="Arial Rounded MT Bold"/>
              <a:cs typeface="Arial Rounded MT Bold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4921" y="1001889"/>
            <a:ext cx="8038857" cy="359833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800" b="1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.  </a:t>
            </a:r>
            <a:r>
              <a:rPr lang="en-US" sz="1950" b="1" i="1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sz="1950" b="1" i="1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sz="1950" b="1" i="1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b="1" i="1" u="sng" dirty="0">
                <a:solidFill>
                  <a:srgbClr val="000000"/>
                </a:solidFill>
                <a:latin typeface="+mn-lt"/>
              </a:rPr>
              <a:t>Please read the </a:t>
            </a:r>
            <a:r>
              <a:rPr lang="en-US" b="1" i="1" u="sng" dirty="0" err="1">
                <a:solidFill>
                  <a:srgbClr val="000000"/>
                </a:solidFill>
                <a:latin typeface="+mn-lt"/>
              </a:rPr>
              <a:t>writeup</a:t>
            </a:r>
            <a:r>
              <a:rPr lang="en-US" b="1" i="1" u="sng" dirty="0">
                <a:solidFill>
                  <a:srgbClr val="000000"/>
                </a:solidFill>
                <a:latin typeface="+mn-lt"/>
              </a:rPr>
              <a:t>.</a:t>
            </a:r>
            <a:r>
              <a:rPr lang="en-US" b="1" i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b="1" i="1" dirty="0">
                <a:solidFill>
                  <a:srgbClr val="800000"/>
                </a:solidFill>
                <a:latin typeface="+mn-lt"/>
              </a:rPr>
              <a:t>Please read the </a:t>
            </a:r>
            <a:r>
              <a:rPr lang="en-US" b="1" i="1" dirty="0" err="1">
                <a:solidFill>
                  <a:srgbClr val="800000"/>
                </a:solidFill>
                <a:latin typeface="+mn-lt"/>
              </a:rPr>
              <a:t>writeup</a:t>
            </a:r>
            <a:r>
              <a:rPr lang="en-US" b="1" i="1" dirty="0">
                <a:solidFill>
                  <a:srgbClr val="800000"/>
                </a:solidFill>
                <a:latin typeface="+mn-lt"/>
              </a:rPr>
              <a:t>!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CS:APP Chapter 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View lecture notes and course FAQ at </a:t>
            </a:r>
            <a:r>
              <a:rPr lang="en-US" sz="1800" dirty="0">
                <a:solidFill>
                  <a:srgbClr val="0000FF"/>
                </a:solidFill>
                <a:latin typeface="+mn-lt"/>
                <a:hlinkClick r:id="rId2"/>
              </a:rPr>
              <a:t>http://www.cs.cmu.edu/~213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Office hours Sunday through Thursday 5:00-9:00pm in WH 5207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Post a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question on Piazza</a:t>
            </a:r>
          </a:p>
          <a:p>
            <a:pPr hangingPunct="0">
              <a:lnSpc>
                <a:spcPct val="120000"/>
              </a:lnSpc>
              <a:spcAft>
                <a:spcPts val="540"/>
              </a:spcAft>
              <a:buClr>
                <a:srgbClr val="B80047"/>
              </a:buClr>
              <a:buSzPct val="65000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man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gdb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gdb's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help command</a:t>
            </a:r>
          </a:p>
        </p:txBody>
      </p:sp>
    </p:spTree>
    <p:extLst>
      <p:ext uri="{BB962C8B-B14F-4D97-AF65-F5344CB8AC3E}">
        <p14:creationId xmlns:p14="http://schemas.microsoft.com/office/powerpoint/2010/main" val="25921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Reminders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017" y="1056096"/>
            <a:ext cx="8580750" cy="2931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Bomb lab is due </a:t>
            </a:r>
            <a:r>
              <a:rPr lang="en-US" altLang="zh-CN">
                <a:latin typeface="Arial Rounded MT Bold"/>
                <a:cs typeface="Arial Rounded MT Bold"/>
              </a:rPr>
              <a:t>tomorrow (25 </a:t>
            </a:r>
            <a:r>
              <a:rPr lang="en-US" altLang="zh-CN" dirty="0">
                <a:latin typeface="Arial Rounded MT Bold"/>
                <a:cs typeface="Arial Rounded MT Bold"/>
              </a:rPr>
              <a:t>Sept, 2018) 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sz="1800" dirty="0"/>
              <a:t> “But if you wait until the last minute, it only takes a minute!” </a:t>
            </a:r>
            <a:r>
              <a:rPr lang="en-US" altLang="zh-CN" sz="1800" i="1" dirty="0"/>
              <a:t>– </a:t>
            </a:r>
            <a:r>
              <a:rPr lang="en-US" altLang="zh-CN" sz="1800" i="1" dirty="0">
                <a:latin typeface="Arial Rounded MT Bold"/>
                <a:cs typeface="Arial Rounded MT Bold"/>
              </a:rPr>
              <a:t>NOT!</a:t>
            </a:r>
          </a:p>
          <a:p>
            <a:pPr lvl="1"/>
            <a:r>
              <a:rPr lang="en-US" altLang="zh-CN" sz="1800" dirty="0">
                <a:latin typeface="Arial Rounded MT Bold"/>
                <a:cs typeface="Arial Rounded MT Bold"/>
              </a:rPr>
              <a:t> </a:t>
            </a:r>
            <a:r>
              <a:rPr lang="en-US" altLang="zh-CN" sz="1800" dirty="0">
                <a:latin typeface="+mn-lt"/>
                <a:cs typeface="Arial Rounded MT Bold"/>
              </a:rPr>
              <a:t>Don’t waste your grace days on this assignment!</a:t>
            </a:r>
            <a:endParaRPr lang="en-US" altLang="zh-CN" sz="1800" dirty="0">
              <a:latin typeface="Arial Rounded MT Bold"/>
              <a:cs typeface="Arial Rounded MT Bold"/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Attack lab will be released tomorrow!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Stacks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017" y="1040679"/>
            <a:ext cx="8307750" cy="33743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Last-in, first-out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x86 stack grows down</a:t>
            </a:r>
          </a:p>
          <a:p>
            <a:pPr lvl="1"/>
            <a:r>
              <a:rPr lang="en-US" sz="1800" dirty="0"/>
              <a:t> lowest address is “top”</a:t>
            </a:r>
          </a:p>
          <a:p>
            <a:pPr lvl="1"/>
            <a:r>
              <a:rPr lang="en-US" sz="1800" dirty="0"/>
              <a:t> $</a:t>
            </a:r>
            <a:r>
              <a:rPr lang="en-US" sz="1800" dirty="0" err="1"/>
              <a:t>rsp</a:t>
            </a:r>
            <a:r>
              <a:rPr lang="en-US" sz="1800" dirty="0"/>
              <a:t> contains the address of the topmost element in the stack</a:t>
            </a:r>
          </a:p>
          <a:p>
            <a:pPr marL="91441" indent="0">
              <a:buNone/>
            </a:pPr>
            <a:endParaRPr lang="en-US" dirty="0"/>
          </a:p>
          <a:p>
            <a:r>
              <a:rPr lang="en-US" dirty="0">
                <a:latin typeface="Arial Rounded MT Bold"/>
                <a:cs typeface="Arial Rounded MT Bold"/>
              </a:rPr>
              <a:t>Uses the </a:t>
            </a:r>
            <a:r>
              <a:rPr lang="en-US" dirty="0" err="1">
                <a:latin typeface="Arial Rounded MT Bold"/>
                <a:cs typeface="Arial Rounded MT Bold"/>
              </a:rPr>
              <a:t>pushq</a:t>
            </a:r>
            <a:r>
              <a:rPr lang="en-US" dirty="0">
                <a:latin typeface="Arial Rounded MT Bold"/>
                <a:cs typeface="Arial Rounded MT Bold"/>
              </a:rPr>
              <a:t> and </a:t>
            </a:r>
            <a:r>
              <a:rPr lang="en-US" dirty="0" err="1">
                <a:latin typeface="Arial Rounded MT Bold"/>
                <a:cs typeface="Arial Rounded MT Bold"/>
              </a:rPr>
              <a:t>popq</a:t>
            </a:r>
            <a:r>
              <a:rPr lang="en-US" dirty="0">
                <a:latin typeface="Arial Rounded MT Bold"/>
                <a:cs typeface="Arial Rounded MT Bold"/>
              </a:rPr>
              <a:t> instructions to push and pop registers/constants onto and off the stack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Stack – </a:t>
            </a:r>
            <a:r>
              <a:rPr lang="en-US" dirty="0" err="1">
                <a:latin typeface="Arial Rounded MT Bold"/>
                <a:cs typeface="Arial Rounded MT Bold"/>
              </a:rPr>
              <a:t>pushq</a:t>
            </a:r>
            <a:r>
              <a:rPr lang="en-US" dirty="0">
                <a:latin typeface="Arial Rounded MT Bold"/>
                <a:cs typeface="Arial Rounded MT Bold"/>
              </a:rPr>
              <a:t> &amp; </a:t>
            </a:r>
            <a:r>
              <a:rPr lang="en-US" dirty="0" err="1">
                <a:latin typeface="Arial Rounded MT Bold"/>
                <a:cs typeface="Arial Rounded MT Bold"/>
              </a:rPr>
              <a:t>popq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07" y="1174164"/>
            <a:ext cx="4883651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>
                <a:latin typeface="Arial Rounded MT Bold"/>
                <a:cs typeface="Arial Rounded MT Bold"/>
              </a:rPr>
              <a:t>pushq</a:t>
            </a:r>
            <a:r>
              <a:rPr lang="en-US" dirty="0">
                <a:latin typeface="Arial Rounded MT Bold"/>
                <a:cs typeface="Arial Rounded MT Bold"/>
              </a:rPr>
              <a:t> {value} is equivalent to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   </a:t>
            </a:r>
            <a:r>
              <a:rPr lang="en-US" sz="2000" dirty="0">
                <a:latin typeface="Arial Rounded MT Bold"/>
                <a:cs typeface="Arial Rounded MT Bold"/>
              </a:rPr>
              <a:t> </a:t>
            </a:r>
            <a:r>
              <a:rPr lang="en-US" sz="2000" dirty="0">
                <a:latin typeface="+mn-lt"/>
                <a:cs typeface="Arial Rounded MT Bold"/>
              </a:rPr>
              <a:t>sub  $8, %</a:t>
            </a:r>
            <a:r>
              <a:rPr lang="en-US" sz="2000" dirty="0" err="1">
                <a:latin typeface="+mn-lt"/>
                <a:cs typeface="Arial Rounded MT Bold"/>
              </a:rPr>
              <a:t>rsp</a:t>
            </a:r>
            <a:r>
              <a:rPr lang="en-US" sz="2000" dirty="0">
                <a:latin typeface="+mn-lt"/>
                <a:cs typeface="Arial Rounded MT Bold"/>
              </a:rPr>
              <a:t>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en-US" sz="2000" dirty="0">
                <a:latin typeface="+mn-lt"/>
                <a:cs typeface="Arial Rounded MT Bold"/>
              </a:rPr>
              <a:t>    </a:t>
            </a:r>
            <a:r>
              <a:rPr lang="en-US" sz="2000" dirty="0" err="1">
                <a:latin typeface="+mn-lt"/>
                <a:cs typeface="Arial Rounded MT Bold"/>
              </a:rPr>
              <a:t>mov</a:t>
            </a:r>
            <a:r>
              <a:rPr lang="en-US" sz="2000" dirty="0">
                <a:latin typeface="+mn-lt"/>
                <a:cs typeface="Arial Rounded MT Bold"/>
              </a:rPr>
              <a:t> {value}, (%</a:t>
            </a:r>
            <a:r>
              <a:rPr lang="en-US" sz="2000" dirty="0" err="1">
                <a:latin typeface="+mn-lt"/>
                <a:cs typeface="Arial Rounded MT Bold"/>
              </a:rPr>
              <a:t>rsp</a:t>
            </a:r>
            <a:r>
              <a:rPr lang="en-US" sz="2000" dirty="0">
                <a:latin typeface="+mn-lt"/>
                <a:cs typeface="Arial Rounded MT Bold"/>
              </a:rPr>
              <a:t>)</a:t>
            </a:r>
          </a:p>
          <a:p>
            <a:pPr marL="571500" indent="-342900"/>
            <a:endParaRPr lang="en-US" sz="2000" dirty="0">
              <a:latin typeface="+mn-lt"/>
              <a:cs typeface="Arial Rounded MT Bold"/>
            </a:endParaRPr>
          </a:p>
          <a:p>
            <a:pPr marL="571500" indent="-342900"/>
            <a:r>
              <a:rPr lang="en-US" dirty="0" err="1">
                <a:latin typeface="Arial Rounded MT Bold"/>
                <a:cs typeface="Arial Rounded MT Bold"/>
              </a:rPr>
              <a:t>popq</a:t>
            </a:r>
            <a:r>
              <a:rPr lang="en-US" dirty="0">
                <a:latin typeface="Arial Rounded MT Bold"/>
                <a:cs typeface="Arial Rounded MT Bold"/>
              </a:rPr>
              <a:t> {</a:t>
            </a:r>
            <a:r>
              <a:rPr lang="en-US" dirty="0" err="1">
                <a:latin typeface="Arial Rounded MT Bold"/>
                <a:cs typeface="Arial Rounded MT Bold"/>
              </a:rPr>
              <a:t>reg</a:t>
            </a:r>
            <a:r>
              <a:rPr lang="en-US" dirty="0">
                <a:latin typeface="Arial Rounded MT Bold"/>
                <a:cs typeface="Arial Rounded MT Bold"/>
              </a:rPr>
              <a:t>} is equivalent to </a:t>
            </a:r>
          </a:p>
          <a:p>
            <a:pPr marL="228600" indent="0">
              <a:buNone/>
            </a:pPr>
            <a:r>
              <a:rPr lang="en-US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(%</a:t>
            </a:r>
            <a:r>
              <a:rPr lang="en-US" sz="2000" dirty="0" err="1"/>
              <a:t>rsp</a:t>
            </a:r>
            <a:r>
              <a:rPr lang="en-US" sz="2000" dirty="0"/>
              <a:t>), {</a:t>
            </a:r>
            <a:r>
              <a:rPr lang="en-US" sz="2000" dirty="0" err="1"/>
              <a:t>reg</a:t>
            </a:r>
            <a:r>
              <a:rPr lang="en-US" sz="2000" dirty="0"/>
              <a:t>}</a:t>
            </a:r>
          </a:p>
          <a:p>
            <a:pPr marL="228600" indent="0">
              <a:buNone/>
            </a:pPr>
            <a:r>
              <a:rPr lang="en-US" sz="2000" dirty="0"/>
              <a:t>     add  $8, %</a:t>
            </a:r>
            <a:r>
              <a:rPr lang="en-US" sz="2000" dirty="0" err="1"/>
              <a:t>rsp</a:t>
            </a:r>
            <a:endParaRPr lang="en" dirty="0"/>
          </a:p>
        </p:txBody>
      </p:sp>
      <p:pic>
        <p:nvPicPr>
          <p:cNvPr id="2" name="图片 1" descr="Screen Shot 2017-02-11 at 2.5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74" y="326758"/>
            <a:ext cx="4264525" cy="47023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991FC-13E0-4D40-851E-DE133350454C}"/>
              </a:ext>
            </a:extLst>
          </p:cNvPr>
          <p:cNvSpPr txBox="1"/>
          <p:nvPr/>
        </p:nvSpPr>
        <p:spPr>
          <a:xfrm>
            <a:off x="6517342" y="48357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BA5B-AF68-5740-A851-091A3360C7B7}"/>
              </a:ext>
            </a:extLst>
          </p:cNvPr>
          <p:cNvSpPr txBox="1"/>
          <p:nvPr/>
        </p:nvSpPr>
        <p:spPr>
          <a:xfrm>
            <a:off x="6260558" y="196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Stack – Caller vs. </a:t>
            </a:r>
            <a:r>
              <a:rPr lang="en-US" dirty="0" err="1">
                <a:latin typeface="Arial Rounded MT Bold"/>
                <a:cs typeface="Arial Rounded MT Bold"/>
              </a:rPr>
              <a:t>Callee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67499" cy="398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urier New"/>
            </a:pPr>
            <a:r>
              <a:rPr lang="en-US" dirty="0">
                <a:latin typeface="Arial Rounded MT Bold"/>
                <a:ea typeface="Courier New"/>
                <a:cs typeface="Arial Rounded MT Bold"/>
                <a:sym typeface="Courier New"/>
              </a:rPr>
              <a:t>Function A calls function B</a:t>
            </a:r>
            <a:endParaRPr lang="en" b="1" dirty="0">
              <a:latin typeface="Arial Rounded MT Bold"/>
              <a:cs typeface="Arial Rounded MT Bold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>
                <a:latin typeface="+mn-lt"/>
              </a:rPr>
              <a:t>A is the caller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sz="1800" dirty="0">
                <a:latin typeface="+mn-lt"/>
                <a:ea typeface="Courier New"/>
                <a:cs typeface="Courier New"/>
                <a:sym typeface="Courier New"/>
              </a:rPr>
              <a:t>B is the </a:t>
            </a:r>
            <a:r>
              <a:rPr lang="en-US" sz="1800" dirty="0" err="1">
                <a:latin typeface="+mn-lt"/>
                <a:ea typeface="Courier New"/>
                <a:cs typeface="Courier New"/>
                <a:sym typeface="Courier New"/>
              </a:rPr>
              <a:t>callee</a:t>
            </a:r>
            <a:endParaRPr lang="en" sz="1800" dirty="0">
              <a:latin typeface="+mn-lt"/>
            </a:endParaRPr>
          </a:p>
          <a:p>
            <a:pPr marL="457200" lvl="0" indent="-228600" rtl="0">
              <a:spcBef>
                <a:spcPts val="0"/>
              </a:spcBef>
            </a:pPr>
            <a:endParaRPr lang="en-US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Stack space is allocated in “frames”</a:t>
            </a:r>
          </a:p>
          <a:p>
            <a:pPr marL="857250" lvl="1" indent="-228600"/>
            <a:r>
              <a:rPr lang="en-US" sz="1800" dirty="0">
                <a:latin typeface="+mn-lt"/>
                <a:cs typeface="Arial Rounded MT Bold"/>
              </a:rPr>
              <a:t>Represents the state of a single function invocation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>
              <a:latin typeface="Arial Rounded MT Bold"/>
              <a:cs typeface="Arial Rounded MT Bold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latin typeface="Arial Rounded MT Bold"/>
                <a:cs typeface="Arial Rounded MT Bold"/>
              </a:rPr>
              <a:t>Frame used primarily for two things:</a:t>
            </a:r>
            <a:endParaRPr lang="en" b="1" dirty="0">
              <a:latin typeface="Arial Rounded MT Bold"/>
              <a:cs typeface="Arial Rounded MT Bold"/>
            </a:endParaRPr>
          </a:p>
          <a:p>
            <a:pPr marL="914400" lvl="1" indent="-228600"/>
            <a:r>
              <a:rPr lang="en-US" sz="1800" dirty="0"/>
              <a:t>Storing </a:t>
            </a:r>
            <a:r>
              <a:rPr lang="en-US" sz="1800" dirty="0" err="1"/>
              <a:t>callee</a:t>
            </a:r>
            <a:r>
              <a:rPr lang="en-US" sz="1800" dirty="0"/>
              <a:t> saved registers</a:t>
            </a:r>
          </a:p>
          <a:p>
            <a:pPr marL="914400" lvl="1" indent="-228600"/>
            <a:r>
              <a:rPr lang="en-US" sz="1800" dirty="0"/>
              <a:t>Storing the return address of a function</a:t>
            </a:r>
          </a:p>
          <a:p>
            <a:pPr marL="685800" lvl="1" indent="0">
              <a:buNone/>
            </a:pPr>
            <a:endParaRPr lang="en-US" u="sng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47"/>
            <a:ext cx="83458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Registers – Caller-saved vs. </a:t>
            </a:r>
            <a:r>
              <a:rPr lang="en-US" dirty="0" err="1">
                <a:latin typeface="Arial Rounded MT Bold"/>
                <a:cs typeface="Arial Rounded MT Bold"/>
              </a:rPr>
              <a:t>Callee</a:t>
            </a:r>
            <a:r>
              <a:rPr lang="en-US" dirty="0">
                <a:latin typeface="Arial Rounded MT Bold"/>
                <a:cs typeface="Arial Rounded MT Bold"/>
              </a:rPr>
              <a:t>-saved</a:t>
            </a:r>
            <a:endParaRPr lang="en" dirty="0">
              <a:latin typeface="Arial Rounded MT Bold"/>
              <a:cs typeface="Arial Rounded MT Bold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80234" y="1032176"/>
            <a:ext cx="4391765" cy="41272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Caller-saved</a:t>
            </a:r>
          </a:p>
          <a:p>
            <a:pPr lvl="1"/>
            <a:r>
              <a:rPr lang="en-US" altLang="zh-CN" sz="1800" dirty="0"/>
              <a:t> Registers used for function arguments are always caller-saved</a:t>
            </a:r>
          </a:p>
          <a:p>
            <a:pPr marL="5969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 $</a:t>
            </a:r>
            <a:r>
              <a:rPr lang="en-US" altLang="zh-CN" sz="1800" dirty="0" err="1"/>
              <a:t>rax</a:t>
            </a:r>
            <a:r>
              <a:rPr lang="en-US" altLang="zh-CN" sz="1800" dirty="0"/>
              <a:t> is also caller-saved</a:t>
            </a:r>
          </a:p>
          <a:p>
            <a:pPr marL="5969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 Called function may do as it wishes with the registers </a:t>
            </a:r>
          </a:p>
          <a:p>
            <a:pPr marL="5969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 Must save/restore register in caller’s stack frame if it still needs the value after a function call </a:t>
            </a:r>
            <a:endParaRPr kumimoji="1" lang="en-US" altLang="zh-CN" sz="1800" dirty="0"/>
          </a:p>
          <a:p>
            <a:pPr marL="596900" lvl="1" indent="0">
              <a:buNone/>
            </a:pPr>
            <a:endParaRPr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71999" y="1032176"/>
            <a:ext cx="4130843" cy="412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09956" indent="-209956" algn="l" rtl="0" fontAlgn="base">
              <a:spcBef>
                <a:spcPts val="496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1984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25162" indent="-194210" algn="l" rtl="0" fontAlgn="base">
              <a:spcBef>
                <a:spcPts val="413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661363" indent="-167965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94480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207249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585171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1963092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341014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2718935" indent="-188961" algn="l" rtl="0" fontAlgn="base">
              <a:spcBef>
                <a:spcPts val="4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1653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altLang="zh-CN" sz="2400" dirty="0" err="1"/>
              <a:t>Callee</a:t>
            </a:r>
            <a:r>
              <a:rPr lang="en-US" altLang="zh-CN" sz="2400" dirty="0"/>
              <a:t>-saved</a:t>
            </a:r>
          </a:p>
          <a:p>
            <a:pPr lvl="1"/>
            <a:r>
              <a:rPr lang="en-US" altLang="zh-CN" sz="1800" dirty="0">
                <a:latin typeface="+mn-lt"/>
              </a:rPr>
              <a:t>If the function wants to change the register, it must save the original value in its stack frame and restore it before returning </a:t>
            </a:r>
          </a:p>
          <a:p>
            <a:pPr lvl="1"/>
            <a:endParaRPr lang="en-US" altLang="zh-CN" sz="1800" dirty="0">
              <a:latin typeface="+mn-lt"/>
            </a:endParaRPr>
          </a:p>
          <a:p>
            <a:pPr lvl="1"/>
            <a:r>
              <a:rPr lang="en-US" altLang="zh-CN" sz="1800" dirty="0">
                <a:latin typeface="+mn-lt"/>
              </a:rPr>
              <a:t>The calling function may store temporary values in </a:t>
            </a:r>
            <a:r>
              <a:rPr lang="en-US" altLang="zh-CN" sz="1800" dirty="0" err="1">
                <a:latin typeface="+mn-lt"/>
              </a:rPr>
              <a:t>callee</a:t>
            </a:r>
            <a:r>
              <a:rPr lang="en-US" altLang="zh-CN" sz="1800" dirty="0">
                <a:latin typeface="+mn-lt"/>
              </a:rPr>
              <a:t>-saved registers</a:t>
            </a:r>
          </a:p>
          <a:p>
            <a:pPr lvl="1"/>
            <a:endParaRPr lang="en-US" altLang="zh-CN" sz="18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Arial Rounded MT Bold"/>
                <a:cs typeface="Arial Rounded MT Bold"/>
              </a:rPr>
              <a:t>x86-64 Register Usage Conventions</a:t>
            </a:r>
            <a:endParaRPr lang="en" dirty="0">
              <a:latin typeface="Arial Rounded MT Bold"/>
              <a:cs typeface="Arial Rounded MT Bold"/>
            </a:endParaRPr>
          </a:p>
        </p:txBody>
      </p:sp>
      <p:pic>
        <p:nvPicPr>
          <p:cNvPr id="4" name="图片 3" descr="Screen Shot 2017-02-09 at 3.4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6" y="1093954"/>
            <a:ext cx="7949116" cy="38836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7" y="326758"/>
            <a:ext cx="8040008" cy="571500"/>
          </a:xfrm>
        </p:spPr>
        <p:txBody>
          <a:bodyPr/>
          <a:lstStyle/>
          <a:p>
            <a:r>
              <a:rPr lang="en-US" dirty="0">
                <a:latin typeface="Arial Rounded MT Bold"/>
                <a:cs typeface="Arial Rounded MT Bold"/>
              </a:rPr>
              <a:t>Registers – Caller-saved vs. </a:t>
            </a:r>
            <a:r>
              <a:rPr lang="en-US" dirty="0" err="1">
                <a:latin typeface="Arial Rounded MT Bold"/>
                <a:cs typeface="Arial Rounded MT Bold"/>
              </a:rPr>
              <a:t>Callee</a:t>
            </a:r>
            <a:r>
              <a:rPr lang="en-US" dirty="0">
                <a:latin typeface="Arial Rounded MT Bold"/>
                <a:cs typeface="Arial Rounded MT Bold"/>
              </a:rPr>
              <a:t>-saved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0234" y="1032176"/>
            <a:ext cx="4391765" cy="2612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Before function call</a:t>
            </a:r>
          </a:p>
          <a:p>
            <a:pPr lvl="1"/>
            <a:r>
              <a:rPr lang="en-US" altLang="zh-CN" sz="1800" dirty="0" err="1"/>
              <a:t>rdi</a:t>
            </a:r>
            <a:r>
              <a:rPr lang="en-US" altLang="zh-CN" sz="1800" dirty="0"/>
              <a:t> = first argument</a:t>
            </a:r>
          </a:p>
          <a:p>
            <a:pPr lvl="1"/>
            <a:r>
              <a:rPr kumimoji="1" lang="en-US" altLang="zh-CN" sz="1800" dirty="0" err="1"/>
              <a:t>rsi</a:t>
            </a:r>
            <a:r>
              <a:rPr kumimoji="1" lang="en-US" altLang="zh-CN" sz="1800" dirty="0"/>
              <a:t> = second argument</a:t>
            </a:r>
          </a:p>
          <a:p>
            <a:pPr lvl="1"/>
            <a:r>
              <a:rPr kumimoji="1" lang="en-US" altLang="zh-CN" sz="1800" dirty="0" err="1"/>
              <a:t>rax</a:t>
            </a:r>
            <a:r>
              <a:rPr kumimoji="1" lang="en-US" altLang="zh-CN" sz="1800" dirty="0"/>
              <a:t> = some temporary value</a:t>
            </a:r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rbx</a:t>
            </a:r>
            <a:r>
              <a:rPr kumimoji="1" lang="en-US" altLang="zh-CN" sz="1800" dirty="0"/>
              <a:t> = some important number to use later (15213)</a:t>
            </a:r>
          </a:p>
          <a:p>
            <a:pPr lvl="1"/>
            <a:r>
              <a:rPr kumimoji="1" lang="en-US" altLang="zh-CN" sz="1800" dirty="0" err="1"/>
              <a:t>rsp</a:t>
            </a:r>
            <a:r>
              <a:rPr kumimoji="1" lang="en-US" altLang="zh-CN" sz="1800" dirty="0"/>
              <a:t> = pointer to some important buffer (0x7fffffffaaaa)</a:t>
            </a:r>
          </a:p>
          <a:p>
            <a:pPr lvl="1"/>
            <a:endParaRPr kumimoji="1" lang="en-US" altLang="zh-CN" sz="1800" dirty="0"/>
          </a:p>
          <a:p>
            <a:pPr marL="596900" lvl="1" indent="0">
              <a:buNone/>
            </a:pP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377021" y="1032176"/>
            <a:ext cx="4391765" cy="2496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lvl="1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lvl="2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CN" dirty="0">
                <a:latin typeface="Arial Rounded MT Bold"/>
                <a:cs typeface="Arial Rounded MT Bold"/>
              </a:rPr>
              <a:t>After function call</a:t>
            </a:r>
          </a:p>
          <a:p>
            <a:pPr lvl="1"/>
            <a:r>
              <a:rPr lang="en-US" altLang="zh-CN" sz="1800" dirty="0" err="1"/>
              <a:t>rdi</a:t>
            </a:r>
            <a:r>
              <a:rPr lang="en-US" altLang="zh-CN" sz="1800" dirty="0"/>
              <a:t> = </a:t>
            </a:r>
            <a:r>
              <a:rPr lang="en-US" altLang="zh-CN" sz="1800" dirty="0">
                <a:solidFill>
                  <a:schemeClr val="tx2"/>
                </a:solidFill>
              </a:rPr>
              <a:t>garbage</a:t>
            </a:r>
          </a:p>
          <a:p>
            <a:pPr lvl="1"/>
            <a:r>
              <a:rPr kumimoji="1" lang="en-US" altLang="zh-CN" sz="1800" dirty="0" err="1"/>
              <a:t>rsi</a:t>
            </a:r>
            <a:r>
              <a:rPr kumimoji="1" lang="en-US" altLang="zh-CN" sz="1800" dirty="0"/>
              <a:t> = </a:t>
            </a:r>
            <a:r>
              <a:rPr kumimoji="1" lang="en-US" altLang="zh-CN" sz="1800" dirty="0">
                <a:solidFill>
                  <a:schemeClr val="tx2"/>
                </a:solidFill>
              </a:rPr>
              <a:t>garbage</a:t>
            </a:r>
          </a:p>
          <a:p>
            <a:pPr lvl="1"/>
            <a:r>
              <a:rPr kumimoji="1" lang="en-US" altLang="zh-CN" sz="1800" dirty="0" err="1"/>
              <a:t>rax</a:t>
            </a:r>
            <a:r>
              <a:rPr kumimoji="1" lang="en-US" altLang="zh-CN" sz="1800" dirty="0"/>
              <a:t> = return value</a:t>
            </a:r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 err="1"/>
              <a:t>rbx</a:t>
            </a:r>
            <a:r>
              <a:rPr kumimoji="1" lang="en-US" altLang="zh-CN" sz="1800" dirty="0"/>
              <a:t> = some important number to use later (15213)</a:t>
            </a:r>
          </a:p>
          <a:p>
            <a:pPr lvl="1"/>
            <a:r>
              <a:rPr kumimoji="1" lang="en-US" altLang="zh-CN" sz="1800" dirty="0" err="1"/>
              <a:t>rsp</a:t>
            </a:r>
            <a:r>
              <a:rPr kumimoji="1" lang="en-US" altLang="zh-CN" sz="1800" dirty="0"/>
              <a:t> = pointer to some important buffer (0x7fffffffaaaa)</a:t>
            </a:r>
          </a:p>
          <a:p>
            <a:pPr marL="5969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6582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1236</Words>
  <Application>Microsoft Macintosh PowerPoint</Application>
  <PresentationFormat>On-screen Show (16:9)</PresentationFormat>
  <Paragraphs>221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宋体</vt:lpstr>
      <vt:lpstr>ヒラギノ角ゴ ProN W3</vt:lpstr>
      <vt:lpstr>Arial</vt:lpstr>
      <vt:lpstr>Arial Rounded MT Bold</vt:lpstr>
      <vt:lpstr>Calibri</vt:lpstr>
      <vt:lpstr>Calibri Bold</vt:lpstr>
      <vt:lpstr>Courier New</vt:lpstr>
      <vt:lpstr>Courier New Bold</vt:lpstr>
      <vt:lpstr>Times New Roman</vt:lpstr>
      <vt:lpstr>Wingdings</vt:lpstr>
      <vt:lpstr>Wingdings 2</vt:lpstr>
      <vt:lpstr>template2007</vt:lpstr>
      <vt:lpstr>15-213 Recitation: Attack Lab</vt:lpstr>
      <vt:lpstr>Agenda</vt:lpstr>
      <vt:lpstr>Reminders</vt:lpstr>
      <vt:lpstr>Stacks</vt:lpstr>
      <vt:lpstr>Stack – pushq &amp; popq</vt:lpstr>
      <vt:lpstr>Stack – Caller vs. Callee</vt:lpstr>
      <vt:lpstr>Registers – Caller-saved vs. Callee-saved</vt:lpstr>
      <vt:lpstr>x86-64 Register Usage Conventions</vt:lpstr>
      <vt:lpstr>Registers – Caller-saved vs. Callee-saved</vt:lpstr>
      <vt:lpstr>x86-64/Linux Stack Frame</vt:lpstr>
      <vt:lpstr>Stack Maintenance</vt:lpstr>
      <vt:lpstr>Attack Lab</vt:lpstr>
      <vt:lpstr>Attack Lab Activities</vt:lpstr>
      <vt:lpstr>Attack Lab Activities</vt:lpstr>
      <vt:lpstr>Activity 1</vt:lpstr>
      <vt:lpstr>Activity 1 Continued</vt:lpstr>
      <vt:lpstr>Activity 1 Post</vt:lpstr>
      <vt:lpstr>Activity 2</vt:lpstr>
      <vt:lpstr>Activitity 2 Continued</vt:lpstr>
      <vt:lpstr>Activity 2 Post</vt:lpstr>
      <vt:lpstr>Activity 3</vt:lpstr>
      <vt:lpstr>Activity 3 Continued</vt:lpstr>
      <vt:lpstr>Activity 3 Post</vt:lpstr>
      <vt:lpstr>PowerPoint Presentation</vt:lpstr>
      <vt:lpstr>Attack Lab Tools</vt:lpstr>
      <vt:lpstr>If you get stuck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Jerry Ding</dc:creator>
  <cp:lastModifiedBy>Kim, Jenny K</cp:lastModifiedBy>
  <cp:revision>45</cp:revision>
  <dcterms:modified xsi:type="dcterms:W3CDTF">2018-09-23T18:04:25Z</dcterms:modified>
</cp:coreProperties>
</file>