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7"/>
  </p:notesMasterIdLst>
  <p:sldIdLst>
    <p:sldId id="375" r:id="rId2"/>
    <p:sldId id="387" r:id="rId3"/>
    <p:sldId id="377" r:id="rId4"/>
    <p:sldId id="378" r:id="rId5"/>
    <p:sldId id="379" r:id="rId6"/>
    <p:sldId id="392" r:id="rId7"/>
    <p:sldId id="380" r:id="rId8"/>
    <p:sldId id="381" r:id="rId9"/>
    <p:sldId id="384" r:id="rId10"/>
    <p:sldId id="383" r:id="rId11"/>
    <p:sldId id="385" r:id="rId12"/>
    <p:sldId id="386" r:id="rId13"/>
    <p:sldId id="389" r:id="rId14"/>
    <p:sldId id="390" r:id="rId15"/>
    <p:sldId id="39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anh Hồ" initials="XH" lastIdx="1" clrIdx="0">
    <p:extLst>
      <p:ext uri="{19B8F6BF-5375-455C-9EA6-DF929625EA0E}">
        <p15:presenceInfo xmlns:p15="http://schemas.microsoft.com/office/powerpoint/2012/main" userId="e528c74ebafa26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Nhấn mạnh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2280" autoAdjust="0"/>
  </p:normalViewPr>
  <p:slideViewPr>
    <p:cSldViewPr snapToGrid="0">
      <p:cViewPr varScale="1">
        <p:scale>
          <a:sx n="69" d="100"/>
          <a:sy n="69" d="100"/>
        </p:scale>
        <p:origin x="14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BC27F-661D-40E0-B570-9987023B2E37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E2644-D6C7-4707-A2E5-A934915A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8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2644-D6C7-4707-A2E5-A934915AEA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50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2644-D6C7-4707-A2E5-A934915AEA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8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2644-D6C7-4707-A2E5-A934915AEA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35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2644-D6C7-4707-A2E5-A934915AEA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29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2644-D6C7-4707-A2E5-A934915AEA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38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2644-D6C7-4707-A2E5-A934915AEA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7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2644-D6C7-4707-A2E5-A934915AEA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2644-D6C7-4707-A2E5-A934915AEA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00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2644-D6C7-4707-A2E5-A934915AEA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2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2644-D6C7-4707-A2E5-A934915AEA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6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2644-D6C7-4707-A2E5-A934915AEA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23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2644-D6C7-4707-A2E5-A934915AEA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9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2644-D6C7-4707-A2E5-A934915AEA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9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2644-D6C7-4707-A2E5-A934915AEA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82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2644-D6C7-4707-A2E5-A934915AEA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smtClean="0"/>
              <a:t>Bấm &amp; sửa kiểu phụ đề của Bản chính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2DD6-79B2-4589-B60D-1CC053E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5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2DD6-79B2-4589-B60D-1CC053E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2DD6-79B2-4589-B60D-1CC053E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92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Mai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3048000"/>
            <a:ext cx="9144000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/>
          <a:lstStyle>
            <a:lvl1pPr>
              <a:defRPr sz="3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990600"/>
            <a:ext cx="6096000" cy="9144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Social Media Mining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1905000" y="4495800"/>
            <a:ext cx="5486400" cy="1676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buNone/>
              <a:defRPr sz="1050"/>
            </a:lvl2pPr>
            <a:lvl3pPr algn="ctr">
              <a:buNone/>
              <a:defRPr sz="1050"/>
            </a:lvl3pPr>
            <a:lvl4pPr algn="ctr">
              <a:buNone/>
              <a:defRPr sz="1050"/>
            </a:lvl4pPr>
            <a:lvl5pPr algn="ctr">
              <a:buNone/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1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2DD6-79B2-4589-B60D-1CC053E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2DD6-79B2-4589-B60D-1CC053E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7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2DD6-79B2-4589-B60D-1CC053E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2DD6-79B2-4589-B60D-1CC053E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2DD6-79B2-4589-B60D-1CC053E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2DD6-79B2-4589-B60D-1CC053E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3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2DD6-79B2-4589-B60D-1CC053E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4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Bấm biểu tượng để thêm hình ảnh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2DD6-79B2-4589-B60D-1CC053E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8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72DD6-79B2-4589-B60D-1CC053E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1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/>
          <p:cNvSpPr txBox="1"/>
          <p:nvPr/>
        </p:nvSpPr>
        <p:spPr>
          <a:xfrm>
            <a:off x="735106" y="2322456"/>
            <a:ext cx="75320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Lab 04 - </a:t>
            </a:r>
            <a:r>
              <a:rPr lang="en-US" sz="6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Cachelab</a:t>
            </a:r>
            <a:endParaRPr lang="en-US" sz="6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5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/>
          <p:cNvSpPr txBox="1"/>
          <p:nvPr/>
        </p:nvSpPr>
        <p:spPr>
          <a:xfrm>
            <a:off x="8715375" y="6293647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674830C-5FC5-4F2C-8F9A-780AB58C2D20}" type="slidenum"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94573"/>
              </p:ext>
            </p:extLst>
          </p:nvPr>
        </p:nvGraphicFramePr>
        <p:xfrm>
          <a:off x="401781" y="153312"/>
          <a:ext cx="8201890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378"/>
                <a:gridCol w="1640378"/>
                <a:gridCol w="1640378"/>
                <a:gridCol w="1640378"/>
                <a:gridCol w="1640378"/>
              </a:tblGrid>
              <a:tr h="55728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</a:p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(decimal)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 bits</a:t>
                      </a:r>
                    </a:p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 = 1)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bits</a:t>
                      </a:r>
                    </a:p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 = 2)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Offset bits</a:t>
                      </a:r>
                    </a:p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 = 1)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 number </a:t>
                      </a:r>
                    </a:p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(decimal)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8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/>
          <p:cNvSpPr txBox="1"/>
          <p:nvPr/>
        </p:nvSpPr>
        <p:spPr>
          <a:xfrm>
            <a:off x="8715375" y="6293647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674830C-5FC5-4F2C-8F9A-780AB58C2D20}" type="slidenum"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 bwMode="auto">
          <a:xfrm>
            <a:off x="545801" y="235646"/>
            <a:ext cx="759209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5801" y="1661506"/>
            <a:ext cx="7716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Read word at address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Cache miss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350852"/>
              </p:ext>
            </p:extLst>
          </p:nvPr>
        </p:nvGraphicFramePr>
        <p:xfrm>
          <a:off x="545801" y="2861835"/>
          <a:ext cx="6428510" cy="27547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85702"/>
                <a:gridCol w="1285702"/>
                <a:gridCol w="1285702"/>
                <a:gridCol w="1285702"/>
                <a:gridCol w="1285702"/>
              </a:tblGrid>
              <a:tr h="55095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Block[0]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Block[1]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5095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m[0]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m[1]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5095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5095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5095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79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/>
          <p:cNvSpPr txBox="1"/>
          <p:nvPr/>
        </p:nvSpPr>
        <p:spPr>
          <a:xfrm>
            <a:off x="8715375" y="6293647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674830C-5FC5-4F2C-8F9A-780AB58C2D20}" type="slidenum"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 bwMode="auto">
          <a:xfrm>
            <a:off x="545801" y="235646"/>
            <a:ext cx="759209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5801" y="1661506"/>
            <a:ext cx="7716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Read word at address 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18987"/>
              </p:ext>
            </p:extLst>
          </p:nvPr>
        </p:nvGraphicFramePr>
        <p:xfrm>
          <a:off x="651162" y="2496085"/>
          <a:ext cx="6428510" cy="27547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85702"/>
                <a:gridCol w="1285702"/>
                <a:gridCol w="1285702"/>
                <a:gridCol w="1285702"/>
                <a:gridCol w="1285702"/>
              </a:tblGrid>
              <a:tr h="55095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Block[0]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Block[1]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5095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m[0]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m[1]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5095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5095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5095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6581" y="5831982"/>
            <a:ext cx="7716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Cache hit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4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692" y="1676400"/>
            <a:ext cx="7121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Part 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Part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 bwMode="auto">
          <a:xfrm>
            <a:off x="365692" y="235646"/>
            <a:ext cx="759209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Lab 04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54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691" y="1676400"/>
            <a:ext cx="85427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Write a cache simulator in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csim.c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valgrind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memory trace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total of hits, misses, and evictions.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Demo file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yi.trace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 bwMode="auto">
          <a:xfrm>
            <a:off x="365692" y="235646"/>
            <a:ext cx="759209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Part A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23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691" y="1676400"/>
            <a:ext cx="85427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Write a transpose function in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trans.c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 x M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 x 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 bwMode="auto">
          <a:xfrm>
            <a:off x="365692" y="235646"/>
            <a:ext cx="759209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Part B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692" y="1676400"/>
            <a:ext cx="7121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Cache memories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Lab 04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 bwMode="auto">
          <a:xfrm>
            <a:off x="365692" y="235646"/>
            <a:ext cx="759209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21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/>
          <p:cNvSpPr txBox="1"/>
          <p:nvPr/>
        </p:nvSpPr>
        <p:spPr>
          <a:xfrm>
            <a:off x="8715375" y="6293647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674830C-5FC5-4F2C-8F9A-780AB58C2D20}" type="slidenum"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 bwMode="auto">
          <a:xfrm>
            <a:off x="241001" y="235647"/>
            <a:ext cx="759209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 Cache Organization (S, E, B)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utoShape 16"/>
          <p:cNvSpPr>
            <a:spLocks/>
          </p:cNvSpPr>
          <p:nvPr/>
        </p:nvSpPr>
        <p:spPr bwMode="auto">
          <a:xfrm>
            <a:off x="1100670" y="1470309"/>
            <a:ext cx="350928" cy="4992616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2" name="TextBox 56"/>
          <p:cNvSpPr txBox="1"/>
          <p:nvPr/>
        </p:nvSpPr>
        <p:spPr>
          <a:xfrm>
            <a:off x="-46471" y="3768962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 = 2</a:t>
            </a:r>
            <a:r>
              <a:rPr lang="en-US" sz="1600" b="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sets</a:t>
            </a:r>
          </a:p>
        </p:txBody>
      </p:sp>
      <p:sp>
        <p:nvSpPr>
          <p:cNvPr id="67" name="TextBox 56"/>
          <p:cNvSpPr txBox="1"/>
          <p:nvPr/>
        </p:nvSpPr>
        <p:spPr>
          <a:xfrm>
            <a:off x="1433476" y="1961991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Set 0</a:t>
            </a:r>
          </a:p>
        </p:txBody>
      </p:sp>
      <p:grpSp>
        <p:nvGrpSpPr>
          <p:cNvPr id="189" name="Group 188"/>
          <p:cNvGrpSpPr/>
          <p:nvPr/>
        </p:nvGrpSpPr>
        <p:grpSpPr>
          <a:xfrm>
            <a:off x="2189380" y="1470308"/>
            <a:ext cx="5821614" cy="1369556"/>
            <a:chOff x="1631882" y="1734379"/>
            <a:chExt cx="5821614" cy="1369556"/>
          </a:xfrm>
        </p:grpSpPr>
        <p:sp>
          <p:nvSpPr>
            <p:cNvPr id="50" name="Rectangle 49"/>
            <p:cNvSpPr/>
            <p:nvPr/>
          </p:nvSpPr>
          <p:spPr bwMode="auto">
            <a:xfrm>
              <a:off x="1631882" y="1734379"/>
              <a:ext cx="5821614" cy="13695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1770847" y="1808949"/>
              <a:ext cx="5543683" cy="428516"/>
              <a:chOff x="1808361" y="1808949"/>
              <a:chExt cx="5543683" cy="428516"/>
            </a:xfrm>
          </p:grpSpPr>
          <p:sp>
            <p:nvSpPr>
              <p:cNvPr id="51" name="Rectangle 50"/>
              <p:cNvSpPr/>
              <p:nvPr/>
            </p:nvSpPr>
            <p:spPr bwMode="auto">
              <a:xfrm>
                <a:off x="1808361" y="1856915"/>
                <a:ext cx="1007410" cy="35467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Valid</a:t>
                </a: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3020263" y="1808949"/>
                <a:ext cx="4331781" cy="428516"/>
                <a:chOff x="3020263" y="1808949"/>
                <a:chExt cx="4331781" cy="428516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3020263" y="1856915"/>
                  <a:ext cx="4331781" cy="354672"/>
                  <a:chOff x="3020263" y="1856915"/>
                  <a:chExt cx="4331781" cy="354672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3020263" y="1856915"/>
                    <a:ext cx="4331781" cy="354672"/>
                    <a:chOff x="3020263" y="1856915"/>
                    <a:chExt cx="4331781" cy="354672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 bwMode="auto">
                    <a:xfrm>
                      <a:off x="3020263" y="1856915"/>
                      <a:ext cx="898594" cy="354672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p:txBody>
                </p:sp>
                <p:sp>
                  <p:nvSpPr>
                    <p:cNvPr id="54" name="Rectangle 53"/>
                    <p:cNvSpPr/>
                    <p:nvPr/>
                  </p:nvSpPr>
                  <p:spPr bwMode="auto">
                    <a:xfrm>
                      <a:off x="4162649" y="1856915"/>
                      <a:ext cx="3189395" cy="354672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dirty="0" smtClean="0">
                        <a:latin typeface="Calibri" pitchFamily="34" charset="0"/>
                      </a:endParaRPr>
                    </a:p>
                  </p:txBody>
                </p:sp>
              </p:grp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4732581" y="1856915"/>
                    <a:ext cx="0" cy="35467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5262039" y="1856915"/>
                    <a:ext cx="0" cy="35467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Group 96"/>
                <p:cNvGrpSpPr/>
                <p:nvPr/>
              </p:nvGrpSpPr>
              <p:grpSpPr>
                <a:xfrm>
                  <a:off x="4228588" y="1808949"/>
                  <a:ext cx="3070538" cy="428516"/>
                  <a:chOff x="4295617" y="1797731"/>
                  <a:chExt cx="3070538" cy="428516"/>
                </a:xfrm>
              </p:grpSpPr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616845" y="1856915"/>
                    <a:ext cx="0" cy="35467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4295617" y="1843647"/>
                    <a:ext cx="4934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4819022" y="1843980"/>
                    <a:ext cx="4934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5794113" y="1797731"/>
                    <a:ext cx="4934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… 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6698268" y="1856915"/>
                    <a:ext cx="6678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 - 1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101" name="Group 100"/>
            <p:cNvGrpSpPr/>
            <p:nvPr/>
          </p:nvGrpSpPr>
          <p:grpSpPr>
            <a:xfrm>
              <a:off x="1770847" y="2564616"/>
              <a:ext cx="5543683" cy="428516"/>
              <a:chOff x="1808361" y="1808949"/>
              <a:chExt cx="5543683" cy="428516"/>
            </a:xfrm>
          </p:grpSpPr>
          <p:sp>
            <p:nvSpPr>
              <p:cNvPr id="102" name="Rectangle 101"/>
              <p:cNvSpPr/>
              <p:nvPr/>
            </p:nvSpPr>
            <p:spPr bwMode="auto">
              <a:xfrm>
                <a:off x="1808361" y="1856915"/>
                <a:ext cx="1007410" cy="35467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Valid</a:t>
                </a:r>
              </a:p>
            </p:txBody>
          </p:sp>
          <p:grpSp>
            <p:nvGrpSpPr>
              <p:cNvPr id="103" name="Group 102"/>
              <p:cNvGrpSpPr/>
              <p:nvPr/>
            </p:nvGrpSpPr>
            <p:grpSpPr>
              <a:xfrm>
                <a:off x="3020263" y="1808949"/>
                <a:ext cx="4331781" cy="428516"/>
                <a:chOff x="3020263" y="1808949"/>
                <a:chExt cx="4331781" cy="428516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3020263" y="1856915"/>
                  <a:ext cx="4331781" cy="354672"/>
                  <a:chOff x="3020263" y="1856915"/>
                  <a:chExt cx="4331781" cy="354672"/>
                </a:xfrm>
              </p:grpSpPr>
              <p:grpSp>
                <p:nvGrpSpPr>
                  <p:cNvPr id="111" name="Group 110"/>
                  <p:cNvGrpSpPr/>
                  <p:nvPr/>
                </p:nvGrpSpPr>
                <p:grpSpPr>
                  <a:xfrm>
                    <a:off x="3020263" y="1856915"/>
                    <a:ext cx="4331781" cy="354672"/>
                    <a:chOff x="3020263" y="1856915"/>
                    <a:chExt cx="4331781" cy="354672"/>
                  </a:xfrm>
                </p:grpSpPr>
                <p:sp>
                  <p:nvSpPr>
                    <p:cNvPr id="114" name="Rectangle 113"/>
                    <p:cNvSpPr/>
                    <p:nvPr/>
                  </p:nvSpPr>
                  <p:spPr bwMode="auto">
                    <a:xfrm>
                      <a:off x="3020263" y="1856915"/>
                      <a:ext cx="898594" cy="354672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p:txBody>
                </p:sp>
                <p:sp>
                  <p:nvSpPr>
                    <p:cNvPr id="115" name="Rectangle 114"/>
                    <p:cNvSpPr/>
                    <p:nvPr/>
                  </p:nvSpPr>
                  <p:spPr bwMode="auto">
                    <a:xfrm>
                      <a:off x="4162649" y="1856915"/>
                      <a:ext cx="3189395" cy="354672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dirty="0" smtClean="0">
                        <a:latin typeface="Calibri" pitchFamily="34" charset="0"/>
                      </a:endParaRPr>
                    </a:p>
                  </p:txBody>
                </p:sp>
              </p:grp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4732581" y="1856915"/>
                    <a:ext cx="0" cy="35467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5262039" y="1856915"/>
                    <a:ext cx="0" cy="35467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4228588" y="1808949"/>
                  <a:ext cx="3070538" cy="428516"/>
                  <a:chOff x="4295617" y="1797731"/>
                  <a:chExt cx="3070538" cy="428516"/>
                </a:xfrm>
              </p:grpSpPr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6616845" y="1856915"/>
                    <a:ext cx="0" cy="35467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4295617" y="1843647"/>
                    <a:ext cx="4934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4819022" y="1843980"/>
                    <a:ext cx="4934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5794113" y="1797731"/>
                    <a:ext cx="4934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… 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6698268" y="1856915"/>
                    <a:ext cx="6678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 - 1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188" name="TextBox 187"/>
            <p:cNvSpPr txBox="1"/>
            <p:nvPr/>
          </p:nvSpPr>
          <p:spPr>
            <a:xfrm rot="16200000">
              <a:off x="3842836" y="2194191"/>
              <a:ext cx="493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 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2189380" y="3000851"/>
            <a:ext cx="5821614" cy="1369556"/>
            <a:chOff x="1631882" y="1734379"/>
            <a:chExt cx="5821614" cy="1369556"/>
          </a:xfrm>
        </p:grpSpPr>
        <p:sp>
          <p:nvSpPr>
            <p:cNvPr id="191" name="Rectangle 190"/>
            <p:cNvSpPr/>
            <p:nvPr/>
          </p:nvSpPr>
          <p:spPr bwMode="auto">
            <a:xfrm>
              <a:off x="1631882" y="1734379"/>
              <a:ext cx="5821614" cy="13695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1770847" y="1808949"/>
              <a:ext cx="5543683" cy="428516"/>
              <a:chOff x="1808361" y="1808949"/>
              <a:chExt cx="5543683" cy="428516"/>
            </a:xfrm>
          </p:grpSpPr>
          <p:sp>
            <p:nvSpPr>
              <p:cNvPr id="209" name="Rectangle 208"/>
              <p:cNvSpPr/>
              <p:nvPr/>
            </p:nvSpPr>
            <p:spPr bwMode="auto">
              <a:xfrm>
                <a:off x="1808361" y="1856915"/>
                <a:ext cx="1007410" cy="35467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Valid</a:t>
                </a:r>
              </a:p>
            </p:txBody>
          </p:sp>
          <p:grpSp>
            <p:nvGrpSpPr>
              <p:cNvPr id="210" name="Group 209"/>
              <p:cNvGrpSpPr/>
              <p:nvPr/>
            </p:nvGrpSpPr>
            <p:grpSpPr>
              <a:xfrm>
                <a:off x="3020263" y="1808949"/>
                <a:ext cx="4331781" cy="428516"/>
                <a:chOff x="3020263" y="1808949"/>
                <a:chExt cx="4331781" cy="428516"/>
              </a:xfrm>
            </p:grpSpPr>
            <p:grpSp>
              <p:nvGrpSpPr>
                <p:cNvPr id="211" name="Group 210"/>
                <p:cNvGrpSpPr/>
                <p:nvPr/>
              </p:nvGrpSpPr>
              <p:grpSpPr>
                <a:xfrm>
                  <a:off x="3020263" y="1856915"/>
                  <a:ext cx="4331781" cy="354672"/>
                  <a:chOff x="3020263" y="1856915"/>
                  <a:chExt cx="4331781" cy="354672"/>
                </a:xfrm>
              </p:grpSpPr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3020263" y="1856915"/>
                    <a:ext cx="4331781" cy="354672"/>
                    <a:chOff x="3020263" y="1856915"/>
                    <a:chExt cx="4331781" cy="354672"/>
                  </a:xfrm>
                </p:grpSpPr>
                <p:sp>
                  <p:nvSpPr>
                    <p:cNvPr id="221" name="Rectangle 220"/>
                    <p:cNvSpPr/>
                    <p:nvPr/>
                  </p:nvSpPr>
                  <p:spPr bwMode="auto">
                    <a:xfrm>
                      <a:off x="3020263" y="1856915"/>
                      <a:ext cx="898594" cy="354672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p:txBody>
                </p:sp>
                <p:sp>
                  <p:nvSpPr>
                    <p:cNvPr id="222" name="Rectangle 221"/>
                    <p:cNvSpPr/>
                    <p:nvPr/>
                  </p:nvSpPr>
                  <p:spPr bwMode="auto">
                    <a:xfrm>
                      <a:off x="4162649" y="1856915"/>
                      <a:ext cx="3189395" cy="354672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dirty="0" smtClean="0">
                        <a:latin typeface="Calibri" pitchFamily="34" charset="0"/>
                      </a:endParaRPr>
                    </a:p>
                  </p:txBody>
                </p:sp>
              </p:grpSp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4732581" y="1856915"/>
                    <a:ext cx="0" cy="35467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5262039" y="1856915"/>
                    <a:ext cx="0" cy="35467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4228588" y="1808949"/>
                  <a:ext cx="3070538" cy="428516"/>
                  <a:chOff x="4295617" y="1797731"/>
                  <a:chExt cx="3070538" cy="428516"/>
                </a:xfrm>
              </p:grpSpPr>
              <p:cxnSp>
                <p:nvCxnSpPr>
                  <p:cNvPr id="213" name="Straight Connector 212"/>
                  <p:cNvCxnSpPr/>
                  <p:nvPr/>
                </p:nvCxnSpPr>
                <p:spPr>
                  <a:xfrm>
                    <a:off x="6616845" y="1856915"/>
                    <a:ext cx="0" cy="35467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4" name="TextBox 213"/>
                  <p:cNvSpPr txBox="1"/>
                  <p:nvPr/>
                </p:nvSpPr>
                <p:spPr>
                  <a:xfrm>
                    <a:off x="4295617" y="1843647"/>
                    <a:ext cx="4934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5" name="TextBox 214"/>
                  <p:cNvSpPr txBox="1"/>
                  <p:nvPr/>
                </p:nvSpPr>
                <p:spPr>
                  <a:xfrm>
                    <a:off x="4819022" y="1843980"/>
                    <a:ext cx="4934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216" name="TextBox 215"/>
                  <p:cNvSpPr txBox="1"/>
                  <p:nvPr/>
                </p:nvSpPr>
                <p:spPr>
                  <a:xfrm>
                    <a:off x="5794113" y="1797731"/>
                    <a:ext cx="4934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… 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6698268" y="1856915"/>
                    <a:ext cx="6678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 - 1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193" name="Group 192"/>
            <p:cNvGrpSpPr/>
            <p:nvPr/>
          </p:nvGrpSpPr>
          <p:grpSpPr>
            <a:xfrm>
              <a:off x="1770847" y="2564616"/>
              <a:ext cx="5543683" cy="428516"/>
              <a:chOff x="1808361" y="1808949"/>
              <a:chExt cx="5543683" cy="428516"/>
            </a:xfrm>
          </p:grpSpPr>
          <p:sp>
            <p:nvSpPr>
              <p:cNvPr id="195" name="Rectangle 194"/>
              <p:cNvSpPr/>
              <p:nvPr/>
            </p:nvSpPr>
            <p:spPr bwMode="auto">
              <a:xfrm>
                <a:off x="1808361" y="1856915"/>
                <a:ext cx="1007410" cy="35467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Valid</a:t>
                </a:r>
              </a:p>
            </p:txBody>
          </p:sp>
          <p:grpSp>
            <p:nvGrpSpPr>
              <p:cNvPr id="196" name="Group 195"/>
              <p:cNvGrpSpPr/>
              <p:nvPr/>
            </p:nvGrpSpPr>
            <p:grpSpPr>
              <a:xfrm>
                <a:off x="3020263" y="1808949"/>
                <a:ext cx="4331781" cy="428516"/>
                <a:chOff x="3020263" y="1808949"/>
                <a:chExt cx="4331781" cy="428516"/>
              </a:xfrm>
            </p:grpSpPr>
            <p:grpSp>
              <p:nvGrpSpPr>
                <p:cNvPr id="197" name="Group 196"/>
                <p:cNvGrpSpPr/>
                <p:nvPr/>
              </p:nvGrpSpPr>
              <p:grpSpPr>
                <a:xfrm>
                  <a:off x="3020263" y="1856915"/>
                  <a:ext cx="4331781" cy="354672"/>
                  <a:chOff x="3020263" y="1856915"/>
                  <a:chExt cx="4331781" cy="354672"/>
                </a:xfrm>
              </p:grpSpPr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3020263" y="1856915"/>
                    <a:ext cx="4331781" cy="354672"/>
                    <a:chOff x="3020263" y="1856915"/>
                    <a:chExt cx="4331781" cy="354672"/>
                  </a:xfrm>
                </p:grpSpPr>
                <p:sp>
                  <p:nvSpPr>
                    <p:cNvPr id="207" name="Rectangle 206"/>
                    <p:cNvSpPr/>
                    <p:nvPr/>
                  </p:nvSpPr>
                  <p:spPr bwMode="auto">
                    <a:xfrm>
                      <a:off x="3020263" y="1856915"/>
                      <a:ext cx="898594" cy="354672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p:txBody>
                </p:sp>
                <p:sp>
                  <p:nvSpPr>
                    <p:cNvPr id="208" name="Rectangle 207"/>
                    <p:cNvSpPr/>
                    <p:nvPr/>
                  </p:nvSpPr>
                  <p:spPr bwMode="auto">
                    <a:xfrm>
                      <a:off x="4162649" y="1856915"/>
                      <a:ext cx="3189395" cy="354672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dirty="0" smtClean="0">
                        <a:latin typeface="Calibri" pitchFamily="34" charset="0"/>
                      </a:endParaRPr>
                    </a:p>
                  </p:txBody>
                </p:sp>
              </p:grp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4732581" y="1856915"/>
                    <a:ext cx="0" cy="35467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5262039" y="1856915"/>
                    <a:ext cx="0" cy="35467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4228588" y="1808949"/>
                  <a:ext cx="3070538" cy="428516"/>
                  <a:chOff x="4295617" y="1797731"/>
                  <a:chExt cx="3070538" cy="428516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>
                    <a:off x="6616845" y="1856915"/>
                    <a:ext cx="0" cy="35467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0" name="TextBox 199"/>
                  <p:cNvSpPr txBox="1"/>
                  <p:nvPr/>
                </p:nvSpPr>
                <p:spPr>
                  <a:xfrm>
                    <a:off x="4295617" y="1843647"/>
                    <a:ext cx="4934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4819022" y="1843980"/>
                    <a:ext cx="4934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202" name="TextBox 201"/>
                  <p:cNvSpPr txBox="1"/>
                  <p:nvPr/>
                </p:nvSpPr>
                <p:spPr>
                  <a:xfrm>
                    <a:off x="5794113" y="1797731"/>
                    <a:ext cx="4934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… 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6698268" y="1856915"/>
                    <a:ext cx="6678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 - 1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194" name="TextBox 193"/>
            <p:cNvSpPr txBox="1"/>
            <p:nvPr/>
          </p:nvSpPr>
          <p:spPr>
            <a:xfrm rot="16200000">
              <a:off x="3842836" y="2194191"/>
              <a:ext cx="493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 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2189380" y="5093368"/>
            <a:ext cx="5821614" cy="1369556"/>
            <a:chOff x="1631882" y="1734379"/>
            <a:chExt cx="5821614" cy="1369556"/>
          </a:xfrm>
        </p:grpSpPr>
        <p:sp>
          <p:nvSpPr>
            <p:cNvPr id="224" name="Rectangle 223"/>
            <p:cNvSpPr/>
            <p:nvPr/>
          </p:nvSpPr>
          <p:spPr bwMode="auto">
            <a:xfrm>
              <a:off x="1631882" y="1734379"/>
              <a:ext cx="5821614" cy="13695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grpSp>
          <p:nvGrpSpPr>
            <p:cNvPr id="225" name="Group 224"/>
            <p:cNvGrpSpPr/>
            <p:nvPr/>
          </p:nvGrpSpPr>
          <p:grpSpPr>
            <a:xfrm>
              <a:off x="1770847" y="1808949"/>
              <a:ext cx="5543683" cy="428516"/>
              <a:chOff x="1808361" y="1808949"/>
              <a:chExt cx="5543683" cy="428516"/>
            </a:xfrm>
          </p:grpSpPr>
          <p:sp>
            <p:nvSpPr>
              <p:cNvPr id="242" name="Rectangle 241"/>
              <p:cNvSpPr/>
              <p:nvPr/>
            </p:nvSpPr>
            <p:spPr bwMode="auto">
              <a:xfrm>
                <a:off x="1808361" y="1856915"/>
                <a:ext cx="1007410" cy="35467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Valid</a:t>
                </a:r>
              </a:p>
            </p:txBody>
          </p:sp>
          <p:grpSp>
            <p:nvGrpSpPr>
              <p:cNvPr id="243" name="Group 242"/>
              <p:cNvGrpSpPr/>
              <p:nvPr/>
            </p:nvGrpSpPr>
            <p:grpSpPr>
              <a:xfrm>
                <a:off x="3020263" y="1808949"/>
                <a:ext cx="4331781" cy="428516"/>
                <a:chOff x="3020263" y="1808949"/>
                <a:chExt cx="4331781" cy="428516"/>
              </a:xfrm>
            </p:grpSpPr>
            <p:grpSp>
              <p:nvGrpSpPr>
                <p:cNvPr id="244" name="Group 243"/>
                <p:cNvGrpSpPr/>
                <p:nvPr/>
              </p:nvGrpSpPr>
              <p:grpSpPr>
                <a:xfrm>
                  <a:off x="3020263" y="1856915"/>
                  <a:ext cx="4331781" cy="354672"/>
                  <a:chOff x="3020263" y="1856915"/>
                  <a:chExt cx="4331781" cy="354672"/>
                </a:xfrm>
              </p:grpSpPr>
              <p:grpSp>
                <p:nvGrpSpPr>
                  <p:cNvPr id="251" name="Group 250"/>
                  <p:cNvGrpSpPr/>
                  <p:nvPr/>
                </p:nvGrpSpPr>
                <p:grpSpPr>
                  <a:xfrm>
                    <a:off x="3020263" y="1856915"/>
                    <a:ext cx="4331781" cy="354672"/>
                    <a:chOff x="3020263" y="1856915"/>
                    <a:chExt cx="4331781" cy="354672"/>
                  </a:xfrm>
                </p:grpSpPr>
                <p:sp>
                  <p:nvSpPr>
                    <p:cNvPr id="254" name="Rectangle 253"/>
                    <p:cNvSpPr/>
                    <p:nvPr/>
                  </p:nvSpPr>
                  <p:spPr bwMode="auto">
                    <a:xfrm>
                      <a:off x="3020263" y="1856915"/>
                      <a:ext cx="898594" cy="354672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p:txBody>
                </p:sp>
                <p:sp>
                  <p:nvSpPr>
                    <p:cNvPr id="255" name="Rectangle 254"/>
                    <p:cNvSpPr/>
                    <p:nvPr/>
                  </p:nvSpPr>
                  <p:spPr bwMode="auto">
                    <a:xfrm>
                      <a:off x="4162649" y="1856915"/>
                      <a:ext cx="3189395" cy="354672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dirty="0" smtClean="0">
                        <a:latin typeface="Calibri" pitchFamily="34" charset="0"/>
                      </a:endParaRPr>
                    </a:p>
                  </p:txBody>
                </p:sp>
              </p:grpSp>
              <p:cxnSp>
                <p:nvCxnSpPr>
                  <p:cNvPr id="252" name="Straight Connector 251"/>
                  <p:cNvCxnSpPr/>
                  <p:nvPr/>
                </p:nvCxnSpPr>
                <p:spPr>
                  <a:xfrm>
                    <a:off x="4732581" y="1856915"/>
                    <a:ext cx="0" cy="35467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/>
                  <p:cNvCxnSpPr/>
                  <p:nvPr/>
                </p:nvCxnSpPr>
                <p:spPr>
                  <a:xfrm>
                    <a:off x="5262039" y="1856915"/>
                    <a:ext cx="0" cy="35467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5" name="Group 244"/>
                <p:cNvGrpSpPr/>
                <p:nvPr/>
              </p:nvGrpSpPr>
              <p:grpSpPr>
                <a:xfrm>
                  <a:off x="4228588" y="1808949"/>
                  <a:ext cx="3070538" cy="428516"/>
                  <a:chOff x="4295617" y="1797731"/>
                  <a:chExt cx="3070538" cy="428516"/>
                </a:xfrm>
              </p:grpSpPr>
              <p:cxnSp>
                <p:nvCxnSpPr>
                  <p:cNvPr id="246" name="Straight Connector 245"/>
                  <p:cNvCxnSpPr/>
                  <p:nvPr/>
                </p:nvCxnSpPr>
                <p:spPr>
                  <a:xfrm>
                    <a:off x="6616845" y="1856915"/>
                    <a:ext cx="0" cy="35467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7" name="TextBox 246"/>
                  <p:cNvSpPr txBox="1"/>
                  <p:nvPr/>
                </p:nvSpPr>
                <p:spPr>
                  <a:xfrm>
                    <a:off x="4295617" y="1843647"/>
                    <a:ext cx="4934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8" name="TextBox 247"/>
                  <p:cNvSpPr txBox="1"/>
                  <p:nvPr/>
                </p:nvSpPr>
                <p:spPr>
                  <a:xfrm>
                    <a:off x="4819022" y="1843980"/>
                    <a:ext cx="4934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249" name="TextBox 248"/>
                  <p:cNvSpPr txBox="1"/>
                  <p:nvPr/>
                </p:nvSpPr>
                <p:spPr>
                  <a:xfrm>
                    <a:off x="5794113" y="1797731"/>
                    <a:ext cx="4934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… 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0" name="TextBox 249"/>
                  <p:cNvSpPr txBox="1"/>
                  <p:nvPr/>
                </p:nvSpPr>
                <p:spPr>
                  <a:xfrm>
                    <a:off x="6698268" y="1856915"/>
                    <a:ext cx="6678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 - 1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226" name="Group 225"/>
            <p:cNvGrpSpPr/>
            <p:nvPr/>
          </p:nvGrpSpPr>
          <p:grpSpPr>
            <a:xfrm>
              <a:off x="1770847" y="2564616"/>
              <a:ext cx="5543683" cy="428516"/>
              <a:chOff x="1808361" y="1808949"/>
              <a:chExt cx="5543683" cy="428516"/>
            </a:xfrm>
          </p:grpSpPr>
          <p:sp>
            <p:nvSpPr>
              <p:cNvPr id="228" name="Rectangle 227"/>
              <p:cNvSpPr/>
              <p:nvPr/>
            </p:nvSpPr>
            <p:spPr bwMode="auto">
              <a:xfrm>
                <a:off x="1808361" y="1856915"/>
                <a:ext cx="1007410" cy="35467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Valid</a:t>
                </a:r>
              </a:p>
            </p:txBody>
          </p:sp>
          <p:grpSp>
            <p:nvGrpSpPr>
              <p:cNvPr id="229" name="Group 228"/>
              <p:cNvGrpSpPr/>
              <p:nvPr/>
            </p:nvGrpSpPr>
            <p:grpSpPr>
              <a:xfrm>
                <a:off x="3020263" y="1808949"/>
                <a:ext cx="4331781" cy="428516"/>
                <a:chOff x="3020263" y="1808949"/>
                <a:chExt cx="4331781" cy="428516"/>
              </a:xfrm>
            </p:grpSpPr>
            <p:grpSp>
              <p:nvGrpSpPr>
                <p:cNvPr id="230" name="Group 229"/>
                <p:cNvGrpSpPr/>
                <p:nvPr/>
              </p:nvGrpSpPr>
              <p:grpSpPr>
                <a:xfrm>
                  <a:off x="3020263" y="1856915"/>
                  <a:ext cx="4331781" cy="354672"/>
                  <a:chOff x="3020263" y="1856915"/>
                  <a:chExt cx="4331781" cy="354672"/>
                </a:xfrm>
              </p:grpSpPr>
              <p:grpSp>
                <p:nvGrpSpPr>
                  <p:cNvPr id="237" name="Group 236"/>
                  <p:cNvGrpSpPr/>
                  <p:nvPr/>
                </p:nvGrpSpPr>
                <p:grpSpPr>
                  <a:xfrm>
                    <a:off x="3020263" y="1856915"/>
                    <a:ext cx="4331781" cy="354672"/>
                    <a:chOff x="3020263" y="1856915"/>
                    <a:chExt cx="4331781" cy="354672"/>
                  </a:xfrm>
                </p:grpSpPr>
                <p:sp>
                  <p:nvSpPr>
                    <p:cNvPr id="240" name="Rectangle 239"/>
                    <p:cNvSpPr/>
                    <p:nvPr/>
                  </p:nvSpPr>
                  <p:spPr bwMode="auto">
                    <a:xfrm>
                      <a:off x="3020263" y="1856915"/>
                      <a:ext cx="898594" cy="354672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p:txBody>
                </p:sp>
                <p:sp>
                  <p:nvSpPr>
                    <p:cNvPr id="241" name="Rectangle 240"/>
                    <p:cNvSpPr/>
                    <p:nvPr/>
                  </p:nvSpPr>
                  <p:spPr bwMode="auto">
                    <a:xfrm>
                      <a:off x="4162649" y="1856915"/>
                      <a:ext cx="3189395" cy="354672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dirty="0" smtClean="0">
                        <a:latin typeface="Calibri" pitchFamily="34" charset="0"/>
                      </a:endParaRPr>
                    </a:p>
                  </p:txBody>
                </p:sp>
              </p:grpSp>
              <p:cxnSp>
                <p:nvCxnSpPr>
                  <p:cNvPr id="238" name="Straight Connector 237"/>
                  <p:cNvCxnSpPr/>
                  <p:nvPr/>
                </p:nvCxnSpPr>
                <p:spPr>
                  <a:xfrm>
                    <a:off x="4732581" y="1856915"/>
                    <a:ext cx="0" cy="35467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/>
                  <p:cNvCxnSpPr/>
                  <p:nvPr/>
                </p:nvCxnSpPr>
                <p:spPr>
                  <a:xfrm>
                    <a:off x="5262039" y="1856915"/>
                    <a:ext cx="0" cy="35467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1" name="Group 230"/>
                <p:cNvGrpSpPr/>
                <p:nvPr/>
              </p:nvGrpSpPr>
              <p:grpSpPr>
                <a:xfrm>
                  <a:off x="4228588" y="1808949"/>
                  <a:ext cx="3070538" cy="428516"/>
                  <a:chOff x="4295617" y="1797731"/>
                  <a:chExt cx="3070538" cy="428516"/>
                </a:xfrm>
              </p:grpSpPr>
              <p:cxnSp>
                <p:nvCxnSpPr>
                  <p:cNvPr id="232" name="Straight Connector 231"/>
                  <p:cNvCxnSpPr/>
                  <p:nvPr/>
                </p:nvCxnSpPr>
                <p:spPr>
                  <a:xfrm>
                    <a:off x="6616845" y="1856915"/>
                    <a:ext cx="0" cy="35467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3" name="TextBox 232"/>
                  <p:cNvSpPr txBox="1"/>
                  <p:nvPr/>
                </p:nvSpPr>
                <p:spPr>
                  <a:xfrm>
                    <a:off x="4295617" y="1843647"/>
                    <a:ext cx="4934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4" name="TextBox 233"/>
                  <p:cNvSpPr txBox="1"/>
                  <p:nvPr/>
                </p:nvSpPr>
                <p:spPr>
                  <a:xfrm>
                    <a:off x="4819022" y="1843980"/>
                    <a:ext cx="4934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235" name="TextBox 234"/>
                  <p:cNvSpPr txBox="1"/>
                  <p:nvPr/>
                </p:nvSpPr>
                <p:spPr>
                  <a:xfrm>
                    <a:off x="5794113" y="1797731"/>
                    <a:ext cx="4934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… 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6" name="TextBox 235"/>
                  <p:cNvSpPr txBox="1"/>
                  <p:nvPr/>
                </p:nvSpPr>
                <p:spPr>
                  <a:xfrm>
                    <a:off x="6698268" y="1856915"/>
                    <a:ext cx="6678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 - 1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227" name="TextBox 226"/>
            <p:cNvSpPr txBox="1"/>
            <p:nvPr/>
          </p:nvSpPr>
          <p:spPr>
            <a:xfrm rot="16200000">
              <a:off x="3842836" y="2194191"/>
              <a:ext cx="493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 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6" name="TextBox 56"/>
          <p:cNvSpPr txBox="1"/>
          <p:nvPr/>
        </p:nvSpPr>
        <p:spPr>
          <a:xfrm>
            <a:off x="1451598" y="349253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Set 1</a:t>
            </a:r>
          </a:p>
        </p:txBody>
      </p:sp>
      <p:sp>
        <p:nvSpPr>
          <p:cNvPr id="257" name="TextBox 56"/>
          <p:cNvSpPr txBox="1"/>
          <p:nvPr/>
        </p:nvSpPr>
        <p:spPr>
          <a:xfrm>
            <a:off x="1335440" y="5630967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Set S -1</a:t>
            </a:r>
          </a:p>
        </p:txBody>
      </p:sp>
      <p:sp>
        <p:nvSpPr>
          <p:cNvPr id="258" name="TextBox 257"/>
          <p:cNvSpPr txBox="1"/>
          <p:nvPr/>
        </p:nvSpPr>
        <p:spPr>
          <a:xfrm rot="16200000">
            <a:off x="4400335" y="4501054"/>
            <a:ext cx="493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/>
          <p:cNvSpPr txBox="1"/>
          <p:nvPr/>
        </p:nvSpPr>
        <p:spPr>
          <a:xfrm>
            <a:off x="8715375" y="6293647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674830C-5FC5-4F2C-8F9A-780AB58C2D20}" type="slidenum"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 bwMode="auto">
          <a:xfrm>
            <a:off x="241001" y="235647"/>
            <a:ext cx="759209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 Cache Organization (S, E, B)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599625" y="1392749"/>
            <a:ext cx="7121974" cy="1369556"/>
            <a:chOff x="1631882" y="1734379"/>
            <a:chExt cx="5821614" cy="1369556"/>
          </a:xfrm>
        </p:grpSpPr>
        <p:sp>
          <p:nvSpPr>
            <p:cNvPr id="50" name="Rectangle 49"/>
            <p:cNvSpPr/>
            <p:nvPr/>
          </p:nvSpPr>
          <p:spPr bwMode="auto">
            <a:xfrm>
              <a:off x="1631882" y="1734379"/>
              <a:ext cx="5821614" cy="13695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1770847" y="1808949"/>
              <a:ext cx="5543683" cy="428516"/>
              <a:chOff x="1808361" y="1808949"/>
              <a:chExt cx="5543683" cy="428516"/>
            </a:xfrm>
          </p:grpSpPr>
          <p:sp>
            <p:nvSpPr>
              <p:cNvPr id="51" name="Rectangle 50"/>
              <p:cNvSpPr/>
              <p:nvPr/>
            </p:nvSpPr>
            <p:spPr bwMode="auto">
              <a:xfrm>
                <a:off x="1808361" y="1856915"/>
                <a:ext cx="1007410" cy="35467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Valid</a:t>
                </a: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3020263" y="1808949"/>
                <a:ext cx="4331781" cy="428516"/>
                <a:chOff x="3020263" y="1808949"/>
                <a:chExt cx="4331781" cy="428516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3020263" y="1856915"/>
                  <a:ext cx="4331781" cy="354672"/>
                  <a:chOff x="3020263" y="1856915"/>
                  <a:chExt cx="4331781" cy="354672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3020263" y="1856915"/>
                    <a:ext cx="4331781" cy="354672"/>
                    <a:chOff x="3020263" y="1856915"/>
                    <a:chExt cx="4331781" cy="354672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 bwMode="auto">
                    <a:xfrm>
                      <a:off x="3020263" y="1856915"/>
                      <a:ext cx="898594" cy="354672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p:txBody>
                </p:sp>
                <p:sp>
                  <p:nvSpPr>
                    <p:cNvPr id="54" name="Rectangle 53"/>
                    <p:cNvSpPr/>
                    <p:nvPr/>
                  </p:nvSpPr>
                  <p:spPr bwMode="auto">
                    <a:xfrm>
                      <a:off x="4162649" y="1856915"/>
                      <a:ext cx="3189395" cy="354672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dirty="0" smtClean="0">
                        <a:latin typeface="Calibri" pitchFamily="34" charset="0"/>
                      </a:endParaRPr>
                    </a:p>
                  </p:txBody>
                </p:sp>
              </p:grp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4732581" y="1856915"/>
                    <a:ext cx="0" cy="35467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5262039" y="1856915"/>
                    <a:ext cx="0" cy="35467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Group 96"/>
                <p:cNvGrpSpPr/>
                <p:nvPr/>
              </p:nvGrpSpPr>
              <p:grpSpPr>
                <a:xfrm>
                  <a:off x="4228588" y="1808949"/>
                  <a:ext cx="3070538" cy="428516"/>
                  <a:chOff x="4295617" y="1797731"/>
                  <a:chExt cx="3070538" cy="428516"/>
                </a:xfrm>
              </p:grpSpPr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616845" y="1856915"/>
                    <a:ext cx="0" cy="35467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4295617" y="1843647"/>
                    <a:ext cx="4934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4819022" y="1843980"/>
                    <a:ext cx="4934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5794113" y="1797731"/>
                    <a:ext cx="4934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… 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6698268" y="1856915"/>
                    <a:ext cx="6678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 - 1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101" name="Group 100"/>
            <p:cNvGrpSpPr/>
            <p:nvPr/>
          </p:nvGrpSpPr>
          <p:grpSpPr>
            <a:xfrm>
              <a:off x="1770847" y="2564616"/>
              <a:ext cx="5543683" cy="428516"/>
              <a:chOff x="1808361" y="1808949"/>
              <a:chExt cx="5543683" cy="428516"/>
            </a:xfrm>
          </p:grpSpPr>
          <p:sp>
            <p:nvSpPr>
              <p:cNvPr id="102" name="Rectangle 101"/>
              <p:cNvSpPr/>
              <p:nvPr/>
            </p:nvSpPr>
            <p:spPr bwMode="auto">
              <a:xfrm>
                <a:off x="1808361" y="1856915"/>
                <a:ext cx="1007410" cy="35467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Valid</a:t>
                </a:r>
              </a:p>
            </p:txBody>
          </p:sp>
          <p:grpSp>
            <p:nvGrpSpPr>
              <p:cNvPr id="103" name="Group 102"/>
              <p:cNvGrpSpPr/>
              <p:nvPr/>
            </p:nvGrpSpPr>
            <p:grpSpPr>
              <a:xfrm>
                <a:off x="3020263" y="1808949"/>
                <a:ext cx="4331781" cy="428516"/>
                <a:chOff x="3020263" y="1808949"/>
                <a:chExt cx="4331781" cy="428516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3020263" y="1856915"/>
                  <a:ext cx="4331781" cy="354672"/>
                  <a:chOff x="3020263" y="1856915"/>
                  <a:chExt cx="4331781" cy="354672"/>
                </a:xfrm>
              </p:grpSpPr>
              <p:grpSp>
                <p:nvGrpSpPr>
                  <p:cNvPr id="111" name="Group 110"/>
                  <p:cNvGrpSpPr/>
                  <p:nvPr/>
                </p:nvGrpSpPr>
                <p:grpSpPr>
                  <a:xfrm>
                    <a:off x="3020263" y="1856915"/>
                    <a:ext cx="4331781" cy="354672"/>
                    <a:chOff x="3020263" y="1856915"/>
                    <a:chExt cx="4331781" cy="354672"/>
                  </a:xfrm>
                </p:grpSpPr>
                <p:sp>
                  <p:nvSpPr>
                    <p:cNvPr id="114" name="Rectangle 113"/>
                    <p:cNvSpPr/>
                    <p:nvPr/>
                  </p:nvSpPr>
                  <p:spPr bwMode="auto">
                    <a:xfrm>
                      <a:off x="3020263" y="1856915"/>
                      <a:ext cx="898594" cy="354672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p:txBody>
                </p:sp>
                <p:sp>
                  <p:nvSpPr>
                    <p:cNvPr id="115" name="Rectangle 114"/>
                    <p:cNvSpPr/>
                    <p:nvPr/>
                  </p:nvSpPr>
                  <p:spPr bwMode="auto">
                    <a:xfrm>
                      <a:off x="4162649" y="1856915"/>
                      <a:ext cx="3189395" cy="354672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dirty="0" smtClean="0">
                        <a:latin typeface="Calibri" pitchFamily="34" charset="0"/>
                      </a:endParaRPr>
                    </a:p>
                  </p:txBody>
                </p:sp>
              </p:grp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4732581" y="1856915"/>
                    <a:ext cx="0" cy="35467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5262039" y="1856915"/>
                    <a:ext cx="0" cy="35467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4228588" y="1808949"/>
                  <a:ext cx="3070538" cy="428516"/>
                  <a:chOff x="4295617" y="1797731"/>
                  <a:chExt cx="3070538" cy="428516"/>
                </a:xfrm>
              </p:grpSpPr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6616845" y="1856915"/>
                    <a:ext cx="0" cy="35467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4295617" y="1843647"/>
                    <a:ext cx="4934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4819022" y="1843980"/>
                    <a:ext cx="4934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5794113" y="1797731"/>
                    <a:ext cx="4934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… 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6698268" y="1856915"/>
                    <a:ext cx="6678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 - 1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188" name="TextBox 187"/>
            <p:cNvSpPr txBox="1"/>
            <p:nvPr/>
          </p:nvSpPr>
          <p:spPr>
            <a:xfrm rot="16200000">
              <a:off x="3842836" y="2194191"/>
              <a:ext cx="493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 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69973" y="2762305"/>
            <a:ext cx="1232433" cy="1775763"/>
            <a:chOff x="1081954" y="2875737"/>
            <a:chExt cx="1232433" cy="1775763"/>
          </a:xfrm>
        </p:grpSpPr>
        <p:sp>
          <p:nvSpPr>
            <p:cNvPr id="3" name="TextBox 2"/>
            <p:cNvSpPr txBox="1"/>
            <p:nvPr/>
          </p:nvSpPr>
          <p:spPr>
            <a:xfrm>
              <a:off x="1081954" y="4005169"/>
              <a:ext cx="1232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 valid bit per line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Down Arrow 4"/>
            <p:cNvSpPr/>
            <p:nvPr/>
          </p:nvSpPr>
          <p:spPr>
            <a:xfrm>
              <a:off x="1448692" y="2875737"/>
              <a:ext cx="249479" cy="1016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91466" y="2762305"/>
            <a:ext cx="1232433" cy="1784867"/>
            <a:chOff x="2571547" y="2875737"/>
            <a:chExt cx="1232433" cy="1784867"/>
          </a:xfrm>
        </p:grpSpPr>
        <p:sp>
          <p:nvSpPr>
            <p:cNvPr id="116" name="TextBox 115"/>
            <p:cNvSpPr txBox="1"/>
            <p:nvPr/>
          </p:nvSpPr>
          <p:spPr>
            <a:xfrm>
              <a:off x="2571547" y="4014273"/>
              <a:ext cx="1232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 tag bits per line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Down Arrow 117"/>
            <p:cNvSpPr/>
            <p:nvPr/>
          </p:nvSpPr>
          <p:spPr>
            <a:xfrm>
              <a:off x="2970840" y="2875737"/>
              <a:ext cx="249479" cy="1016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30726" y="2762305"/>
            <a:ext cx="1880098" cy="1780701"/>
            <a:chOff x="5275445" y="2875737"/>
            <a:chExt cx="1880098" cy="17807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5275445" y="4005169"/>
                  <a:ext cx="1880098" cy="651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B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bytes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per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cache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block</m:t>
                      </m:r>
                    </m:oMath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445" y="4005169"/>
                  <a:ext cx="1880098" cy="65126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22" t="-3738" b="-46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Down Arrow 118"/>
            <p:cNvSpPr/>
            <p:nvPr/>
          </p:nvSpPr>
          <p:spPr>
            <a:xfrm>
              <a:off x="5758244" y="2875737"/>
              <a:ext cx="249479" cy="1016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748636" y="1357055"/>
            <a:ext cx="1340743" cy="1369556"/>
            <a:chOff x="7748636" y="1357055"/>
            <a:chExt cx="1340743" cy="1369556"/>
          </a:xfrm>
        </p:grpSpPr>
        <p:sp>
          <p:nvSpPr>
            <p:cNvPr id="120" name="TextBox 119"/>
            <p:cNvSpPr txBox="1"/>
            <p:nvPr/>
          </p:nvSpPr>
          <p:spPr>
            <a:xfrm>
              <a:off x="7856946" y="1680624"/>
              <a:ext cx="1232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 lines per set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7748636" y="1357055"/>
              <a:ext cx="108310" cy="1369556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66344" y="6167852"/>
            <a:ext cx="6328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Cache size: C = B x E x S data bytes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9398" y="3299241"/>
            <a:ext cx="36869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 = 1 : Direct mapped Caches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 &lt; E &lt; C/B: Set Associative Caches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 = C/B: Fully Associative Caches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5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/>
          <p:cNvSpPr txBox="1"/>
          <p:nvPr/>
        </p:nvSpPr>
        <p:spPr>
          <a:xfrm>
            <a:off x="8715375" y="6293647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674830C-5FC5-4F2C-8F9A-780AB58C2D20}" type="slidenum"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 bwMode="auto">
          <a:xfrm>
            <a:off x="241001" y="235647"/>
            <a:ext cx="759209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 Cache Organization (S, E, B)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545" y="2750968"/>
            <a:ext cx="173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Address: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370387" y="3244686"/>
            <a:ext cx="803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 - 1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86009" y="2747096"/>
            <a:ext cx="5565026" cy="504698"/>
            <a:chOff x="962009" y="2755859"/>
            <a:chExt cx="5565026" cy="504698"/>
          </a:xfrm>
        </p:grpSpPr>
        <p:sp>
          <p:nvSpPr>
            <p:cNvPr id="116" name="Rectangle 115"/>
            <p:cNvSpPr/>
            <p:nvPr/>
          </p:nvSpPr>
          <p:spPr bwMode="auto">
            <a:xfrm>
              <a:off x="962009" y="2755860"/>
              <a:ext cx="1850464" cy="499957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4676571" y="2755859"/>
              <a:ext cx="1850464" cy="499957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2822644" y="2760600"/>
              <a:ext cx="1850464" cy="499957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3009460" y="2318806"/>
            <a:ext cx="803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 bits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710388" y="2307382"/>
            <a:ext cx="803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 bits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859924" y="2310048"/>
            <a:ext cx="803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 bits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806660" y="3255817"/>
            <a:ext cx="319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86009" y="3583240"/>
            <a:ext cx="5551392" cy="657560"/>
            <a:chOff x="2486009" y="3583240"/>
            <a:chExt cx="5551392" cy="657560"/>
          </a:xfrm>
        </p:grpSpPr>
        <p:grpSp>
          <p:nvGrpSpPr>
            <p:cNvPr id="5" name="Group 4"/>
            <p:cNvGrpSpPr/>
            <p:nvPr/>
          </p:nvGrpSpPr>
          <p:grpSpPr>
            <a:xfrm>
              <a:off x="2486009" y="3583240"/>
              <a:ext cx="5551392" cy="246026"/>
              <a:chOff x="2458741" y="3744643"/>
              <a:chExt cx="5551392" cy="246026"/>
            </a:xfrm>
          </p:grpSpPr>
          <p:sp>
            <p:nvSpPr>
              <p:cNvPr id="124" name="AutoShape 16"/>
              <p:cNvSpPr>
                <a:spLocks/>
              </p:cNvSpPr>
              <p:nvPr/>
            </p:nvSpPr>
            <p:spPr bwMode="auto">
              <a:xfrm rot="16200000" flipV="1">
                <a:off x="3296941" y="2906443"/>
                <a:ext cx="228600" cy="1905000"/>
              </a:xfrm>
              <a:prstGeom prst="leftBrace">
                <a:avLst>
                  <a:gd name="adj1" fmla="val 136972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125" name="AutoShape 16"/>
              <p:cNvSpPr>
                <a:spLocks/>
              </p:cNvSpPr>
              <p:nvPr/>
            </p:nvSpPr>
            <p:spPr bwMode="auto">
              <a:xfrm rot="16200000" flipV="1">
                <a:off x="5157142" y="2956133"/>
                <a:ext cx="236394" cy="1823196"/>
              </a:xfrm>
              <a:prstGeom prst="leftBrace">
                <a:avLst>
                  <a:gd name="adj1" fmla="val 136972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126" name="AutoShape 16"/>
              <p:cNvSpPr>
                <a:spLocks/>
              </p:cNvSpPr>
              <p:nvPr/>
            </p:nvSpPr>
            <p:spPr bwMode="auto">
              <a:xfrm rot="16200000" flipV="1">
                <a:off x="6980338" y="2960874"/>
                <a:ext cx="236394" cy="1823196"/>
              </a:xfrm>
              <a:prstGeom prst="leftBrace">
                <a:avLst>
                  <a:gd name="adj1" fmla="val 136972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en-US" sz="1800" dirty="0">
                  <a:latin typeface="Calibri" pitchFamily="34" charset="0"/>
                </a:endParaRPr>
              </a:p>
            </p:txBody>
          </p:sp>
        </p:grpSp>
        <p:sp>
          <p:nvSpPr>
            <p:cNvPr id="127" name="TextBox 126"/>
            <p:cNvSpPr txBox="1"/>
            <p:nvPr/>
          </p:nvSpPr>
          <p:spPr>
            <a:xfrm>
              <a:off x="3173949" y="3840020"/>
              <a:ext cx="8035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ag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622779" y="3840690"/>
              <a:ext cx="1277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Set index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354597" y="3840690"/>
              <a:ext cx="1682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 offset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871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/>
          <p:cNvSpPr txBox="1"/>
          <p:nvPr/>
        </p:nvSpPr>
        <p:spPr>
          <a:xfrm>
            <a:off x="8715375" y="6293647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674830C-5FC5-4F2C-8F9A-780AB58C2D20}" type="slidenum"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5922915"/>
                  </p:ext>
                </p:extLst>
              </p:nvPr>
            </p:nvGraphicFramePr>
            <p:xfrm>
              <a:off x="512617" y="1480126"/>
              <a:ext cx="8202758" cy="4876549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4101379"/>
                    <a:gridCol w="410137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Parameter</a:t>
                          </a:r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Description</a:t>
                          </a:r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53432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sup>
                              </m:sSup>
                            </m:oMath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Number of sets</a:t>
                          </a:r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51215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</a:t>
                          </a:r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Number of lines per set</a:t>
                          </a:r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5038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p>
                              </m:sSup>
                            </m:oMath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Block size (bytes)</a:t>
                          </a:r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</a:t>
                          </a:r>
                          <a:r>
                            <a:rPr lang="en-US" sz="20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baseline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0" baseline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baseline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</m:t>
                              </m:r>
                              <m:r>
                                <a:rPr lang="en-US" sz="2000" b="0" i="0" baseline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Number of physical (main memory) address bits</a:t>
                          </a:r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55103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 =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baseline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0" baseline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baseline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S</m:t>
                              </m:r>
                              <m:r>
                                <a:rPr lang="en-US" sz="2000" b="0" i="0" baseline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Number of set index bits</a:t>
                          </a:r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54439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 =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baseline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0" baseline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baseline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</m:t>
                              </m:r>
                              <m:r>
                                <a:rPr lang="en-US" sz="2000" b="0" i="0" baseline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Number of block offset bits</a:t>
                          </a:r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5499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</a:t>
                          </a:r>
                          <a:r>
                            <a:rPr lang="en-US" sz="20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= m – s - b</a:t>
                          </a:r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Number of tag bits</a:t>
                          </a:r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583571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 = B x E x S</a:t>
                          </a:r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Cache</a:t>
                          </a:r>
                          <a:r>
                            <a:rPr lang="en-US" sz="20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size</a:t>
                          </a:r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5922915"/>
                  </p:ext>
                </p:extLst>
              </p:nvPr>
            </p:nvGraphicFramePr>
            <p:xfrm>
              <a:off x="512617" y="1480126"/>
              <a:ext cx="8202758" cy="4876549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4101379"/>
                    <a:gridCol w="4101379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Parameter</a:t>
                          </a:r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Description</a:t>
                          </a:r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5343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9" t="-78409" r="-100446" b="-738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Number of sets</a:t>
                          </a:r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51215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</a:t>
                          </a:r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Number of lines per set</a:t>
                          </a:r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5038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9" t="-290361" r="-100446" b="-5819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Block size (bytes)</a:t>
                          </a:r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9" t="-281739" r="-10044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Number of physical (main memory) address bits</a:t>
                          </a:r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5510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9" t="-487778" r="-100446" b="-3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Number of set index bits</a:t>
                          </a:r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5443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9" t="-587778" r="-100446" b="-2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Number of block offset bits</a:t>
                          </a:r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5499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</a:t>
                          </a:r>
                          <a:r>
                            <a:rPr lang="en-US" sz="20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= m – s - b</a:t>
                          </a:r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Number of tag bits</a:t>
                          </a:r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583571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 = B x E x S</a:t>
                          </a:r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Cache</a:t>
                          </a:r>
                          <a:r>
                            <a:rPr lang="en-US" sz="20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size</a:t>
                          </a:r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itle 1"/>
          <p:cNvSpPr>
            <a:spLocks noGrp="1"/>
          </p:cNvSpPr>
          <p:nvPr/>
        </p:nvSpPr>
        <p:spPr bwMode="auto">
          <a:xfrm>
            <a:off x="241001" y="235647"/>
            <a:ext cx="759209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Cache parameters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7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/>
          <p:cNvSpPr txBox="1"/>
          <p:nvPr/>
        </p:nvSpPr>
        <p:spPr>
          <a:xfrm>
            <a:off x="8715375" y="6293647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674830C-5FC5-4F2C-8F9A-780AB58C2D20}" type="slidenum"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 bwMode="auto">
          <a:xfrm>
            <a:off x="241001" y="235647"/>
            <a:ext cx="759209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Set Selection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6550" y="4730259"/>
            <a:ext cx="5661035" cy="1704236"/>
            <a:chOff x="2370387" y="2307382"/>
            <a:chExt cx="5755417" cy="1835254"/>
          </a:xfrm>
        </p:grpSpPr>
        <p:sp>
          <p:nvSpPr>
            <p:cNvPr id="123" name="TextBox 122"/>
            <p:cNvSpPr txBox="1"/>
            <p:nvPr/>
          </p:nvSpPr>
          <p:spPr>
            <a:xfrm>
              <a:off x="7806660" y="3255817"/>
              <a:ext cx="319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370387" y="2307382"/>
              <a:ext cx="5667014" cy="1835254"/>
              <a:chOff x="2370387" y="2307382"/>
              <a:chExt cx="5667014" cy="183525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370387" y="2307382"/>
                <a:ext cx="5667014" cy="1275858"/>
                <a:chOff x="2370387" y="2307382"/>
                <a:chExt cx="5667014" cy="1275858"/>
              </a:xfrm>
            </p:grpSpPr>
            <p:sp>
              <p:nvSpPr>
                <p:cNvPr id="117" name="TextBox 116"/>
                <p:cNvSpPr txBox="1"/>
                <p:nvPr/>
              </p:nvSpPr>
              <p:spPr>
                <a:xfrm>
                  <a:off x="2370387" y="3244686"/>
                  <a:ext cx="80356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 - 1</a:t>
                  </a:r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" name="Group 3"/>
                <p:cNvGrpSpPr/>
                <p:nvPr/>
              </p:nvGrpSpPr>
              <p:grpSpPr>
                <a:xfrm>
                  <a:off x="2486009" y="2750969"/>
                  <a:ext cx="5551392" cy="504848"/>
                  <a:chOff x="962009" y="2755860"/>
                  <a:chExt cx="5551392" cy="504848"/>
                </a:xfrm>
              </p:grpSpPr>
              <p:sp>
                <p:nvSpPr>
                  <p:cNvPr id="116" name="Rectangle 115"/>
                  <p:cNvSpPr/>
                  <p:nvPr/>
                </p:nvSpPr>
                <p:spPr bwMode="auto">
                  <a:xfrm>
                    <a:off x="962009" y="2755860"/>
                    <a:ext cx="1850464" cy="499957"/>
                  </a:xfrm>
                  <a:prstGeom prst="rect">
                    <a:avLst/>
                  </a:prstGeom>
                  <a:ln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ctr" anchorCtr="1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9pPr>
                  </a:lstStyle>
                  <a:p>
                    <a:pPr marL="0" marR="0" indent="0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dirty="0" smtClean="0">
                        <a:latin typeface="Calibri" pitchFamily="34" charset="0"/>
                      </a:rPr>
                      <a:t>0110</a:t>
                    </a:r>
                  </a:p>
                </p:txBody>
              </p:sp>
              <p:sp>
                <p:nvSpPr>
                  <p:cNvPr id="118" name="Rectangle 117"/>
                  <p:cNvSpPr/>
                  <p:nvPr/>
                </p:nvSpPr>
                <p:spPr bwMode="auto">
                  <a:xfrm>
                    <a:off x="4662937" y="2755860"/>
                    <a:ext cx="1850464" cy="499957"/>
                  </a:xfrm>
                  <a:prstGeom prst="rect">
                    <a:avLst/>
                  </a:prstGeom>
                  <a:ln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ctr" anchorCtr="1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9pPr>
                  </a:lstStyle>
                  <a:p>
                    <a:pPr marL="0" marR="0" indent="0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dirty="0" smtClean="0">
                        <a:latin typeface="Calibri" pitchFamily="34" charset="0"/>
                      </a:rPr>
                      <a:t>100</a:t>
                    </a:r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 bwMode="auto">
                  <a:xfrm>
                    <a:off x="2812473" y="2760751"/>
                    <a:ext cx="1850464" cy="499957"/>
                  </a:xfrm>
                  <a:prstGeom prst="rect">
                    <a:avLst/>
                  </a:prstGeom>
                  <a:ln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ctr" anchorCtr="1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9pPr>
                  </a:lstStyle>
                  <a:p>
                    <a:pPr marL="0" marR="0" indent="0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dirty="0" smtClean="0">
                        <a:latin typeface="Calibri" pitchFamily="34" charset="0"/>
                      </a:rPr>
                      <a:t>00001</a:t>
                    </a:r>
                  </a:p>
                </p:txBody>
              </p: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3009460" y="2318806"/>
                  <a:ext cx="80356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 bits</a:t>
                  </a:r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6710388" y="2307382"/>
                  <a:ext cx="80356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b bits</a:t>
                  </a:r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4859924" y="2310048"/>
                  <a:ext cx="80356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 bits</a:t>
                  </a:r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2486009" y="3485076"/>
                <a:ext cx="5551392" cy="657560"/>
                <a:chOff x="2486009" y="3583240"/>
                <a:chExt cx="5551392" cy="65756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486009" y="3583240"/>
                  <a:ext cx="5551392" cy="246026"/>
                  <a:chOff x="2458741" y="3744643"/>
                  <a:chExt cx="5551392" cy="246026"/>
                </a:xfrm>
              </p:grpSpPr>
              <p:sp>
                <p:nvSpPr>
                  <p:cNvPr id="124" name="AutoShape 16"/>
                  <p:cNvSpPr>
                    <a:spLocks/>
                  </p:cNvSpPr>
                  <p:nvPr/>
                </p:nvSpPr>
                <p:spPr bwMode="auto">
                  <a:xfrm rot="16200000" flipV="1">
                    <a:off x="3296941" y="2906443"/>
                    <a:ext cx="228600" cy="1905000"/>
                  </a:xfrm>
                  <a:prstGeom prst="leftBrace">
                    <a:avLst>
                      <a:gd name="adj1" fmla="val 136972"/>
                      <a:gd name="adj2" fmla="val 50000"/>
                    </a:avLst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 sz="1800" dirty="0">
                      <a:latin typeface="Calibri" pitchFamily="34" charset="0"/>
                    </a:endParaRPr>
                  </a:p>
                </p:txBody>
              </p:sp>
              <p:sp>
                <p:nvSpPr>
                  <p:cNvPr id="125" name="AutoShape 16"/>
                  <p:cNvSpPr>
                    <a:spLocks/>
                  </p:cNvSpPr>
                  <p:nvPr/>
                </p:nvSpPr>
                <p:spPr bwMode="auto">
                  <a:xfrm rot="16200000" flipV="1">
                    <a:off x="5157142" y="2956133"/>
                    <a:ext cx="236394" cy="1823196"/>
                  </a:xfrm>
                  <a:prstGeom prst="leftBrace">
                    <a:avLst>
                      <a:gd name="adj1" fmla="val 136972"/>
                      <a:gd name="adj2" fmla="val 50000"/>
                    </a:avLst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 sz="1800" dirty="0">
                      <a:latin typeface="Calibri" pitchFamily="34" charset="0"/>
                    </a:endParaRPr>
                  </a:p>
                </p:txBody>
              </p:sp>
              <p:sp>
                <p:nvSpPr>
                  <p:cNvPr id="126" name="AutoShape 16"/>
                  <p:cNvSpPr>
                    <a:spLocks/>
                  </p:cNvSpPr>
                  <p:nvPr/>
                </p:nvSpPr>
                <p:spPr bwMode="auto">
                  <a:xfrm rot="16200000" flipV="1">
                    <a:off x="6980338" y="2960874"/>
                    <a:ext cx="236394" cy="1823196"/>
                  </a:xfrm>
                  <a:prstGeom prst="leftBrace">
                    <a:avLst>
                      <a:gd name="adj1" fmla="val 136972"/>
                      <a:gd name="adj2" fmla="val 50000"/>
                    </a:avLst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 sz="1800" dirty="0">
                      <a:latin typeface="Calibri" pitchFamily="34" charset="0"/>
                    </a:endParaRPr>
                  </a:p>
                </p:txBody>
              </p:sp>
            </p:grpSp>
            <p:sp>
              <p:nvSpPr>
                <p:cNvPr id="127" name="TextBox 126"/>
                <p:cNvSpPr txBox="1"/>
                <p:nvPr/>
              </p:nvSpPr>
              <p:spPr>
                <a:xfrm>
                  <a:off x="3173949" y="3840020"/>
                  <a:ext cx="80356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ag</a:t>
                  </a:r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4622779" y="3840690"/>
                  <a:ext cx="12778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Set index</a:t>
                  </a:r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6354597" y="3840690"/>
                  <a:ext cx="16828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Block offset</a:t>
                  </a:r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37" name="TextBox 36"/>
          <p:cNvSpPr txBox="1"/>
          <p:nvPr/>
        </p:nvSpPr>
        <p:spPr>
          <a:xfrm>
            <a:off x="6247068" y="2430617"/>
            <a:ext cx="493486" cy="39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959798" y="1634709"/>
            <a:ext cx="5969889" cy="2315165"/>
            <a:chOff x="2309818" y="1528129"/>
            <a:chExt cx="5969889" cy="2315165"/>
          </a:xfrm>
        </p:grpSpPr>
        <p:grpSp>
          <p:nvGrpSpPr>
            <p:cNvPr id="14" name="Group 13"/>
            <p:cNvGrpSpPr/>
            <p:nvPr/>
          </p:nvGrpSpPr>
          <p:grpSpPr>
            <a:xfrm>
              <a:off x="2309818" y="1528129"/>
              <a:ext cx="5969889" cy="2315165"/>
              <a:chOff x="2309818" y="1528129"/>
              <a:chExt cx="5969889" cy="2315165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309818" y="3370338"/>
                <a:ext cx="5969889" cy="472956"/>
                <a:chOff x="2309818" y="3370338"/>
                <a:chExt cx="5969889" cy="472956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3400857" y="3370338"/>
                  <a:ext cx="4878850" cy="472956"/>
                  <a:chOff x="1808361" y="1783100"/>
                  <a:chExt cx="4891957" cy="441430"/>
                </a:xfrm>
              </p:grpSpPr>
              <p:sp>
                <p:nvSpPr>
                  <p:cNvPr id="74" name="Rectangle 73"/>
                  <p:cNvSpPr/>
                  <p:nvPr/>
                </p:nvSpPr>
                <p:spPr bwMode="auto">
                  <a:xfrm>
                    <a:off x="1808361" y="1856915"/>
                    <a:ext cx="1007410" cy="35467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1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9pPr>
                  </a:lstStyle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Valid</a:t>
                    </a:r>
                  </a:p>
                </p:txBody>
              </p: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3020263" y="1783100"/>
                    <a:ext cx="3680055" cy="441430"/>
                    <a:chOff x="3020263" y="1783100"/>
                    <a:chExt cx="3680055" cy="441430"/>
                  </a:xfrm>
                </p:grpSpPr>
                <p:grpSp>
                  <p:nvGrpSpPr>
                    <p:cNvPr id="76" name="Group 75"/>
                    <p:cNvGrpSpPr/>
                    <p:nvPr/>
                  </p:nvGrpSpPr>
                  <p:grpSpPr>
                    <a:xfrm>
                      <a:off x="3020263" y="1856915"/>
                      <a:ext cx="3680055" cy="354672"/>
                      <a:chOff x="3020263" y="1856915"/>
                      <a:chExt cx="3680055" cy="354672"/>
                    </a:xfrm>
                  </p:grpSpPr>
                  <p:grpSp>
                    <p:nvGrpSpPr>
                      <p:cNvPr id="83" name="Group 82"/>
                      <p:cNvGrpSpPr/>
                      <p:nvPr/>
                    </p:nvGrpSpPr>
                    <p:grpSpPr>
                      <a:xfrm>
                        <a:off x="3020263" y="1856915"/>
                        <a:ext cx="3680055" cy="354672"/>
                        <a:chOff x="3020263" y="1856915"/>
                        <a:chExt cx="3680055" cy="354672"/>
                      </a:xfrm>
                    </p:grpSpPr>
                    <p:sp>
                      <p:nvSpPr>
                        <p:cNvPr id="86" name="Rectangle 85"/>
                        <p:cNvSpPr/>
                        <p:nvPr/>
                      </p:nvSpPr>
                      <p:spPr bwMode="auto">
                        <a:xfrm>
                          <a:off x="3020263" y="1856915"/>
                          <a:ext cx="898594" cy="354672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n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med" len="med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ctr" anchorCtr="1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800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Tag</a:t>
                          </a:r>
                        </a:p>
                      </p:txBody>
                    </p:sp>
                    <p:sp>
                      <p:nvSpPr>
                        <p:cNvPr id="87" name="Rectangle 86"/>
                        <p:cNvSpPr/>
                        <p:nvPr/>
                      </p:nvSpPr>
                      <p:spPr bwMode="auto">
                        <a:xfrm>
                          <a:off x="4162649" y="1856915"/>
                          <a:ext cx="2537669" cy="354672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n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med" len="med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ctr" anchorCtr="1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indent="0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dirty="0" smtClean="0">
                            <a:latin typeface="Calibri" pitchFamily="34" charset="0"/>
                          </a:endParaRPr>
                        </a:p>
                      </p:txBody>
                    </p:sp>
                  </p:grpSp>
                  <p:cxnSp>
                    <p:nvCxnSpPr>
                      <p:cNvPr id="84" name="Straight Connector 83"/>
                      <p:cNvCxnSpPr/>
                      <p:nvPr/>
                    </p:nvCxnSpPr>
                    <p:spPr>
                      <a:xfrm>
                        <a:off x="4732581" y="1856915"/>
                        <a:ext cx="0" cy="35467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5262039" y="1856915"/>
                        <a:ext cx="0" cy="35467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7" name="Group 76"/>
                    <p:cNvGrpSpPr/>
                    <p:nvPr/>
                  </p:nvGrpSpPr>
                  <p:grpSpPr>
                    <a:xfrm>
                      <a:off x="4228588" y="1783100"/>
                      <a:ext cx="2447199" cy="441430"/>
                      <a:chOff x="4295617" y="1771882"/>
                      <a:chExt cx="2447199" cy="441430"/>
                    </a:xfrm>
                  </p:grpSpPr>
                  <p:cxnSp>
                    <p:nvCxnSpPr>
                      <p:cNvPr id="78" name="Straight Connector 77"/>
                      <p:cNvCxnSpPr/>
                      <p:nvPr/>
                    </p:nvCxnSpPr>
                    <p:spPr>
                      <a:xfrm>
                        <a:off x="6075017" y="1843647"/>
                        <a:ext cx="0" cy="35467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4295617" y="1843647"/>
                        <a:ext cx="4934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0</a:t>
                        </a:r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0" name="TextBox 79"/>
                      <p:cNvSpPr txBox="1"/>
                      <p:nvPr/>
                    </p:nvSpPr>
                    <p:spPr>
                      <a:xfrm>
                        <a:off x="4819022" y="1843980"/>
                        <a:ext cx="4934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81" name="TextBox 80"/>
                      <p:cNvSpPr txBox="1"/>
                      <p:nvPr/>
                    </p:nvSpPr>
                    <p:spPr>
                      <a:xfrm>
                        <a:off x="5516649" y="1771882"/>
                        <a:ext cx="4934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… </a:t>
                        </a:r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6074929" y="1836316"/>
                        <a:ext cx="66788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B - 1</a:t>
                        </a:r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  <p:sp>
              <p:nvSpPr>
                <p:cNvPr id="88" name="TextBox 56"/>
                <p:cNvSpPr txBox="1"/>
                <p:nvPr/>
              </p:nvSpPr>
              <p:spPr>
                <a:xfrm>
                  <a:off x="2309818" y="3493539"/>
                  <a:ext cx="9268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Set S -1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2575892" y="2151609"/>
                <a:ext cx="5703815" cy="496262"/>
                <a:chOff x="2575892" y="2151609"/>
                <a:chExt cx="5703815" cy="496262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3371672" y="2151609"/>
                  <a:ext cx="4908035" cy="496262"/>
                  <a:chOff x="1808361" y="1783416"/>
                  <a:chExt cx="4921221" cy="463182"/>
                </a:xfrm>
              </p:grpSpPr>
              <p:sp>
                <p:nvSpPr>
                  <p:cNvPr id="59" name="Rectangle 58"/>
                  <p:cNvSpPr/>
                  <p:nvPr/>
                </p:nvSpPr>
                <p:spPr bwMode="auto">
                  <a:xfrm>
                    <a:off x="1808361" y="1856915"/>
                    <a:ext cx="1007410" cy="35467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1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9pPr>
                  </a:lstStyle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Valid</a:t>
                    </a:r>
                  </a:p>
                </p:txBody>
              </p:sp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3020263" y="1783416"/>
                    <a:ext cx="3709319" cy="463182"/>
                    <a:chOff x="3020263" y="1783416"/>
                    <a:chExt cx="3709319" cy="463182"/>
                  </a:xfrm>
                </p:grpSpPr>
                <p:grpSp>
                  <p:nvGrpSpPr>
                    <p:cNvPr id="61" name="Group 60"/>
                    <p:cNvGrpSpPr/>
                    <p:nvPr/>
                  </p:nvGrpSpPr>
                  <p:grpSpPr>
                    <a:xfrm>
                      <a:off x="3020263" y="1856915"/>
                      <a:ext cx="3709319" cy="354672"/>
                      <a:chOff x="3020263" y="1856915"/>
                      <a:chExt cx="3709319" cy="354672"/>
                    </a:xfrm>
                  </p:grpSpPr>
                  <p:grpSp>
                    <p:nvGrpSpPr>
                      <p:cNvPr id="68" name="Group 67"/>
                      <p:cNvGrpSpPr/>
                      <p:nvPr/>
                    </p:nvGrpSpPr>
                    <p:grpSpPr>
                      <a:xfrm>
                        <a:off x="3020263" y="1856915"/>
                        <a:ext cx="3709319" cy="354672"/>
                        <a:chOff x="3020263" y="1856915"/>
                        <a:chExt cx="3709319" cy="354672"/>
                      </a:xfrm>
                    </p:grpSpPr>
                    <p:sp>
                      <p:nvSpPr>
                        <p:cNvPr id="71" name="Rectangle 70"/>
                        <p:cNvSpPr/>
                        <p:nvPr/>
                      </p:nvSpPr>
                      <p:spPr bwMode="auto">
                        <a:xfrm>
                          <a:off x="3020263" y="1856915"/>
                          <a:ext cx="898595" cy="354672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n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med" len="med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ctr" anchorCtr="1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800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Tag</a:t>
                          </a:r>
                        </a:p>
                      </p:txBody>
                    </p:sp>
                    <p:sp>
                      <p:nvSpPr>
                        <p:cNvPr id="72" name="Rectangle 71"/>
                        <p:cNvSpPr/>
                        <p:nvPr/>
                      </p:nvSpPr>
                      <p:spPr bwMode="auto">
                        <a:xfrm>
                          <a:off x="4162649" y="1856915"/>
                          <a:ext cx="2566933" cy="354672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n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med" len="med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ctr" anchorCtr="1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indent="0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dirty="0" smtClean="0">
                            <a:latin typeface="Calibri" pitchFamily="34" charset="0"/>
                          </a:endParaRPr>
                        </a:p>
                      </p:txBody>
                    </p:sp>
                  </p:grpSp>
                  <p:cxnSp>
                    <p:nvCxnSpPr>
                      <p:cNvPr id="69" name="Straight Connector 68"/>
                      <p:cNvCxnSpPr/>
                      <p:nvPr/>
                    </p:nvCxnSpPr>
                    <p:spPr>
                      <a:xfrm>
                        <a:off x="4732581" y="1856915"/>
                        <a:ext cx="0" cy="35467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Straight Connector 69"/>
                      <p:cNvCxnSpPr/>
                      <p:nvPr/>
                    </p:nvCxnSpPr>
                    <p:spPr>
                      <a:xfrm>
                        <a:off x="5262039" y="1856915"/>
                        <a:ext cx="0" cy="35467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2" name="Group 61"/>
                    <p:cNvGrpSpPr/>
                    <p:nvPr/>
                  </p:nvGrpSpPr>
                  <p:grpSpPr>
                    <a:xfrm>
                      <a:off x="4228588" y="1783416"/>
                      <a:ext cx="2500994" cy="463182"/>
                      <a:chOff x="4295617" y="1772198"/>
                      <a:chExt cx="2500994" cy="463182"/>
                    </a:xfrm>
                  </p:grpSpPr>
                  <p:cxnSp>
                    <p:nvCxnSpPr>
                      <p:cNvPr id="63" name="Straight Connector 62"/>
                      <p:cNvCxnSpPr/>
                      <p:nvPr/>
                    </p:nvCxnSpPr>
                    <p:spPr>
                      <a:xfrm>
                        <a:off x="6079514" y="1843647"/>
                        <a:ext cx="0" cy="35467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4" name="TextBox 63"/>
                      <p:cNvSpPr txBox="1"/>
                      <p:nvPr/>
                    </p:nvSpPr>
                    <p:spPr>
                      <a:xfrm>
                        <a:off x="4295617" y="1843647"/>
                        <a:ext cx="4934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0</a:t>
                        </a:r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5" name="TextBox 64"/>
                      <p:cNvSpPr txBox="1"/>
                      <p:nvPr/>
                    </p:nvSpPr>
                    <p:spPr>
                      <a:xfrm>
                        <a:off x="4819022" y="1843980"/>
                        <a:ext cx="4934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66" name="TextBox 65"/>
                      <p:cNvSpPr txBox="1"/>
                      <p:nvPr/>
                    </p:nvSpPr>
                    <p:spPr>
                      <a:xfrm>
                        <a:off x="5530029" y="1772198"/>
                        <a:ext cx="4934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… </a:t>
                        </a:r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7" name="TextBox 66"/>
                      <p:cNvSpPr txBox="1"/>
                      <p:nvPr/>
                    </p:nvSpPr>
                    <p:spPr>
                      <a:xfrm>
                        <a:off x="6128724" y="1866048"/>
                        <a:ext cx="66788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B - 1</a:t>
                        </a:r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  <p:sp>
              <p:nvSpPr>
                <p:cNvPr id="89" name="TextBox 56"/>
                <p:cNvSpPr txBox="1"/>
                <p:nvPr/>
              </p:nvSpPr>
              <p:spPr>
                <a:xfrm>
                  <a:off x="2575892" y="2256737"/>
                  <a:ext cx="66396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Set 1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2538532" y="1528129"/>
                <a:ext cx="5716798" cy="503277"/>
                <a:chOff x="2538532" y="1528129"/>
                <a:chExt cx="5716798" cy="503277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3371672" y="1528129"/>
                  <a:ext cx="4883658" cy="503277"/>
                  <a:chOff x="1808361" y="1783149"/>
                  <a:chExt cx="4896778" cy="469729"/>
                </a:xfrm>
              </p:grpSpPr>
              <p:sp>
                <p:nvSpPr>
                  <p:cNvPr id="44" name="Rectangle 43"/>
                  <p:cNvSpPr/>
                  <p:nvPr/>
                </p:nvSpPr>
                <p:spPr bwMode="auto">
                  <a:xfrm>
                    <a:off x="1808361" y="1856915"/>
                    <a:ext cx="1007410" cy="35467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1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9pPr>
                  </a:lstStyle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Valid</a:t>
                    </a:r>
                  </a:p>
                </p:txBody>
              </p: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3020263" y="1783149"/>
                    <a:ext cx="3684876" cy="469729"/>
                    <a:chOff x="3020263" y="1783149"/>
                    <a:chExt cx="3684876" cy="469729"/>
                  </a:xfrm>
                </p:grpSpPr>
                <p:grpSp>
                  <p:nvGrpSpPr>
                    <p:cNvPr id="46" name="Group 45"/>
                    <p:cNvGrpSpPr/>
                    <p:nvPr/>
                  </p:nvGrpSpPr>
                  <p:grpSpPr>
                    <a:xfrm>
                      <a:off x="3020263" y="1856915"/>
                      <a:ext cx="3684876" cy="354672"/>
                      <a:chOff x="3020263" y="1856915"/>
                      <a:chExt cx="3684876" cy="354672"/>
                    </a:xfrm>
                  </p:grpSpPr>
                  <p:grpSp>
                    <p:nvGrpSpPr>
                      <p:cNvPr id="53" name="Group 52"/>
                      <p:cNvGrpSpPr/>
                      <p:nvPr/>
                    </p:nvGrpSpPr>
                    <p:grpSpPr>
                      <a:xfrm>
                        <a:off x="3020263" y="1856915"/>
                        <a:ext cx="3684876" cy="354672"/>
                        <a:chOff x="3020263" y="1856915"/>
                        <a:chExt cx="3684876" cy="354672"/>
                      </a:xfrm>
                    </p:grpSpPr>
                    <p:sp>
                      <p:nvSpPr>
                        <p:cNvPr id="56" name="Rectangle 55"/>
                        <p:cNvSpPr/>
                        <p:nvPr/>
                      </p:nvSpPr>
                      <p:spPr bwMode="auto">
                        <a:xfrm>
                          <a:off x="3020263" y="1856915"/>
                          <a:ext cx="898594" cy="354672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n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med" len="med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ctr" anchorCtr="1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800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Tag</a:t>
                          </a:r>
                        </a:p>
                      </p:txBody>
                    </p:sp>
                    <p:sp>
                      <p:nvSpPr>
                        <p:cNvPr id="57" name="Rectangle 56"/>
                        <p:cNvSpPr/>
                        <p:nvPr/>
                      </p:nvSpPr>
                      <p:spPr bwMode="auto">
                        <a:xfrm>
                          <a:off x="4162649" y="1856915"/>
                          <a:ext cx="2542490" cy="354672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n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med" len="med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ctr" anchorCtr="1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2400" b="1" kern="1200">
                              <a:solidFill>
                                <a:schemeClr val="tx1"/>
                              </a:solidFill>
                              <a:latin typeface="Arial Narrow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indent="0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dirty="0" smtClean="0">
                            <a:latin typeface="Calibri" pitchFamily="34" charset="0"/>
                          </a:endParaRPr>
                        </a:p>
                      </p:txBody>
                    </p:sp>
                  </p:grpSp>
                  <p:cxnSp>
                    <p:nvCxnSpPr>
                      <p:cNvPr id="54" name="Straight Connector 53"/>
                      <p:cNvCxnSpPr/>
                      <p:nvPr/>
                    </p:nvCxnSpPr>
                    <p:spPr>
                      <a:xfrm>
                        <a:off x="4732581" y="1856915"/>
                        <a:ext cx="0" cy="35467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Straight Connector 54"/>
                      <p:cNvCxnSpPr/>
                      <p:nvPr/>
                    </p:nvCxnSpPr>
                    <p:spPr>
                      <a:xfrm>
                        <a:off x="5262039" y="1856915"/>
                        <a:ext cx="0" cy="35467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oup 46"/>
                    <p:cNvGrpSpPr/>
                    <p:nvPr/>
                  </p:nvGrpSpPr>
                  <p:grpSpPr>
                    <a:xfrm>
                      <a:off x="4228588" y="1783149"/>
                      <a:ext cx="2476550" cy="469729"/>
                      <a:chOff x="4295617" y="1771931"/>
                      <a:chExt cx="2476550" cy="469729"/>
                    </a:xfrm>
                  </p:grpSpPr>
                  <p:cxnSp>
                    <p:nvCxnSpPr>
                      <p:cNvPr id="48" name="Straight Connector 47"/>
                      <p:cNvCxnSpPr/>
                      <p:nvPr/>
                    </p:nvCxnSpPr>
                    <p:spPr>
                      <a:xfrm>
                        <a:off x="6079514" y="1838473"/>
                        <a:ext cx="0" cy="35467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9" name="TextBox 48"/>
                      <p:cNvSpPr txBox="1"/>
                      <p:nvPr/>
                    </p:nvSpPr>
                    <p:spPr>
                      <a:xfrm>
                        <a:off x="4295617" y="1843647"/>
                        <a:ext cx="4934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0</a:t>
                        </a:r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4819022" y="1843980"/>
                        <a:ext cx="4934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5503622" y="1771931"/>
                        <a:ext cx="4934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… </a:t>
                        </a:r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2" name="TextBox 51"/>
                      <p:cNvSpPr txBox="1"/>
                      <p:nvPr/>
                    </p:nvSpPr>
                    <p:spPr>
                      <a:xfrm>
                        <a:off x="6104280" y="1872328"/>
                        <a:ext cx="66788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B - 1</a:t>
                        </a:r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  <p:sp>
              <p:nvSpPr>
                <p:cNvPr id="90" name="TextBox 56"/>
                <p:cNvSpPr txBox="1"/>
                <p:nvPr/>
              </p:nvSpPr>
              <p:spPr>
                <a:xfrm>
                  <a:off x="2538532" y="1647757"/>
                  <a:ext cx="66396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Set 0</a:t>
                  </a:r>
                </a:p>
              </p:txBody>
            </p:sp>
          </p:grpSp>
        </p:grpSp>
        <p:sp>
          <p:nvSpPr>
            <p:cNvPr id="91" name="TextBox 90"/>
            <p:cNvSpPr txBox="1"/>
            <p:nvPr/>
          </p:nvSpPr>
          <p:spPr>
            <a:xfrm rot="16200000">
              <a:off x="5489788" y="2782267"/>
              <a:ext cx="493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 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" name="Elbow Connector 18"/>
          <p:cNvCxnSpPr/>
          <p:nvPr/>
        </p:nvCxnSpPr>
        <p:spPr>
          <a:xfrm rot="5400000" flipH="1" flipV="1">
            <a:off x="1421966" y="3434652"/>
            <a:ext cx="2685145" cy="780839"/>
          </a:xfrm>
          <a:prstGeom prst="bentConnector3">
            <a:avLst>
              <a:gd name="adj1" fmla="val 10004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22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/>
          <p:cNvSpPr txBox="1"/>
          <p:nvPr/>
        </p:nvSpPr>
        <p:spPr>
          <a:xfrm>
            <a:off x="8715375" y="6293647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674830C-5FC5-4F2C-8F9A-780AB58C2D20}" type="slidenum"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 bwMode="auto">
          <a:xfrm>
            <a:off x="241001" y="235647"/>
            <a:ext cx="759209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Line matching and word selection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29128" y="1939695"/>
            <a:ext cx="8314872" cy="698668"/>
            <a:chOff x="1916690" y="2148941"/>
            <a:chExt cx="8314872" cy="698668"/>
          </a:xfrm>
        </p:grpSpPr>
        <p:grpSp>
          <p:nvGrpSpPr>
            <p:cNvPr id="19" name="Group 18"/>
            <p:cNvGrpSpPr/>
            <p:nvPr/>
          </p:nvGrpSpPr>
          <p:grpSpPr>
            <a:xfrm>
              <a:off x="1916690" y="2431992"/>
              <a:ext cx="6899662" cy="415617"/>
              <a:chOff x="1916690" y="2431992"/>
              <a:chExt cx="6899662" cy="415617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916690" y="2441432"/>
                <a:ext cx="6798685" cy="406177"/>
                <a:chOff x="1808361" y="1843045"/>
                <a:chExt cx="6798685" cy="368542"/>
              </a:xfrm>
            </p:grpSpPr>
            <p:sp>
              <p:nvSpPr>
                <p:cNvPr id="41" name="Rectangle 40"/>
                <p:cNvSpPr/>
                <p:nvPr/>
              </p:nvSpPr>
              <p:spPr bwMode="auto">
                <a:xfrm>
                  <a:off x="1808361" y="1856915"/>
                  <a:ext cx="1007410" cy="35467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b="1" kern="1200">
                      <a:solidFill>
                        <a:schemeClr val="tx1"/>
                      </a:solidFill>
                      <a:latin typeface="Arial Narrow" pitchFamily="34" charset="0"/>
                      <a:ea typeface="+mn-ea"/>
                      <a:cs typeface="+mn-cs"/>
                    </a:defRPr>
                  </a:lvl9pPr>
                </a:lstStyle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b="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020263" y="1843045"/>
                  <a:ext cx="5586783" cy="368542"/>
                  <a:chOff x="3020263" y="1843045"/>
                  <a:chExt cx="5586783" cy="368542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3020263" y="1854870"/>
                    <a:ext cx="5586783" cy="356717"/>
                    <a:chOff x="3020263" y="1854870"/>
                    <a:chExt cx="5586783" cy="356717"/>
                  </a:xfrm>
                </p:grpSpPr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3020263" y="1856915"/>
                      <a:ext cx="5586783" cy="354672"/>
                      <a:chOff x="3020263" y="1856915"/>
                      <a:chExt cx="5586783" cy="354672"/>
                    </a:xfrm>
                  </p:grpSpPr>
                  <p:sp>
                    <p:nvSpPr>
                      <p:cNvPr id="53" name="Rectangle 52"/>
                      <p:cNvSpPr/>
                      <p:nvPr/>
                    </p:nvSpPr>
                    <p:spPr bwMode="auto">
                      <a:xfrm>
                        <a:off x="3020263" y="1856915"/>
                        <a:ext cx="898594" cy="35467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1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 kern="1200">
                            <a:solidFill>
                              <a:schemeClr val="tx1"/>
                            </a:solidFill>
                            <a:latin typeface="Arial Narrow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 kern="1200">
                            <a:solidFill>
                              <a:schemeClr val="tx1"/>
                            </a:solidFill>
                            <a:latin typeface="Arial Narrow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 kern="1200">
                            <a:solidFill>
                              <a:schemeClr val="tx1"/>
                            </a:solidFill>
                            <a:latin typeface="Arial Narrow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 kern="1200">
                            <a:solidFill>
                              <a:schemeClr val="tx1"/>
                            </a:solidFill>
                            <a:latin typeface="Arial Narrow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 kern="1200">
                            <a:solidFill>
                              <a:schemeClr val="tx1"/>
                            </a:solidFill>
                            <a:latin typeface="Arial Narrow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2400" b="1" kern="1200">
                            <a:solidFill>
                              <a:schemeClr val="tx1"/>
                            </a:solidFill>
                            <a:latin typeface="Arial Narrow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2400" b="1" kern="1200">
                            <a:solidFill>
                              <a:schemeClr val="tx1"/>
                            </a:solidFill>
                            <a:latin typeface="Arial Narrow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2400" b="1" kern="1200">
                            <a:solidFill>
                              <a:schemeClr val="tx1"/>
                            </a:solidFill>
                            <a:latin typeface="Arial Narrow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2400" b="1" kern="1200">
                            <a:solidFill>
                              <a:schemeClr val="tx1"/>
                            </a:solidFill>
                            <a:latin typeface="Arial Narrow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n-US" sz="1800" b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0110</a:t>
                        </a:r>
                      </a:p>
                    </p:txBody>
                  </p:sp>
                  <p:sp>
                    <p:nvSpPr>
                      <p:cNvPr id="54" name="Rectangle 53"/>
                      <p:cNvSpPr/>
                      <p:nvPr/>
                    </p:nvSpPr>
                    <p:spPr bwMode="auto">
                      <a:xfrm>
                        <a:off x="4162649" y="1856915"/>
                        <a:ext cx="4444397" cy="35467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1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 kern="1200">
                            <a:solidFill>
                              <a:schemeClr val="tx1"/>
                            </a:solidFill>
                            <a:latin typeface="Arial Narrow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 kern="1200">
                            <a:solidFill>
                              <a:schemeClr val="tx1"/>
                            </a:solidFill>
                            <a:latin typeface="Arial Narrow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 kern="1200">
                            <a:solidFill>
                              <a:schemeClr val="tx1"/>
                            </a:solidFill>
                            <a:latin typeface="Arial Narrow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 kern="1200">
                            <a:solidFill>
                              <a:schemeClr val="tx1"/>
                            </a:solidFill>
                            <a:latin typeface="Arial Narrow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 kern="1200">
                            <a:solidFill>
                              <a:schemeClr val="tx1"/>
                            </a:solidFill>
                            <a:latin typeface="Arial Narrow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2400" b="1" kern="1200">
                            <a:solidFill>
                              <a:schemeClr val="tx1"/>
                            </a:solidFill>
                            <a:latin typeface="Arial Narrow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2400" b="1" kern="1200">
                            <a:solidFill>
                              <a:schemeClr val="tx1"/>
                            </a:solidFill>
                            <a:latin typeface="Arial Narrow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2400" b="1" kern="1200">
                            <a:solidFill>
                              <a:schemeClr val="tx1"/>
                            </a:solidFill>
                            <a:latin typeface="Arial Narrow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2400" b="1" kern="1200">
                            <a:solidFill>
                              <a:schemeClr val="tx1"/>
                            </a:solidFill>
                            <a:latin typeface="Arial Narrow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indent="0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lang="en-US" dirty="0" smtClean="0">
                          <a:latin typeface="Calibri" pitchFamily="34" charset="0"/>
                        </a:endParaRPr>
                      </a:p>
                    </p:txBody>
                  </p:sp>
                </p:grpSp>
                <p:cxnSp>
                  <p:nvCxnSpPr>
                    <p:cNvPr id="52" name="Straight Connector 51"/>
                    <p:cNvCxnSpPr/>
                    <p:nvPr/>
                  </p:nvCxnSpPr>
                  <p:spPr>
                    <a:xfrm>
                      <a:off x="4749421" y="1854870"/>
                      <a:ext cx="0" cy="35467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6452834" y="1843045"/>
                    <a:ext cx="1671123" cy="354672"/>
                    <a:chOff x="6519863" y="1831827"/>
                    <a:chExt cx="1671123" cy="354672"/>
                  </a:xfrm>
                </p:grpSpPr>
                <p:cxnSp>
                  <p:nvCxnSpPr>
                    <p:cNvPr id="45" name="Straight Connector 44"/>
                    <p:cNvCxnSpPr/>
                    <p:nvPr/>
                  </p:nvCxnSpPr>
                  <p:spPr>
                    <a:xfrm>
                      <a:off x="6519863" y="1831827"/>
                      <a:ext cx="0" cy="35467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45"/>
                        <p:cNvSpPr txBox="1"/>
                        <p:nvPr/>
                      </p:nvSpPr>
                      <p:spPr>
                        <a:xfrm>
                          <a:off x="7697500" y="1840571"/>
                          <a:ext cx="493486" cy="335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4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697500" y="1840571"/>
                          <a:ext cx="493486" cy="335111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 b="-1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55" name="Straight Connector 54"/>
              <p:cNvCxnSpPr/>
              <p:nvPr/>
            </p:nvCxnSpPr>
            <p:spPr>
              <a:xfrm>
                <a:off x="5448818" y="2441431"/>
                <a:ext cx="0" cy="39089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7166782" y="2454465"/>
                <a:ext cx="0" cy="39089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989145" y="2454465"/>
                <a:ext cx="0" cy="39089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7723650" y="2454465"/>
                <a:ext cx="0" cy="39089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8220723" y="2454465"/>
                <a:ext cx="0" cy="39089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8184137" y="2431992"/>
                    <a:ext cx="632215" cy="3693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84137" y="2431992"/>
                    <a:ext cx="632215" cy="36933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6548292" y="2442815"/>
                    <a:ext cx="658481" cy="3693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8292" y="2442815"/>
                    <a:ext cx="658481" cy="36933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7158624" y="2442815"/>
                    <a:ext cx="493486" cy="3693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8624" y="2442815"/>
                    <a:ext cx="493486" cy="36933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TextBox 7"/>
            <p:cNvSpPr txBox="1"/>
            <p:nvPr/>
          </p:nvSpPr>
          <p:spPr>
            <a:xfrm>
              <a:off x="4231678" y="2148941"/>
              <a:ext cx="5999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0          1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 2         3          4          5         6         7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83689" y="4595477"/>
            <a:ext cx="5661035" cy="1704236"/>
            <a:chOff x="2370387" y="2307382"/>
            <a:chExt cx="5755417" cy="1835254"/>
          </a:xfrm>
        </p:grpSpPr>
        <p:sp>
          <p:nvSpPr>
            <p:cNvPr id="67" name="TextBox 66"/>
            <p:cNvSpPr txBox="1"/>
            <p:nvPr/>
          </p:nvSpPr>
          <p:spPr>
            <a:xfrm>
              <a:off x="7806660" y="3255817"/>
              <a:ext cx="319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2370387" y="2307382"/>
              <a:ext cx="5667014" cy="1835254"/>
              <a:chOff x="2370387" y="2307382"/>
              <a:chExt cx="5667014" cy="1835254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370387" y="2307382"/>
                <a:ext cx="5667014" cy="1275858"/>
                <a:chOff x="2370387" y="2307382"/>
                <a:chExt cx="5667014" cy="1275858"/>
              </a:xfrm>
            </p:grpSpPr>
            <p:sp>
              <p:nvSpPr>
                <p:cNvPr id="78" name="TextBox 77"/>
                <p:cNvSpPr txBox="1"/>
                <p:nvPr/>
              </p:nvSpPr>
              <p:spPr>
                <a:xfrm>
                  <a:off x="2370387" y="3244686"/>
                  <a:ext cx="80356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 - 1</a:t>
                  </a:r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>
                  <a:off x="2486009" y="2750969"/>
                  <a:ext cx="5551392" cy="504848"/>
                  <a:chOff x="962009" y="2755860"/>
                  <a:chExt cx="5551392" cy="504848"/>
                </a:xfrm>
              </p:grpSpPr>
              <p:sp>
                <p:nvSpPr>
                  <p:cNvPr id="83" name="Rectangle 82"/>
                  <p:cNvSpPr/>
                  <p:nvPr/>
                </p:nvSpPr>
                <p:spPr bwMode="auto">
                  <a:xfrm>
                    <a:off x="962009" y="2755860"/>
                    <a:ext cx="1850464" cy="499957"/>
                  </a:xfrm>
                  <a:prstGeom prst="rect">
                    <a:avLst/>
                  </a:prstGeom>
                  <a:ln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ctr" anchorCtr="1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9pPr>
                  </a:lstStyle>
                  <a:p>
                    <a:pPr marL="0" marR="0" indent="0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dirty="0" smtClean="0">
                        <a:latin typeface="Calibri" pitchFamily="34" charset="0"/>
                      </a:rPr>
                      <a:t>0110</a:t>
                    </a:r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 bwMode="auto">
                  <a:xfrm>
                    <a:off x="4662937" y="2755860"/>
                    <a:ext cx="1850464" cy="499957"/>
                  </a:xfrm>
                  <a:prstGeom prst="rect">
                    <a:avLst/>
                  </a:prstGeom>
                  <a:ln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ctr" anchorCtr="1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9pPr>
                  </a:lstStyle>
                  <a:p>
                    <a:pPr marL="0" marR="0" indent="0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dirty="0" smtClean="0">
                        <a:latin typeface="Calibri" pitchFamily="34" charset="0"/>
                      </a:rPr>
                      <a:t>100</a:t>
                    </a:r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 bwMode="auto">
                  <a:xfrm>
                    <a:off x="2812473" y="2760751"/>
                    <a:ext cx="1850464" cy="499957"/>
                  </a:xfrm>
                  <a:prstGeom prst="rect">
                    <a:avLst/>
                  </a:prstGeom>
                  <a:ln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ctr" anchorCtr="1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9pPr>
                  </a:lstStyle>
                  <a:p>
                    <a:pPr marL="0" marR="0" indent="0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dirty="0" err="1" smtClean="0">
                        <a:latin typeface="Calibri" pitchFamily="34" charset="0"/>
                      </a:rPr>
                      <a:t>i</a:t>
                    </a:r>
                    <a:endParaRPr lang="en-US" dirty="0" smtClean="0">
                      <a:latin typeface="Calibri" pitchFamily="34" charset="0"/>
                    </a:endParaRPr>
                  </a:p>
                </p:txBody>
              </p:sp>
            </p:grpSp>
            <p:sp>
              <p:nvSpPr>
                <p:cNvPr id="80" name="TextBox 79"/>
                <p:cNvSpPr txBox="1"/>
                <p:nvPr/>
              </p:nvSpPr>
              <p:spPr>
                <a:xfrm>
                  <a:off x="3009460" y="2318806"/>
                  <a:ext cx="80356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 bits</a:t>
                  </a:r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6710388" y="2307382"/>
                  <a:ext cx="80356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b bits</a:t>
                  </a:r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4859924" y="2310048"/>
                  <a:ext cx="80356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 bits</a:t>
                  </a:r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486009" y="3485076"/>
                <a:ext cx="5551392" cy="657560"/>
                <a:chOff x="2486009" y="3583240"/>
                <a:chExt cx="5551392" cy="657560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2486009" y="3583240"/>
                  <a:ext cx="5551392" cy="246026"/>
                  <a:chOff x="2458741" y="3744643"/>
                  <a:chExt cx="5551392" cy="246026"/>
                </a:xfrm>
              </p:grpSpPr>
              <p:sp>
                <p:nvSpPr>
                  <p:cNvPr id="75" name="AutoShape 16"/>
                  <p:cNvSpPr>
                    <a:spLocks/>
                  </p:cNvSpPr>
                  <p:nvPr/>
                </p:nvSpPr>
                <p:spPr bwMode="auto">
                  <a:xfrm rot="16200000" flipV="1">
                    <a:off x="3296941" y="2906443"/>
                    <a:ext cx="228600" cy="1905000"/>
                  </a:xfrm>
                  <a:prstGeom prst="leftBrace">
                    <a:avLst>
                      <a:gd name="adj1" fmla="val 136972"/>
                      <a:gd name="adj2" fmla="val 50000"/>
                    </a:avLst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 sz="1800" dirty="0">
                      <a:latin typeface="Calibri" pitchFamily="34" charset="0"/>
                    </a:endParaRPr>
                  </a:p>
                </p:txBody>
              </p:sp>
              <p:sp>
                <p:nvSpPr>
                  <p:cNvPr id="76" name="AutoShape 16"/>
                  <p:cNvSpPr>
                    <a:spLocks/>
                  </p:cNvSpPr>
                  <p:nvPr/>
                </p:nvSpPr>
                <p:spPr bwMode="auto">
                  <a:xfrm rot="16200000" flipV="1">
                    <a:off x="5157142" y="2956133"/>
                    <a:ext cx="236394" cy="1823196"/>
                  </a:xfrm>
                  <a:prstGeom prst="leftBrace">
                    <a:avLst>
                      <a:gd name="adj1" fmla="val 136972"/>
                      <a:gd name="adj2" fmla="val 50000"/>
                    </a:avLst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 sz="1800" dirty="0">
                      <a:latin typeface="Calibri" pitchFamily="34" charset="0"/>
                    </a:endParaRPr>
                  </a:p>
                </p:txBody>
              </p:sp>
              <p:sp>
                <p:nvSpPr>
                  <p:cNvPr id="77" name="AutoShape 16"/>
                  <p:cNvSpPr>
                    <a:spLocks/>
                  </p:cNvSpPr>
                  <p:nvPr/>
                </p:nvSpPr>
                <p:spPr bwMode="auto">
                  <a:xfrm rot="16200000" flipV="1">
                    <a:off x="6980338" y="2960874"/>
                    <a:ext cx="236394" cy="1823196"/>
                  </a:xfrm>
                  <a:prstGeom prst="leftBrace">
                    <a:avLst>
                      <a:gd name="adj1" fmla="val 136972"/>
                      <a:gd name="adj2" fmla="val 50000"/>
                    </a:avLst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b="1" kern="120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 sz="1800" dirty="0">
                      <a:latin typeface="Calibri" pitchFamily="34" charset="0"/>
                    </a:endParaRPr>
                  </a:p>
                </p:txBody>
              </p:sp>
            </p:grpSp>
            <p:sp>
              <p:nvSpPr>
                <p:cNvPr id="72" name="TextBox 71"/>
                <p:cNvSpPr txBox="1"/>
                <p:nvPr/>
              </p:nvSpPr>
              <p:spPr>
                <a:xfrm>
                  <a:off x="3173949" y="3840020"/>
                  <a:ext cx="80356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ag</a:t>
                  </a:r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622779" y="3840690"/>
                  <a:ext cx="12778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Set index</a:t>
                  </a:r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6354597" y="3840690"/>
                  <a:ext cx="16828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Block offset</a:t>
                  </a:r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8" name="TextBox 17"/>
          <p:cNvSpPr txBox="1"/>
          <p:nvPr/>
        </p:nvSpPr>
        <p:spPr>
          <a:xfrm>
            <a:off x="574842" y="1689186"/>
            <a:ext cx="309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(1) The valid bit must be 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2778388"/>
            <a:ext cx="2424020" cy="1721699"/>
            <a:chOff x="0" y="2778388"/>
            <a:chExt cx="2424020" cy="1721699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424020" y="2778388"/>
              <a:ext cx="0" cy="17216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0" y="3317569"/>
              <a:ext cx="2392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(2) Match the tag bits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52519" y="2778388"/>
            <a:ext cx="2501699" cy="1901405"/>
            <a:chOff x="5752519" y="2778388"/>
            <a:chExt cx="2501699" cy="1901405"/>
          </a:xfrm>
        </p:grpSpPr>
        <p:cxnSp>
          <p:nvCxnSpPr>
            <p:cNvPr id="94" name="Straight Arrow Connector 93"/>
            <p:cNvCxnSpPr/>
            <p:nvPr/>
          </p:nvCxnSpPr>
          <p:spPr>
            <a:xfrm flipV="1">
              <a:off x="5752519" y="2778388"/>
              <a:ext cx="0" cy="19014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5861323" y="3267427"/>
              <a:ext cx="23928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(3) If (1) and (2) cache hit and block offset selects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26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/>
          <p:cNvSpPr txBox="1"/>
          <p:nvPr/>
        </p:nvSpPr>
        <p:spPr>
          <a:xfrm>
            <a:off x="8715375" y="6293647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674830C-5FC5-4F2C-8F9A-780AB58C2D20}" type="slidenum"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 bwMode="auto">
          <a:xfrm>
            <a:off x="545801" y="235646"/>
            <a:ext cx="759209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5801" y="1661506"/>
            <a:ext cx="7716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(S, E, B, m) = (4, 1, 2, 4)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Assume each word is a single byte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82653"/>
              </p:ext>
            </p:extLst>
          </p:nvPr>
        </p:nvGraphicFramePr>
        <p:xfrm>
          <a:off x="651162" y="2787031"/>
          <a:ext cx="6428510" cy="27547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85702"/>
                <a:gridCol w="1285702"/>
                <a:gridCol w="1285702"/>
                <a:gridCol w="1285702"/>
                <a:gridCol w="1285702"/>
              </a:tblGrid>
              <a:tr h="55095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Block[0]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Block[1]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5095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5095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5095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5095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39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6007</TotalTime>
  <Words>664</Words>
  <Application>Microsoft Office PowerPoint</Application>
  <PresentationFormat>On-screen Show (4:3)</PresentationFormat>
  <Paragraphs>341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Component Analysis - PCA</dc:title>
  <dc:creator>Xanh Hồ</dc:creator>
  <cp:lastModifiedBy>Hồ Xanh</cp:lastModifiedBy>
  <cp:revision>321</cp:revision>
  <dcterms:created xsi:type="dcterms:W3CDTF">2015-10-08T15:26:07Z</dcterms:created>
  <dcterms:modified xsi:type="dcterms:W3CDTF">2016-11-28T15:59:41Z</dcterms:modified>
</cp:coreProperties>
</file>