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248" r:id="rId2"/>
    <p:sldId id="542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240" r:id="rId25"/>
    <p:sldId id="1247" r:id="rId26"/>
    <p:sldId id="1172" r:id="rId27"/>
    <p:sldId id="1173" r:id="rId28"/>
    <p:sldId id="1176" r:id="rId29"/>
    <p:sldId id="1187" r:id="rId30"/>
    <p:sldId id="1249" r:id="rId31"/>
    <p:sldId id="1181" r:id="rId32"/>
    <p:sldId id="1182" r:id="rId33"/>
    <p:sldId id="1183" r:id="rId34"/>
    <p:sldId id="1184" r:id="rId35"/>
    <p:sldId id="1236" r:id="rId36"/>
    <p:sldId id="1185" r:id="rId37"/>
    <p:sldId id="1186" r:id="rId38"/>
    <p:sldId id="1208" r:id="rId39"/>
    <p:sldId id="1209" r:id="rId40"/>
    <p:sldId id="1238" r:id="rId41"/>
    <p:sldId id="1246" r:id="rId42"/>
    <p:sldId id="1210" r:id="rId43"/>
    <p:sldId id="1211" r:id="rId44"/>
    <p:sldId id="1212" r:id="rId45"/>
    <p:sldId id="1244" r:id="rId46"/>
    <p:sldId id="1231" r:id="rId47"/>
    <p:sldId id="1223" r:id="rId48"/>
    <p:sldId id="1224" r:id="rId49"/>
    <p:sldId id="1225" r:id="rId50"/>
    <p:sldId id="1233" r:id="rId51"/>
    <p:sldId id="1215" r:id="rId52"/>
    <p:sldId id="1216" r:id="rId53"/>
    <p:sldId id="1218" r:id="rId54"/>
    <p:sldId id="1219" r:id="rId55"/>
    <p:sldId id="1220" r:id="rId56"/>
    <p:sldId id="1221" r:id="rId57"/>
    <p:sldId id="1234" r:id="rId58"/>
    <p:sldId id="1222" r:id="rId59"/>
    <p:sldId id="1230" r:id="rId60"/>
    <p:sldId id="1243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5" autoAdjust="0"/>
    <p:restoredTop sz="87395" autoAdjust="0"/>
  </p:normalViewPr>
  <p:slideViewPr>
    <p:cSldViewPr snapToObjects="1">
      <p:cViewPr varScale="1">
        <p:scale>
          <a:sx n="161" d="100"/>
          <a:sy n="161" d="100"/>
        </p:scale>
        <p:origin x="224" y="216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/>
              <a:t>time,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Partially linked still has relocatable entries</a:t>
            </a:r>
          </a:p>
          <a:p>
            <a:r>
              <a:rPr lang="en-US"/>
              <a:t>Loader</a:t>
            </a:r>
            <a:r>
              <a:rPr lang="en-US" baseline="0"/>
              <a:t> (i.e., the </a:t>
            </a:r>
            <a:r>
              <a:rPr lang="en-US" baseline="0" err="1"/>
              <a:t>execve</a:t>
            </a:r>
            <a:r>
              <a:rPr lang="en-US" baseline="0"/>
              <a:t> </a:t>
            </a:r>
            <a:r>
              <a:rPr lang="en-US" baseline="0" err="1"/>
              <a:t>syscall</a:t>
            </a:r>
            <a:r>
              <a:rPr lang="en-US" baseline="0"/>
              <a:t>, which we will cover later)</a:t>
            </a:r>
          </a:p>
          <a:p>
            <a:endParaRPr lang="en-US" baseline="0"/>
          </a:p>
          <a:p>
            <a:r>
              <a:rPr lang="en-US" baseline="0"/>
              <a:t>Try:</a:t>
            </a:r>
          </a:p>
          <a:p>
            <a:r>
              <a:rPr lang="en-US" baseline="0" err="1"/>
              <a:t>ldd</a:t>
            </a:r>
            <a:r>
              <a:rPr lang="en-US" baseline="0"/>
              <a:t> prog2l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libvector.so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libvector.so</a:t>
            </a:r>
            <a:endParaRPr lang="en-US" baseline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technique is used to create the trace that you will use in the </a:t>
            </a:r>
            <a:r>
              <a:rPr lang="en-US" err="1"/>
              <a:t>malloc</a:t>
            </a:r>
            <a:r>
              <a:rPr lang="en-US"/>
              <a:t>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for </a:t>
            </a:r>
            <a:r>
              <a:rPr lang="en-US" dirty="0" err="1"/>
              <a:t>interpositioning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Putting </a:t>
            </a:r>
            <a:r>
              <a:rPr lang="en-US" dirty="0" err="1"/>
              <a:t>malloc.h</a:t>
            </a:r>
            <a:r>
              <a:rPr lang="en-US" baseline="0" dirty="0"/>
              <a:t> in angle brackets is important.  Also, calling it </a:t>
            </a:r>
            <a:r>
              <a:rPr lang="en-US" baseline="0" dirty="0" err="1"/>
              <a:t>malloc.h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wrapper</a:t>
            </a:r>
            <a:r>
              <a:rPr lang="en-US" baseline="0"/>
              <a:t> functions.</a:t>
            </a:r>
          </a:p>
          <a:p>
            <a:endParaRPr lang="en-US" baseline="0"/>
          </a:p>
          <a:p>
            <a:r>
              <a:rPr lang="en-US" baseline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Compile-time flags</a:t>
            </a:r>
            <a:r>
              <a:rPr lang="en-US" baseline="0"/>
              <a:t> are important</a:t>
            </a:r>
          </a:p>
          <a:p>
            <a:endParaRPr lang="en-US" baseline="0"/>
          </a:p>
          <a:p>
            <a:r>
              <a:rPr lang="en-US" baseline="0" err="1"/>
              <a:t>mymalloc.c</a:t>
            </a:r>
            <a:r>
              <a:rPr lang="en-US" baseline="0"/>
              <a:t> will use library version of </a:t>
            </a:r>
            <a:r>
              <a:rPr lang="en-US" baseline="0" err="1"/>
              <a:t>malloc.h</a:t>
            </a:r>
            <a:endParaRPr lang="en-US" baseline="0"/>
          </a:p>
          <a:p>
            <a:r>
              <a:rPr lang="en-US" baseline="0" err="1"/>
              <a:t>int.c</a:t>
            </a:r>
            <a:r>
              <a:rPr lang="en-US" baseline="0"/>
              <a:t> will use custom version, which redefines </a:t>
            </a:r>
            <a:r>
              <a:rPr lang="en-US" baseline="0" err="1"/>
              <a:t>malloc</a:t>
            </a:r>
            <a:r>
              <a:rPr lang="en-US" baseline="0"/>
              <a:t>/free to by </a:t>
            </a:r>
            <a:r>
              <a:rPr lang="en-US" baseline="0" err="1"/>
              <a:t>mymalloc</a:t>
            </a:r>
            <a:r>
              <a:rPr lang="en-US" baseline="0"/>
              <a:t>/</a:t>
            </a:r>
            <a:r>
              <a:rPr lang="en-US" baseline="0" err="1"/>
              <a:t>myfree</a:t>
            </a:r>
            <a:endParaRPr lang="en-US" baseline="0"/>
          </a:p>
          <a:p>
            <a:endParaRPr lang="en-US"/>
          </a:p>
          <a:p>
            <a:r>
              <a:rPr lang="en-US"/>
              <a:t>Try disassembling main when</a:t>
            </a:r>
            <a:r>
              <a:rPr lang="en-US" baseline="0"/>
              <a:t> </a:t>
            </a:r>
            <a:r>
              <a:rPr lang="en-US" baseline="0" err="1"/>
              <a:t>gdb</a:t>
            </a:r>
            <a:r>
              <a:rPr lang="en-US" baseline="0"/>
              <a:t> </a:t>
            </a:r>
            <a:r>
              <a:rPr lang="en-US" baseline="0" err="1"/>
              <a:t>intc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Run </a:t>
            </a:r>
            <a:r>
              <a:rPr lang="en-US" baseline="0" err="1"/>
              <a:t>intc</a:t>
            </a:r>
            <a:r>
              <a:rPr lang="en-US" baseline="0"/>
              <a:t> multiple times and see how heap gets randomized as a security precaution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err="1"/>
              <a:t>mymalloc.c</a:t>
            </a:r>
            <a:r>
              <a:rPr lang="en-US" baseline="0"/>
              <a:t> &amp; </a:t>
            </a:r>
            <a:r>
              <a:rPr lang="en-US" baseline="0" err="1"/>
              <a:t>int.c</a:t>
            </a:r>
            <a:r>
              <a:rPr lang="en-US" baseline="0"/>
              <a:t> will get library version of </a:t>
            </a:r>
            <a:r>
              <a:rPr lang="en-US" baseline="0" err="1"/>
              <a:t>malloc.h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But, </a:t>
            </a:r>
            <a:r>
              <a:rPr lang="en-US" baseline="0" err="1"/>
              <a:t>interpositioning</a:t>
            </a:r>
            <a:r>
              <a:rPr lang="en-US" baseline="0"/>
              <a:t> trick causes nonstandard symbol resolution</a:t>
            </a:r>
          </a:p>
          <a:p>
            <a:endParaRPr lang="en-US" baseline="0"/>
          </a:p>
          <a:p>
            <a:r>
              <a:rPr lang="en-US" baseline="0"/>
              <a:t>Try disassembling main from within </a:t>
            </a:r>
            <a:r>
              <a:rPr lang="en-US" baseline="0" err="1"/>
              <a:t>gdb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code includes &lt;</a:t>
            </a:r>
            <a:r>
              <a:rPr lang="en-US" err="1"/>
              <a:t>stdlib.h</a:t>
            </a:r>
            <a:r>
              <a:rPr lang="en-US"/>
              <a:t>&gt;, which defines</a:t>
            </a:r>
            <a:r>
              <a:rPr lang="en-US" baseline="0"/>
              <a:t> </a:t>
            </a:r>
            <a:r>
              <a:rPr lang="en-US" baseline="0" err="1"/>
              <a:t>malloc</a:t>
            </a:r>
            <a:r>
              <a:rPr lang="en-US" baseline="0"/>
              <a:t> &amp; free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Disassemble main from within</a:t>
            </a:r>
            <a:r>
              <a:rPr lang="en-US" baseline="0" dirty="0"/>
              <a:t> intr.</a:t>
            </a:r>
          </a:p>
          <a:p>
            <a:endParaRPr lang="en-US" baseline="0" dirty="0"/>
          </a:p>
          <a:p>
            <a:r>
              <a:rPr lang="en-US" baseline="0" dirty="0"/>
              <a:t>See that will have to call dynamic linker to find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  <a:r>
              <a:rPr lang="en-US" baseline="0"/>
              <a:t> to trace other programs, including </a:t>
            </a:r>
            <a:r>
              <a:rPr lang="en-US" baseline="0" err="1"/>
              <a:t>gcc</a:t>
            </a:r>
            <a:r>
              <a:rPr lang="en-US" baseline="0"/>
              <a:t>.</a:t>
            </a:r>
          </a:p>
          <a:p>
            <a:endParaRPr lang="en-US" baseline="0"/>
          </a:p>
          <a:p>
            <a:r>
              <a:rPr lang="en-US" baseline="0"/>
              <a:t>Need to </a:t>
            </a:r>
          </a:p>
          <a:p>
            <a:endParaRPr lang="en-US" baseline="0"/>
          </a:p>
          <a:p>
            <a:r>
              <a:rPr lang="en-US" baseline="0" err="1"/>
              <a:t>setenv</a:t>
            </a:r>
            <a:r>
              <a:rPr lang="en-US" baseline="0"/>
              <a:t> LD_PRELOAD</a:t>
            </a:r>
          </a:p>
          <a:p>
            <a:endParaRPr lang="en-US" baseline="0"/>
          </a:p>
          <a:p>
            <a:r>
              <a:rPr lang="en-US" baseline="0"/>
              <a:t>to turn off feature.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286000"/>
            <a:ext cx="1358064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printf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Which </a:t>
            </a:r>
            <a:r>
              <a:rPr lang="en-US" sz="2800" dirty="0"/>
              <a:t>of the following names will be in the symbol table of </a:t>
            </a:r>
            <a:r>
              <a:rPr lang="en-US" sz="2800" dirty="0" err="1">
                <a:latin typeface="Courier"/>
                <a:cs typeface="Courier"/>
              </a:rPr>
              <a:t>symbols.o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7" y="2928877"/>
            <a:ext cx="3631122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time;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foo(</a:t>
            </a:r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b = a + 1;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main(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argc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 char* </a:t>
            </a:r>
            <a:r>
              <a:rPr lang="en-US" sz="1800" dirty="0" err="1">
                <a:latin typeface="Courier"/>
                <a:cs typeface="Courier"/>
              </a:rPr>
              <a:t>argv</a:t>
            </a:r>
            <a:r>
              <a:rPr lang="en-US" sz="1800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sz="1800" dirty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"%d\n"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50AD7-B84E-0246-B85D-2DB4820334B6}"/>
              </a:ext>
            </a:extLst>
          </p:cNvPr>
          <p:cNvSpPr txBox="1"/>
          <p:nvPr/>
        </p:nvSpPr>
        <p:spPr>
          <a:xfrm>
            <a:off x="4495800" y="5257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Can find this with </a:t>
            </a:r>
            <a:r>
              <a:rPr lang="en-US" sz="1800" dirty="0" err="1">
                <a:latin typeface="Calibri" pitchFamily="34" charset="0"/>
              </a:rPr>
              <a:t>readelf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9th,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>
                <a:latin typeface="Courier New" pitchFamily="49" charset="0"/>
              </a:rPr>
              <a:t>fno</a:t>
            </a:r>
            <a:r>
              <a:rPr lang="en-GB" b="1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/>
              <a:t>Puzzles on the next slide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69663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62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/>
              <a:t> in .h Files (#1)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global.h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 = 0;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.h Files (#2)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ifdef</a:t>
            </a:r>
            <a:r>
              <a:rPr lang="en-US" sz="1800">
                <a:latin typeface="Courier New"/>
                <a:cs typeface="Courier New"/>
              </a:rPr>
              <a:t> INITIALIZE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>
                <a:latin typeface="Courier New"/>
                <a:cs typeface="Courier New"/>
              </a:rPr>
              <a:t>#else</a:t>
            </a:r>
          </a:p>
          <a:p>
            <a:r>
              <a:rPr lang="en-US" sz="1800">
                <a:latin typeface="Courier New"/>
                <a:cs typeface="Courier New"/>
              </a:rPr>
              <a:t>  extern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g;</a:t>
            </a:r>
          </a:p>
          <a:p>
            <a:r>
              <a:rPr lang="en-US" sz="1800">
                <a:latin typeface="Courier New"/>
                <a:cs typeface="Courier New"/>
              </a:rPr>
              <a:t>  static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init = 0;</a:t>
            </a:r>
          </a:p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 {</a:t>
            </a:r>
          </a:p>
          <a:p>
            <a:r>
              <a:rPr lang="en-US" sz="1800">
                <a:latin typeface="Courier New"/>
                <a:cs typeface="Courier New"/>
              </a:rPr>
              <a:t>  if (</a:t>
            </a:r>
            <a:r>
              <a:rPr lang="en-US" sz="1800" err="1">
                <a:latin typeface="Courier New"/>
                <a:cs typeface="Courier New"/>
              </a:rPr>
              <a:t>init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t = f();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printf</a:t>
            </a:r>
            <a:r>
              <a:rPr lang="en-US" sz="180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>
                <a:latin typeface="Courier New"/>
                <a:cs typeface="Courier New"/>
              </a:rPr>
              <a:t>  return 0;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extern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g;</a:t>
              </a:r>
            </a:p>
            <a:p>
              <a:r>
                <a:rPr lang="en-US" sz="180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0;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40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libvector.a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(892,607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main2.o 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main2.o: In function `main':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main2.c:(.text+0x19): undefined reference to `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collect2: error: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returned 1 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5181600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(7426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(8837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581400" y="3581400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Documented in Section 7.13 of book</a:t>
            </a:r>
          </a:p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relocatable object files are statically linked 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Security</a:t>
            </a:r>
          </a:p>
          <a:p>
            <a:pPr lvl="1"/>
            <a:r>
              <a:rPr lang="en-GB"/>
              <a:t>Confinement (sandboxing)</a:t>
            </a:r>
          </a:p>
          <a:p>
            <a:pPr lvl="1"/>
            <a:r>
              <a:rPr lang="en-GB"/>
              <a:t>Behind the scenes encryption</a:t>
            </a:r>
          </a:p>
          <a:p>
            <a:r>
              <a:rPr lang="en-US"/>
              <a:t>Debugging</a:t>
            </a:r>
          </a:p>
          <a:p>
            <a:pPr lvl="1"/>
            <a:r>
              <a:rPr lang="en-US"/>
              <a:t>In 2014, two Facebook engineers debugged a treacherous 1-year old bug in their iPhone app using </a:t>
            </a:r>
            <a:r>
              <a:rPr lang="en-US" err="1"/>
              <a:t>interpositioning</a:t>
            </a:r>
            <a:endParaRPr lang="en-US"/>
          </a:p>
          <a:p>
            <a:pPr lvl="1"/>
            <a:r>
              <a:rPr lang="en-US"/>
              <a:t>Code in the SPDY networking stack was writing to the wrong location</a:t>
            </a:r>
          </a:p>
          <a:p>
            <a:pPr lvl="1"/>
            <a:r>
              <a:rPr lang="en-US"/>
              <a:t>Solved by intercepting calls to </a:t>
            </a:r>
            <a:r>
              <a:rPr lang="en-US" err="1"/>
              <a:t>Posix</a:t>
            </a:r>
            <a:r>
              <a:rPr lang="en-US"/>
              <a:t> write functions (write, </a:t>
            </a:r>
            <a:r>
              <a:rPr lang="en-US" err="1"/>
              <a:t>writev</a:t>
            </a:r>
            <a:r>
              <a:rPr lang="en-US"/>
              <a:t>, </a:t>
            </a:r>
            <a:r>
              <a:rPr lang="en-US" err="1"/>
              <a:t>pwrite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600"/>
              <a:t>Source:  Facebook engineering blog post at: </a:t>
            </a:r>
          </a:p>
          <a:p>
            <a:pPr marL="457200" lvl="1" indent="0">
              <a:buNone/>
            </a:pP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https://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r>
              <a:rPr lang="en-GB" dirty="0"/>
              <a:t>Error Checking</a:t>
            </a:r>
          </a:p>
          <a:p>
            <a:pPr lvl="1"/>
            <a:r>
              <a:rPr lang="en-GB" dirty="0"/>
              <a:t>C Programming Lab used customized versions of </a:t>
            </a:r>
            <a:r>
              <a:rPr lang="en-GB" dirty="0" err="1"/>
              <a:t>malloc</a:t>
            </a:r>
            <a:r>
              <a:rPr lang="en-GB" dirty="0"/>
              <a:t>/free to do careful error checking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/>
              <a:t>Goal: trace the addresses and sizes of the allocated and freed blocks, without breaking the program, and without modifying the source code. </a:t>
            </a:r>
          </a:p>
          <a:p>
            <a:endParaRPr lang="en-US"/>
          </a:p>
          <a:p>
            <a:r>
              <a:rPr lang="en-US"/>
              <a:t>Three solutions: interpose on the library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free</a:t>
            </a:r>
            <a:r>
              <a:rPr lang="en-US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stdlib.h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r>
              <a:rPr lang="en-US" sz="1800">
                <a:latin typeface="Courier New"/>
                <a:cs typeface="Courier New"/>
              </a:rPr>
              <a:t>         char *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[])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latin typeface="Courier New"/>
                <a:cs typeface="Courier New"/>
              </a:rPr>
              <a:t>  for (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= 1;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&lt;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++) {</a:t>
            </a:r>
          </a:p>
          <a:p>
            <a:r>
              <a:rPr lang="en-US" sz="1800">
                <a:latin typeface="Courier New"/>
                <a:cs typeface="Courier New"/>
              </a:rPr>
              <a:t>    void *p = </a:t>
            </a:r>
          </a:p>
          <a:p>
            <a:r>
              <a:rPr lang="en-US" sz="1800">
                <a:latin typeface="Courier New"/>
                <a:cs typeface="Courier New"/>
              </a:rPr>
              <a:t>          </a:t>
            </a:r>
            <a:r>
              <a:rPr lang="en-US" sz="1800" err="1">
                <a:latin typeface="Courier New"/>
                <a:cs typeface="Courier New"/>
              </a:rPr>
              <a:t>malloc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atoi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]));</a:t>
            </a:r>
          </a:p>
          <a:p>
            <a:r>
              <a:rPr lang="en-US" sz="1800">
                <a:latin typeface="Courier New"/>
                <a:cs typeface="Courier New"/>
              </a:rPr>
              <a:t>    free(p);</a:t>
            </a:r>
          </a:p>
          <a:p>
            <a:r>
              <a:rPr lang="en-US" sz="1800">
                <a:latin typeface="Courier New"/>
                <a:cs typeface="Courier New"/>
              </a:rPr>
              <a:t>  }</a:t>
            </a:r>
          </a:p>
          <a:p>
            <a:r>
              <a:rPr lang="en-US" sz="1800">
                <a:latin typeface="Courier New"/>
                <a:cs typeface="Courier New"/>
              </a:rPr>
              <a:t>  return(0); 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-DCOMPILETIME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</a:t>
            </a:r>
            <a:r>
              <a:rPr lang="en-US" sz="1800" b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/>
              <a:t>The “</a:t>
            </a:r>
            <a:r>
              <a:rPr lang="en-US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/>
              <a:t>” flag passes argument to linker, replacing each comma with a space. </a:t>
            </a:r>
          </a:p>
          <a:p>
            <a:r>
              <a:rPr lang="en-US"/>
              <a:t>The  “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/>
              <a:t> ”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/>
              <a:t>instructs linker to resolve references in a special way:</a:t>
            </a:r>
          </a:p>
          <a:p>
            <a:pPr lvl="1"/>
            <a:r>
              <a:rPr lang="en-US"/>
              <a:t>Refs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wrap_malloc</a:t>
            </a:r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alibri"/>
              </a:rPr>
              <a:t>Refs to </a:t>
            </a:r>
            <a:r>
              <a:rPr lang="en-US">
                <a:cs typeface="Courier New"/>
              </a:rPr>
              <a:t> </a:t>
            </a:r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real_malloc</a:t>
            </a:r>
            <a:r>
              <a:rPr lang="en-US"/>
              <a:t> should be resolved as </a:t>
            </a:r>
            <a:r>
              <a:rPr lang="en-US" err="1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-DLINKTIME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wrap,malloc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wrap,free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\</a:t>
            </a:r>
          </a:p>
          <a:p>
            <a:r>
              <a:rPr lang="en-US" sz="1800" b="0">
                <a:latin typeface="Courier New"/>
                <a:cs typeface="Courier New"/>
              </a:rPr>
              <a:t>    </a:t>
            </a:r>
            <a:r>
              <a:rPr lang="en-US" sz="1800" b="0" err="1">
                <a:latin typeface="Courier New"/>
                <a:cs typeface="Courier New"/>
              </a:rPr>
              <a:t>int.o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/>
              <a:t>Load/Run-time </a:t>
            </a:r>
            <a:br>
              <a:rPr lang="en-US"/>
            </a:br>
            <a:r>
              <a:rPr lang="en-US" err="1"/>
              <a:t>Interpositioning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669924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>
                <a:latin typeface="Courier New"/>
                <a:cs typeface="Courier New"/>
              </a:rPr>
              <a:t>malloc)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  <a:p>
            <a:r>
              <a:rPr lang="en-US" dirty="0"/>
              <a:t>Type into (some) shells as:</a:t>
            </a:r>
          </a:p>
          <a:p>
            <a:pPr marL="57150" indent="0">
              <a:buNone/>
            </a:pPr>
            <a:r>
              <a:rPr lang="en-US" sz="2000" b="0" dirty="0">
                <a:latin typeface="Courier New"/>
                <a:cs typeface="Courier New"/>
              </a:rPr>
              <a:t>(</a:t>
            </a:r>
            <a:r>
              <a:rPr lang="en-US" sz="2000" b="0" dirty="0" err="1">
                <a:latin typeface="Courier New"/>
                <a:cs typeface="Courier New"/>
              </a:rPr>
              <a:t>setenv</a:t>
            </a:r>
            <a:r>
              <a:rPr lang="en-US" sz="2000" b="0" dirty="0">
                <a:latin typeface="Courier New"/>
                <a:cs typeface="Courier New"/>
              </a:rPr>
              <a:t> LD_PRELOAD "./</a:t>
            </a:r>
            <a:r>
              <a:rPr lang="en-US" sz="2000" b="0" dirty="0" err="1">
                <a:latin typeface="Courier New"/>
                <a:cs typeface="Courier New"/>
              </a:rPr>
              <a:t>mymalloc.so</a:t>
            </a:r>
            <a:r>
              <a:rPr lang="en-US" sz="2000" b="0" dirty="0">
                <a:latin typeface="Courier New"/>
                <a:cs typeface="Courier New"/>
              </a:rPr>
              <a:t>"; ./</a:t>
            </a:r>
            <a:r>
              <a:rPr lang="en-US" sz="2000" b="0" dirty="0" err="1">
                <a:latin typeface="Courier New"/>
                <a:cs typeface="Courier New"/>
              </a:rPr>
              <a:t>intr</a:t>
            </a:r>
            <a:r>
              <a:rPr lang="en-US" sz="2000" b="0" dirty="0">
                <a:latin typeface="Courier New"/>
                <a:cs typeface="Courier New"/>
              </a:rPr>
              <a:t> 10 100 1000)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intr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-DRUNTIME -shared -</a:t>
            </a:r>
            <a:r>
              <a:rPr lang="en-US" sz="1800" b="0" err="1">
                <a:latin typeface="Courier New"/>
                <a:cs typeface="Courier New"/>
              </a:rPr>
              <a:t>fpic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ldl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-o 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runr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(LD_PRELOAD="./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 ./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10 100 1000)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Interpositioning</a:t>
            </a:r>
            <a:r>
              <a:rPr lang="en-US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 Time</a:t>
            </a:r>
          </a:p>
          <a:p>
            <a:pPr lvl="1"/>
            <a:r>
              <a:rPr lang="en-US"/>
              <a:t>Apparent calls to </a:t>
            </a:r>
            <a:r>
              <a:rPr lang="en-US" b="1" err="1">
                <a:latin typeface="Courier New"/>
                <a:cs typeface="Courier New"/>
              </a:rPr>
              <a:t>mallo</a:t>
            </a:r>
            <a:r>
              <a:rPr lang="en-US" err="1"/>
              <a:t>c</a:t>
            </a:r>
            <a:r>
              <a:rPr lang="en-US"/>
              <a:t>/</a:t>
            </a:r>
            <a:r>
              <a:rPr lang="en-US" b="1">
                <a:latin typeface="Courier New"/>
                <a:cs typeface="Courier New"/>
              </a:rPr>
              <a:t>free</a:t>
            </a:r>
            <a:r>
              <a:rPr lang="en-US"/>
              <a:t> get macro-expanded into calls to </a:t>
            </a:r>
            <a:r>
              <a:rPr lang="en-US" b="1" err="1">
                <a:latin typeface="Courier New"/>
                <a:cs typeface="Courier New"/>
              </a:rPr>
              <a:t>mymalloc</a:t>
            </a:r>
            <a:r>
              <a:rPr lang="en-US"/>
              <a:t>/</a:t>
            </a:r>
            <a:r>
              <a:rPr lang="en-US" b="1" err="1">
                <a:latin typeface="Courier New"/>
                <a:cs typeface="Courier New"/>
              </a:rPr>
              <a:t>myfree</a:t>
            </a:r>
            <a:endParaRPr lang="en-US" b="1">
              <a:latin typeface="Courier New"/>
              <a:cs typeface="Courier New"/>
            </a:endParaRPr>
          </a:p>
          <a:p>
            <a:pPr lvl="1"/>
            <a:r>
              <a:rPr lang="en-US"/>
              <a:t>Simple approach.  Must have access to source &amp; recompile</a:t>
            </a:r>
            <a:endParaRPr lang="en-US" b="1">
              <a:latin typeface="Courier New"/>
              <a:cs typeface="Courier New"/>
            </a:endParaRPr>
          </a:p>
          <a:p>
            <a:r>
              <a:rPr lang="en-US"/>
              <a:t>Link Time</a:t>
            </a:r>
          </a:p>
          <a:p>
            <a:pPr lvl="1"/>
            <a:r>
              <a:rPr lang="en-US"/>
              <a:t>Use linker trick to have special name resolutions</a:t>
            </a:r>
          </a:p>
          <a:p>
            <a:pPr lvl="2"/>
            <a:r>
              <a:rPr lang="en-US" b="1" err="1">
                <a:latin typeface="Courier New"/>
                <a:cs typeface="Courier New"/>
              </a:rPr>
              <a:t>malloc</a:t>
            </a:r>
            <a:r>
              <a:rPr lang="en-US" b="1">
                <a:latin typeface="Courier New"/>
                <a:cs typeface="Courier New"/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>
                <a:sym typeface="Wingdings" pitchFamily="2" charset="2"/>
              </a:rPr>
              <a:t> 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endParaRPr lang="en-US" b="1">
              <a:latin typeface="Courier New"/>
              <a:cs typeface="Courier New"/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Load/Run Time</a:t>
            </a:r>
          </a:p>
          <a:p>
            <a:pPr lvl="1"/>
            <a:r>
              <a:rPr lang="en-US">
                <a:sym typeface="Wingdings" pitchFamily="2" charset="2"/>
              </a:rPr>
              <a:t>Implement custom version of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>
                <a:sym typeface="Wingdings" pitchFamily="2" charset="2"/>
              </a:rPr>
              <a:t>/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>
                <a:sym typeface="Wingdings" pitchFamily="2" charset="2"/>
              </a:rPr>
              <a:t> that use dynamic linking to load library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>
                <a:sym typeface="Wingdings" pitchFamily="2" charset="2"/>
              </a:rPr>
              <a:t>/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>
                <a:latin typeface="Courier New"/>
                <a:cs typeface="Courier New"/>
              </a:rPr>
              <a:t>(</a:t>
            </a:r>
            <a:r>
              <a:rPr lang="en-US" sz="1800" b="0" err="1">
                <a:latin typeface="Courier New"/>
                <a:cs typeface="Courier New"/>
              </a:rPr>
              <a:t>setenv</a:t>
            </a:r>
            <a:r>
              <a:rPr lang="en-US" sz="1800" b="0">
                <a:latin typeface="Courier New"/>
                <a:cs typeface="Courier New"/>
              </a:rPr>
              <a:t> LD_PRELOAD 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"; </a:t>
            </a:r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–c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Usually: Just happens, no big deal</a:t>
            </a:r>
          </a:p>
          <a:p>
            <a:r>
              <a:rPr lang="en-US"/>
              <a:t>Sometimes: Strange errors</a:t>
            </a:r>
          </a:p>
          <a:p>
            <a:pPr lvl="1"/>
            <a:r>
              <a:rPr lang="en-US"/>
              <a:t>Bad symbol resolution</a:t>
            </a:r>
          </a:p>
          <a:p>
            <a:pPr lvl="1"/>
            <a:r>
              <a:rPr lang="en-US"/>
              <a:t>Ordering dependence of linked .o, .a, and .so files</a:t>
            </a:r>
          </a:p>
          <a:p>
            <a:r>
              <a:rPr lang="en-US"/>
              <a:t>For power users:</a:t>
            </a:r>
          </a:p>
          <a:p>
            <a:pPr lvl="1"/>
            <a:r>
              <a:rPr lang="en-US" err="1"/>
              <a:t>Interpositioning</a:t>
            </a:r>
            <a:r>
              <a:rPr lang="en-US"/>
              <a:t> to trace programs with &amp; without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2: Efficiency</a:t>
            </a:r>
          </a:p>
          <a:p>
            <a:pPr lvl="1"/>
            <a:r>
              <a:rPr lang="en-US"/>
              <a:t>Time: Separate compilation</a:t>
            </a:r>
          </a:p>
          <a:p>
            <a:pPr lvl="2"/>
            <a:r>
              <a:rPr lang="en-US"/>
              <a:t>Change one source file, compile, and then </a:t>
            </a:r>
            <a:r>
              <a:rPr lang="en-US" err="1"/>
              <a:t>relink</a:t>
            </a:r>
            <a:r>
              <a:rPr lang="en-US"/>
              <a:t>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2"/>
            <a:r>
              <a:rPr lang="en-US"/>
              <a:t>Can compile multiple files concurrently.</a:t>
            </a:r>
          </a:p>
          <a:p>
            <a:pPr lvl="1"/>
            <a:r>
              <a:rPr lang="en-US"/>
              <a:t>Space: Libraries </a:t>
            </a:r>
          </a:p>
          <a:p>
            <a:pPr lvl="2"/>
            <a:r>
              <a:rPr lang="en-US"/>
              <a:t>Common functions can be aggregated into a single file...</a:t>
            </a:r>
          </a:p>
          <a:p>
            <a:pPr lvl="2"/>
            <a:r>
              <a:rPr lang="en-US" b="1"/>
              <a:t>Option 1: </a:t>
            </a:r>
            <a:r>
              <a:rPr lang="en-US" b="1" i="1"/>
              <a:t>Static Linking</a:t>
            </a:r>
          </a:p>
          <a:p>
            <a:pPr lvl="3"/>
            <a:r>
              <a:rPr lang="en-US"/>
              <a:t>Executable files and running memory images contain only the library code they actually use</a:t>
            </a:r>
          </a:p>
          <a:p>
            <a:pPr lvl="2"/>
            <a:r>
              <a:rPr lang="en-US" b="1"/>
              <a:t>Option 2: </a:t>
            </a:r>
            <a:r>
              <a:rPr lang="en-US" b="1" i="1"/>
              <a:t>Dynamic linking</a:t>
            </a:r>
          </a:p>
          <a:p>
            <a:pPr lvl="3"/>
            <a:r>
              <a:rPr lang="en-US"/>
              <a:t>Executable files contain no library code</a:t>
            </a:r>
          </a:p>
          <a:p>
            <a:pPr lvl="3"/>
            <a:r>
              <a:rPr lang="en-US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sum(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*a,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n);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hu-HU" sz="1800">
                <a:latin typeface="Courier New"/>
                <a:cs typeface="Courier New"/>
              </a:rPr>
              <a:t>int </a:t>
            </a:r>
            <a:r>
              <a:rPr lang="hu-HU" sz="180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latin typeface="Courier New"/>
                <a:cs typeface="Courier New"/>
              </a:rPr>
              <a:t>    </a:t>
            </a:r>
            <a:r>
              <a:rPr lang="fr-FR" sz="1800" err="1">
                <a:latin typeface="Courier New"/>
                <a:cs typeface="Courier New"/>
              </a:rPr>
              <a:t>int</a:t>
            </a:r>
            <a:r>
              <a:rPr lang="fr-FR" sz="1800">
                <a:latin typeface="Courier New"/>
                <a:cs typeface="Courier New"/>
              </a:rPr>
              <a:t> val = </a:t>
            </a:r>
            <a:r>
              <a:rPr lang="fr-FR" sz="180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latin typeface="Courier New"/>
                <a:cs typeface="Courier New"/>
              </a:rPr>
              <a:t>(</a:t>
            </a:r>
            <a:r>
              <a:rPr lang="fr-FR" sz="1800" err="1">
                <a:latin typeface="Courier New"/>
                <a:cs typeface="Courier New"/>
              </a:rPr>
              <a:t>array</a:t>
            </a:r>
            <a:r>
              <a:rPr lang="fr-FR" sz="1800"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latin typeface="Courier New"/>
                <a:cs typeface="Courier New"/>
              </a:rPr>
              <a:t>    return val;</a:t>
            </a:r>
          </a:p>
          <a:p>
            <a:r>
              <a:rPr lang="fr-FR" sz="1800">
                <a:latin typeface="Courier New"/>
                <a:cs typeface="Courier New"/>
              </a:rPr>
              <a:t>}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26355</TotalTime>
  <Words>6289</Words>
  <Application>Microsoft Macintosh PowerPoint</Application>
  <PresentationFormat>On-screen Show (4:3)</PresentationFormat>
  <Paragraphs>1166</Paragraphs>
  <Slides>60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ＭＳ Ｐゴシック</vt:lpstr>
      <vt:lpstr>Arial</vt:lpstr>
      <vt:lpstr>Arial Narrow</vt:lpstr>
      <vt:lpstr>Calibri</vt:lpstr>
      <vt:lpstr>Century Gothic</vt:lpstr>
      <vt:lpstr>Courier</vt:lpstr>
      <vt:lpstr>Courier New</vt:lpstr>
      <vt:lpstr>msgothic</vt:lpstr>
      <vt:lpstr>Times New Roman</vt:lpstr>
      <vt:lpstr>Wingdings</vt:lpstr>
      <vt:lpstr>Wingdings 2</vt:lpstr>
      <vt:lpstr>template2007</vt:lpstr>
      <vt:lpstr>PowerPoint Presentation</vt:lpstr>
      <vt:lpstr>Linking  15-213: Introduction to Computer Systems 13th Lecture, October 9th, 2018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Use of extern in .h Files (#1)</vt:lpstr>
      <vt:lpstr>Use of .h Files (#2)</vt:lpstr>
      <vt:lpstr>Step 2: Relocation</vt:lpstr>
      <vt:lpstr>Relocation Entries</vt:lpstr>
      <vt:lpstr>Relocated .text section</vt:lpstr>
      <vt:lpstr>Loading Executable Object Files</vt:lpstr>
      <vt:lpstr>Quiz Time!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659</cp:revision>
  <cp:lastPrinted>2017-10-10T16:05:23Z</cp:lastPrinted>
  <dcterms:created xsi:type="dcterms:W3CDTF">2012-10-04T19:17:13Z</dcterms:created>
  <dcterms:modified xsi:type="dcterms:W3CDTF">2018-10-08T17:31:48Z</dcterms:modified>
</cp:coreProperties>
</file>