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1289" r:id="rId2"/>
    <p:sldId id="542" r:id="rId3"/>
    <p:sldId id="1202" r:id="rId4"/>
    <p:sldId id="1204" r:id="rId5"/>
    <p:sldId id="1205" r:id="rId6"/>
    <p:sldId id="1206" r:id="rId7"/>
    <p:sldId id="1276" r:id="rId8"/>
    <p:sldId id="1207" r:id="rId9"/>
    <p:sldId id="1208" r:id="rId10"/>
    <p:sldId id="1286" r:id="rId11"/>
    <p:sldId id="1209" r:id="rId12"/>
    <p:sldId id="1210" r:id="rId13"/>
    <p:sldId id="1262" r:id="rId14"/>
    <p:sldId id="1285" r:id="rId15"/>
    <p:sldId id="1211" r:id="rId16"/>
    <p:sldId id="1212" r:id="rId17"/>
    <p:sldId id="1213" r:id="rId18"/>
    <p:sldId id="1277" r:id="rId19"/>
    <p:sldId id="1249" r:id="rId20"/>
    <p:sldId id="1250" r:id="rId21"/>
    <p:sldId id="1253" r:id="rId22"/>
    <p:sldId id="1254" r:id="rId23"/>
    <p:sldId id="1263" r:id="rId24"/>
    <p:sldId id="1264" r:id="rId25"/>
    <p:sldId id="1274" r:id="rId26"/>
    <p:sldId id="1255" r:id="rId27"/>
    <p:sldId id="1216" r:id="rId28"/>
    <p:sldId id="1217" r:id="rId29"/>
    <p:sldId id="1218" r:id="rId30"/>
    <p:sldId id="1278" r:id="rId31"/>
    <p:sldId id="1265" r:id="rId32"/>
    <p:sldId id="1266" r:id="rId33"/>
    <p:sldId id="1267" r:id="rId34"/>
    <p:sldId id="1268" r:id="rId35"/>
    <p:sldId id="1269" r:id="rId36"/>
    <p:sldId id="1270" r:id="rId37"/>
    <p:sldId id="1261" r:id="rId38"/>
    <p:sldId id="1288" r:id="rId39"/>
    <p:sldId id="1220" r:id="rId40"/>
    <p:sldId id="1287" r:id="rId41"/>
    <p:sldId id="1281" r:id="rId42"/>
    <p:sldId id="1284" r:id="rId43"/>
    <p:sldId id="1271" r:id="rId44"/>
    <p:sldId id="1272" r:id="rId45"/>
    <p:sldId id="1273" r:id="rId46"/>
    <p:sldId id="1221" r:id="rId47"/>
    <p:sldId id="1238" r:id="rId48"/>
    <p:sldId id="1239" r:id="rId49"/>
    <p:sldId id="1290" r:id="rId50"/>
    <p:sldId id="1226" r:id="rId51"/>
    <p:sldId id="1279" r:id="rId52"/>
    <p:sldId id="1228" r:id="rId53"/>
    <p:sldId id="1229" r:id="rId54"/>
    <p:sldId id="1280" r:id="rId55"/>
    <p:sldId id="1230" r:id="rId56"/>
    <p:sldId id="1231" r:id="rId57"/>
    <p:sldId id="1232" r:id="rId58"/>
    <p:sldId id="1233" r:id="rId59"/>
    <p:sldId id="1275" r:id="rId60"/>
    <p:sldId id="1246" r:id="rId61"/>
    <p:sldId id="1235" r:id="rId62"/>
    <p:sldId id="1236" r:id="rId63"/>
  </p:sldIdLst>
  <p:sldSz cx="9144000" cy="6858000" type="screen4x3"/>
  <p:notesSz cx="7302500" cy="9586913"/>
  <p:custDataLst>
    <p:tags r:id="rId6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8C4"/>
    <a:srgbClr val="E9E1C9"/>
    <a:srgbClr val="AB8D8D"/>
    <a:srgbClr val="F7F5CD"/>
    <a:srgbClr val="990000"/>
    <a:srgbClr val="D5F1CF"/>
    <a:srgbClr val="F1C7C7"/>
    <a:srgbClr val="F6F5BD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75" autoAdjust="0"/>
    <p:restoredTop sz="96801" autoAdjust="0"/>
  </p:normalViewPr>
  <p:slideViewPr>
    <p:cSldViewPr snapToObjects="1">
      <p:cViewPr varScale="1">
        <p:scale>
          <a:sx n="143" d="100"/>
          <a:sy n="143" d="100"/>
        </p:scale>
        <p:origin x="261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tags" Target="tags/tag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Enable with:</a:t>
            </a:r>
          </a:p>
          <a:p>
            <a:endParaRPr lang="en-US" dirty="0" smtClean="0"/>
          </a:p>
          <a:p>
            <a:r>
              <a:rPr lang="en-US" dirty="0" err="1" smtClean="0"/>
              <a:t>setenv</a:t>
            </a:r>
            <a:r>
              <a:rPr lang="en-US" baseline="0" dirty="0" smtClean="0"/>
              <a:t> LD_PRELOAD ./</a:t>
            </a:r>
            <a:r>
              <a:rPr lang="en-US" baseline="0" dirty="0" err="1" smtClean="0"/>
              <a:t>myfork.so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Can turn on/off verbose printing with: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setenv</a:t>
            </a:r>
            <a:r>
              <a:rPr lang="en-US" baseline="0" dirty="0" smtClean="0"/>
              <a:t> VERBOSE 1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unsetenv</a:t>
            </a:r>
            <a:r>
              <a:rPr lang="en-US" baseline="0" dirty="0" smtClean="0"/>
              <a:t> VERBOSE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./forks</a:t>
            </a:r>
            <a:r>
              <a:rPr lang="en-US" baseline="0" dirty="0" smtClean="0"/>
              <a:t> 2</a:t>
            </a:r>
          </a:p>
          <a:p>
            <a:endParaRPr lang="en-US" baseline="0" dirty="0" smtClean="0"/>
          </a:p>
          <a:p>
            <a:r>
              <a:rPr lang="en-US" baseline="0" dirty="0" smtClean="0"/>
              <a:t>(Similarly for other examples)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consistently terminate in order, even with random delays.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But, can turn off delays on parent with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setenv</a:t>
            </a:r>
            <a:r>
              <a:rPr lang="en-US" baseline="0" dirty="0" smtClean="0"/>
              <a:t> PARENT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see variations in termination order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always terminate in reverse order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anvas.cmu.edu/courses/122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99523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(partial) Taxonomy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018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1157118" y="3357265"/>
            <a:ext cx="785982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71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Timer interrupt</a:t>
            </a:r>
          </a:p>
          <a:p>
            <a:pPr lvl="2"/>
            <a:r>
              <a:rPr lang="en-US" dirty="0" smtClean="0"/>
              <a:t>Every few </a:t>
            </a:r>
            <a:r>
              <a:rPr lang="en-US" dirty="0" err="1" smtClean="0"/>
              <a:t>ms</a:t>
            </a:r>
            <a:r>
              <a:rPr lang="en-US" dirty="0" smtClean="0"/>
              <a:t>, an external timer chip triggers an interrupt</a:t>
            </a:r>
          </a:p>
          <a:p>
            <a:pPr lvl="2"/>
            <a:r>
              <a:rPr lang="en-US" dirty="0" smtClean="0"/>
              <a:t>Used by the kernel to take back control from user programs</a:t>
            </a:r>
          </a:p>
          <a:p>
            <a:pPr lvl="1"/>
            <a:r>
              <a:rPr lang="en-US" dirty="0" smtClean="0"/>
              <a:t> I</a:t>
            </a:r>
            <a:r>
              <a:rPr lang="en-US" dirty="0"/>
              <a:t>/O </a:t>
            </a:r>
            <a:r>
              <a:rPr lang="en-US" dirty="0" smtClean="0"/>
              <a:t>interrupt from external device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dirty="0" smtClean="0"/>
              <a:t>itting </a:t>
            </a:r>
            <a:r>
              <a:rPr lang="en-US" dirty="0"/>
              <a:t>Ctrl-C at the keyboard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a packet from a network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data from a </a:t>
            </a:r>
            <a:r>
              <a:rPr lang="en-US" dirty="0" smtClean="0"/>
              <a:t>disk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nintentional </a:t>
            </a:r>
            <a:r>
              <a:rPr lang="en-US" dirty="0"/>
              <a:t>and unrecoverable</a:t>
            </a:r>
          </a:p>
          <a:p>
            <a:pPr lvl="2"/>
            <a:r>
              <a:rPr lang="en-US" dirty="0"/>
              <a:t>Examples: </a:t>
            </a:r>
            <a:r>
              <a:rPr lang="en-US" dirty="0" smtClean="0"/>
              <a:t>illegal instruction, parity </a:t>
            </a:r>
            <a:r>
              <a:rPr lang="en-US" dirty="0"/>
              <a:t>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09844"/>
              </p:ext>
            </p:extLst>
          </p:nvPr>
        </p:nvGraphicFramePr>
        <p:xfrm>
          <a:off x="457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read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Read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write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Write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open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Open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close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Close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stat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fork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Create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59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Execute a program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_exit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Terminate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kill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Send signal to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Each x86-64 system call has a unique ID number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 smtClean="0"/>
              <a:t>System Call 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User calls: </a:t>
            </a:r>
            <a:r>
              <a:rPr lang="en-US" sz="2000" dirty="0" smtClean="0">
                <a:latin typeface="Courier New" pitchFamily="49" charset="0"/>
              </a:rPr>
              <a:t>open(filename, options)</a:t>
            </a:r>
            <a:endParaRPr lang="en-US" sz="2000" b="0" dirty="0" smtClean="0"/>
          </a:p>
          <a:p>
            <a:r>
              <a:rPr lang="en-US" sz="2000" b="0" dirty="0" smtClean="0"/>
              <a:t>Calls __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function, which invokes </a:t>
            </a:r>
            <a:r>
              <a:rPr lang="en-US" sz="2000" b="0" dirty="0"/>
              <a:t>system call </a:t>
            </a:r>
            <a:r>
              <a:rPr lang="en-US" sz="2000" b="0" dirty="0" smtClean="0"/>
              <a:t>instruction </a:t>
            </a:r>
            <a:r>
              <a:rPr lang="en-US" sz="2000" dirty="0" err="1" smtClean="0">
                <a:latin typeface="Courier New" pitchFamily="49" charset="0"/>
              </a:rPr>
              <a:t>syscall</a:t>
            </a:r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e5d79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b8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02 00 00 00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mov  $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0x2,%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eax  # 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e5d7e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0f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05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48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$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0xfffffffffffff001,%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rax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c3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</a:t>
            </a:r>
            <a:r>
              <a:rPr lang="en-US" sz="1800" b="0" i="1" dirty="0" smtClean="0">
                <a:latin typeface="Calibri" pitchFamily="34" charset="0"/>
              </a:rPr>
              <a:t>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r>
              <a:rPr lang="en-US" sz="2000" b="0" dirty="0" smtClean="0">
                <a:latin typeface="Courier New"/>
                <a:cs typeface="Courier New"/>
              </a:rPr>
              <a:t> </a:t>
            </a:r>
            <a:r>
              <a:rPr lang="en-US" sz="2000" b="0" dirty="0" smtClean="0"/>
              <a:t>contains </a:t>
            </a:r>
            <a:r>
              <a:rPr lang="en-US" sz="2000" b="0" dirty="0" err="1" smtClean="0"/>
              <a:t>syscall</a:t>
            </a:r>
            <a:r>
              <a:rPr lang="en-US" sz="2000" b="0" dirty="0" smtClean="0"/>
              <a:t> number</a:t>
            </a:r>
          </a:p>
          <a:p>
            <a:r>
              <a:rPr lang="en-US" sz="2000" b="0" dirty="0" smtClean="0"/>
              <a:t>Other arguments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rsi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rdx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%r10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%r8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 smtClean="0"/>
              <a:t>Return value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endParaRPr lang="en-US" sz="2000" b="0" dirty="0" smtClean="0">
              <a:latin typeface="Courier New"/>
              <a:cs typeface="Courier New"/>
            </a:endParaRPr>
          </a:p>
          <a:p>
            <a:r>
              <a:rPr lang="en-US" sz="2000" b="0" dirty="0" smtClean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 smtClean="0">
                <a:latin typeface="Courier New"/>
                <a:cs typeface="Courier New"/>
              </a:rPr>
              <a:t>errno</a:t>
            </a:r>
            <a:endParaRPr lang="en-US" sz="2000" b="0" dirty="0" smtClean="0">
              <a:latin typeface="Courier New"/>
              <a:cs typeface="Courier New"/>
            </a:endParaRPr>
          </a:p>
          <a:p>
            <a:endParaRPr lang="en-US" sz="2000" b="0" dirty="0" smtClean="0">
              <a:latin typeface="+mn-lt"/>
              <a:cs typeface="Courier New"/>
            </a:endParaRP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16073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 smtClean="0"/>
              <a:t>System Call 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User calls: </a:t>
            </a:r>
            <a:r>
              <a:rPr lang="en-US" sz="2000" dirty="0" smtClean="0">
                <a:latin typeface="Courier New" pitchFamily="49" charset="0"/>
              </a:rPr>
              <a:t>open(filename, options)</a:t>
            </a:r>
            <a:endParaRPr lang="en-US" sz="2000" b="0" dirty="0" smtClean="0"/>
          </a:p>
          <a:p>
            <a:r>
              <a:rPr lang="en-US" sz="2000" b="0" dirty="0" smtClean="0"/>
              <a:t>Calls __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function, which invokes </a:t>
            </a:r>
            <a:r>
              <a:rPr lang="en-US" sz="2000" b="0" dirty="0"/>
              <a:t>system call </a:t>
            </a:r>
            <a:r>
              <a:rPr lang="en-US" sz="2000" b="0" dirty="0" smtClean="0"/>
              <a:t>instruction </a:t>
            </a:r>
            <a:r>
              <a:rPr lang="en-US" sz="2000" dirty="0" err="1" smtClean="0">
                <a:latin typeface="Courier New" pitchFamily="49" charset="0"/>
              </a:rPr>
              <a:t>syscall</a:t>
            </a:r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e5d79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b8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02 00 00 00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mov  $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0x2,%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eax  # 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e5d7e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0f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05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48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$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0xfffffffffffff001,%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rax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c3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</a:t>
            </a:r>
            <a:r>
              <a:rPr lang="en-US" sz="1800" b="0" i="1" dirty="0" smtClean="0">
                <a:latin typeface="Calibri" pitchFamily="34" charset="0"/>
              </a:rPr>
              <a:t>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r>
              <a:rPr lang="en-US" sz="2000" b="0" dirty="0" smtClean="0">
                <a:latin typeface="Courier New"/>
                <a:cs typeface="Courier New"/>
              </a:rPr>
              <a:t> </a:t>
            </a:r>
            <a:r>
              <a:rPr lang="en-US" sz="2000" b="0" dirty="0" smtClean="0"/>
              <a:t>contains </a:t>
            </a:r>
            <a:r>
              <a:rPr lang="en-US" sz="2000" b="0" dirty="0" err="1" smtClean="0"/>
              <a:t>syscall</a:t>
            </a:r>
            <a:r>
              <a:rPr lang="en-US" sz="2000" b="0" dirty="0" smtClean="0"/>
              <a:t> number</a:t>
            </a:r>
          </a:p>
          <a:p>
            <a:r>
              <a:rPr lang="en-US" sz="2000" b="0" dirty="0" smtClean="0"/>
              <a:t>Other arguments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rsi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rdx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%r10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%r8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 smtClean="0"/>
              <a:t>Return value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endParaRPr lang="en-US" sz="2000" b="0" dirty="0" smtClean="0">
              <a:latin typeface="Courier New"/>
              <a:cs typeface="Courier New"/>
            </a:endParaRPr>
          </a:p>
          <a:p>
            <a:r>
              <a:rPr lang="en-US" sz="2000" b="0" dirty="0" smtClean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 smtClean="0">
                <a:latin typeface="Courier New"/>
                <a:cs typeface="Courier New"/>
              </a:rPr>
              <a:t>errno</a:t>
            </a:r>
            <a:endParaRPr lang="en-US" sz="2000" b="0" dirty="0" smtClean="0">
              <a:latin typeface="Courier New"/>
              <a:cs typeface="Courier New"/>
            </a:endParaRPr>
          </a:p>
          <a:p>
            <a:endParaRPr lang="en-US" sz="2000" b="0" dirty="0" smtClean="0">
              <a:latin typeface="+mn-lt"/>
              <a:cs typeface="Courier New"/>
            </a:endParaRP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2819400" y="317480"/>
            <a:ext cx="6402058" cy="489364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Almost like a function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Transfer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On return, executes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Passes arguments using calling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Gets result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itchFamily="34" charset="0"/>
              </a:rPr>
              <a:t>One Important exception</a:t>
            </a:r>
            <a:r>
              <a:rPr lang="en-US" dirty="0" smtClean="0">
                <a:latin typeface="Calibri" pitchFamily="34" charset="0"/>
              </a:rPr>
              <a:t>!</a:t>
            </a:r>
            <a:endParaRPr lang="en-US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Executed by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Different set of </a:t>
            </a:r>
            <a:r>
              <a:rPr lang="en-US" dirty="0" smtClean="0">
                <a:latin typeface="Calibri" pitchFamily="34" charset="0"/>
              </a:rPr>
              <a:t>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And other differences: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E.g., “address” of “function”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Uses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Copy page from disk 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 and </a:t>
            </a:r>
            <a:r>
              <a:rPr lang="en-US" sz="1800" b="0" i="1" dirty="0" err="1" smtClean="0">
                <a:latin typeface="Calibri" pitchFamily="34" charset="0"/>
              </a:rPr>
              <a:t>reexecute</a:t>
            </a:r>
            <a:r>
              <a:rPr lang="en-US" sz="1800" b="0" i="1" dirty="0" smtClean="0">
                <a:latin typeface="Calibri" pitchFamily="34" charset="0"/>
              </a:rPr>
              <a:t> </a:t>
            </a:r>
            <a:r>
              <a:rPr lang="en-US" sz="1800" b="0" i="1" dirty="0" err="1" smtClean="0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874985"/>
          </a:xfrm>
        </p:spPr>
        <p:txBody>
          <a:bodyPr/>
          <a:lstStyle/>
          <a:p>
            <a:r>
              <a:rPr lang="en-US" sz="2000" b="0" dirty="0" smtClean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0" y="3276600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D</a:t>
            </a:r>
            <a:r>
              <a:rPr lang="en-US" sz="1800" b="0" i="1" dirty="0" smtClean="0">
                <a:latin typeface="Calibri" pitchFamily="34" charset="0"/>
              </a:rPr>
              <a:t>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S</a:t>
            </a:r>
            <a:r>
              <a:rPr lang="en-US" sz="1800" b="0" i="1" dirty="0" smtClean="0">
                <a:latin typeface="Calibri" pitchFamily="34" charset="0"/>
              </a:rPr>
              <a:t>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Process Control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7100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Provided by kernel mechanism called </a:t>
            </a:r>
            <a:r>
              <a:rPr lang="en-US" i="1" dirty="0" smtClean="0"/>
              <a:t>context switching</a:t>
            </a:r>
            <a:endParaRPr lang="en-US" i="1" dirty="0"/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 smtClean="0"/>
              <a:t>Each program seems to have exclusive use of main memory. </a:t>
            </a:r>
          </a:p>
          <a:p>
            <a:pPr lvl="2"/>
            <a:r>
              <a:rPr lang="en-US" dirty="0" smtClean="0"/>
              <a:t>Provided by kernel mechanism called </a:t>
            </a:r>
            <a:r>
              <a:rPr lang="en-US" i="1" dirty="0" smtClean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16520" y="5257800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Registers</a:t>
              </a:r>
              <a:endParaRPr lang="en-US" sz="1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0" y="3291499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Stac</a:t>
              </a:r>
              <a:r>
                <a:rPr lang="en-US" sz="1800" dirty="0"/>
                <a:t>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Heap</a:t>
              </a:r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Code</a:t>
              </a:r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Data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Exceptions and Processes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 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</a:t>
            </a:r>
            <a:r>
              <a:rPr lang="en-US" sz="2000" b="0" smtClean="0"/>
              <a:t>October 12th, 2017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/>
              <a:t>Randy Bryant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Multiprocessing: The Illusion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501452"/>
            <a:ext cx="7896225" cy="1975548"/>
          </a:xfrm>
        </p:spPr>
        <p:txBody>
          <a:bodyPr/>
          <a:lstStyle/>
          <a:p>
            <a:r>
              <a:rPr lang="en-US" dirty="0" smtClean="0"/>
              <a:t>Computer runs many processes simultaneously</a:t>
            </a:r>
          </a:p>
          <a:p>
            <a:pPr lvl="1"/>
            <a:r>
              <a:rPr lang="en-US" dirty="0" smtClean="0"/>
              <a:t>Applications for one or more users</a:t>
            </a:r>
          </a:p>
          <a:p>
            <a:pPr lvl="2"/>
            <a:r>
              <a:rPr lang="en-US" dirty="0" smtClean="0"/>
              <a:t>Web browsers, email clients, editors, …</a:t>
            </a:r>
          </a:p>
          <a:p>
            <a:pPr lvl="1"/>
            <a:r>
              <a:rPr lang="en-US" dirty="0" smtClean="0"/>
              <a:t>Background tasks</a:t>
            </a:r>
          </a:p>
          <a:p>
            <a:pPr lvl="2"/>
            <a:r>
              <a:rPr lang="en-US" dirty="0" smtClean="0"/>
              <a:t>Monitoring network &amp; I/O devices</a:t>
            </a:r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47916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900316" y="3809828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751396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887986" y="19496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87986" y="22544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887986" y="28272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887986" y="25431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527834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680234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531314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667904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667904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2667904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667904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2254663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104737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257137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5108217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244807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244807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244807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5244807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68400"/>
            <a:ext cx="7277100" cy="4851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923924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 smtClean="0"/>
              <a:t>Running program “top” on Mac</a:t>
            </a:r>
          </a:p>
          <a:p>
            <a:pPr lvl="1"/>
            <a:r>
              <a:rPr lang="en-US" dirty="0" smtClean="0"/>
              <a:t>System has 123 processes, 5 of which are active</a:t>
            </a:r>
          </a:p>
          <a:p>
            <a:pPr lvl="1"/>
            <a:r>
              <a:rPr lang="en-US" dirty="0" smtClean="0"/>
              <a:t>Identified by Process ID (PID)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Single processor executes multiple processes </a:t>
            </a:r>
            <a:r>
              <a:rPr lang="en-US" dirty="0"/>
              <a:t>c</a:t>
            </a:r>
            <a:r>
              <a:rPr lang="en-US" dirty="0" smtClean="0"/>
              <a:t>oncurrently</a:t>
            </a:r>
            <a:endParaRPr lang="en-US" dirty="0"/>
          </a:p>
          <a:p>
            <a:pPr lvl="1"/>
            <a:r>
              <a:rPr lang="en-US" dirty="0"/>
              <a:t>Process executions interleaved (multitasking) </a:t>
            </a:r>
            <a:endParaRPr lang="en-US" dirty="0" smtClean="0"/>
          </a:p>
          <a:p>
            <a:pPr lvl="1"/>
            <a:r>
              <a:rPr lang="en-US" dirty="0" smtClean="0"/>
              <a:t>Address </a:t>
            </a:r>
            <a:r>
              <a:rPr lang="en-US" dirty="0"/>
              <a:t>spaces managed by virtual memory </a:t>
            </a:r>
            <a:r>
              <a:rPr lang="en-US" dirty="0" smtClean="0"/>
              <a:t>system (later in course)</a:t>
            </a:r>
            <a:endParaRPr lang="en-US" dirty="0"/>
          </a:p>
          <a:p>
            <a:pPr lvl="1"/>
            <a:r>
              <a:rPr lang="en-US" dirty="0" smtClean="0"/>
              <a:t>Register values for </a:t>
            </a:r>
            <a:r>
              <a:rPr lang="en-US" dirty="0" err="1" smtClean="0"/>
              <a:t>nonexecuting</a:t>
            </a:r>
            <a:r>
              <a:rPr lang="en-US" dirty="0" smtClean="0"/>
              <a:t> processes saved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Save current registers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>
            <a:off x="14478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Schedule next process for execution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69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Load saved registers and switch address space (context switch)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 flipV="1">
            <a:off x="32004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(Modern)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343401" y="4110038"/>
            <a:ext cx="4952999" cy="2671762"/>
          </a:xfrm>
        </p:spPr>
        <p:txBody>
          <a:bodyPr/>
          <a:lstStyle/>
          <a:p>
            <a:r>
              <a:rPr lang="en-US" dirty="0" smtClean="0"/>
              <a:t>Multicore processors</a:t>
            </a:r>
          </a:p>
          <a:p>
            <a:pPr marL="519113" lvl="1" indent="-179388"/>
            <a:r>
              <a:rPr lang="en-US" dirty="0" smtClean="0"/>
              <a:t>Multiple CPUs on single chip</a:t>
            </a:r>
          </a:p>
          <a:p>
            <a:pPr marL="519113" lvl="1" indent="-179388"/>
            <a:r>
              <a:rPr lang="en-US" dirty="0" smtClean="0"/>
              <a:t>Share main memory (and some caches)</a:t>
            </a:r>
          </a:p>
          <a:p>
            <a:pPr marL="519113" lvl="1" indent="-179388"/>
            <a:r>
              <a:rPr lang="en-US" dirty="0" smtClean="0"/>
              <a:t>Each can execute a separate process</a:t>
            </a:r>
          </a:p>
          <a:p>
            <a:pPr marL="687388" lvl="2" indent="-168275"/>
            <a:r>
              <a:rPr lang="en-US" dirty="0" smtClean="0"/>
              <a:t>Scheduling of processors onto cores done by kernel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1052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838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 dirty="0"/>
              <a:t>Concurrent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 smtClean="0"/>
              <a:t>Each process is a logical control flow. </a:t>
            </a:r>
          </a:p>
          <a:p>
            <a:r>
              <a:rPr lang="en-US" dirty="0" smtClean="0"/>
              <a:t>Two </a:t>
            </a:r>
            <a:r>
              <a:rPr lang="en-US" dirty="0"/>
              <a:t>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Examples (running on single core):</a:t>
            </a:r>
            <a:endParaRPr lang="en-US" dirty="0"/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5177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</a:t>
            </a:r>
            <a:r>
              <a:rPr lang="en-US" dirty="0" smtClean="0"/>
              <a:t> as </a:t>
            </a:r>
            <a:r>
              <a:rPr lang="en-US" dirty="0"/>
              <a:t>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</a:t>
            </a:r>
            <a:r>
              <a:rPr lang="en-US" dirty="0" smtClean="0"/>
              <a:t>memory-resident OS </a:t>
            </a:r>
            <a:r>
              <a:rPr lang="en-US" dirty="0"/>
              <a:t>code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</a:t>
            </a:r>
            <a:r>
              <a:rPr lang="en-US" dirty="0" smtClean="0"/>
              <a:t>as part of some existing process.</a:t>
            </a:r>
            <a:endParaRPr lang="en-US" dirty="0"/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 Control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 smtClean="0">
                <a:solidFill>
                  <a:srgbClr val="808080"/>
                </a:solidFill>
              </a:rPr>
              <a:t>Processes</a:t>
            </a:r>
          </a:p>
          <a:p>
            <a:r>
              <a:rPr lang="en-US" dirty="0" smtClean="0"/>
              <a:t>Process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7620912" cy="573088"/>
          </a:xfrm>
        </p:spPr>
        <p:txBody>
          <a:bodyPr/>
          <a:lstStyle/>
          <a:p>
            <a:r>
              <a:rPr lang="en-US" dirty="0" smtClean="0"/>
              <a:t>System Call Error Handling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899"/>
            <a:ext cx="8294687" cy="2647771"/>
          </a:xfrm>
        </p:spPr>
        <p:txBody>
          <a:bodyPr/>
          <a:lstStyle/>
          <a:p>
            <a:r>
              <a:rPr lang="en-US" dirty="0" smtClean="0"/>
              <a:t>On error</a:t>
            </a:r>
            <a:r>
              <a:rPr lang="en-US" smtClean="0"/>
              <a:t>, Linux </a:t>
            </a:r>
            <a:r>
              <a:rPr lang="en-US" dirty="0" smtClean="0"/>
              <a:t>system-level functions typically return -1 and set global variable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to indicate cause. </a:t>
            </a:r>
          </a:p>
          <a:p>
            <a:r>
              <a:rPr lang="en-US" dirty="0" smtClean="0"/>
              <a:t>Hard and fast rule: </a:t>
            </a:r>
          </a:p>
          <a:p>
            <a:pPr lvl="1"/>
            <a:r>
              <a:rPr lang="en-US" dirty="0" smtClean="0"/>
              <a:t>You must check the return status of every system-level function</a:t>
            </a:r>
          </a:p>
          <a:p>
            <a:pPr lvl="1"/>
            <a:r>
              <a:rPr lang="en-US" dirty="0" smtClean="0"/>
              <a:t>Only exception is the handful of functions that return </a:t>
            </a:r>
            <a:r>
              <a:rPr lang="en-US" dirty="0" smtClean="0">
                <a:latin typeface="Courier New"/>
                <a:cs typeface="Courier New"/>
              </a:rPr>
              <a:t>void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28600" y="3810000"/>
            <a:ext cx="8634508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nb-NO" sz="18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 {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exit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(-1);</a:t>
            </a:r>
            <a:endParaRPr lang="nb-NO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40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Error-reporting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Can simplify somewhat using an </a:t>
            </a:r>
            <a:r>
              <a:rPr lang="en-US" i="1" dirty="0" smtClean="0"/>
              <a:t>error-reporting function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But, must think about application.  Not </a:t>
            </a:r>
            <a:r>
              <a:rPr lang="en-US" dirty="0" err="1" smtClean="0"/>
              <a:t>alway</a:t>
            </a:r>
            <a:r>
              <a:rPr lang="en-US" dirty="0" smtClean="0"/>
              <a:t> appropriate to exit when something goes wrong.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1981200"/>
            <a:ext cx="7664854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Unix-style error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"%s: %s\n"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exit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(-1);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4230469"/>
            <a:ext cx="4256209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800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81200" y="3200400"/>
            <a:ext cx="7010400" cy="1359932"/>
            <a:chOff x="1447800" y="3048000"/>
            <a:chExt cx="7010400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5410200" y="4038600"/>
              <a:ext cx="304800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Note: </a:t>
              </a:r>
              <a:r>
                <a:rPr lang="en-US" sz="1800" dirty="0" err="1" smtClean="0">
                  <a:latin typeface="Calibri" pitchFamily="34" charset="0"/>
                </a:rPr>
                <a:t>csapp.c</a:t>
              </a:r>
              <a:r>
                <a:rPr lang="en-US" sz="1800" dirty="0" smtClean="0">
                  <a:latin typeface="Calibri" pitchFamily="34" charset="0"/>
                </a:rPr>
                <a:t> exits with 0.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 bwMode="auto">
            <a:xfrm flipH="1" flipV="1">
              <a:off x="1447800" y="3048000"/>
              <a:ext cx="3962400" cy="117526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44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Error-handling Wrappers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 smtClean="0"/>
              <a:t>We simplify the code we present to you even further by using Stevens-style error-handling wrappers: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what you generally want to do in a real application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5221069"/>
            <a:ext cx="2316900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Process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524125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pid_t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getpid</a:t>
            </a:r>
            <a:r>
              <a:rPr lang="en-US" dirty="0" smtClean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PID of current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pid_t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getppid</a:t>
            </a:r>
            <a:r>
              <a:rPr lang="en-US" dirty="0" smtClean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Returns PID of parent process</a:t>
            </a: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Terminating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38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 smtClean="0">
                <a:latin typeface="Calibri"/>
                <a:cs typeface="Calibri"/>
              </a:rPr>
              <a:t>scheduled</a:t>
            </a:r>
            <a:r>
              <a:rPr lang="en-US" dirty="0" smtClean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execution is </a:t>
            </a:r>
            <a:r>
              <a:rPr lang="en-US" i="1" dirty="0" smtClean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and will not be scheduled until further notice (next lecture when we study signals)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is stopped permanently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Processes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5089525"/>
          </a:xfrm>
        </p:spPr>
        <p:txBody>
          <a:bodyPr/>
          <a:lstStyle/>
          <a:p>
            <a:r>
              <a:rPr lang="en-US" dirty="0" smtClean="0"/>
              <a:t>Process becomes terminated for one of three reasons:</a:t>
            </a:r>
          </a:p>
          <a:p>
            <a:pPr lvl="1"/>
            <a:r>
              <a:rPr lang="en-US" dirty="0" smtClean="0"/>
              <a:t>Receiving a signal whose default action is to terminate (next lecture)</a:t>
            </a:r>
          </a:p>
          <a:p>
            <a:pPr lvl="1"/>
            <a:r>
              <a:rPr lang="en-US" dirty="0" smtClean="0"/>
              <a:t>Returning from the </a:t>
            </a:r>
            <a:r>
              <a:rPr lang="en-US" b="1" dirty="0" smtClean="0">
                <a:latin typeface="Courier New"/>
                <a:cs typeface="Courier New"/>
              </a:rPr>
              <a:t>main</a:t>
            </a:r>
            <a:r>
              <a:rPr lang="en-US" dirty="0" smtClean="0"/>
              <a:t> routine</a:t>
            </a:r>
          </a:p>
          <a:p>
            <a:pPr lvl="1"/>
            <a:r>
              <a:rPr lang="en-US" dirty="0" smtClean="0"/>
              <a:t>Calling the </a:t>
            </a:r>
            <a:r>
              <a:rPr lang="en-US" b="1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function</a:t>
            </a:r>
          </a:p>
          <a:p>
            <a:pPr lvl="1"/>
            <a:endParaRPr lang="en-US" dirty="0"/>
          </a:p>
          <a:p>
            <a:r>
              <a:rPr lang="en-US" dirty="0" smtClean="0">
                <a:latin typeface="Courier New"/>
                <a:cs typeface="Courier New"/>
              </a:rPr>
              <a:t>void exit(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 smtClean="0"/>
              <a:t>Terminates with an </a:t>
            </a:r>
            <a:r>
              <a:rPr lang="en-US" i="1" dirty="0" smtClean="0"/>
              <a:t>exit status </a:t>
            </a:r>
            <a:r>
              <a:rPr lang="en-US" dirty="0" smtClean="0"/>
              <a:t>of </a:t>
            </a:r>
            <a:r>
              <a:rPr lang="en-US" b="1" dirty="0" smtClean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>
                <a:latin typeface="Calibri"/>
                <a:cs typeface="Calibri"/>
              </a:rPr>
              <a:t> is called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 smtClean="0">
                <a:latin typeface="Calibri"/>
                <a:cs typeface="Calibri"/>
              </a:rPr>
              <a:t> but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 smtClean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270956"/>
          </a:xfrm>
        </p:spPr>
        <p:txBody>
          <a:bodyPr/>
          <a:lstStyle/>
          <a:p>
            <a:r>
              <a:rPr lang="en-US" i="1" dirty="0" smtClean="0">
                <a:latin typeface="Calibri"/>
                <a:cs typeface="Calibri"/>
              </a:rPr>
              <a:t>Parent process </a:t>
            </a:r>
            <a:r>
              <a:rPr lang="en-US" dirty="0" smtClean="0">
                <a:latin typeface="Calibri"/>
                <a:cs typeface="Calibri"/>
              </a:rPr>
              <a:t>creates a new running </a:t>
            </a:r>
            <a:r>
              <a:rPr lang="en-US" i="1" dirty="0" smtClean="0">
                <a:latin typeface="Calibri"/>
                <a:cs typeface="Calibri"/>
              </a:rPr>
              <a:t>child process </a:t>
            </a:r>
            <a:r>
              <a:rPr lang="en-US" dirty="0" smtClean="0">
                <a:latin typeface="Calibri"/>
                <a:cs typeface="Calibri"/>
              </a:rPr>
              <a:t>by calling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fork(void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dirty="0"/>
              <a:t>0 to the child process, child’s PID to parent </a:t>
            </a:r>
            <a:r>
              <a:rPr lang="en-US" dirty="0" smtClean="0"/>
              <a:t>process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Child is </a:t>
            </a:r>
            <a:r>
              <a:rPr lang="en-US" i="1" dirty="0" smtClean="0">
                <a:latin typeface="Calibri"/>
                <a:cs typeface="Calibri"/>
              </a:rPr>
              <a:t>almost</a:t>
            </a:r>
            <a:r>
              <a:rPr lang="en-US" dirty="0" smtClean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</a:t>
            </a:r>
            <a:r>
              <a:rPr lang="en-US" dirty="0"/>
              <a:t>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 of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71744" y="5181599"/>
            <a:ext cx="7896225" cy="1323109"/>
          </a:xfrm>
        </p:spPr>
        <p:txBody>
          <a:bodyPr/>
          <a:lstStyle/>
          <a:p>
            <a:r>
              <a:rPr lang="en-US" dirty="0" smtClean="0"/>
              <a:t>Make complete copy of execution state</a:t>
            </a:r>
          </a:p>
          <a:p>
            <a:pPr lvl="1"/>
            <a:r>
              <a:rPr lang="en-US" dirty="0" smtClean="0"/>
              <a:t>Designate one as parent and one as child</a:t>
            </a:r>
          </a:p>
          <a:p>
            <a:pPr lvl="1"/>
            <a:r>
              <a:rPr lang="en-US" dirty="0" smtClean="0"/>
              <a:t>Resume execution of parent or child</a:t>
            </a:r>
          </a:p>
          <a:p>
            <a:pPr lvl="2"/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CPU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Registers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1396" y="1219200"/>
            <a:ext cx="3301288" cy="27432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Memory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30870" y="2025887"/>
            <a:ext cx="1066800" cy="1784110"/>
            <a:chOff x="2730870" y="1789589"/>
            <a:chExt cx="1066800" cy="178411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Stac</a:t>
              </a:r>
              <a:r>
                <a:rPr lang="en-US" sz="1800" dirty="0">
                  <a:latin typeface="Calibri"/>
                  <a:cs typeface="Calibri"/>
                </a:rPr>
                <a:t>k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Heap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Code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Data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Saved registers</a:t>
              </a:r>
              <a:endParaRPr lang="en-US" sz="1800" dirty="0">
                <a:latin typeface="Calibri"/>
                <a:cs typeface="Calibri"/>
              </a:endParaRPr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7325804" y="1668699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402004" y="4038603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CPU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540320" y="4495803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Registers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562600" y="1219202"/>
            <a:ext cx="3301288" cy="2743197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Memory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851590" y="2025888"/>
            <a:ext cx="1066800" cy="1784110"/>
            <a:chOff x="1040386" y="1789587"/>
            <a:chExt cx="1066800" cy="178411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Stac</a:t>
              </a:r>
              <a:r>
                <a:rPr lang="en-US" sz="1800" dirty="0">
                  <a:latin typeface="Calibri"/>
                  <a:cs typeface="Calibri"/>
                </a:rPr>
                <a:t>k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Heap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Code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Data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40386" y="3040297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Saved registers</a:t>
              </a:r>
              <a:endParaRPr lang="en-US" sz="1800" dirty="0">
                <a:latin typeface="Calibri"/>
                <a:cs typeface="Calibri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542074" y="2025890"/>
            <a:ext cx="1066800" cy="1784110"/>
            <a:chOff x="2730870" y="1789589"/>
            <a:chExt cx="1066800" cy="178411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Stac</a:t>
              </a:r>
              <a:r>
                <a:rPr lang="en-US" sz="1800" dirty="0">
                  <a:latin typeface="Calibri"/>
                  <a:cs typeface="Calibri"/>
                </a:rPr>
                <a:t>k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Heap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Code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Data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Saved registers</a:t>
              </a:r>
              <a:endParaRPr lang="en-US" sz="1800" dirty="0">
                <a:latin typeface="Calibri"/>
                <a:cs typeface="Calibri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59287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parent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44383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2131578"/>
            <a:ext cx="56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sz="2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9550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all once, return twice</a:t>
            </a:r>
          </a:p>
          <a:p>
            <a:r>
              <a:rPr lang="en-US" dirty="0" smtClean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Can’t predict execution order of parent and child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0" y="5638800"/>
            <a:ext cx="1786364" cy="788935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x=0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0292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0104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46075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289560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37068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61315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8077200" cy="57308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Making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More Nondeterministic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358444"/>
            <a:ext cx="86868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latin typeface="Calibri"/>
                <a:cs typeface="Calibri"/>
              </a:rPr>
              <a:t>Problem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Linux scheduler does not create much run-to-run variance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Hides potential race conditions in nondeterministic programs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E.g., does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>
                <a:latin typeface="Calibri"/>
                <a:cs typeface="Calibri"/>
              </a:rPr>
              <a:t> return to child first, or to parent?</a:t>
            </a:r>
          </a:p>
          <a:p>
            <a:r>
              <a:rPr lang="en-US" dirty="0" smtClean="0">
                <a:latin typeface="Calibri"/>
                <a:cs typeface="Calibri"/>
              </a:rPr>
              <a:t>Solution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Create custom version of library routine that inserts random delays along different branches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E.g., for parent and child in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Use runtime </a:t>
            </a:r>
            <a:r>
              <a:rPr lang="en-US" dirty="0" err="1" smtClean="0">
                <a:latin typeface="Calibri"/>
                <a:cs typeface="Calibri"/>
              </a:rPr>
              <a:t>interpositioning</a:t>
            </a:r>
            <a:r>
              <a:rPr lang="en-US" dirty="0" smtClean="0">
                <a:latin typeface="Calibri"/>
                <a:cs typeface="Calibri"/>
              </a:rPr>
              <a:t> to have program use special version of library code</a:t>
            </a:r>
          </a:p>
        </p:txBody>
      </p:sp>
    </p:spTree>
    <p:extLst>
      <p:ext uri="{BB962C8B-B14F-4D97-AF65-F5344CB8AC3E}">
        <p14:creationId xmlns:p14="http://schemas.microsoft.com/office/powerpoint/2010/main" val="42511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Variable delay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0" y="1088657"/>
            <a:ext cx="8686800" cy="575542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/* fork wrapper function */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fork(void)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initialize();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choose_delay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choose_delay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parent_pid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real_fork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if 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&gt; 0)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/* Parent 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if (verbose)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"Fork.  Child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=%d, delay = %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dms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.  Parent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=%d, delay = %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dms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\n",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parent_pid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ms_sleep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 else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/* Child 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ms_sleep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return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66262" y="6486417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myfork.c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forkx2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36546" y="1066800"/>
            <a:ext cx="4955060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++x)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33600" y="5344894"/>
            <a:ext cx="1905587" cy="1254216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parent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: 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=-1</a:t>
            </a:r>
            <a:endParaRPr lang="en-GB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: 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x=3</a:t>
            </a:r>
            <a:endParaRPr lang="en-GB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44004" y="689040"/>
            <a:ext cx="3810000" cy="426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all once, return twice</a:t>
            </a:r>
          </a:p>
          <a:p>
            <a:r>
              <a:rPr lang="en-US" dirty="0" smtClean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 smtClean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Subsequent changes to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are independent</a:t>
            </a:r>
          </a:p>
          <a:p>
            <a:r>
              <a:rPr lang="en-US" dirty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stdout</a:t>
            </a:r>
            <a:r>
              <a:rPr lang="en-US" dirty="0">
                <a:latin typeface="Calibri"/>
                <a:cs typeface="Calibri"/>
              </a:rPr>
              <a:t> is the same in both parent and </a:t>
            </a:r>
            <a:r>
              <a:rPr lang="en-US" dirty="0" smtClean="0">
                <a:latin typeface="Calibri"/>
                <a:cs typeface="Calibri"/>
              </a:rPr>
              <a:t>child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0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with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9" y="1362075"/>
            <a:ext cx="8558382" cy="465772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/>
              <a:t>p</a:t>
            </a:r>
            <a:r>
              <a:rPr lang="en-US" i="1" dirty="0" smtClean="0"/>
              <a:t>rocess graph </a:t>
            </a:r>
            <a:r>
              <a:rPr lang="en-US" dirty="0" smtClean="0"/>
              <a:t>is a useful tool for capturing the partial ordering of statements in a concurrent program:</a:t>
            </a:r>
          </a:p>
          <a:p>
            <a:pPr lvl="1"/>
            <a:r>
              <a:rPr lang="en-US" dirty="0" smtClean="0"/>
              <a:t>Each vertex is the execution of a statement</a:t>
            </a:r>
          </a:p>
          <a:p>
            <a:pPr lvl="1"/>
            <a:r>
              <a:rPr lang="en-US" dirty="0" smtClean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/>
              <a:t> happens before b</a:t>
            </a:r>
          </a:p>
          <a:p>
            <a:pPr lvl="1"/>
            <a:r>
              <a:rPr lang="en-US" dirty="0" smtClean="0"/>
              <a:t>Edges can be labeled with current value of variables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 vertices can be labeled with output</a:t>
            </a:r>
          </a:p>
          <a:p>
            <a:pPr lvl="1"/>
            <a:r>
              <a:rPr lang="en-US" dirty="0" smtClean="0"/>
              <a:t>Each graph begins with a vertex with no </a:t>
            </a:r>
            <a:r>
              <a:rPr lang="en-US" dirty="0" err="1" smtClean="0"/>
              <a:t>inedges</a:t>
            </a:r>
            <a:r>
              <a:rPr lang="en-US" dirty="0" smtClean="0"/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Any </a:t>
            </a:r>
            <a:r>
              <a:rPr lang="en-US" i="1" dirty="0" smtClean="0"/>
              <a:t>topological sort </a:t>
            </a:r>
            <a:r>
              <a:rPr lang="en-US" dirty="0" smtClean="0"/>
              <a:t>of the graph corresponds to a feasible total ordering. </a:t>
            </a:r>
          </a:p>
          <a:p>
            <a:pPr lvl="1"/>
            <a:r>
              <a:rPr lang="en-US" dirty="0" smtClean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 Example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6200" y="1472148"/>
            <a:ext cx="4912596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6068150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=2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main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820629" y="3468791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fork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6266290" y="2716546"/>
            <a:ext cx="640396" cy="864095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4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5298814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==1</a:t>
            </a:r>
            <a:endParaRPr lang="en-US" sz="1600" dirty="0">
              <a:latin typeface="Courier New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3855" y="2828395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6144350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=0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3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Parent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Child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63966" y="49001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2075"/>
            <a:ext cx="4700023" cy="3895725"/>
          </a:xfrm>
        </p:spPr>
        <p:txBody>
          <a:bodyPr/>
          <a:lstStyle/>
          <a:p>
            <a:r>
              <a:rPr lang="en-US" dirty="0" smtClean="0"/>
              <a:t>Original graph: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Relabled</a:t>
            </a:r>
            <a:r>
              <a:rPr lang="en-US" dirty="0" smtClean="0"/>
              <a:t> graph: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=2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main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5" y="3176401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>
                  <a:latin typeface="Courier New" charset="0"/>
                </a:rPr>
                <a:t>x</a:t>
              </a:r>
              <a:r>
                <a:rPr lang="en-US" sz="1600" dirty="0" smtClean="0">
                  <a:latin typeface="Courier New" charset="0"/>
                </a:rPr>
                <a:t>==1</a:t>
              </a:r>
              <a:endParaRPr lang="en-US" sz="1600" dirty="0">
                <a:latin typeface="Courier New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=0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0055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a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b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d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09045" y="3434318"/>
            <a:ext cx="3230523" cy="1442482"/>
            <a:chOff x="5709045" y="3581400"/>
            <a:chExt cx="3230523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3148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09045" y="5181600"/>
            <a:ext cx="3402003" cy="1371600"/>
            <a:chOff x="5709045" y="5105400"/>
            <a:chExt cx="3402003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3351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Two consecutive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3009511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88921" y="1295400"/>
            <a:ext cx="4640679" cy="2667000"/>
            <a:chOff x="3124200" y="3505200"/>
            <a:chExt cx="4640679" cy="2667000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47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54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2090478" y="36407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29551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parent</a:t>
            </a:r>
            <a:endParaRPr lang="en-US" dirty="0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fork4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090164" y="2068202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121679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572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842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2915978" y="42249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457200"/>
            <a:ext cx="8434737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children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73493" y="153669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fork5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600" y="2305691"/>
              <a:ext cx="9905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207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477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904610" y="4318348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canvas.cmu.edu/courses/1221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41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React </a:t>
            </a:r>
            <a:r>
              <a:rPr lang="en-US" dirty="0"/>
              <a:t>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arrives from a disk or a network adapter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 </a:t>
            </a:r>
            <a:r>
              <a:rPr lang="en-US" dirty="0"/>
              <a:t>divides by zero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6997700" cy="573088"/>
          </a:xfrm>
        </p:spPr>
        <p:txBody>
          <a:bodyPr/>
          <a:lstStyle/>
          <a:p>
            <a:r>
              <a:rPr lang="en-US" dirty="0" smtClean="0"/>
              <a:t>Reaping Child Processes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</a:t>
            </a:r>
            <a:r>
              <a:rPr lang="en-US" dirty="0" smtClean="0"/>
              <a:t>it still </a:t>
            </a:r>
            <a:r>
              <a:rPr lang="en-US" dirty="0"/>
              <a:t>consumes system resources</a:t>
            </a:r>
          </a:p>
          <a:p>
            <a:pPr lvl="2"/>
            <a:r>
              <a:rPr lang="en-US" dirty="0" smtClean="0"/>
              <a:t>Examples: Exit status, various OS tables</a:t>
            </a:r>
            <a:endParaRPr lang="en-US" dirty="0"/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</a:t>
            </a:r>
            <a:r>
              <a:rPr lang="en-US" dirty="0" smtClean="0"/>
              <a:t>child (using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</a:t>
            </a:r>
            <a:r>
              <a:rPr lang="en-US" dirty="0" smtClean="0"/>
              <a:t>then deletes zombie child process</a:t>
            </a:r>
            <a:endParaRPr lang="en-US" dirty="0"/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</a:t>
            </a:r>
            <a:r>
              <a:rPr lang="en-US" dirty="0" smtClean="0"/>
              <a:t>then the orphaned child </a:t>
            </a:r>
            <a:r>
              <a:rPr lang="en-US" dirty="0"/>
              <a:t>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</a:t>
            </a:r>
            <a:r>
              <a:rPr lang="en-US" dirty="0" smtClean="0"/>
              <a:t>process (</a:t>
            </a:r>
            <a:r>
              <a:rPr lang="en-US" dirty="0" err="1" smtClean="0"/>
              <a:t>pid</a:t>
            </a:r>
            <a:r>
              <a:rPr lang="en-US" dirty="0" smtClean="0"/>
              <a:t> == 1)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255454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 smtClean="0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96007" y="258671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3764172" cy="1077218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i="1" dirty="0" smtClean="0">
                <a:latin typeface="Courier New" pitchFamily="49" charset="0"/>
              </a:rPr>
              <a:t>./forks 7 &amp;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</a:t>
            </a:r>
            <a:r>
              <a:rPr lang="en-US" sz="1600" dirty="0" smtClean="0">
                <a:latin typeface="Courier New" pitchFamily="49" charset="0"/>
              </a:rPr>
              <a:t>6640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38800" y="3994150"/>
            <a:ext cx="35052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</a:t>
            </a:r>
            <a:r>
              <a:rPr lang="en-US" sz="2000" b="0" dirty="0" smtClean="0"/>
              <a:t>” (i.e., a zombie)</a:t>
            </a:r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067300" y="4419600"/>
            <a:ext cx="8001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3733800" y="5410200"/>
            <a:ext cx="2041080" cy="914400"/>
            <a:chOff x="3733800" y="5410200"/>
            <a:chExt cx="2041080" cy="9144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H="1">
              <a:off x="4038600" y="5410200"/>
              <a:ext cx="1736280" cy="7239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ight Brace 8"/>
            <p:cNvSpPr/>
            <p:nvPr/>
          </p:nvSpPr>
          <p:spPr bwMode="auto">
            <a:xfrm>
              <a:off x="3733800" y="5943600"/>
              <a:ext cx="228600" cy="381000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62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830997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</a:t>
            </a:r>
            <a:r>
              <a:rPr lang="en-US" sz="1600" dirty="0" smtClean="0">
                <a:latin typeface="Courier New" pitchFamily="49" charset="0"/>
              </a:rPr>
              <a:t>6676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smtClean="0"/>
              <a:t>Non-</a:t>
            </a:r>
            <a:br>
              <a:rPr lang="en-US" dirty="0" smtClean="0"/>
            </a:br>
            <a:r>
              <a:rPr lang="en-US" dirty="0" smtClean="0"/>
              <a:t>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</a:t>
            </a:r>
            <a:r>
              <a:rPr lang="en-US" sz="2000" b="0" dirty="0" smtClean="0"/>
              <a:t>child explicitly</a:t>
            </a:r>
            <a:r>
              <a:rPr lang="en-US" sz="2000" b="0" dirty="0"/>
              <a:t>, or else will keep running indefinitely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4769" y="3258881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2062103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 smtClean="0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10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362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2209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Parent reaps a child by calling the </a:t>
            </a:r>
            <a:r>
              <a:rPr lang="en-US" dirty="0" smtClean="0">
                <a:latin typeface="Courier New"/>
                <a:cs typeface="Courier New"/>
              </a:rPr>
              <a:t>wait </a:t>
            </a:r>
            <a:r>
              <a:rPr lang="en-US" dirty="0" smtClean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one of its children </a:t>
            </a:r>
            <a:r>
              <a:rPr lang="en-US" dirty="0" smtClean="0"/>
              <a:t>terminates</a:t>
            </a:r>
          </a:p>
          <a:p>
            <a:pPr lvl="1"/>
            <a:r>
              <a:rPr lang="en-US" dirty="0" smtClean="0"/>
              <a:t>Implemented as </a:t>
            </a:r>
            <a:r>
              <a:rPr lang="en-US" dirty="0" err="1" smtClean="0"/>
              <a:t>syscall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382" y="4191000"/>
            <a:ext cx="205227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Parent Process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31931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…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3885945" y="5322570"/>
            <a:ext cx="511006" cy="624840"/>
          </a:xfrm>
          <a:custGeom>
            <a:avLst/>
            <a:gdLst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40285 w 511006"/>
              <a:gd name="connsiteY51" fmla="*/ 594360 h 624840"/>
              <a:gd name="connsiteX52" fmla="*/ 251715 w 511006"/>
              <a:gd name="connsiteY52" fmla="*/ 624840 h 624840"/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51715 w 511006"/>
              <a:gd name="connsiteY51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11006" h="624840">
                <a:moveTo>
                  <a:pt x="247905" y="0"/>
                </a:moveTo>
                <a:cubicBezTo>
                  <a:pt x="250049" y="21437"/>
                  <a:pt x="243620" y="38373"/>
                  <a:pt x="263145" y="49530"/>
                </a:cubicBezTo>
                <a:cubicBezTo>
                  <a:pt x="267691" y="52128"/>
                  <a:pt x="273305" y="52070"/>
                  <a:pt x="278385" y="53340"/>
                </a:cubicBezTo>
                <a:cubicBezTo>
                  <a:pt x="282195" y="55880"/>
                  <a:pt x="285719" y="58912"/>
                  <a:pt x="289815" y="60960"/>
                </a:cubicBezTo>
                <a:cubicBezTo>
                  <a:pt x="293407" y="62756"/>
                  <a:pt x="297383" y="63667"/>
                  <a:pt x="301245" y="64770"/>
                </a:cubicBezTo>
                <a:cubicBezTo>
                  <a:pt x="309080" y="67008"/>
                  <a:pt x="320185" y="68877"/>
                  <a:pt x="327915" y="72390"/>
                </a:cubicBezTo>
                <a:cubicBezTo>
                  <a:pt x="338256" y="77090"/>
                  <a:pt x="347619" y="84038"/>
                  <a:pt x="358395" y="87630"/>
                </a:cubicBezTo>
                <a:cubicBezTo>
                  <a:pt x="362205" y="88900"/>
                  <a:pt x="366233" y="89644"/>
                  <a:pt x="369825" y="91440"/>
                </a:cubicBezTo>
                <a:cubicBezTo>
                  <a:pt x="376449" y="94752"/>
                  <a:pt x="382627" y="98894"/>
                  <a:pt x="388875" y="102870"/>
                </a:cubicBezTo>
                <a:cubicBezTo>
                  <a:pt x="396601" y="107787"/>
                  <a:pt x="403544" y="114014"/>
                  <a:pt x="411735" y="118110"/>
                </a:cubicBezTo>
                <a:cubicBezTo>
                  <a:pt x="421895" y="123190"/>
                  <a:pt x="432764" y="127049"/>
                  <a:pt x="442215" y="133350"/>
                </a:cubicBezTo>
                <a:cubicBezTo>
                  <a:pt x="446025" y="135890"/>
                  <a:pt x="449669" y="138698"/>
                  <a:pt x="453645" y="140970"/>
                </a:cubicBezTo>
                <a:cubicBezTo>
                  <a:pt x="458576" y="143788"/>
                  <a:pt x="464069" y="145580"/>
                  <a:pt x="468885" y="148590"/>
                </a:cubicBezTo>
                <a:cubicBezTo>
                  <a:pt x="474270" y="151955"/>
                  <a:pt x="479304" y="155887"/>
                  <a:pt x="484125" y="160020"/>
                </a:cubicBezTo>
                <a:cubicBezTo>
                  <a:pt x="488216" y="163527"/>
                  <a:pt x="491072" y="168461"/>
                  <a:pt x="495555" y="171450"/>
                </a:cubicBezTo>
                <a:cubicBezTo>
                  <a:pt x="498897" y="173678"/>
                  <a:pt x="503175" y="173990"/>
                  <a:pt x="506985" y="175260"/>
                </a:cubicBezTo>
                <a:cubicBezTo>
                  <a:pt x="508255" y="181610"/>
                  <a:pt x="511920" y="187933"/>
                  <a:pt x="510795" y="194310"/>
                </a:cubicBezTo>
                <a:cubicBezTo>
                  <a:pt x="507965" y="210346"/>
                  <a:pt x="500516" y="236363"/>
                  <a:pt x="487935" y="251460"/>
                </a:cubicBezTo>
                <a:cubicBezTo>
                  <a:pt x="484486" y="255599"/>
                  <a:pt x="479813" y="258637"/>
                  <a:pt x="476505" y="262890"/>
                </a:cubicBezTo>
                <a:cubicBezTo>
                  <a:pt x="470882" y="270119"/>
                  <a:pt x="468885" y="280670"/>
                  <a:pt x="461265" y="285750"/>
                </a:cubicBezTo>
                <a:lnTo>
                  <a:pt x="438405" y="300990"/>
                </a:lnTo>
                <a:cubicBezTo>
                  <a:pt x="435015" y="300312"/>
                  <a:pt x="408823" y="295388"/>
                  <a:pt x="404115" y="293370"/>
                </a:cubicBezTo>
                <a:cubicBezTo>
                  <a:pt x="399906" y="291566"/>
                  <a:pt x="396869" y="287610"/>
                  <a:pt x="392685" y="285750"/>
                </a:cubicBezTo>
                <a:cubicBezTo>
                  <a:pt x="385345" y="282488"/>
                  <a:pt x="376508" y="282585"/>
                  <a:pt x="369825" y="278130"/>
                </a:cubicBezTo>
                <a:lnTo>
                  <a:pt x="346965" y="262890"/>
                </a:lnTo>
                <a:cubicBezTo>
                  <a:pt x="343155" y="260350"/>
                  <a:pt x="339977" y="256381"/>
                  <a:pt x="335535" y="255270"/>
                </a:cubicBezTo>
                <a:lnTo>
                  <a:pt x="320295" y="251460"/>
                </a:lnTo>
                <a:cubicBezTo>
                  <a:pt x="316485" y="248920"/>
                  <a:pt x="313049" y="245700"/>
                  <a:pt x="308865" y="243840"/>
                </a:cubicBezTo>
                <a:cubicBezTo>
                  <a:pt x="296939" y="238539"/>
                  <a:pt x="283431" y="235576"/>
                  <a:pt x="270765" y="232410"/>
                </a:cubicBezTo>
                <a:cubicBezTo>
                  <a:pt x="266955" y="229870"/>
                  <a:pt x="263431" y="226838"/>
                  <a:pt x="259335" y="224790"/>
                </a:cubicBezTo>
                <a:cubicBezTo>
                  <a:pt x="255743" y="222994"/>
                  <a:pt x="251843" y="221768"/>
                  <a:pt x="247905" y="220980"/>
                </a:cubicBezTo>
                <a:cubicBezTo>
                  <a:pt x="232755" y="217950"/>
                  <a:pt x="217516" y="215276"/>
                  <a:pt x="202185" y="213360"/>
                </a:cubicBezTo>
                <a:cubicBezTo>
                  <a:pt x="164040" y="208592"/>
                  <a:pt x="181805" y="211233"/>
                  <a:pt x="148845" y="205740"/>
                </a:cubicBezTo>
                <a:cubicBezTo>
                  <a:pt x="110745" y="207010"/>
                  <a:pt x="72519" y="206199"/>
                  <a:pt x="34545" y="209550"/>
                </a:cubicBezTo>
                <a:cubicBezTo>
                  <a:pt x="28887" y="210049"/>
                  <a:pt x="24623" y="215176"/>
                  <a:pt x="19305" y="217170"/>
                </a:cubicBezTo>
                <a:cubicBezTo>
                  <a:pt x="14402" y="219009"/>
                  <a:pt x="9145" y="219710"/>
                  <a:pt x="4065" y="220980"/>
                </a:cubicBezTo>
                <a:cubicBezTo>
                  <a:pt x="2795" y="224790"/>
                  <a:pt x="-1015" y="228600"/>
                  <a:pt x="255" y="232410"/>
                </a:cubicBezTo>
                <a:cubicBezTo>
                  <a:pt x="7897" y="255336"/>
                  <a:pt x="11116" y="253810"/>
                  <a:pt x="26925" y="259080"/>
                </a:cubicBezTo>
                <a:cubicBezTo>
                  <a:pt x="34417" y="270319"/>
                  <a:pt x="34974" y="272773"/>
                  <a:pt x="45975" y="281940"/>
                </a:cubicBezTo>
                <a:cubicBezTo>
                  <a:pt x="49493" y="284871"/>
                  <a:pt x="53959" y="286545"/>
                  <a:pt x="57405" y="289560"/>
                </a:cubicBezTo>
                <a:cubicBezTo>
                  <a:pt x="64163" y="295474"/>
                  <a:pt x="69505" y="302923"/>
                  <a:pt x="76455" y="308610"/>
                </a:cubicBezTo>
                <a:cubicBezTo>
                  <a:pt x="87020" y="317254"/>
                  <a:pt x="106386" y="327793"/>
                  <a:pt x="118365" y="335280"/>
                </a:cubicBezTo>
                <a:cubicBezTo>
                  <a:pt x="128525" y="341630"/>
                  <a:pt x="137721" y="349880"/>
                  <a:pt x="148845" y="354330"/>
                </a:cubicBezTo>
                <a:cubicBezTo>
                  <a:pt x="155195" y="356870"/>
                  <a:pt x="161778" y="358891"/>
                  <a:pt x="167895" y="361950"/>
                </a:cubicBezTo>
                <a:cubicBezTo>
                  <a:pt x="200851" y="378428"/>
                  <a:pt x="173103" y="369919"/>
                  <a:pt x="202185" y="377190"/>
                </a:cubicBezTo>
                <a:cubicBezTo>
                  <a:pt x="203920" y="378491"/>
                  <a:pt x="224522" y="394383"/>
                  <a:pt x="228855" y="396240"/>
                </a:cubicBezTo>
                <a:cubicBezTo>
                  <a:pt x="233668" y="398303"/>
                  <a:pt x="239015" y="398780"/>
                  <a:pt x="244095" y="400050"/>
                </a:cubicBezTo>
                <a:cubicBezTo>
                  <a:pt x="247905" y="403860"/>
                  <a:pt x="252076" y="407341"/>
                  <a:pt x="255525" y="411480"/>
                </a:cubicBezTo>
                <a:cubicBezTo>
                  <a:pt x="276351" y="436471"/>
                  <a:pt x="264427" y="452868"/>
                  <a:pt x="259335" y="495300"/>
                </a:cubicBezTo>
                <a:cubicBezTo>
                  <a:pt x="258378" y="503275"/>
                  <a:pt x="251715" y="518160"/>
                  <a:pt x="251715" y="518160"/>
                </a:cubicBezTo>
                <a:cubicBezTo>
                  <a:pt x="250445" y="534670"/>
                  <a:pt x="247905" y="549910"/>
                  <a:pt x="247905" y="567690"/>
                </a:cubicBezTo>
                <a:cubicBezTo>
                  <a:pt x="247905" y="585470"/>
                  <a:pt x="250921" y="612934"/>
                  <a:pt x="251715" y="62484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5034825"/>
            <a:ext cx="3657600" cy="1200329"/>
          </a:xfrm>
          <a:prstGeom prst="rect">
            <a:avLst/>
          </a:prstGeom>
          <a:solidFill>
            <a:srgbClr val="E9E1C9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alibri" pitchFamily="34" charset="0"/>
              </a:rPr>
              <a:t>And, potentially other user processes, including a child of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51054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Parent reaps a child by calling the </a:t>
            </a:r>
            <a:r>
              <a:rPr lang="en-US" dirty="0" smtClean="0">
                <a:latin typeface="Courier New"/>
                <a:cs typeface="Courier New"/>
              </a:rPr>
              <a:t>wait </a:t>
            </a:r>
            <a:r>
              <a:rPr lang="en-US" dirty="0" smtClean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one of its children terminates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</a:t>
            </a:r>
            <a:r>
              <a:rPr lang="en-US" dirty="0" smtClean="0"/>
              <a:t>integer it </a:t>
            </a:r>
            <a:r>
              <a:rPr lang="en-US" dirty="0"/>
              <a:t>points to will be set to  </a:t>
            </a:r>
            <a:r>
              <a:rPr lang="en-US" dirty="0" smtClean="0"/>
              <a:t>a value that indicates reason the child terminated and the exit status:</a:t>
            </a:r>
          </a:p>
          <a:p>
            <a:pPr lvl="2"/>
            <a:r>
              <a:rPr lang="en-US" dirty="0" smtClean="0"/>
              <a:t>Checked using macros defined in </a:t>
            </a:r>
            <a:r>
              <a:rPr lang="en-US" dirty="0" err="1" smtClean="0">
                <a:latin typeface="Courier New"/>
                <a:cs typeface="Courier New"/>
              </a:rPr>
              <a:t>wait.h</a:t>
            </a:r>
            <a:endParaRPr lang="en-US" dirty="0" smtClean="0">
              <a:latin typeface="Courier New"/>
              <a:cs typeface="Courier New"/>
            </a:endParaRP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 smtClean="0">
                <a:latin typeface="Calibri"/>
                <a:cs typeface="Calibri"/>
              </a:rPr>
              <a:t>See textbook for details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36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wait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exit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800600" y="4495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24200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24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4999672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output(s):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HC	HP 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HP	HC 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CT	CT 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	Bye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553200" cy="573088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Another wait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58413" y="619553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waitpid</a:t>
            </a:r>
            <a:r>
              <a:rPr lang="en-US" sz="3400" dirty="0" smtClean="0"/>
              <a:t>: </a:t>
            </a:r>
            <a:r>
              <a:rPr lang="en-US" sz="3400" dirty="0"/>
              <a:t>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610600" cy="1099234"/>
          </a:xfrm>
        </p:spPr>
        <p:txBody>
          <a:bodyPr/>
          <a:lstStyle/>
          <a:p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waitpid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smtClean="0">
                <a:latin typeface="Courier New" pitchFamily="49" charset="0"/>
              </a:rPr>
              <a:t> *status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options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specific process terminates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options </a:t>
            </a:r>
            <a:r>
              <a:rPr lang="en-US" dirty="0" smtClean="0"/>
              <a:t>(see textbook)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46615" y="638214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</a:t>
            </a:r>
            <a:r>
              <a:rPr lang="en-US" sz="3400" dirty="0" smtClean="0"/>
              <a:t>Running </a:t>
            </a:r>
            <a:r>
              <a:rPr lang="en-US" sz="3400" dirty="0"/>
              <a:t>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(char *filename,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</a:t>
            </a:r>
            <a:r>
              <a:rPr lang="en-US" sz="2000" dirty="0">
                <a:latin typeface="Courier New"/>
                <a:cs typeface="Courier New"/>
              </a:rPr>
              <a:t>]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the current process: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xecutable  file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 smtClean="0">
                <a:latin typeface="Calibri"/>
                <a:ea typeface="+mn-ea"/>
                <a:cs typeface="Calibri"/>
              </a:rPr>
              <a:t>(e.g.,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 smtClean="0">
                <a:latin typeface="Calibri"/>
                <a:ea typeface="+mn-ea"/>
                <a:cs typeface="Calibri"/>
              </a:rPr>
              <a:t>)</a:t>
            </a:r>
            <a:endParaRPr lang="en-US" dirty="0" smtClean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 smtClean="0"/>
              <a:t>…with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 smtClean="0"/>
              <a:t>…and 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/>
              <a:t>“</a:t>
            </a:r>
            <a:r>
              <a:rPr lang="en-US" dirty="0"/>
              <a:t>name=value” </a:t>
            </a:r>
            <a:r>
              <a:rPr lang="en-US" dirty="0" smtClean="0"/>
              <a:t>strings (e.g., </a:t>
            </a:r>
            <a:r>
              <a:rPr lang="en-US" dirty="0" smtClean="0">
                <a:latin typeface="Courier New"/>
                <a:cs typeface="Courier New"/>
              </a:rPr>
              <a:t>USER=</a:t>
            </a:r>
            <a:r>
              <a:rPr lang="en-US" dirty="0" err="1" smtClean="0">
                <a:latin typeface="Courier New"/>
                <a:cs typeface="Courier New"/>
              </a:rPr>
              <a:t>droh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printenv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Retains PID, open files and signal context</a:t>
            </a:r>
          </a:p>
          <a:p>
            <a:r>
              <a:rPr lang="en-US" dirty="0" smtClean="0"/>
              <a:t>Called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never </a:t>
            </a:r>
            <a:r>
              <a:rPr lang="en-US" dirty="0" smtClean="0"/>
              <a:t>returns</a:t>
            </a:r>
          </a:p>
          <a:p>
            <a:pPr lvl="1"/>
            <a:r>
              <a:rPr lang="en-US" dirty="0" smtClean="0"/>
              <a:t>…except if there is an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3259926" cy="1905000"/>
          </a:xfrm>
        </p:spPr>
        <p:txBody>
          <a:bodyPr/>
          <a:lstStyle/>
          <a:p>
            <a:r>
              <a:rPr lang="en-US" dirty="0" smtClean="0"/>
              <a:t>Structure of </a:t>
            </a:r>
            <a:br>
              <a:rPr lang="en-US" dirty="0" smtClean="0"/>
            </a:br>
            <a:r>
              <a:rPr lang="en-US" dirty="0" smtClean="0"/>
              <a:t>the stack when a new program starts</a:t>
            </a:r>
            <a:endParaRPr lang="en-US" dirty="0"/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997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4009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Future stack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757737" y="2416442"/>
            <a:ext cx="1242648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(global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3045404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3616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3616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3616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6703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7236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6817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6952670" y="288409"/>
            <a:ext cx="1669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6980560" y="5251303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15410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1912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2940361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4001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1905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 smtClean="0"/>
              <a:t>1. </a:t>
            </a:r>
            <a:r>
              <a:rPr lang="en-US" b="1" dirty="0" smtClean="0">
                <a:solidFill>
                  <a:srgbClr val="FF0000"/>
                </a:solidFill>
              </a:rPr>
              <a:t>Exceptions 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</a:p>
          <a:p>
            <a:pPr lvl="2"/>
            <a:r>
              <a:rPr lang="en-US" dirty="0" smtClean="0"/>
              <a:t>Implemented using combination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Process </a:t>
            </a:r>
            <a:r>
              <a:rPr lang="en-US" b="1" dirty="0">
                <a:solidFill>
                  <a:srgbClr val="FF0000"/>
                </a:solidFill>
              </a:rPr>
              <a:t>context </a:t>
            </a:r>
            <a:r>
              <a:rPr lang="en-US" b="1" dirty="0" smtClean="0">
                <a:solidFill>
                  <a:srgbClr val="FF0000"/>
                </a:solidFill>
              </a:rPr>
              <a:t>switch</a:t>
            </a:r>
          </a:p>
          <a:p>
            <a:pPr lvl="2"/>
            <a:r>
              <a:rPr lang="en-US" dirty="0" smtClean="0"/>
              <a:t>Implemented by OS software and hardware timer</a:t>
            </a:r>
            <a:endParaRPr lang="en-US" dirty="0"/>
          </a:p>
          <a:p>
            <a:pPr lvl="1"/>
            <a:r>
              <a:rPr lang="en-US" dirty="0" smtClean="0"/>
              <a:t>3. </a:t>
            </a:r>
            <a:r>
              <a:rPr lang="en-US" b="1" dirty="0" smtClean="0">
                <a:solidFill>
                  <a:srgbClr val="FF0000"/>
                </a:solidFill>
              </a:rPr>
              <a:t>Signals</a:t>
            </a:r>
          </a:p>
          <a:p>
            <a:pPr lvl="2"/>
            <a:r>
              <a:rPr lang="en-US" dirty="0" smtClean="0"/>
              <a:t>Implemented by OS software </a:t>
            </a:r>
          </a:p>
          <a:p>
            <a:pPr lvl="1"/>
            <a:r>
              <a:rPr lang="en-US" dirty="0" smtClean="0"/>
              <a:t>4. </a:t>
            </a:r>
            <a:r>
              <a:rPr lang="en-US" b="1" dirty="0" smtClean="0">
                <a:solidFill>
                  <a:srgbClr val="FF0000"/>
                </a:solidFill>
              </a:rPr>
              <a:t>Nonlocal </a:t>
            </a:r>
            <a:r>
              <a:rPr lang="en-US" b="1" dirty="0">
                <a:solidFill>
                  <a:srgbClr val="FF0000"/>
                </a:solidFill>
              </a:rPr>
              <a:t>jumps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and 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mplemented by C runtime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2044580"/>
            <a:ext cx="7129340" cy="1393002"/>
            <a:chOff x="685800" y="3352800"/>
            <a:chExt cx="7129340" cy="1393002"/>
          </a:xfrm>
        </p:grpSpPr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590800" y="33528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[n]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90800" y="36576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[n-1]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2590800" y="4267200"/>
              <a:ext cx="2209800" cy="2931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ourier New"/>
                  <a:cs typeface="Courier New"/>
                </a:rPr>
                <a:t>…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2600" y="423413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USER=</a:t>
              </a:r>
              <a:r>
                <a:rPr lang="en-US" sz="1800" b="0" dirty="0" err="1" smtClean="0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36240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PWD=/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usr</a:t>
              </a:r>
              <a:r>
                <a:rPr lang="en-US" sz="1800" b="0" dirty="0" smtClean="0">
                  <a:latin typeface="Courier New"/>
                  <a:cs typeface="Courier New"/>
                </a:rPr>
                <a:t>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cxnSp>
          <p:nvCxnSpPr>
            <p:cNvPr id="47" name="Straight Arrow Connector 46"/>
            <p:cNvCxnSpPr>
              <a:stCxn id="16" idx="3"/>
              <a:endCxn id="33" idx="1"/>
            </p:cNvCxnSpPr>
            <p:nvPr/>
          </p:nvCxnSpPr>
          <p:spPr bwMode="auto">
            <a:xfrm>
              <a:off x="4800600" y="4413766"/>
              <a:ext cx="762000" cy="50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5" idx="1"/>
            </p:cNvCxnSpPr>
            <p:nvPr/>
          </p:nvCxnSpPr>
          <p:spPr bwMode="auto">
            <a:xfrm flipV="1">
              <a:off x="4800600" y="3808740"/>
              <a:ext cx="762000" cy="12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85800" y="4376470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ourier New"/>
                  <a:cs typeface="Courier New"/>
                </a:rPr>
                <a:t>environ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1828800" y="4560332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2643" y="5029200"/>
            <a:ext cx="7225957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Child 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runs program *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exit(1)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alibri"/>
                <a:cs typeface="Calibri"/>
              </a:rPr>
              <a:t>Execute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b="0" dirty="0" smtClean="0">
                <a:latin typeface="Courier New"/>
                <a:cs typeface="Courier New"/>
              </a:rPr>
              <a:t>/bin/</a:t>
            </a:r>
            <a:r>
              <a:rPr lang="en-US" sz="2000" b="0" dirty="0" err="1" smtClean="0">
                <a:latin typeface="Courier New"/>
                <a:cs typeface="Courier New"/>
              </a:rPr>
              <a:t>ls</a:t>
            </a:r>
            <a:r>
              <a:rPr lang="en-US" sz="2000" b="0" dirty="0" smtClean="0">
                <a:latin typeface="Courier New"/>
                <a:cs typeface="Courier New"/>
              </a:rPr>
              <a:t> –</a:t>
            </a:r>
            <a:r>
              <a:rPr lang="en-US" sz="2000" b="0" dirty="0" err="1" smtClean="0">
                <a:latin typeface="Courier New"/>
                <a:cs typeface="Courier New"/>
              </a:rPr>
              <a:t>lt</a:t>
            </a:r>
            <a:r>
              <a:rPr lang="en-US" sz="2000" b="0" dirty="0" smtClean="0">
                <a:latin typeface="Courier New"/>
                <a:cs typeface="Courier New"/>
              </a:rPr>
              <a:t> /</a:t>
            </a:r>
            <a:r>
              <a:rPr lang="en-US" sz="2000" b="0" dirty="0" err="1" smtClean="0">
                <a:latin typeface="Courier New"/>
                <a:cs typeface="Courier New"/>
              </a:rPr>
              <a:t>usr</a:t>
            </a:r>
            <a:r>
              <a:rPr lang="en-US" sz="2000" b="0" dirty="0" smtClean="0">
                <a:latin typeface="Courier New"/>
                <a:cs typeface="Courier New"/>
              </a:rPr>
              <a:t>/include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3538120"/>
            <a:ext cx="7746869" cy="1240602"/>
            <a:chOff x="457200" y="2035998"/>
            <a:chExt cx="7746869" cy="1240602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590799" y="2035998"/>
              <a:ext cx="2743201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</a:t>
              </a:r>
              <a:r>
                <a:rPr lang="en-US" sz="1800" b="0" dirty="0" err="1" smtClean="0">
                  <a:latin typeface="Courier New"/>
                  <a:cs typeface="Courier New"/>
                </a:rPr>
                <a:t>argc</a:t>
              </a:r>
              <a:r>
                <a:rPr lang="en-US" sz="1800" b="0" dirty="0" smtClean="0">
                  <a:latin typeface="Courier New"/>
                  <a:cs typeface="Courier New"/>
                </a:rPr>
                <a:t>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22976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[2]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90800" y="28310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800" y="2602468"/>
              <a:ext cx="2743200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6905" y="290726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/bin/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ls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6905" y="259815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-</a:t>
              </a:r>
              <a:r>
                <a:rPr lang="en-US" sz="1800" b="0" dirty="0" err="1" smtClean="0">
                  <a:latin typeface="Courier New"/>
                  <a:cs typeface="Courier New"/>
                </a:rPr>
                <a:t>lt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9388" y="229766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usr</a:t>
              </a:r>
              <a:r>
                <a:rPr lang="en-US" sz="1800" b="0" dirty="0" smtClean="0">
                  <a:latin typeface="Courier New"/>
                  <a:cs typeface="Courier New"/>
                </a:rPr>
                <a:t>/include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3340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5334000" y="278282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334000" y="248153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38200" y="2907268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endParaRPr lang="en-US" sz="1800" b="0" dirty="0" smtClean="0">
                <a:latin typeface="Courier New"/>
                <a:cs typeface="Courier New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18288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57200" y="23622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ourier New"/>
                  <a:cs typeface="Courier New"/>
                </a:rPr>
                <a:t>(</a:t>
              </a:r>
              <a:r>
                <a:rPr lang="en-US" sz="1800" b="0" dirty="0" err="1" smtClean="0">
                  <a:latin typeface="Courier New"/>
                  <a:cs typeface="Courier New"/>
                </a:rPr>
                <a:t>argc</a:t>
              </a:r>
              <a:r>
                <a:rPr lang="en-US" sz="1800" b="0" dirty="0" smtClean="0">
                  <a:latin typeface="Courier New"/>
                  <a:cs typeface="Courier New"/>
                </a:rPr>
                <a:t> == 3)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any single core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 Control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90213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 smtClean="0"/>
              <a:t>kernel</a:t>
            </a:r>
            <a:r>
              <a:rPr lang="en-US" dirty="0" smtClean="0"/>
              <a:t> in </a:t>
            </a:r>
            <a:r>
              <a:rPr lang="en-US" dirty="0"/>
              <a:t>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Kernel is the memory-resident part of the OS</a:t>
            </a:r>
          </a:p>
          <a:p>
            <a:pPr lvl="1"/>
            <a:r>
              <a:rPr lang="en-US" dirty="0" smtClean="0"/>
              <a:t>Examples of events: Divide </a:t>
            </a:r>
            <a:r>
              <a:rPr lang="en-US" dirty="0"/>
              <a:t>by 0, arithmetic overflow, page fault, I/O request completes, </a:t>
            </a:r>
            <a:r>
              <a:rPr lang="en-US" dirty="0" smtClean="0"/>
              <a:t>typing Ctrl</a:t>
            </a:r>
            <a:r>
              <a:rPr lang="en-US" dirty="0"/>
              <a:t>-C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94562" y="3500438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105400" y="3500438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43005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45735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 </a:t>
            </a:r>
            <a:r>
              <a:rPr lang="en-US" sz="1800" b="0" i="1" dirty="0">
                <a:latin typeface="Calibri" pitchFamily="34" charset="0"/>
              </a:rPr>
              <a:t>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51407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</a:t>
            </a:r>
            <a:r>
              <a:rPr lang="en-US" sz="1800" b="0" i="1" dirty="0" smtClean="0">
                <a:latin typeface="Calibri" pitchFamily="34" charset="0"/>
              </a:rPr>
              <a:t>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43591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vent 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43959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46013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Tables</a:t>
            </a:r>
            <a:endParaRPr lang="en-US" dirty="0"/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181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</a:t>
            </a:r>
            <a:r>
              <a:rPr lang="en-US" sz="2000" dirty="0" smtClean="0"/>
              <a:t>type </a:t>
            </a:r>
            <a:r>
              <a:rPr lang="en-US" sz="2000" dirty="0"/>
              <a:t>of event has a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unique </a:t>
            </a:r>
            <a:r>
              <a:rPr lang="en-US" sz="2000" dirty="0"/>
              <a:t>exception number k</a:t>
            </a:r>
          </a:p>
          <a:p>
            <a:endParaRPr lang="en-US" sz="2000" dirty="0" smtClean="0"/>
          </a:p>
          <a:p>
            <a:r>
              <a:rPr lang="en-US" sz="2000" dirty="0" smtClean="0"/>
              <a:t>k = index </a:t>
            </a:r>
            <a:r>
              <a:rPr lang="en-US" sz="2000" dirty="0"/>
              <a:t>into </a:t>
            </a:r>
            <a:r>
              <a:rPr lang="en-US" sz="2000" dirty="0" smtClean="0"/>
              <a:t>exception table 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a.k.a</a:t>
            </a:r>
            <a:r>
              <a:rPr lang="en-US" sz="2000" dirty="0" smtClean="0"/>
              <a:t>. </a:t>
            </a:r>
            <a:r>
              <a:rPr lang="en-US" sz="2000" dirty="0"/>
              <a:t>interrupt vector)</a:t>
            </a:r>
          </a:p>
          <a:p>
            <a:endParaRPr lang="en-US" sz="2000" dirty="0" smtClean="0"/>
          </a:p>
          <a:p>
            <a:r>
              <a:rPr lang="en-US" sz="2000" dirty="0" smtClean="0"/>
              <a:t>Handler </a:t>
            </a:r>
            <a:r>
              <a:rPr lang="en-US" sz="2000" dirty="0"/>
              <a:t>k is called each time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exception </a:t>
            </a:r>
            <a:r>
              <a:rPr lang="en-US" sz="20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16722</TotalTime>
  <Words>4324</Words>
  <Application>Microsoft Macintosh PowerPoint</Application>
  <PresentationFormat>On-screen Show (4:3)</PresentationFormat>
  <Paragraphs>1235</Paragraphs>
  <Slides>62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Arial Narrow</vt:lpstr>
      <vt:lpstr>Calibri</vt:lpstr>
      <vt:lpstr>Courier</vt:lpstr>
      <vt:lpstr>Courier New</vt:lpstr>
      <vt:lpstr>Menlo-Regular</vt:lpstr>
      <vt:lpstr>ＭＳ Ｐゴシック</vt:lpstr>
      <vt:lpstr>msgothic</vt:lpstr>
      <vt:lpstr>Times New Roman</vt:lpstr>
      <vt:lpstr>Wingdings</vt:lpstr>
      <vt:lpstr>Wingdings 2</vt:lpstr>
      <vt:lpstr>Arial</vt:lpstr>
      <vt:lpstr>template2007</vt:lpstr>
      <vt:lpstr>PowerPoint Presentation</vt:lpstr>
      <vt:lpstr>Exceptional Control Flow:  Exceptions and Processes  15-213 : Introduction to Computer Systems 14th Lecture, October 12th, 2017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 (partial) Taxonomy</vt:lpstr>
      <vt:lpstr>Asynchronous Exceptions (Interrupts)</vt:lpstr>
      <vt:lpstr>Synchronous Exceptions</vt:lpstr>
      <vt:lpstr>System Calls</vt:lpstr>
      <vt:lpstr>System Call Example: Opening File</vt:lpstr>
      <vt:lpstr>System Call Example: Opening File</vt:lpstr>
      <vt:lpstr>Fault Example: Page Fault</vt:lpstr>
      <vt:lpstr>Fault Example: Invalid Memory Reference</vt:lpstr>
      <vt:lpstr>Today</vt:lpstr>
      <vt:lpstr>Processes</vt:lpstr>
      <vt:lpstr>Multiprocessing: The Illusion</vt:lpstr>
      <vt:lpstr>Multiprocessing Example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Multiprocessing: The (Modern) Reality</vt:lpstr>
      <vt:lpstr>Concurrent Processes</vt:lpstr>
      <vt:lpstr>User View of Concurrent Processes</vt:lpstr>
      <vt:lpstr>Context Switching</vt:lpstr>
      <vt:lpstr>Today</vt:lpstr>
      <vt:lpstr>System Call Error Handling</vt:lpstr>
      <vt:lpstr>Error-reporting functions </vt:lpstr>
      <vt:lpstr>Error-handling Wrappers </vt:lpstr>
      <vt:lpstr>Obtaining Process IDs</vt:lpstr>
      <vt:lpstr>Creating and Terminating Processes</vt:lpstr>
      <vt:lpstr>Terminating Processes </vt:lpstr>
      <vt:lpstr>Creating Processes</vt:lpstr>
      <vt:lpstr>Conceptual View of fork</vt:lpstr>
      <vt:lpstr>fork Example</vt:lpstr>
      <vt:lpstr>Making fork More Nondeterministic</vt:lpstr>
      <vt:lpstr>Variable delay fork</vt:lpstr>
      <vt:lpstr>forkx2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Quiz Time!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Structure of  the stack when a new program starts</vt:lpstr>
      <vt:lpstr>execve Example</vt:lpstr>
      <vt:lpstr>Summary</vt:lpstr>
      <vt:lpstr>Summary (cont.)</vt:lpstr>
    </vt:vector>
  </TitlesOfParts>
  <Company> 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658</cp:revision>
  <cp:lastPrinted>1999-09-20T15:19:18Z</cp:lastPrinted>
  <dcterms:created xsi:type="dcterms:W3CDTF">2011-10-11T15:51:12Z</dcterms:created>
  <dcterms:modified xsi:type="dcterms:W3CDTF">2017-10-16T20:24:46Z</dcterms:modified>
</cp:coreProperties>
</file>