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8"/>
  </p:notesMasterIdLst>
  <p:sldIdLst>
    <p:sldId id="256" r:id="rId3"/>
    <p:sldId id="257" r:id="rId4"/>
    <p:sldId id="258" r:id="rId5"/>
    <p:sldId id="259" r:id="rId6"/>
    <p:sldId id="260" r:id="rId7"/>
    <p:sldId id="261" r:id="rId8"/>
    <p:sldId id="262" r:id="rId9"/>
    <p:sldId id="263" r:id="rId10"/>
    <p:sldId id="264" r:id="rId11"/>
    <p:sldId id="286" r:id="rId12"/>
    <p:sldId id="265" r:id="rId13"/>
    <p:sldId id="287" r:id="rId14"/>
    <p:sldId id="266" r:id="rId15"/>
    <p:sldId id="288" r:id="rId16"/>
    <p:sldId id="267" r:id="rId17"/>
    <p:sldId id="268" r:id="rId18"/>
    <p:sldId id="269" r:id="rId19"/>
    <p:sldId id="305" r:id="rId20"/>
    <p:sldId id="290" r:id="rId21"/>
    <p:sldId id="270" r:id="rId22"/>
    <p:sldId id="271" r:id="rId23"/>
    <p:sldId id="291" r:id="rId24"/>
    <p:sldId id="272" r:id="rId25"/>
    <p:sldId id="292" r:id="rId26"/>
    <p:sldId id="294" r:id="rId27"/>
    <p:sldId id="295" r:id="rId28"/>
    <p:sldId id="303" r:id="rId29"/>
    <p:sldId id="304" r:id="rId30"/>
    <p:sldId id="274" r:id="rId31"/>
    <p:sldId id="277" r:id="rId32"/>
    <p:sldId id="278" r:id="rId33"/>
    <p:sldId id="279" r:id="rId34"/>
    <p:sldId id="280" r:id="rId35"/>
    <p:sldId id="281" r:id="rId36"/>
    <p:sldId id="282" r:id="rId37"/>
    <p:sldId id="283" r:id="rId38"/>
    <p:sldId id="275" r:id="rId39"/>
    <p:sldId id="276" r:id="rId40"/>
    <p:sldId id="273" r:id="rId41"/>
    <p:sldId id="293" r:id="rId42"/>
    <p:sldId id="298" r:id="rId43"/>
    <p:sldId id="299" r:id="rId44"/>
    <p:sldId id="300" r:id="rId45"/>
    <p:sldId id="301" r:id="rId46"/>
    <p:sldId id="302" r:id="rId4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4" autoAdjust="0"/>
    <p:restoredTop sz="78664" autoAdjust="0"/>
  </p:normalViewPr>
  <p:slideViewPr>
    <p:cSldViewPr snapToGrid="0">
      <p:cViewPr varScale="1">
        <p:scale>
          <a:sx n="76" d="100"/>
          <a:sy n="76" d="100"/>
        </p:scale>
        <p:origin x="102"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79"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80"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81"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82" name="PlaceHolder 5"/>
          <p:cNvSpPr>
            <a:spLocks noGrp="1"/>
          </p:cNvSpPr>
          <p:nvPr>
            <p:ph type="sldNum"/>
          </p:nvPr>
        </p:nvSpPr>
        <p:spPr>
          <a:xfrm>
            <a:off x="4399200" y="9555480"/>
            <a:ext cx="3372840" cy="502560"/>
          </a:xfrm>
          <a:prstGeom prst="rect">
            <a:avLst/>
          </a:prstGeom>
        </p:spPr>
        <p:txBody>
          <a:bodyPr lIns="0" tIns="0" rIns="0" bIns="0" anchor="b"/>
          <a:lstStyle/>
          <a:p>
            <a:pPr algn="r"/>
            <a:fld id="{F548E9E2-571C-4E40-B906-E6389E3E47E7}"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ISOMORPHIC!</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Answer: C</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Answer: D (set 3)</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0xFA1C = 11111010000 11 100</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Answer: 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Answer: D</a:t>
            </a:r>
          </a:p>
        </p:txBody>
      </p:sp>
    </p:spTree>
    <p:extLst>
      <p:ext uri="{BB962C8B-B14F-4D97-AF65-F5344CB8AC3E}">
        <p14:creationId xmlns:p14="http://schemas.microsoft.com/office/powerpoint/2010/main" val="2510858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1"/>
          <p:cNvSpPr>
            <a:spLocks noGrp="1"/>
          </p:cNvSpPr>
          <p:nvPr>
            <p:ph type="body"/>
          </p:nvPr>
        </p:nvSpPr>
        <p:spPr>
          <a:xfrm>
            <a:off x="685800" y="4400640"/>
            <a:ext cx="5486040" cy="360000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386" name="TextShape 2"/>
          <p:cNvSpPr txBox="1"/>
          <p:nvPr/>
        </p:nvSpPr>
        <p:spPr>
          <a:xfrm>
            <a:off x="3884760" y="8685360"/>
            <a:ext cx="2971440" cy="458280"/>
          </a:xfrm>
          <a:prstGeom prst="rect">
            <a:avLst/>
          </a:prstGeom>
          <a:noFill/>
          <a:ln>
            <a:noFill/>
          </a:ln>
        </p:spPr>
        <p:txBody>
          <a:bodyPr anchor="b"/>
          <a:lstStyle/>
          <a:p>
            <a:pPr algn="r">
              <a:lnSpc>
                <a:spcPct val="100000"/>
              </a:lnSpc>
            </a:pPr>
            <a:fld id="{51BC2CE5-D856-4E35-81E6-E8D6FB5EB884}" type="slidenum">
              <a:rPr lang="en-US" sz="1200" b="0" strike="noStrike" spc="-1">
                <a:solidFill>
                  <a:srgbClr val="000000"/>
                </a:solidFill>
                <a:uFill>
                  <a:solidFill>
                    <a:srgbClr val="FFFFFF"/>
                  </a:solidFill>
                </a:uFill>
                <a:latin typeface="+mn-lt"/>
                <a:ea typeface="+mn-ea"/>
              </a:rPr>
              <a:t>25</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061184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1"/>
          <p:cNvSpPr>
            <a:spLocks noGrp="1"/>
          </p:cNvSpPr>
          <p:nvPr>
            <p:ph type="body"/>
          </p:nvPr>
        </p:nvSpPr>
        <p:spPr>
          <a:xfrm>
            <a:off x="685800" y="4400640"/>
            <a:ext cx="5486040" cy="360000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386" name="TextShape 2"/>
          <p:cNvSpPr txBox="1"/>
          <p:nvPr/>
        </p:nvSpPr>
        <p:spPr>
          <a:xfrm>
            <a:off x="3884760" y="8685360"/>
            <a:ext cx="2971440" cy="458280"/>
          </a:xfrm>
          <a:prstGeom prst="rect">
            <a:avLst/>
          </a:prstGeom>
          <a:noFill/>
          <a:ln>
            <a:noFill/>
          </a:ln>
        </p:spPr>
        <p:txBody>
          <a:bodyPr anchor="b"/>
          <a:lstStyle/>
          <a:p>
            <a:pPr algn="r">
              <a:lnSpc>
                <a:spcPct val="100000"/>
              </a:lnSpc>
            </a:pPr>
            <a:fld id="{51BC2CE5-D856-4E35-81E6-E8D6FB5EB884}" type="slidenum">
              <a:rPr lang="en-US" sz="1200" b="0" strike="noStrike" spc="-1">
                <a:solidFill>
                  <a:srgbClr val="000000"/>
                </a:solidFill>
                <a:uFill>
                  <a:solidFill>
                    <a:srgbClr val="FFFFFF"/>
                  </a:solidFill>
                </a:uFill>
                <a:latin typeface="+mn-lt"/>
                <a:ea typeface="+mn-ea"/>
              </a:rPr>
              <a:t>26</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15633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1"/>
          <p:cNvSpPr>
            <a:spLocks noGrp="1"/>
          </p:cNvSpPr>
          <p:nvPr>
            <p:ph type="body"/>
          </p:nvPr>
        </p:nvSpPr>
        <p:spPr>
          <a:xfrm>
            <a:off x="685800" y="4400640"/>
            <a:ext cx="5486040" cy="360000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386" name="TextShape 2"/>
          <p:cNvSpPr txBox="1"/>
          <p:nvPr/>
        </p:nvSpPr>
        <p:spPr>
          <a:xfrm>
            <a:off x="3884760" y="8685360"/>
            <a:ext cx="2971440" cy="458280"/>
          </a:xfrm>
          <a:prstGeom prst="rect">
            <a:avLst/>
          </a:prstGeom>
          <a:noFill/>
          <a:ln>
            <a:noFill/>
          </a:ln>
        </p:spPr>
        <p:txBody>
          <a:bodyPr anchor="b"/>
          <a:lstStyle/>
          <a:p>
            <a:pPr algn="r">
              <a:lnSpc>
                <a:spcPct val="100000"/>
              </a:lnSpc>
            </a:pPr>
            <a:fld id="{51BC2CE5-D856-4E35-81E6-E8D6FB5EB884}" type="slidenum">
              <a:rPr lang="en-US" sz="1200" b="0" strike="noStrike" spc="-1">
                <a:solidFill>
                  <a:srgbClr val="000000"/>
                </a:solidFill>
                <a:uFill>
                  <a:solidFill>
                    <a:srgbClr val="FFFFFF"/>
                  </a:solidFill>
                </a:uFill>
                <a:latin typeface="+mn-lt"/>
                <a:ea typeface="+mn-ea"/>
              </a:rPr>
              <a:t>27</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927509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1"/>
          <p:cNvSpPr>
            <a:spLocks noGrp="1"/>
          </p:cNvSpPr>
          <p:nvPr>
            <p:ph type="body"/>
          </p:nvPr>
        </p:nvSpPr>
        <p:spPr>
          <a:xfrm>
            <a:off x="685800" y="4400640"/>
            <a:ext cx="5486040" cy="360000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386" name="TextShape 2"/>
          <p:cNvSpPr txBox="1"/>
          <p:nvPr/>
        </p:nvSpPr>
        <p:spPr>
          <a:xfrm>
            <a:off x="3884760" y="8685360"/>
            <a:ext cx="2971440" cy="458280"/>
          </a:xfrm>
          <a:prstGeom prst="rect">
            <a:avLst/>
          </a:prstGeom>
          <a:noFill/>
          <a:ln>
            <a:noFill/>
          </a:ln>
        </p:spPr>
        <p:txBody>
          <a:bodyPr anchor="b"/>
          <a:lstStyle/>
          <a:p>
            <a:pPr algn="r">
              <a:lnSpc>
                <a:spcPct val="100000"/>
              </a:lnSpc>
            </a:pPr>
            <a:fld id="{51BC2CE5-D856-4E35-81E6-E8D6FB5EB884}" type="slidenum">
              <a:rPr lang="en-US" sz="1200" b="0" strike="noStrike" spc="-1">
                <a:solidFill>
                  <a:srgbClr val="000000"/>
                </a:solidFill>
                <a:uFill>
                  <a:solidFill>
                    <a:srgbClr val="FFFFFF"/>
                  </a:solidFill>
                </a:uFill>
                <a:latin typeface="+mn-lt"/>
                <a:ea typeface="+mn-ea"/>
              </a:rPr>
              <a:t>28</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689554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1"/>
          <p:cNvSpPr>
            <a:spLocks noGrp="1"/>
          </p:cNvSpPr>
          <p:nvPr>
            <p:ph type="body"/>
          </p:nvPr>
        </p:nvSpPr>
        <p:spPr>
          <a:xfrm>
            <a:off x="685800" y="4400640"/>
            <a:ext cx="5486040" cy="360000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386" name="TextShape 2"/>
          <p:cNvSpPr txBox="1"/>
          <p:nvPr/>
        </p:nvSpPr>
        <p:spPr>
          <a:xfrm>
            <a:off x="3884760" y="8685360"/>
            <a:ext cx="2971440" cy="458280"/>
          </a:xfrm>
          <a:prstGeom prst="rect">
            <a:avLst/>
          </a:prstGeom>
          <a:noFill/>
          <a:ln>
            <a:noFill/>
          </a:ln>
        </p:spPr>
        <p:txBody>
          <a:bodyPr anchor="b"/>
          <a:lstStyle/>
          <a:p>
            <a:pPr algn="r">
              <a:lnSpc>
                <a:spcPct val="100000"/>
              </a:lnSpc>
            </a:pPr>
            <a:fld id="{51BC2CE5-D856-4E35-81E6-E8D6FB5EB884}" type="slidenum">
              <a:rPr lang="en-US" sz="1200" b="0" strike="noStrike" spc="-1">
                <a:solidFill>
                  <a:srgbClr val="000000"/>
                </a:solidFill>
                <a:uFill>
                  <a:solidFill>
                    <a:srgbClr val="FFFFFF"/>
                  </a:solidFill>
                </a:uFill>
                <a:latin typeface="+mn-lt"/>
                <a:ea typeface="+mn-ea"/>
              </a:rPr>
              <a:t>39</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72566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1"/>
          <p:cNvSpPr>
            <a:spLocks noGrp="1"/>
          </p:cNvSpPr>
          <p:nvPr>
            <p:ph type="body"/>
          </p:nvPr>
        </p:nvSpPr>
        <p:spPr>
          <a:xfrm>
            <a:off x="685800" y="4400640"/>
            <a:ext cx="5486040" cy="360000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386" name="TextShape 2"/>
          <p:cNvSpPr txBox="1"/>
          <p:nvPr/>
        </p:nvSpPr>
        <p:spPr>
          <a:xfrm>
            <a:off x="3884760" y="8685360"/>
            <a:ext cx="2971440" cy="458280"/>
          </a:xfrm>
          <a:prstGeom prst="rect">
            <a:avLst/>
          </a:prstGeom>
          <a:noFill/>
          <a:ln>
            <a:noFill/>
          </a:ln>
        </p:spPr>
        <p:txBody>
          <a:bodyPr anchor="b"/>
          <a:lstStyle/>
          <a:p>
            <a:pPr algn="r">
              <a:lnSpc>
                <a:spcPct val="100000"/>
              </a:lnSpc>
            </a:pPr>
            <a:fld id="{51BC2CE5-D856-4E35-81E6-E8D6FB5EB884}" type="slidenum">
              <a:rPr lang="en-US" sz="1200" b="0" strike="noStrike" spc="-1">
                <a:solidFill>
                  <a:srgbClr val="000000"/>
                </a:solidFill>
                <a:uFill>
                  <a:solidFill>
                    <a:srgbClr val="FFFFFF"/>
                  </a:solidFill>
                </a:uFill>
                <a:latin typeface="+mn-lt"/>
                <a:ea typeface="+mn-ea"/>
              </a:rPr>
              <a:t>40</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16716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ISOMORPHIC!</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Answer: C</a:t>
            </a:r>
          </a:p>
        </p:txBody>
      </p:sp>
    </p:spTree>
    <p:extLst>
      <p:ext uri="{BB962C8B-B14F-4D97-AF65-F5344CB8AC3E}">
        <p14:creationId xmlns:p14="http://schemas.microsoft.com/office/powerpoint/2010/main" val="345816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Answer: C</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Show address stream, assuming array starts at 0x100</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Answer: C</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Show address stream, assuming array starts at 0x100</a:t>
            </a:r>
          </a:p>
        </p:txBody>
      </p:sp>
    </p:spTree>
    <p:extLst>
      <p:ext uri="{BB962C8B-B14F-4D97-AF65-F5344CB8AC3E}">
        <p14:creationId xmlns:p14="http://schemas.microsoft.com/office/powerpoint/2010/main" val="2943806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Answer: D</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16 byte blocks, 4 bytes per int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Answer: D</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16 byte blocks, 4 bytes per int</a:t>
            </a:r>
          </a:p>
        </p:txBody>
      </p:sp>
    </p:spTree>
    <p:extLst>
      <p:ext uri="{BB962C8B-B14F-4D97-AF65-F5344CB8AC3E}">
        <p14:creationId xmlns:p14="http://schemas.microsoft.com/office/powerpoint/2010/main" val="584255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Answer: B</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Answer: B</a:t>
            </a:r>
          </a:p>
        </p:txBody>
      </p:sp>
    </p:spTree>
    <p:extLst>
      <p:ext uri="{BB962C8B-B14F-4D97-AF65-F5344CB8AC3E}">
        <p14:creationId xmlns:p14="http://schemas.microsoft.com/office/powerpoint/2010/main" val="3207918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Answer: D (set 3)</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0xFA1C = 11111010000 11 100</a:t>
            </a:r>
          </a:p>
        </p:txBody>
      </p:sp>
    </p:spTree>
    <p:extLst>
      <p:ext uri="{BB962C8B-B14F-4D97-AF65-F5344CB8AC3E}">
        <p14:creationId xmlns:p14="http://schemas.microsoft.com/office/powerpoint/2010/main" val="1980705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8560" y="273960"/>
            <a:ext cx="7886520" cy="993960"/>
          </a:xfrm>
          <a:prstGeom prst="rect">
            <a:avLst/>
          </a:prstGeom>
        </p:spPr>
        <p:txBody>
          <a:bodyPr lIns="0" tIns="0" rIns="0" bIns="0" anchor="ctr"/>
          <a:lstStyle/>
          <a:p>
            <a:endParaRPr lang="en-US" sz="135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28560" y="1369080"/>
            <a:ext cx="788652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8560" y="3073680"/>
            <a:ext cx="788652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28560" y="273960"/>
            <a:ext cx="7886520" cy="993960"/>
          </a:xfrm>
          <a:prstGeom prst="rect">
            <a:avLst/>
          </a:prstGeom>
        </p:spPr>
        <p:txBody>
          <a:bodyPr lIns="0" tIns="0" rIns="0" bIns="0" anchor="ctr"/>
          <a:lstStyle/>
          <a:p>
            <a:endParaRPr lang="en-US" sz="135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628560" y="1369080"/>
            <a:ext cx="384840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4669920" y="1369080"/>
            <a:ext cx="384840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4669920" y="3073680"/>
            <a:ext cx="384840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33" name="PlaceHolder 5"/>
          <p:cNvSpPr>
            <a:spLocks noGrp="1"/>
          </p:cNvSpPr>
          <p:nvPr>
            <p:ph type="body"/>
          </p:nvPr>
        </p:nvSpPr>
        <p:spPr>
          <a:xfrm>
            <a:off x="628560" y="3073680"/>
            <a:ext cx="384840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8560" y="273960"/>
            <a:ext cx="7886520" cy="993960"/>
          </a:xfrm>
          <a:prstGeom prst="rect">
            <a:avLst/>
          </a:prstGeom>
        </p:spPr>
        <p:txBody>
          <a:bodyPr lIns="0" tIns="0" rIns="0" bIns="0" anchor="ctr"/>
          <a:lstStyle/>
          <a:p>
            <a:endParaRPr lang="en-US" sz="135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628560" y="1369080"/>
            <a:ext cx="7886520" cy="326304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628560" y="1369080"/>
            <a:ext cx="7886520" cy="326304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pic>
        <p:nvPicPr>
          <p:cNvPr id="37" name="Picture 36"/>
          <p:cNvPicPr/>
          <p:nvPr/>
        </p:nvPicPr>
        <p:blipFill>
          <a:blip r:embed="rId2"/>
          <a:stretch/>
        </p:blipFill>
        <p:spPr>
          <a:xfrm>
            <a:off x="2526480" y="1369080"/>
            <a:ext cx="4089960" cy="3263040"/>
          </a:xfrm>
          <a:prstGeom prst="rect">
            <a:avLst/>
          </a:prstGeom>
          <a:ln>
            <a:noFill/>
          </a:ln>
        </p:spPr>
      </p:pic>
      <p:pic>
        <p:nvPicPr>
          <p:cNvPr id="38" name="Picture 37"/>
          <p:cNvPicPr/>
          <p:nvPr/>
        </p:nvPicPr>
        <p:blipFill>
          <a:blip r:embed="rId2"/>
          <a:stretch/>
        </p:blipFill>
        <p:spPr>
          <a:xfrm>
            <a:off x="2526480" y="1369080"/>
            <a:ext cx="4089960" cy="32630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28560" y="273960"/>
            <a:ext cx="7886520" cy="993960"/>
          </a:xfrm>
          <a:prstGeom prst="rect">
            <a:avLst/>
          </a:prstGeom>
        </p:spPr>
        <p:txBody>
          <a:bodyPr lIns="0" tIns="0" rIns="0" bIns="0" anchor="ctr"/>
          <a:lstStyle/>
          <a:p>
            <a:endParaRPr lang="en-US" sz="1350" b="0" strike="noStrike" spc="-1">
              <a:solidFill>
                <a:srgbClr val="000000"/>
              </a:solidFill>
              <a:uFill>
                <a:solidFill>
                  <a:srgbClr val="FFFFFF"/>
                </a:solidFill>
              </a:uFill>
              <a:latin typeface="Arial"/>
            </a:endParaRPr>
          </a:p>
        </p:txBody>
      </p:sp>
      <p:sp>
        <p:nvSpPr>
          <p:cNvPr id="45" name="PlaceHolder 2"/>
          <p:cNvSpPr>
            <a:spLocks noGrp="1"/>
          </p:cNvSpPr>
          <p:nvPr>
            <p:ph type="subTitle"/>
          </p:nvPr>
        </p:nvSpPr>
        <p:spPr>
          <a:xfrm>
            <a:off x="628560" y="1369080"/>
            <a:ext cx="7886520" cy="3263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28560" y="273960"/>
            <a:ext cx="7886520" cy="993960"/>
          </a:xfrm>
          <a:prstGeom prst="rect">
            <a:avLst/>
          </a:prstGeom>
        </p:spPr>
        <p:txBody>
          <a:bodyPr lIns="0" tIns="0" rIns="0" bIns="0" anchor="ctr"/>
          <a:lstStyle/>
          <a:p>
            <a:endParaRPr lang="en-US" sz="135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628560" y="1369080"/>
            <a:ext cx="7886520" cy="326304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28560" y="273960"/>
            <a:ext cx="7886520" cy="993960"/>
          </a:xfrm>
          <a:prstGeom prst="rect">
            <a:avLst/>
          </a:prstGeom>
        </p:spPr>
        <p:txBody>
          <a:bodyPr lIns="0" tIns="0" rIns="0" bIns="0" anchor="ctr"/>
          <a:lstStyle/>
          <a:p>
            <a:endParaRPr lang="en-US" sz="135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628560" y="1369080"/>
            <a:ext cx="3848400" cy="326304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50" name="PlaceHolder 3"/>
          <p:cNvSpPr>
            <a:spLocks noGrp="1"/>
          </p:cNvSpPr>
          <p:nvPr>
            <p:ph type="body"/>
          </p:nvPr>
        </p:nvSpPr>
        <p:spPr>
          <a:xfrm>
            <a:off x="4669920" y="1369080"/>
            <a:ext cx="3848400" cy="326304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28560" y="273960"/>
            <a:ext cx="7886520" cy="993960"/>
          </a:xfrm>
          <a:prstGeom prst="rect">
            <a:avLst/>
          </a:prstGeom>
        </p:spPr>
        <p:txBody>
          <a:bodyPr lIns="0" tIns="0" rIns="0" bIns="0" anchor="ctr"/>
          <a:lstStyle/>
          <a:p>
            <a:endParaRPr lang="en-US" sz="135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28560" y="273960"/>
            <a:ext cx="7886520" cy="46087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28560" y="273960"/>
            <a:ext cx="7886520" cy="993960"/>
          </a:xfrm>
          <a:prstGeom prst="rect">
            <a:avLst/>
          </a:prstGeom>
        </p:spPr>
        <p:txBody>
          <a:bodyPr lIns="0" tIns="0" rIns="0" bIns="0" anchor="ctr"/>
          <a:lstStyle/>
          <a:p>
            <a:endParaRPr lang="en-US" sz="1350" b="0" strike="noStrike" spc="-1">
              <a:solidFill>
                <a:srgbClr val="000000"/>
              </a:solidFill>
              <a:uFill>
                <a:solidFill>
                  <a:srgbClr val="FFFFFF"/>
                </a:solidFill>
              </a:uFill>
              <a:latin typeface="Arial"/>
            </a:endParaRPr>
          </a:p>
        </p:txBody>
      </p:sp>
      <p:sp>
        <p:nvSpPr>
          <p:cNvPr id="54" name="PlaceHolder 2"/>
          <p:cNvSpPr>
            <a:spLocks noGrp="1"/>
          </p:cNvSpPr>
          <p:nvPr>
            <p:ph type="body"/>
          </p:nvPr>
        </p:nvSpPr>
        <p:spPr>
          <a:xfrm>
            <a:off x="628560" y="1369080"/>
            <a:ext cx="384840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55" name="PlaceHolder 3"/>
          <p:cNvSpPr>
            <a:spLocks noGrp="1"/>
          </p:cNvSpPr>
          <p:nvPr>
            <p:ph type="body"/>
          </p:nvPr>
        </p:nvSpPr>
        <p:spPr>
          <a:xfrm>
            <a:off x="628560" y="3073680"/>
            <a:ext cx="384840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56" name="PlaceHolder 4"/>
          <p:cNvSpPr>
            <a:spLocks noGrp="1"/>
          </p:cNvSpPr>
          <p:nvPr>
            <p:ph type="body"/>
          </p:nvPr>
        </p:nvSpPr>
        <p:spPr>
          <a:xfrm>
            <a:off x="4669920" y="1369080"/>
            <a:ext cx="3848400" cy="326304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273960"/>
            <a:ext cx="7886520" cy="993960"/>
          </a:xfrm>
          <a:prstGeom prst="rect">
            <a:avLst/>
          </a:prstGeom>
        </p:spPr>
        <p:txBody>
          <a:bodyPr lIns="0" tIns="0" rIns="0" bIns="0" anchor="ctr"/>
          <a:lstStyle/>
          <a:p>
            <a:endParaRPr lang="en-US" sz="135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628560" y="1369080"/>
            <a:ext cx="7886520" cy="3263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28560" y="273960"/>
            <a:ext cx="7886520" cy="993960"/>
          </a:xfrm>
          <a:prstGeom prst="rect">
            <a:avLst/>
          </a:prstGeom>
        </p:spPr>
        <p:txBody>
          <a:bodyPr lIns="0" tIns="0" rIns="0" bIns="0" anchor="ctr"/>
          <a:lstStyle/>
          <a:p>
            <a:endParaRPr lang="en-US" sz="1350" b="0" strike="noStrike" spc="-1">
              <a:solidFill>
                <a:srgbClr val="000000"/>
              </a:solidFill>
              <a:uFill>
                <a:solidFill>
                  <a:srgbClr val="FFFFFF"/>
                </a:solidFill>
              </a:uFill>
              <a:latin typeface="Arial"/>
            </a:endParaRPr>
          </a:p>
        </p:txBody>
      </p:sp>
      <p:sp>
        <p:nvSpPr>
          <p:cNvPr id="58" name="PlaceHolder 2"/>
          <p:cNvSpPr>
            <a:spLocks noGrp="1"/>
          </p:cNvSpPr>
          <p:nvPr>
            <p:ph type="body"/>
          </p:nvPr>
        </p:nvSpPr>
        <p:spPr>
          <a:xfrm>
            <a:off x="628560" y="1369080"/>
            <a:ext cx="3848400" cy="326304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59" name="PlaceHolder 3"/>
          <p:cNvSpPr>
            <a:spLocks noGrp="1"/>
          </p:cNvSpPr>
          <p:nvPr>
            <p:ph type="body"/>
          </p:nvPr>
        </p:nvSpPr>
        <p:spPr>
          <a:xfrm>
            <a:off x="4669920" y="1369080"/>
            <a:ext cx="384840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60" name="PlaceHolder 4"/>
          <p:cNvSpPr>
            <a:spLocks noGrp="1"/>
          </p:cNvSpPr>
          <p:nvPr>
            <p:ph type="body"/>
          </p:nvPr>
        </p:nvSpPr>
        <p:spPr>
          <a:xfrm>
            <a:off x="4669920" y="3073680"/>
            <a:ext cx="384840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28560" y="273960"/>
            <a:ext cx="7886520" cy="993960"/>
          </a:xfrm>
          <a:prstGeom prst="rect">
            <a:avLst/>
          </a:prstGeom>
        </p:spPr>
        <p:txBody>
          <a:bodyPr lIns="0" tIns="0" rIns="0" bIns="0" anchor="ctr"/>
          <a:lstStyle/>
          <a:p>
            <a:endParaRPr lang="en-US" sz="135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628560" y="1369080"/>
            <a:ext cx="384840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63" name="PlaceHolder 3"/>
          <p:cNvSpPr>
            <a:spLocks noGrp="1"/>
          </p:cNvSpPr>
          <p:nvPr>
            <p:ph type="body"/>
          </p:nvPr>
        </p:nvSpPr>
        <p:spPr>
          <a:xfrm>
            <a:off x="4669920" y="1369080"/>
            <a:ext cx="384840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64" name="PlaceHolder 4"/>
          <p:cNvSpPr>
            <a:spLocks noGrp="1"/>
          </p:cNvSpPr>
          <p:nvPr>
            <p:ph type="body"/>
          </p:nvPr>
        </p:nvSpPr>
        <p:spPr>
          <a:xfrm>
            <a:off x="628560" y="3073680"/>
            <a:ext cx="788652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28560" y="273960"/>
            <a:ext cx="7886520" cy="993960"/>
          </a:xfrm>
          <a:prstGeom prst="rect">
            <a:avLst/>
          </a:prstGeom>
        </p:spPr>
        <p:txBody>
          <a:bodyPr lIns="0" tIns="0" rIns="0" bIns="0" anchor="ctr"/>
          <a:lstStyle/>
          <a:p>
            <a:endParaRPr lang="en-US" sz="1350" b="0" strike="noStrike" spc="-1">
              <a:solidFill>
                <a:srgbClr val="000000"/>
              </a:solidFill>
              <a:uFill>
                <a:solidFill>
                  <a:srgbClr val="FFFFFF"/>
                </a:solidFill>
              </a:uFill>
              <a:latin typeface="Arial"/>
            </a:endParaRPr>
          </a:p>
        </p:txBody>
      </p:sp>
      <p:sp>
        <p:nvSpPr>
          <p:cNvPr id="66" name="PlaceHolder 2"/>
          <p:cNvSpPr>
            <a:spLocks noGrp="1"/>
          </p:cNvSpPr>
          <p:nvPr>
            <p:ph type="body"/>
          </p:nvPr>
        </p:nvSpPr>
        <p:spPr>
          <a:xfrm>
            <a:off x="628560" y="1369080"/>
            <a:ext cx="788652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67" name="PlaceHolder 3"/>
          <p:cNvSpPr>
            <a:spLocks noGrp="1"/>
          </p:cNvSpPr>
          <p:nvPr>
            <p:ph type="body"/>
          </p:nvPr>
        </p:nvSpPr>
        <p:spPr>
          <a:xfrm>
            <a:off x="628560" y="3073680"/>
            <a:ext cx="788652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28560" y="273960"/>
            <a:ext cx="7886520" cy="993960"/>
          </a:xfrm>
          <a:prstGeom prst="rect">
            <a:avLst/>
          </a:prstGeom>
        </p:spPr>
        <p:txBody>
          <a:bodyPr lIns="0" tIns="0" rIns="0" bIns="0" anchor="ctr"/>
          <a:lstStyle/>
          <a:p>
            <a:endParaRPr lang="en-US" sz="1350" b="0" strike="noStrike" spc="-1">
              <a:solidFill>
                <a:srgbClr val="000000"/>
              </a:solidFill>
              <a:uFill>
                <a:solidFill>
                  <a:srgbClr val="FFFFFF"/>
                </a:solidFill>
              </a:uFill>
              <a:latin typeface="Arial"/>
            </a:endParaRPr>
          </a:p>
        </p:txBody>
      </p:sp>
      <p:sp>
        <p:nvSpPr>
          <p:cNvPr id="69" name="PlaceHolder 2"/>
          <p:cNvSpPr>
            <a:spLocks noGrp="1"/>
          </p:cNvSpPr>
          <p:nvPr>
            <p:ph type="body"/>
          </p:nvPr>
        </p:nvSpPr>
        <p:spPr>
          <a:xfrm>
            <a:off x="628560" y="1369080"/>
            <a:ext cx="384840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70" name="PlaceHolder 3"/>
          <p:cNvSpPr>
            <a:spLocks noGrp="1"/>
          </p:cNvSpPr>
          <p:nvPr>
            <p:ph type="body"/>
          </p:nvPr>
        </p:nvSpPr>
        <p:spPr>
          <a:xfrm>
            <a:off x="4669920" y="1369080"/>
            <a:ext cx="384840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71" name="PlaceHolder 4"/>
          <p:cNvSpPr>
            <a:spLocks noGrp="1"/>
          </p:cNvSpPr>
          <p:nvPr>
            <p:ph type="body"/>
          </p:nvPr>
        </p:nvSpPr>
        <p:spPr>
          <a:xfrm>
            <a:off x="4669920" y="3073680"/>
            <a:ext cx="384840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72" name="PlaceHolder 5"/>
          <p:cNvSpPr>
            <a:spLocks noGrp="1"/>
          </p:cNvSpPr>
          <p:nvPr>
            <p:ph type="body"/>
          </p:nvPr>
        </p:nvSpPr>
        <p:spPr>
          <a:xfrm>
            <a:off x="628560" y="3073680"/>
            <a:ext cx="384840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28560" y="273960"/>
            <a:ext cx="7886520" cy="993960"/>
          </a:xfrm>
          <a:prstGeom prst="rect">
            <a:avLst/>
          </a:prstGeom>
        </p:spPr>
        <p:txBody>
          <a:bodyPr lIns="0" tIns="0" rIns="0" bIns="0" anchor="ctr"/>
          <a:lstStyle/>
          <a:p>
            <a:endParaRPr lang="en-US" sz="1350" b="0" strike="noStrike" spc="-1">
              <a:solidFill>
                <a:srgbClr val="000000"/>
              </a:solidFill>
              <a:uFill>
                <a:solidFill>
                  <a:srgbClr val="FFFFFF"/>
                </a:solidFill>
              </a:uFill>
              <a:latin typeface="Arial"/>
            </a:endParaRPr>
          </a:p>
        </p:txBody>
      </p:sp>
      <p:sp>
        <p:nvSpPr>
          <p:cNvPr id="74" name="PlaceHolder 2"/>
          <p:cNvSpPr>
            <a:spLocks noGrp="1"/>
          </p:cNvSpPr>
          <p:nvPr>
            <p:ph type="body"/>
          </p:nvPr>
        </p:nvSpPr>
        <p:spPr>
          <a:xfrm>
            <a:off x="628560" y="1369080"/>
            <a:ext cx="7886520" cy="326304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75" name="PlaceHolder 3"/>
          <p:cNvSpPr>
            <a:spLocks noGrp="1"/>
          </p:cNvSpPr>
          <p:nvPr>
            <p:ph type="body"/>
          </p:nvPr>
        </p:nvSpPr>
        <p:spPr>
          <a:xfrm>
            <a:off x="628560" y="1369080"/>
            <a:ext cx="7886520" cy="326304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pic>
        <p:nvPicPr>
          <p:cNvPr id="76" name="Picture 75"/>
          <p:cNvPicPr/>
          <p:nvPr/>
        </p:nvPicPr>
        <p:blipFill>
          <a:blip r:embed="rId2"/>
          <a:stretch/>
        </p:blipFill>
        <p:spPr>
          <a:xfrm>
            <a:off x="2526480" y="1369080"/>
            <a:ext cx="4089960" cy="3263040"/>
          </a:xfrm>
          <a:prstGeom prst="rect">
            <a:avLst/>
          </a:prstGeom>
          <a:ln>
            <a:noFill/>
          </a:ln>
        </p:spPr>
      </p:pic>
      <p:pic>
        <p:nvPicPr>
          <p:cNvPr id="77" name="Picture 76"/>
          <p:cNvPicPr/>
          <p:nvPr/>
        </p:nvPicPr>
        <p:blipFill>
          <a:blip r:embed="rId2"/>
          <a:stretch/>
        </p:blipFill>
        <p:spPr>
          <a:xfrm>
            <a:off x="2526480" y="1369080"/>
            <a:ext cx="4089960" cy="32630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273960"/>
            <a:ext cx="7886520" cy="993960"/>
          </a:xfrm>
          <a:prstGeom prst="rect">
            <a:avLst/>
          </a:prstGeom>
        </p:spPr>
        <p:txBody>
          <a:bodyPr lIns="0" tIns="0" rIns="0" bIns="0" anchor="ctr"/>
          <a:lstStyle/>
          <a:p>
            <a:endParaRPr lang="en-US" sz="135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628560" y="1369080"/>
            <a:ext cx="7886520" cy="326304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28560" y="273960"/>
            <a:ext cx="7886520" cy="993960"/>
          </a:xfrm>
          <a:prstGeom prst="rect">
            <a:avLst/>
          </a:prstGeom>
        </p:spPr>
        <p:txBody>
          <a:bodyPr lIns="0" tIns="0" rIns="0" bIns="0" anchor="ctr"/>
          <a:lstStyle/>
          <a:p>
            <a:endParaRPr lang="en-US" sz="135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628560" y="1369080"/>
            <a:ext cx="3848400" cy="326304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4669920" y="1369080"/>
            <a:ext cx="3848400" cy="326304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273960"/>
            <a:ext cx="7886520" cy="993960"/>
          </a:xfrm>
          <a:prstGeom prst="rect">
            <a:avLst/>
          </a:prstGeom>
        </p:spPr>
        <p:txBody>
          <a:bodyPr lIns="0" tIns="0" rIns="0" bIns="0" anchor="ctr"/>
          <a:lstStyle/>
          <a:p>
            <a:endParaRPr lang="en-US" sz="135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28560" y="273960"/>
            <a:ext cx="7886520" cy="46087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8560" y="273960"/>
            <a:ext cx="7886520" cy="993960"/>
          </a:xfrm>
          <a:prstGeom prst="rect">
            <a:avLst/>
          </a:prstGeom>
        </p:spPr>
        <p:txBody>
          <a:bodyPr lIns="0" tIns="0" rIns="0" bIns="0" anchor="ctr"/>
          <a:lstStyle/>
          <a:p>
            <a:endParaRPr lang="en-US" sz="135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628560" y="1369080"/>
            <a:ext cx="384840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628560" y="3073680"/>
            <a:ext cx="384840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4669920" y="1369080"/>
            <a:ext cx="3848400" cy="326304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28560" y="273960"/>
            <a:ext cx="7886520" cy="993960"/>
          </a:xfrm>
          <a:prstGeom prst="rect">
            <a:avLst/>
          </a:prstGeom>
        </p:spPr>
        <p:txBody>
          <a:bodyPr lIns="0" tIns="0" rIns="0" bIns="0" anchor="ctr"/>
          <a:lstStyle/>
          <a:p>
            <a:endParaRPr lang="en-US" sz="135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628560" y="1369080"/>
            <a:ext cx="3848400" cy="326304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4669920" y="1369080"/>
            <a:ext cx="384840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4669920" y="3073680"/>
            <a:ext cx="384840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8560" y="273960"/>
            <a:ext cx="7886520" cy="993960"/>
          </a:xfrm>
          <a:prstGeom prst="rect">
            <a:avLst/>
          </a:prstGeom>
        </p:spPr>
        <p:txBody>
          <a:bodyPr lIns="0" tIns="0" rIns="0" bIns="0" anchor="ctr"/>
          <a:lstStyle/>
          <a:p>
            <a:endParaRPr lang="en-US" sz="135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628560" y="1369080"/>
            <a:ext cx="384840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4669920" y="1369080"/>
            <a:ext cx="384840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628560" y="3073680"/>
            <a:ext cx="7886520" cy="1556280"/>
          </a:xfrm>
          <a:prstGeom prst="rect">
            <a:avLst/>
          </a:prstGeom>
        </p:spPr>
        <p:txBody>
          <a:bodyPr lIns="0" tIns="0" rIns="0" bIns="0"/>
          <a:lstStyle/>
          <a:p>
            <a:endParaRPr lang="en-US" sz="21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131120"/>
            <a:ext cx="6857640" cy="995400"/>
          </a:xfrm>
          <a:prstGeom prst="rect">
            <a:avLst/>
          </a:prstGeom>
        </p:spPr>
        <p:txBody>
          <a:bodyPr anchor="b"/>
          <a:lstStyle/>
          <a:p>
            <a:pPr>
              <a:lnSpc>
                <a:spcPct val="100000"/>
              </a:lnSpc>
            </a:pPr>
            <a:r>
              <a:rPr lang="en-US" sz="3000" b="0" strike="noStrike" spc="-1">
                <a:solidFill>
                  <a:srgbClr val="000000"/>
                </a:solidFill>
                <a:uFill>
                  <a:solidFill>
                    <a:srgbClr val="FFFFFF"/>
                  </a:solidFill>
                </a:uFill>
                <a:latin typeface="Arial"/>
              </a:rPr>
              <a:t>Click to edit Master title style</a:t>
            </a:r>
          </a:p>
        </p:txBody>
      </p:sp>
      <p:sp>
        <p:nvSpPr>
          <p:cNvPr id="6" name="PlaceHolder 2"/>
          <p:cNvSpPr>
            <a:spLocks noGrp="1"/>
          </p:cNvSpPr>
          <p:nvPr>
            <p:ph type="dt"/>
          </p:nvPr>
        </p:nvSpPr>
        <p:spPr>
          <a:xfrm>
            <a:off x="628560" y="4767120"/>
            <a:ext cx="2057040" cy="273600"/>
          </a:xfrm>
          <a:prstGeom prst="rect">
            <a:avLst/>
          </a:prstGeom>
        </p:spPr>
        <p:txBody>
          <a:bodyPr anchor="ctr"/>
          <a:lstStyle/>
          <a:p>
            <a:pPr>
              <a:lnSpc>
                <a:spcPct val="100000"/>
              </a:lnSpc>
            </a:pPr>
            <a:fld id="{69C6959B-E086-4C6F-8FE1-68023BD82EFF}" type="datetime">
              <a:rPr lang="en-US" sz="900" b="0" strike="noStrike" spc="-1">
                <a:solidFill>
                  <a:srgbClr val="8B8B8B"/>
                </a:solidFill>
                <a:uFill>
                  <a:solidFill>
                    <a:srgbClr val="FFFFFF"/>
                  </a:solidFill>
                </a:uFill>
                <a:latin typeface="Arial"/>
              </a:rPr>
              <a:t>10/8/2018</a:t>
            </a:fld>
            <a:endParaRPr lang="en-US" sz="14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029040" y="4767120"/>
            <a:ext cx="3085920" cy="27360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458040" y="4767120"/>
            <a:ext cx="2057040" cy="273600"/>
          </a:xfrm>
          <a:prstGeom prst="rect">
            <a:avLst/>
          </a:prstGeom>
        </p:spPr>
        <p:txBody>
          <a:bodyPr anchor="ctr"/>
          <a:lstStyle/>
          <a:p>
            <a:pPr algn="r">
              <a:lnSpc>
                <a:spcPct val="100000"/>
              </a:lnSpc>
            </a:pPr>
            <a:fld id="{6D7E1EC7-2EF3-4D2E-80D4-6C91008BD56A}" type="slidenum">
              <a:rPr lang="en-US" sz="900" b="0" strike="noStrike" spc="-1">
                <a:solidFill>
                  <a:srgbClr val="8B8B8B"/>
                </a:solidFill>
                <a:uFill>
                  <a:solidFill>
                    <a:srgbClr val="FFFFFF"/>
                  </a:solidFill>
                </a:uFill>
                <a:latin typeface="Arial"/>
              </a:rPr>
              <a:t>‹#›</a:t>
            </a:fld>
            <a:endParaRPr lang="en-US" sz="14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tIns="0" rIns="0" bIns="0"/>
          <a:lstStyle/>
          <a:p>
            <a:pPr marL="432000" indent="-324000">
              <a:buClr>
                <a:srgbClr val="000000"/>
              </a:buClr>
              <a:buSzPct val="45000"/>
              <a:buFont typeface="Wingdings" charset="2"/>
              <a:buChar char=""/>
            </a:pPr>
            <a:r>
              <a:rPr lang="en-US" sz="21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5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35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35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28560" y="273960"/>
            <a:ext cx="7886520" cy="993960"/>
          </a:xfrm>
          <a:prstGeom prst="rect">
            <a:avLst/>
          </a:prstGeom>
        </p:spPr>
        <p:txBody>
          <a:bodyPr anchor="ctr"/>
          <a:lstStyle/>
          <a:p>
            <a:pPr>
              <a:lnSpc>
                <a:spcPct val="90000"/>
              </a:lnSpc>
            </a:pPr>
            <a:r>
              <a:rPr lang="en-US" sz="3300" b="0" strike="noStrike" spc="-1">
                <a:solidFill>
                  <a:srgbClr val="000000"/>
                </a:solidFill>
                <a:uFill>
                  <a:solidFill>
                    <a:srgbClr val="FFFFFF"/>
                  </a:solidFill>
                </a:uFill>
                <a:latin typeface="Arial"/>
              </a:rPr>
              <a:t>Click to edit Master title style</a:t>
            </a:r>
          </a:p>
        </p:txBody>
      </p:sp>
      <p:sp>
        <p:nvSpPr>
          <p:cNvPr id="40" name="PlaceHolder 2"/>
          <p:cNvSpPr>
            <a:spLocks noGrp="1"/>
          </p:cNvSpPr>
          <p:nvPr>
            <p:ph type="body"/>
          </p:nvPr>
        </p:nvSpPr>
        <p:spPr>
          <a:xfrm>
            <a:off x="628560" y="1369080"/>
            <a:ext cx="7886520" cy="3263040"/>
          </a:xfrm>
          <a:prstGeom prst="rect">
            <a:avLst/>
          </a:prstGeom>
        </p:spPr>
        <p:txBody>
          <a:bodyPr/>
          <a:lstStyle/>
          <a:p>
            <a:pPr marL="171360" indent="-171000">
              <a:lnSpc>
                <a:spcPct val="100000"/>
              </a:lnSpc>
              <a:buClr>
                <a:srgbClr val="000000"/>
              </a:buClr>
              <a:buFont typeface="Arial"/>
              <a:buChar char="•"/>
            </a:pPr>
            <a:r>
              <a:rPr lang="en-US" sz="2100" b="0" strike="noStrike" spc="-1">
                <a:solidFill>
                  <a:srgbClr val="000000"/>
                </a:solidFill>
                <a:uFill>
                  <a:solidFill>
                    <a:srgbClr val="FFFFFF"/>
                  </a:solidFill>
                </a:uFill>
                <a:latin typeface="Arial"/>
              </a:rPr>
              <a:t>Click to edit Master text styles</a:t>
            </a:r>
          </a:p>
          <a:p>
            <a:pPr marL="514440" lvl="1" indent="-171000">
              <a:lnSpc>
                <a:spcPct val="100000"/>
              </a:lnSpc>
              <a:buClr>
                <a:srgbClr val="000000"/>
              </a:buClr>
              <a:buFont typeface="Arial"/>
              <a:buChar char="•"/>
            </a:pPr>
            <a:r>
              <a:rPr lang="en-US" sz="1800" b="0" strike="noStrike" spc="-1">
                <a:solidFill>
                  <a:srgbClr val="000000"/>
                </a:solidFill>
                <a:uFill>
                  <a:solidFill>
                    <a:srgbClr val="FFFFFF"/>
                  </a:solidFill>
                </a:uFill>
                <a:latin typeface="Arial"/>
              </a:rPr>
              <a:t>Second level</a:t>
            </a:r>
            <a:endParaRPr lang="en-US" sz="2100" b="0" strike="noStrike" spc="-1">
              <a:solidFill>
                <a:srgbClr val="000000"/>
              </a:solidFill>
              <a:uFill>
                <a:solidFill>
                  <a:srgbClr val="FFFFFF"/>
                </a:solidFill>
              </a:uFill>
              <a:latin typeface="Arial"/>
            </a:endParaRPr>
          </a:p>
          <a:p>
            <a:pPr marL="857160" lvl="2" indent="-171000">
              <a:lnSpc>
                <a:spcPct val="100000"/>
              </a:lnSpc>
              <a:buClr>
                <a:srgbClr val="000000"/>
              </a:buClr>
              <a:buFont typeface="Arial"/>
              <a:buChar char="•"/>
            </a:pPr>
            <a:r>
              <a:rPr lang="en-US" sz="1500" b="0" strike="noStrike" spc="-1">
                <a:solidFill>
                  <a:srgbClr val="000000"/>
                </a:solidFill>
                <a:uFill>
                  <a:solidFill>
                    <a:srgbClr val="FFFFFF"/>
                  </a:solidFill>
                </a:uFill>
                <a:latin typeface="Arial"/>
              </a:rPr>
              <a:t>Third level</a:t>
            </a:r>
            <a:endParaRPr lang="en-US" sz="2100" b="0" strike="noStrike" spc="-1">
              <a:solidFill>
                <a:srgbClr val="000000"/>
              </a:solidFill>
              <a:uFill>
                <a:solidFill>
                  <a:srgbClr val="FFFFFF"/>
                </a:solidFill>
              </a:uFill>
              <a:latin typeface="Arial"/>
            </a:endParaRPr>
          </a:p>
          <a:p>
            <a:pPr marL="1200240" lvl="3" indent="-171000">
              <a:lnSpc>
                <a:spcPct val="100000"/>
              </a:lnSpc>
              <a:buClr>
                <a:srgbClr val="000000"/>
              </a:buClr>
              <a:buFont typeface="Arial"/>
              <a:buChar char="•"/>
            </a:pPr>
            <a:r>
              <a:rPr lang="en-US" sz="1350" b="0" strike="noStrike" spc="-1">
                <a:solidFill>
                  <a:srgbClr val="000000"/>
                </a:solidFill>
                <a:uFill>
                  <a:solidFill>
                    <a:srgbClr val="FFFFFF"/>
                  </a:solidFill>
                </a:uFill>
                <a:latin typeface="Arial"/>
              </a:rPr>
              <a:t>Fourth level</a:t>
            </a:r>
            <a:endParaRPr lang="en-US" sz="2100" b="0" strike="noStrike" spc="-1">
              <a:solidFill>
                <a:srgbClr val="000000"/>
              </a:solidFill>
              <a:uFill>
                <a:solidFill>
                  <a:srgbClr val="FFFFFF"/>
                </a:solidFill>
              </a:uFill>
              <a:latin typeface="Arial"/>
            </a:endParaRPr>
          </a:p>
          <a:p>
            <a:pPr marL="1542960" lvl="4" indent="-171000">
              <a:lnSpc>
                <a:spcPct val="100000"/>
              </a:lnSpc>
              <a:buClr>
                <a:srgbClr val="000000"/>
              </a:buClr>
              <a:buFont typeface="Arial"/>
              <a:buChar char="•"/>
            </a:pPr>
            <a:r>
              <a:rPr lang="en-US" sz="1350" b="0" strike="noStrike" spc="-1">
                <a:solidFill>
                  <a:srgbClr val="000000"/>
                </a:solidFill>
                <a:uFill>
                  <a:solidFill>
                    <a:srgbClr val="FFFFFF"/>
                  </a:solidFill>
                </a:uFill>
                <a:latin typeface="Arial"/>
              </a:rPr>
              <a:t>Fifth level</a:t>
            </a:r>
            <a:endParaRPr lang="en-US" sz="2100" b="0" strike="noStrike" spc="-1">
              <a:solidFill>
                <a:srgbClr val="000000"/>
              </a:solidFill>
              <a:uFill>
                <a:solidFill>
                  <a:srgbClr val="FFFFFF"/>
                </a:solidFill>
              </a:uFill>
              <a:latin typeface="Arial"/>
            </a:endParaRPr>
          </a:p>
        </p:txBody>
      </p:sp>
      <p:sp>
        <p:nvSpPr>
          <p:cNvPr id="41" name="PlaceHolder 3"/>
          <p:cNvSpPr>
            <a:spLocks noGrp="1"/>
          </p:cNvSpPr>
          <p:nvPr>
            <p:ph type="dt"/>
          </p:nvPr>
        </p:nvSpPr>
        <p:spPr>
          <a:xfrm>
            <a:off x="628560" y="4767120"/>
            <a:ext cx="2057040" cy="273600"/>
          </a:xfrm>
          <a:prstGeom prst="rect">
            <a:avLst/>
          </a:prstGeom>
        </p:spPr>
        <p:txBody>
          <a:bodyPr anchor="ctr"/>
          <a:lstStyle/>
          <a:p>
            <a:pPr>
              <a:lnSpc>
                <a:spcPct val="100000"/>
              </a:lnSpc>
            </a:pPr>
            <a:fld id="{7AE128E9-ACAC-45F3-87F9-8E1685EA21F4}" type="datetime">
              <a:rPr lang="en-US" sz="900" b="0" strike="noStrike" spc="-1">
                <a:solidFill>
                  <a:srgbClr val="8B8B8B"/>
                </a:solidFill>
                <a:uFill>
                  <a:solidFill>
                    <a:srgbClr val="FFFFFF"/>
                  </a:solidFill>
                </a:uFill>
                <a:latin typeface="Arial"/>
              </a:rPr>
              <a:t>10/8/2018</a:t>
            </a:fld>
            <a:endParaRPr lang="en-US" sz="14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029040" y="4767120"/>
            <a:ext cx="3085920" cy="27360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6458040" y="4767120"/>
            <a:ext cx="2057040" cy="273600"/>
          </a:xfrm>
          <a:prstGeom prst="rect">
            <a:avLst/>
          </a:prstGeom>
        </p:spPr>
        <p:txBody>
          <a:bodyPr anchor="ctr"/>
          <a:lstStyle/>
          <a:p>
            <a:pPr algn="r">
              <a:lnSpc>
                <a:spcPct val="100000"/>
              </a:lnSpc>
            </a:pPr>
            <a:fld id="{C3208C13-E7F3-4728-8A41-101E32838253}" type="slidenum">
              <a:rPr lang="en-US" sz="900" b="0" strike="noStrike" spc="-1">
                <a:solidFill>
                  <a:srgbClr val="8B8B8B"/>
                </a:solidFill>
                <a:uFill>
                  <a:solidFill>
                    <a:srgbClr val="FFFFFF"/>
                  </a:solidFill>
                </a:uFill>
                <a:latin typeface="Arial"/>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hyperlink" Target="http://www.cs.cmu.edu/~213" TargetMode="Externa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685800" y="1131120"/>
            <a:ext cx="6857640" cy="995400"/>
          </a:xfrm>
          <a:prstGeom prst="rect">
            <a:avLst/>
          </a:prstGeom>
          <a:noFill/>
          <a:ln>
            <a:noFill/>
          </a:ln>
        </p:spPr>
        <p:txBody>
          <a:bodyPr anchor="b"/>
          <a:lstStyle/>
          <a:p>
            <a:pPr>
              <a:lnSpc>
                <a:spcPct val="100000"/>
              </a:lnSpc>
            </a:pPr>
            <a:r>
              <a:rPr lang="en-US" sz="3000" b="0" strike="noStrike" spc="-1">
                <a:solidFill>
                  <a:srgbClr val="000000"/>
                </a:solidFill>
                <a:uFill>
                  <a:solidFill>
                    <a:srgbClr val="FFFFFF"/>
                  </a:solidFill>
                </a:uFill>
                <a:latin typeface="Arial"/>
              </a:rPr>
              <a:t>15-213 Recitation 7
Caches and Blocking</a:t>
            </a:r>
            <a:endParaRPr lang="en-US" sz="1350" b="0" strike="noStrike" spc="-1">
              <a:solidFill>
                <a:srgbClr val="000000"/>
              </a:solidFill>
              <a:uFill>
                <a:solidFill>
                  <a:srgbClr val="FFFFFF"/>
                </a:solidFill>
              </a:uFill>
              <a:latin typeface="Arial"/>
            </a:endParaRPr>
          </a:p>
        </p:txBody>
      </p:sp>
      <p:sp>
        <p:nvSpPr>
          <p:cNvPr id="84" name="TextShape 2"/>
          <p:cNvSpPr txBox="1"/>
          <p:nvPr/>
        </p:nvSpPr>
        <p:spPr>
          <a:xfrm>
            <a:off x="685800" y="3144960"/>
            <a:ext cx="7314840" cy="797760"/>
          </a:xfrm>
          <a:prstGeom prst="rect">
            <a:avLst/>
          </a:prstGeom>
          <a:noFill/>
          <a:ln>
            <a:noFill/>
          </a:ln>
        </p:spPr>
        <p:txBody>
          <a:bodyPr/>
          <a:lstStyle/>
          <a:p>
            <a:pPr>
              <a:lnSpc>
                <a:spcPct val="100000"/>
              </a:lnSpc>
            </a:pPr>
            <a:r>
              <a:rPr lang="en-US" sz="2400" b="0" strike="noStrike" spc="-1" dirty="0">
                <a:solidFill>
                  <a:srgbClr val="000000"/>
                </a:solidFill>
                <a:uFill>
                  <a:solidFill>
                    <a:srgbClr val="FFFFFF"/>
                  </a:solidFill>
                </a:uFill>
                <a:latin typeface="Arial"/>
              </a:rPr>
              <a:t>8 October 2018</a:t>
            </a:r>
            <a:endParaRPr lang="en-US" sz="32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1557720" y="1772640"/>
            <a:ext cx="5928480" cy="912600"/>
          </a:xfrm>
          <a:prstGeom prst="rect">
            <a:avLst/>
          </a:prstGeom>
          <a:noFill/>
          <a:ln cap="rnd">
            <a:solidFill>
              <a:schemeClr val="tx1">
                <a:lumMod val="50000"/>
                <a:lumOff val="50000"/>
              </a:schemeClr>
            </a:solidFill>
            <a:custDash/>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350" b="0" strike="noStrike" spc="-1">
                <a:solidFill>
                  <a:srgbClr val="008000"/>
                </a:solidFill>
                <a:uFill>
                  <a:solidFill>
                    <a:srgbClr val="FFFFFF"/>
                  </a:solidFill>
                </a:uFill>
                <a:latin typeface="Courier New"/>
              </a:rPr>
              <a:t>void </a:t>
            </a:r>
            <a:r>
              <a:rPr lang="en-US" sz="1350" b="0" strike="noStrike" spc="-1">
                <a:solidFill>
                  <a:srgbClr val="000000"/>
                </a:solidFill>
                <a:uFill>
                  <a:solidFill>
                    <a:srgbClr val="FFFFFF"/>
                  </a:solidFill>
                </a:uFill>
                <a:latin typeface="Courier New"/>
              </a:rPr>
              <a:t>who(</a:t>
            </a:r>
            <a:r>
              <a:rPr lang="en-US" sz="1350" b="0" strike="noStrike" spc="-1">
                <a:solidFill>
                  <a:srgbClr val="008000"/>
                </a:solidFill>
                <a:uFill>
                  <a:solidFill>
                    <a:srgbClr val="FFFFFF"/>
                  </a:solidFill>
                </a:uFill>
                <a:latin typeface="Courier New"/>
              </a:rPr>
              <a:t>int </a:t>
            </a:r>
            <a:r>
              <a:rPr lang="en-US" sz="1350" b="0" strike="noStrike" spc="-1">
                <a:solidFill>
                  <a:srgbClr val="000000"/>
                </a:solidFill>
                <a:uFill>
                  <a:solidFill>
                    <a:srgbClr val="FFFFFF"/>
                  </a:solidFill>
                </a:uFill>
                <a:latin typeface="Courier New"/>
              </a:rPr>
              <a:t>*arr, </a:t>
            </a:r>
            <a:r>
              <a:rPr lang="en-US" sz="1350" b="0" strike="noStrike" spc="-1">
                <a:solidFill>
                  <a:srgbClr val="008000"/>
                </a:solidFill>
                <a:uFill>
                  <a:solidFill>
                    <a:srgbClr val="FFFFFF"/>
                  </a:solidFill>
                </a:uFill>
                <a:latin typeface="Courier New"/>
              </a:rPr>
              <a:t>int </a:t>
            </a:r>
            <a:r>
              <a:rPr lang="en-US" sz="1350" b="0" strike="noStrike" spc="-1">
                <a:solidFill>
                  <a:srgbClr val="000000"/>
                </a:solidFill>
                <a:uFill>
                  <a:solidFill>
                    <a:srgbClr val="FFFFFF"/>
                  </a:solidFill>
                </a:uFill>
                <a:latin typeface="Courier New"/>
              </a:rPr>
              <a:t>size) {</a:t>
            </a:r>
            <a:endParaRPr lang="en-US" sz="1800" b="0" strike="noStrike" spc="-1">
              <a:solidFill>
                <a:srgbClr val="000000"/>
              </a:solidFill>
              <a:uFill>
                <a:solidFill>
                  <a:srgbClr val="FFFFFF"/>
                </a:solidFill>
              </a:uFill>
              <a:latin typeface="Arial"/>
            </a:endParaRPr>
          </a:p>
          <a:p>
            <a:pPr>
              <a:lnSpc>
                <a:spcPct val="100000"/>
              </a:lnSpc>
            </a:pPr>
            <a:r>
              <a:rPr lang="en-US" sz="1350" b="0" strike="noStrike" spc="-1">
                <a:solidFill>
                  <a:srgbClr val="000090"/>
                </a:solidFill>
                <a:uFill>
                  <a:solidFill>
                    <a:srgbClr val="FFFFFF"/>
                  </a:solidFill>
                </a:uFill>
                <a:latin typeface="Courier New"/>
              </a:rPr>
              <a:t>  for </a:t>
            </a:r>
            <a:r>
              <a:rPr lang="en-US" sz="1350" b="0" strike="noStrike" spc="-1">
                <a:solidFill>
                  <a:srgbClr val="000000"/>
                </a:solidFill>
                <a:uFill>
                  <a:solidFill>
                    <a:srgbClr val="FFFFFF"/>
                  </a:solidFill>
                </a:uFill>
                <a:latin typeface="Courier New"/>
              </a:rPr>
              <a:t>(</a:t>
            </a:r>
            <a:r>
              <a:rPr lang="en-US" sz="1350" b="0" strike="noStrike" spc="-1">
                <a:solidFill>
                  <a:srgbClr val="008000"/>
                </a:solidFill>
                <a:uFill>
                  <a:solidFill>
                    <a:srgbClr val="FFFFFF"/>
                  </a:solidFill>
                </a:uFill>
                <a:latin typeface="Courier New"/>
              </a:rPr>
              <a:t>int </a:t>
            </a:r>
            <a:r>
              <a:rPr lang="en-US" sz="1350" b="0" strike="noStrike" spc="-1">
                <a:solidFill>
                  <a:srgbClr val="000000"/>
                </a:solidFill>
                <a:uFill>
                  <a:solidFill>
                    <a:srgbClr val="FFFFFF"/>
                  </a:solidFill>
                </a:uFill>
                <a:latin typeface="Courier New"/>
              </a:rPr>
              <a:t>i = </a:t>
            </a:r>
            <a:r>
              <a:rPr lang="en-US" sz="1350" b="0" strike="noStrike" spc="-1">
                <a:solidFill>
                  <a:srgbClr val="FF0000"/>
                </a:solidFill>
                <a:uFill>
                  <a:solidFill>
                    <a:srgbClr val="FFFFFF"/>
                  </a:solidFill>
                </a:uFill>
                <a:latin typeface="Courier New"/>
              </a:rPr>
              <a:t>0</a:t>
            </a:r>
            <a:r>
              <a:rPr lang="en-US" sz="1350" b="0" strike="noStrike" spc="-1">
                <a:solidFill>
                  <a:srgbClr val="000000"/>
                </a:solidFill>
                <a:uFill>
                  <a:solidFill>
                    <a:srgbClr val="FFFFFF"/>
                  </a:solidFill>
                </a:uFill>
                <a:latin typeface="Courier New"/>
              </a:rPr>
              <a:t>; i &lt; size-</a:t>
            </a:r>
            <a:r>
              <a:rPr lang="en-US" sz="1350" b="0" strike="noStrike" spc="-1">
                <a:solidFill>
                  <a:srgbClr val="FF0000"/>
                </a:solidFill>
                <a:uFill>
                  <a:solidFill>
                    <a:srgbClr val="FFFFFF"/>
                  </a:solidFill>
                </a:uFill>
                <a:latin typeface="Courier New"/>
              </a:rPr>
              <a:t>1</a:t>
            </a:r>
            <a:r>
              <a:rPr lang="en-US" sz="1350" b="0" strike="noStrike" spc="-1">
                <a:solidFill>
                  <a:srgbClr val="000000"/>
                </a:solidFill>
                <a:uFill>
                  <a:solidFill>
                    <a:srgbClr val="FFFFFF"/>
                  </a:solidFill>
                </a:uFill>
                <a:latin typeface="Courier New"/>
              </a:rPr>
              <a:t>; ++i)</a:t>
            </a:r>
            <a:endParaRPr lang="en-US" sz="1800" b="0" strike="noStrike" spc="-1">
              <a:solidFill>
                <a:srgbClr val="000000"/>
              </a:solidFill>
              <a:uFill>
                <a:solidFill>
                  <a:srgbClr val="FFFFFF"/>
                </a:solidFill>
              </a:uFill>
              <a:latin typeface="Arial"/>
            </a:endParaRPr>
          </a:p>
          <a:p>
            <a:pPr>
              <a:lnSpc>
                <a:spcPct val="100000"/>
              </a:lnSpc>
            </a:pPr>
            <a:r>
              <a:rPr lang="en-US" sz="1350" b="0" strike="noStrike" spc="-1">
                <a:solidFill>
                  <a:srgbClr val="000000"/>
                </a:solidFill>
                <a:uFill>
                  <a:solidFill>
                    <a:srgbClr val="FFFFFF"/>
                  </a:solidFill>
                </a:uFill>
                <a:latin typeface="Courier New"/>
              </a:rPr>
              <a:t>    arr[i] = arr[i+</a:t>
            </a:r>
            <a:r>
              <a:rPr lang="en-US" sz="1350" b="0" strike="noStrike" spc="-1">
                <a:solidFill>
                  <a:srgbClr val="FF0000"/>
                </a:solidFill>
                <a:uFill>
                  <a:solidFill>
                    <a:srgbClr val="FFFFFF"/>
                  </a:solidFill>
                </a:uFill>
                <a:latin typeface="Courier New"/>
              </a:rPr>
              <a:t>1</a:t>
            </a:r>
            <a:r>
              <a:rPr lang="en-US" sz="1350" b="0" strike="noStrike" spc="-1">
                <a:solidFill>
                  <a:srgbClr val="000000"/>
                </a:solidFill>
                <a:uFill>
                  <a:solidFill>
                    <a:srgbClr val="FFFFFF"/>
                  </a:solidFill>
                </a:uFill>
                <a:latin typeface="Courier New"/>
              </a:rPr>
              <a:t>];</a:t>
            </a:r>
            <a:endParaRPr lang="en-US" sz="1800" b="0" strike="noStrike" spc="-1">
              <a:solidFill>
                <a:srgbClr val="000000"/>
              </a:solidFill>
              <a:uFill>
                <a:solidFill>
                  <a:srgbClr val="FFFFFF"/>
                </a:solidFill>
              </a:uFill>
              <a:latin typeface="Arial"/>
            </a:endParaRPr>
          </a:p>
          <a:p>
            <a:pPr>
              <a:lnSpc>
                <a:spcPct val="100000"/>
              </a:lnSpc>
            </a:pPr>
            <a:r>
              <a:rPr lang="en-US" sz="1350" b="0" strike="noStrike" spc="-1">
                <a:solidFill>
                  <a:srgbClr val="000000"/>
                </a:solidFill>
                <a:uFill>
                  <a:solidFill>
                    <a:srgbClr val="FFFFFF"/>
                  </a:solidFill>
                </a:uFill>
                <a:latin typeface="Courier New"/>
              </a:rPr>
              <a:t>}</a:t>
            </a:r>
            <a:endParaRPr lang="en-US" sz="1800" b="0" strike="noStrike" spc="-1">
              <a:solidFill>
                <a:srgbClr val="000000"/>
              </a:solidFill>
              <a:uFill>
                <a:solidFill>
                  <a:srgbClr val="FFFFFF"/>
                </a:solidFill>
              </a:uFill>
              <a:latin typeface="Arial"/>
            </a:endParaRPr>
          </a:p>
        </p:txBody>
      </p:sp>
      <p:sp>
        <p:nvSpPr>
          <p:cNvPr id="100" name="TextShape 2"/>
          <p:cNvSpPr txBox="1"/>
          <p:nvPr/>
        </p:nvSpPr>
        <p:spPr>
          <a:xfrm>
            <a:off x="1486080" y="914400"/>
            <a:ext cx="6057000" cy="856800"/>
          </a:xfrm>
          <a:prstGeom prst="rect">
            <a:avLst/>
          </a:prstGeom>
          <a:noFill/>
          <a:ln>
            <a:noFill/>
          </a:ln>
        </p:spPr>
        <p:txBody>
          <a:bodyPr/>
          <a:lstStyle/>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The following function exhibits which type of locality? Consider </a:t>
            </a:r>
            <a:r>
              <a:rPr lang="en-US" sz="2100" b="0" i="1" strike="noStrike" spc="-1">
                <a:solidFill>
                  <a:srgbClr val="000000"/>
                </a:solidFill>
                <a:uFill>
                  <a:solidFill>
                    <a:srgbClr val="FFFFFF"/>
                  </a:solidFill>
                </a:uFill>
                <a:latin typeface="Arial"/>
              </a:rPr>
              <a:t>only</a:t>
            </a:r>
            <a:r>
              <a:rPr lang="en-US" sz="2100" b="0" strike="noStrike" spc="-1">
                <a:solidFill>
                  <a:srgbClr val="000000"/>
                </a:solidFill>
                <a:uFill>
                  <a:solidFill>
                    <a:srgbClr val="FFFFFF"/>
                  </a:solidFill>
                </a:uFill>
                <a:latin typeface="Arial"/>
              </a:rPr>
              <a:t> array accesses.</a:t>
            </a:r>
          </a:p>
        </p:txBody>
      </p:sp>
      <p:sp>
        <p:nvSpPr>
          <p:cNvPr id="101" name="TextShape 3"/>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What Type of Locality?</a:t>
            </a:r>
            <a:endParaRPr lang="en-US" sz="1350" b="0" strike="noStrike" spc="-1">
              <a:solidFill>
                <a:srgbClr val="000000"/>
              </a:solidFill>
              <a:uFill>
                <a:solidFill>
                  <a:srgbClr val="FFFFFF"/>
                </a:solidFill>
              </a:uFill>
              <a:latin typeface="Arial"/>
            </a:endParaRPr>
          </a:p>
        </p:txBody>
      </p:sp>
      <p:sp>
        <p:nvSpPr>
          <p:cNvPr id="102" name="TextShape 4"/>
          <p:cNvSpPr txBox="1"/>
          <p:nvPr/>
        </p:nvSpPr>
        <p:spPr>
          <a:xfrm>
            <a:off x="1143360" y="4767480"/>
            <a:ext cx="1543680" cy="273240"/>
          </a:xfrm>
          <a:prstGeom prst="rect">
            <a:avLst/>
          </a:prstGeom>
          <a:noFill/>
          <a:ln>
            <a:noFill/>
          </a:ln>
        </p:spPr>
        <p:txBody>
          <a:bodyPr anchor="ctr"/>
          <a:lstStyle/>
          <a:p>
            <a:pPr algn="r">
              <a:lnSpc>
                <a:spcPct val="100000"/>
              </a:lnSpc>
            </a:pPr>
            <a:fld id="{3C9D0ABD-413C-47B8-80D8-BAD0205A50AF}" type="slidenum">
              <a:rPr lang="en-US" sz="900" b="0" strike="noStrike" spc="-1">
                <a:solidFill>
                  <a:srgbClr val="8B8B8B"/>
                </a:solidFill>
                <a:uFill>
                  <a:solidFill>
                    <a:srgbClr val="FFFFFF"/>
                  </a:solidFill>
                </a:uFill>
                <a:latin typeface="Arial"/>
              </a:rPr>
              <a:t>10</a:t>
            </a:fld>
            <a:endParaRPr lang="en-US" sz="1400" b="0" strike="noStrike" spc="-1">
              <a:solidFill>
                <a:srgbClr val="000000"/>
              </a:solidFill>
              <a:uFill>
                <a:solidFill>
                  <a:srgbClr val="FFFFFF"/>
                </a:solidFill>
              </a:uFill>
              <a:latin typeface="Times New Roman"/>
            </a:endParaRPr>
          </a:p>
        </p:txBody>
      </p:sp>
      <p:graphicFrame>
        <p:nvGraphicFramePr>
          <p:cNvPr id="103" name="Table 5"/>
          <p:cNvGraphicFramePr/>
          <p:nvPr/>
        </p:nvGraphicFramePr>
        <p:xfrm>
          <a:off x="5429160" y="3029040"/>
          <a:ext cx="2457000" cy="1645920"/>
        </p:xfrm>
        <a:graphic>
          <a:graphicData uri="http://schemas.openxmlformats.org/drawingml/2006/table">
            <a:tbl>
              <a:tblPr/>
              <a:tblGrid>
                <a:gridCol w="430920">
                  <a:extLst>
                    <a:ext uri="{9D8B030D-6E8A-4147-A177-3AD203B41FA5}">
                      <a16:colId xmlns:a16="http://schemas.microsoft.com/office/drawing/2014/main" val="20000"/>
                    </a:ext>
                  </a:extLst>
                </a:gridCol>
                <a:gridCol w="2026080">
                  <a:extLst>
                    <a:ext uri="{9D8B030D-6E8A-4147-A177-3AD203B41FA5}">
                      <a16:colId xmlns:a16="http://schemas.microsoft.com/office/drawing/2014/main" val="20001"/>
                    </a:ext>
                  </a:extLst>
                </a:gridCol>
              </a:tblGrid>
              <a:tr h="388440">
                <a:tc>
                  <a:txBody>
                    <a:bodyPr/>
                    <a:lstStyle/>
                    <a:p>
                      <a:pPr>
                        <a:lnSpc>
                          <a:spcPct val="100000"/>
                        </a:lnSpc>
                      </a:pPr>
                      <a:r>
                        <a:rPr lang="en-US" sz="2100" b="1" strike="noStrike" spc="-1">
                          <a:solidFill>
                            <a:srgbClr val="660066"/>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Spatial</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0"/>
                  </a:ext>
                </a:extLst>
              </a:tr>
              <a:tr h="388440">
                <a:tc>
                  <a:txBody>
                    <a:bodyPr/>
                    <a:lstStyle/>
                    <a:p>
                      <a:pPr>
                        <a:lnSpc>
                          <a:spcPct val="100000"/>
                        </a:lnSpc>
                      </a:pPr>
                      <a:r>
                        <a:rPr lang="en-US" sz="2100" b="1" strike="noStrike" spc="-1">
                          <a:solidFill>
                            <a:srgbClr val="660066"/>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Temporal</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1"/>
                  </a:ext>
                </a:extLst>
              </a:tr>
              <a:tr h="388440">
                <a:tc>
                  <a:txBody>
                    <a:bodyPr/>
                    <a:lstStyle/>
                    <a:p>
                      <a:pPr>
                        <a:lnSpc>
                          <a:spcPct val="100000"/>
                        </a:lnSpc>
                      </a:pPr>
                      <a:r>
                        <a:rPr lang="en-US" sz="2100" b="1" strike="noStrike" spc="-1">
                          <a:solidFill>
                            <a:srgbClr val="660066"/>
                          </a:solidFill>
                          <a:uFill>
                            <a:solidFill>
                              <a:srgbClr val="FFFFFF"/>
                            </a:solidFill>
                          </a:uFill>
                          <a:latin typeface="Arial"/>
                        </a:rPr>
                        <a:t>C.</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Both A and B</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2"/>
                  </a:ext>
                </a:extLst>
              </a:tr>
              <a:tr h="388800">
                <a:tc>
                  <a:txBody>
                    <a:bodyPr/>
                    <a:lstStyle/>
                    <a:p>
                      <a:pPr>
                        <a:lnSpc>
                          <a:spcPct val="100000"/>
                        </a:lnSpc>
                      </a:pPr>
                      <a:r>
                        <a:rPr lang="en-US" sz="2100" b="1" strike="noStrike" spc="-1">
                          <a:solidFill>
                            <a:srgbClr val="660066"/>
                          </a:solidFill>
                          <a:uFill>
                            <a:solidFill>
                              <a:srgbClr val="FFFFFF"/>
                            </a:solidFill>
                          </a:uFill>
                          <a:latin typeface="Arial"/>
                        </a:rPr>
                        <a:t>D.</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dirty="0">
                          <a:solidFill>
                            <a:srgbClr val="000000"/>
                          </a:solidFill>
                          <a:uFill>
                            <a:solidFill>
                              <a:srgbClr val="FFFFFF"/>
                            </a:solidFill>
                          </a:uFill>
                          <a:latin typeface="Century Gothic"/>
                        </a:rPr>
                        <a:t>Neither A nor B</a:t>
                      </a:r>
                      <a:endParaRPr lang="en-US" sz="1800" b="0" strike="noStrike" spc="-1" dirty="0">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3"/>
                  </a:ext>
                </a:extLst>
              </a:tr>
            </a:tbl>
          </a:graphicData>
        </a:graphic>
      </p:graphicFrame>
      <p:sp>
        <p:nvSpPr>
          <p:cNvPr id="104" name="CustomShape 6"/>
          <p:cNvSpPr/>
          <p:nvPr/>
        </p:nvSpPr>
        <p:spPr>
          <a:xfrm>
            <a:off x="5467260" y="3879760"/>
            <a:ext cx="342360" cy="342360"/>
          </a:xfrm>
          <a:prstGeom prst="ellipse">
            <a:avLst/>
          </a:prstGeom>
          <a:noFill/>
          <a:ln w="57240">
            <a:solidFill>
              <a:srgbClr val="00FF00"/>
            </a:solidFill>
            <a:roun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82556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557720" y="1772640"/>
            <a:ext cx="5928480" cy="912600"/>
          </a:xfrm>
          <a:prstGeom prst="rect">
            <a:avLst/>
          </a:prstGeom>
          <a:noFill/>
          <a:ln cap="rnd">
            <a:solidFill>
              <a:schemeClr val="tx1">
                <a:lumMod val="50000"/>
                <a:lumOff val="50000"/>
              </a:schemeClr>
            </a:solidFill>
            <a:custDash/>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350" b="0" strike="noStrike" spc="-1">
                <a:solidFill>
                  <a:srgbClr val="008000"/>
                </a:solidFill>
                <a:uFill>
                  <a:solidFill>
                    <a:srgbClr val="FFFFFF"/>
                  </a:solidFill>
                </a:uFill>
                <a:latin typeface="Courier New"/>
              </a:rPr>
              <a:t>void </a:t>
            </a:r>
            <a:r>
              <a:rPr lang="en-US" sz="1350" b="0" strike="noStrike" spc="-1">
                <a:solidFill>
                  <a:srgbClr val="000000"/>
                </a:solidFill>
                <a:uFill>
                  <a:solidFill>
                    <a:srgbClr val="FFFFFF"/>
                  </a:solidFill>
                </a:uFill>
                <a:latin typeface="Courier New"/>
              </a:rPr>
              <a:t>coo(</a:t>
            </a:r>
            <a:r>
              <a:rPr lang="en-US" sz="1350" b="0" strike="noStrike" spc="-1">
                <a:solidFill>
                  <a:srgbClr val="008000"/>
                </a:solidFill>
                <a:uFill>
                  <a:solidFill>
                    <a:srgbClr val="FFFFFF"/>
                  </a:solidFill>
                </a:uFill>
                <a:latin typeface="Courier New"/>
              </a:rPr>
              <a:t>int </a:t>
            </a:r>
            <a:r>
              <a:rPr lang="en-US" sz="1350" b="0" strike="noStrike" spc="-1">
                <a:solidFill>
                  <a:srgbClr val="000000"/>
                </a:solidFill>
                <a:uFill>
                  <a:solidFill>
                    <a:srgbClr val="FFFFFF"/>
                  </a:solidFill>
                </a:uFill>
                <a:latin typeface="Courier New"/>
              </a:rPr>
              <a:t>*arr, </a:t>
            </a:r>
            <a:r>
              <a:rPr lang="en-US" sz="1350" b="0" strike="noStrike" spc="-1">
                <a:solidFill>
                  <a:srgbClr val="008000"/>
                </a:solidFill>
                <a:uFill>
                  <a:solidFill>
                    <a:srgbClr val="FFFFFF"/>
                  </a:solidFill>
                </a:uFill>
                <a:latin typeface="Courier New"/>
              </a:rPr>
              <a:t>int </a:t>
            </a:r>
            <a:r>
              <a:rPr lang="en-US" sz="1350" b="0" strike="noStrike" spc="-1">
                <a:solidFill>
                  <a:srgbClr val="000000"/>
                </a:solidFill>
                <a:uFill>
                  <a:solidFill>
                    <a:srgbClr val="FFFFFF"/>
                  </a:solidFill>
                </a:uFill>
                <a:latin typeface="Courier New"/>
              </a:rPr>
              <a:t>size) {</a:t>
            </a:r>
            <a:endParaRPr lang="en-US" sz="1800" b="0" strike="noStrike" spc="-1">
              <a:solidFill>
                <a:srgbClr val="000000"/>
              </a:solidFill>
              <a:uFill>
                <a:solidFill>
                  <a:srgbClr val="FFFFFF"/>
                </a:solidFill>
              </a:uFill>
              <a:latin typeface="Arial"/>
            </a:endParaRPr>
          </a:p>
          <a:p>
            <a:pPr>
              <a:lnSpc>
                <a:spcPct val="100000"/>
              </a:lnSpc>
            </a:pPr>
            <a:r>
              <a:rPr lang="en-US" sz="1350" b="0" strike="noStrike" spc="-1">
                <a:solidFill>
                  <a:srgbClr val="000090"/>
                </a:solidFill>
                <a:uFill>
                  <a:solidFill>
                    <a:srgbClr val="FFFFFF"/>
                  </a:solidFill>
                </a:uFill>
                <a:latin typeface="Courier New"/>
              </a:rPr>
              <a:t>  for </a:t>
            </a:r>
            <a:r>
              <a:rPr lang="en-US" sz="1350" b="0" strike="noStrike" spc="-1">
                <a:solidFill>
                  <a:srgbClr val="000000"/>
                </a:solidFill>
                <a:uFill>
                  <a:solidFill>
                    <a:srgbClr val="FFFFFF"/>
                  </a:solidFill>
                </a:uFill>
                <a:latin typeface="Courier New"/>
              </a:rPr>
              <a:t>(</a:t>
            </a:r>
            <a:r>
              <a:rPr lang="en-US" sz="1350" b="0" strike="noStrike" spc="-1">
                <a:solidFill>
                  <a:srgbClr val="008000"/>
                </a:solidFill>
                <a:uFill>
                  <a:solidFill>
                    <a:srgbClr val="FFFFFF"/>
                  </a:solidFill>
                </a:uFill>
                <a:latin typeface="Courier New"/>
              </a:rPr>
              <a:t>int </a:t>
            </a:r>
            <a:r>
              <a:rPr lang="en-US" sz="1350" b="0" strike="noStrike" spc="-1">
                <a:solidFill>
                  <a:srgbClr val="000000"/>
                </a:solidFill>
                <a:uFill>
                  <a:solidFill>
                    <a:srgbClr val="FFFFFF"/>
                  </a:solidFill>
                </a:uFill>
                <a:latin typeface="Courier New"/>
              </a:rPr>
              <a:t>i = size-</a:t>
            </a:r>
            <a:r>
              <a:rPr lang="en-US" sz="1350" b="0" strike="noStrike" spc="-1">
                <a:solidFill>
                  <a:srgbClr val="FF0000"/>
                </a:solidFill>
                <a:uFill>
                  <a:solidFill>
                    <a:srgbClr val="FFFFFF"/>
                  </a:solidFill>
                </a:uFill>
                <a:latin typeface="Courier New"/>
              </a:rPr>
              <a:t>2</a:t>
            </a:r>
            <a:r>
              <a:rPr lang="en-US" sz="1350" b="0" strike="noStrike" spc="-1">
                <a:solidFill>
                  <a:srgbClr val="000000"/>
                </a:solidFill>
                <a:uFill>
                  <a:solidFill>
                    <a:srgbClr val="FFFFFF"/>
                  </a:solidFill>
                </a:uFill>
                <a:latin typeface="Courier New"/>
              </a:rPr>
              <a:t>; i &gt;= </a:t>
            </a:r>
            <a:r>
              <a:rPr lang="en-US" sz="1350" b="0" strike="noStrike" spc="-1">
                <a:solidFill>
                  <a:srgbClr val="FF0000"/>
                </a:solidFill>
                <a:uFill>
                  <a:solidFill>
                    <a:srgbClr val="FFFFFF"/>
                  </a:solidFill>
                </a:uFill>
                <a:latin typeface="Courier New"/>
              </a:rPr>
              <a:t>0</a:t>
            </a:r>
            <a:r>
              <a:rPr lang="en-US" sz="1350" b="0" strike="noStrike" spc="-1">
                <a:solidFill>
                  <a:srgbClr val="000000"/>
                </a:solidFill>
                <a:uFill>
                  <a:solidFill>
                    <a:srgbClr val="FFFFFF"/>
                  </a:solidFill>
                </a:uFill>
                <a:latin typeface="Courier New"/>
              </a:rPr>
              <a:t>; --i)</a:t>
            </a:r>
            <a:endParaRPr lang="en-US" sz="1800" b="0" strike="noStrike" spc="-1">
              <a:solidFill>
                <a:srgbClr val="000000"/>
              </a:solidFill>
              <a:uFill>
                <a:solidFill>
                  <a:srgbClr val="FFFFFF"/>
                </a:solidFill>
              </a:uFill>
              <a:latin typeface="Arial"/>
            </a:endParaRPr>
          </a:p>
          <a:p>
            <a:pPr>
              <a:lnSpc>
                <a:spcPct val="100000"/>
              </a:lnSpc>
            </a:pPr>
            <a:r>
              <a:rPr lang="en-US" sz="1350" b="0" strike="noStrike" spc="-1">
                <a:solidFill>
                  <a:srgbClr val="000000"/>
                </a:solidFill>
                <a:uFill>
                  <a:solidFill>
                    <a:srgbClr val="FFFFFF"/>
                  </a:solidFill>
                </a:uFill>
                <a:latin typeface="Courier New"/>
              </a:rPr>
              <a:t>    arr[i] = arr[i+</a:t>
            </a:r>
            <a:r>
              <a:rPr lang="en-US" sz="1350" b="0" strike="noStrike" spc="-1">
                <a:solidFill>
                  <a:srgbClr val="FF0000"/>
                </a:solidFill>
                <a:uFill>
                  <a:solidFill>
                    <a:srgbClr val="FFFFFF"/>
                  </a:solidFill>
                </a:uFill>
                <a:latin typeface="Courier New"/>
              </a:rPr>
              <a:t>1</a:t>
            </a:r>
            <a:r>
              <a:rPr lang="en-US" sz="1350" b="0" strike="noStrike" spc="-1">
                <a:solidFill>
                  <a:srgbClr val="000000"/>
                </a:solidFill>
                <a:uFill>
                  <a:solidFill>
                    <a:srgbClr val="FFFFFF"/>
                  </a:solidFill>
                </a:uFill>
                <a:latin typeface="Courier New"/>
              </a:rPr>
              <a:t>];</a:t>
            </a:r>
            <a:endParaRPr lang="en-US" sz="1800" b="0" strike="noStrike" spc="-1">
              <a:solidFill>
                <a:srgbClr val="000000"/>
              </a:solidFill>
              <a:uFill>
                <a:solidFill>
                  <a:srgbClr val="FFFFFF"/>
                </a:solidFill>
              </a:uFill>
              <a:latin typeface="Arial"/>
            </a:endParaRPr>
          </a:p>
          <a:p>
            <a:pPr>
              <a:lnSpc>
                <a:spcPct val="100000"/>
              </a:lnSpc>
            </a:pPr>
            <a:r>
              <a:rPr lang="en-US" sz="1350" b="0" strike="noStrike" spc="-1">
                <a:solidFill>
                  <a:srgbClr val="000000"/>
                </a:solidFill>
                <a:uFill>
                  <a:solidFill>
                    <a:srgbClr val="FFFFFF"/>
                  </a:solidFill>
                </a:uFill>
                <a:latin typeface="Courier New"/>
              </a:rPr>
              <a:t>}</a:t>
            </a:r>
            <a:endParaRPr lang="en-US" sz="1800" b="0" strike="noStrike" spc="-1">
              <a:solidFill>
                <a:srgbClr val="000000"/>
              </a:solidFill>
              <a:uFill>
                <a:solidFill>
                  <a:srgbClr val="FFFFFF"/>
                </a:solidFill>
              </a:uFill>
              <a:latin typeface="Arial"/>
            </a:endParaRPr>
          </a:p>
        </p:txBody>
      </p:sp>
      <p:sp>
        <p:nvSpPr>
          <p:cNvPr id="106" name="TextShape 2"/>
          <p:cNvSpPr txBox="1"/>
          <p:nvPr/>
        </p:nvSpPr>
        <p:spPr>
          <a:xfrm>
            <a:off x="1486080" y="914400"/>
            <a:ext cx="6057000" cy="856800"/>
          </a:xfrm>
          <a:prstGeom prst="rect">
            <a:avLst/>
          </a:prstGeom>
          <a:noFill/>
          <a:ln>
            <a:noFill/>
          </a:ln>
        </p:spPr>
        <p:txBody>
          <a:bodyPr/>
          <a:lstStyle/>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The following function exhibits which type of locality? Consider </a:t>
            </a:r>
            <a:r>
              <a:rPr lang="en-US" sz="2100" b="0" i="1" strike="noStrike" spc="-1">
                <a:solidFill>
                  <a:srgbClr val="000000"/>
                </a:solidFill>
                <a:uFill>
                  <a:solidFill>
                    <a:srgbClr val="FFFFFF"/>
                  </a:solidFill>
                </a:uFill>
                <a:latin typeface="Arial"/>
              </a:rPr>
              <a:t>only</a:t>
            </a:r>
            <a:r>
              <a:rPr lang="en-US" sz="2100" b="0" strike="noStrike" spc="-1">
                <a:solidFill>
                  <a:srgbClr val="000000"/>
                </a:solidFill>
                <a:uFill>
                  <a:solidFill>
                    <a:srgbClr val="FFFFFF"/>
                  </a:solidFill>
                </a:uFill>
                <a:latin typeface="Arial"/>
              </a:rPr>
              <a:t> array accesses.</a:t>
            </a:r>
          </a:p>
        </p:txBody>
      </p:sp>
      <p:sp>
        <p:nvSpPr>
          <p:cNvPr id="107" name="TextShape 3"/>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What Type of Locality?</a:t>
            </a:r>
            <a:endParaRPr lang="en-US" sz="1350" b="0" strike="noStrike" spc="-1">
              <a:solidFill>
                <a:srgbClr val="000000"/>
              </a:solidFill>
              <a:uFill>
                <a:solidFill>
                  <a:srgbClr val="FFFFFF"/>
                </a:solidFill>
              </a:uFill>
              <a:latin typeface="Arial"/>
            </a:endParaRPr>
          </a:p>
        </p:txBody>
      </p:sp>
      <p:sp>
        <p:nvSpPr>
          <p:cNvPr id="108" name="TextShape 4"/>
          <p:cNvSpPr txBox="1"/>
          <p:nvPr/>
        </p:nvSpPr>
        <p:spPr>
          <a:xfrm>
            <a:off x="1143360" y="4767480"/>
            <a:ext cx="1543680" cy="273240"/>
          </a:xfrm>
          <a:prstGeom prst="rect">
            <a:avLst/>
          </a:prstGeom>
          <a:noFill/>
          <a:ln>
            <a:noFill/>
          </a:ln>
        </p:spPr>
        <p:txBody>
          <a:bodyPr anchor="ctr"/>
          <a:lstStyle/>
          <a:p>
            <a:pPr algn="r">
              <a:lnSpc>
                <a:spcPct val="100000"/>
              </a:lnSpc>
            </a:pPr>
            <a:fld id="{6A60FB8C-F6AE-4D3C-A127-82F7F260BDD3}" type="slidenum">
              <a:rPr lang="en-US" sz="900" b="0" strike="noStrike" spc="-1">
                <a:solidFill>
                  <a:srgbClr val="8B8B8B"/>
                </a:solidFill>
                <a:uFill>
                  <a:solidFill>
                    <a:srgbClr val="FFFFFF"/>
                  </a:solidFill>
                </a:uFill>
                <a:latin typeface="Arial"/>
              </a:rPr>
              <a:t>11</a:t>
            </a:fld>
            <a:endParaRPr lang="en-US" sz="1400" b="0" strike="noStrike" spc="-1">
              <a:solidFill>
                <a:srgbClr val="000000"/>
              </a:solidFill>
              <a:uFill>
                <a:solidFill>
                  <a:srgbClr val="FFFFFF"/>
                </a:solidFill>
              </a:uFill>
              <a:latin typeface="Times New Roman"/>
            </a:endParaRPr>
          </a:p>
        </p:txBody>
      </p:sp>
      <p:graphicFrame>
        <p:nvGraphicFramePr>
          <p:cNvPr id="109" name="Table 5"/>
          <p:cNvGraphicFramePr/>
          <p:nvPr/>
        </p:nvGraphicFramePr>
        <p:xfrm>
          <a:off x="5429160" y="3029040"/>
          <a:ext cx="2457000" cy="1645920"/>
        </p:xfrm>
        <a:graphic>
          <a:graphicData uri="http://schemas.openxmlformats.org/drawingml/2006/table">
            <a:tbl>
              <a:tblPr/>
              <a:tblGrid>
                <a:gridCol w="430920">
                  <a:extLst>
                    <a:ext uri="{9D8B030D-6E8A-4147-A177-3AD203B41FA5}">
                      <a16:colId xmlns:a16="http://schemas.microsoft.com/office/drawing/2014/main" val="20000"/>
                    </a:ext>
                  </a:extLst>
                </a:gridCol>
                <a:gridCol w="2026080">
                  <a:extLst>
                    <a:ext uri="{9D8B030D-6E8A-4147-A177-3AD203B41FA5}">
                      <a16:colId xmlns:a16="http://schemas.microsoft.com/office/drawing/2014/main" val="20001"/>
                    </a:ext>
                  </a:extLst>
                </a:gridCol>
              </a:tblGrid>
              <a:tr h="388440">
                <a:tc>
                  <a:txBody>
                    <a:bodyPr/>
                    <a:lstStyle/>
                    <a:p>
                      <a:pPr>
                        <a:lnSpc>
                          <a:spcPct val="100000"/>
                        </a:lnSpc>
                      </a:pPr>
                      <a:r>
                        <a:rPr lang="en-US" sz="2100" b="1" strike="noStrike" spc="-1">
                          <a:solidFill>
                            <a:srgbClr val="660066"/>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Spatial</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0"/>
                  </a:ext>
                </a:extLst>
              </a:tr>
              <a:tr h="388440">
                <a:tc>
                  <a:txBody>
                    <a:bodyPr/>
                    <a:lstStyle/>
                    <a:p>
                      <a:pPr>
                        <a:lnSpc>
                          <a:spcPct val="100000"/>
                        </a:lnSpc>
                      </a:pPr>
                      <a:r>
                        <a:rPr lang="en-US" sz="2100" b="1" strike="noStrike" spc="-1">
                          <a:solidFill>
                            <a:srgbClr val="660066"/>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Temporal</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1"/>
                  </a:ext>
                </a:extLst>
              </a:tr>
              <a:tr h="388440">
                <a:tc>
                  <a:txBody>
                    <a:bodyPr/>
                    <a:lstStyle/>
                    <a:p>
                      <a:pPr>
                        <a:lnSpc>
                          <a:spcPct val="100000"/>
                        </a:lnSpc>
                      </a:pPr>
                      <a:r>
                        <a:rPr lang="en-US" sz="2100" b="1" strike="noStrike" spc="-1">
                          <a:solidFill>
                            <a:srgbClr val="660066"/>
                          </a:solidFill>
                          <a:uFill>
                            <a:solidFill>
                              <a:srgbClr val="FFFFFF"/>
                            </a:solidFill>
                          </a:uFill>
                          <a:latin typeface="Arial"/>
                        </a:rPr>
                        <a:t>C.</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Both A and B</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2"/>
                  </a:ext>
                </a:extLst>
              </a:tr>
              <a:tr h="388800">
                <a:tc>
                  <a:txBody>
                    <a:bodyPr/>
                    <a:lstStyle/>
                    <a:p>
                      <a:pPr>
                        <a:lnSpc>
                          <a:spcPct val="100000"/>
                        </a:lnSpc>
                      </a:pPr>
                      <a:r>
                        <a:rPr lang="en-US" sz="2100" b="1" strike="noStrike" spc="-1">
                          <a:solidFill>
                            <a:srgbClr val="660066"/>
                          </a:solidFill>
                          <a:uFill>
                            <a:solidFill>
                              <a:srgbClr val="FFFFFF"/>
                            </a:solidFill>
                          </a:uFill>
                          <a:latin typeface="Arial"/>
                        </a:rPr>
                        <a:t>D.</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dirty="0">
                          <a:solidFill>
                            <a:srgbClr val="000000"/>
                          </a:solidFill>
                          <a:uFill>
                            <a:solidFill>
                              <a:srgbClr val="FFFFFF"/>
                            </a:solidFill>
                          </a:uFill>
                          <a:latin typeface="Century Gothic"/>
                        </a:rPr>
                        <a:t>Neither A nor B</a:t>
                      </a:r>
                      <a:endParaRPr lang="en-US" sz="1800" b="0" strike="noStrike" spc="-1" dirty="0">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557720" y="1772640"/>
            <a:ext cx="5928480" cy="912600"/>
          </a:xfrm>
          <a:prstGeom prst="rect">
            <a:avLst/>
          </a:prstGeom>
          <a:noFill/>
          <a:ln cap="rnd">
            <a:solidFill>
              <a:schemeClr val="tx1">
                <a:lumMod val="50000"/>
                <a:lumOff val="50000"/>
              </a:schemeClr>
            </a:solidFill>
            <a:custDash/>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350" b="0" strike="noStrike" spc="-1">
                <a:solidFill>
                  <a:srgbClr val="008000"/>
                </a:solidFill>
                <a:uFill>
                  <a:solidFill>
                    <a:srgbClr val="FFFFFF"/>
                  </a:solidFill>
                </a:uFill>
                <a:latin typeface="Courier New"/>
              </a:rPr>
              <a:t>void </a:t>
            </a:r>
            <a:r>
              <a:rPr lang="en-US" sz="1350" b="0" strike="noStrike" spc="-1">
                <a:solidFill>
                  <a:srgbClr val="000000"/>
                </a:solidFill>
                <a:uFill>
                  <a:solidFill>
                    <a:srgbClr val="FFFFFF"/>
                  </a:solidFill>
                </a:uFill>
                <a:latin typeface="Courier New"/>
              </a:rPr>
              <a:t>coo(</a:t>
            </a:r>
            <a:r>
              <a:rPr lang="en-US" sz="1350" b="0" strike="noStrike" spc="-1">
                <a:solidFill>
                  <a:srgbClr val="008000"/>
                </a:solidFill>
                <a:uFill>
                  <a:solidFill>
                    <a:srgbClr val="FFFFFF"/>
                  </a:solidFill>
                </a:uFill>
                <a:latin typeface="Courier New"/>
              </a:rPr>
              <a:t>int </a:t>
            </a:r>
            <a:r>
              <a:rPr lang="en-US" sz="1350" b="0" strike="noStrike" spc="-1">
                <a:solidFill>
                  <a:srgbClr val="000000"/>
                </a:solidFill>
                <a:uFill>
                  <a:solidFill>
                    <a:srgbClr val="FFFFFF"/>
                  </a:solidFill>
                </a:uFill>
                <a:latin typeface="Courier New"/>
              </a:rPr>
              <a:t>*arr, </a:t>
            </a:r>
            <a:r>
              <a:rPr lang="en-US" sz="1350" b="0" strike="noStrike" spc="-1">
                <a:solidFill>
                  <a:srgbClr val="008000"/>
                </a:solidFill>
                <a:uFill>
                  <a:solidFill>
                    <a:srgbClr val="FFFFFF"/>
                  </a:solidFill>
                </a:uFill>
                <a:latin typeface="Courier New"/>
              </a:rPr>
              <a:t>int </a:t>
            </a:r>
            <a:r>
              <a:rPr lang="en-US" sz="1350" b="0" strike="noStrike" spc="-1">
                <a:solidFill>
                  <a:srgbClr val="000000"/>
                </a:solidFill>
                <a:uFill>
                  <a:solidFill>
                    <a:srgbClr val="FFFFFF"/>
                  </a:solidFill>
                </a:uFill>
                <a:latin typeface="Courier New"/>
              </a:rPr>
              <a:t>size) {</a:t>
            </a:r>
            <a:endParaRPr lang="en-US" sz="1800" b="0" strike="noStrike" spc="-1">
              <a:solidFill>
                <a:srgbClr val="000000"/>
              </a:solidFill>
              <a:uFill>
                <a:solidFill>
                  <a:srgbClr val="FFFFFF"/>
                </a:solidFill>
              </a:uFill>
              <a:latin typeface="Arial"/>
            </a:endParaRPr>
          </a:p>
          <a:p>
            <a:pPr>
              <a:lnSpc>
                <a:spcPct val="100000"/>
              </a:lnSpc>
            </a:pPr>
            <a:r>
              <a:rPr lang="en-US" sz="1350" b="0" strike="noStrike" spc="-1">
                <a:solidFill>
                  <a:srgbClr val="000090"/>
                </a:solidFill>
                <a:uFill>
                  <a:solidFill>
                    <a:srgbClr val="FFFFFF"/>
                  </a:solidFill>
                </a:uFill>
                <a:latin typeface="Courier New"/>
              </a:rPr>
              <a:t>  for </a:t>
            </a:r>
            <a:r>
              <a:rPr lang="en-US" sz="1350" b="0" strike="noStrike" spc="-1">
                <a:solidFill>
                  <a:srgbClr val="000000"/>
                </a:solidFill>
                <a:uFill>
                  <a:solidFill>
                    <a:srgbClr val="FFFFFF"/>
                  </a:solidFill>
                </a:uFill>
                <a:latin typeface="Courier New"/>
              </a:rPr>
              <a:t>(</a:t>
            </a:r>
            <a:r>
              <a:rPr lang="en-US" sz="1350" b="0" strike="noStrike" spc="-1">
                <a:solidFill>
                  <a:srgbClr val="008000"/>
                </a:solidFill>
                <a:uFill>
                  <a:solidFill>
                    <a:srgbClr val="FFFFFF"/>
                  </a:solidFill>
                </a:uFill>
                <a:latin typeface="Courier New"/>
              </a:rPr>
              <a:t>int </a:t>
            </a:r>
            <a:r>
              <a:rPr lang="en-US" sz="1350" b="0" strike="noStrike" spc="-1">
                <a:solidFill>
                  <a:srgbClr val="000000"/>
                </a:solidFill>
                <a:uFill>
                  <a:solidFill>
                    <a:srgbClr val="FFFFFF"/>
                  </a:solidFill>
                </a:uFill>
                <a:latin typeface="Courier New"/>
              </a:rPr>
              <a:t>i = size-</a:t>
            </a:r>
            <a:r>
              <a:rPr lang="en-US" sz="1350" b="0" strike="noStrike" spc="-1">
                <a:solidFill>
                  <a:srgbClr val="FF0000"/>
                </a:solidFill>
                <a:uFill>
                  <a:solidFill>
                    <a:srgbClr val="FFFFFF"/>
                  </a:solidFill>
                </a:uFill>
                <a:latin typeface="Courier New"/>
              </a:rPr>
              <a:t>2</a:t>
            </a:r>
            <a:r>
              <a:rPr lang="en-US" sz="1350" b="0" strike="noStrike" spc="-1">
                <a:solidFill>
                  <a:srgbClr val="000000"/>
                </a:solidFill>
                <a:uFill>
                  <a:solidFill>
                    <a:srgbClr val="FFFFFF"/>
                  </a:solidFill>
                </a:uFill>
                <a:latin typeface="Courier New"/>
              </a:rPr>
              <a:t>; i &gt;= </a:t>
            </a:r>
            <a:r>
              <a:rPr lang="en-US" sz="1350" b="0" strike="noStrike" spc="-1">
                <a:solidFill>
                  <a:srgbClr val="FF0000"/>
                </a:solidFill>
                <a:uFill>
                  <a:solidFill>
                    <a:srgbClr val="FFFFFF"/>
                  </a:solidFill>
                </a:uFill>
                <a:latin typeface="Courier New"/>
              </a:rPr>
              <a:t>0</a:t>
            </a:r>
            <a:r>
              <a:rPr lang="en-US" sz="1350" b="0" strike="noStrike" spc="-1">
                <a:solidFill>
                  <a:srgbClr val="000000"/>
                </a:solidFill>
                <a:uFill>
                  <a:solidFill>
                    <a:srgbClr val="FFFFFF"/>
                  </a:solidFill>
                </a:uFill>
                <a:latin typeface="Courier New"/>
              </a:rPr>
              <a:t>; --i)</a:t>
            </a:r>
            <a:endParaRPr lang="en-US" sz="1800" b="0" strike="noStrike" spc="-1">
              <a:solidFill>
                <a:srgbClr val="000000"/>
              </a:solidFill>
              <a:uFill>
                <a:solidFill>
                  <a:srgbClr val="FFFFFF"/>
                </a:solidFill>
              </a:uFill>
              <a:latin typeface="Arial"/>
            </a:endParaRPr>
          </a:p>
          <a:p>
            <a:pPr>
              <a:lnSpc>
                <a:spcPct val="100000"/>
              </a:lnSpc>
            </a:pPr>
            <a:r>
              <a:rPr lang="en-US" sz="1350" b="0" strike="noStrike" spc="-1">
                <a:solidFill>
                  <a:srgbClr val="000000"/>
                </a:solidFill>
                <a:uFill>
                  <a:solidFill>
                    <a:srgbClr val="FFFFFF"/>
                  </a:solidFill>
                </a:uFill>
                <a:latin typeface="Courier New"/>
              </a:rPr>
              <a:t>    arr[i] = arr[i+</a:t>
            </a:r>
            <a:r>
              <a:rPr lang="en-US" sz="1350" b="0" strike="noStrike" spc="-1">
                <a:solidFill>
                  <a:srgbClr val="FF0000"/>
                </a:solidFill>
                <a:uFill>
                  <a:solidFill>
                    <a:srgbClr val="FFFFFF"/>
                  </a:solidFill>
                </a:uFill>
                <a:latin typeface="Courier New"/>
              </a:rPr>
              <a:t>1</a:t>
            </a:r>
            <a:r>
              <a:rPr lang="en-US" sz="1350" b="0" strike="noStrike" spc="-1">
                <a:solidFill>
                  <a:srgbClr val="000000"/>
                </a:solidFill>
                <a:uFill>
                  <a:solidFill>
                    <a:srgbClr val="FFFFFF"/>
                  </a:solidFill>
                </a:uFill>
                <a:latin typeface="Courier New"/>
              </a:rPr>
              <a:t>];</a:t>
            </a:r>
            <a:endParaRPr lang="en-US" sz="1800" b="0" strike="noStrike" spc="-1">
              <a:solidFill>
                <a:srgbClr val="000000"/>
              </a:solidFill>
              <a:uFill>
                <a:solidFill>
                  <a:srgbClr val="FFFFFF"/>
                </a:solidFill>
              </a:uFill>
              <a:latin typeface="Arial"/>
            </a:endParaRPr>
          </a:p>
          <a:p>
            <a:pPr>
              <a:lnSpc>
                <a:spcPct val="100000"/>
              </a:lnSpc>
            </a:pPr>
            <a:r>
              <a:rPr lang="en-US" sz="1350" b="0" strike="noStrike" spc="-1">
                <a:solidFill>
                  <a:srgbClr val="000000"/>
                </a:solidFill>
                <a:uFill>
                  <a:solidFill>
                    <a:srgbClr val="FFFFFF"/>
                  </a:solidFill>
                </a:uFill>
                <a:latin typeface="Courier New"/>
              </a:rPr>
              <a:t>}</a:t>
            </a:r>
            <a:endParaRPr lang="en-US" sz="1800" b="0" strike="noStrike" spc="-1">
              <a:solidFill>
                <a:srgbClr val="000000"/>
              </a:solidFill>
              <a:uFill>
                <a:solidFill>
                  <a:srgbClr val="FFFFFF"/>
                </a:solidFill>
              </a:uFill>
              <a:latin typeface="Arial"/>
            </a:endParaRPr>
          </a:p>
        </p:txBody>
      </p:sp>
      <p:sp>
        <p:nvSpPr>
          <p:cNvPr id="106" name="TextShape 2"/>
          <p:cNvSpPr txBox="1"/>
          <p:nvPr/>
        </p:nvSpPr>
        <p:spPr>
          <a:xfrm>
            <a:off x="1486080" y="914400"/>
            <a:ext cx="6057000" cy="856800"/>
          </a:xfrm>
          <a:prstGeom prst="rect">
            <a:avLst/>
          </a:prstGeom>
          <a:noFill/>
          <a:ln>
            <a:noFill/>
          </a:ln>
        </p:spPr>
        <p:txBody>
          <a:bodyPr/>
          <a:lstStyle/>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The following function exhibits which type of locality? Consider </a:t>
            </a:r>
            <a:r>
              <a:rPr lang="en-US" sz="2100" b="0" i="1" strike="noStrike" spc="-1">
                <a:solidFill>
                  <a:srgbClr val="000000"/>
                </a:solidFill>
                <a:uFill>
                  <a:solidFill>
                    <a:srgbClr val="FFFFFF"/>
                  </a:solidFill>
                </a:uFill>
                <a:latin typeface="Arial"/>
              </a:rPr>
              <a:t>only</a:t>
            </a:r>
            <a:r>
              <a:rPr lang="en-US" sz="2100" b="0" strike="noStrike" spc="-1">
                <a:solidFill>
                  <a:srgbClr val="000000"/>
                </a:solidFill>
                <a:uFill>
                  <a:solidFill>
                    <a:srgbClr val="FFFFFF"/>
                  </a:solidFill>
                </a:uFill>
                <a:latin typeface="Arial"/>
              </a:rPr>
              <a:t> array accesses.</a:t>
            </a:r>
          </a:p>
        </p:txBody>
      </p:sp>
      <p:sp>
        <p:nvSpPr>
          <p:cNvPr id="107" name="TextShape 3"/>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What Type of Locality?</a:t>
            </a:r>
            <a:endParaRPr lang="en-US" sz="1350" b="0" strike="noStrike" spc="-1">
              <a:solidFill>
                <a:srgbClr val="000000"/>
              </a:solidFill>
              <a:uFill>
                <a:solidFill>
                  <a:srgbClr val="FFFFFF"/>
                </a:solidFill>
              </a:uFill>
              <a:latin typeface="Arial"/>
            </a:endParaRPr>
          </a:p>
        </p:txBody>
      </p:sp>
      <p:sp>
        <p:nvSpPr>
          <p:cNvPr id="108" name="TextShape 4"/>
          <p:cNvSpPr txBox="1"/>
          <p:nvPr/>
        </p:nvSpPr>
        <p:spPr>
          <a:xfrm>
            <a:off x="1143360" y="4767480"/>
            <a:ext cx="1543680" cy="273240"/>
          </a:xfrm>
          <a:prstGeom prst="rect">
            <a:avLst/>
          </a:prstGeom>
          <a:noFill/>
          <a:ln>
            <a:noFill/>
          </a:ln>
        </p:spPr>
        <p:txBody>
          <a:bodyPr anchor="ctr"/>
          <a:lstStyle/>
          <a:p>
            <a:pPr algn="r">
              <a:lnSpc>
                <a:spcPct val="100000"/>
              </a:lnSpc>
            </a:pPr>
            <a:fld id="{6A60FB8C-F6AE-4D3C-A127-82F7F260BDD3}" type="slidenum">
              <a:rPr lang="en-US" sz="900" b="0" strike="noStrike" spc="-1">
                <a:solidFill>
                  <a:srgbClr val="8B8B8B"/>
                </a:solidFill>
                <a:uFill>
                  <a:solidFill>
                    <a:srgbClr val="FFFFFF"/>
                  </a:solidFill>
                </a:uFill>
                <a:latin typeface="Arial"/>
              </a:rPr>
              <a:t>12</a:t>
            </a:fld>
            <a:endParaRPr lang="en-US" sz="1400" b="0" strike="noStrike" spc="-1">
              <a:solidFill>
                <a:srgbClr val="000000"/>
              </a:solidFill>
              <a:uFill>
                <a:solidFill>
                  <a:srgbClr val="FFFFFF"/>
                </a:solidFill>
              </a:uFill>
              <a:latin typeface="Times New Roman"/>
            </a:endParaRPr>
          </a:p>
        </p:txBody>
      </p:sp>
      <p:graphicFrame>
        <p:nvGraphicFramePr>
          <p:cNvPr id="109" name="Table 5"/>
          <p:cNvGraphicFramePr/>
          <p:nvPr/>
        </p:nvGraphicFramePr>
        <p:xfrm>
          <a:off x="5429160" y="3029040"/>
          <a:ext cx="2457000" cy="1645920"/>
        </p:xfrm>
        <a:graphic>
          <a:graphicData uri="http://schemas.openxmlformats.org/drawingml/2006/table">
            <a:tbl>
              <a:tblPr/>
              <a:tblGrid>
                <a:gridCol w="430920">
                  <a:extLst>
                    <a:ext uri="{9D8B030D-6E8A-4147-A177-3AD203B41FA5}">
                      <a16:colId xmlns:a16="http://schemas.microsoft.com/office/drawing/2014/main" val="20000"/>
                    </a:ext>
                  </a:extLst>
                </a:gridCol>
                <a:gridCol w="2026080">
                  <a:extLst>
                    <a:ext uri="{9D8B030D-6E8A-4147-A177-3AD203B41FA5}">
                      <a16:colId xmlns:a16="http://schemas.microsoft.com/office/drawing/2014/main" val="20001"/>
                    </a:ext>
                  </a:extLst>
                </a:gridCol>
              </a:tblGrid>
              <a:tr h="388440">
                <a:tc>
                  <a:txBody>
                    <a:bodyPr/>
                    <a:lstStyle/>
                    <a:p>
                      <a:pPr>
                        <a:lnSpc>
                          <a:spcPct val="100000"/>
                        </a:lnSpc>
                      </a:pPr>
                      <a:r>
                        <a:rPr lang="en-US" sz="2100" b="1" strike="noStrike" spc="-1">
                          <a:solidFill>
                            <a:srgbClr val="660066"/>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Spatial</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0"/>
                  </a:ext>
                </a:extLst>
              </a:tr>
              <a:tr h="388440">
                <a:tc>
                  <a:txBody>
                    <a:bodyPr/>
                    <a:lstStyle/>
                    <a:p>
                      <a:pPr>
                        <a:lnSpc>
                          <a:spcPct val="100000"/>
                        </a:lnSpc>
                      </a:pPr>
                      <a:r>
                        <a:rPr lang="en-US" sz="2100" b="1" strike="noStrike" spc="-1">
                          <a:solidFill>
                            <a:srgbClr val="660066"/>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Temporal</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1"/>
                  </a:ext>
                </a:extLst>
              </a:tr>
              <a:tr h="388440">
                <a:tc>
                  <a:txBody>
                    <a:bodyPr/>
                    <a:lstStyle/>
                    <a:p>
                      <a:pPr>
                        <a:lnSpc>
                          <a:spcPct val="100000"/>
                        </a:lnSpc>
                      </a:pPr>
                      <a:r>
                        <a:rPr lang="en-US" sz="2100" b="1" strike="noStrike" spc="-1">
                          <a:solidFill>
                            <a:srgbClr val="660066"/>
                          </a:solidFill>
                          <a:uFill>
                            <a:solidFill>
                              <a:srgbClr val="FFFFFF"/>
                            </a:solidFill>
                          </a:uFill>
                          <a:latin typeface="Arial"/>
                        </a:rPr>
                        <a:t>C.</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Both A and B</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2"/>
                  </a:ext>
                </a:extLst>
              </a:tr>
              <a:tr h="388800">
                <a:tc>
                  <a:txBody>
                    <a:bodyPr/>
                    <a:lstStyle/>
                    <a:p>
                      <a:pPr>
                        <a:lnSpc>
                          <a:spcPct val="100000"/>
                        </a:lnSpc>
                      </a:pPr>
                      <a:r>
                        <a:rPr lang="en-US" sz="2100" b="1" strike="noStrike" spc="-1">
                          <a:solidFill>
                            <a:srgbClr val="660066"/>
                          </a:solidFill>
                          <a:uFill>
                            <a:solidFill>
                              <a:srgbClr val="FFFFFF"/>
                            </a:solidFill>
                          </a:uFill>
                          <a:latin typeface="Arial"/>
                        </a:rPr>
                        <a:t>D.</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dirty="0">
                          <a:solidFill>
                            <a:srgbClr val="000000"/>
                          </a:solidFill>
                          <a:uFill>
                            <a:solidFill>
                              <a:srgbClr val="FFFFFF"/>
                            </a:solidFill>
                          </a:uFill>
                          <a:latin typeface="Century Gothic"/>
                        </a:rPr>
                        <a:t>Neither A nor B</a:t>
                      </a:r>
                      <a:endParaRPr lang="en-US" sz="1800" b="0" strike="noStrike" spc="-1" dirty="0">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3"/>
                  </a:ext>
                </a:extLst>
              </a:tr>
            </a:tbl>
          </a:graphicData>
        </a:graphic>
      </p:graphicFrame>
      <p:sp>
        <p:nvSpPr>
          <p:cNvPr id="110" name="CustomShape 6"/>
          <p:cNvSpPr/>
          <p:nvPr/>
        </p:nvSpPr>
        <p:spPr>
          <a:xfrm>
            <a:off x="5467260" y="3879760"/>
            <a:ext cx="342360" cy="342360"/>
          </a:xfrm>
          <a:prstGeom prst="ellipse">
            <a:avLst/>
          </a:prstGeom>
          <a:noFill/>
          <a:ln w="57240">
            <a:solidFill>
              <a:srgbClr val="00FF00"/>
            </a:solidFill>
            <a:roun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411111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1486080" y="914400"/>
            <a:ext cx="6057000" cy="1199880"/>
          </a:xfrm>
          <a:prstGeom prst="rect">
            <a:avLst/>
          </a:prstGeom>
          <a:noFill/>
          <a:ln>
            <a:noFill/>
          </a:ln>
        </p:spPr>
        <p:txBody>
          <a:bodyPr/>
          <a:lstStyle/>
          <a:p>
            <a:pPr marL="171360" indent="-171000">
              <a:lnSpc>
                <a:spcPct val="90000"/>
              </a:lnSpc>
              <a:buClr>
                <a:srgbClr val="000000"/>
              </a:buClr>
              <a:buFont typeface="Arial"/>
              <a:buChar char="•"/>
            </a:pPr>
            <a:r>
              <a:rPr lang="en-US" sz="2000" b="0" strike="noStrike" spc="-1">
                <a:solidFill>
                  <a:srgbClr val="000000"/>
                </a:solidFill>
                <a:uFill>
                  <a:solidFill>
                    <a:srgbClr val="FFFFFF"/>
                  </a:solidFill>
                </a:uFill>
                <a:latin typeface="Arial"/>
              </a:rPr>
              <a:t>Given the following address partition, how many </a:t>
            </a:r>
            <a:r>
              <a:rPr lang="en-US" sz="2000" b="0" strike="noStrike" spc="-1">
                <a:solidFill>
                  <a:srgbClr val="000000"/>
                </a:solidFill>
                <a:uFill>
                  <a:solidFill>
                    <a:srgbClr val="FFFFFF"/>
                  </a:solidFill>
                </a:uFill>
                <a:latin typeface="Courier New"/>
              </a:rPr>
              <a:t>int</a:t>
            </a:r>
            <a:r>
              <a:rPr lang="en-US" sz="2000" b="0" strike="noStrike" spc="-1">
                <a:solidFill>
                  <a:srgbClr val="000000"/>
                </a:solidFill>
                <a:uFill>
                  <a:solidFill>
                    <a:srgbClr val="FFFFFF"/>
                  </a:solidFill>
                </a:uFill>
                <a:latin typeface="Arial"/>
              </a:rPr>
              <a:t> values will fit in a single data block?</a:t>
            </a:r>
            <a:endParaRPr lang="en-US" sz="2100" b="0" strike="noStrike" spc="-1">
              <a:solidFill>
                <a:srgbClr val="000000"/>
              </a:solidFill>
              <a:uFill>
                <a:solidFill>
                  <a:srgbClr val="FFFFFF"/>
                </a:solidFill>
              </a:uFill>
              <a:latin typeface="Arial"/>
            </a:endParaRPr>
          </a:p>
        </p:txBody>
      </p:sp>
      <p:sp>
        <p:nvSpPr>
          <p:cNvPr id="112" name="TextShape 2"/>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Calculating Cache Parameters</a:t>
            </a:r>
            <a:endParaRPr lang="en-US" sz="1350" b="0" strike="noStrike" spc="-1">
              <a:solidFill>
                <a:srgbClr val="000000"/>
              </a:solidFill>
              <a:uFill>
                <a:solidFill>
                  <a:srgbClr val="FFFFFF"/>
                </a:solidFill>
              </a:uFill>
              <a:latin typeface="Arial"/>
            </a:endParaRPr>
          </a:p>
        </p:txBody>
      </p:sp>
      <p:sp>
        <p:nvSpPr>
          <p:cNvPr id="113" name="TextShape 3"/>
          <p:cNvSpPr txBox="1"/>
          <p:nvPr/>
        </p:nvSpPr>
        <p:spPr>
          <a:xfrm>
            <a:off x="1143360" y="4767480"/>
            <a:ext cx="1543680" cy="273240"/>
          </a:xfrm>
          <a:prstGeom prst="rect">
            <a:avLst/>
          </a:prstGeom>
          <a:noFill/>
          <a:ln>
            <a:noFill/>
          </a:ln>
        </p:spPr>
        <p:txBody>
          <a:bodyPr anchor="ctr"/>
          <a:lstStyle/>
          <a:p>
            <a:pPr algn="r">
              <a:lnSpc>
                <a:spcPct val="100000"/>
              </a:lnSpc>
            </a:pPr>
            <a:fld id="{AF32E56E-BF4E-49D8-BE45-8C1F37A1679B}" type="slidenum">
              <a:rPr lang="en-US" sz="900" b="0" strike="noStrike" spc="-1">
                <a:solidFill>
                  <a:srgbClr val="8B8B8B"/>
                </a:solidFill>
                <a:uFill>
                  <a:solidFill>
                    <a:srgbClr val="FFFFFF"/>
                  </a:solidFill>
                </a:uFill>
                <a:latin typeface="Arial"/>
              </a:rPr>
              <a:t>13</a:t>
            </a:fld>
            <a:endParaRPr lang="en-US" sz="1400" b="0" strike="noStrike" spc="-1">
              <a:solidFill>
                <a:srgbClr val="000000"/>
              </a:solidFill>
              <a:uFill>
                <a:solidFill>
                  <a:srgbClr val="FFFFFF"/>
                </a:solidFill>
              </a:uFill>
              <a:latin typeface="Times New Roman"/>
            </a:endParaRPr>
          </a:p>
        </p:txBody>
      </p:sp>
      <p:sp>
        <p:nvSpPr>
          <p:cNvPr id="114" name="CustomShape 4"/>
          <p:cNvSpPr/>
          <p:nvPr/>
        </p:nvSpPr>
        <p:spPr>
          <a:xfrm>
            <a:off x="2301120" y="2486880"/>
            <a:ext cx="70272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18 </a:t>
            </a:r>
            <a:r>
              <a:rPr lang="en-US" sz="1500" b="0" strike="noStrike" spc="-1">
                <a:solidFill>
                  <a:srgbClr val="000000"/>
                </a:solidFill>
                <a:uFill>
                  <a:solidFill>
                    <a:srgbClr val="FFFFFF"/>
                  </a:solidFill>
                </a:uFill>
                <a:latin typeface="Century Gothic"/>
              </a:rPr>
              <a:t>bits</a:t>
            </a:r>
            <a:endParaRPr lang="en-US" sz="1800" b="0" strike="noStrike" spc="-1">
              <a:solidFill>
                <a:srgbClr val="000000"/>
              </a:solidFill>
              <a:uFill>
                <a:solidFill>
                  <a:srgbClr val="FFFFFF"/>
                </a:solidFill>
              </a:uFill>
              <a:latin typeface="Arial"/>
            </a:endParaRPr>
          </a:p>
        </p:txBody>
      </p:sp>
      <p:sp>
        <p:nvSpPr>
          <p:cNvPr id="115" name="CustomShape 5"/>
          <p:cNvSpPr/>
          <p:nvPr/>
        </p:nvSpPr>
        <p:spPr>
          <a:xfrm>
            <a:off x="3133800" y="2486880"/>
            <a:ext cx="70272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10</a:t>
            </a:r>
            <a:r>
              <a:rPr lang="en-US" sz="1500" b="0" strike="noStrike" spc="-1">
                <a:solidFill>
                  <a:srgbClr val="000000"/>
                </a:solidFill>
                <a:uFill>
                  <a:solidFill>
                    <a:srgbClr val="FFFFFF"/>
                  </a:solidFill>
                </a:uFill>
                <a:latin typeface="Century Gothic"/>
              </a:rPr>
              <a:t> bits</a:t>
            </a:r>
            <a:endParaRPr lang="en-US" sz="1800" b="0" strike="noStrike" spc="-1">
              <a:solidFill>
                <a:srgbClr val="000000"/>
              </a:solidFill>
              <a:uFill>
                <a:solidFill>
                  <a:srgbClr val="FFFFFF"/>
                </a:solidFill>
              </a:uFill>
              <a:latin typeface="Arial"/>
            </a:endParaRPr>
          </a:p>
        </p:txBody>
      </p:sp>
      <p:sp>
        <p:nvSpPr>
          <p:cNvPr id="116" name="CustomShape 6"/>
          <p:cNvSpPr/>
          <p:nvPr/>
        </p:nvSpPr>
        <p:spPr>
          <a:xfrm>
            <a:off x="3927600" y="277128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17" name="CustomShape 7"/>
          <p:cNvSpPr/>
          <p:nvPr/>
        </p:nvSpPr>
        <p:spPr>
          <a:xfrm>
            <a:off x="3070440" y="277128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18" name="CustomShape 8"/>
          <p:cNvSpPr/>
          <p:nvPr/>
        </p:nvSpPr>
        <p:spPr>
          <a:xfrm>
            <a:off x="2213280" y="277128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19" name="CustomShape 9"/>
          <p:cNvSpPr/>
          <p:nvPr/>
        </p:nvSpPr>
        <p:spPr>
          <a:xfrm>
            <a:off x="4077720" y="2486880"/>
            <a:ext cx="59580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4</a:t>
            </a:r>
            <a:r>
              <a:rPr lang="en-US" sz="1500" b="0" strike="noStrike" spc="-1">
                <a:solidFill>
                  <a:srgbClr val="000000"/>
                </a:solidFill>
                <a:uFill>
                  <a:solidFill>
                    <a:srgbClr val="FFFFFF"/>
                  </a:solidFill>
                </a:uFill>
                <a:latin typeface="Century Gothic"/>
              </a:rPr>
              <a:t> bits</a:t>
            </a:r>
            <a:endParaRPr lang="en-US" sz="1800" b="0" strike="noStrike" spc="-1">
              <a:solidFill>
                <a:srgbClr val="000000"/>
              </a:solidFill>
              <a:uFill>
                <a:solidFill>
                  <a:srgbClr val="FFFFFF"/>
                </a:solidFill>
              </a:uFill>
              <a:latin typeface="Arial"/>
            </a:endParaRPr>
          </a:p>
        </p:txBody>
      </p:sp>
      <p:sp>
        <p:nvSpPr>
          <p:cNvPr id="120" name="CustomShape 10"/>
          <p:cNvSpPr/>
          <p:nvPr/>
        </p:nvSpPr>
        <p:spPr>
          <a:xfrm>
            <a:off x="4677480" y="2887560"/>
            <a:ext cx="260280" cy="250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050" b="0" strike="noStrike" spc="-1">
                <a:solidFill>
                  <a:srgbClr val="000000"/>
                </a:solidFill>
                <a:uFill>
                  <a:solidFill>
                    <a:srgbClr val="FFFFFF"/>
                  </a:solidFill>
                </a:uFill>
                <a:latin typeface="Courier New"/>
              </a:rPr>
              <a:t>0</a:t>
            </a:r>
            <a:endParaRPr lang="en-US" sz="1800" b="0" strike="noStrike" spc="-1">
              <a:solidFill>
                <a:srgbClr val="000000"/>
              </a:solidFill>
              <a:uFill>
                <a:solidFill>
                  <a:srgbClr val="FFFFFF"/>
                </a:solidFill>
              </a:uFill>
              <a:latin typeface="Arial"/>
            </a:endParaRPr>
          </a:p>
        </p:txBody>
      </p:sp>
      <p:sp>
        <p:nvSpPr>
          <p:cNvPr id="121" name="CustomShape 11"/>
          <p:cNvSpPr/>
          <p:nvPr/>
        </p:nvSpPr>
        <p:spPr>
          <a:xfrm>
            <a:off x="2146680" y="2887560"/>
            <a:ext cx="339480" cy="250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050" b="0" strike="noStrike" spc="-1">
                <a:solidFill>
                  <a:srgbClr val="000000"/>
                </a:solidFill>
                <a:uFill>
                  <a:solidFill>
                    <a:srgbClr val="FFFFFF"/>
                  </a:solidFill>
                </a:uFill>
                <a:latin typeface="Courier New"/>
              </a:rPr>
              <a:t>31</a:t>
            </a:r>
            <a:endParaRPr lang="en-US" sz="1800" b="0" strike="noStrike" spc="-1">
              <a:solidFill>
                <a:srgbClr val="000000"/>
              </a:solidFill>
              <a:uFill>
                <a:solidFill>
                  <a:srgbClr val="FFFFFF"/>
                </a:solidFill>
              </a:uFill>
              <a:latin typeface="Arial"/>
            </a:endParaRPr>
          </a:p>
        </p:txBody>
      </p:sp>
      <p:sp>
        <p:nvSpPr>
          <p:cNvPr id="122" name="CustomShape 12"/>
          <p:cNvSpPr/>
          <p:nvPr/>
        </p:nvSpPr>
        <p:spPr>
          <a:xfrm>
            <a:off x="2457000" y="3357000"/>
            <a:ext cx="44964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123" name="CustomShape 13"/>
          <p:cNvSpPr/>
          <p:nvPr/>
        </p:nvSpPr>
        <p:spPr>
          <a:xfrm>
            <a:off x="3069360" y="3357000"/>
            <a:ext cx="857880" cy="523800"/>
          </a:xfrm>
          <a:prstGeom prst="rect">
            <a:avLst/>
          </a:prstGeom>
          <a:noFill/>
          <a:ln>
            <a:noFill/>
          </a:ln>
        </p:spPr>
        <p:style>
          <a:lnRef idx="0">
            <a:scrgbClr r="0" g="0" b="0"/>
          </a:lnRef>
          <a:fillRef idx="0">
            <a:scrgbClr r="0" g="0" b="0"/>
          </a:fillRef>
          <a:effectRef idx="0">
            <a:scrgbClr r="0" g="0" b="0"/>
          </a:effectRef>
          <a:fontRef idx="minor"/>
        </p:style>
        <p:txBody>
          <a:bodyPr lIns="68040" tIns="33480" rIns="68040" bIns="33480"/>
          <a:lstStyle/>
          <a:p>
            <a:pPr>
              <a:lnSpc>
                <a:spcPct val="100000"/>
              </a:lnSpc>
            </a:pPr>
            <a:r>
              <a:rPr lang="en-US" sz="1500" b="0" i="1" strike="noStrike" spc="-1">
                <a:solidFill>
                  <a:srgbClr val="000000"/>
                </a:solidFill>
                <a:uFill>
                  <a:solidFill>
                    <a:srgbClr val="FFFFFF"/>
                  </a:solidFill>
                </a:uFill>
                <a:latin typeface="Century Gothic"/>
              </a:rPr>
              <a:t>Set index</a:t>
            </a:r>
            <a:endParaRPr lang="en-US" sz="1800" b="0" strike="noStrike" spc="-1">
              <a:solidFill>
                <a:srgbClr val="000000"/>
              </a:solidFill>
              <a:uFill>
                <a:solidFill>
                  <a:srgbClr val="FFFFFF"/>
                </a:solidFill>
              </a:uFill>
              <a:latin typeface="Arial"/>
            </a:endParaRPr>
          </a:p>
        </p:txBody>
      </p:sp>
      <p:sp>
        <p:nvSpPr>
          <p:cNvPr id="124" name="CustomShape 14"/>
          <p:cNvSpPr/>
          <p:nvPr/>
        </p:nvSpPr>
        <p:spPr>
          <a:xfrm>
            <a:off x="3913920" y="3357000"/>
            <a:ext cx="112788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Block offset</a:t>
            </a:r>
            <a:endParaRPr lang="en-US" sz="1800" b="0" strike="noStrike" spc="-1">
              <a:solidFill>
                <a:srgbClr val="000000"/>
              </a:solidFill>
              <a:uFill>
                <a:solidFill>
                  <a:srgbClr val="FFFFFF"/>
                </a:solidFill>
              </a:uFill>
              <a:latin typeface="Arial"/>
            </a:endParaRPr>
          </a:p>
        </p:txBody>
      </p:sp>
      <p:sp>
        <p:nvSpPr>
          <p:cNvPr id="125" name="CustomShape 15"/>
          <p:cNvSpPr/>
          <p:nvPr/>
        </p:nvSpPr>
        <p:spPr>
          <a:xfrm rot="5400000">
            <a:off x="2499120" y="280692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126" name="CustomShape 16"/>
          <p:cNvSpPr/>
          <p:nvPr/>
        </p:nvSpPr>
        <p:spPr>
          <a:xfrm rot="5400000">
            <a:off x="3356280" y="280692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127" name="CustomShape 17"/>
          <p:cNvSpPr/>
          <p:nvPr/>
        </p:nvSpPr>
        <p:spPr>
          <a:xfrm rot="5400000">
            <a:off x="4270680" y="280692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128" name="CustomShape 18"/>
          <p:cNvSpPr/>
          <p:nvPr/>
        </p:nvSpPr>
        <p:spPr>
          <a:xfrm>
            <a:off x="1276920" y="2693880"/>
            <a:ext cx="937080" cy="318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500" b="0" i="1" strike="noStrike" spc="-1">
                <a:solidFill>
                  <a:srgbClr val="000000"/>
                </a:solidFill>
                <a:uFill>
                  <a:solidFill>
                    <a:srgbClr val="FFFFFF"/>
                  </a:solidFill>
                </a:uFill>
                <a:latin typeface="Century Gothic"/>
              </a:rPr>
              <a:t>Address:</a:t>
            </a:r>
            <a:endParaRPr lang="en-US" sz="1800" b="0" strike="noStrike" spc="-1">
              <a:solidFill>
                <a:srgbClr val="000000"/>
              </a:solidFill>
              <a:uFill>
                <a:solidFill>
                  <a:srgbClr val="FFFFFF"/>
                </a:solidFill>
              </a:uFill>
              <a:latin typeface="Arial"/>
            </a:endParaRPr>
          </a:p>
        </p:txBody>
      </p:sp>
      <p:graphicFrame>
        <p:nvGraphicFramePr>
          <p:cNvPr id="129" name="Table 19"/>
          <p:cNvGraphicFramePr/>
          <p:nvPr/>
        </p:nvGraphicFramePr>
        <p:xfrm>
          <a:off x="5200560" y="2297520"/>
          <a:ext cx="2457000" cy="2674440"/>
        </p:xfrm>
        <a:graphic>
          <a:graphicData uri="http://schemas.openxmlformats.org/drawingml/2006/table">
            <a:tbl>
              <a:tblPr/>
              <a:tblGrid>
                <a:gridCol w="430920">
                  <a:extLst>
                    <a:ext uri="{9D8B030D-6E8A-4147-A177-3AD203B41FA5}">
                      <a16:colId xmlns:a16="http://schemas.microsoft.com/office/drawing/2014/main" val="20000"/>
                    </a:ext>
                  </a:extLst>
                </a:gridCol>
                <a:gridCol w="2026080">
                  <a:extLst>
                    <a:ext uri="{9D8B030D-6E8A-4147-A177-3AD203B41FA5}">
                      <a16:colId xmlns:a16="http://schemas.microsoft.com/office/drawing/2014/main" val="20001"/>
                    </a:ext>
                  </a:extLst>
                </a:gridCol>
              </a:tblGrid>
              <a:tr h="388440">
                <a:tc>
                  <a:txBody>
                    <a:bodyPr/>
                    <a:lstStyle/>
                    <a:p>
                      <a:endParaRPr lang="en-US"/>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 of int in block</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0"/>
                  </a:ext>
                </a:extLst>
              </a:tr>
              <a:tr h="388800">
                <a:tc>
                  <a:txBody>
                    <a:bodyPr/>
                    <a:lstStyle/>
                    <a:p>
                      <a:pPr>
                        <a:lnSpc>
                          <a:spcPct val="100000"/>
                        </a:lnSpc>
                      </a:pPr>
                      <a:r>
                        <a:rPr lang="en-US" sz="2100" b="1" strike="noStrike" spc="-1">
                          <a:solidFill>
                            <a:srgbClr val="660066"/>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0</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1"/>
                  </a:ext>
                </a:extLst>
              </a:tr>
              <a:tr h="388800">
                <a:tc>
                  <a:txBody>
                    <a:bodyPr/>
                    <a:lstStyle/>
                    <a:p>
                      <a:pPr>
                        <a:lnSpc>
                          <a:spcPct val="100000"/>
                        </a:lnSpc>
                      </a:pPr>
                      <a:r>
                        <a:rPr lang="en-US" sz="2100" b="1" strike="noStrike" spc="-1">
                          <a:solidFill>
                            <a:srgbClr val="660066"/>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1</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2"/>
                  </a:ext>
                </a:extLst>
              </a:tr>
              <a:tr h="388800">
                <a:tc>
                  <a:txBody>
                    <a:bodyPr/>
                    <a:lstStyle/>
                    <a:p>
                      <a:pPr>
                        <a:lnSpc>
                          <a:spcPct val="100000"/>
                        </a:lnSpc>
                      </a:pPr>
                      <a:r>
                        <a:rPr lang="en-US" sz="2100" b="1" strike="noStrike" spc="-1">
                          <a:solidFill>
                            <a:srgbClr val="660066"/>
                          </a:solidFill>
                          <a:uFill>
                            <a:solidFill>
                              <a:srgbClr val="FFFFFF"/>
                            </a:solidFill>
                          </a:uFill>
                          <a:latin typeface="Arial"/>
                        </a:rPr>
                        <a:t>C.</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2</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3"/>
                  </a:ext>
                </a:extLst>
              </a:tr>
              <a:tr h="388800">
                <a:tc>
                  <a:txBody>
                    <a:bodyPr/>
                    <a:lstStyle/>
                    <a:p>
                      <a:pPr>
                        <a:lnSpc>
                          <a:spcPct val="100000"/>
                        </a:lnSpc>
                      </a:pPr>
                      <a:r>
                        <a:rPr lang="en-US" sz="2100" b="1" strike="noStrike" spc="-1">
                          <a:solidFill>
                            <a:srgbClr val="660066"/>
                          </a:solidFill>
                          <a:uFill>
                            <a:solidFill>
                              <a:srgbClr val="FFFFFF"/>
                            </a:solidFill>
                          </a:uFill>
                          <a:latin typeface="Arial"/>
                        </a:rPr>
                        <a:t>D.</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4</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4"/>
                  </a:ext>
                </a:extLst>
              </a:tr>
              <a:tr h="620640">
                <a:tc>
                  <a:txBody>
                    <a:bodyPr/>
                    <a:lstStyle/>
                    <a:p>
                      <a:pPr>
                        <a:lnSpc>
                          <a:spcPct val="100000"/>
                        </a:lnSpc>
                      </a:pPr>
                      <a:r>
                        <a:rPr lang="en-US" sz="2100" b="1" strike="noStrike" spc="-1">
                          <a:solidFill>
                            <a:srgbClr val="660066"/>
                          </a:solidFill>
                          <a:uFill>
                            <a:solidFill>
                              <a:srgbClr val="FFFFFF"/>
                            </a:solidFill>
                          </a:uFill>
                          <a:latin typeface="Arial"/>
                        </a:rPr>
                        <a:t>E.</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Unknown: We need more info</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1486080" y="914400"/>
            <a:ext cx="6057000" cy="1199880"/>
          </a:xfrm>
          <a:prstGeom prst="rect">
            <a:avLst/>
          </a:prstGeom>
          <a:noFill/>
          <a:ln>
            <a:noFill/>
          </a:ln>
        </p:spPr>
        <p:txBody>
          <a:bodyPr/>
          <a:lstStyle/>
          <a:p>
            <a:pPr marL="171360" indent="-171000">
              <a:lnSpc>
                <a:spcPct val="90000"/>
              </a:lnSpc>
              <a:buClr>
                <a:srgbClr val="000000"/>
              </a:buClr>
              <a:buFont typeface="Arial"/>
              <a:buChar char="•"/>
            </a:pPr>
            <a:r>
              <a:rPr lang="en-US" sz="2000" b="0" strike="noStrike" spc="-1">
                <a:solidFill>
                  <a:srgbClr val="000000"/>
                </a:solidFill>
                <a:uFill>
                  <a:solidFill>
                    <a:srgbClr val="FFFFFF"/>
                  </a:solidFill>
                </a:uFill>
                <a:latin typeface="Arial"/>
              </a:rPr>
              <a:t>Given the following address partition, how many </a:t>
            </a:r>
            <a:r>
              <a:rPr lang="en-US" sz="2000" b="0" strike="noStrike" spc="-1">
                <a:solidFill>
                  <a:srgbClr val="000000"/>
                </a:solidFill>
                <a:uFill>
                  <a:solidFill>
                    <a:srgbClr val="FFFFFF"/>
                  </a:solidFill>
                </a:uFill>
                <a:latin typeface="Courier New"/>
              </a:rPr>
              <a:t>int</a:t>
            </a:r>
            <a:r>
              <a:rPr lang="en-US" sz="2000" b="0" strike="noStrike" spc="-1">
                <a:solidFill>
                  <a:srgbClr val="000000"/>
                </a:solidFill>
                <a:uFill>
                  <a:solidFill>
                    <a:srgbClr val="FFFFFF"/>
                  </a:solidFill>
                </a:uFill>
                <a:latin typeface="Arial"/>
              </a:rPr>
              <a:t> values will fit in a single data block?</a:t>
            </a:r>
            <a:endParaRPr lang="en-US" sz="2100" b="0" strike="noStrike" spc="-1">
              <a:solidFill>
                <a:srgbClr val="000000"/>
              </a:solidFill>
              <a:uFill>
                <a:solidFill>
                  <a:srgbClr val="FFFFFF"/>
                </a:solidFill>
              </a:uFill>
              <a:latin typeface="Arial"/>
            </a:endParaRPr>
          </a:p>
        </p:txBody>
      </p:sp>
      <p:sp>
        <p:nvSpPr>
          <p:cNvPr id="112" name="TextShape 2"/>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Calculating Cache Parameters</a:t>
            </a:r>
            <a:endParaRPr lang="en-US" sz="1350" b="0" strike="noStrike" spc="-1">
              <a:solidFill>
                <a:srgbClr val="000000"/>
              </a:solidFill>
              <a:uFill>
                <a:solidFill>
                  <a:srgbClr val="FFFFFF"/>
                </a:solidFill>
              </a:uFill>
              <a:latin typeface="Arial"/>
            </a:endParaRPr>
          </a:p>
        </p:txBody>
      </p:sp>
      <p:sp>
        <p:nvSpPr>
          <p:cNvPr id="113" name="TextShape 3"/>
          <p:cNvSpPr txBox="1"/>
          <p:nvPr/>
        </p:nvSpPr>
        <p:spPr>
          <a:xfrm>
            <a:off x="1143360" y="4767480"/>
            <a:ext cx="1543680" cy="273240"/>
          </a:xfrm>
          <a:prstGeom prst="rect">
            <a:avLst/>
          </a:prstGeom>
          <a:noFill/>
          <a:ln>
            <a:noFill/>
          </a:ln>
        </p:spPr>
        <p:txBody>
          <a:bodyPr anchor="ctr"/>
          <a:lstStyle/>
          <a:p>
            <a:pPr algn="r">
              <a:lnSpc>
                <a:spcPct val="100000"/>
              </a:lnSpc>
            </a:pPr>
            <a:fld id="{AF32E56E-BF4E-49D8-BE45-8C1F37A1679B}" type="slidenum">
              <a:rPr lang="en-US" sz="900" b="0" strike="noStrike" spc="-1">
                <a:solidFill>
                  <a:srgbClr val="8B8B8B"/>
                </a:solidFill>
                <a:uFill>
                  <a:solidFill>
                    <a:srgbClr val="FFFFFF"/>
                  </a:solidFill>
                </a:uFill>
                <a:latin typeface="Arial"/>
              </a:rPr>
              <a:t>14</a:t>
            </a:fld>
            <a:endParaRPr lang="en-US" sz="1400" b="0" strike="noStrike" spc="-1">
              <a:solidFill>
                <a:srgbClr val="000000"/>
              </a:solidFill>
              <a:uFill>
                <a:solidFill>
                  <a:srgbClr val="FFFFFF"/>
                </a:solidFill>
              </a:uFill>
              <a:latin typeface="Times New Roman"/>
            </a:endParaRPr>
          </a:p>
        </p:txBody>
      </p:sp>
      <p:sp>
        <p:nvSpPr>
          <p:cNvPr id="114" name="CustomShape 4"/>
          <p:cNvSpPr/>
          <p:nvPr/>
        </p:nvSpPr>
        <p:spPr>
          <a:xfrm>
            <a:off x="2301120" y="2486880"/>
            <a:ext cx="70272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18 </a:t>
            </a:r>
            <a:r>
              <a:rPr lang="en-US" sz="1500" b="0" strike="noStrike" spc="-1">
                <a:solidFill>
                  <a:srgbClr val="000000"/>
                </a:solidFill>
                <a:uFill>
                  <a:solidFill>
                    <a:srgbClr val="FFFFFF"/>
                  </a:solidFill>
                </a:uFill>
                <a:latin typeface="Century Gothic"/>
              </a:rPr>
              <a:t>bits</a:t>
            </a:r>
            <a:endParaRPr lang="en-US" sz="1800" b="0" strike="noStrike" spc="-1">
              <a:solidFill>
                <a:srgbClr val="000000"/>
              </a:solidFill>
              <a:uFill>
                <a:solidFill>
                  <a:srgbClr val="FFFFFF"/>
                </a:solidFill>
              </a:uFill>
              <a:latin typeface="Arial"/>
            </a:endParaRPr>
          </a:p>
        </p:txBody>
      </p:sp>
      <p:sp>
        <p:nvSpPr>
          <p:cNvPr id="115" name="CustomShape 5"/>
          <p:cNvSpPr/>
          <p:nvPr/>
        </p:nvSpPr>
        <p:spPr>
          <a:xfrm>
            <a:off x="3133800" y="2486880"/>
            <a:ext cx="70272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10</a:t>
            </a:r>
            <a:r>
              <a:rPr lang="en-US" sz="1500" b="0" strike="noStrike" spc="-1">
                <a:solidFill>
                  <a:srgbClr val="000000"/>
                </a:solidFill>
                <a:uFill>
                  <a:solidFill>
                    <a:srgbClr val="FFFFFF"/>
                  </a:solidFill>
                </a:uFill>
                <a:latin typeface="Century Gothic"/>
              </a:rPr>
              <a:t> bits</a:t>
            </a:r>
            <a:endParaRPr lang="en-US" sz="1800" b="0" strike="noStrike" spc="-1">
              <a:solidFill>
                <a:srgbClr val="000000"/>
              </a:solidFill>
              <a:uFill>
                <a:solidFill>
                  <a:srgbClr val="FFFFFF"/>
                </a:solidFill>
              </a:uFill>
              <a:latin typeface="Arial"/>
            </a:endParaRPr>
          </a:p>
        </p:txBody>
      </p:sp>
      <p:sp>
        <p:nvSpPr>
          <p:cNvPr id="116" name="CustomShape 6"/>
          <p:cNvSpPr/>
          <p:nvPr/>
        </p:nvSpPr>
        <p:spPr>
          <a:xfrm>
            <a:off x="3927600" y="277128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17" name="CustomShape 7"/>
          <p:cNvSpPr/>
          <p:nvPr/>
        </p:nvSpPr>
        <p:spPr>
          <a:xfrm>
            <a:off x="3070440" y="277128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18" name="CustomShape 8"/>
          <p:cNvSpPr/>
          <p:nvPr/>
        </p:nvSpPr>
        <p:spPr>
          <a:xfrm>
            <a:off x="2213280" y="277128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19" name="CustomShape 9"/>
          <p:cNvSpPr/>
          <p:nvPr/>
        </p:nvSpPr>
        <p:spPr>
          <a:xfrm>
            <a:off x="4077720" y="2486880"/>
            <a:ext cx="59580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4</a:t>
            </a:r>
            <a:r>
              <a:rPr lang="en-US" sz="1500" b="0" strike="noStrike" spc="-1">
                <a:solidFill>
                  <a:srgbClr val="000000"/>
                </a:solidFill>
                <a:uFill>
                  <a:solidFill>
                    <a:srgbClr val="FFFFFF"/>
                  </a:solidFill>
                </a:uFill>
                <a:latin typeface="Century Gothic"/>
              </a:rPr>
              <a:t> bits</a:t>
            </a:r>
            <a:endParaRPr lang="en-US" sz="1800" b="0" strike="noStrike" spc="-1">
              <a:solidFill>
                <a:srgbClr val="000000"/>
              </a:solidFill>
              <a:uFill>
                <a:solidFill>
                  <a:srgbClr val="FFFFFF"/>
                </a:solidFill>
              </a:uFill>
              <a:latin typeface="Arial"/>
            </a:endParaRPr>
          </a:p>
        </p:txBody>
      </p:sp>
      <p:sp>
        <p:nvSpPr>
          <p:cNvPr id="120" name="CustomShape 10"/>
          <p:cNvSpPr/>
          <p:nvPr/>
        </p:nvSpPr>
        <p:spPr>
          <a:xfrm>
            <a:off x="4677480" y="2887560"/>
            <a:ext cx="260280" cy="250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050" b="0" strike="noStrike" spc="-1">
                <a:solidFill>
                  <a:srgbClr val="000000"/>
                </a:solidFill>
                <a:uFill>
                  <a:solidFill>
                    <a:srgbClr val="FFFFFF"/>
                  </a:solidFill>
                </a:uFill>
                <a:latin typeface="Courier New"/>
              </a:rPr>
              <a:t>0</a:t>
            </a:r>
            <a:endParaRPr lang="en-US" sz="1800" b="0" strike="noStrike" spc="-1">
              <a:solidFill>
                <a:srgbClr val="000000"/>
              </a:solidFill>
              <a:uFill>
                <a:solidFill>
                  <a:srgbClr val="FFFFFF"/>
                </a:solidFill>
              </a:uFill>
              <a:latin typeface="Arial"/>
            </a:endParaRPr>
          </a:p>
        </p:txBody>
      </p:sp>
      <p:sp>
        <p:nvSpPr>
          <p:cNvPr id="121" name="CustomShape 11"/>
          <p:cNvSpPr/>
          <p:nvPr/>
        </p:nvSpPr>
        <p:spPr>
          <a:xfrm>
            <a:off x="2146680" y="2887560"/>
            <a:ext cx="339480" cy="250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050" b="0" strike="noStrike" spc="-1">
                <a:solidFill>
                  <a:srgbClr val="000000"/>
                </a:solidFill>
                <a:uFill>
                  <a:solidFill>
                    <a:srgbClr val="FFFFFF"/>
                  </a:solidFill>
                </a:uFill>
                <a:latin typeface="Courier New"/>
              </a:rPr>
              <a:t>31</a:t>
            </a:r>
            <a:endParaRPr lang="en-US" sz="1800" b="0" strike="noStrike" spc="-1">
              <a:solidFill>
                <a:srgbClr val="000000"/>
              </a:solidFill>
              <a:uFill>
                <a:solidFill>
                  <a:srgbClr val="FFFFFF"/>
                </a:solidFill>
              </a:uFill>
              <a:latin typeface="Arial"/>
            </a:endParaRPr>
          </a:p>
        </p:txBody>
      </p:sp>
      <p:sp>
        <p:nvSpPr>
          <p:cNvPr id="122" name="CustomShape 12"/>
          <p:cNvSpPr/>
          <p:nvPr/>
        </p:nvSpPr>
        <p:spPr>
          <a:xfrm>
            <a:off x="2457000" y="3357000"/>
            <a:ext cx="44964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123" name="CustomShape 13"/>
          <p:cNvSpPr/>
          <p:nvPr/>
        </p:nvSpPr>
        <p:spPr>
          <a:xfrm>
            <a:off x="3069360" y="3357000"/>
            <a:ext cx="857880" cy="523800"/>
          </a:xfrm>
          <a:prstGeom prst="rect">
            <a:avLst/>
          </a:prstGeom>
          <a:noFill/>
          <a:ln>
            <a:noFill/>
          </a:ln>
        </p:spPr>
        <p:style>
          <a:lnRef idx="0">
            <a:scrgbClr r="0" g="0" b="0"/>
          </a:lnRef>
          <a:fillRef idx="0">
            <a:scrgbClr r="0" g="0" b="0"/>
          </a:fillRef>
          <a:effectRef idx="0">
            <a:scrgbClr r="0" g="0" b="0"/>
          </a:effectRef>
          <a:fontRef idx="minor"/>
        </p:style>
        <p:txBody>
          <a:bodyPr lIns="68040" tIns="33480" rIns="68040" bIns="33480"/>
          <a:lstStyle/>
          <a:p>
            <a:pPr>
              <a:lnSpc>
                <a:spcPct val="100000"/>
              </a:lnSpc>
            </a:pPr>
            <a:r>
              <a:rPr lang="en-US" sz="1500" b="0" i="1" strike="noStrike" spc="-1">
                <a:solidFill>
                  <a:srgbClr val="000000"/>
                </a:solidFill>
                <a:uFill>
                  <a:solidFill>
                    <a:srgbClr val="FFFFFF"/>
                  </a:solidFill>
                </a:uFill>
                <a:latin typeface="Century Gothic"/>
              </a:rPr>
              <a:t>Set index</a:t>
            </a:r>
            <a:endParaRPr lang="en-US" sz="1800" b="0" strike="noStrike" spc="-1">
              <a:solidFill>
                <a:srgbClr val="000000"/>
              </a:solidFill>
              <a:uFill>
                <a:solidFill>
                  <a:srgbClr val="FFFFFF"/>
                </a:solidFill>
              </a:uFill>
              <a:latin typeface="Arial"/>
            </a:endParaRPr>
          </a:p>
        </p:txBody>
      </p:sp>
      <p:sp>
        <p:nvSpPr>
          <p:cNvPr id="124" name="CustomShape 14"/>
          <p:cNvSpPr/>
          <p:nvPr/>
        </p:nvSpPr>
        <p:spPr>
          <a:xfrm>
            <a:off x="3913920" y="3357000"/>
            <a:ext cx="112788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Block offset</a:t>
            </a:r>
            <a:endParaRPr lang="en-US" sz="1800" b="0" strike="noStrike" spc="-1">
              <a:solidFill>
                <a:srgbClr val="000000"/>
              </a:solidFill>
              <a:uFill>
                <a:solidFill>
                  <a:srgbClr val="FFFFFF"/>
                </a:solidFill>
              </a:uFill>
              <a:latin typeface="Arial"/>
            </a:endParaRPr>
          </a:p>
        </p:txBody>
      </p:sp>
      <p:sp>
        <p:nvSpPr>
          <p:cNvPr id="125" name="CustomShape 15"/>
          <p:cNvSpPr/>
          <p:nvPr/>
        </p:nvSpPr>
        <p:spPr>
          <a:xfrm rot="5400000">
            <a:off x="2499120" y="280692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126" name="CustomShape 16"/>
          <p:cNvSpPr/>
          <p:nvPr/>
        </p:nvSpPr>
        <p:spPr>
          <a:xfrm rot="5400000">
            <a:off x="3356280" y="280692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127" name="CustomShape 17"/>
          <p:cNvSpPr/>
          <p:nvPr/>
        </p:nvSpPr>
        <p:spPr>
          <a:xfrm rot="5400000">
            <a:off x="4270680" y="280692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128" name="CustomShape 18"/>
          <p:cNvSpPr/>
          <p:nvPr/>
        </p:nvSpPr>
        <p:spPr>
          <a:xfrm>
            <a:off x="1276920" y="2693880"/>
            <a:ext cx="937080" cy="318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500" b="0" i="1" strike="noStrike" spc="-1">
                <a:solidFill>
                  <a:srgbClr val="000000"/>
                </a:solidFill>
                <a:uFill>
                  <a:solidFill>
                    <a:srgbClr val="FFFFFF"/>
                  </a:solidFill>
                </a:uFill>
                <a:latin typeface="Century Gothic"/>
              </a:rPr>
              <a:t>Address:</a:t>
            </a:r>
            <a:endParaRPr lang="en-US" sz="1800" b="0" strike="noStrike" spc="-1">
              <a:solidFill>
                <a:srgbClr val="000000"/>
              </a:solidFill>
              <a:uFill>
                <a:solidFill>
                  <a:srgbClr val="FFFFFF"/>
                </a:solidFill>
              </a:uFill>
              <a:latin typeface="Arial"/>
            </a:endParaRPr>
          </a:p>
        </p:txBody>
      </p:sp>
      <p:graphicFrame>
        <p:nvGraphicFramePr>
          <p:cNvPr id="129" name="Table 19"/>
          <p:cNvGraphicFramePr/>
          <p:nvPr/>
        </p:nvGraphicFramePr>
        <p:xfrm>
          <a:off x="5200560" y="2297520"/>
          <a:ext cx="2457000" cy="2674440"/>
        </p:xfrm>
        <a:graphic>
          <a:graphicData uri="http://schemas.openxmlformats.org/drawingml/2006/table">
            <a:tbl>
              <a:tblPr/>
              <a:tblGrid>
                <a:gridCol w="430920">
                  <a:extLst>
                    <a:ext uri="{9D8B030D-6E8A-4147-A177-3AD203B41FA5}">
                      <a16:colId xmlns:a16="http://schemas.microsoft.com/office/drawing/2014/main" val="20000"/>
                    </a:ext>
                  </a:extLst>
                </a:gridCol>
                <a:gridCol w="2026080">
                  <a:extLst>
                    <a:ext uri="{9D8B030D-6E8A-4147-A177-3AD203B41FA5}">
                      <a16:colId xmlns:a16="http://schemas.microsoft.com/office/drawing/2014/main" val="20001"/>
                    </a:ext>
                  </a:extLst>
                </a:gridCol>
              </a:tblGrid>
              <a:tr h="388440">
                <a:tc>
                  <a:txBody>
                    <a:bodyPr/>
                    <a:lstStyle/>
                    <a:p>
                      <a:endParaRPr lang="en-US"/>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 of int in block</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0"/>
                  </a:ext>
                </a:extLst>
              </a:tr>
              <a:tr h="388800">
                <a:tc>
                  <a:txBody>
                    <a:bodyPr/>
                    <a:lstStyle/>
                    <a:p>
                      <a:pPr>
                        <a:lnSpc>
                          <a:spcPct val="100000"/>
                        </a:lnSpc>
                      </a:pPr>
                      <a:r>
                        <a:rPr lang="en-US" sz="2100" b="1" strike="noStrike" spc="-1">
                          <a:solidFill>
                            <a:srgbClr val="660066"/>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0</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1"/>
                  </a:ext>
                </a:extLst>
              </a:tr>
              <a:tr h="388800">
                <a:tc>
                  <a:txBody>
                    <a:bodyPr/>
                    <a:lstStyle/>
                    <a:p>
                      <a:pPr>
                        <a:lnSpc>
                          <a:spcPct val="100000"/>
                        </a:lnSpc>
                      </a:pPr>
                      <a:r>
                        <a:rPr lang="en-US" sz="2100" b="1" strike="noStrike" spc="-1">
                          <a:solidFill>
                            <a:srgbClr val="660066"/>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1</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2"/>
                  </a:ext>
                </a:extLst>
              </a:tr>
              <a:tr h="388800">
                <a:tc>
                  <a:txBody>
                    <a:bodyPr/>
                    <a:lstStyle/>
                    <a:p>
                      <a:pPr>
                        <a:lnSpc>
                          <a:spcPct val="100000"/>
                        </a:lnSpc>
                      </a:pPr>
                      <a:r>
                        <a:rPr lang="en-US" sz="2100" b="1" strike="noStrike" spc="-1">
                          <a:solidFill>
                            <a:srgbClr val="660066"/>
                          </a:solidFill>
                          <a:uFill>
                            <a:solidFill>
                              <a:srgbClr val="FFFFFF"/>
                            </a:solidFill>
                          </a:uFill>
                          <a:latin typeface="Arial"/>
                        </a:rPr>
                        <a:t>C.</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2</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3"/>
                  </a:ext>
                </a:extLst>
              </a:tr>
              <a:tr h="388800">
                <a:tc>
                  <a:txBody>
                    <a:bodyPr/>
                    <a:lstStyle/>
                    <a:p>
                      <a:pPr>
                        <a:lnSpc>
                          <a:spcPct val="100000"/>
                        </a:lnSpc>
                      </a:pPr>
                      <a:r>
                        <a:rPr lang="en-US" sz="2100" b="1" strike="noStrike" spc="-1">
                          <a:solidFill>
                            <a:srgbClr val="660066"/>
                          </a:solidFill>
                          <a:uFill>
                            <a:solidFill>
                              <a:srgbClr val="FFFFFF"/>
                            </a:solidFill>
                          </a:uFill>
                          <a:latin typeface="Arial"/>
                        </a:rPr>
                        <a:t>D.</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4</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4"/>
                  </a:ext>
                </a:extLst>
              </a:tr>
              <a:tr h="620640">
                <a:tc>
                  <a:txBody>
                    <a:bodyPr/>
                    <a:lstStyle/>
                    <a:p>
                      <a:pPr>
                        <a:lnSpc>
                          <a:spcPct val="100000"/>
                        </a:lnSpc>
                      </a:pPr>
                      <a:r>
                        <a:rPr lang="en-US" sz="2100" b="1" strike="noStrike" spc="-1">
                          <a:solidFill>
                            <a:srgbClr val="660066"/>
                          </a:solidFill>
                          <a:uFill>
                            <a:solidFill>
                              <a:srgbClr val="FFFFFF"/>
                            </a:solidFill>
                          </a:uFill>
                          <a:latin typeface="Arial"/>
                        </a:rPr>
                        <a:t>E.</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Unknown: We need more info</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5"/>
                  </a:ext>
                </a:extLst>
              </a:tr>
            </a:tbl>
          </a:graphicData>
        </a:graphic>
      </p:graphicFrame>
      <p:sp>
        <p:nvSpPr>
          <p:cNvPr id="130" name="CustomShape 20"/>
          <p:cNvSpPr/>
          <p:nvPr/>
        </p:nvSpPr>
        <p:spPr>
          <a:xfrm>
            <a:off x="5238660" y="3937000"/>
            <a:ext cx="342360" cy="342360"/>
          </a:xfrm>
          <a:prstGeom prst="ellipse">
            <a:avLst/>
          </a:prstGeom>
          <a:noFill/>
          <a:ln w="57240">
            <a:solidFill>
              <a:srgbClr val="00FF00"/>
            </a:solidFill>
            <a:roun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898502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Interlude: terminology</a:t>
            </a:r>
            <a:endParaRPr lang="en-US" sz="1350" b="0" strike="noStrike" spc="-1">
              <a:solidFill>
                <a:srgbClr val="000000"/>
              </a:solidFill>
              <a:uFill>
                <a:solidFill>
                  <a:srgbClr val="FFFFFF"/>
                </a:solidFill>
              </a:uFill>
              <a:latin typeface="Arial"/>
            </a:endParaRPr>
          </a:p>
        </p:txBody>
      </p:sp>
      <p:sp>
        <p:nvSpPr>
          <p:cNvPr id="132" name="TextShape 2"/>
          <p:cNvSpPr txBox="1"/>
          <p:nvPr/>
        </p:nvSpPr>
        <p:spPr>
          <a:xfrm>
            <a:off x="628560" y="1369080"/>
            <a:ext cx="7886520" cy="3263040"/>
          </a:xfrm>
          <a:prstGeom prst="rect">
            <a:avLst/>
          </a:prstGeom>
          <a:noFill/>
          <a:ln>
            <a:noFill/>
          </a:ln>
        </p:spPr>
        <p:txBody>
          <a:bodyPr/>
          <a:lstStyle/>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A </a:t>
            </a:r>
            <a:r>
              <a:rPr lang="en-US" sz="2100" b="1" strike="noStrike" spc="-1">
                <a:solidFill>
                  <a:srgbClr val="000000"/>
                </a:solidFill>
                <a:uFill>
                  <a:solidFill>
                    <a:srgbClr val="FFFFFF"/>
                  </a:solidFill>
                </a:uFill>
                <a:latin typeface="Arial"/>
              </a:rPr>
              <a:t>direct-mapped</a:t>
            </a:r>
            <a:r>
              <a:rPr lang="en-US" sz="2100" b="0" strike="noStrike" spc="-1">
                <a:solidFill>
                  <a:srgbClr val="000000"/>
                </a:solidFill>
                <a:uFill>
                  <a:solidFill>
                    <a:srgbClr val="FFFFFF"/>
                  </a:solidFill>
                </a:uFill>
                <a:latin typeface="Arial"/>
              </a:rPr>
              <a:t> cache only contains one line per set. This means E = 2</a:t>
            </a:r>
            <a:r>
              <a:rPr lang="en-US" sz="2100" b="0" strike="noStrike" spc="-1" baseline="30000">
                <a:solidFill>
                  <a:srgbClr val="000000"/>
                </a:solidFill>
                <a:uFill>
                  <a:solidFill>
                    <a:srgbClr val="FFFFFF"/>
                  </a:solidFill>
                </a:uFill>
                <a:latin typeface="Arial"/>
              </a:rPr>
              <a:t>e</a:t>
            </a:r>
            <a:r>
              <a:rPr lang="en-US" sz="2100" b="0" strike="noStrike" spc="-1">
                <a:solidFill>
                  <a:srgbClr val="000000"/>
                </a:solidFill>
                <a:uFill>
                  <a:solidFill>
                    <a:srgbClr val="FFFFFF"/>
                  </a:solidFill>
                </a:uFill>
                <a:latin typeface="Arial"/>
              </a:rPr>
              <a:t> = 1.</a:t>
            </a:r>
          </a:p>
        </p:txBody>
      </p:sp>
      <p:graphicFrame>
        <p:nvGraphicFramePr>
          <p:cNvPr id="133" name="Table 3"/>
          <p:cNvGraphicFramePr/>
          <p:nvPr/>
        </p:nvGraphicFramePr>
        <p:xfrm>
          <a:off x="1147320" y="2253600"/>
          <a:ext cx="5758200" cy="370440"/>
        </p:xfrm>
        <a:graphic>
          <a:graphicData uri="http://schemas.openxmlformats.org/drawingml/2006/table">
            <a:tbl>
              <a:tblPr/>
              <a:tblGrid>
                <a:gridCol w="119772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71320">
                  <a:extLst>
                    <a:ext uri="{9D8B030D-6E8A-4147-A177-3AD203B41FA5}">
                      <a16:colId xmlns:a16="http://schemas.microsoft.com/office/drawing/2014/main" val="20008"/>
                    </a:ext>
                  </a:extLst>
                </a:gridCol>
              </a:tblGrid>
              <a:tr h="370440">
                <a:tc>
                  <a:txBody>
                    <a:bodyPr/>
                    <a:lstStyle/>
                    <a:p>
                      <a:pPr>
                        <a:lnSpc>
                          <a:spcPct val="100000"/>
                        </a:lnSpc>
                      </a:pPr>
                      <a:r>
                        <a:rPr lang="en-US" sz="1350" b="0" strike="noStrike" spc="-1">
                          <a:solidFill>
                            <a:srgbClr val="000000"/>
                          </a:solidFill>
                          <a:uFill>
                            <a:solidFill>
                              <a:srgbClr val="FFFFFF"/>
                            </a:solidFill>
                          </a:uFill>
                          <a:latin typeface="Arial"/>
                        </a:rPr>
                        <a:t>Memory</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0</a:t>
                      </a:r>
                      <a:r>
                        <a:rPr lang="en-US" sz="1350" b="0" strike="noStrike" spc="-1">
                          <a:solidFill>
                            <a:srgbClr val="00B050"/>
                          </a:solidFill>
                          <a:uFill>
                            <a:solidFill>
                              <a:srgbClr val="FFFFFF"/>
                            </a:solidFill>
                          </a:uFill>
                          <a:latin typeface="Arial"/>
                        </a:rPr>
                        <a:t>0</a:t>
                      </a:r>
                      <a:r>
                        <a:rPr lang="en-US" sz="1350" b="0" strike="noStrike" spc="-1">
                          <a:solidFill>
                            <a:srgbClr val="0070C0"/>
                          </a:solidFill>
                          <a:uFill>
                            <a:solidFill>
                              <a:srgbClr val="FFFFFF"/>
                            </a:solidFill>
                          </a:uFill>
                          <a:latin typeface="Arial"/>
                        </a:rPr>
                        <a:t>0</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0</a:t>
                      </a:r>
                      <a:r>
                        <a:rPr lang="en-US" sz="1350" b="0" strike="noStrike" spc="-1">
                          <a:solidFill>
                            <a:srgbClr val="00B050"/>
                          </a:solidFill>
                          <a:uFill>
                            <a:solidFill>
                              <a:srgbClr val="FFFFFF"/>
                            </a:solidFill>
                          </a:uFill>
                          <a:latin typeface="Arial"/>
                        </a:rPr>
                        <a:t>0</a:t>
                      </a:r>
                      <a:r>
                        <a:rPr lang="en-US" sz="1350" b="0" strike="noStrike" spc="-1">
                          <a:solidFill>
                            <a:srgbClr val="0070C0"/>
                          </a:solidFill>
                          <a:uFill>
                            <a:solidFill>
                              <a:srgbClr val="FFFFFF"/>
                            </a:solidFill>
                          </a:uFill>
                          <a:latin typeface="Arial"/>
                        </a:rPr>
                        <a:t>1</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0</a:t>
                      </a:r>
                      <a:r>
                        <a:rPr lang="en-US" sz="1350" b="0" strike="noStrike" spc="-1">
                          <a:solidFill>
                            <a:srgbClr val="00B050"/>
                          </a:solidFill>
                          <a:uFill>
                            <a:solidFill>
                              <a:srgbClr val="FFFFFF"/>
                            </a:solidFill>
                          </a:uFill>
                          <a:latin typeface="Arial"/>
                        </a:rPr>
                        <a:t>1</a:t>
                      </a:r>
                      <a:r>
                        <a:rPr lang="en-US" sz="1350" b="0" strike="noStrike" spc="-1">
                          <a:solidFill>
                            <a:srgbClr val="0070C0"/>
                          </a:solidFill>
                          <a:uFill>
                            <a:solidFill>
                              <a:srgbClr val="FFFFFF"/>
                            </a:solidFill>
                          </a:uFill>
                          <a:latin typeface="Arial"/>
                        </a:rPr>
                        <a:t>0</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0</a:t>
                      </a:r>
                      <a:r>
                        <a:rPr lang="en-US" sz="1350" b="0" strike="noStrike" spc="-1">
                          <a:solidFill>
                            <a:srgbClr val="00B050"/>
                          </a:solidFill>
                          <a:uFill>
                            <a:solidFill>
                              <a:srgbClr val="FFFFFF"/>
                            </a:solidFill>
                          </a:uFill>
                          <a:latin typeface="Arial"/>
                        </a:rPr>
                        <a:t>1</a:t>
                      </a:r>
                      <a:r>
                        <a:rPr lang="en-US" sz="1350" b="0" strike="noStrike" spc="-1">
                          <a:solidFill>
                            <a:srgbClr val="0070C0"/>
                          </a:solidFill>
                          <a:uFill>
                            <a:solidFill>
                              <a:srgbClr val="FFFFFF"/>
                            </a:solidFill>
                          </a:uFill>
                          <a:latin typeface="Arial"/>
                        </a:rPr>
                        <a:t>1</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1</a:t>
                      </a:r>
                      <a:r>
                        <a:rPr lang="en-US" sz="1350" b="0" strike="noStrike" spc="-1">
                          <a:solidFill>
                            <a:srgbClr val="00B050"/>
                          </a:solidFill>
                          <a:uFill>
                            <a:solidFill>
                              <a:srgbClr val="FFFFFF"/>
                            </a:solidFill>
                          </a:uFill>
                          <a:latin typeface="Arial"/>
                        </a:rPr>
                        <a:t>0</a:t>
                      </a:r>
                      <a:r>
                        <a:rPr lang="en-US" sz="1350" b="0" strike="noStrike" spc="-1">
                          <a:solidFill>
                            <a:srgbClr val="0070C0"/>
                          </a:solidFill>
                          <a:uFill>
                            <a:solidFill>
                              <a:srgbClr val="FFFFFF"/>
                            </a:solidFill>
                          </a:uFill>
                          <a:latin typeface="Arial"/>
                        </a:rPr>
                        <a:t>0</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1</a:t>
                      </a:r>
                      <a:r>
                        <a:rPr lang="en-US" sz="1350" b="0" strike="noStrike" spc="-1">
                          <a:solidFill>
                            <a:srgbClr val="00B050"/>
                          </a:solidFill>
                          <a:uFill>
                            <a:solidFill>
                              <a:srgbClr val="FFFFFF"/>
                            </a:solidFill>
                          </a:uFill>
                          <a:latin typeface="Arial"/>
                        </a:rPr>
                        <a:t>0</a:t>
                      </a:r>
                      <a:r>
                        <a:rPr lang="en-US" sz="1350" b="0" strike="noStrike" spc="-1">
                          <a:solidFill>
                            <a:srgbClr val="0070C0"/>
                          </a:solidFill>
                          <a:uFill>
                            <a:solidFill>
                              <a:srgbClr val="FFFFFF"/>
                            </a:solidFill>
                          </a:uFill>
                          <a:latin typeface="Arial"/>
                        </a:rPr>
                        <a:t>1</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1</a:t>
                      </a:r>
                      <a:r>
                        <a:rPr lang="en-US" sz="1350" b="0" strike="noStrike" spc="-1">
                          <a:solidFill>
                            <a:srgbClr val="00B050"/>
                          </a:solidFill>
                          <a:uFill>
                            <a:solidFill>
                              <a:srgbClr val="FFFFFF"/>
                            </a:solidFill>
                          </a:uFill>
                          <a:latin typeface="Arial"/>
                        </a:rPr>
                        <a:t>1</a:t>
                      </a:r>
                      <a:r>
                        <a:rPr lang="en-US" sz="1350" b="0" strike="noStrike" spc="-1">
                          <a:solidFill>
                            <a:srgbClr val="0070C0"/>
                          </a:solidFill>
                          <a:uFill>
                            <a:solidFill>
                              <a:srgbClr val="FFFFFF"/>
                            </a:solidFill>
                          </a:uFill>
                          <a:latin typeface="Arial"/>
                        </a:rPr>
                        <a:t>0</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1</a:t>
                      </a:r>
                      <a:r>
                        <a:rPr lang="en-US" sz="1350" b="0" strike="noStrike" spc="-1">
                          <a:solidFill>
                            <a:srgbClr val="00B050"/>
                          </a:solidFill>
                          <a:uFill>
                            <a:solidFill>
                              <a:srgbClr val="FFFFFF"/>
                            </a:solidFill>
                          </a:uFill>
                          <a:latin typeface="Arial"/>
                        </a:rPr>
                        <a:t>1</a:t>
                      </a:r>
                      <a:r>
                        <a:rPr lang="en-US" sz="1350" b="0" strike="noStrike" spc="-1">
                          <a:solidFill>
                            <a:srgbClr val="0070C0"/>
                          </a:solidFill>
                          <a:uFill>
                            <a:solidFill>
                              <a:srgbClr val="FFFFFF"/>
                            </a:solidFill>
                          </a:uFill>
                          <a:latin typeface="Arial"/>
                        </a:rPr>
                        <a:t>1</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bl>
          </a:graphicData>
        </a:graphic>
      </p:graphicFrame>
      <p:graphicFrame>
        <p:nvGraphicFramePr>
          <p:cNvPr id="134" name="Table 4"/>
          <p:cNvGraphicFramePr/>
          <p:nvPr>
            <p:extLst>
              <p:ext uri="{D42A27DB-BD31-4B8C-83A1-F6EECF244321}">
                <p14:modId xmlns:p14="http://schemas.microsoft.com/office/powerpoint/2010/main" val="1623202820"/>
              </p:ext>
            </p:extLst>
          </p:nvPr>
        </p:nvGraphicFramePr>
        <p:xfrm>
          <a:off x="2102760" y="3547440"/>
          <a:ext cx="3464640" cy="1112040"/>
        </p:xfrm>
        <a:graphic>
          <a:graphicData uri="http://schemas.openxmlformats.org/drawingml/2006/table">
            <a:tbl>
              <a:tblPr/>
              <a:tblGrid>
                <a:gridCol w="1527120">
                  <a:extLst>
                    <a:ext uri="{9D8B030D-6E8A-4147-A177-3AD203B41FA5}">
                      <a16:colId xmlns:a16="http://schemas.microsoft.com/office/drawing/2014/main" val="20000"/>
                    </a:ext>
                  </a:extLst>
                </a:gridCol>
                <a:gridCol w="484200">
                  <a:extLst>
                    <a:ext uri="{9D8B030D-6E8A-4147-A177-3AD203B41FA5}">
                      <a16:colId xmlns:a16="http://schemas.microsoft.com/office/drawing/2014/main" val="20001"/>
                    </a:ext>
                  </a:extLst>
                </a:gridCol>
                <a:gridCol w="484200">
                  <a:extLst>
                    <a:ext uri="{9D8B030D-6E8A-4147-A177-3AD203B41FA5}">
                      <a16:colId xmlns:a16="http://schemas.microsoft.com/office/drawing/2014/main" val="20002"/>
                    </a:ext>
                  </a:extLst>
                </a:gridCol>
                <a:gridCol w="484200">
                  <a:extLst>
                    <a:ext uri="{9D8B030D-6E8A-4147-A177-3AD203B41FA5}">
                      <a16:colId xmlns:a16="http://schemas.microsoft.com/office/drawing/2014/main" val="20003"/>
                    </a:ext>
                  </a:extLst>
                </a:gridCol>
                <a:gridCol w="484920">
                  <a:extLst>
                    <a:ext uri="{9D8B030D-6E8A-4147-A177-3AD203B41FA5}">
                      <a16:colId xmlns:a16="http://schemas.microsoft.com/office/drawing/2014/main" val="20004"/>
                    </a:ext>
                  </a:extLst>
                </a:gridCol>
              </a:tblGrid>
              <a:tr h="370800">
                <a:tc>
                  <a:txBody>
                    <a:bodyPr/>
                    <a:lstStyle/>
                    <a:p>
                      <a:pPr>
                        <a:lnSpc>
                          <a:spcPct val="100000"/>
                        </a:lnSpc>
                      </a:pPr>
                      <a:r>
                        <a:rPr lang="en-US" sz="1350" b="0" strike="noStrike" spc="-1">
                          <a:solidFill>
                            <a:srgbClr val="000000"/>
                          </a:solidFill>
                          <a:uFill>
                            <a:solidFill>
                              <a:srgbClr val="FFFFFF"/>
                            </a:solidFill>
                          </a:uFill>
                          <a:latin typeface="Arial"/>
                        </a:rPr>
                        <a:t>Cache (bytes)</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2E75B6"/>
                          </a:solidFill>
                          <a:uFill>
                            <a:solidFill>
                              <a:srgbClr val="FFFFFF"/>
                            </a:solidFill>
                          </a:uFill>
                          <a:latin typeface="Arial"/>
                        </a:rPr>
                        <a:t>B0</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2E75B6"/>
                          </a:solidFill>
                          <a:uFill>
                            <a:solidFill>
                              <a:srgbClr val="FFFFFF"/>
                            </a:solidFill>
                          </a:uFill>
                          <a:latin typeface="Arial"/>
                        </a:rPr>
                        <a:t>B1</a:t>
                      </a:r>
                      <a:endParaRPr lang="en-US" sz="1800" b="0" strike="noStrike" spc="-1">
                        <a:solidFill>
                          <a:srgbClr val="000000"/>
                        </a:solidFill>
                        <a:uFill>
                          <a:solidFill>
                            <a:srgbClr val="FFFFFF"/>
                          </a:solidFill>
                        </a:uFill>
                        <a:latin typeface="Arial"/>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2E75B6"/>
                          </a:solidFill>
                          <a:uFill>
                            <a:solidFill>
                              <a:srgbClr val="FFFFFF"/>
                            </a:solidFill>
                          </a:uFill>
                          <a:latin typeface="Arial"/>
                        </a:rPr>
                        <a:t>B0</a:t>
                      </a:r>
                      <a:endParaRPr lang="en-US" sz="1800" b="0" strike="noStrike" spc="-1">
                        <a:solidFill>
                          <a:srgbClr val="000000"/>
                        </a:solidFill>
                        <a:uFill>
                          <a:solidFill>
                            <a:srgbClr val="FFFFFF"/>
                          </a:solidFill>
                        </a:uFill>
                        <a:latin typeface="Arial"/>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2E75B6"/>
                          </a:solidFill>
                          <a:uFill>
                            <a:solidFill>
                              <a:srgbClr val="FFFFFF"/>
                            </a:solidFill>
                          </a:uFill>
                          <a:latin typeface="Arial"/>
                        </a:rPr>
                        <a:t>B1</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70800">
                <a:tc>
                  <a:txBody>
                    <a:bodyPr/>
                    <a:lstStyle/>
                    <a:p>
                      <a:pPr>
                        <a:lnSpc>
                          <a:spcPct val="100000"/>
                        </a:lnSpc>
                      </a:pPr>
                      <a:r>
                        <a:rPr lang="en-US" sz="1350" b="0" strike="noStrike" spc="-1">
                          <a:solidFill>
                            <a:srgbClr val="000000"/>
                          </a:solidFill>
                          <a:uFill>
                            <a:solidFill>
                              <a:srgbClr val="FFFFFF"/>
                            </a:solidFill>
                          </a:uFill>
                          <a:latin typeface="Arial"/>
                        </a:rPr>
                        <a:t>Cache (lines)</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gridSpan="2">
                  <a:txBody>
                    <a:bodyPr/>
                    <a:lstStyle/>
                    <a:p>
                      <a:pPr>
                        <a:lnSpc>
                          <a:spcPct val="100000"/>
                        </a:lnSpc>
                      </a:pPr>
                      <a:r>
                        <a:rPr lang="en-US" sz="1350" b="0" strike="noStrike" spc="-1" dirty="0">
                          <a:solidFill>
                            <a:srgbClr val="000000"/>
                          </a:solidFill>
                          <a:uFill>
                            <a:solidFill>
                              <a:srgbClr val="FFFFFF"/>
                            </a:solidFill>
                          </a:uFill>
                          <a:latin typeface="Arial"/>
                        </a:rPr>
                        <a:t>L0</a:t>
                      </a:r>
                      <a:endParaRPr lang="en-US" sz="1800" b="0" strike="noStrike" spc="-1" dirty="0">
                        <a:solidFill>
                          <a:srgbClr val="000000"/>
                        </a:solidFill>
                        <a:uFill>
                          <a:solidFill>
                            <a:srgbClr val="FFFFFF"/>
                          </a:solidFill>
                        </a:uFill>
                        <a:latin typeface="Arial"/>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tc hMerge="1">
                  <a:txBody>
                    <a:bodyPr/>
                    <a:lstStyle/>
                    <a:p>
                      <a:pPr>
                        <a:lnSpc>
                          <a:spcPct val="100000"/>
                        </a:lnSpc>
                      </a:pPr>
                      <a:r>
                        <a:rPr lang="en-US" sz="1350" b="0" strike="noStrike" spc="-1">
                          <a:solidFill>
                            <a:srgbClr val="000000"/>
                          </a:solidFill>
                          <a:uFill>
                            <a:solidFill>
                              <a:srgbClr val="FFFFFF"/>
                            </a:solidFill>
                          </a:uFill>
                          <a:latin typeface="Arial"/>
                        </a:rPr>
                        <a:t>L0</a:t>
                      </a:r>
                      <a:endParaRPr lang="en-US" sz="1800" b="0" strike="noStrike" spc="-1">
                        <a:solidFill>
                          <a:srgbClr val="000000"/>
                        </a:solidFill>
                        <a:uFill>
                          <a:solidFill>
                            <a:srgbClr val="FFFFFF"/>
                          </a:solidFill>
                        </a:uFill>
                        <a:latin typeface="Arial"/>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gridSpan="2">
                  <a:txBody>
                    <a:bodyPr/>
                    <a:lstStyle/>
                    <a:p>
                      <a:r>
                        <a:rPr kumimoji="0" lang="en-US" sz="1350" b="0" i="0" u="none" strike="noStrike" kern="1200" cap="none" spc="-1" normalizeH="0" baseline="0" noProof="0" dirty="0">
                          <a:ln>
                            <a:noFill/>
                          </a:ln>
                          <a:solidFill>
                            <a:srgbClr val="000000"/>
                          </a:solidFill>
                          <a:effectLst/>
                          <a:uLnTx/>
                          <a:uFill>
                            <a:solidFill>
                              <a:srgbClr val="FFFFFF"/>
                            </a:solidFill>
                          </a:uFill>
                          <a:latin typeface="+mn-lt"/>
                        </a:rPr>
                        <a:t>L0</a:t>
                      </a:r>
                      <a:endParaRPr lang="en-US" dirty="0"/>
                    </a:p>
                  </a:txBody>
                  <a:tcPr>
                    <a:lnL w="28080" cap="flat" cmpd="sng" algn="ctr">
                      <a:solidFill>
                        <a:srgbClr val="000000"/>
                      </a:solidFill>
                      <a:prstDash val="solid"/>
                      <a:round/>
                      <a:headEnd type="none" w="med" len="med"/>
                      <a:tailEnd type="none" w="med" len="med"/>
                    </a:lnL>
                    <a:lnT w="12240" cap="flat" cmpd="sng" algn="ctr">
                      <a:solidFill>
                        <a:srgbClr val="000000"/>
                      </a:solidFill>
                      <a:prstDash val="solid"/>
                      <a:round/>
                      <a:headEnd type="none" w="med" len="med"/>
                      <a:tailEnd type="none" w="med" len="med"/>
                    </a:lnT>
                  </a:tcPr>
                </a:tc>
                <a:tc hMerge="1">
                  <a:txBody>
                    <a:bodyPr/>
                    <a:lstStyle/>
                    <a:p>
                      <a:endParaRPr lang="en-US" dirty="0"/>
                    </a:p>
                  </a:txBody>
                  <a:tcPr>
                    <a:lnT w="1224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1"/>
                  </a:ext>
                </a:extLst>
              </a:tr>
              <a:tr h="370440">
                <a:tc>
                  <a:txBody>
                    <a:bodyPr/>
                    <a:lstStyle/>
                    <a:p>
                      <a:pPr>
                        <a:lnSpc>
                          <a:spcPct val="100000"/>
                        </a:lnSpc>
                      </a:pPr>
                      <a:r>
                        <a:rPr lang="en-US" sz="1350" b="0" strike="noStrike" spc="-1">
                          <a:solidFill>
                            <a:srgbClr val="000000"/>
                          </a:solidFill>
                          <a:uFill>
                            <a:solidFill>
                              <a:srgbClr val="FFFFFF"/>
                            </a:solidFill>
                          </a:uFill>
                          <a:latin typeface="Arial"/>
                        </a:rPr>
                        <a:t>Cache (sets)</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gridSpan="2">
                  <a:txBody>
                    <a:bodyPr/>
                    <a:lstStyle/>
                    <a:p>
                      <a:pPr>
                        <a:lnSpc>
                          <a:spcPct val="100000"/>
                        </a:lnSpc>
                      </a:pPr>
                      <a:r>
                        <a:rPr lang="en-US" sz="1350" b="0" strike="noStrike" spc="-1" dirty="0">
                          <a:solidFill>
                            <a:srgbClr val="000000"/>
                          </a:solidFill>
                          <a:uFill>
                            <a:solidFill>
                              <a:srgbClr val="FFFFFF"/>
                            </a:solidFill>
                          </a:uFill>
                          <a:latin typeface="+mn-lt"/>
                        </a:rPr>
                        <a:t>S0</a:t>
                      </a:r>
                      <a:endParaRPr lang="en-US" sz="1800" b="0" strike="noStrike" spc="-1" dirty="0">
                        <a:solidFill>
                          <a:srgbClr val="000000"/>
                        </a:solidFill>
                        <a:uFill>
                          <a:solidFill>
                            <a:srgbClr val="FFFFFF"/>
                          </a:solidFill>
                        </a:uFill>
                        <a:latin typeface="Arial"/>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tc hMerge="1">
                  <a:txBody>
                    <a:bodyPr/>
                    <a:lstStyle/>
                    <a:p>
                      <a:pPr>
                        <a:lnSpc>
                          <a:spcPct val="100000"/>
                        </a:lnSpc>
                      </a:pPr>
                      <a:r>
                        <a:rPr lang="en-US" sz="1350" b="0" strike="noStrike" spc="-1">
                          <a:solidFill>
                            <a:srgbClr val="00B050"/>
                          </a:solidFill>
                          <a:uFill>
                            <a:solidFill>
                              <a:srgbClr val="FFFFFF"/>
                            </a:solidFill>
                          </a:uFill>
                          <a:latin typeface="Arial"/>
                        </a:rPr>
                        <a:t>S1</a:t>
                      </a:r>
                      <a:endParaRPr lang="en-US" sz="1800" b="0" strike="noStrike" spc="-1">
                        <a:solidFill>
                          <a:srgbClr val="000000"/>
                        </a:solidFill>
                        <a:uFill>
                          <a:solidFill>
                            <a:srgbClr val="FFFFFF"/>
                          </a:solidFill>
                        </a:uFill>
                        <a:latin typeface="Arial"/>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gridSpan="2">
                  <a:txBody>
                    <a:bodyPr/>
                    <a:lstStyle/>
                    <a:p>
                      <a:r>
                        <a:rPr kumimoji="0" lang="en-US" sz="1350" b="0" i="0" u="none" strike="noStrike" kern="1200" cap="none" spc="-1" normalizeH="0" baseline="0" noProof="0" dirty="0">
                          <a:ln>
                            <a:noFill/>
                          </a:ln>
                          <a:solidFill>
                            <a:srgbClr val="000000"/>
                          </a:solidFill>
                          <a:effectLst/>
                          <a:uLnTx/>
                          <a:uFill>
                            <a:solidFill>
                              <a:srgbClr val="FFFFFF"/>
                            </a:solidFill>
                          </a:uFill>
                          <a:latin typeface="+mn-lt"/>
                        </a:rPr>
                        <a:t>S1</a:t>
                      </a:r>
                      <a:endParaRPr lang="en-US" dirty="0"/>
                    </a:p>
                  </a:txBody>
                  <a:tcPr>
                    <a:lnL w="28080" cap="flat" cmpd="sng" algn="ctr">
                      <a:solidFill>
                        <a:srgbClr val="000000"/>
                      </a:solidFill>
                      <a:prstDash val="solid"/>
                      <a:round/>
                      <a:headEnd type="none" w="med" len="med"/>
                      <a:tailEnd type="none" w="med" len="med"/>
                    </a:lnL>
                  </a:tcPr>
                </a:tc>
                <a:tc hMerge="1">
                  <a:txBody>
                    <a:bodyPr/>
                    <a:lstStyle/>
                    <a:p>
                      <a:endParaRPr lang="en-US" dirty="0"/>
                    </a:p>
                  </a:txBody>
                  <a:tcPr/>
                </a:tc>
                <a:extLst>
                  <a:ext uri="{0D108BD9-81ED-4DB2-BD59-A6C34878D82A}">
                    <a16:rowId xmlns:a16="http://schemas.microsoft.com/office/drawing/2014/main" val="10002"/>
                  </a:ext>
                </a:extLst>
              </a:tr>
            </a:tbl>
          </a:graphicData>
        </a:graphic>
      </p:graphicFrame>
      <p:sp>
        <p:nvSpPr>
          <p:cNvPr id="135" name="CustomShape 5"/>
          <p:cNvSpPr/>
          <p:nvPr/>
        </p:nvSpPr>
        <p:spPr>
          <a:xfrm flipH="1" flipV="1">
            <a:off x="2770560" y="2715840"/>
            <a:ext cx="1036800" cy="709200"/>
          </a:xfrm>
          <a:custGeom>
            <a:avLst/>
            <a:gdLst/>
            <a:ahLst/>
            <a:cxnLst/>
            <a:rect l="l" t="t" r="r" b="b"/>
            <a:pathLst>
              <a:path w="21600" h="21600">
                <a:moveTo>
                  <a:pt x="0" y="0"/>
                </a:moveTo>
                <a:lnTo>
                  <a:pt x="21600" y="21600"/>
                </a:lnTo>
              </a:path>
            </a:pathLst>
          </a:custGeom>
          <a:noFill/>
          <a:ln>
            <a:tailEnd type="triangle" w="med" len="med"/>
          </a:ln>
        </p:spPr>
        <p:style>
          <a:lnRef idx="1">
            <a:schemeClr val="dk1"/>
          </a:lnRef>
          <a:fillRef idx="0">
            <a:schemeClr val="dk1"/>
          </a:fillRef>
          <a:effectRef idx="0">
            <a:schemeClr val="dk1"/>
          </a:effectRef>
          <a:fontRef idx="minor"/>
        </p:style>
      </p:sp>
      <p:sp>
        <p:nvSpPr>
          <p:cNvPr id="136" name="CustomShape 6"/>
          <p:cNvSpPr/>
          <p:nvPr/>
        </p:nvSpPr>
        <p:spPr>
          <a:xfrm flipH="1" flipV="1">
            <a:off x="3288960" y="2715840"/>
            <a:ext cx="1036800" cy="709200"/>
          </a:xfrm>
          <a:custGeom>
            <a:avLst/>
            <a:gdLst/>
            <a:ahLst/>
            <a:cxnLst/>
            <a:rect l="l" t="t" r="r" b="b"/>
            <a:pathLst>
              <a:path w="21600" h="21600">
                <a:moveTo>
                  <a:pt x="0" y="0"/>
                </a:moveTo>
                <a:lnTo>
                  <a:pt x="21600" y="21600"/>
                </a:lnTo>
              </a:path>
            </a:pathLst>
          </a:custGeom>
          <a:noFill/>
          <a:ln>
            <a:tailEnd type="triangle" w="med" len="med"/>
          </a:ln>
        </p:spPr>
        <p:style>
          <a:lnRef idx="1">
            <a:schemeClr val="dk1"/>
          </a:lnRef>
          <a:fillRef idx="0">
            <a:schemeClr val="dk1"/>
          </a:fillRef>
          <a:effectRef idx="0">
            <a:schemeClr val="dk1"/>
          </a:effectRef>
          <a:fontRef idx="minor"/>
        </p:style>
      </p:sp>
      <p:sp>
        <p:nvSpPr>
          <p:cNvPr id="137" name="CustomShape 7"/>
          <p:cNvSpPr/>
          <p:nvPr/>
        </p:nvSpPr>
        <p:spPr>
          <a:xfrm flipH="1" flipV="1">
            <a:off x="3807720" y="2715840"/>
            <a:ext cx="1036800" cy="709200"/>
          </a:xfrm>
          <a:custGeom>
            <a:avLst/>
            <a:gdLst/>
            <a:ahLst/>
            <a:cxnLst/>
            <a:rect l="l" t="t" r="r" b="b"/>
            <a:pathLst>
              <a:path w="21600" h="21600">
                <a:moveTo>
                  <a:pt x="0" y="0"/>
                </a:moveTo>
                <a:lnTo>
                  <a:pt x="21600" y="21600"/>
                </a:lnTo>
              </a:path>
            </a:pathLst>
          </a:custGeom>
          <a:noFill/>
          <a:ln>
            <a:tailEnd type="triangle" w="med" len="med"/>
          </a:ln>
        </p:spPr>
        <p:style>
          <a:lnRef idx="1">
            <a:schemeClr val="dk1"/>
          </a:lnRef>
          <a:fillRef idx="0">
            <a:schemeClr val="dk1"/>
          </a:fillRef>
          <a:effectRef idx="0">
            <a:schemeClr val="dk1"/>
          </a:effectRef>
          <a:fontRef idx="minor"/>
        </p:style>
      </p:sp>
      <p:sp>
        <p:nvSpPr>
          <p:cNvPr id="138" name="CustomShape 8"/>
          <p:cNvSpPr/>
          <p:nvPr/>
        </p:nvSpPr>
        <p:spPr>
          <a:xfrm flipH="1" flipV="1">
            <a:off x="4326480" y="2715840"/>
            <a:ext cx="1036800" cy="709200"/>
          </a:xfrm>
          <a:custGeom>
            <a:avLst/>
            <a:gdLst/>
            <a:ahLst/>
            <a:cxnLst/>
            <a:rect l="l" t="t" r="r" b="b"/>
            <a:pathLst>
              <a:path w="21600" h="21600">
                <a:moveTo>
                  <a:pt x="0" y="0"/>
                </a:moveTo>
                <a:lnTo>
                  <a:pt x="21600" y="21600"/>
                </a:lnTo>
              </a:path>
            </a:pathLst>
          </a:custGeom>
          <a:noFill/>
          <a:ln>
            <a:tailEnd type="triangle" w="med" len="med"/>
          </a:ln>
        </p:spPr>
        <p:style>
          <a:lnRef idx="1">
            <a:schemeClr val="dk1"/>
          </a:lnRef>
          <a:fillRef idx="0">
            <a:schemeClr val="dk1"/>
          </a:fillRef>
          <a:effectRef idx="0">
            <a:schemeClr val="dk1"/>
          </a:effectRef>
          <a:fontRef idx="minor"/>
        </p:style>
      </p:sp>
      <p:sp>
        <p:nvSpPr>
          <p:cNvPr id="139" name="CustomShape 9"/>
          <p:cNvSpPr/>
          <p:nvPr/>
        </p:nvSpPr>
        <p:spPr>
          <a:xfrm flipV="1">
            <a:off x="3827880" y="2715840"/>
            <a:ext cx="1036800" cy="709200"/>
          </a:xfrm>
          <a:custGeom>
            <a:avLst/>
            <a:gdLst/>
            <a:ahLst/>
            <a:cxnLst/>
            <a:rect l="l" t="t" r="r" b="b"/>
            <a:pathLst>
              <a:path w="21600" h="21600">
                <a:moveTo>
                  <a:pt x="0" y="0"/>
                </a:moveTo>
                <a:lnTo>
                  <a:pt x="21600" y="21600"/>
                </a:lnTo>
              </a:path>
            </a:pathLst>
          </a:custGeom>
          <a:noFill/>
          <a:ln>
            <a:tailEnd type="triangle" w="med" len="med"/>
          </a:ln>
        </p:spPr>
        <p:style>
          <a:lnRef idx="1">
            <a:schemeClr val="dk1"/>
          </a:lnRef>
          <a:fillRef idx="0">
            <a:schemeClr val="dk1"/>
          </a:fillRef>
          <a:effectRef idx="0">
            <a:schemeClr val="dk1"/>
          </a:effectRef>
          <a:fontRef idx="minor"/>
        </p:style>
      </p:sp>
      <p:sp>
        <p:nvSpPr>
          <p:cNvPr id="140" name="CustomShape 10"/>
          <p:cNvSpPr/>
          <p:nvPr/>
        </p:nvSpPr>
        <p:spPr>
          <a:xfrm flipV="1">
            <a:off x="4346280" y="2715840"/>
            <a:ext cx="1067040" cy="709200"/>
          </a:xfrm>
          <a:custGeom>
            <a:avLst/>
            <a:gdLst/>
            <a:ahLst/>
            <a:cxnLst/>
            <a:rect l="l" t="t" r="r" b="b"/>
            <a:pathLst>
              <a:path w="21600" h="21600">
                <a:moveTo>
                  <a:pt x="0" y="0"/>
                </a:moveTo>
                <a:lnTo>
                  <a:pt x="21600" y="21600"/>
                </a:lnTo>
              </a:path>
            </a:pathLst>
          </a:custGeom>
          <a:noFill/>
          <a:ln>
            <a:tailEnd type="triangle" w="med" len="med"/>
          </a:ln>
        </p:spPr>
        <p:style>
          <a:lnRef idx="1">
            <a:schemeClr val="dk1"/>
          </a:lnRef>
          <a:fillRef idx="0">
            <a:schemeClr val="dk1"/>
          </a:fillRef>
          <a:effectRef idx="0">
            <a:schemeClr val="dk1"/>
          </a:effectRef>
          <a:fontRef idx="minor"/>
        </p:style>
      </p:sp>
      <p:sp>
        <p:nvSpPr>
          <p:cNvPr id="141" name="CustomShape 11"/>
          <p:cNvSpPr/>
          <p:nvPr/>
        </p:nvSpPr>
        <p:spPr>
          <a:xfrm flipV="1">
            <a:off x="4864320" y="2715840"/>
            <a:ext cx="1036800" cy="709200"/>
          </a:xfrm>
          <a:custGeom>
            <a:avLst/>
            <a:gdLst/>
            <a:ahLst/>
            <a:cxnLst/>
            <a:rect l="l" t="t" r="r" b="b"/>
            <a:pathLst>
              <a:path w="21600" h="21600">
                <a:moveTo>
                  <a:pt x="0" y="0"/>
                </a:moveTo>
                <a:lnTo>
                  <a:pt x="21600" y="21600"/>
                </a:lnTo>
              </a:path>
            </a:pathLst>
          </a:custGeom>
          <a:noFill/>
          <a:ln>
            <a:tailEnd type="triangle" w="med" len="med"/>
          </a:ln>
        </p:spPr>
        <p:style>
          <a:lnRef idx="1">
            <a:schemeClr val="dk1"/>
          </a:lnRef>
          <a:fillRef idx="0">
            <a:schemeClr val="dk1"/>
          </a:fillRef>
          <a:effectRef idx="0">
            <a:schemeClr val="dk1"/>
          </a:effectRef>
          <a:fontRef idx="minor"/>
        </p:style>
      </p:sp>
      <p:sp>
        <p:nvSpPr>
          <p:cNvPr id="142" name="CustomShape 12"/>
          <p:cNvSpPr/>
          <p:nvPr/>
        </p:nvSpPr>
        <p:spPr>
          <a:xfrm flipV="1">
            <a:off x="5383080" y="2715840"/>
            <a:ext cx="1067040" cy="709200"/>
          </a:xfrm>
          <a:custGeom>
            <a:avLst/>
            <a:gdLst/>
            <a:ahLst/>
            <a:cxnLst/>
            <a:rect l="l" t="t" r="r" b="b"/>
            <a:pathLst>
              <a:path w="21600" h="21600">
                <a:moveTo>
                  <a:pt x="0" y="0"/>
                </a:moveTo>
                <a:lnTo>
                  <a:pt x="21600" y="21600"/>
                </a:lnTo>
              </a:path>
            </a:pathLst>
          </a:custGeom>
          <a:noFill/>
          <a:ln>
            <a:tailEnd type="triangle" w="med" len="med"/>
          </a:ln>
        </p:spPr>
        <p:style>
          <a:lnRef idx="1">
            <a:schemeClr val="dk1"/>
          </a:lnRef>
          <a:fillRef idx="0">
            <a:schemeClr val="dk1"/>
          </a:fillRef>
          <a:effectRef idx="0">
            <a:schemeClr val="dk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fill="hold" nodeType="clickEffect">
                                  <p:stCondLst>
                                    <p:cond delay="0"/>
                                  </p:stCondLst>
                                  <p:childTnLst>
                                    <p:set>
                                      <p:cBhvr>
                                        <p:cTn id="12" dur="1" fill="hold">
                                          <p:stCondLst>
                                            <p:cond delay="0"/>
                                          </p:stCondLst>
                                        </p:cTn>
                                        <p:tgtEl>
                                          <p:spTgt spid="135"/>
                                        </p:tgtEl>
                                        <p:attrNameLst>
                                          <p:attrName>style.visibility</p:attrName>
                                        </p:attrNameLst>
                                      </p:cBhvr>
                                      <p:to>
                                        <p:strVal val="hidden"/>
                                      </p:to>
                                    </p:set>
                                  </p:childTnLst>
                                </p:cTn>
                              </p:par>
                              <p:par>
                                <p:cTn id="13" presetID="1" presetClass="exit" fill="hold" nodeType="withEffect">
                                  <p:stCondLst>
                                    <p:cond delay="0"/>
                                  </p:stCondLst>
                                  <p:childTnLst>
                                    <p:set>
                                      <p:cBhvr>
                                        <p:cTn id="14" dur="1" fill="hold">
                                          <p:stCondLst>
                                            <p:cond delay="0"/>
                                          </p:stCondLst>
                                        </p:cTn>
                                        <p:tgtEl>
                                          <p:spTgt spid="136"/>
                                        </p:tgtEl>
                                        <p:attrNameLst>
                                          <p:attrName>style.visibility</p:attrName>
                                        </p:attrNameLst>
                                      </p:cBhvr>
                                      <p:to>
                                        <p:strVal val="hidden"/>
                                      </p:to>
                                    </p:set>
                                  </p:childTnLst>
                                </p:cTn>
                              </p:par>
                            </p:childTnLst>
                          </p:cTn>
                        </p:par>
                        <p:par>
                          <p:cTn id="15" fill="hold">
                            <p:stCondLst>
                              <p:cond delay="0"/>
                            </p:stCondLst>
                            <p:childTnLst>
                              <p:par>
                                <p:cTn id="16" presetID="1" presetClass="entr" fill="hold" nodeType="afterEffect">
                                  <p:stCondLst>
                                    <p:cond delay="0"/>
                                  </p:stCondLst>
                                  <p:childTnLst>
                                    <p:set>
                                      <p:cBhvr>
                                        <p:cTn id="17" dur="1" fill="hold">
                                          <p:stCondLst>
                                            <p:cond delay="0"/>
                                          </p:stCondLst>
                                        </p:cTn>
                                        <p:tgtEl>
                                          <p:spTgt spid="137"/>
                                        </p:tgtEl>
                                        <p:attrNameLst>
                                          <p:attrName>style.visibility</p:attrName>
                                        </p:attrNameLst>
                                      </p:cBhvr>
                                      <p:to>
                                        <p:strVal val="visible"/>
                                      </p:to>
                                    </p:set>
                                  </p:childTnLst>
                                </p:cTn>
                              </p:par>
                              <p:par>
                                <p:cTn id="18" presetID="1" presetClass="entr" fill="hold" nodeType="withEffect">
                                  <p:stCondLst>
                                    <p:cond delay="0"/>
                                  </p:stCondLst>
                                  <p:childTnLst>
                                    <p:set>
                                      <p:cBhvr>
                                        <p:cTn id="19" dur="1" fill="hold">
                                          <p:stCondLst>
                                            <p:cond delay="0"/>
                                          </p:stCondLst>
                                        </p:cTn>
                                        <p:tgtEl>
                                          <p:spTgt spid="13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fill="hold" nodeType="clickEffect">
                                  <p:stCondLst>
                                    <p:cond delay="0"/>
                                  </p:stCondLst>
                                  <p:childTnLst>
                                    <p:set>
                                      <p:cBhvr>
                                        <p:cTn id="23" dur="1" fill="hold">
                                          <p:stCondLst>
                                            <p:cond delay="0"/>
                                          </p:stCondLst>
                                        </p:cTn>
                                        <p:tgtEl>
                                          <p:spTgt spid="137"/>
                                        </p:tgtEl>
                                        <p:attrNameLst>
                                          <p:attrName>style.visibility</p:attrName>
                                        </p:attrNameLst>
                                      </p:cBhvr>
                                      <p:to>
                                        <p:strVal val="hidden"/>
                                      </p:to>
                                    </p:set>
                                  </p:childTnLst>
                                </p:cTn>
                              </p:par>
                              <p:par>
                                <p:cTn id="24" presetID="1" presetClass="exit" fill="hold" nodeType="withEffect">
                                  <p:stCondLst>
                                    <p:cond delay="0"/>
                                  </p:stCondLst>
                                  <p:childTnLst>
                                    <p:set>
                                      <p:cBhvr>
                                        <p:cTn id="25" dur="1" fill="hold">
                                          <p:stCondLst>
                                            <p:cond delay="0"/>
                                          </p:stCondLst>
                                        </p:cTn>
                                        <p:tgtEl>
                                          <p:spTgt spid="138"/>
                                        </p:tgtEl>
                                        <p:attrNameLst>
                                          <p:attrName>style.visibility</p:attrName>
                                        </p:attrNameLst>
                                      </p:cBhvr>
                                      <p:to>
                                        <p:strVal val="hidden"/>
                                      </p:to>
                                    </p:set>
                                  </p:childTnLst>
                                </p:cTn>
                              </p:par>
                            </p:childTnLst>
                          </p:cTn>
                        </p:par>
                        <p:par>
                          <p:cTn id="26" fill="hold">
                            <p:stCondLst>
                              <p:cond delay="0"/>
                            </p:stCondLst>
                            <p:childTnLst>
                              <p:par>
                                <p:cTn id="27" presetID="1" presetClass="entr" fill="hold" nodeType="afterEffect">
                                  <p:stCondLst>
                                    <p:cond delay="0"/>
                                  </p:stCondLst>
                                  <p:childTnLst>
                                    <p:set>
                                      <p:cBhvr>
                                        <p:cTn id="28" dur="1" fill="hold">
                                          <p:stCondLst>
                                            <p:cond delay="0"/>
                                          </p:stCondLst>
                                        </p:cTn>
                                        <p:tgtEl>
                                          <p:spTgt spid="139"/>
                                        </p:tgtEl>
                                        <p:attrNameLst>
                                          <p:attrName>style.visibility</p:attrName>
                                        </p:attrNameLst>
                                      </p:cBhvr>
                                      <p:to>
                                        <p:strVal val="visible"/>
                                      </p:to>
                                    </p:set>
                                  </p:childTnLst>
                                </p:cTn>
                              </p:par>
                              <p:par>
                                <p:cTn id="29" presetID="1" presetClass="entr" fill="hold" nodeType="withEffect">
                                  <p:stCondLst>
                                    <p:cond delay="0"/>
                                  </p:stCondLst>
                                  <p:childTnLst>
                                    <p:set>
                                      <p:cBhvr>
                                        <p:cTn id="30" dur="1" fill="hold">
                                          <p:stCondLst>
                                            <p:cond delay="0"/>
                                          </p:stCondLst>
                                        </p:cTn>
                                        <p:tgtEl>
                                          <p:spTgt spid="1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fill="hold" nodeType="clickEffect">
                                  <p:stCondLst>
                                    <p:cond delay="0"/>
                                  </p:stCondLst>
                                  <p:childTnLst>
                                    <p:set>
                                      <p:cBhvr>
                                        <p:cTn id="34" dur="1" fill="hold">
                                          <p:stCondLst>
                                            <p:cond delay="0"/>
                                          </p:stCondLst>
                                        </p:cTn>
                                        <p:tgtEl>
                                          <p:spTgt spid="139"/>
                                        </p:tgtEl>
                                        <p:attrNameLst>
                                          <p:attrName>style.visibility</p:attrName>
                                        </p:attrNameLst>
                                      </p:cBhvr>
                                      <p:to>
                                        <p:strVal val="hidden"/>
                                      </p:to>
                                    </p:set>
                                  </p:childTnLst>
                                </p:cTn>
                              </p:par>
                              <p:par>
                                <p:cTn id="35" presetID="1" presetClass="exit" fill="hold" nodeType="withEffect">
                                  <p:stCondLst>
                                    <p:cond delay="0"/>
                                  </p:stCondLst>
                                  <p:childTnLst>
                                    <p:set>
                                      <p:cBhvr>
                                        <p:cTn id="36" dur="1" fill="hold">
                                          <p:stCondLst>
                                            <p:cond delay="0"/>
                                          </p:stCondLst>
                                        </p:cTn>
                                        <p:tgtEl>
                                          <p:spTgt spid="140"/>
                                        </p:tgtEl>
                                        <p:attrNameLst>
                                          <p:attrName>style.visibility</p:attrName>
                                        </p:attrNameLst>
                                      </p:cBhvr>
                                      <p:to>
                                        <p:strVal val="hidden"/>
                                      </p:to>
                                    </p:set>
                                  </p:childTnLst>
                                </p:cTn>
                              </p:par>
                            </p:childTnLst>
                          </p:cTn>
                        </p:par>
                        <p:par>
                          <p:cTn id="37" fill="hold">
                            <p:stCondLst>
                              <p:cond delay="0"/>
                            </p:stCondLst>
                            <p:childTnLst>
                              <p:par>
                                <p:cTn id="38" presetID="1" presetClass="entr" fill="hold" nodeType="afterEffect">
                                  <p:stCondLst>
                                    <p:cond delay="0"/>
                                  </p:stCondLst>
                                  <p:childTnLst>
                                    <p:set>
                                      <p:cBhvr>
                                        <p:cTn id="39" dur="1" fill="hold">
                                          <p:stCondLst>
                                            <p:cond delay="0"/>
                                          </p:stCondLst>
                                        </p:cTn>
                                        <p:tgtEl>
                                          <p:spTgt spid="141"/>
                                        </p:tgtEl>
                                        <p:attrNameLst>
                                          <p:attrName>style.visibility</p:attrName>
                                        </p:attrNameLst>
                                      </p:cBhvr>
                                      <p:to>
                                        <p:strVal val="visible"/>
                                      </p:to>
                                    </p:set>
                                  </p:childTnLst>
                                </p:cTn>
                              </p:par>
                              <p:par>
                                <p:cTn id="40" presetID="1" presetClass="entr" fill="hold" nodeType="withEffect">
                                  <p:stCondLst>
                                    <p:cond delay="0"/>
                                  </p:stCondLst>
                                  <p:childTnLst>
                                    <p:set>
                                      <p:cBhvr>
                                        <p:cTn id="41"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Interlude: terminology</a:t>
            </a:r>
            <a:endParaRPr lang="en-US" sz="1350" b="0" strike="noStrike" spc="-1">
              <a:solidFill>
                <a:srgbClr val="000000"/>
              </a:solidFill>
              <a:uFill>
                <a:solidFill>
                  <a:srgbClr val="FFFFFF"/>
                </a:solidFill>
              </a:uFill>
              <a:latin typeface="Arial"/>
            </a:endParaRPr>
          </a:p>
        </p:txBody>
      </p:sp>
      <p:sp>
        <p:nvSpPr>
          <p:cNvPr id="144" name="TextShape 2"/>
          <p:cNvSpPr txBox="1"/>
          <p:nvPr/>
        </p:nvSpPr>
        <p:spPr>
          <a:xfrm>
            <a:off x="628560" y="1369080"/>
            <a:ext cx="7886520" cy="3263040"/>
          </a:xfrm>
          <a:prstGeom prst="rect">
            <a:avLst/>
          </a:prstGeom>
          <a:noFill/>
          <a:ln>
            <a:noFill/>
          </a:ln>
        </p:spPr>
        <p:txBody>
          <a:bodyPr/>
          <a:lstStyle/>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A </a:t>
            </a:r>
            <a:r>
              <a:rPr lang="en-US" sz="2100" b="1" strike="noStrike" spc="-1">
                <a:solidFill>
                  <a:srgbClr val="000000"/>
                </a:solidFill>
                <a:uFill>
                  <a:solidFill>
                    <a:srgbClr val="FFFFFF"/>
                  </a:solidFill>
                </a:uFill>
                <a:latin typeface="Arial"/>
              </a:rPr>
              <a:t>fully associative</a:t>
            </a:r>
            <a:r>
              <a:rPr lang="en-US" sz="2100" b="0" strike="noStrike" spc="-1">
                <a:solidFill>
                  <a:srgbClr val="000000"/>
                </a:solidFill>
                <a:uFill>
                  <a:solidFill>
                    <a:srgbClr val="FFFFFF"/>
                  </a:solidFill>
                </a:uFill>
                <a:latin typeface="Arial"/>
              </a:rPr>
              <a:t> cache has 1 set, and many lines for that one set. This means S = 2</a:t>
            </a:r>
            <a:r>
              <a:rPr lang="en-US" sz="2100" b="0" strike="noStrike" spc="-1" baseline="30000">
                <a:solidFill>
                  <a:srgbClr val="000000"/>
                </a:solidFill>
                <a:uFill>
                  <a:solidFill>
                    <a:srgbClr val="FFFFFF"/>
                  </a:solidFill>
                </a:uFill>
                <a:latin typeface="Arial"/>
              </a:rPr>
              <a:t>s</a:t>
            </a:r>
            <a:r>
              <a:rPr lang="en-US" sz="2100" b="0" strike="noStrike" spc="-1">
                <a:solidFill>
                  <a:srgbClr val="000000"/>
                </a:solidFill>
                <a:uFill>
                  <a:solidFill>
                    <a:srgbClr val="FFFFFF"/>
                  </a:solidFill>
                </a:uFill>
                <a:latin typeface="Arial"/>
              </a:rPr>
              <a:t> = 1.</a:t>
            </a:r>
          </a:p>
          <a:p>
            <a:pPr>
              <a:lnSpc>
                <a:spcPct val="90000"/>
              </a:lnSpc>
            </a:pPr>
            <a:endParaRPr lang="en-US" sz="2100" b="0" strike="noStrike" spc="-1">
              <a:solidFill>
                <a:srgbClr val="000000"/>
              </a:solidFill>
              <a:uFill>
                <a:solidFill>
                  <a:srgbClr val="FFFFFF"/>
                </a:solidFill>
              </a:uFill>
              <a:latin typeface="Arial"/>
            </a:endParaRPr>
          </a:p>
        </p:txBody>
      </p:sp>
      <p:graphicFrame>
        <p:nvGraphicFramePr>
          <p:cNvPr id="145" name="Table 3"/>
          <p:cNvGraphicFramePr/>
          <p:nvPr>
            <p:extLst>
              <p:ext uri="{D42A27DB-BD31-4B8C-83A1-F6EECF244321}">
                <p14:modId xmlns:p14="http://schemas.microsoft.com/office/powerpoint/2010/main" val="2854139883"/>
              </p:ext>
            </p:extLst>
          </p:nvPr>
        </p:nvGraphicFramePr>
        <p:xfrm>
          <a:off x="2102760" y="3520080"/>
          <a:ext cx="3464640" cy="1112040"/>
        </p:xfrm>
        <a:graphic>
          <a:graphicData uri="http://schemas.openxmlformats.org/drawingml/2006/table">
            <a:tbl>
              <a:tblPr/>
              <a:tblGrid>
                <a:gridCol w="1527120">
                  <a:extLst>
                    <a:ext uri="{9D8B030D-6E8A-4147-A177-3AD203B41FA5}">
                      <a16:colId xmlns:a16="http://schemas.microsoft.com/office/drawing/2014/main" val="20000"/>
                    </a:ext>
                  </a:extLst>
                </a:gridCol>
                <a:gridCol w="484200">
                  <a:extLst>
                    <a:ext uri="{9D8B030D-6E8A-4147-A177-3AD203B41FA5}">
                      <a16:colId xmlns:a16="http://schemas.microsoft.com/office/drawing/2014/main" val="20001"/>
                    </a:ext>
                  </a:extLst>
                </a:gridCol>
                <a:gridCol w="484200">
                  <a:extLst>
                    <a:ext uri="{9D8B030D-6E8A-4147-A177-3AD203B41FA5}">
                      <a16:colId xmlns:a16="http://schemas.microsoft.com/office/drawing/2014/main" val="20002"/>
                    </a:ext>
                  </a:extLst>
                </a:gridCol>
                <a:gridCol w="484200">
                  <a:extLst>
                    <a:ext uri="{9D8B030D-6E8A-4147-A177-3AD203B41FA5}">
                      <a16:colId xmlns:a16="http://schemas.microsoft.com/office/drawing/2014/main" val="20003"/>
                    </a:ext>
                  </a:extLst>
                </a:gridCol>
                <a:gridCol w="484920">
                  <a:extLst>
                    <a:ext uri="{9D8B030D-6E8A-4147-A177-3AD203B41FA5}">
                      <a16:colId xmlns:a16="http://schemas.microsoft.com/office/drawing/2014/main" val="20004"/>
                    </a:ext>
                  </a:extLst>
                </a:gridCol>
              </a:tblGrid>
              <a:tr h="370800">
                <a:tc>
                  <a:txBody>
                    <a:bodyPr/>
                    <a:lstStyle/>
                    <a:p>
                      <a:pPr>
                        <a:lnSpc>
                          <a:spcPct val="100000"/>
                        </a:lnSpc>
                      </a:pPr>
                      <a:r>
                        <a:rPr lang="en-US" sz="1350" b="0" strike="noStrike" spc="-1">
                          <a:solidFill>
                            <a:srgbClr val="000000"/>
                          </a:solidFill>
                          <a:uFill>
                            <a:solidFill>
                              <a:srgbClr val="FFFFFF"/>
                            </a:solidFill>
                          </a:uFill>
                          <a:latin typeface="Arial"/>
                        </a:rPr>
                        <a:t>Cache (bytes)</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70C0"/>
                          </a:solidFill>
                          <a:uFill>
                            <a:solidFill>
                              <a:srgbClr val="FFFFFF"/>
                            </a:solidFill>
                          </a:uFill>
                          <a:latin typeface="Arial"/>
                        </a:rPr>
                        <a:t>B0</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70C0"/>
                          </a:solidFill>
                          <a:uFill>
                            <a:solidFill>
                              <a:srgbClr val="FFFFFF"/>
                            </a:solidFill>
                          </a:uFill>
                          <a:latin typeface="Arial"/>
                        </a:rPr>
                        <a:t>B1</a:t>
                      </a:r>
                      <a:endParaRPr lang="en-US" sz="1800" b="0" strike="noStrike" spc="-1">
                        <a:solidFill>
                          <a:srgbClr val="000000"/>
                        </a:solidFill>
                        <a:uFill>
                          <a:solidFill>
                            <a:srgbClr val="FFFFFF"/>
                          </a:solidFill>
                        </a:uFill>
                        <a:latin typeface="Arial"/>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70C0"/>
                          </a:solidFill>
                          <a:uFill>
                            <a:solidFill>
                              <a:srgbClr val="FFFFFF"/>
                            </a:solidFill>
                          </a:uFill>
                          <a:latin typeface="Arial"/>
                        </a:rPr>
                        <a:t>B0</a:t>
                      </a:r>
                      <a:endParaRPr lang="en-US" sz="1800" b="0" strike="noStrike" spc="-1">
                        <a:solidFill>
                          <a:srgbClr val="000000"/>
                        </a:solidFill>
                        <a:uFill>
                          <a:solidFill>
                            <a:srgbClr val="FFFFFF"/>
                          </a:solidFill>
                        </a:uFill>
                        <a:latin typeface="Arial"/>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70C0"/>
                          </a:solidFill>
                          <a:uFill>
                            <a:solidFill>
                              <a:srgbClr val="FFFFFF"/>
                            </a:solidFill>
                          </a:uFill>
                          <a:latin typeface="Arial"/>
                        </a:rPr>
                        <a:t>B1</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70800">
                <a:tc>
                  <a:txBody>
                    <a:bodyPr/>
                    <a:lstStyle/>
                    <a:p>
                      <a:pPr>
                        <a:lnSpc>
                          <a:spcPct val="100000"/>
                        </a:lnSpc>
                      </a:pPr>
                      <a:r>
                        <a:rPr lang="en-US" sz="1350" b="0" strike="noStrike" spc="-1">
                          <a:solidFill>
                            <a:srgbClr val="000000"/>
                          </a:solidFill>
                          <a:uFill>
                            <a:solidFill>
                              <a:srgbClr val="FFFFFF"/>
                            </a:solidFill>
                          </a:uFill>
                          <a:latin typeface="Arial"/>
                        </a:rPr>
                        <a:t>Cache (lines)</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gridSpan="2">
                  <a:txBody>
                    <a:bodyPr/>
                    <a:lstStyle/>
                    <a:p>
                      <a:pPr>
                        <a:lnSpc>
                          <a:spcPct val="100000"/>
                        </a:lnSpc>
                      </a:pPr>
                      <a:r>
                        <a:rPr lang="en-US" sz="1350" b="0" strike="noStrike" spc="-1">
                          <a:solidFill>
                            <a:srgbClr val="000000"/>
                          </a:solidFill>
                          <a:uFill>
                            <a:solidFill>
                              <a:srgbClr val="FFFFFF"/>
                            </a:solidFill>
                          </a:uFill>
                          <a:latin typeface="Arial"/>
                        </a:rPr>
                        <a:t>L0</a:t>
                      </a:r>
                      <a:endParaRPr lang="en-US" sz="1800" b="0" strike="noStrike" spc="-1">
                        <a:solidFill>
                          <a:srgbClr val="000000"/>
                        </a:solidFill>
                        <a:uFill>
                          <a:solidFill>
                            <a:srgbClr val="FFFFFF"/>
                          </a:solidFill>
                        </a:uFill>
                        <a:latin typeface="Arial"/>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tc hMerge="1">
                  <a:txBody>
                    <a:bodyPr/>
                    <a:lstStyle/>
                    <a:p>
                      <a:pPr>
                        <a:lnSpc>
                          <a:spcPct val="100000"/>
                        </a:lnSpc>
                      </a:pPr>
                      <a:r>
                        <a:rPr lang="en-US" sz="1350" b="0" strike="noStrike" spc="-1">
                          <a:solidFill>
                            <a:srgbClr val="000000"/>
                          </a:solidFill>
                          <a:uFill>
                            <a:solidFill>
                              <a:srgbClr val="FFFFFF"/>
                            </a:solidFill>
                          </a:uFill>
                          <a:latin typeface="Arial"/>
                        </a:rPr>
                        <a:t>L1</a:t>
                      </a:r>
                      <a:endParaRPr lang="en-US" sz="1800" b="0" strike="noStrike" spc="-1">
                        <a:solidFill>
                          <a:srgbClr val="000000"/>
                        </a:solidFill>
                        <a:uFill>
                          <a:solidFill>
                            <a:srgbClr val="FFFFFF"/>
                          </a:solidFill>
                        </a:uFill>
                        <a:latin typeface="Arial"/>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gridSpan="2">
                  <a:txBody>
                    <a:bodyPr/>
                    <a:lstStyle/>
                    <a:p>
                      <a:r>
                        <a:rPr kumimoji="0" lang="en-US" sz="1350" b="0" i="0" u="none" strike="noStrike" kern="1200" cap="none" spc="-1" normalizeH="0" baseline="0" noProof="0" dirty="0">
                          <a:ln>
                            <a:noFill/>
                          </a:ln>
                          <a:solidFill>
                            <a:srgbClr val="000000"/>
                          </a:solidFill>
                          <a:effectLst/>
                          <a:uLnTx/>
                          <a:uFill>
                            <a:solidFill>
                              <a:srgbClr val="FFFFFF"/>
                            </a:solidFill>
                          </a:uFill>
                          <a:latin typeface="+mn-lt"/>
                        </a:rPr>
                        <a:t>L1</a:t>
                      </a:r>
                      <a:endParaRPr lang="en-US" dirty="0"/>
                    </a:p>
                  </a:txBody>
                  <a:tcPr>
                    <a:lnL w="28080" cap="flat" cmpd="sng" algn="ctr">
                      <a:solidFill>
                        <a:srgbClr val="000000"/>
                      </a:solidFill>
                      <a:prstDash val="solid"/>
                      <a:round/>
                      <a:headEnd type="none" w="med" len="med"/>
                      <a:tailEnd type="none" w="med" len="med"/>
                    </a:lnL>
                    <a:lnT w="12240" cap="flat" cmpd="sng" algn="ctr">
                      <a:solidFill>
                        <a:srgbClr val="000000"/>
                      </a:solidFill>
                      <a:prstDash val="solid"/>
                      <a:round/>
                      <a:headEnd type="none" w="med" len="med"/>
                      <a:tailEnd type="none" w="med" len="med"/>
                    </a:lnT>
                  </a:tcPr>
                </a:tc>
                <a:tc hMerge="1">
                  <a:txBody>
                    <a:bodyPr/>
                    <a:lstStyle/>
                    <a:p>
                      <a:endParaRPr lang="en-US" dirty="0"/>
                    </a:p>
                  </a:txBody>
                  <a:tcPr>
                    <a:lnT w="1224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1"/>
                  </a:ext>
                </a:extLst>
              </a:tr>
              <a:tr h="370440">
                <a:tc>
                  <a:txBody>
                    <a:bodyPr/>
                    <a:lstStyle/>
                    <a:p>
                      <a:pPr>
                        <a:lnSpc>
                          <a:spcPct val="100000"/>
                        </a:lnSpc>
                      </a:pPr>
                      <a:r>
                        <a:rPr lang="en-US" sz="1350" b="0" strike="noStrike" spc="-1">
                          <a:solidFill>
                            <a:srgbClr val="000000"/>
                          </a:solidFill>
                          <a:uFill>
                            <a:solidFill>
                              <a:srgbClr val="FFFFFF"/>
                            </a:solidFill>
                          </a:uFill>
                          <a:latin typeface="Arial"/>
                        </a:rPr>
                        <a:t>Cache (sets)</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gridSpan="4">
                  <a:txBody>
                    <a:bodyPr/>
                    <a:lstStyle/>
                    <a:p>
                      <a:pPr>
                        <a:lnSpc>
                          <a:spcPct val="100000"/>
                        </a:lnSpc>
                      </a:pPr>
                      <a:r>
                        <a:rPr lang="en-US" sz="1350" b="0" strike="noStrike" spc="-1" dirty="0">
                          <a:solidFill>
                            <a:srgbClr val="000000"/>
                          </a:solidFill>
                          <a:uFill>
                            <a:solidFill>
                              <a:srgbClr val="FFFFFF"/>
                            </a:solidFill>
                          </a:uFill>
                          <a:latin typeface="Arial"/>
                        </a:rPr>
                        <a:t>S0</a:t>
                      </a:r>
                      <a:endParaRPr lang="en-US" sz="1800" b="0" strike="noStrike" spc="-1" dirty="0">
                        <a:solidFill>
                          <a:srgbClr val="000000"/>
                        </a:solidFill>
                        <a:uFill>
                          <a:solidFill>
                            <a:srgbClr val="FFFFFF"/>
                          </a:solidFill>
                        </a:uFill>
                        <a:latin typeface="Arial"/>
                      </a:endParaRPr>
                    </a:p>
                  </a:txBody>
                  <a:tcPr>
                    <a:lnL w="12240">
                      <a:solidFill>
                        <a:srgbClr val="000000"/>
                      </a:solidFill>
                    </a:lnL>
                    <a:lnT w="12240">
                      <a:solidFill>
                        <a:srgbClr val="000000"/>
                      </a:solidFill>
                    </a:lnT>
                    <a:lnB w="12240" cap="flat" cmpd="sng" algn="ctr">
                      <a:solidFill>
                        <a:srgbClr val="000000"/>
                      </a:solidFill>
                      <a:prstDash val="solid"/>
                      <a:round/>
                      <a:headEnd type="none" w="med" len="med"/>
                      <a:tailEnd type="none" w="med" len="med"/>
                    </a:lnB>
                    <a:no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dirty="0"/>
                    </a:p>
                  </a:txBody>
                  <a:tcPr>
                    <a:lnL w="1224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graphicFrame>
        <p:nvGraphicFramePr>
          <p:cNvPr id="146" name="Table 4"/>
          <p:cNvGraphicFramePr/>
          <p:nvPr/>
        </p:nvGraphicFramePr>
        <p:xfrm>
          <a:off x="1147320" y="2253600"/>
          <a:ext cx="5758200" cy="370440"/>
        </p:xfrm>
        <a:graphic>
          <a:graphicData uri="http://schemas.openxmlformats.org/drawingml/2006/table">
            <a:tbl>
              <a:tblPr/>
              <a:tblGrid>
                <a:gridCol w="119772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71320">
                  <a:extLst>
                    <a:ext uri="{9D8B030D-6E8A-4147-A177-3AD203B41FA5}">
                      <a16:colId xmlns:a16="http://schemas.microsoft.com/office/drawing/2014/main" val="20008"/>
                    </a:ext>
                  </a:extLst>
                </a:gridCol>
              </a:tblGrid>
              <a:tr h="370440">
                <a:tc>
                  <a:txBody>
                    <a:bodyPr/>
                    <a:lstStyle/>
                    <a:p>
                      <a:pPr>
                        <a:lnSpc>
                          <a:spcPct val="100000"/>
                        </a:lnSpc>
                      </a:pPr>
                      <a:r>
                        <a:rPr lang="en-US" sz="1350" b="0" strike="noStrike" spc="-1">
                          <a:solidFill>
                            <a:srgbClr val="000000"/>
                          </a:solidFill>
                          <a:uFill>
                            <a:solidFill>
                              <a:srgbClr val="FFFFFF"/>
                            </a:solidFill>
                          </a:uFill>
                          <a:latin typeface="Arial"/>
                        </a:rPr>
                        <a:t>Memory</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00</a:t>
                      </a:r>
                      <a:r>
                        <a:rPr lang="en-US" sz="1350" b="0" strike="noStrike" spc="-1">
                          <a:solidFill>
                            <a:srgbClr val="0070C0"/>
                          </a:solidFill>
                          <a:uFill>
                            <a:solidFill>
                              <a:srgbClr val="FFFFFF"/>
                            </a:solidFill>
                          </a:uFill>
                          <a:latin typeface="Arial"/>
                        </a:rPr>
                        <a:t>0</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00</a:t>
                      </a:r>
                      <a:r>
                        <a:rPr lang="en-US" sz="1350" b="0" strike="noStrike" spc="-1">
                          <a:solidFill>
                            <a:srgbClr val="0070C0"/>
                          </a:solidFill>
                          <a:uFill>
                            <a:solidFill>
                              <a:srgbClr val="FFFFFF"/>
                            </a:solidFill>
                          </a:uFill>
                          <a:latin typeface="Arial"/>
                        </a:rPr>
                        <a:t>1</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01</a:t>
                      </a:r>
                      <a:r>
                        <a:rPr lang="en-US" sz="1350" b="0" strike="noStrike" spc="-1">
                          <a:solidFill>
                            <a:srgbClr val="0070C0"/>
                          </a:solidFill>
                          <a:uFill>
                            <a:solidFill>
                              <a:srgbClr val="FFFFFF"/>
                            </a:solidFill>
                          </a:uFill>
                          <a:latin typeface="Arial"/>
                        </a:rPr>
                        <a:t>0</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01</a:t>
                      </a:r>
                      <a:r>
                        <a:rPr lang="en-US" sz="1350" b="0" strike="noStrike" spc="-1">
                          <a:solidFill>
                            <a:srgbClr val="0070C0"/>
                          </a:solidFill>
                          <a:uFill>
                            <a:solidFill>
                              <a:srgbClr val="FFFFFF"/>
                            </a:solidFill>
                          </a:uFill>
                          <a:latin typeface="Arial"/>
                        </a:rPr>
                        <a:t>1</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10</a:t>
                      </a:r>
                      <a:r>
                        <a:rPr lang="en-US" sz="1350" b="0" strike="noStrike" spc="-1">
                          <a:solidFill>
                            <a:srgbClr val="0070C0"/>
                          </a:solidFill>
                          <a:uFill>
                            <a:solidFill>
                              <a:srgbClr val="FFFFFF"/>
                            </a:solidFill>
                          </a:uFill>
                          <a:latin typeface="Arial"/>
                        </a:rPr>
                        <a:t>0</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10</a:t>
                      </a:r>
                      <a:r>
                        <a:rPr lang="en-US" sz="1350" b="0" strike="noStrike" spc="-1">
                          <a:solidFill>
                            <a:srgbClr val="0070C0"/>
                          </a:solidFill>
                          <a:uFill>
                            <a:solidFill>
                              <a:srgbClr val="FFFFFF"/>
                            </a:solidFill>
                          </a:uFill>
                          <a:latin typeface="Arial"/>
                        </a:rPr>
                        <a:t>1</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11</a:t>
                      </a:r>
                      <a:r>
                        <a:rPr lang="en-US" sz="1350" b="0" strike="noStrike" spc="-1">
                          <a:solidFill>
                            <a:srgbClr val="0070C0"/>
                          </a:solidFill>
                          <a:uFill>
                            <a:solidFill>
                              <a:srgbClr val="FFFFFF"/>
                            </a:solidFill>
                          </a:uFill>
                          <a:latin typeface="Arial"/>
                        </a:rPr>
                        <a:t>0</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11</a:t>
                      </a:r>
                      <a:r>
                        <a:rPr lang="en-US" sz="1350" b="0" strike="noStrike" spc="-1">
                          <a:solidFill>
                            <a:srgbClr val="0070C0"/>
                          </a:solidFill>
                          <a:uFill>
                            <a:solidFill>
                              <a:srgbClr val="FFFFFF"/>
                            </a:solidFill>
                          </a:uFill>
                          <a:latin typeface="Arial"/>
                        </a:rPr>
                        <a:t>1</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bl>
          </a:graphicData>
        </a:graphic>
      </p:graphicFrame>
      <p:sp>
        <p:nvSpPr>
          <p:cNvPr id="147" name="CustomShape 5"/>
          <p:cNvSpPr/>
          <p:nvPr/>
        </p:nvSpPr>
        <p:spPr>
          <a:xfrm rot="5400000">
            <a:off x="3978360" y="3009240"/>
            <a:ext cx="204480" cy="654840"/>
          </a:xfrm>
          <a:prstGeom prst="leftBrace">
            <a:avLst>
              <a:gd name="adj1" fmla="val 8333"/>
              <a:gd name="adj2" fmla="val 50000"/>
            </a:avLst>
          </a:prstGeom>
          <a:noFill/>
          <a:ln/>
        </p:spPr>
        <p:style>
          <a:lnRef idx="1">
            <a:schemeClr val="dk1"/>
          </a:lnRef>
          <a:fillRef idx="0">
            <a:schemeClr val="dk1"/>
          </a:fillRef>
          <a:effectRef idx="0">
            <a:schemeClr val="dk1"/>
          </a:effectRef>
          <a:fontRef idx="minor"/>
        </p:style>
      </p:sp>
      <p:sp>
        <p:nvSpPr>
          <p:cNvPr id="148" name="CustomShape 6"/>
          <p:cNvSpPr/>
          <p:nvPr/>
        </p:nvSpPr>
        <p:spPr>
          <a:xfrm rot="5400000">
            <a:off x="5015520" y="3016080"/>
            <a:ext cx="204480" cy="654840"/>
          </a:xfrm>
          <a:prstGeom prst="leftBrace">
            <a:avLst>
              <a:gd name="adj1" fmla="val 8333"/>
              <a:gd name="adj2" fmla="val 50000"/>
            </a:avLst>
          </a:prstGeom>
          <a:noFill/>
          <a:ln/>
        </p:spPr>
        <p:style>
          <a:lnRef idx="1">
            <a:schemeClr val="dk1"/>
          </a:lnRef>
          <a:fillRef idx="0">
            <a:schemeClr val="dk1"/>
          </a:fillRef>
          <a:effectRef idx="0">
            <a:schemeClr val="dk1"/>
          </a:effectRef>
          <a:fontRef idx="minor"/>
        </p:style>
      </p:sp>
      <p:sp>
        <p:nvSpPr>
          <p:cNvPr id="149" name="CustomShape 7"/>
          <p:cNvSpPr/>
          <p:nvPr/>
        </p:nvSpPr>
        <p:spPr>
          <a:xfrm rot="16200000" flipV="1">
            <a:off x="2777040" y="2449800"/>
            <a:ext cx="204480" cy="654840"/>
          </a:xfrm>
          <a:prstGeom prst="leftBrace">
            <a:avLst>
              <a:gd name="adj1" fmla="val 8333"/>
              <a:gd name="adj2" fmla="val 50000"/>
            </a:avLst>
          </a:prstGeom>
          <a:noFill/>
          <a:ln/>
        </p:spPr>
        <p:style>
          <a:lnRef idx="1">
            <a:schemeClr val="dk1"/>
          </a:lnRef>
          <a:fillRef idx="0">
            <a:schemeClr val="dk1"/>
          </a:fillRef>
          <a:effectRef idx="0">
            <a:schemeClr val="dk1"/>
          </a:effectRef>
          <a:fontRef idx="minor"/>
        </p:style>
      </p:sp>
      <p:sp>
        <p:nvSpPr>
          <p:cNvPr id="150" name="CustomShape 8"/>
          <p:cNvSpPr/>
          <p:nvPr/>
        </p:nvSpPr>
        <p:spPr>
          <a:xfrm rot="16200000" flipV="1">
            <a:off x="3978000" y="2449800"/>
            <a:ext cx="204480" cy="654840"/>
          </a:xfrm>
          <a:prstGeom prst="leftBrace">
            <a:avLst>
              <a:gd name="adj1" fmla="val 8333"/>
              <a:gd name="adj2" fmla="val 50000"/>
            </a:avLst>
          </a:prstGeom>
          <a:noFill/>
          <a:ln/>
        </p:spPr>
        <p:style>
          <a:lnRef idx="1">
            <a:schemeClr val="dk1"/>
          </a:lnRef>
          <a:fillRef idx="0">
            <a:schemeClr val="dk1"/>
          </a:fillRef>
          <a:effectRef idx="0">
            <a:schemeClr val="dk1"/>
          </a:effectRef>
          <a:fontRef idx="minor"/>
        </p:style>
      </p:sp>
      <p:sp>
        <p:nvSpPr>
          <p:cNvPr id="151" name="CustomShape 9"/>
          <p:cNvSpPr/>
          <p:nvPr/>
        </p:nvSpPr>
        <p:spPr>
          <a:xfrm rot="16200000" flipV="1">
            <a:off x="5015520" y="2449800"/>
            <a:ext cx="204480" cy="654840"/>
          </a:xfrm>
          <a:prstGeom prst="leftBrace">
            <a:avLst>
              <a:gd name="adj1" fmla="val 8333"/>
              <a:gd name="adj2" fmla="val 50000"/>
            </a:avLst>
          </a:prstGeom>
          <a:noFill/>
          <a:ln/>
        </p:spPr>
        <p:style>
          <a:lnRef idx="1">
            <a:schemeClr val="dk1"/>
          </a:lnRef>
          <a:fillRef idx="0">
            <a:schemeClr val="dk1"/>
          </a:fillRef>
          <a:effectRef idx="0">
            <a:schemeClr val="dk1"/>
          </a:effectRef>
          <a:fontRef idx="minor"/>
        </p:style>
      </p:sp>
      <p:sp>
        <p:nvSpPr>
          <p:cNvPr id="152" name="CustomShape 10"/>
          <p:cNvSpPr/>
          <p:nvPr/>
        </p:nvSpPr>
        <p:spPr>
          <a:xfrm rot="16200000" flipV="1">
            <a:off x="6216480" y="2449800"/>
            <a:ext cx="204480" cy="654840"/>
          </a:xfrm>
          <a:prstGeom prst="leftBrace">
            <a:avLst>
              <a:gd name="adj1" fmla="val 8333"/>
              <a:gd name="adj2" fmla="val 50000"/>
            </a:avLst>
          </a:prstGeom>
          <a:noFill/>
          <a:ln/>
        </p:spPr>
        <p:style>
          <a:lnRef idx="1">
            <a:schemeClr val="dk1"/>
          </a:lnRef>
          <a:fillRef idx="0">
            <a:schemeClr val="dk1"/>
          </a:fillRef>
          <a:effectRef idx="0">
            <a:schemeClr val="dk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fill="hold" nodeType="clickEffect">
                                  <p:stCondLst>
                                    <p:cond delay="0"/>
                                  </p:stCondLst>
                                  <p:childTnLst>
                                    <p:set>
                                      <p:cBhvr>
                                        <p:cTn id="12" dur="1" fill="hold">
                                          <p:stCondLst>
                                            <p:cond delay="0"/>
                                          </p:stCondLst>
                                        </p:cTn>
                                        <p:tgtEl>
                                          <p:spTgt spid="149"/>
                                        </p:tgtEl>
                                        <p:attrNameLst>
                                          <p:attrName>style.visibility</p:attrName>
                                        </p:attrNameLst>
                                      </p:cBhvr>
                                      <p:to>
                                        <p:strVal val="hidden"/>
                                      </p:to>
                                    </p:set>
                                  </p:childTnLst>
                                </p:cTn>
                              </p:par>
                            </p:childTnLst>
                          </p:cTn>
                        </p:par>
                        <p:par>
                          <p:cTn id="13" fill="hold">
                            <p:stCondLst>
                              <p:cond delay="0"/>
                            </p:stCondLst>
                            <p:childTnLst>
                              <p:par>
                                <p:cTn id="14" presetID="1" presetClass="entr" fill="hold" nodeType="afterEffect">
                                  <p:stCondLst>
                                    <p:cond delay="0"/>
                                  </p:stCondLst>
                                  <p:childTnLst>
                                    <p:set>
                                      <p:cBhvr>
                                        <p:cTn id="15" dur="1" fill="hold">
                                          <p:stCondLst>
                                            <p:cond delay="0"/>
                                          </p:stCondLst>
                                        </p:cTn>
                                        <p:tgtEl>
                                          <p:spTgt spid="15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fill="hold" nodeType="clickEffect">
                                  <p:stCondLst>
                                    <p:cond delay="0"/>
                                  </p:stCondLst>
                                  <p:childTnLst>
                                    <p:set>
                                      <p:cBhvr>
                                        <p:cTn id="19" dur="1" fill="hold">
                                          <p:stCondLst>
                                            <p:cond delay="0"/>
                                          </p:stCondLst>
                                        </p:cTn>
                                        <p:tgtEl>
                                          <p:spTgt spid="150"/>
                                        </p:tgtEl>
                                        <p:attrNameLst>
                                          <p:attrName>style.visibility</p:attrName>
                                        </p:attrNameLst>
                                      </p:cBhvr>
                                      <p:to>
                                        <p:strVal val="hidden"/>
                                      </p:to>
                                    </p:set>
                                  </p:childTnLst>
                                </p:cTn>
                              </p:par>
                            </p:childTnLst>
                          </p:cTn>
                        </p:par>
                        <p:par>
                          <p:cTn id="20" fill="hold">
                            <p:stCondLst>
                              <p:cond delay="0"/>
                            </p:stCondLst>
                            <p:childTnLst>
                              <p:par>
                                <p:cTn id="21" presetID="1" presetClass="entr" fill="hold" nodeType="afterEffect">
                                  <p:stCondLst>
                                    <p:cond delay="0"/>
                                  </p:stCondLst>
                                  <p:childTnLst>
                                    <p:set>
                                      <p:cBhvr>
                                        <p:cTn id="22" dur="1" fill="hold">
                                          <p:stCondLst>
                                            <p:cond delay="0"/>
                                          </p:stCondLst>
                                        </p:cTn>
                                        <p:tgtEl>
                                          <p:spTgt spid="1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fill="hold" nodeType="clickEffect">
                                  <p:stCondLst>
                                    <p:cond delay="0"/>
                                  </p:stCondLst>
                                  <p:childTnLst>
                                    <p:set>
                                      <p:cBhvr>
                                        <p:cTn id="26" dur="1" fill="hold">
                                          <p:stCondLst>
                                            <p:cond delay="0"/>
                                          </p:stCondLst>
                                        </p:cTn>
                                        <p:tgtEl>
                                          <p:spTgt spid="151"/>
                                        </p:tgtEl>
                                        <p:attrNameLst>
                                          <p:attrName>style.visibility</p:attrName>
                                        </p:attrNameLst>
                                      </p:cBhvr>
                                      <p:to>
                                        <p:strVal val="hidden"/>
                                      </p:to>
                                    </p:set>
                                  </p:childTnLst>
                                </p:cTn>
                              </p:par>
                            </p:childTnLst>
                          </p:cTn>
                        </p:par>
                        <p:par>
                          <p:cTn id="27" fill="hold">
                            <p:stCondLst>
                              <p:cond delay="0"/>
                            </p:stCondLst>
                            <p:childTnLst>
                              <p:par>
                                <p:cTn id="28" presetID="1" presetClass="entr" fill="hold" nodeType="afterEffect">
                                  <p:stCondLst>
                                    <p:cond delay="0"/>
                                  </p:stCondLst>
                                  <p:childTnLst>
                                    <p:set>
                                      <p:cBhvr>
                                        <p:cTn id="29" dur="1" fill="hold">
                                          <p:stCondLst>
                                            <p:cond delay="0"/>
                                          </p:stCondLst>
                                        </p:cTn>
                                        <p:tgtEl>
                                          <p:spTgt spid="15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fill="hold" nodeType="clickEffect">
                                  <p:stCondLst>
                                    <p:cond delay="0"/>
                                  </p:stCondLst>
                                  <p:childTnLst>
                                    <p:set>
                                      <p:cBhvr>
                                        <p:cTn id="33" dur="1" fill="hold">
                                          <p:stCondLst>
                                            <p:cond delay="0"/>
                                          </p:stCondLst>
                                        </p:cTn>
                                        <p:tgtEl>
                                          <p:spTgt spid="147"/>
                                        </p:tgtEl>
                                        <p:attrNameLst>
                                          <p:attrName>style.visibility</p:attrName>
                                        </p:attrNameLst>
                                      </p:cBhvr>
                                      <p:to>
                                        <p:strVal val="hidden"/>
                                      </p:to>
                                    </p:set>
                                  </p:childTnLst>
                                </p:cTn>
                              </p:par>
                            </p:childTnLst>
                          </p:cTn>
                        </p:par>
                        <p:par>
                          <p:cTn id="34" fill="hold">
                            <p:stCondLst>
                              <p:cond delay="0"/>
                            </p:stCondLst>
                            <p:childTnLst>
                              <p:par>
                                <p:cTn id="35" presetID="1" presetClass="entr" fill="hold" nodeType="afterEffect">
                                  <p:stCondLst>
                                    <p:cond delay="0"/>
                                  </p:stCondLst>
                                  <p:childTnLst>
                                    <p:set>
                                      <p:cBhvr>
                                        <p:cTn id="36" dur="1" fill="hold">
                                          <p:stCondLst>
                                            <p:cond delay="0"/>
                                          </p:stCondLst>
                                        </p:cTn>
                                        <p:tgtEl>
                                          <p:spTgt spid="148"/>
                                        </p:tgtEl>
                                        <p:attrNameLst>
                                          <p:attrName>style.visibility</p:attrName>
                                        </p:attrNameLst>
                                      </p:cBhvr>
                                      <p:to>
                                        <p:strVal val="visible"/>
                                      </p:to>
                                    </p:set>
                                  </p:childTnLst>
                                </p:cTn>
                              </p:par>
                            </p:childTnLst>
                          </p:cTn>
                        </p:par>
                        <p:par>
                          <p:cTn id="37" fill="hold">
                            <p:stCondLst>
                              <p:cond delay="0"/>
                            </p:stCondLst>
                            <p:childTnLst>
                              <p:par>
                                <p:cTn id="38" presetID="1" presetClass="entr" fill="hold" nodeType="afterEffect">
                                  <p:stCondLst>
                                    <p:cond delay="0"/>
                                  </p:stCondLst>
                                  <p:childTnLst>
                                    <p:set>
                                      <p:cBhvr>
                                        <p:cTn id="39" dur="1" fill="hold">
                                          <p:stCondLst>
                                            <p:cond delay="0"/>
                                          </p:stCondLst>
                                        </p:cTn>
                                        <p:tgtEl>
                                          <p:spTgt spid="149"/>
                                        </p:tgtEl>
                                        <p:attrNameLst>
                                          <p:attrName>style.visibility</p:attrName>
                                        </p:attrNameLst>
                                      </p:cBhvr>
                                      <p:to>
                                        <p:strVal val="visible"/>
                                      </p:to>
                                    </p:set>
                                  </p:childTnLst>
                                </p:cTn>
                              </p:par>
                            </p:childTnLst>
                          </p:cTn>
                        </p:par>
                        <p:par>
                          <p:cTn id="40" fill="hold">
                            <p:stCondLst>
                              <p:cond delay="0"/>
                            </p:stCondLst>
                            <p:childTnLst>
                              <p:par>
                                <p:cTn id="41" presetID="1" presetClass="exit" fill="hold" nodeType="afterEffect">
                                  <p:stCondLst>
                                    <p:cond delay="0"/>
                                  </p:stCondLst>
                                  <p:childTnLst>
                                    <p:set>
                                      <p:cBhvr>
                                        <p:cTn id="42" dur="1" fill="hold">
                                          <p:stCondLst>
                                            <p:cond delay="0"/>
                                          </p:stCondLst>
                                        </p:cTn>
                                        <p:tgtEl>
                                          <p:spTgt spid="15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fill="hold" nodeType="clickEffect">
                                  <p:stCondLst>
                                    <p:cond delay="0"/>
                                  </p:stCondLst>
                                  <p:childTnLst>
                                    <p:set>
                                      <p:cBhvr>
                                        <p:cTn id="46" dur="1" fill="hold">
                                          <p:stCondLst>
                                            <p:cond delay="0"/>
                                          </p:stCondLst>
                                        </p:cTn>
                                        <p:tgtEl>
                                          <p:spTgt spid="149"/>
                                        </p:tgtEl>
                                        <p:attrNameLst>
                                          <p:attrName>style.visibility</p:attrName>
                                        </p:attrNameLst>
                                      </p:cBhvr>
                                      <p:to>
                                        <p:strVal val="hidden"/>
                                      </p:to>
                                    </p:set>
                                  </p:childTnLst>
                                </p:cTn>
                              </p:par>
                            </p:childTnLst>
                          </p:cTn>
                        </p:par>
                        <p:par>
                          <p:cTn id="47" fill="hold">
                            <p:stCondLst>
                              <p:cond delay="0"/>
                            </p:stCondLst>
                            <p:childTnLst>
                              <p:par>
                                <p:cTn id="48" presetID="1" presetClass="entr" fill="hold" nodeType="afterEffect">
                                  <p:stCondLst>
                                    <p:cond delay="0"/>
                                  </p:stCondLst>
                                  <p:childTnLst>
                                    <p:set>
                                      <p:cBhvr>
                                        <p:cTn id="49" dur="1" fill="hold">
                                          <p:stCondLst>
                                            <p:cond delay="0"/>
                                          </p:stCondLst>
                                        </p:cTn>
                                        <p:tgtEl>
                                          <p:spTgt spid="15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fill="hold" nodeType="clickEffect">
                                  <p:stCondLst>
                                    <p:cond delay="0"/>
                                  </p:stCondLst>
                                  <p:childTnLst>
                                    <p:set>
                                      <p:cBhvr>
                                        <p:cTn id="53" dur="1" fill="hold">
                                          <p:stCondLst>
                                            <p:cond delay="0"/>
                                          </p:stCondLst>
                                        </p:cTn>
                                        <p:tgtEl>
                                          <p:spTgt spid="150"/>
                                        </p:tgtEl>
                                        <p:attrNameLst>
                                          <p:attrName>style.visibility</p:attrName>
                                        </p:attrNameLst>
                                      </p:cBhvr>
                                      <p:to>
                                        <p:strVal val="hidden"/>
                                      </p:to>
                                    </p:set>
                                  </p:childTnLst>
                                </p:cTn>
                              </p:par>
                            </p:childTnLst>
                          </p:cTn>
                        </p:par>
                        <p:par>
                          <p:cTn id="54" fill="hold">
                            <p:stCondLst>
                              <p:cond delay="0"/>
                            </p:stCondLst>
                            <p:childTnLst>
                              <p:par>
                                <p:cTn id="55" presetID="1" presetClass="entr" fill="hold" nodeType="afterEffect">
                                  <p:stCondLst>
                                    <p:cond delay="0"/>
                                  </p:stCondLst>
                                  <p:childTnLst>
                                    <p:set>
                                      <p:cBhvr>
                                        <p:cTn id="56" dur="1" fill="hold">
                                          <p:stCondLst>
                                            <p:cond delay="0"/>
                                          </p:stCondLst>
                                        </p:cTn>
                                        <p:tgtEl>
                                          <p:spTgt spid="15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fill="hold" nodeType="clickEffect">
                                  <p:stCondLst>
                                    <p:cond delay="0"/>
                                  </p:stCondLst>
                                  <p:childTnLst>
                                    <p:set>
                                      <p:cBhvr>
                                        <p:cTn id="60" dur="1" fill="hold">
                                          <p:stCondLst>
                                            <p:cond delay="0"/>
                                          </p:stCondLst>
                                        </p:cTn>
                                        <p:tgtEl>
                                          <p:spTgt spid="151"/>
                                        </p:tgtEl>
                                        <p:attrNameLst>
                                          <p:attrName>style.visibility</p:attrName>
                                        </p:attrNameLst>
                                      </p:cBhvr>
                                      <p:to>
                                        <p:strVal val="hidden"/>
                                      </p:to>
                                    </p:set>
                                  </p:childTnLst>
                                </p:cTn>
                              </p:par>
                            </p:childTnLst>
                          </p:cTn>
                        </p:par>
                        <p:par>
                          <p:cTn id="61" fill="hold">
                            <p:stCondLst>
                              <p:cond delay="0"/>
                            </p:stCondLst>
                            <p:childTnLst>
                              <p:par>
                                <p:cTn id="62" presetID="1" presetClass="entr" fill="hold" nodeType="afterEffect">
                                  <p:stCondLst>
                                    <p:cond delay="0"/>
                                  </p:stCondLst>
                                  <p:childTnLst>
                                    <p:set>
                                      <p:cBhvr>
                                        <p:cTn id="63"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1486080" y="914400"/>
            <a:ext cx="6057000" cy="628200"/>
          </a:xfrm>
          <a:prstGeom prst="rect">
            <a:avLst/>
          </a:prstGeom>
          <a:noFill/>
          <a:ln>
            <a:noFill/>
          </a:ln>
        </p:spPr>
        <p:txBody>
          <a:bodyPr/>
          <a:lstStyle/>
          <a:p>
            <a:pPr marL="171360" indent="-171000">
              <a:lnSpc>
                <a:spcPct val="90000"/>
              </a:lnSpc>
              <a:buClr>
                <a:srgbClr val="000000"/>
              </a:buClr>
              <a:buFont typeface="Arial"/>
              <a:buChar char="•"/>
            </a:pPr>
            <a:r>
              <a:rPr lang="en-US" sz="1800" b="0" strike="noStrike" spc="-1">
                <a:solidFill>
                  <a:srgbClr val="000000"/>
                </a:solidFill>
                <a:uFill>
                  <a:solidFill>
                    <a:srgbClr val="FFFFFF"/>
                  </a:solidFill>
                </a:uFill>
                <a:latin typeface="Arial"/>
              </a:rPr>
              <a:t>Assuming a 32-bit address (i.e. m=32), how many bits are used for tag (t), set index (s), and block offset (b).</a:t>
            </a:r>
            <a:endParaRPr lang="en-US" sz="2100" b="0" strike="noStrike" spc="-1">
              <a:solidFill>
                <a:srgbClr val="000000"/>
              </a:solidFill>
              <a:uFill>
                <a:solidFill>
                  <a:srgbClr val="FFFFFF"/>
                </a:solidFill>
              </a:uFill>
              <a:latin typeface="Arial"/>
            </a:endParaRPr>
          </a:p>
        </p:txBody>
      </p:sp>
      <p:sp>
        <p:nvSpPr>
          <p:cNvPr id="154" name="TextShape 2"/>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Direct-Mapped Cache Example</a:t>
            </a:r>
            <a:endParaRPr lang="en-US" sz="1350" b="0" strike="noStrike" spc="-1">
              <a:solidFill>
                <a:srgbClr val="000000"/>
              </a:solidFill>
              <a:uFill>
                <a:solidFill>
                  <a:srgbClr val="FFFFFF"/>
                </a:solidFill>
              </a:uFill>
              <a:latin typeface="Arial"/>
            </a:endParaRPr>
          </a:p>
        </p:txBody>
      </p:sp>
      <p:sp>
        <p:nvSpPr>
          <p:cNvPr id="155" name="TextShape 3"/>
          <p:cNvSpPr txBox="1"/>
          <p:nvPr/>
        </p:nvSpPr>
        <p:spPr>
          <a:xfrm>
            <a:off x="1143360" y="4767480"/>
            <a:ext cx="1543680" cy="273240"/>
          </a:xfrm>
          <a:prstGeom prst="rect">
            <a:avLst/>
          </a:prstGeom>
          <a:noFill/>
          <a:ln>
            <a:noFill/>
          </a:ln>
        </p:spPr>
        <p:txBody>
          <a:bodyPr anchor="ctr"/>
          <a:lstStyle/>
          <a:p>
            <a:pPr algn="r">
              <a:lnSpc>
                <a:spcPct val="100000"/>
              </a:lnSpc>
            </a:pPr>
            <a:fld id="{CB3CB6D5-F967-4956-9363-AC774B7237B7}" type="slidenum">
              <a:rPr lang="en-US" sz="900" b="0" strike="noStrike" spc="-1">
                <a:solidFill>
                  <a:srgbClr val="8B8B8B"/>
                </a:solidFill>
                <a:uFill>
                  <a:solidFill>
                    <a:srgbClr val="FFFFFF"/>
                  </a:solidFill>
                </a:uFill>
                <a:latin typeface="Arial"/>
              </a:rPr>
              <a:t>17</a:t>
            </a:fld>
            <a:endParaRPr lang="en-US" sz="1400" b="0" strike="noStrike" spc="-1">
              <a:solidFill>
                <a:srgbClr val="000000"/>
              </a:solidFill>
              <a:uFill>
                <a:solidFill>
                  <a:srgbClr val="FFFFFF"/>
                </a:solidFill>
              </a:uFill>
              <a:latin typeface="Times New Roman"/>
            </a:endParaRPr>
          </a:p>
        </p:txBody>
      </p:sp>
      <p:sp>
        <p:nvSpPr>
          <p:cNvPr id="156" name="CustomShape 4"/>
          <p:cNvSpPr/>
          <p:nvPr/>
        </p:nvSpPr>
        <p:spPr>
          <a:xfrm>
            <a:off x="1863720" y="209304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157" name="CustomShape 5"/>
          <p:cNvSpPr/>
          <p:nvPr/>
        </p:nvSpPr>
        <p:spPr>
          <a:xfrm>
            <a:off x="1863720" y="250380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158" name="CustomShape 6"/>
          <p:cNvSpPr/>
          <p:nvPr/>
        </p:nvSpPr>
        <p:spPr>
          <a:xfrm>
            <a:off x="1978200" y="215028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159" name="CustomShape 7"/>
          <p:cNvSpPr/>
          <p:nvPr/>
        </p:nvSpPr>
        <p:spPr>
          <a:xfrm>
            <a:off x="1978200" y="256104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160" name="CustomShape 8"/>
          <p:cNvSpPr/>
          <p:nvPr/>
        </p:nvSpPr>
        <p:spPr>
          <a:xfrm>
            <a:off x="2549520" y="215028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161" name="CustomShape 9"/>
          <p:cNvSpPr/>
          <p:nvPr/>
        </p:nvSpPr>
        <p:spPr>
          <a:xfrm>
            <a:off x="2549520" y="256104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162" name="CustomShape 10"/>
          <p:cNvSpPr/>
          <p:nvPr/>
        </p:nvSpPr>
        <p:spPr>
          <a:xfrm>
            <a:off x="1261800" y="211500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0:</a:t>
            </a:r>
            <a:endParaRPr lang="en-US" sz="1800" b="0" strike="noStrike" spc="-1">
              <a:solidFill>
                <a:srgbClr val="000000"/>
              </a:solidFill>
              <a:uFill>
                <a:solidFill>
                  <a:srgbClr val="FFFFFF"/>
                </a:solidFill>
              </a:uFill>
              <a:latin typeface="Arial"/>
            </a:endParaRPr>
          </a:p>
        </p:txBody>
      </p:sp>
      <p:sp>
        <p:nvSpPr>
          <p:cNvPr id="163" name="CustomShape 11"/>
          <p:cNvSpPr/>
          <p:nvPr/>
        </p:nvSpPr>
        <p:spPr>
          <a:xfrm>
            <a:off x="1261800" y="253908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1:</a:t>
            </a:r>
            <a:endParaRPr lang="en-US" sz="1800" b="0" strike="noStrike" spc="-1">
              <a:solidFill>
                <a:srgbClr val="000000"/>
              </a:solidFill>
              <a:uFill>
                <a:solidFill>
                  <a:srgbClr val="FFFFFF"/>
                </a:solidFill>
              </a:uFill>
              <a:latin typeface="Arial"/>
            </a:endParaRPr>
          </a:p>
        </p:txBody>
      </p:sp>
      <p:sp>
        <p:nvSpPr>
          <p:cNvPr id="164" name="CustomShape 12"/>
          <p:cNvSpPr/>
          <p:nvPr/>
        </p:nvSpPr>
        <p:spPr>
          <a:xfrm>
            <a:off x="5121360" y="2093040"/>
            <a:ext cx="113760" cy="353160"/>
          </a:xfrm>
          <a:prstGeom prst="rightBrace">
            <a:avLst>
              <a:gd name="adj1" fmla="val 25781"/>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165" name="CustomShape 13"/>
          <p:cNvSpPr/>
          <p:nvPr/>
        </p:nvSpPr>
        <p:spPr>
          <a:xfrm>
            <a:off x="5258880" y="2115000"/>
            <a:ext cx="159552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i="1" strike="noStrike" spc="-1">
                <a:solidFill>
                  <a:srgbClr val="000000"/>
                </a:solidFill>
                <a:uFill>
                  <a:solidFill>
                    <a:srgbClr val="FFFFFF"/>
                  </a:solidFill>
                </a:uFill>
                <a:latin typeface="Century Gothic"/>
              </a:rPr>
              <a:t>E = 1</a:t>
            </a:r>
            <a:r>
              <a:rPr lang="en-US" sz="1350" b="0" strike="noStrike" spc="-1">
                <a:solidFill>
                  <a:srgbClr val="000000"/>
                </a:solidFill>
                <a:uFill>
                  <a:solidFill>
                    <a:srgbClr val="FFFFFF"/>
                  </a:solidFill>
                </a:uFill>
                <a:latin typeface="Century Gothic"/>
              </a:rPr>
              <a:t>  lines per set</a:t>
            </a:r>
            <a:endParaRPr lang="en-US" sz="1800" b="0" strike="noStrike" spc="-1">
              <a:solidFill>
                <a:srgbClr val="000000"/>
              </a:solidFill>
              <a:uFill>
                <a:solidFill>
                  <a:srgbClr val="FFFFFF"/>
                </a:solidFill>
              </a:uFill>
              <a:latin typeface="Arial"/>
            </a:endParaRPr>
          </a:p>
        </p:txBody>
      </p:sp>
      <p:sp>
        <p:nvSpPr>
          <p:cNvPr id="166" name="CustomShape 14"/>
          <p:cNvSpPr/>
          <p:nvPr/>
        </p:nvSpPr>
        <p:spPr>
          <a:xfrm>
            <a:off x="3349800" y="215028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sp>
        <p:nvSpPr>
          <p:cNvPr id="167" name="CustomShape 15"/>
          <p:cNvSpPr/>
          <p:nvPr/>
        </p:nvSpPr>
        <p:spPr>
          <a:xfrm>
            <a:off x="3349800" y="255024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sp>
        <p:nvSpPr>
          <p:cNvPr id="168" name="CustomShape 16"/>
          <p:cNvSpPr/>
          <p:nvPr/>
        </p:nvSpPr>
        <p:spPr>
          <a:xfrm rot="16200000">
            <a:off x="4016880" y="1214640"/>
            <a:ext cx="113760" cy="1485360"/>
          </a:xfrm>
          <a:prstGeom prst="rightBrace">
            <a:avLst>
              <a:gd name="adj1" fmla="val 108333"/>
              <a:gd name="adj2" fmla="val 52319"/>
            </a:avLst>
          </a:prstGeom>
          <a:noFill/>
          <a:ln w="12600">
            <a:solidFill>
              <a:schemeClr val="tx1"/>
            </a:solidFill>
            <a:round/>
          </a:ln>
        </p:spPr>
        <p:style>
          <a:lnRef idx="0">
            <a:scrgbClr r="0" g="0" b="0"/>
          </a:lnRef>
          <a:fillRef idx="0">
            <a:scrgbClr r="0" g="0" b="0"/>
          </a:fillRef>
          <a:effectRef idx="0">
            <a:scrgbClr r="0" g="0" b="0"/>
          </a:effectRef>
          <a:fontRef idx="minor"/>
        </p:style>
      </p:sp>
      <p:sp>
        <p:nvSpPr>
          <p:cNvPr id="169" name="CustomShape 17"/>
          <p:cNvSpPr/>
          <p:nvPr/>
        </p:nvSpPr>
        <p:spPr>
          <a:xfrm>
            <a:off x="3585960" y="1489320"/>
            <a:ext cx="114264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200" b="0" i="1" strike="noStrike" spc="-1">
                <a:solidFill>
                  <a:srgbClr val="000000"/>
                </a:solidFill>
                <a:uFill>
                  <a:solidFill>
                    <a:srgbClr val="FFFFFF"/>
                  </a:solidFill>
                </a:uFill>
                <a:latin typeface="Century Gothic"/>
              </a:rPr>
              <a:t>8  </a:t>
            </a:r>
            <a:r>
              <a:rPr lang="en-US" sz="1200" b="0" strike="noStrike" spc="-1">
                <a:solidFill>
                  <a:srgbClr val="000000"/>
                </a:solidFill>
                <a:uFill>
                  <a:solidFill>
                    <a:srgbClr val="FFFFFF"/>
                  </a:solidFill>
                </a:uFill>
                <a:latin typeface="Century Gothic"/>
              </a:rPr>
              <a:t>bytes</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entury Gothic"/>
              </a:rPr>
              <a:t>per data block</a:t>
            </a:r>
            <a:endParaRPr lang="en-US" sz="1800" b="0" strike="noStrike" spc="-1">
              <a:solidFill>
                <a:srgbClr val="000000"/>
              </a:solidFill>
              <a:uFill>
                <a:solidFill>
                  <a:srgbClr val="FFFFFF"/>
                </a:solidFill>
              </a:uFill>
              <a:latin typeface="Arial"/>
            </a:endParaRPr>
          </a:p>
        </p:txBody>
      </p:sp>
      <p:sp>
        <p:nvSpPr>
          <p:cNvPr id="170" name="CustomShape 18"/>
          <p:cNvSpPr/>
          <p:nvPr/>
        </p:nvSpPr>
        <p:spPr>
          <a:xfrm>
            <a:off x="1863720" y="290376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171" name="CustomShape 19"/>
          <p:cNvSpPr/>
          <p:nvPr/>
        </p:nvSpPr>
        <p:spPr>
          <a:xfrm>
            <a:off x="1863720" y="331452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172" name="CustomShape 20"/>
          <p:cNvSpPr/>
          <p:nvPr/>
        </p:nvSpPr>
        <p:spPr>
          <a:xfrm>
            <a:off x="1978200" y="296100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173" name="CustomShape 21"/>
          <p:cNvSpPr/>
          <p:nvPr/>
        </p:nvSpPr>
        <p:spPr>
          <a:xfrm>
            <a:off x="1978200" y="337176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174" name="CustomShape 22"/>
          <p:cNvSpPr/>
          <p:nvPr/>
        </p:nvSpPr>
        <p:spPr>
          <a:xfrm>
            <a:off x="2549520" y="296100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175" name="CustomShape 23"/>
          <p:cNvSpPr/>
          <p:nvPr/>
        </p:nvSpPr>
        <p:spPr>
          <a:xfrm>
            <a:off x="2549520" y="337176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176" name="CustomShape 24"/>
          <p:cNvSpPr/>
          <p:nvPr/>
        </p:nvSpPr>
        <p:spPr>
          <a:xfrm>
            <a:off x="1261800" y="292608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2:</a:t>
            </a:r>
            <a:endParaRPr lang="en-US" sz="1800" b="0" strike="noStrike" spc="-1">
              <a:solidFill>
                <a:srgbClr val="000000"/>
              </a:solidFill>
              <a:uFill>
                <a:solidFill>
                  <a:srgbClr val="FFFFFF"/>
                </a:solidFill>
              </a:uFill>
              <a:latin typeface="Arial"/>
            </a:endParaRPr>
          </a:p>
        </p:txBody>
      </p:sp>
      <p:sp>
        <p:nvSpPr>
          <p:cNvPr id="177" name="CustomShape 25"/>
          <p:cNvSpPr/>
          <p:nvPr/>
        </p:nvSpPr>
        <p:spPr>
          <a:xfrm>
            <a:off x="1261800" y="334980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3:</a:t>
            </a:r>
            <a:endParaRPr lang="en-US" sz="1800" b="0" strike="noStrike" spc="-1">
              <a:solidFill>
                <a:srgbClr val="000000"/>
              </a:solidFill>
              <a:uFill>
                <a:solidFill>
                  <a:srgbClr val="FFFFFF"/>
                </a:solidFill>
              </a:uFill>
              <a:latin typeface="Arial"/>
            </a:endParaRPr>
          </a:p>
        </p:txBody>
      </p:sp>
      <p:sp>
        <p:nvSpPr>
          <p:cNvPr id="178" name="CustomShape 26"/>
          <p:cNvSpPr/>
          <p:nvPr/>
        </p:nvSpPr>
        <p:spPr>
          <a:xfrm>
            <a:off x="3349800" y="296100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sp>
        <p:nvSpPr>
          <p:cNvPr id="179" name="CustomShape 27"/>
          <p:cNvSpPr/>
          <p:nvPr/>
        </p:nvSpPr>
        <p:spPr>
          <a:xfrm>
            <a:off x="3349800" y="336096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graphicFrame>
        <p:nvGraphicFramePr>
          <p:cNvPr id="180" name="Table 28"/>
          <p:cNvGraphicFramePr/>
          <p:nvPr>
            <p:extLst>
              <p:ext uri="{D42A27DB-BD31-4B8C-83A1-F6EECF244321}">
                <p14:modId xmlns:p14="http://schemas.microsoft.com/office/powerpoint/2010/main" val="1319772301"/>
              </p:ext>
            </p:extLst>
          </p:nvPr>
        </p:nvGraphicFramePr>
        <p:xfrm>
          <a:off x="5870340" y="2515580"/>
          <a:ext cx="2457000" cy="2194560"/>
        </p:xfrm>
        <a:graphic>
          <a:graphicData uri="http://schemas.openxmlformats.org/drawingml/2006/table">
            <a:tbl>
              <a:tblPr/>
              <a:tblGrid>
                <a:gridCol w="614160">
                  <a:extLst>
                    <a:ext uri="{9D8B030D-6E8A-4147-A177-3AD203B41FA5}">
                      <a16:colId xmlns:a16="http://schemas.microsoft.com/office/drawing/2014/main" val="20000"/>
                    </a:ext>
                  </a:extLst>
                </a:gridCol>
                <a:gridCol w="614160">
                  <a:extLst>
                    <a:ext uri="{9D8B030D-6E8A-4147-A177-3AD203B41FA5}">
                      <a16:colId xmlns:a16="http://schemas.microsoft.com/office/drawing/2014/main" val="20001"/>
                    </a:ext>
                  </a:extLst>
                </a:gridCol>
                <a:gridCol w="614160">
                  <a:extLst>
                    <a:ext uri="{9D8B030D-6E8A-4147-A177-3AD203B41FA5}">
                      <a16:colId xmlns:a16="http://schemas.microsoft.com/office/drawing/2014/main" val="20002"/>
                    </a:ext>
                  </a:extLst>
                </a:gridCol>
                <a:gridCol w="614520">
                  <a:extLst>
                    <a:ext uri="{9D8B030D-6E8A-4147-A177-3AD203B41FA5}">
                      <a16:colId xmlns:a16="http://schemas.microsoft.com/office/drawing/2014/main" val="20003"/>
                    </a:ext>
                  </a:extLst>
                </a:gridCol>
              </a:tblGrid>
              <a:tr h="344880">
                <a:tc>
                  <a:txBody>
                    <a:bodyPr/>
                    <a:lstStyle/>
                    <a:p>
                      <a:endParaRPr lang="en-US"/>
                    </a:p>
                  </a:txBody>
                  <a:tcPr marL="68400" marR="68400">
                    <a:noFill/>
                  </a:tcPr>
                </a:tc>
                <a:tc>
                  <a:txBody>
                    <a:bodyPr/>
                    <a:lstStyle/>
                    <a:p>
                      <a:pPr algn="ctr">
                        <a:lnSpc>
                          <a:spcPct val="100000"/>
                        </a:lnSpc>
                      </a:pPr>
                      <a:r>
                        <a:rPr lang="en-US" sz="1800" b="0" strike="noStrike" spc="-1" dirty="0">
                          <a:solidFill>
                            <a:srgbClr val="000000"/>
                          </a:solidFill>
                          <a:uFill>
                            <a:solidFill>
                              <a:srgbClr val="FFFFFF"/>
                            </a:solidFill>
                          </a:uFill>
                          <a:latin typeface="Arial"/>
                        </a:rPr>
                        <a:t>t</a:t>
                      </a: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s</a:t>
                      </a: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b</a:t>
                      </a:r>
                    </a:p>
                  </a:txBody>
                  <a:tcPr marL="68400" marR="68400">
                    <a:noFill/>
                  </a:tcPr>
                </a:tc>
                <a:extLst>
                  <a:ext uri="{0D108BD9-81ED-4DB2-BD59-A6C34878D82A}">
                    <a16:rowId xmlns:a16="http://schemas.microsoft.com/office/drawing/2014/main" val="10000"/>
                  </a:ext>
                </a:extLst>
              </a:tr>
              <a:tr h="344880">
                <a:tc>
                  <a:txBody>
                    <a:bodyPr/>
                    <a:lstStyle/>
                    <a:p>
                      <a:pPr>
                        <a:lnSpc>
                          <a:spcPct val="100000"/>
                        </a:lnSpc>
                      </a:pPr>
                      <a:r>
                        <a:rPr lang="en-US" sz="1800" b="1" strike="noStrike" spc="-1">
                          <a:solidFill>
                            <a:srgbClr val="660066"/>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1</a:t>
                      </a: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2</a:t>
                      </a: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3</a:t>
                      </a:r>
                    </a:p>
                  </a:txBody>
                  <a:tcPr marL="68400" marR="68400">
                    <a:noFill/>
                  </a:tcPr>
                </a:tc>
                <a:extLst>
                  <a:ext uri="{0D108BD9-81ED-4DB2-BD59-A6C34878D82A}">
                    <a16:rowId xmlns:a16="http://schemas.microsoft.com/office/drawing/2014/main" val="10001"/>
                  </a:ext>
                </a:extLst>
              </a:tr>
              <a:tr h="344880">
                <a:tc>
                  <a:txBody>
                    <a:bodyPr/>
                    <a:lstStyle/>
                    <a:p>
                      <a:pPr>
                        <a:lnSpc>
                          <a:spcPct val="100000"/>
                        </a:lnSpc>
                      </a:pPr>
                      <a:r>
                        <a:rPr lang="en-US" sz="1800" b="1" strike="noStrike" spc="-1">
                          <a:solidFill>
                            <a:srgbClr val="660066"/>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27</a:t>
                      </a: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2</a:t>
                      </a: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3</a:t>
                      </a:r>
                    </a:p>
                  </a:txBody>
                  <a:tcPr marL="68400" marR="68400">
                    <a:noFill/>
                  </a:tcPr>
                </a:tc>
                <a:extLst>
                  <a:ext uri="{0D108BD9-81ED-4DB2-BD59-A6C34878D82A}">
                    <a16:rowId xmlns:a16="http://schemas.microsoft.com/office/drawing/2014/main" val="10002"/>
                  </a:ext>
                </a:extLst>
              </a:tr>
              <a:tr h="344880">
                <a:tc>
                  <a:txBody>
                    <a:bodyPr/>
                    <a:lstStyle/>
                    <a:p>
                      <a:pPr>
                        <a:lnSpc>
                          <a:spcPct val="100000"/>
                        </a:lnSpc>
                      </a:pPr>
                      <a:r>
                        <a:rPr lang="en-US" sz="1800" b="1" strike="noStrike" spc="-1">
                          <a:solidFill>
                            <a:srgbClr val="660066"/>
                          </a:solidFill>
                          <a:uFill>
                            <a:solidFill>
                              <a:srgbClr val="FFFFFF"/>
                            </a:solidFill>
                          </a:uFill>
                          <a:latin typeface="Arial"/>
                        </a:rPr>
                        <a:t>C.</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25</a:t>
                      </a: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4</a:t>
                      </a: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3</a:t>
                      </a:r>
                    </a:p>
                  </a:txBody>
                  <a:tcPr marL="68400" marR="68400">
                    <a:noFill/>
                  </a:tcPr>
                </a:tc>
                <a:extLst>
                  <a:ext uri="{0D108BD9-81ED-4DB2-BD59-A6C34878D82A}">
                    <a16:rowId xmlns:a16="http://schemas.microsoft.com/office/drawing/2014/main" val="10003"/>
                  </a:ext>
                </a:extLst>
              </a:tr>
              <a:tr h="344880">
                <a:tc>
                  <a:txBody>
                    <a:bodyPr/>
                    <a:lstStyle/>
                    <a:p>
                      <a:pPr>
                        <a:lnSpc>
                          <a:spcPct val="100000"/>
                        </a:lnSpc>
                      </a:pPr>
                      <a:r>
                        <a:rPr lang="en-US" sz="1800" b="1" strike="noStrike" spc="-1">
                          <a:solidFill>
                            <a:srgbClr val="660066"/>
                          </a:solidFill>
                          <a:uFill>
                            <a:solidFill>
                              <a:srgbClr val="FFFFFF"/>
                            </a:solidFill>
                          </a:uFill>
                          <a:latin typeface="Arial"/>
                        </a:rPr>
                        <a:t>D.</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1</a:t>
                      </a: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4</a:t>
                      </a: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8</a:t>
                      </a:r>
                    </a:p>
                  </a:txBody>
                  <a:tcPr marL="68400" marR="68400">
                    <a:noFill/>
                  </a:tcPr>
                </a:tc>
                <a:extLst>
                  <a:ext uri="{0D108BD9-81ED-4DB2-BD59-A6C34878D82A}">
                    <a16:rowId xmlns:a16="http://schemas.microsoft.com/office/drawing/2014/main" val="10004"/>
                  </a:ext>
                </a:extLst>
              </a:tr>
              <a:tr h="345960">
                <a:tc>
                  <a:txBody>
                    <a:bodyPr/>
                    <a:lstStyle/>
                    <a:p>
                      <a:pPr>
                        <a:lnSpc>
                          <a:spcPct val="100000"/>
                        </a:lnSpc>
                      </a:pPr>
                      <a:r>
                        <a:rPr lang="en-US" sz="1800" b="1" strike="noStrike" spc="-1">
                          <a:solidFill>
                            <a:srgbClr val="660066"/>
                          </a:solidFill>
                          <a:uFill>
                            <a:solidFill>
                              <a:srgbClr val="FFFFFF"/>
                            </a:solidFill>
                          </a:uFill>
                          <a:latin typeface="Arial"/>
                        </a:rPr>
                        <a:t>E.</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20</a:t>
                      </a: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4</a:t>
                      </a:r>
                    </a:p>
                  </a:txBody>
                  <a:tcPr marL="68400" marR="68400">
                    <a:noFill/>
                  </a:tcPr>
                </a:tc>
                <a:tc>
                  <a:txBody>
                    <a:bodyPr/>
                    <a:lstStyle/>
                    <a:p>
                      <a:pPr algn="ctr">
                        <a:lnSpc>
                          <a:spcPct val="100000"/>
                        </a:lnSpc>
                      </a:pPr>
                      <a:r>
                        <a:rPr lang="en-US" sz="1800" b="0" strike="noStrike" spc="-1" dirty="0">
                          <a:solidFill>
                            <a:srgbClr val="000000"/>
                          </a:solidFill>
                          <a:uFill>
                            <a:solidFill>
                              <a:srgbClr val="FFFFFF"/>
                            </a:solidFill>
                          </a:uFill>
                          <a:latin typeface="Arial"/>
                        </a:rPr>
                        <a:t>8</a:t>
                      </a:r>
                    </a:p>
                  </a:txBody>
                  <a:tcPr marL="68400" marR="68400">
                    <a:noFill/>
                  </a:tcPr>
                </a:tc>
                <a:extLst>
                  <a:ext uri="{0D108BD9-81ED-4DB2-BD59-A6C34878D82A}">
                    <a16:rowId xmlns:a16="http://schemas.microsoft.com/office/drawing/2014/main" val="10005"/>
                  </a:ext>
                </a:extLst>
              </a:tr>
            </a:tbl>
          </a:graphicData>
        </a:graphic>
      </p:graphicFrame>
      <p:sp>
        <p:nvSpPr>
          <p:cNvPr id="181" name="CustomShape 29"/>
          <p:cNvSpPr/>
          <p:nvPr/>
        </p:nvSpPr>
        <p:spPr>
          <a:xfrm>
            <a:off x="1934640" y="3886200"/>
            <a:ext cx="54252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dirty="0">
                <a:solidFill>
                  <a:srgbClr val="000000"/>
                </a:solidFill>
                <a:uFill>
                  <a:solidFill>
                    <a:srgbClr val="FFFFFF"/>
                  </a:solidFill>
                </a:uFill>
                <a:latin typeface="Century Gothic"/>
              </a:rPr>
              <a:t>t </a:t>
            </a:r>
            <a:r>
              <a:rPr lang="en-US" sz="1500" b="0" strike="noStrike" spc="-1" dirty="0">
                <a:solidFill>
                  <a:srgbClr val="000000"/>
                </a:solidFill>
                <a:uFill>
                  <a:solidFill>
                    <a:srgbClr val="FFFFFF"/>
                  </a:solidFill>
                </a:uFill>
                <a:latin typeface="Century Gothic"/>
              </a:rPr>
              <a:t>bits</a:t>
            </a:r>
            <a:endParaRPr lang="en-US" sz="1800" b="0" strike="noStrike" spc="-1" dirty="0">
              <a:solidFill>
                <a:srgbClr val="000000"/>
              </a:solidFill>
              <a:uFill>
                <a:solidFill>
                  <a:srgbClr val="FFFFFF"/>
                </a:solidFill>
              </a:uFill>
              <a:latin typeface="Arial"/>
            </a:endParaRPr>
          </a:p>
        </p:txBody>
      </p:sp>
      <p:sp>
        <p:nvSpPr>
          <p:cNvPr id="182" name="CustomShape 30"/>
          <p:cNvSpPr/>
          <p:nvPr/>
        </p:nvSpPr>
        <p:spPr>
          <a:xfrm>
            <a:off x="2751480" y="3886200"/>
            <a:ext cx="58392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s </a:t>
            </a:r>
            <a:r>
              <a:rPr lang="en-US" sz="1500" b="0" strike="noStrike" spc="-1">
                <a:solidFill>
                  <a:srgbClr val="000000"/>
                </a:solidFill>
                <a:uFill>
                  <a:solidFill>
                    <a:srgbClr val="FFFFFF"/>
                  </a:solidFill>
                </a:uFill>
                <a:latin typeface="Century Gothic"/>
              </a:rPr>
              <a:t>bits</a:t>
            </a:r>
            <a:endParaRPr lang="en-US" sz="1800" b="0" strike="noStrike" spc="-1">
              <a:solidFill>
                <a:srgbClr val="000000"/>
              </a:solidFill>
              <a:uFill>
                <a:solidFill>
                  <a:srgbClr val="FFFFFF"/>
                </a:solidFill>
              </a:uFill>
              <a:latin typeface="Arial"/>
            </a:endParaRPr>
          </a:p>
        </p:txBody>
      </p:sp>
      <p:sp>
        <p:nvSpPr>
          <p:cNvPr id="183" name="CustomShape 31"/>
          <p:cNvSpPr/>
          <p:nvPr/>
        </p:nvSpPr>
        <p:spPr>
          <a:xfrm>
            <a:off x="3555360" y="417060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84" name="CustomShape 32"/>
          <p:cNvSpPr/>
          <p:nvPr/>
        </p:nvSpPr>
        <p:spPr>
          <a:xfrm>
            <a:off x="2698200" y="417060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85" name="CustomShape 33"/>
          <p:cNvSpPr/>
          <p:nvPr/>
        </p:nvSpPr>
        <p:spPr>
          <a:xfrm>
            <a:off x="1841040" y="417060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86" name="CustomShape 34"/>
          <p:cNvSpPr/>
          <p:nvPr/>
        </p:nvSpPr>
        <p:spPr>
          <a:xfrm>
            <a:off x="3717360" y="3886200"/>
            <a:ext cx="59616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b </a:t>
            </a:r>
            <a:r>
              <a:rPr lang="en-US" sz="1500" b="0" strike="noStrike" spc="-1">
                <a:solidFill>
                  <a:srgbClr val="000000"/>
                </a:solidFill>
                <a:uFill>
                  <a:solidFill>
                    <a:srgbClr val="FFFFFF"/>
                  </a:solidFill>
                </a:uFill>
                <a:latin typeface="Century Gothic"/>
              </a:rPr>
              <a:t>bits</a:t>
            </a:r>
            <a:endParaRPr lang="en-US" sz="1800" b="0" strike="noStrike" spc="-1">
              <a:solidFill>
                <a:srgbClr val="000000"/>
              </a:solidFill>
              <a:uFill>
                <a:solidFill>
                  <a:srgbClr val="FFFFFF"/>
                </a:solidFill>
              </a:uFill>
              <a:latin typeface="Arial"/>
            </a:endParaRPr>
          </a:p>
        </p:txBody>
      </p:sp>
      <p:sp>
        <p:nvSpPr>
          <p:cNvPr id="187" name="CustomShape 35"/>
          <p:cNvSpPr/>
          <p:nvPr/>
        </p:nvSpPr>
        <p:spPr>
          <a:xfrm>
            <a:off x="4304880" y="4286880"/>
            <a:ext cx="260280" cy="250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050" b="0" strike="noStrike" spc="-1">
                <a:solidFill>
                  <a:srgbClr val="000000"/>
                </a:solidFill>
                <a:uFill>
                  <a:solidFill>
                    <a:srgbClr val="FFFFFF"/>
                  </a:solidFill>
                </a:uFill>
                <a:latin typeface="Courier New"/>
              </a:rPr>
              <a:t>0</a:t>
            </a:r>
            <a:endParaRPr lang="en-US" sz="1800" b="0" strike="noStrike" spc="-1">
              <a:solidFill>
                <a:srgbClr val="000000"/>
              </a:solidFill>
              <a:uFill>
                <a:solidFill>
                  <a:srgbClr val="FFFFFF"/>
                </a:solidFill>
              </a:uFill>
              <a:latin typeface="Arial"/>
            </a:endParaRPr>
          </a:p>
        </p:txBody>
      </p:sp>
      <p:sp>
        <p:nvSpPr>
          <p:cNvPr id="188" name="CustomShape 36"/>
          <p:cNvSpPr/>
          <p:nvPr/>
        </p:nvSpPr>
        <p:spPr>
          <a:xfrm>
            <a:off x="1774440" y="4286880"/>
            <a:ext cx="339480" cy="250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050" b="0" strike="noStrike" spc="-1">
                <a:solidFill>
                  <a:srgbClr val="000000"/>
                </a:solidFill>
                <a:uFill>
                  <a:solidFill>
                    <a:srgbClr val="FFFFFF"/>
                  </a:solidFill>
                </a:uFill>
                <a:latin typeface="Courier New"/>
              </a:rPr>
              <a:t>31</a:t>
            </a:r>
            <a:endParaRPr lang="en-US" sz="1800" b="0" strike="noStrike" spc="-1">
              <a:solidFill>
                <a:srgbClr val="000000"/>
              </a:solidFill>
              <a:uFill>
                <a:solidFill>
                  <a:srgbClr val="FFFFFF"/>
                </a:solidFill>
              </a:uFill>
              <a:latin typeface="Arial"/>
            </a:endParaRPr>
          </a:p>
        </p:txBody>
      </p:sp>
      <p:sp>
        <p:nvSpPr>
          <p:cNvPr id="189" name="CustomShape 37"/>
          <p:cNvSpPr/>
          <p:nvPr/>
        </p:nvSpPr>
        <p:spPr>
          <a:xfrm>
            <a:off x="2044080" y="4713840"/>
            <a:ext cx="414360" cy="27288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350" b="0" i="1"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190" name="CustomShape 38"/>
          <p:cNvSpPr/>
          <p:nvPr/>
        </p:nvSpPr>
        <p:spPr>
          <a:xfrm>
            <a:off x="2599560" y="4713840"/>
            <a:ext cx="1012680" cy="272880"/>
          </a:xfrm>
          <a:prstGeom prst="rect">
            <a:avLst/>
          </a:prstGeom>
          <a:noFill/>
          <a:ln>
            <a:noFill/>
          </a:ln>
        </p:spPr>
        <p:style>
          <a:lnRef idx="0">
            <a:scrgbClr r="0" g="0" b="0"/>
          </a:lnRef>
          <a:fillRef idx="0">
            <a:scrgbClr r="0" g="0" b="0"/>
          </a:fillRef>
          <a:effectRef idx="0">
            <a:scrgbClr r="0" g="0" b="0"/>
          </a:effectRef>
          <a:fontRef idx="minor"/>
        </p:style>
        <p:txBody>
          <a:bodyPr lIns="68040" tIns="33480" rIns="68040" bIns="33480"/>
          <a:lstStyle/>
          <a:p>
            <a:pPr>
              <a:lnSpc>
                <a:spcPct val="100000"/>
              </a:lnSpc>
            </a:pPr>
            <a:r>
              <a:rPr lang="en-US" sz="1350" b="0" i="1" strike="noStrike" spc="-1">
                <a:solidFill>
                  <a:srgbClr val="000000"/>
                </a:solidFill>
                <a:uFill>
                  <a:solidFill>
                    <a:srgbClr val="FFFFFF"/>
                  </a:solidFill>
                </a:uFill>
                <a:latin typeface="Century Gothic"/>
              </a:rPr>
              <a:t>Set index</a:t>
            </a:r>
            <a:endParaRPr lang="en-US" sz="1800" b="0" strike="noStrike" spc="-1">
              <a:solidFill>
                <a:srgbClr val="000000"/>
              </a:solidFill>
              <a:uFill>
                <a:solidFill>
                  <a:srgbClr val="FFFFFF"/>
                </a:solidFill>
              </a:uFill>
              <a:latin typeface="Arial"/>
            </a:endParaRPr>
          </a:p>
        </p:txBody>
      </p:sp>
      <p:sp>
        <p:nvSpPr>
          <p:cNvPr id="191" name="CustomShape 39"/>
          <p:cNvSpPr/>
          <p:nvPr/>
        </p:nvSpPr>
        <p:spPr>
          <a:xfrm rot="5400000">
            <a:off x="2126880" y="420624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192" name="CustomShape 40"/>
          <p:cNvSpPr/>
          <p:nvPr/>
        </p:nvSpPr>
        <p:spPr>
          <a:xfrm rot="5400000">
            <a:off x="2984040" y="420624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193" name="CustomShape 41"/>
          <p:cNvSpPr/>
          <p:nvPr/>
        </p:nvSpPr>
        <p:spPr>
          <a:xfrm rot="5400000">
            <a:off x="3898440" y="420624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194" name="CustomShape 42"/>
          <p:cNvSpPr/>
          <p:nvPr/>
        </p:nvSpPr>
        <p:spPr>
          <a:xfrm>
            <a:off x="3574800" y="4713840"/>
            <a:ext cx="1018080" cy="27288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350" b="0" i="1" strike="noStrike" spc="-1">
                <a:solidFill>
                  <a:srgbClr val="000000"/>
                </a:solidFill>
                <a:uFill>
                  <a:solidFill>
                    <a:srgbClr val="FFFFFF"/>
                  </a:solidFill>
                </a:uFill>
                <a:latin typeface="Century Gothic"/>
              </a:rPr>
              <a:t>Block offset</a:t>
            </a:r>
            <a:endParaRPr lang="en-US" sz="1800" b="0" strike="noStrike" spc="-1">
              <a:solidFill>
                <a:srgbClr val="000000"/>
              </a:solidFill>
              <a:uFill>
                <a:solidFill>
                  <a:srgbClr val="FFFFFF"/>
                </a:solidFill>
              </a:u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1486080" y="914400"/>
            <a:ext cx="6057000" cy="628200"/>
          </a:xfrm>
          <a:prstGeom prst="rect">
            <a:avLst/>
          </a:prstGeom>
          <a:noFill/>
          <a:ln>
            <a:noFill/>
          </a:ln>
        </p:spPr>
        <p:txBody>
          <a:bodyPr/>
          <a:lstStyle/>
          <a:p>
            <a:pPr marL="171360" indent="-171000">
              <a:lnSpc>
                <a:spcPct val="90000"/>
              </a:lnSpc>
              <a:buClr>
                <a:srgbClr val="000000"/>
              </a:buClr>
              <a:buFont typeface="Arial"/>
              <a:buChar char="•"/>
            </a:pPr>
            <a:r>
              <a:rPr lang="en-US" sz="1800" b="0" strike="noStrike" spc="-1">
                <a:solidFill>
                  <a:srgbClr val="000000"/>
                </a:solidFill>
                <a:uFill>
                  <a:solidFill>
                    <a:srgbClr val="FFFFFF"/>
                  </a:solidFill>
                </a:uFill>
                <a:latin typeface="Arial"/>
              </a:rPr>
              <a:t>Assuming a 32-bit address (i.e. m=32), how many bits are used for tag (t), set index (s), and block offset (b).</a:t>
            </a:r>
            <a:endParaRPr lang="en-US" sz="2100" b="0" strike="noStrike" spc="-1">
              <a:solidFill>
                <a:srgbClr val="000000"/>
              </a:solidFill>
              <a:uFill>
                <a:solidFill>
                  <a:srgbClr val="FFFFFF"/>
                </a:solidFill>
              </a:uFill>
              <a:latin typeface="Arial"/>
            </a:endParaRPr>
          </a:p>
        </p:txBody>
      </p:sp>
      <p:sp>
        <p:nvSpPr>
          <p:cNvPr id="154" name="TextShape 2"/>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Direct-Mapped Cache Example</a:t>
            </a:r>
            <a:endParaRPr lang="en-US" sz="1350" b="0" strike="noStrike" spc="-1">
              <a:solidFill>
                <a:srgbClr val="000000"/>
              </a:solidFill>
              <a:uFill>
                <a:solidFill>
                  <a:srgbClr val="FFFFFF"/>
                </a:solidFill>
              </a:uFill>
              <a:latin typeface="Arial"/>
            </a:endParaRPr>
          </a:p>
        </p:txBody>
      </p:sp>
      <p:sp>
        <p:nvSpPr>
          <p:cNvPr id="155" name="TextShape 3"/>
          <p:cNvSpPr txBox="1"/>
          <p:nvPr/>
        </p:nvSpPr>
        <p:spPr>
          <a:xfrm>
            <a:off x="1143360" y="4767480"/>
            <a:ext cx="1543680" cy="273240"/>
          </a:xfrm>
          <a:prstGeom prst="rect">
            <a:avLst/>
          </a:prstGeom>
          <a:noFill/>
          <a:ln>
            <a:noFill/>
          </a:ln>
        </p:spPr>
        <p:txBody>
          <a:bodyPr anchor="ctr"/>
          <a:lstStyle/>
          <a:p>
            <a:pPr algn="r">
              <a:lnSpc>
                <a:spcPct val="100000"/>
              </a:lnSpc>
            </a:pPr>
            <a:fld id="{CB3CB6D5-F967-4956-9363-AC774B7237B7}" type="slidenum">
              <a:rPr lang="en-US" sz="900" b="0" strike="noStrike" spc="-1">
                <a:solidFill>
                  <a:srgbClr val="8B8B8B"/>
                </a:solidFill>
                <a:uFill>
                  <a:solidFill>
                    <a:srgbClr val="FFFFFF"/>
                  </a:solidFill>
                </a:uFill>
                <a:latin typeface="Arial"/>
              </a:rPr>
              <a:t>18</a:t>
            </a:fld>
            <a:endParaRPr lang="en-US" sz="1400" b="0" strike="noStrike" spc="-1">
              <a:solidFill>
                <a:srgbClr val="000000"/>
              </a:solidFill>
              <a:uFill>
                <a:solidFill>
                  <a:srgbClr val="FFFFFF"/>
                </a:solidFill>
              </a:uFill>
              <a:latin typeface="Times New Roman"/>
            </a:endParaRPr>
          </a:p>
        </p:txBody>
      </p:sp>
      <p:sp>
        <p:nvSpPr>
          <p:cNvPr id="156" name="CustomShape 4"/>
          <p:cNvSpPr/>
          <p:nvPr/>
        </p:nvSpPr>
        <p:spPr>
          <a:xfrm>
            <a:off x="1863720" y="209304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157" name="CustomShape 5"/>
          <p:cNvSpPr/>
          <p:nvPr/>
        </p:nvSpPr>
        <p:spPr>
          <a:xfrm>
            <a:off x="1863720" y="250380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158" name="CustomShape 6"/>
          <p:cNvSpPr/>
          <p:nvPr/>
        </p:nvSpPr>
        <p:spPr>
          <a:xfrm>
            <a:off x="1978200" y="215028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159" name="CustomShape 7"/>
          <p:cNvSpPr/>
          <p:nvPr/>
        </p:nvSpPr>
        <p:spPr>
          <a:xfrm>
            <a:off x="1978200" y="256104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160" name="CustomShape 8"/>
          <p:cNvSpPr/>
          <p:nvPr/>
        </p:nvSpPr>
        <p:spPr>
          <a:xfrm>
            <a:off x="2549520" y="215028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161" name="CustomShape 9"/>
          <p:cNvSpPr/>
          <p:nvPr/>
        </p:nvSpPr>
        <p:spPr>
          <a:xfrm>
            <a:off x="2549520" y="256104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162" name="CustomShape 10"/>
          <p:cNvSpPr/>
          <p:nvPr/>
        </p:nvSpPr>
        <p:spPr>
          <a:xfrm>
            <a:off x="1261800" y="211500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0:</a:t>
            </a:r>
            <a:endParaRPr lang="en-US" sz="1800" b="0" strike="noStrike" spc="-1">
              <a:solidFill>
                <a:srgbClr val="000000"/>
              </a:solidFill>
              <a:uFill>
                <a:solidFill>
                  <a:srgbClr val="FFFFFF"/>
                </a:solidFill>
              </a:uFill>
              <a:latin typeface="Arial"/>
            </a:endParaRPr>
          </a:p>
        </p:txBody>
      </p:sp>
      <p:sp>
        <p:nvSpPr>
          <p:cNvPr id="163" name="CustomShape 11"/>
          <p:cNvSpPr/>
          <p:nvPr/>
        </p:nvSpPr>
        <p:spPr>
          <a:xfrm>
            <a:off x="1261800" y="253908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1:</a:t>
            </a:r>
            <a:endParaRPr lang="en-US" sz="1800" b="0" strike="noStrike" spc="-1">
              <a:solidFill>
                <a:srgbClr val="000000"/>
              </a:solidFill>
              <a:uFill>
                <a:solidFill>
                  <a:srgbClr val="FFFFFF"/>
                </a:solidFill>
              </a:uFill>
              <a:latin typeface="Arial"/>
            </a:endParaRPr>
          </a:p>
        </p:txBody>
      </p:sp>
      <p:sp>
        <p:nvSpPr>
          <p:cNvPr id="164" name="CustomShape 12"/>
          <p:cNvSpPr/>
          <p:nvPr/>
        </p:nvSpPr>
        <p:spPr>
          <a:xfrm>
            <a:off x="5121360" y="2093040"/>
            <a:ext cx="113760" cy="353160"/>
          </a:xfrm>
          <a:prstGeom prst="rightBrace">
            <a:avLst>
              <a:gd name="adj1" fmla="val 25781"/>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165" name="CustomShape 13"/>
          <p:cNvSpPr/>
          <p:nvPr/>
        </p:nvSpPr>
        <p:spPr>
          <a:xfrm>
            <a:off x="5258880" y="2115000"/>
            <a:ext cx="159552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i="1" strike="noStrike" spc="-1">
                <a:solidFill>
                  <a:srgbClr val="000000"/>
                </a:solidFill>
                <a:uFill>
                  <a:solidFill>
                    <a:srgbClr val="FFFFFF"/>
                  </a:solidFill>
                </a:uFill>
                <a:latin typeface="Century Gothic"/>
              </a:rPr>
              <a:t>E = 1</a:t>
            </a:r>
            <a:r>
              <a:rPr lang="en-US" sz="1350" b="0" strike="noStrike" spc="-1">
                <a:solidFill>
                  <a:srgbClr val="000000"/>
                </a:solidFill>
                <a:uFill>
                  <a:solidFill>
                    <a:srgbClr val="FFFFFF"/>
                  </a:solidFill>
                </a:uFill>
                <a:latin typeface="Century Gothic"/>
              </a:rPr>
              <a:t>  lines per set</a:t>
            </a:r>
            <a:endParaRPr lang="en-US" sz="1800" b="0" strike="noStrike" spc="-1">
              <a:solidFill>
                <a:srgbClr val="000000"/>
              </a:solidFill>
              <a:uFill>
                <a:solidFill>
                  <a:srgbClr val="FFFFFF"/>
                </a:solidFill>
              </a:uFill>
              <a:latin typeface="Arial"/>
            </a:endParaRPr>
          </a:p>
        </p:txBody>
      </p:sp>
      <p:sp>
        <p:nvSpPr>
          <p:cNvPr id="166" name="CustomShape 14"/>
          <p:cNvSpPr/>
          <p:nvPr/>
        </p:nvSpPr>
        <p:spPr>
          <a:xfrm>
            <a:off x="3349800" y="215028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sp>
        <p:nvSpPr>
          <p:cNvPr id="167" name="CustomShape 15"/>
          <p:cNvSpPr/>
          <p:nvPr/>
        </p:nvSpPr>
        <p:spPr>
          <a:xfrm>
            <a:off x="3349800" y="255024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sp>
        <p:nvSpPr>
          <p:cNvPr id="168" name="CustomShape 16"/>
          <p:cNvSpPr/>
          <p:nvPr/>
        </p:nvSpPr>
        <p:spPr>
          <a:xfrm rot="16200000">
            <a:off x="4016880" y="1214640"/>
            <a:ext cx="113760" cy="1485360"/>
          </a:xfrm>
          <a:prstGeom prst="rightBrace">
            <a:avLst>
              <a:gd name="adj1" fmla="val 108333"/>
              <a:gd name="adj2" fmla="val 52319"/>
            </a:avLst>
          </a:prstGeom>
          <a:noFill/>
          <a:ln w="12600">
            <a:solidFill>
              <a:schemeClr val="tx1"/>
            </a:solidFill>
            <a:round/>
          </a:ln>
        </p:spPr>
        <p:style>
          <a:lnRef idx="0">
            <a:scrgbClr r="0" g="0" b="0"/>
          </a:lnRef>
          <a:fillRef idx="0">
            <a:scrgbClr r="0" g="0" b="0"/>
          </a:fillRef>
          <a:effectRef idx="0">
            <a:scrgbClr r="0" g="0" b="0"/>
          </a:effectRef>
          <a:fontRef idx="minor"/>
        </p:style>
      </p:sp>
      <p:sp>
        <p:nvSpPr>
          <p:cNvPr id="169" name="CustomShape 17"/>
          <p:cNvSpPr/>
          <p:nvPr/>
        </p:nvSpPr>
        <p:spPr>
          <a:xfrm>
            <a:off x="3585960" y="1489320"/>
            <a:ext cx="114264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200" b="0" i="1" strike="noStrike" spc="-1">
                <a:solidFill>
                  <a:srgbClr val="000000"/>
                </a:solidFill>
                <a:uFill>
                  <a:solidFill>
                    <a:srgbClr val="FFFFFF"/>
                  </a:solidFill>
                </a:uFill>
                <a:latin typeface="Century Gothic"/>
              </a:rPr>
              <a:t>8  </a:t>
            </a:r>
            <a:r>
              <a:rPr lang="en-US" sz="1200" b="0" strike="noStrike" spc="-1">
                <a:solidFill>
                  <a:srgbClr val="000000"/>
                </a:solidFill>
                <a:uFill>
                  <a:solidFill>
                    <a:srgbClr val="FFFFFF"/>
                  </a:solidFill>
                </a:uFill>
                <a:latin typeface="Century Gothic"/>
              </a:rPr>
              <a:t>bytes</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entury Gothic"/>
              </a:rPr>
              <a:t>per data block</a:t>
            </a:r>
            <a:endParaRPr lang="en-US" sz="1800" b="0" strike="noStrike" spc="-1">
              <a:solidFill>
                <a:srgbClr val="000000"/>
              </a:solidFill>
              <a:uFill>
                <a:solidFill>
                  <a:srgbClr val="FFFFFF"/>
                </a:solidFill>
              </a:uFill>
              <a:latin typeface="Arial"/>
            </a:endParaRPr>
          </a:p>
        </p:txBody>
      </p:sp>
      <p:sp>
        <p:nvSpPr>
          <p:cNvPr id="170" name="CustomShape 18"/>
          <p:cNvSpPr/>
          <p:nvPr/>
        </p:nvSpPr>
        <p:spPr>
          <a:xfrm>
            <a:off x="1863720" y="290376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171" name="CustomShape 19"/>
          <p:cNvSpPr/>
          <p:nvPr/>
        </p:nvSpPr>
        <p:spPr>
          <a:xfrm>
            <a:off x="1863720" y="331452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172" name="CustomShape 20"/>
          <p:cNvSpPr/>
          <p:nvPr/>
        </p:nvSpPr>
        <p:spPr>
          <a:xfrm>
            <a:off x="1978200" y="296100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173" name="CustomShape 21"/>
          <p:cNvSpPr/>
          <p:nvPr/>
        </p:nvSpPr>
        <p:spPr>
          <a:xfrm>
            <a:off x="1978200" y="337176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174" name="CustomShape 22"/>
          <p:cNvSpPr/>
          <p:nvPr/>
        </p:nvSpPr>
        <p:spPr>
          <a:xfrm>
            <a:off x="2549520" y="296100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175" name="CustomShape 23"/>
          <p:cNvSpPr/>
          <p:nvPr/>
        </p:nvSpPr>
        <p:spPr>
          <a:xfrm>
            <a:off x="2549520" y="337176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176" name="CustomShape 24"/>
          <p:cNvSpPr/>
          <p:nvPr/>
        </p:nvSpPr>
        <p:spPr>
          <a:xfrm>
            <a:off x="1261800" y="292608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2:</a:t>
            </a:r>
            <a:endParaRPr lang="en-US" sz="1800" b="0" strike="noStrike" spc="-1">
              <a:solidFill>
                <a:srgbClr val="000000"/>
              </a:solidFill>
              <a:uFill>
                <a:solidFill>
                  <a:srgbClr val="FFFFFF"/>
                </a:solidFill>
              </a:uFill>
              <a:latin typeface="Arial"/>
            </a:endParaRPr>
          </a:p>
        </p:txBody>
      </p:sp>
      <p:sp>
        <p:nvSpPr>
          <p:cNvPr id="177" name="CustomShape 25"/>
          <p:cNvSpPr/>
          <p:nvPr/>
        </p:nvSpPr>
        <p:spPr>
          <a:xfrm>
            <a:off x="1261800" y="334980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3:</a:t>
            </a:r>
            <a:endParaRPr lang="en-US" sz="1800" b="0" strike="noStrike" spc="-1">
              <a:solidFill>
                <a:srgbClr val="000000"/>
              </a:solidFill>
              <a:uFill>
                <a:solidFill>
                  <a:srgbClr val="FFFFFF"/>
                </a:solidFill>
              </a:uFill>
              <a:latin typeface="Arial"/>
            </a:endParaRPr>
          </a:p>
        </p:txBody>
      </p:sp>
      <p:sp>
        <p:nvSpPr>
          <p:cNvPr id="178" name="CustomShape 26"/>
          <p:cNvSpPr/>
          <p:nvPr/>
        </p:nvSpPr>
        <p:spPr>
          <a:xfrm>
            <a:off x="3349800" y="296100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sp>
        <p:nvSpPr>
          <p:cNvPr id="179" name="CustomShape 27"/>
          <p:cNvSpPr/>
          <p:nvPr/>
        </p:nvSpPr>
        <p:spPr>
          <a:xfrm>
            <a:off x="3349800" y="336096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graphicFrame>
        <p:nvGraphicFramePr>
          <p:cNvPr id="180" name="Table 28"/>
          <p:cNvGraphicFramePr/>
          <p:nvPr/>
        </p:nvGraphicFramePr>
        <p:xfrm>
          <a:off x="5870340" y="2515580"/>
          <a:ext cx="2457000" cy="2194560"/>
        </p:xfrm>
        <a:graphic>
          <a:graphicData uri="http://schemas.openxmlformats.org/drawingml/2006/table">
            <a:tbl>
              <a:tblPr/>
              <a:tblGrid>
                <a:gridCol w="614160">
                  <a:extLst>
                    <a:ext uri="{9D8B030D-6E8A-4147-A177-3AD203B41FA5}">
                      <a16:colId xmlns:a16="http://schemas.microsoft.com/office/drawing/2014/main" val="20000"/>
                    </a:ext>
                  </a:extLst>
                </a:gridCol>
                <a:gridCol w="614160">
                  <a:extLst>
                    <a:ext uri="{9D8B030D-6E8A-4147-A177-3AD203B41FA5}">
                      <a16:colId xmlns:a16="http://schemas.microsoft.com/office/drawing/2014/main" val="20001"/>
                    </a:ext>
                  </a:extLst>
                </a:gridCol>
                <a:gridCol w="614160">
                  <a:extLst>
                    <a:ext uri="{9D8B030D-6E8A-4147-A177-3AD203B41FA5}">
                      <a16:colId xmlns:a16="http://schemas.microsoft.com/office/drawing/2014/main" val="20002"/>
                    </a:ext>
                  </a:extLst>
                </a:gridCol>
                <a:gridCol w="614520">
                  <a:extLst>
                    <a:ext uri="{9D8B030D-6E8A-4147-A177-3AD203B41FA5}">
                      <a16:colId xmlns:a16="http://schemas.microsoft.com/office/drawing/2014/main" val="20003"/>
                    </a:ext>
                  </a:extLst>
                </a:gridCol>
              </a:tblGrid>
              <a:tr h="344880">
                <a:tc>
                  <a:txBody>
                    <a:bodyPr/>
                    <a:lstStyle/>
                    <a:p>
                      <a:endParaRPr lang="en-US"/>
                    </a:p>
                  </a:txBody>
                  <a:tcPr marL="68400" marR="68400">
                    <a:noFill/>
                  </a:tcPr>
                </a:tc>
                <a:tc>
                  <a:txBody>
                    <a:bodyPr/>
                    <a:lstStyle/>
                    <a:p>
                      <a:pPr algn="ctr">
                        <a:lnSpc>
                          <a:spcPct val="100000"/>
                        </a:lnSpc>
                      </a:pPr>
                      <a:r>
                        <a:rPr lang="en-US" sz="1800" b="0" strike="noStrike" spc="-1" dirty="0">
                          <a:solidFill>
                            <a:srgbClr val="000000"/>
                          </a:solidFill>
                          <a:uFill>
                            <a:solidFill>
                              <a:srgbClr val="FFFFFF"/>
                            </a:solidFill>
                          </a:uFill>
                          <a:latin typeface="Arial"/>
                        </a:rPr>
                        <a:t>t</a:t>
                      </a: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s</a:t>
                      </a: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b</a:t>
                      </a:r>
                    </a:p>
                  </a:txBody>
                  <a:tcPr marL="68400" marR="68400">
                    <a:noFill/>
                  </a:tcPr>
                </a:tc>
                <a:extLst>
                  <a:ext uri="{0D108BD9-81ED-4DB2-BD59-A6C34878D82A}">
                    <a16:rowId xmlns:a16="http://schemas.microsoft.com/office/drawing/2014/main" val="10000"/>
                  </a:ext>
                </a:extLst>
              </a:tr>
              <a:tr h="344880">
                <a:tc>
                  <a:txBody>
                    <a:bodyPr/>
                    <a:lstStyle/>
                    <a:p>
                      <a:pPr>
                        <a:lnSpc>
                          <a:spcPct val="100000"/>
                        </a:lnSpc>
                      </a:pPr>
                      <a:r>
                        <a:rPr lang="en-US" sz="1800" b="1" strike="noStrike" spc="-1">
                          <a:solidFill>
                            <a:srgbClr val="660066"/>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1</a:t>
                      </a: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2</a:t>
                      </a: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3</a:t>
                      </a:r>
                    </a:p>
                  </a:txBody>
                  <a:tcPr marL="68400" marR="68400">
                    <a:noFill/>
                  </a:tcPr>
                </a:tc>
                <a:extLst>
                  <a:ext uri="{0D108BD9-81ED-4DB2-BD59-A6C34878D82A}">
                    <a16:rowId xmlns:a16="http://schemas.microsoft.com/office/drawing/2014/main" val="10001"/>
                  </a:ext>
                </a:extLst>
              </a:tr>
              <a:tr h="344880">
                <a:tc>
                  <a:txBody>
                    <a:bodyPr/>
                    <a:lstStyle/>
                    <a:p>
                      <a:pPr>
                        <a:lnSpc>
                          <a:spcPct val="100000"/>
                        </a:lnSpc>
                      </a:pPr>
                      <a:r>
                        <a:rPr lang="en-US" sz="1800" b="1" strike="noStrike" spc="-1">
                          <a:solidFill>
                            <a:srgbClr val="660066"/>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27</a:t>
                      </a: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2</a:t>
                      </a:r>
                    </a:p>
                  </a:txBody>
                  <a:tcPr marL="68400" marR="68400">
                    <a:noFill/>
                  </a:tcPr>
                </a:tc>
                <a:tc>
                  <a:txBody>
                    <a:bodyPr/>
                    <a:lstStyle/>
                    <a:p>
                      <a:pPr algn="ctr">
                        <a:lnSpc>
                          <a:spcPct val="100000"/>
                        </a:lnSpc>
                      </a:pPr>
                      <a:r>
                        <a:rPr lang="en-US" sz="1800" b="0" strike="noStrike" spc="-1" dirty="0">
                          <a:solidFill>
                            <a:srgbClr val="000000"/>
                          </a:solidFill>
                          <a:uFill>
                            <a:solidFill>
                              <a:srgbClr val="FFFFFF"/>
                            </a:solidFill>
                          </a:uFill>
                          <a:latin typeface="Arial"/>
                        </a:rPr>
                        <a:t>3</a:t>
                      </a:r>
                    </a:p>
                  </a:txBody>
                  <a:tcPr marL="68400" marR="68400">
                    <a:noFill/>
                  </a:tcPr>
                </a:tc>
                <a:extLst>
                  <a:ext uri="{0D108BD9-81ED-4DB2-BD59-A6C34878D82A}">
                    <a16:rowId xmlns:a16="http://schemas.microsoft.com/office/drawing/2014/main" val="10002"/>
                  </a:ext>
                </a:extLst>
              </a:tr>
              <a:tr h="344880">
                <a:tc>
                  <a:txBody>
                    <a:bodyPr/>
                    <a:lstStyle/>
                    <a:p>
                      <a:pPr>
                        <a:lnSpc>
                          <a:spcPct val="100000"/>
                        </a:lnSpc>
                      </a:pPr>
                      <a:r>
                        <a:rPr lang="en-US" sz="1800" b="1" strike="noStrike" spc="-1">
                          <a:solidFill>
                            <a:srgbClr val="660066"/>
                          </a:solidFill>
                          <a:uFill>
                            <a:solidFill>
                              <a:srgbClr val="FFFFFF"/>
                            </a:solidFill>
                          </a:uFill>
                          <a:latin typeface="Arial"/>
                        </a:rPr>
                        <a:t>C.</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25</a:t>
                      </a: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4</a:t>
                      </a: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3</a:t>
                      </a:r>
                    </a:p>
                  </a:txBody>
                  <a:tcPr marL="68400" marR="68400">
                    <a:noFill/>
                  </a:tcPr>
                </a:tc>
                <a:extLst>
                  <a:ext uri="{0D108BD9-81ED-4DB2-BD59-A6C34878D82A}">
                    <a16:rowId xmlns:a16="http://schemas.microsoft.com/office/drawing/2014/main" val="10003"/>
                  </a:ext>
                </a:extLst>
              </a:tr>
              <a:tr h="344880">
                <a:tc>
                  <a:txBody>
                    <a:bodyPr/>
                    <a:lstStyle/>
                    <a:p>
                      <a:pPr>
                        <a:lnSpc>
                          <a:spcPct val="100000"/>
                        </a:lnSpc>
                      </a:pPr>
                      <a:r>
                        <a:rPr lang="en-US" sz="1800" b="1" strike="noStrike" spc="-1">
                          <a:solidFill>
                            <a:srgbClr val="660066"/>
                          </a:solidFill>
                          <a:uFill>
                            <a:solidFill>
                              <a:srgbClr val="FFFFFF"/>
                            </a:solidFill>
                          </a:uFill>
                          <a:latin typeface="Arial"/>
                        </a:rPr>
                        <a:t>D.</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1</a:t>
                      </a: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4</a:t>
                      </a: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8</a:t>
                      </a:r>
                    </a:p>
                  </a:txBody>
                  <a:tcPr marL="68400" marR="68400">
                    <a:noFill/>
                  </a:tcPr>
                </a:tc>
                <a:extLst>
                  <a:ext uri="{0D108BD9-81ED-4DB2-BD59-A6C34878D82A}">
                    <a16:rowId xmlns:a16="http://schemas.microsoft.com/office/drawing/2014/main" val="10004"/>
                  </a:ext>
                </a:extLst>
              </a:tr>
              <a:tr h="345960">
                <a:tc>
                  <a:txBody>
                    <a:bodyPr/>
                    <a:lstStyle/>
                    <a:p>
                      <a:pPr>
                        <a:lnSpc>
                          <a:spcPct val="100000"/>
                        </a:lnSpc>
                      </a:pPr>
                      <a:r>
                        <a:rPr lang="en-US" sz="1800" b="1" strike="noStrike" spc="-1">
                          <a:solidFill>
                            <a:srgbClr val="660066"/>
                          </a:solidFill>
                          <a:uFill>
                            <a:solidFill>
                              <a:srgbClr val="FFFFFF"/>
                            </a:solidFill>
                          </a:uFill>
                          <a:latin typeface="Arial"/>
                        </a:rPr>
                        <a:t>E.</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20</a:t>
                      </a:r>
                    </a:p>
                  </a:txBody>
                  <a:tcPr marL="68400" marR="68400">
                    <a:noFill/>
                  </a:tcPr>
                </a:tc>
                <a:tc>
                  <a:txBody>
                    <a:bodyPr/>
                    <a:lstStyle/>
                    <a:p>
                      <a:pPr algn="ctr">
                        <a:lnSpc>
                          <a:spcPct val="100000"/>
                        </a:lnSpc>
                      </a:pPr>
                      <a:r>
                        <a:rPr lang="en-US" sz="1800" b="0" strike="noStrike" spc="-1">
                          <a:solidFill>
                            <a:srgbClr val="000000"/>
                          </a:solidFill>
                          <a:uFill>
                            <a:solidFill>
                              <a:srgbClr val="FFFFFF"/>
                            </a:solidFill>
                          </a:uFill>
                          <a:latin typeface="Arial"/>
                        </a:rPr>
                        <a:t>4</a:t>
                      </a:r>
                    </a:p>
                  </a:txBody>
                  <a:tcPr marL="68400" marR="68400">
                    <a:noFill/>
                  </a:tcPr>
                </a:tc>
                <a:tc>
                  <a:txBody>
                    <a:bodyPr/>
                    <a:lstStyle/>
                    <a:p>
                      <a:pPr algn="ctr">
                        <a:lnSpc>
                          <a:spcPct val="100000"/>
                        </a:lnSpc>
                      </a:pPr>
                      <a:r>
                        <a:rPr lang="en-US" sz="1800" b="0" strike="noStrike" spc="-1" dirty="0">
                          <a:solidFill>
                            <a:srgbClr val="000000"/>
                          </a:solidFill>
                          <a:uFill>
                            <a:solidFill>
                              <a:srgbClr val="FFFFFF"/>
                            </a:solidFill>
                          </a:uFill>
                          <a:latin typeface="Arial"/>
                        </a:rPr>
                        <a:t>8</a:t>
                      </a:r>
                    </a:p>
                  </a:txBody>
                  <a:tcPr marL="68400" marR="68400">
                    <a:noFill/>
                  </a:tcPr>
                </a:tc>
                <a:extLst>
                  <a:ext uri="{0D108BD9-81ED-4DB2-BD59-A6C34878D82A}">
                    <a16:rowId xmlns:a16="http://schemas.microsoft.com/office/drawing/2014/main" val="10005"/>
                  </a:ext>
                </a:extLst>
              </a:tr>
            </a:tbl>
          </a:graphicData>
        </a:graphic>
      </p:graphicFrame>
      <p:sp>
        <p:nvSpPr>
          <p:cNvPr id="181" name="CustomShape 29"/>
          <p:cNvSpPr/>
          <p:nvPr/>
        </p:nvSpPr>
        <p:spPr>
          <a:xfrm>
            <a:off x="1934640" y="3886200"/>
            <a:ext cx="54252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dirty="0">
                <a:solidFill>
                  <a:srgbClr val="000000"/>
                </a:solidFill>
                <a:uFill>
                  <a:solidFill>
                    <a:srgbClr val="FFFFFF"/>
                  </a:solidFill>
                </a:uFill>
                <a:latin typeface="Century Gothic"/>
              </a:rPr>
              <a:t>t </a:t>
            </a:r>
            <a:r>
              <a:rPr lang="en-US" sz="1500" b="0" strike="noStrike" spc="-1" dirty="0">
                <a:solidFill>
                  <a:srgbClr val="000000"/>
                </a:solidFill>
                <a:uFill>
                  <a:solidFill>
                    <a:srgbClr val="FFFFFF"/>
                  </a:solidFill>
                </a:uFill>
                <a:latin typeface="Century Gothic"/>
              </a:rPr>
              <a:t>bits</a:t>
            </a:r>
            <a:endParaRPr lang="en-US" sz="1800" b="0" strike="noStrike" spc="-1" dirty="0">
              <a:solidFill>
                <a:srgbClr val="000000"/>
              </a:solidFill>
              <a:uFill>
                <a:solidFill>
                  <a:srgbClr val="FFFFFF"/>
                </a:solidFill>
              </a:uFill>
              <a:latin typeface="Arial"/>
            </a:endParaRPr>
          </a:p>
        </p:txBody>
      </p:sp>
      <p:sp>
        <p:nvSpPr>
          <p:cNvPr id="182" name="CustomShape 30"/>
          <p:cNvSpPr/>
          <p:nvPr/>
        </p:nvSpPr>
        <p:spPr>
          <a:xfrm>
            <a:off x="2751480" y="3886200"/>
            <a:ext cx="58392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s </a:t>
            </a:r>
            <a:r>
              <a:rPr lang="en-US" sz="1500" b="0" strike="noStrike" spc="-1">
                <a:solidFill>
                  <a:srgbClr val="000000"/>
                </a:solidFill>
                <a:uFill>
                  <a:solidFill>
                    <a:srgbClr val="FFFFFF"/>
                  </a:solidFill>
                </a:uFill>
                <a:latin typeface="Century Gothic"/>
              </a:rPr>
              <a:t>bits</a:t>
            </a:r>
            <a:endParaRPr lang="en-US" sz="1800" b="0" strike="noStrike" spc="-1">
              <a:solidFill>
                <a:srgbClr val="000000"/>
              </a:solidFill>
              <a:uFill>
                <a:solidFill>
                  <a:srgbClr val="FFFFFF"/>
                </a:solidFill>
              </a:uFill>
              <a:latin typeface="Arial"/>
            </a:endParaRPr>
          </a:p>
        </p:txBody>
      </p:sp>
      <p:sp>
        <p:nvSpPr>
          <p:cNvPr id="183" name="CustomShape 31"/>
          <p:cNvSpPr/>
          <p:nvPr/>
        </p:nvSpPr>
        <p:spPr>
          <a:xfrm>
            <a:off x="3555360" y="417060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84" name="CustomShape 32"/>
          <p:cNvSpPr/>
          <p:nvPr/>
        </p:nvSpPr>
        <p:spPr>
          <a:xfrm>
            <a:off x="2698200" y="417060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85" name="CustomShape 33"/>
          <p:cNvSpPr/>
          <p:nvPr/>
        </p:nvSpPr>
        <p:spPr>
          <a:xfrm>
            <a:off x="1841040" y="417060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186" name="CustomShape 34"/>
          <p:cNvSpPr/>
          <p:nvPr/>
        </p:nvSpPr>
        <p:spPr>
          <a:xfrm>
            <a:off x="3717360" y="3886200"/>
            <a:ext cx="59616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b </a:t>
            </a:r>
            <a:r>
              <a:rPr lang="en-US" sz="1500" b="0" strike="noStrike" spc="-1">
                <a:solidFill>
                  <a:srgbClr val="000000"/>
                </a:solidFill>
                <a:uFill>
                  <a:solidFill>
                    <a:srgbClr val="FFFFFF"/>
                  </a:solidFill>
                </a:uFill>
                <a:latin typeface="Century Gothic"/>
              </a:rPr>
              <a:t>bits</a:t>
            </a:r>
            <a:endParaRPr lang="en-US" sz="1800" b="0" strike="noStrike" spc="-1">
              <a:solidFill>
                <a:srgbClr val="000000"/>
              </a:solidFill>
              <a:uFill>
                <a:solidFill>
                  <a:srgbClr val="FFFFFF"/>
                </a:solidFill>
              </a:uFill>
              <a:latin typeface="Arial"/>
            </a:endParaRPr>
          </a:p>
        </p:txBody>
      </p:sp>
      <p:sp>
        <p:nvSpPr>
          <p:cNvPr id="187" name="CustomShape 35"/>
          <p:cNvSpPr/>
          <p:nvPr/>
        </p:nvSpPr>
        <p:spPr>
          <a:xfrm>
            <a:off x="4304880" y="4286880"/>
            <a:ext cx="260280" cy="250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050" b="0" strike="noStrike" spc="-1">
                <a:solidFill>
                  <a:srgbClr val="000000"/>
                </a:solidFill>
                <a:uFill>
                  <a:solidFill>
                    <a:srgbClr val="FFFFFF"/>
                  </a:solidFill>
                </a:uFill>
                <a:latin typeface="Courier New"/>
              </a:rPr>
              <a:t>0</a:t>
            </a:r>
            <a:endParaRPr lang="en-US" sz="1800" b="0" strike="noStrike" spc="-1">
              <a:solidFill>
                <a:srgbClr val="000000"/>
              </a:solidFill>
              <a:uFill>
                <a:solidFill>
                  <a:srgbClr val="FFFFFF"/>
                </a:solidFill>
              </a:uFill>
              <a:latin typeface="Arial"/>
            </a:endParaRPr>
          </a:p>
        </p:txBody>
      </p:sp>
      <p:sp>
        <p:nvSpPr>
          <p:cNvPr id="188" name="CustomShape 36"/>
          <p:cNvSpPr/>
          <p:nvPr/>
        </p:nvSpPr>
        <p:spPr>
          <a:xfrm>
            <a:off x="1774440" y="4286880"/>
            <a:ext cx="339480" cy="250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050" b="0" strike="noStrike" spc="-1">
                <a:solidFill>
                  <a:srgbClr val="000000"/>
                </a:solidFill>
                <a:uFill>
                  <a:solidFill>
                    <a:srgbClr val="FFFFFF"/>
                  </a:solidFill>
                </a:uFill>
                <a:latin typeface="Courier New"/>
              </a:rPr>
              <a:t>31</a:t>
            </a:r>
            <a:endParaRPr lang="en-US" sz="1800" b="0" strike="noStrike" spc="-1">
              <a:solidFill>
                <a:srgbClr val="000000"/>
              </a:solidFill>
              <a:uFill>
                <a:solidFill>
                  <a:srgbClr val="FFFFFF"/>
                </a:solidFill>
              </a:uFill>
              <a:latin typeface="Arial"/>
            </a:endParaRPr>
          </a:p>
        </p:txBody>
      </p:sp>
      <p:sp>
        <p:nvSpPr>
          <p:cNvPr id="189" name="CustomShape 37"/>
          <p:cNvSpPr/>
          <p:nvPr/>
        </p:nvSpPr>
        <p:spPr>
          <a:xfrm>
            <a:off x="2044080" y="4713840"/>
            <a:ext cx="414360" cy="27288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350" b="0" i="1"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190" name="CustomShape 38"/>
          <p:cNvSpPr/>
          <p:nvPr/>
        </p:nvSpPr>
        <p:spPr>
          <a:xfrm>
            <a:off x="2599560" y="4713840"/>
            <a:ext cx="1012680" cy="272880"/>
          </a:xfrm>
          <a:prstGeom prst="rect">
            <a:avLst/>
          </a:prstGeom>
          <a:noFill/>
          <a:ln>
            <a:noFill/>
          </a:ln>
        </p:spPr>
        <p:style>
          <a:lnRef idx="0">
            <a:scrgbClr r="0" g="0" b="0"/>
          </a:lnRef>
          <a:fillRef idx="0">
            <a:scrgbClr r="0" g="0" b="0"/>
          </a:fillRef>
          <a:effectRef idx="0">
            <a:scrgbClr r="0" g="0" b="0"/>
          </a:effectRef>
          <a:fontRef idx="minor"/>
        </p:style>
        <p:txBody>
          <a:bodyPr lIns="68040" tIns="33480" rIns="68040" bIns="33480"/>
          <a:lstStyle/>
          <a:p>
            <a:pPr>
              <a:lnSpc>
                <a:spcPct val="100000"/>
              </a:lnSpc>
            </a:pPr>
            <a:r>
              <a:rPr lang="en-US" sz="1350" b="0" i="1" strike="noStrike" spc="-1">
                <a:solidFill>
                  <a:srgbClr val="000000"/>
                </a:solidFill>
                <a:uFill>
                  <a:solidFill>
                    <a:srgbClr val="FFFFFF"/>
                  </a:solidFill>
                </a:uFill>
                <a:latin typeface="Century Gothic"/>
              </a:rPr>
              <a:t>Set index</a:t>
            </a:r>
            <a:endParaRPr lang="en-US" sz="1800" b="0" strike="noStrike" spc="-1">
              <a:solidFill>
                <a:srgbClr val="000000"/>
              </a:solidFill>
              <a:uFill>
                <a:solidFill>
                  <a:srgbClr val="FFFFFF"/>
                </a:solidFill>
              </a:uFill>
              <a:latin typeface="Arial"/>
            </a:endParaRPr>
          </a:p>
        </p:txBody>
      </p:sp>
      <p:sp>
        <p:nvSpPr>
          <p:cNvPr id="191" name="CustomShape 39"/>
          <p:cNvSpPr/>
          <p:nvPr/>
        </p:nvSpPr>
        <p:spPr>
          <a:xfrm rot="5400000">
            <a:off x="2126880" y="420624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192" name="CustomShape 40"/>
          <p:cNvSpPr/>
          <p:nvPr/>
        </p:nvSpPr>
        <p:spPr>
          <a:xfrm rot="5400000">
            <a:off x="2984040" y="420624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193" name="CustomShape 41"/>
          <p:cNvSpPr/>
          <p:nvPr/>
        </p:nvSpPr>
        <p:spPr>
          <a:xfrm rot="5400000">
            <a:off x="3898440" y="420624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194" name="CustomShape 42"/>
          <p:cNvSpPr/>
          <p:nvPr/>
        </p:nvSpPr>
        <p:spPr>
          <a:xfrm>
            <a:off x="3574800" y="4713840"/>
            <a:ext cx="1018080" cy="27288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350" b="0" i="1" strike="noStrike" spc="-1">
                <a:solidFill>
                  <a:srgbClr val="000000"/>
                </a:solidFill>
                <a:uFill>
                  <a:solidFill>
                    <a:srgbClr val="FFFFFF"/>
                  </a:solidFill>
                </a:uFill>
                <a:latin typeface="Century Gothic"/>
              </a:rPr>
              <a:t>Block offset</a:t>
            </a:r>
            <a:endParaRPr lang="en-US" sz="1800" b="0" strike="noStrike" spc="-1">
              <a:solidFill>
                <a:srgbClr val="000000"/>
              </a:solidFill>
              <a:uFill>
                <a:solidFill>
                  <a:srgbClr val="FFFFFF"/>
                </a:solidFill>
              </a:uFill>
              <a:latin typeface="Arial"/>
            </a:endParaRPr>
          </a:p>
        </p:txBody>
      </p:sp>
      <p:sp>
        <p:nvSpPr>
          <p:cNvPr id="44" name="CustomShape 43">
            <a:extLst>
              <a:ext uri="{FF2B5EF4-FFF2-40B4-BE49-F238E27FC236}">
                <a16:creationId xmlns:a16="http://schemas.microsoft.com/office/drawing/2014/main" id="{421ED806-41A4-4700-8FD0-4A424023AC6B}"/>
              </a:ext>
            </a:extLst>
          </p:cNvPr>
          <p:cNvSpPr/>
          <p:nvPr/>
        </p:nvSpPr>
        <p:spPr>
          <a:xfrm>
            <a:off x="5885460" y="3246840"/>
            <a:ext cx="342360" cy="342360"/>
          </a:xfrm>
          <a:prstGeom prst="ellipse">
            <a:avLst/>
          </a:prstGeom>
          <a:noFill/>
          <a:ln w="57240">
            <a:solidFill>
              <a:srgbClr val="00FF00"/>
            </a:solidFill>
            <a:roun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068679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2"/>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dirty="0">
                <a:solidFill>
                  <a:srgbClr val="000000"/>
                </a:solidFill>
                <a:uFill>
                  <a:solidFill>
                    <a:srgbClr val="FFFFFF"/>
                  </a:solidFill>
                </a:uFill>
                <a:latin typeface="Arial"/>
              </a:rPr>
              <a:t>Which Set Is it?</a:t>
            </a:r>
            <a:endParaRPr lang="en-US" sz="1350" b="0" strike="noStrike" spc="-1" dirty="0">
              <a:solidFill>
                <a:srgbClr val="000000"/>
              </a:solidFill>
              <a:uFill>
                <a:solidFill>
                  <a:srgbClr val="FFFFFF"/>
                </a:solidFill>
              </a:uFill>
              <a:latin typeface="Arial"/>
            </a:endParaRPr>
          </a:p>
        </p:txBody>
      </p:sp>
      <p:sp>
        <p:nvSpPr>
          <p:cNvPr id="196" name="TextShape 1"/>
          <p:cNvSpPr txBox="1"/>
          <p:nvPr/>
        </p:nvSpPr>
        <p:spPr>
          <a:xfrm>
            <a:off x="1486080" y="914400"/>
            <a:ext cx="6057000" cy="399600"/>
          </a:xfrm>
          <a:prstGeom prst="rect">
            <a:avLst/>
          </a:prstGeom>
          <a:noFill/>
          <a:ln>
            <a:noFill/>
          </a:ln>
        </p:spPr>
        <p:txBody>
          <a:bodyPr/>
          <a:lstStyle/>
          <a:p>
            <a:pPr marL="171360" indent="-171000">
              <a:lnSpc>
                <a:spcPct val="90000"/>
              </a:lnSpc>
              <a:buClr>
                <a:srgbClr val="000000"/>
              </a:buClr>
              <a:buFont typeface="Arial"/>
              <a:buChar char="•"/>
            </a:pPr>
            <a:r>
              <a:rPr lang="en-US" sz="1800" b="0" strike="noStrike" spc="-1" dirty="0">
                <a:solidFill>
                  <a:srgbClr val="000000"/>
                </a:solidFill>
                <a:uFill>
                  <a:solidFill>
                    <a:srgbClr val="FFFFFF"/>
                  </a:solidFill>
                </a:uFill>
                <a:latin typeface="Arial"/>
              </a:rPr>
              <a:t>Which set </a:t>
            </a:r>
            <a:r>
              <a:rPr lang="en-US" spc="-1" dirty="0">
                <a:solidFill>
                  <a:srgbClr val="000000"/>
                </a:solidFill>
                <a:uFill>
                  <a:solidFill>
                    <a:srgbClr val="FFFFFF"/>
                  </a:solidFill>
                </a:uFill>
                <a:latin typeface="Arial"/>
              </a:rPr>
              <a:t>is</a:t>
            </a:r>
            <a:r>
              <a:rPr lang="en-US" sz="1800" b="0" strike="noStrike" spc="-1" dirty="0">
                <a:solidFill>
                  <a:srgbClr val="000000"/>
                </a:solidFill>
                <a:uFill>
                  <a:solidFill>
                    <a:srgbClr val="FFFFFF"/>
                  </a:solidFill>
                </a:uFill>
                <a:latin typeface="Arial"/>
              </a:rPr>
              <a:t> the address </a:t>
            </a:r>
            <a:r>
              <a:rPr lang="en-US" sz="1800" b="1" strike="noStrike" spc="-1" dirty="0">
                <a:solidFill>
                  <a:srgbClr val="660066"/>
                </a:solidFill>
                <a:uFill>
                  <a:solidFill>
                    <a:srgbClr val="FFFFFF"/>
                  </a:solidFill>
                </a:uFill>
                <a:latin typeface="Arial"/>
              </a:rPr>
              <a:t>0xFA1C</a:t>
            </a:r>
            <a:r>
              <a:rPr lang="en-US" sz="1800" b="0" strike="noStrike" spc="-1" dirty="0">
                <a:solidFill>
                  <a:srgbClr val="000000"/>
                </a:solidFill>
                <a:uFill>
                  <a:solidFill>
                    <a:srgbClr val="FFFFFF"/>
                  </a:solidFill>
                </a:uFill>
                <a:latin typeface="Arial"/>
              </a:rPr>
              <a:t> located in?</a:t>
            </a:r>
            <a:endParaRPr lang="en-US" sz="2100" b="0" strike="noStrike" spc="-1" dirty="0">
              <a:solidFill>
                <a:srgbClr val="000000"/>
              </a:solidFill>
              <a:uFill>
                <a:solidFill>
                  <a:srgbClr val="FFFFFF"/>
                </a:solidFill>
              </a:uFill>
              <a:latin typeface="Arial"/>
            </a:endParaRPr>
          </a:p>
        </p:txBody>
      </p:sp>
      <p:sp>
        <p:nvSpPr>
          <p:cNvPr id="198" name="TextShape 3"/>
          <p:cNvSpPr txBox="1"/>
          <p:nvPr/>
        </p:nvSpPr>
        <p:spPr>
          <a:xfrm>
            <a:off x="1143360" y="4767480"/>
            <a:ext cx="1543680" cy="273240"/>
          </a:xfrm>
          <a:prstGeom prst="rect">
            <a:avLst/>
          </a:prstGeom>
          <a:noFill/>
          <a:ln>
            <a:noFill/>
          </a:ln>
        </p:spPr>
        <p:txBody>
          <a:bodyPr anchor="ctr"/>
          <a:lstStyle/>
          <a:p>
            <a:pPr algn="r">
              <a:lnSpc>
                <a:spcPct val="100000"/>
              </a:lnSpc>
            </a:pPr>
            <a:fld id="{A4F6DECA-A5D0-4D62-9CD8-19111DBE92A5}" type="slidenum">
              <a:rPr lang="en-US" sz="900" b="0" strike="noStrike" spc="-1">
                <a:solidFill>
                  <a:srgbClr val="8B8B8B"/>
                </a:solidFill>
                <a:uFill>
                  <a:solidFill>
                    <a:srgbClr val="FFFFFF"/>
                  </a:solidFill>
                </a:uFill>
                <a:latin typeface="Arial"/>
              </a:rPr>
              <a:t>19</a:t>
            </a:fld>
            <a:endParaRPr lang="en-US" sz="1400" b="0" strike="noStrike" spc="-1" dirty="0">
              <a:solidFill>
                <a:srgbClr val="000000"/>
              </a:solidFill>
              <a:uFill>
                <a:solidFill>
                  <a:srgbClr val="FFFFFF"/>
                </a:solidFill>
              </a:uFill>
              <a:latin typeface="Times New Roman"/>
            </a:endParaRPr>
          </a:p>
        </p:txBody>
      </p:sp>
      <p:sp>
        <p:nvSpPr>
          <p:cNvPr id="199" name="CustomShape 4"/>
          <p:cNvSpPr/>
          <p:nvPr/>
        </p:nvSpPr>
        <p:spPr>
          <a:xfrm>
            <a:off x="1863720" y="185220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200" name="CustomShape 5"/>
          <p:cNvSpPr/>
          <p:nvPr/>
        </p:nvSpPr>
        <p:spPr>
          <a:xfrm>
            <a:off x="1863720" y="226296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201" name="CustomShape 6"/>
          <p:cNvSpPr/>
          <p:nvPr/>
        </p:nvSpPr>
        <p:spPr>
          <a:xfrm>
            <a:off x="1978200" y="190944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202" name="CustomShape 7"/>
          <p:cNvSpPr/>
          <p:nvPr/>
        </p:nvSpPr>
        <p:spPr>
          <a:xfrm>
            <a:off x="1978200" y="232020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203" name="CustomShape 8"/>
          <p:cNvSpPr/>
          <p:nvPr/>
        </p:nvSpPr>
        <p:spPr>
          <a:xfrm>
            <a:off x="2549520" y="190944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204" name="CustomShape 9"/>
          <p:cNvSpPr/>
          <p:nvPr/>
        </p:nvSpPr>
        <p:spPr>
          <a:xfrm>
            <a:off x="2549520" y="232020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205" name="CustomShape 10"/>
          <p:cNvSpPr/>
          <p:nvPr/>
        </p:nvSpPr>
        <p:spPr>
          <a:xfrm>
            <a:off x="1261800" y="187416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0:</a:t>
            </a:r>
            <a:endParaRPr lang="en-US" sz="1800" b="0" strike="noStrike" spc="-1">
              <a:solidFill>
                <a:srgbClr val="000000"/>
              </a:solidFill>
              <a:uFill>
                <a:solidFill>
                  <a:srgbClr val="FFFFFF"/>
                </a:solidFill>
              </a:uFill>
              <a:latin typeface="Arial"/>
            </a:endParaRPr>
          </a:p>
        </p:txBody>
      </p:sp>
      <p:sp>
        <p:nvSpPr>
          <p:cNvPr id="206" name="CustomShape 11"/>
          <p:cNvSpPr/>
          <p:nvPr/>
        </p:nvSpPr>
        <p:spPr>
          <a:xfrm>
            <a:off x="1261800" y="229788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1:</a:t>
            </a:r>
            <a:endParaRPr lang="en-US" sz="1800" b="0" strike="noStrike" spc="-1">
              <a:solidFill>
                <a:srgbClr val="000000"/>
              </a:solidFill>
              <a:uFill>
                <a:solidFill>
                  <a:srgbClr val="FFFFFF"/>
                </a:solidFill>
              </a:uFill>
              <a:latin typeface="Arial"/>
            </a:endParaRPr>
          </a:p>
        </p:txBody>
      </p:sp>
      <p:sp>
        <p:nvSpPr>
          <p:cNvPr id="207" name="CustomShape 12"/>
          <p:cNvSpPr/>
          <p:nvPr/>
        </p:nvSpPr>
        <p:spPr>
          <a:xfrm>
            <a:off x="5121360" y="1852200"/>
            <a:ext cx="113760" cy="353160"/>
          </a:xfrm>
          <a:prstGeom prst="rightBrace">
            <a:avLst>
              <a:gd name="adj1" fmla="val 25781"/>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208" name="CustomShape 13"/>
          <p:cNvSpPr/>
          <p:nvPr/>
        </p:nvSpPr>
        <p:spPr>
          <a:xfrm>
            <a:off x="5258880" y="1874160"/>
            <a:ext cx="159552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i="1" strike="noStrike" spc="-1">
                <a:solidFill>
                  <a:srgbClr val="000000"/>
                </a:solidFill>
                <a:uFill>
                  <a:solidFill>
                    <a:srgbClr val="FFFFFF"/>
                  </a:solidFill>
                </a:uFill>
                <a:latin typeface="Century Gothic"/>
              </a:rPr>
              <a:t>E = 1</a:t>
            </a:r>
            <a:r>
              <a:rPr lang="en-US" sz="1350" b="0" strike="noStrike" spc="-1">
                <a:solidFill>
                  <a:srgbClr val="000000"/>
                </a:solidFill>
                <a:uFill>
                  <a:solidFill>
                    <a:srgbClr val="FFFFFF"/>
                  </a:solidFill>
                </a:uFill>
                <a:latin typeface="Century Gothic"/>
              </a:rPr>
              <a:t>  lines per set</a:t>
            </a:r>
            <a:endParaRPr lang="en-US" sz="1800" b="0" strike="noStrike" spc="-1">
              <a:solidFill>
                <a:srgbClr val="000000"/>
              </a:solidFill>
              <a:uFill>
                <a:solidFill>
                  <a:srgbClr val="FFFFFF"/>
                </a:solidFill>
              </a:uFill>
              <a:latin typeface="Arial"/>
            </a:endParaRPr>
          </a:p>
        </p:txBody>
      </p:sp>
      <p:sp>
        <p:nvSpPr>
          <p:cNvPr id="209" name="CustomShape 14"/>
          <p:cNvSpPr/>
          <p:nvPr/>
        </p:nvSpPr>
        <p:spPr>
          <a:xfrm>
            <a:off x="3349800" y="190944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sp>
        <p:nvSpPr>
          <p:cNvPr id="210" name="CustomShape 15"/>
          <p:cNvSpPr/>
          <p:nvPr/>
        </p:nvSpPr>
        <p:spPr>
          <a:xfrm>
            <a:off x="3349800" y="230940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sp>
        <p:nvSpPr>
          <p:cNvPr id="211" name="CustomShape 16"/>
          <p:cNvSpPr/>
          <p:nvPr/>
        </p:nvSpPr>
        <p:spPr>
          <a:xfrm rot="16200000">
            <a:off x="4016880" y="973440"/>
            <a:ext cx="113760" cy="1485360"/>
          </a:xfrm>
          <a:prstGeom prst="rightBrace">
            <a:avLst>
              <a:gd name="adj1" fmla="val 108333"/>
              <a:gd name="adj2" fmla="val 52319"/>
            </a:avLst>
          </a:prstGeom>
          <a:noFill/>
          <a:ln w="12600">
            <a:solidFill>
              <a:schemeClr val="tx1"/>
            </a:solidFill>
            <a:round/>
          </a:ln>
        </p:spPr>
        <p:style>
          <a:lnRef idx="0">
            <a:scrgbClr r="0" g="0" b="0"/>
          </a:lnRef>
          <a:fillRef idx="0">
            <a:scrgbClr r="0" g="0" b="0"/>
          </a:fillRef>
          <a:effectRef idx="0">
            <a:scrgbClr r="0" g="0" b="0"/>
          </a:effectRef>
          <a:fontRef idx="minor"/>
        </p:style>
      </p:sp>
      <p:sp>
        <p:nvSpPr>
          <p:cNvPr id="212" name="CustomShape 17"/>
          <p:cNvSpPr/>
          <p:nvPr/>
        </p:nvSpPr>
        <p:spPr>
          <a:xfrm>
            <a:off x="3585960" y="1248480"/>
            <a:ext cx="114264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200" b="0" i="1" strike="noStrike" spc="-1">
                <a:solidFill>
                  <a:srgbClr val="000000"/>
                </a:solidFill>
                <a:uFill>
                  <a:solidFill>
                    <a:srgbClr val="FFFFFF"/>
                  </a:solidFill>
                </a:uFill>
                <a:latin typeface="Century Gothic"/>
              </a:rPr>
              <a:t>8  </a:t>
            </a:r>
            <a:r>
              <a:rPr lang="en-US" sz="1200" b="0" strike="noStrike" spc="-1">
                <a:solidFill>
                  <a:srgbClr val="000000"/>
                </a:solidFill>
                <a:uFill>
                  <a:solidFill>
                    <a:srgbClr val="FFFFFF"/>
                  </a:solidFill>
                </a:uFill>
                <a:latin typeface="Century Gothic"/>
              </a:rPr>
              <a:t>bytes</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entury Gothic"/>
              </a:rPr>
              <a:t>per data block</a:t>
            </a:r>
            <a:endParaRPr lang="en-US" sz="1800" b="0" strike="noStrike" spc="-1">
              <a:solidFill>
                <a:srgbClr val="000000"/>
              </a:solidFill>
              <a:uFill>
                <a:solidFill>
                  <a:srgbClr val="FFFFFF"/>
                </a:solidFill>
              </a:uFill>
              <a:latin typeface="Arial"/>
            </a:endParaRPr>
          </a:p>
        </p:txBody>
      </p:sp>
      <p:sp>
        <p:nvSpPr>
          <p:cNvPr id="213" name="CustomShape 18"/>
          <p:cNvSpPr/>
          <p:nvPr/>
        </p:nvSpPr>
        <p:spPr>
          <a:xfrm>
            <a:off x="1863720" y="266292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214" name="CustomShape 19"/>
          <p:cNvSpPr/>
          <p:nvPr/>
        </p:nvSpPr>
        <p:spPr>
          <a:xfrm>
            <a:off x="1863720" y="307368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215" name="CustomShape 20"/>
          <p:cNvSpPr/>
          <p:nvPr/>
        </p:nvSpPr>
        <p:spPr>
          <a:xfrm>
            <a:off x="1978200" y="272016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216" name="CustomShape 21"/>
          <p:cNvSpPr/>
          <p:nvPr/>
        </p:nvSpPr>
        <p:spPr>
          <a:xfrm>
            <a:off x="1978200" y="313092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217" name="CustomShape 22"/>
          <p:cNvSpPr/>
          <p:nvPr/>
        </p:nvSpPr>
        <p:spPr>
          <a:xfrm>
            <a:off x="2549520" y="272016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218" name="CustomShape 23"/>
          <p:cNvSpPr/>
          <p:nvPr/>
        </p:nvSpPr>
        <p:spPr>
          <a:xfrm>
            <a:off x="2549520" y="313092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219" name="CustomShape 24"/>
          <p:cNvSpPr/>
          <p:nvPr/>
        </p:nvSpPr>
        <p:spPr>
          <a:xfrm>
            <a:off x="1261800" y="268488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2:</a:t>
            </a:r>
            <a:endParaRPr lang="en-US" sz="1800" b="0" strike="noStrike" spc="-1">
              <a:solidFill>
                <a:srgbClr val="000000"/>
              </a:solidFill>
              <a:uFill>
                <a:solidFill>
                  <a:srgbClr val="FFFFFF"/>
                </a:solidFill>
              </a:uFill>
              <a:latin typeface="Arial"/>
            </a:endParaRPr>
          </a:p>
        </p:txBody>
      </p:sp>
      <p:sp>
        <p:nvSpPr>
          <p:cNvPr id="220" name="CustomShape 25"/>
          <p:cNvSpPr/>
          <p:nvPr/>
        </p:nvSpPr>
        <p:spPr>
          <a:xfrm>
            <a:off x="1261800" y="310896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3:</a:t>
            </a:r>
            <a:endParaRPr lang="en-US" sz="1800" b="0" strike="noStrike" spc="-1">
              <a:solidFill>
                <a:srgbClr val="000000"/>
              </a:solidFill>
              <a:uFill>
                <a:solidFill>
                  <a:srgbClr val="FFFFFF"/>
                </a:solidFill>
              </a:uFill>
              <a:latin typeface="Arial"/>
            </a:endParaRPr>
          </a:p>
        </p:txBody>
      </p:sp>
      <p:sp>
        <p:nvSpPr>
          <p:cNvPr id="221" name="CustomShape 26"/>
          <p:cNvSpPr/>
          <p:nvPr/>
        </p:nvSpPr>
        <p:spPr>
          <a:xfrm>
            <a:off x="3349800" y="272016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sp>
        <p:nvSpPr>
          <p:cNvPr id="222" name="CustomShape 27"/>
          <p:cNvSpPr/>
          <p:nvPr/>
        </p:nvSpPr>
        <p:spPr>
          <a:xfrm>
            <a:off x="3349800" y="312012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sp>
        <p:nvSpPr>
          <p:cNvPr id="223" name="CustomShape 28"/>
          <p:cNvSpPr/>
          <p:nvPr/>
        </p:nvSpPr>
        <p:spPr>
          <a:xfrm>
            <a:off x="1928880" y="3886200"/>
            <a:ext cx="70272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27 </a:t>
            </a:r>
            <a:r>
              <a:rPr lang="en-US" sz="1500" b="0" strike="noStrike" spc="-1">
                <a:solidFill>
                  <a:srgbClr val="000000"/>
                </a:solidFill>
                <a:uFill>
                  <a:solidFill>
                    <a:srgbClr val="FFFFFF"/>
                  </a:solidFill>
                </a:uFill>
                <a:latin typeface="Century Gothic"/>
              </a:rPr>
              <a:t>bits</a:t>
            </a:r>
            <a:endParaRPr lang="en-US" sz="1800" b="0" strike="noStrike" spc="-1">
              <a:solidFill>
                <a:srgbClr val="000000"/>
              </a:solidFill>
              <a:uFill>
                <a:solidFill>
                  <a:srgbClr val="FFFFFF"/>
                </a:solidFill>
              </a:uFill>
              <a:latin typeface="Arial"/>
            </a:endParaRPr>
          </a:p>
        </p:txBody>
      </p:sp>
      <p:sp>
        <p:nvSpPr>
          <p:cNvPr id="224" name="CustomShape 29"/>
          <p:cNvSpPr/>
          <p:nvPr/>
        </p:nvSpPr>
        <p:spPr>
          <a:xfrm>
            <a:off x="2761200" y="3886200"/>
            <a:ext cx="59616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2 </a:t>
            </a:r>
            <a:r>
              <a:rPr lang="en-US" sz="1500" b="0" strike="noStrike" spc="-1">
                <a:solidFill>
                  <a:srgbClr val="000000"/>
                </a:solidFill>
                <a:uFill>
                  <a:solidFill>
                    <a:srgbClr val="FFFFFF"/>
                  </a:solidFill>
                </a:uFill>
                <a:latin typeface="Century Gothic"/>
              </a:rPr>
              <a:t>bits</a:t>
            </a:r>
            <a:endParaRPr lang="en-US" sz="1800" b="0" strike="noStrike" spc="-1">
              <a:solidFill>
                <a:srgbClr val="000000"/>
              </a:solidFill>
              <a:uFill>
                <a:solidFill>
                  <a:srgbClr val="FFFFFF"/>
                </a:solidFill>
              </a:uFill>
              <a:latin typeface="Arial"/>
            </a:endParaRPr>
          </a:p>
        </p:txBody>
      </p:sp>
      <p:sp>
        <p:nvSpPr>
          <p:cNvPr id="225" name="CustomShape 30"/>
          <p:cNvSpPr/>
          <p:nvPr/>
        </p:nvSpPr>
        <p:spPr>
          <a:xfrm>
            <a:off x="3555360" y="417060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226" name="CustomShape 31"/>
          <p:cNvSpPr/>
          <p:nvPr/>
        </p:nvSpPr>
        <p:spPr>
          <a:xfrm>
            <a:off x="2698200" y="417060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227" name="CustomShape 32"/>
          <p:cNvSpPr/>
          <p:nvPr/>
        </p:nvSpPr>
        <p:spPr>
          <a:xfrm>
            <a:off x="1841040" y="417060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228" name="CustomShape 33"/>
          <p:cNvSpPr/>
          <p:nvPr/>
        </p:nvSpPr>
        <p:spPr>
          <a:xfrm>
            <a:off x="3705120" y="3886200"/>
            <a:ext cx="59616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3 </a:t>
            </a:r>
            <a:r>
              <a:rPr lang="en-US" sz="1500" b="0" strike="noStrike" spc="-1">
                <a:solidFill>
                  <a:srgbClr val="000000"/>
                </a:solidFill>
                <a:uFill>
                  <a:solidFill>
                    <a:srgbClr val="FFFFFF"/>
                  </a:solidFill>
                </a:uFill>
                <a:latin typeface="Century Gothic"/>
              </a:rPr>
              <a:t>bits</a:t>
            </a:r>
            <a:endParaRPr lang="en-US" sz="1800" b="0" strike="noStrike" spc="-1">
              <a:solidFill>
                <a:srgbClr val="000000"/>
              </a:solidFill>
              <a:uFill>
                <a:solidFill>
                  <a:srgbClr val="FFFFFF"/>
                </a:solidFill>
              </a:uFill>
              <a:latin typeface="Arial"/>
            </a:endParaRPr>
          </a:p>
        </p:txBody>
      </p:sp>
      <p:sp>
        <p:nvSpPr>
          <p:cNvPr id="229" name="CustomShape 34"/>
          <p:cNvSpPr/>
          <p:nvPr/>
        </p:nvSpPr>
        <p:spPr>
          <a:xfrm>
            <a:off x="4304880" y="4286880"/>
            <a:ext cx="260280" cy="250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050" b="0" strike="noStrike" spc="-1">
                <a:solidFill>
                  <a:srgbClr val="000000"/>
                </a:solidFill>
                <a:uFill>
                  <a:solidFill>
                    <a:srgbClr val="FFFFFF"/>
                  </a:solidFill>
                </a:uFill>
                <a:latin typeface="Courier New"/>
              </a:rPr>
              <a:t>0</a:t>
            </a:r>
            <a:endParaRPr lang="en-US" sz="1800" b="0" strike="noStrike" spc="-1">
              <a:solidFill>
                <a:srgbClr val="000000"/>
              </a:solidFill>
              <a:uFill>
                <a:solidFill>
                  <a:srgbClr val="FFFFFF"/>
                </a:solidFill>
              </a:uFill>
              <a:latin typeface="Arial"/>
            </a:endParaRPr>
          </a:p>
        </p:txBody>
      </p:sp>
      <p:sp>
        <p:nvSpPr>
          <p:cNvPr id="230" name="CustomShape 35"/>
          <p:cNvSpPr/>
          <p:nvPr/>
        </p:nvSpPr>
        <p:spPr>
          <a:xfrm>
            <a:off x="1774440" y="4286880"/>
            <a:ext cx="339480" cy="250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050" b="0" strike="noStrike" spc="-1">
                <a:solidFill>
                  <a:srgbClr val="000000"/>
                </a:solidFill>
                <a:uFill>
                  <a:solidFill>
                    <a:srgbClr val="FFFFFF"/>
                  </a:solidFill>
                </a:uFill>
                <a:latin typeface="Courier New"/>
              </a:rPr>
              <a:t>31</a:t>
            </a:r>
            <a:endParaRPr lang="en-US" sz="1800" b="0" strike="noStrike" spc="-1">
              <a:solidFill>
                <a:srgbClr val="000000"/>
              </a:solidFill>
              <a:uFill>
                <a:solidFill>
                  <a:srgbClr val="FFFFFF"/>
                </a:solidFill>
              </a:uFill>
              <a:latin typeface="Arial"/>
            </a:endParaRPr>
          </a:p>
        </p:txBody>
      </p:sp>
      <p:sp>
        <p:nvSpPr>
          <p:cNvPr id="231" name="CustomShape 36"/>
          <p:cNvSpPr/>
          <p:nvPr/>
        </p:nvSpPr>
        <p:spPr>
          <a:xfrm>
            <a:off x="2044080" y="4713840"/>
            <a:ext cx="414360" cy="27288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350" b="0" i="1"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232" name="CustomShape 37"/>
          <p:cNvSpPr/>
          <p:nvPr/>
        </p:nvSpPr>
        <p:spPr>
          <a:xfrm>
            <a:off x="2599560" y="4713840"/>
            <a:ext cx="1012680" cy="272880"/>
          </a:xfrm>
          <a:prstGeom prst="rect">
            <a:avLst/>
          </a:prstGeom>
          <a:noFill/>
          <a:ln>
            <a:noFill/>
          </a:ln>
        </p:spPr>
        <p:style>
          <a:lnRef idx="0">
            <a:scrgbClr r="0" g="0" b="0"/>
          </a:lnRef>
          <a:fillRef idx="0">
            <a:scrgbClr r="0" g="0" b="0"/>
          </a:fillRef>
          <a:effectRef idx="0">
            <a:scrgbClr r="0" g="0" b="0"/>
          </a:effectRef>
          <a:fontRef idx="minor"/>
        </p:style>
        <p:txBody>
          <a:bodyPr lIns="68040" tIns="33480" rIns="68040" bIns="33480"/>
          <a:lstStyle/>
          <a:p>
            <a:pPr>
              <a:lnSpc>
                <a:spcPct val="100000"/>
              </a:lnSpc>
            </a:pPr>
            <a:r>
              <a:rPr lang="en-US" sz="1350" b="0" i="1" strike="noStrike" spc="-1">
                <a:solidFill>
                  <a:srgbClr val="000000"/>
                </a:solidFill>
                <a:uFill>
                  <a:solidFill>
                    <a:srgbClr val="FFFFFF"/>
                  </a:solidFill>
                </a:uFill>
                <a:latin typeface="Century Gothic"/>
              </a:rPr>
              <a:t>Set index</a:t>
            </a:r>
            <a:endParaRPr lang="en-US" sz="1800" b="0" strike="noStrike" spc="-1">
              <a:solidFill>
                <a:srgbClr val="000000"/>
              </a:solidFill>
              <a:uFill>
                <a:solidFill>
                  <a:srgbClr val="FFFFFF"/>
                </a:solidFill>
              </a:uFill>
              <a:latin typeface="Arial"/>
            </a:endParaRPr>
          </a:p>
        </p:txBody>
      </p:sp>
      <p:sp>
        <p:nvSpPr>
          <p:cNvPr id="233" name="CustomShape 38"/>
          <p:cNvSpPr/>
          <p:nvPr/>
        </p:nvSpPr>
        <p:spPr>
          <a:xfrm rot="5400000">
            <a:off x="2126880" y="420624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234" name="CustomShape 39"/>
          <p:cNvSpPr/>
          <p:nvPr/>
        </p:nvSpPr>
        <p:spPr>
          <a:xfrm rot="5400000">
            <a:off x="2984040" y="420624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235" name="CustomShape 40"/>
          <p:cNvSpPr/>
          <p:nvPr/>
        </p:nvSpPr>
        <p:spPr>
          <a:xfrm rot="5400000">
            <a:off x="3898440" y="420624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236" name="CustomShape 41"/>
          <p:cNvSpPr/>
          <p:nvPr/>
        </p:nvSpPr>
        <p:spPr>
          <a:xfrm>
            <a:off x="3574800" y="4713840"/>
            <a:ext cx="1018080" cy="27288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350" b="0" i="1" strike="noStrike" spc="-1">
                <a:solidFill>
                  <a:srgbClr val="000000"/>
                </a:solidFill>
                <a:uFill>
                  <a:solidFill>
                    <a:srgbClr val="FFFFFF"/>
                  </a:solidFill>
                </a:uFill>
                <a:latin typeface="Century Gothic"/>
              </a:rPr>
              <a:t>Block offset</a:t>
            </a:r>
            <a:endParaRPr lang="en-US" sz="1800" b="0" strike="noStrike" spc="-1">
              <a:solidFill>
                <a:srgbClr val="000000"/>
              </a:solidFill>
              <a:uFill>
                <a:solidFill>
                  <a:srgbClr val="FFFFFF"/>
                </a:solidFill>
              </a:uFill>
              <a:latin typeface="Arial"/>
            </a:endParaRPr>
          </a:p>
        </p:txBody>
      </p:sp>
      <p:graphicFrame>
        <p:nvGraphicFramePr>
          <p:cNvPr id="237" name="Table 42"/>
          <p:cNvGraphicFramePr/>
          <p:nvPr/>
        </p:nvGraphicFramePr>
        <p:xfrm>
          <a:off x="5200560" y="2297520"/>
          <a:ext cx="2457000" cy="2674440"/>
        </p:xfrm>
        <a:graphic>
          <a:graphicData uri="http://schemas.openxmlformats.org/drawingml/2006/table">
            <a:tbl>
              <a:tblPr/>
              <a:tblGrid>
                <a:gridCol w="430920">
                  <a:extLst>
                    <a:ext uri="{9D8B030D-6E8A-4147-A177-3AD203B41FA5}">
                      <a16:colId xmlns:a16="http://schemas.microsoft.com/office/drawing/2014/main" val="20000"/>
                    </a:ext>
                  </a:extLst>
                </a:gridCol>
                <a:gridCol w="2026080">
                  <a:extLst>
                    <a:ext uri="{9D8B030D-6E8A-4147-A177-3AD203B41FA5}">
                      <a16:colId xmlns:a16="http://schemas.microsoft.com/office/drawing/2014/main" val="20001"/>
                    </a:ext>
                  </a:extLst>
                </a:gridCol>
              </a:tblGrid>
              <a:tr h="388440">
                <a:tc>
                  <a:txBody>
                    <a:bodyPr/>
                    <a:lstStyle/>
                    <a:p>
                      <a:endParaRPr lang="en-US"/>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Set # for 0xFA1C</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0"/>
                  </a:ext>
                </a:extLst>
              </a:tr>
              <a:tr h="388800">
                <a:tc>
                  <a:txBody>
                    <a:bodyPr/>
                    <a:lstStyle/>
                    <a:p>
                      <a:pPr>
                        <a:lnSpc>
                          <a:spcPct val="100000"/>
                        </a:lnSpc>
                      </a:pPr>
                      <a:r>
                        <a:rPr lang="en-US" sz="2100" b="1" strike="noStrike" spc="-1">
                          <a:solidFill>
                            <a:srgbClr val="660066"/>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0</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1"/>
                  </a:ext>
                </a:extLst>
              </a:tr>
              <a:tr h="388800">
                <a:tc>
                  <a:txBody>
                    <a:bodyPr/>
                    <a:lstStyle/>
                    <a:p>
                      <a:pPr>
                        <a:lnSpc>
                          <a:spcPct val="100000"/>
                        </a:lnSpc>
                      </a:pPr>
                      <a:r>
                        <a:rPr lang="en-US" sz="2100" b="1" strike="noStrike" spc="-1">
                          <a:solidFill>
                            <a:srgbClr val="660066"/>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1</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2"/>
                  </a:ext>
                </a:extLst>
              </a:tr>
              <a:tr h="388800">
                <a:tc>
                  <a:txBody>
                    <a:bodyPr/>
                    <a:lstStyle/>
                    <a:p>
                      <a:pPr>
                        <a:lnSpc>
                          <a:spcPct val="100000"/>
                        </a:lnSpc>
                      </a:pPr>
                      <a:r>
                        <a:rPr lang="en-US" sz="2100" b="1" strike="noStrike" spc="-1">
                          <a:solidFill>
                            <a:srgbClr val="660066"/>
                          </a:solidFill>
                          <a:uFill>
                            <a:solidFill>
                              <a:srgbClr val="FFFFFF"/>
                            </a:solidFill>
                          </a:uFill>
                          <a:latin typeface="Arial"/>
                        </a:rPr>
                        <a:t>C.</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2</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3"/>
                  </a:ext>
                </a:extLst>
              </a:tr>
              <a:tr h="388800">
                <a:tc>
                  <a:txBody>
                    <a:bodyPr/>
                    <a:lstStyle/>
                    <a:p>
                      <a:pPr>
                        <a:lnSpc>
                          <a:spcPct val="100000"/>
                        </a:lnSpc>
                      </a:pPr>
                      <a:r>
                        <a:rPr lang="en-US" sz="2100" b="1" strike="noStrike" spc="-1">
                          <a:solidFill>
                            <a:srgbClr val="660066"/>
                          </a:solidFill>
                          <a:uFill>
                            <a:solidFill>
                              <a:srgbClr val="FFFFFF"/>
                            </a:solidFill>
                          </a:uFill>
                          <a:latin typeface="Arial"/>
                        </a:rPr>
                        <a:t>D.</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3</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4"/>
                  </a:ext>
                </a:extLst>
              </a:tr>
              <a:tr h="620640">
                <a:tc>
                  <a:txBody>
                    <a:bodyPr/>
                    <a:lstStyle/>
                    <a:p>
                      <a:pPr>
                        <a:lnSpc>
                          <a:spcPct val="100000"/>
                        </a:lnSpc>
                      </a:pPr>
                      <a:r>
                        <a:rPr lang="en-US" sz="2100" b="1" strike="noStrike" spc="-1">
                          <a:solidFill>
                            <a:srgbClr val="660066"/>
                          </a:solidFill>
                          <a:uFill>
                            <a:solidFill>
                              <a:srgbClr val="FFFFFF"/>
                            </a:solidFill>
                          </a:uFill>
                          <a:latin typeface="Arial"/>
                        </a:rPr>
                        <a:t>E.</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dirty="0">
                          <a:solidFill>
                            <a:srgbClr val="000000"/>
                          </a:solidFill>
                          <a:uFill>
                            <a:solidFill>
                              <a:srgbClr val="FFFFFF"/>
                            </a:solidFill>
                          </a:uFill>
                          <a:latin typeface="Century Gothic"/>
                        </a:rPr>
                        <a:t>More than one of the above</a:t>
                      </a:r>
                      <a:endParaRPr lang="en-US" sz="1800" b="0" strike="noStrike" spc="-1" dirty="0">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39420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Agenda</a:t>
            </a:r>
            <a:endParaRPr lang="en-US" sz="1350" b="0" strike="noStrike" spc="-1">
              <a:solidFill>
                <a:srgbClr val="000000"/>
              </a:solidFill>
              <a:uFill>
                <a:solidFill>
                  <a:srgbClr val="FFFFFF"/>
                </a:solidFill>
              </a:uFill>
              <a:latin typeface="Arial"/>
            </a:endParaRPr>
          </a:p>
        </p:txBody>
      </p:sp>
      <p:sp>
        <p:nvSpPr>
          <p:cNvPr id="86" name="TextShape 2"/>
          <p:cNvSpPr txBox="1"/>
          <p:nvPr/>
        </p:nvSpPr>
        <p:spPr>
          <a:xfrm>
            <a:off x="628560" y="1369080"/>
            <a:ext cx="7886520" cy="3263040"/>
          </a:xfrm>
          <a:prstGeom prst="rect">
            <a:avLst/>
          </a:prstGeom>
          <a:noFill/>
          <a:ln>
            <a:noFill/>
          </a:ln>
        </p:spPr>
        <p:txBody>
          <a:bodyPr/>
          <a:lstStyle/>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Reminders</a:t>
            </a:r>
          </a:p>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Revisiting Cache Lab</a:t>
            </a:r>
          </a:p>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Caching Review</a:t>
            </a:r>
          </a:p>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Blocking to reduce cache misses</a:t>
            </a:r>
          </a:p>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Cache alignment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2"/>
          <p:cNvSpPr txBox="1"/>
          <p:nvPr/>
        </p:nvSpPr>
        <p:spPr>
          <a:xfrm>
            <a:off x="628560" y="286660"/>
            <a:ext cx="7886520" cy="993960"/>
          </a:xfrm>
          <a:prstGeom prst="rect">
            <a:avLst/>
          </a:prstGeom>
          <a:noFill/>
          <a:ln>
            <a:noFill/>
          </a:ln>
        </p:spPr>
        <p:txBody>
          <a:bodyPr anchor="ctr"/>
          <a:lstStyle/>
          <a:p>
            <a:pPr>
              <a:lnSpc>
                <a:spcPct val="90000"/>
              </a:lnSpc>
            </a:pPr>
            <a:r>
              <a:rPr lang="en-US" sz="3300" b="0" strike="noStrike" spc="-1" dirty="0">
                <a:solidFill>
                  <a:srgbClr val="000000"/>
                </a:solidFill>
                <a:uFill>
                  <a:solidFill>
                    <a:srgbClr val="FFFFFF"/>
                  </a:solidFill>
                </a:uFill>
                <a:latin typeface="Arial"/>
              </a:rPr>
              <a:t>Which Set Is it?</a:t>
            </a:r>
            <a:endParaRPr lang="en-US" sz="1350" b="0" strike="noStrike" spc="-1" dirty="0">
              <a:solidFill>
                <a:srgbClr val="000000"/>
              </a:solidFill>
              <a:uFill>
                <a:solidFill>
                  <a:srgbClr val="FFFFFF"/>
                </a:solidFill>
              </a:uFill>
              <a:latin typeface="Arial"/>
            </a:endParaRPr>
          </a:p>
        </p:txBody>
      </p:sp>
      <p:sp>
        <p:nvSpPr>
          <p:cNvPr id="196" name="TextShape 1"/>
          <p:cNvSpPr txBox="1"/>
          <p:nvPr/>
        </p:nvSpPr>
        <p:spPr>
          <a:xfrm>
            <a:off x="1486080" y="914400"/>
            <a:ext cx="6057000" cy="399600"/>
          </a:xfrm>
          <a:prstGeom prst="rect">
            <a:avLst/>
          </a:prstGeom>
          <a:noFill/>
          <a:ln>
            <a:noFill/>
          </a:ln>
        </p:spPr>
        <p:txBody>
          <a:bodyPr/>
          <a:lstStyle/>
          <a:p>
            <a:pPr marL="171360" indent="-171000">
              <a:lnSpc>
                <a:spcPct val="90000"/>
              </a:lnSpc>
              <a:buClr>
                <a:srgbClr val="000000"/>
              </a:buClr>
              <a:buFont typeface="Arial"/>
              <a:buChar char="•"/>
            </a:pPr>
            <a:r>
              <a:rPr lang="en-US" sz="1800" b="0" strike="noStrike" spc="-1" dirty="0">
                <a:solidFill>
                  <a:srgbClr val="000000"/>
                </a:solidFill>
                <a:uFill>
                  <a:solidFill>
                    <a:srgbClr val="FFFFFF"/>
                  </a:solidFill>
                </a:uFill>
                <a:latin typeface="Arial"/>
              </a:rPr>
              <a:t>Which set is the address </a:t>
            </a:r>
            <a:r>
              <a:rPr lang="en-US" sz="1800" b="1" strike="noStrike" spc="-1" dirty="0">
                <a:solidFill>
                  <a:srgbClr val="660066"/>
                </a:solidFill>
                <a:uFill>
                  <a:solidFill>
                    <a:srgbClr val="FFFFFF"/>
                  </a:solidFill>
                </a:uFill>
                <a:latin typeface="Arial"/>
              </a:rPr>
              <a:t>0xFA1C</a:t>
            </a:r>
            <a:r>
              <a:rPr lang="en-US" sz="1800" b="0" strike="noStrike" spc="-1" dirty="0">
                <a:solidFill>
                  <a:srgbClr val="000000"/>
                </a:solidFill>
                <a:uFill>
                  <a:solidFill>
                    <a:srgbClr val="FFFFFF"/>
                  </a:solidFill>
                </a:uFill>
                <a:latin typeface="Arial"/>
              </a:rPr>
              <a:t> located in?</a:t>
            </a:r>
            <a:endParaRPr lang="en-US" sz="2100" b="0" strike="noStrike" spc="-1" dirty="0">
              <a:solidFill>
                <a:srgbClr val="000000"/>
              </a:solidFill>
              <a:uFill>
                <a:solidFill>
                  <a:srgbClr val="FFFFFF"/>
                </a:solidFill>
              </a:uFill>
              <a:latin typeface="Arial"/>
            </a:endParaRPr>
          </a:p>
        </p:txBody>
      </p:sp>
      <p:sp>
        <p:nvSpPr>
          <p:cNvPr id="198" name="TextShape 3"/>
          <p:cNvSpPr txBox="1"/>
          <p:nvPr/>
        </p:nvSpPr>
        <p:spPr>
          <a:xfrm>
            <a:off x="1143360" y="4767480"/>
            <a:ext cx="1543680" cy="273240"/>
          </a:xfrm>
          <a:prstGeom prst="rect">
            <a:avLst/>
          </a:prstGeom>
          <a:noFill/>
          <a:ln>
            <a:noFill/>
          </a:ln>
        </p:spPr>
        <p:txBody>
          <a:bodyPr anchor="ctr"/>
          <a:lstStyle/>
          <a:p>
            <a:pPr algn="r">
              <a:lnSpc>
                <a:spcPct val="100000"/>
              </a:lnSpc>
            </a:pPr>
            <a:fld id="{A4F6DECA-A5D0-4D62-9CD8-19111DBE92A5}" type="slidenum">
              <a:rPr lang="en-US" sz="900" b="0" strike="noStrike" spc="-1">
                <a:solidFill>
                  <a:srgbClr val="8B8B8B"/>
                </a:solidFill>
                <a:uFill>
                  <a:solidFill>
                    <a:srgbClr val="FFFFFF"/>
                  </a:solidFill>
                </a:uFill>
                <a:latin typeface="Arial"/>
              </a:rPr>
              <a:t>20</a:t>
            </a:fld>
            <a:endParaRPr lang="en-US" sz="1400" b="0" strike="noStrike" spc="-1" dirty="0">
              <a:solidFill>
                <a:srgbClr val="000000"/>
              </a:solidFill>
              <a:uFill>
                <a:solidFill>
                  <a:srgbClr val="FFFFFF"/>
                </a:solidFill>
              </a:uFill>
              <a:latin typeface="Times New Roman"/>
            </a:endParaRPr>
          </a:p>
        </p:txBody>
      </p:sp>
      <p:sp>
        <p:nvSpPr>
          <p:cNvPr id="199" name="CustomShape 4"/>
          <p:cNvSpPr/>
          <p:nvPr/>
        </p:nvSpPr>
        <p:spPr>
          <a:xfrm>
            <a:off x="1863720" y="185220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200" name="CustomShape 5"/>
          <p:cNvSpPr/>
          <p:nvPr/>
        </p:nvSpPr>
        <p:spPr>
          <a:xfrm>
            <a:off x="1863720" y="226296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201" name="CustomShape 6"/>
          <p:cNvSpPr/>
          <p:nvPr/>
        </p:nvSpPr>
        <p:spPr>
          <a:xfrm>
            <a:off x="1978200" y="190944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202" name="CustomShape 7"/>
          <p:cNvSpPr/>
          <p:nvPr/>
        </p:nvSpPr>
        <p:spPr>
          <a:xfrm>
            <a:off x="1978200" y="232020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203" name="CustomShape 8"/>
          <p:cNvSpPr/>
          <p:nvPr/>
        </p:nvSpPr>
        <p:spPr>
          <a:xfrm>
            <a:off x="2549520" y="190944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204" name="CustomShape 9"/>
          <p:cNvSpPr/>
          <p:nvPr/>
        </p:nvSpPr>
        <p:spPr>
          <a:xfrm>
            <a:off x="2549520" y="232020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205" name="CustomShape 10"/>
          <p:cNvSpPr/>
          <p:nvPr/>
        </p:nvSpPr>
        <p:spPr>
          <a:xfrm>
            <a:off x="1261800" y="187416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0:</a:t>
            </a:r>
            <a:endParaRPr lang="en-US" sz="1800" b="0" strike="noStrike" spc="-1">
              <a:solidFill>
                <a:srgbClr val="000000"/>
              </a:solidFill>
              <a:uFill>
                <a:solidFill>
                  <a:srgbClr val="FFFFFF"/>
                </a:solidFill>
              </a:uFill>
              <a:latin typeface="Arial"/>
            </a:endParaRPr>
          </a:p>
        </p:txBody>
      </p:sp>
      <p:sp>
        <p:nvSpPr>
          <p:cNvPr id="206" name="CustomShape 11"/>
          <p:cNvSpPr/>
          <p:nvPr/>
        </p:nvSpPr>
        <p:spPr>
          <a:xfrm>
            <a:off x="1261800" y="229788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1:</a:t>
            </a:r>
            <a:endParaRPr lang="en-US" sz="1800" b="0" strike="noStrike" spc="-1">
              <a:solidFill>
                <a:srgbClr val="000000"/>
              </a:solidFill>
              <a:uFill>
                <a:solidFill>
                  <a:srgbClr val="FFFFFF"/>
                </a:solidFill>
              </a:uFill>
              <a:latin typeface="Arial"/>
            </a:endParaRPr>
          </a:p>
        </p:txBody>
      </p:sp>
      <p:sp>
        <p:nvSpPr>
          <p:cNvPr id="207" name="CustomShape 12"/>
          <p:cNvSpPr/>
          <p:nvPr/>
        </p:nvSpPr>
        <p:spPr>
          <a:xfrm>
            <a:off x="5121360" y="1852200"/>
            <a:ext cx="113760" cy="353160"/>
          </a:xfrm>
          <a:prstGeom prst="rightBrace">
            <a:avLst>
              <a:gd name="adj1" fmla="val 25781"/>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208" name="CustomShape 13"/>
          <p:cNvSpPr/>
          <p:nvPr/>
        </p:nvSpPr>
        <p:spPr>
          <a:xfrm>
            <a:off x="5258880" y="1874160"/>
            <a:ext cx="159552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i="1" strike="noStrike" spc="-1">
                <a:solidFill>
                  <a:srgbClr val="000000"/>
                </a:solidFill>
                <a:uFill>
                  <a:solidFill>
                    <a:srgbClr val="FFFFFF"/>
                  </a:solidFill>
                </a:uFill>
                <a:latin typeface="Century Gothic"/>
              </a:rPr>
              <a:t>E = 1</a:t>
            </a:r>
            <a:r>
              <a:rPr lang="en-US" sz="1350" b="0" strike="noStrike" spc="-1">
                <a:solidFill>
                  <a:srgbClr val="000000"/>
                </a:solidFill>
                <a:uFill>
                  <a:solidFill>
                    <a:srgbClr val="FFFFFF"/>
                  </a:solidFill>
                </a:uFill>
                <a:latin typeface="Century Gothic"/>
              </a:rPr>
              <a:t>  lines per set</a:t>
            </a:r>
            <a:endParaRPr lang="en-US" sz="1800" b="0" strike="noStrike" spc="-1">
              <a:solidFill>
                <a:srgbClr val="000000"/>
              </a:solidFill>
              <a:uFill>
                <a:solidFill>
                  <a:srgbClr val="FFFFFF"/>
                </a:solidFill>
              </a:uFill>
              <a:latin typeface="Arial"/>
            </a:endParaRPr>
          </a:p>
        </p:txBody>
      </p:sp>
      <p:sp>
        <p:nvSpPr>
          <p:cNvPr id="209" name="CustomShape 14"/>
          <p:cNvSpPr/>
          <p:nvPr/>
        </p:nvSpPr>
        <p:spPr>
          <a:xfrm>
            <a:off x="3349800" y="190944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sp>
        <p:nvSpPr>
          <p:cNvPr id="210" name="CustomShape 15"/>
          <p:cNvSpPr/>
          <p:nvPr/>
        </p:nvSpPr>
        <p:spPr>
          <a:xfrm>
            <a:off x="3349800" y="230940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sp>
        <p:nvSpPr>
          <p:cNvPr id="211" name="CustomShape 16"/>
          <p:cNvSpPr/>
          <p:nvPr/>
        </p:nvSpPr>
        <p:spPr>
          <a:xfrm rot="16200000">
            <a:off x="4016880" y="973440"/>
            <a:ext cx="113760" cy="1485360"/>
          </a:xfrm>
          <a:prstGeom prst="rightBrace">
            <a:avLst>
              <a:gd name="adj1" fmla="val 108333"/>
              <a:gd name="adj2" fmla="val 52319"/>
            </a:avLst>
          </a:prstGeom>
          <a:noFill/>
          <a:ln w="12600">
            <a:solidFill>
              <a:schemeClr val="tx1"/>
            </a:solidFill>
            <a:round/>
          </a:ln>
        </p:spPr>
        <p:style>
          <a:lnRef idx="0">
            <a:scrgbClr r="0" g="0" b="0"/>
          </a:lnRef>
          <a:fillRef idx="0">
            <a:scrgbClr r="0" g="0" b="0"/>
          </a:fillRef>
          <a:effectRef idx="0">
            <a:scrgbClr r="0" g="0" b="0"/>
          </a:effectRef>
          <a:fontRef idx="minor"/>
        </p:style>
      </p:sp>
      <p:sp>
        <p:nvSpPr>
          <p:cNvPr id="212" name="CustomShape 17"/>
          <p:cNvSpPr/>
          <p:nvPr/>
        </p:nvSpPr>
        <p:spPr>
          <a:xfrm>
            <a:off x="3585960" y="1248480"/>
            <a:ext cx="114264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200" b="0" i="1" strike="noStrike" spc="-1">
                <a:solidFill>
                  <a:srgbClr val="000000"/>
                </a:solidFill>
                <a:uFill>
                  <a:solidFill>
                    <a:srgbClr val="FFFFFF"/>
                  </a:solidFill>
                </a:uFill>
                <a:latin typeface="Century Gothic"/>
              </a:rPr>
              <a:t>8  </a:t>
            </a:r>
            <a:r>
              <a:rPr lang="en-US" sz="1200" b="0" strike="noStrike" spc="-1">
                <a:solidFill>
                  <a:srgbClr val="000000"/>
                </a:solidFill>
                <a:uFill>
                  <a:solidFill>
                    <a:srgbClr val="FFFFFF"/>
                  </a:solidFill>
                </a:uFill>
                <a:latin typeface="Century Gothic"/>
              </a:rPr>
              <a:t>bytes</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entury Gothic"/>
              </a:rPr>
              <a:t>per data block</a:t>
            </a:r>
            <a:endParaRPr lang="en-US" sz="1800" b="0" strike="noStrike" spc="-1">
              <a:solidFill>
                <a:srgbClr val="000000"/>
              </a:solidFill>
              <a:uFill>
                <a:solidFill>
                  <a:srgbClr val="FFFFFF"/>
                </a:solidFill>
              </a:uFill>
              <a:latin typeface="Arial"/>
            </a:endParaRPr>
          </a:p>
        </p:txBody>
      </p:sp>
      <p:sp>
        <p:nvSpPr>
          <p:cNvPr id="213" name="CustomShape 18"/>
          <p:cNvSpPr/>
          <p:nvPr/>
        </p:nvSpPr>
        <p:spPr>
          <a:xfrm>
            <a:off x="1863720" y="266292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214" name="CustomShape 19"/>
          <p:cNvSpPr/>
          <p:nvPr/>
        </p:nvSpPr>
        <p:spPr>
          <a:xfrm>
            <a:off x="1863720" y="307368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215" name="CustomShape 20"/>
          <p:cNvSpPr/>
          <p:nvPr/>
        </p:nvSpPr>
        <p:spPr>
          <a:xfrm>
            <a:off x="1978200" y="272016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216" name="CustomShape 21"/>
          <p:cNvSpPr/>
          <p:nvPr/>
        </p:nvSpPr>
        <p:spPr>
          <a:xfrm>
            <a:off x="1978200" y="313092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217" name="CustomShape 22"/>
          <p:cNvSpPr/>
          <p:nvPr/>
        </p:nvSpPr>
        <p:spPr>
          <a:xfrm>
            <a:off x="2549520" y="272016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218" name="CustomShape 23"/>
          <p:cNvSpPr/>
          <p:nvPr/>
        </p:nvSpPr>
        <p:spPr>
          <a:xfrm>
            <a:off x="2549520" y="313092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219" name="CustomShape 24"/>
          <p:cNvSpPr/>
          <p:nvPr/>
        </p:nvSpPr>
        <p:spPr>
          <a:xfrm>
            <a:off x="1261800" y="268488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2:</a:t>
            </a:r>
            <a:endParaRPr lang="en-US" sz="1800" b="0" strike="noStrike" spc="-1">
              <a:solidFill>
                <a:srgbClr val="000000"/>
              </a:solidFill>
              <a:uFill>
                <a:solidFill>
                  <a:srgbClr val="FFFFFF"/>
                </a:solidFill>
              </a:uFill>
              <a:latin typeface="Arial"/>
            </a:endParaRPr>
          </a:p>
        </p:txBody>
      </p:sp>
      <p:sp>
        <p:nvSpPr>
          <p:cNvPr id="220" name="CustomShape 25"/>
          <p:cNvSpPr/>
          <p:nvPr/>
        </p:nvSpPr>
        <p:spPr>
          <a:xfrm>
            <a:off x="1261800" y="310896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3:</a:t>
            </a:r>
            <a:endParaRPr lang="en-US" sz="1800" b="0" strike="noStrike" spc="-1">
              <a:solidFill>
                <a:srgbClr val="000000"/>
              </a:solidFill>
              <a:uFill>
                <a:solidFill>
                  <a:srgbClr val="FFFFFF"/>
                </a:solidFill>
              </a:uFill>
              <a:latin typeface="Arial"/>
            </a:endParaRPr>
          </a:p>
        </p:txBody>
      </p:sp>
      <p:sp>
        <p:nvSpPr>
          <p:cNvPr id="221" name="CustomShape 26"/>
          <p:cNvSpPr/>
          <p:nvPr/>
        </p:nvSpPr>
        <p:spPr>
          <a:xfrm>
            <a:off x="3349800" y="272016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sp>
        <p:nvSpPr>
          <p:cNvPr id="222" name="CustomShape 27"/>
          <p:cNvSpPr/>
          <p:nvPr/>
        </p:nvSpPr>
        <p:spPr>
          <a:xfrm>
            <a:off x="3349800" y="312012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sp>
        <p:nvSpPr>
          <p:cNvPr id="223" name="CustomShape 28"/>
          <p:cNvSpPr/>
          <p:nvPr/>
        </p:nvSpPr>
        <p:spPr>
          <a:xfrm>
            <a:off x="1928880" y="3886200"/>
            <a:ext cx="70272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27 </a:t>
            </a:r>
            <a:r>
              <a:rPr lang="en-US" sz="1500" b="0" strike="noStrike" spc="-1">
                <a:solidFill>
                  <a:srgbClr val="000000"/>
                </a:solidFill>
                <a:uFill>
                  <a:solidFill>
                    <a:srgbClr val="FFFFFF"/>
                  </a:solidFill>
                </a:uFill>
                <a:latin typeface="Century Gothic"/>
              </a:rPr>
              <a:t>bits</a:t>
            </a:r>
            <a:endParaRPr lang="en-US" sz="1800" b="0" strike="noStrike" spc="-1">
              <a:solidFill>
                <a:srgbClr val="000000"/>
              </a:solidFill>
              <a:uFill>
                <a:solidFill>
                  <a:srgbClr val="FFFFFF"/>
                </a:solidFill>
              </a:uFill>
              <a:latin typeface="Arial"/>
            </a:endParaRPr>
          </a:p>
        </p:txBody>
      </p:sp>
      <p:sp>
        <p:nvSpPr>
          <p:cNvPr id="224" name="CustomShape 29"/>
          <p:cNvSpPr/>
          <p:nvPr/>
        </p:nvSpPr>
        <p:spPr>
          <a:xfrm>
            <a:off x="2761200" y="3886200"/>
            <a:ext cx="59616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2 </a:t>
            </a:r>
            <a:r>
              <a:rPr lang="en-US" sz="1500" b="0" strike="noStrike" spc="-1">
                <a:solidFill>
                  <a:srgbClr val="000000"/>
                </a:solidFill>
                <a:uFill>
                  <a:solidFill>
                    <a:srgbClr val="FFFFFF"/>
                  </a:solidFill>
                </a:uFill>
                <a:latin typeface="Century Gothic"/>
              </a:rPr>
              <a:t>bits</a:t>
            </a:r>
            <a:endParaRPr lang="en-US" sz="1800" b="0" strike="noStrike" spc="-1">
              <a:solidFill>
                <a:srgbClr val="000000"/>
              </a:solidFill>
              <a:uFill>
                <a:solidFill>
                  <a:srgbClr val="FFFFFF"/>
                </a:solidFill>
              </a:uFill>
              <a:latin typeface="Arial"/>
            </a:endParaRPr>
          </a:p>
        </p:txBody>
      </p:sp>
      <p:sp>
        <p:nvSpPr>
          <p:cNvPr id="225" name="CustomShape 30"/>
          <p:cNvSpPr/>
          <p:nvPr/>
        </p:nvSpPr>
        <p:spPr>
          <a:xfrm>
            <a:off x="3555360" y="417060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226" name="CustomShape 31"/>
          <p:cNvSpPr/>
          <p:nvPr/>
        </p:nvSpPr>
        <p:spPr>
          <a:xfrm>
            <a:off x="2698200" y="417060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227" name="CustomShape 32"/>
          <p:cNvSpPr/>
          <p:nvPr/>
        </p:nvSpPr>
        <p:spPr>
          <a:xfrm>
            <a:off x="1841040" y="417060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228" name="CustomShape 33"/>
          <p:cNvSpPr/>
          <p:nvPr/>
        </p:nvSpPr>
        <p:spPr>
          <a:xfrm>
            <a:off x="3705120" y="3886200"/>
            <a:ext cx="59616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3 </a:t>
            </a:r>
            <a:r>
              <a:rPr lang="en-US" sz="1500" b="0" strike="noStrike" spc="-1">
                <a:solidFill>
                  <a:srgbClr val="000000"/>
                </a:solidFill>
                <a:uFill>
                  <a:solidFill>
                    <a:srgbClr val="FFFFFF"/>
                  </a:solidFill>
                </a:uFill>
                <a:latin typeface="Century Gothic"/>
              </a:rPr>
              <a:t>bits</a:t>
            </a:r>
            <a:endParaRPr lang="en-US" sz="1800" b="0" strike="noStrike" spc="-1">
              <a:solidFill>
                <a:srgbClr val="000000"/>
              </a:solidFill>
              <a:uFill>
                <a:solidFill>
                  <a:srgbClr val="FFFFFF"/>
                </a:solidFill>
              </a:uFill>
              <a:latin typeface="Arial"/>
            </a:endParaRPr>
          </a:p>
        </p:txBody>
      </p:sp>
      <p:sp>
        <p:nvSpPr>
          <p:cNvPr id="229" name="CustomShape 34"/>
          <p:cNvSpPr/>
          <p:nvPr/>
        </p:nvSpPr>
        <p:spPr>
          <a:xfrm>
            <a:off x="4304880" y="4286880"/>
            <a:ext cx="260280" cy="250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050" b="0" strike="noStrike" spc="-1">
                <a:solidFill>
                  <a:srgbClr val="000000"/>
                </a:solidFill>
                <a:uFill>
                  <a:solidFill>
                    <a:srgbClr val="FFFFFF"/>
                  </a:solidFill>
                </a:uFill>
                <a:latin typeface="Courier New"/>
              </a:rPr>
              <a:t>0</a:t>
            </a:r>
            <a:endParaRPr lang="en-US" sz="1800" b="0" strike="noStrike" spc="-1">
              <a:solidFill>
                <a:srgbClr val="000000"/>
              </a:solidFill>
              <a:uFill>
                <a:solidFill>
                  <a:srgbClr val="FFFFFF"/>
                </a:solidFill>
              </a:uFill>
              <a:latin typeface="Arial"/>
            </a:endParaRPr>
          </a:p>
        </p:txBody>
      </p:sp>
      <p:sp>
        <p:nvSpPr>
          <p:cNvPr id="230" name="CustomShape 35"/>
          <p:cNvSpPr/>
          <p:nvPr/>
        </p:nvSpPr>
        <p:spPr>
          <a:xfrm>
            <a:off x="1774440" y="4286880"/>
            <a:ext cx="339480" cy="250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050" b="0" strike="noStrike" spc="-1">
                <a:solidFill>
                  <a:srgbClr val="000000"/>
                </a:solidFill>
                <a:uFill>
                  <a:solidFill>
                    <a:srgbClr val="FFFFFF"/>
                  </a:solidFill>
                </a:uFill>
                <a:latin typeface="Courier New"/>
              </a:rPr>
              <a:t>31</a:t>
            </a:r>
            <a:endParaRPr lang="en-US" sz="1800" b="0" strike="noStrike" spc="-1">
              <a:solidFill>
                <a:srgbClr val="000000"/>
              </a:solidFill>
              <a:uFill>
                <a:solidFill>
                  <a:srgbClr val="FFFFFF"/>
                </a:solidFill>
              </a:uFill>
              <a:latin typeface="Arial"/>
            </a:endParaRPr>
          </a:p>
        </p:txBody>
      </p:sp>
      <p:sp>
        <p:nvSpPr>
          <p:cNvPr id="231" name="CustomShape 36"/>
          <p:cNvSpPr/>
          <p:nvPr/>
        </p:nvSpPr>
        <p:spPr>
          <a:xfrm>
            <a:off x="2044080" y="4713840"/>
            <a:ext cx="414360" cy="27288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350" b="0" i="1"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232" name="CustomShape 37"/>
          <p:cNvSpPr/>
          <p:nvPr/>
        </p:nvSpPr>
        <p:spPr>
          <a:xfrm>
            <a:off x="2599560" y="4713840"/>
            <a:ext cx="1012680" cy="272880"/>
          </a:xfrm>
          <a:prstGeom prst="rect">
            <a:avLst/>
          </a:prstGeom>
          <a:noFill/>
          <a:ln>
            <a:noFill/>
          </a:ln>
        </p:spPr>
        <p:style>
          <a:lnRef idx="0">
            <a:scrgbClr r="0" g="0" b="0"/>
          </a:lnRef>
          <a:fillRef idx="0">
            <a:scrgbClr r="0" g="0" b="0"/>
          </a:fillRef>
          <a:effectRef idx="0">
            <a:scrgbClr r="0" g="0" b="0"/>
          </a:effectRef>
          <a:fontRef idx="minor"/>
        </p:style>
        <p:txBody>
          <a:bodyPr lIns="68040" tIns="33480" rIns="68040" bIns="33480"/>
          <a:lstStyle/>
          <a:p>
            <a:pPr>
              <a:lnSpc>
                <a:spcPct val="100000"/>
              </a:lnSpc>
            </a:pPr>
            <a:r>
              <a:rPr lang="en-US" sz="1350" b="0" i="1" strike="noStrike" spc="-1">
                <a:solidFill>
                  <a:srgbClr val="000000"/>
                </a:solidFill>
                <a:uFill>
                  <a:solidFill>
                    <a:srgbClr val="FFFFFF"/>
                  </a:solidFill>
                </a:uFill>
                <a:latin typeface="Century Gothic"/>
              </a:rPr>
              <a:t>Set index</a:t>
            </a:r>
            <a:endParaRPr lang="en-US" sz="1800" b="0" strike="noStrike" spc="-1">
              <a:solidFill>
                <a:srgbClr val="000000"/>
              </a:solidFill>
              <a:uFill>
                <a:solidFill>
                  <a:srgbClr val="FFFFFF"/>
                </a:solidFill>
              </a:uFill>
              <a:latin typeface="Arial"/>
            </a:endParaRPr>
          </a:p>
        </p:txBody>
      </p:sp>
      <p:sp>
        <p:nvSpPr>
          <p:cNvPr id="233" name="CustomShape 38"/>
          <p:cNvSpPr/>
          <p:nvPr/>
        </p:nvSpPr>
        <p:spPr>
          <a:xfrm rot="5400000">
            <a:off x="2126880" y="420624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234" name="CustomShape 39"/>
          <p:cNvSpPr/>
          <p:nvPr/>
        </p:nvSpPr>
        <p:spPr>
          <a:xfrm rot="5400000">
            <a:off x="2984040" y="420624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235" name="CustomShape 40"/>
          <p:cNvSpPr/>
          <p:nvPr/>
        </p:nvSpPr>
        <p:spPr>
          <a:xfrm rot="5400000">
            <a:off x="3898440" y="420624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236" name="CustomShape 41"/>
          <p:cNvSpPr/>
          <p:nvPr/>
        </p:nvSpPr>
        <p:spPr>
          <a:xfrm>
            <a:off x="3574800" y="4713840"/>
            <a:ext cx="1018080" cy="27288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350" b="0" i="1" strike="noStrike" spc="-1">
                <a:solidFill>
                  <a:srgbClr val="000000"/>
                </a:solidFill>
                <a:uFill>
                  <a:solidFill>
                    <a:srgbClr val="FFFFFF"/>
                  </a:solidFill>
                </a:uFill>
                <a:latin typeface="Century Gothic"/>
              </a:rPr>
              <a:t>Block offset</a:t>
            </a:r>
            <a:endParaRPr lang="en-US" sz="1800" b="0" strike="noStrike" spc="-1">
              <a:solidFill>
                <a:srgbClr val="000000"/>
              </a:solidFill>
              <a:uFill>
                <a:solidFill>
                  <a:srgbClr val="FFFFFF"/>
                </a:solidFill>
              </a:uFill>
              <a:latin typeface="Arial"/>
            </a:endParaRPr>
          </a:p>
        </p:txBody>
      </p:sp>
      <p:graphicFrame>
        <p:nvGraphicFramePr>
          <p:cNvPr id="237" name="Table 42"/>
          <p:cNvGraphicFramePr/>
          <p:nvPr/>
        </p:nvGraphicFramePr>
        <p:xfrm>
          <a:off x="5200560" y="2297520"/>
          <a:ext cx="2457000" cy="2674440"/>
        </p:xfrm>
        <a:graphic>
          <a:graphicData uri="http://schemas.openxmlformats.org/drawingml/2006/table">
            <a:tbl>
              <a:tblPr/>
              <a:tblGrid>
                <a:gridCol w="430920">
                  <a:extLst>
                    <a:ext uri="{9D8B030D-6E8A-4147-A177-3AD203B41FA5}">
                      <a16:colId xmlns:a16="http://schemas.microsoft.com/office/drawing/2014/main" val="20000"/>
                    </a:ext>
                  </a:extLst>
                </a:gridCol>
                <a:gridCol w="2026080">
                  <a:extLst>
                    <a:ext uri="{9D8B030D-6E8A-4147-A177-3AD203B41FA5}">
                      <a16:colId xmlns:a16="http://schemas.microsoft.com/office/drawing/2014/main" val="20001"/>
                    </a:ext>
                  </a:extLst>
                </a:gridCol>
              </a:tblGrid>
              <a:tr h="388440">
                <a:tc>
                  <a:txBody>
                    <a:bodyPr/>
                    <a:lstStyle/>
                    <a:p>
                      <a:endParaRPr lang="en-US"/>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Set # for 0xFA1C</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0"/>
                  </a:ext>
                </a:extLst>
              </a:tr>
              <a:tr h="388800">
                <a:tc>
                  <a:txBody>
                    <a:bodyPr/>
                    <a:lstStyle/>
                    <a:p>
                      <a:pPr>
                        <a:lnSpc>
                          <a:spcPct val="100000"/>
                        </a:lnSpc>
                      </a:pPr>
                      <a:r>
                        <a:rPr lang="en-US" sz="2100" b="1" strike="noStrike" spc="-1">
                          <a:solidFill>
                            <a:srgbClr val="660066"/>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0</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1"/>
                  </a:ext>
                </a:extLst>
              </a:tr>
              <a:tr h="388800">
                <a:tc>
                  <a:txBody>
                    <a:bodyPr/>
                    <a:lstStyle/>
                    <a:p>
                      <a:pPr>
                        <a:lnSpc>
                          <a:spcPct val="100000"/>
                        </a:lnSpc>
                      </a:pPr>
                      <a:r>
                        <a:rPr lang="en-US" sz="2100" b="1" strike="noStrike" spc="-1">
                          <a:solidFill>
                            <a:srgbClr val="660066"/>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1</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2"/>
                  </a:ext>
                </a:extLst>
              </a:tr>
              <a:tr h="388800">
                <a:tc>
                  <a:txBody>
                    <a:bodyPr/>
                    <a:lstStyle/>
                    <a:p>
                      <a:pPr>
                        <a:lnSpc>
                          <a:spcPct val="100000"/>
                        </a:lnSpc>
                      </a:pPr>
                      <a:r>
                        <a:rPr lang="en-US" sz="2100" b="1" strike="noStrike" spc="-1">
                          <a:solidFill>
                            <a:srgbClr val="660066"/>
                          </a:solidFill>
                          <a:uFill>
                            <a:solidFill>
                              <a:srgbClr val="FFFFFF"/>
                            </a:solidFill>
                          </a:uFill>
                          <a:latin typeface="Arial"/>
                        </a:rPr>
                        <a:t>C.</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2</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3"/>
                  </a:ext>
                </a:extLst>
              </a:tr>
              <a:tr h="388800">
                <a:tc>
                  <a:txBody>
                    <a:bodyPr/>
                    <a:lstStyle/>
                    <a:p>
                      <a:pPr>
                        <a:lnSpc>
                          <a:spcPct val="100000"/>
                        </a:lnSpc>
                      </a:pPr>
                      <a:r>
                        <a:rPr lang="en-US" sz="2100" b="1" strike="noStrike" spc="-1">
                          <a:solidFill>
                            <a:srgbClr val="660066"/>
                          </a:solidFill>
                          <a:uFill>
                            <a:solidFill>
                              <a:srgbClr val="FFFFFF"/>
                            </a:solidFill>
                          </a:uFill>
                          <a:latin typeface="Arial"/>
                        </a:rPr>
                        <a:t>D.</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3</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4"/>
                  </a:ext>
                </a:extLst>
              </a:tr>
              <a:tr h="620640">
                <a:tc>
                  <a:txBody>
                    <a:bodyPr/>
                    <a:lstStyle/>
                    <a:p>
                      <a:pPr>
                        <a:lnSpc>
                          <a:spcPct val="100000"/>
                        </a:lnSpc>
                      </a:pPr>
                      <a:r>
                        <a:rPr lang="en-US" sz="2100" b="1" strike="noStrike" spc="-1">
                          <a:solidFill>
                            <a:srgbClr val="660066"/>
                          </a:solidFill>
                          <a:uFill>
                            <a:solidFill>
                              <a:srgbClr val="FFFFFF"/>
                            </a:solidFill>
                          </a:uFill>
                          <a:latin typeface="Arial"/>
                        </a:rPr>
                        <a:t>E.</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dirty="0">
                          <a:solidFill>
                            <a:srgbClr val="000000"/>
                          </a:solidFill>
                          <a:uFill>
                            <a:solidFill>
                              <a:srgbClr val="FFFFFF"/>
                            </a:solidFill>
                          </a:uFill>
                          <a:latin typeface="Century Gothic"/>
                        </a:rPr>
                        <a:t>More than one of the above</a:t>
                      </a:r>
                      <a:endParaRPr lang="en-US" sz="1800" b="0" strike="noStrike" spc="-1" dirty="0">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5"/>
                  </a:ext>
                </a:extLst>
              </a:tr>
            </a:tbl>
          </a:graphicData>
        </a:graphic>
      </p:graphicFrame>
      <p:sp>
        <p:nvSpPr>
          <p:cNvPr id="238" name="CustomShape 43"/>
          <p:cNvSpPr/>
          <p:nvPr/>
        </p:nvSpPr>
        <p:spPr>
          <a:xfrm>
            <a:off x="5238660" y="3937000"/>
            <a:ext cx="342360" cy="342360"/>
          </a:xfrm>
          <a:prstGeom prst="ellipse">
            <a:avLst/>
          </a:prstGeom>
          <a:noFill/>
          <a:ln w="57240">
            <a:solidFill>
              <a:srgbClr val="00FF00"/>
            </a:solidFill>
            <a:round/>
          </a:ln>
        </p:spPr>
        <p:style>
          <a:lnRef idx="0">
            <a:scrgbClr r="0" g="0" b="0"/>
          </a:lnRef>
          <a:fillRef idx="0">
            <a:scrgbClr r="0" g="0" b="0"/>
          </a:fillRef>
          <a:effectRef idx="0">
            <a:scrgbClr r="0" g="0" b="0"/>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1472400" y="990000"/>
            <a:ext cx="6057000" cy="399600"/>
          </a:xfrm>
          <a:prstGeom prst="rect">
            <a:avLst/>
          </a:prstGeom>
          <a:noFill/>
          <a:ln>
            <a:noFill/>
          </a:ln>
        </p:spPr>
        <p:txBody>
          <a:bodyPr/>
          <a:lstStyle/>
          <a:p>
            <a:pPr marL="171360" indent="-171000">
              <a:lnSpc>
                <a:spcPct val="90000"/>
              </a:lnSpc>
              <a:buClr>
                <a:srgbClr val="000000"/>
              </a:buClr>
              <a:buFont typeface="Arial"/>
              <a:buChar char="•"/>
            </a:pPr>
            <a:r>
              <a:rPr lang="en-US" sz="1800" b="0" strike="noStrike" spc="-1">
                <a:solidFill>
                  <a:srgbClr val="000000"/>
                </a:solidFill>
                <a:uFill>
                  <a:solidFill>
                    <a:srgbClr val="FFFFFF"/>
                  </a:solidFill>
                </a:uFill>
                <a:latin typeface="Arial"/>
              </a:rPr>
              <a:t>What range of addresses will be in the same block as address </a:t>
            </a:r>
            <a:r>
              <a:rPr lang="en-US" sz="1800" b="1" strike="noStrike" spc="-1">
                <a:solidFill>
                  <a:srgbClr val="660066"/>
                </a:solidFill>
                <a:uFill>
                  <a:solidFill>
                    <a:srgbClr val="FFFFFF"/>
                  </a:solidFill>
                </a:uFill>
                <a:latin typeface="Arial"/>
              </a:rPr>
              <a:t>0xFA1C</a:t>
            </a:r>
            <a:r>
              <a:rPr lang="en-US" sz="1800" b="0" strike="noStrike" spc="-1">
                <a:solidFill>
                  <a:srgbClr val="000000"/>
                </a:solidFill>
                <a:uFill>
                  <a:solidFill>
                    <a:srgbClr val="FFFFFF"/>
                  </a:solidFill>
                </a:uFill>
                <a:latin typeface="Arial"/>
              </a:rPr>
              <a:t>?</a:t>
            </a:r>
            <a:endParaRPr lang="en-US" sz="2100" b="0" strike="noStrike" spc="-1">
              <a:solidFill>
                <a:srgbClr val="000000"/>
              </a:solidFill>
              <a:uFill>
                <a:solidFill>
                  <a:srgbClr val="FFFFFF"/>
                </a:solidFill>
              </a:uFill>
              <a:latin typeface="Arial"/>
            </a:endParaRPr>
          </a:p>
        </p:txBody>
      </p:sp>
      <p:sp>
        <p:nvSpPr>
          <p:cNvPr id="240" name="TextShape 2"/>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Cache Block Range</a:t>
            </a:r>
            <a:endParaRPr lang="en-US" sz="1350" b="0" strike="noStrike" spc="-1">
              <a:solidFill>
                <a:srgbClr val="000000"/>
              </a:solidFill>
              <a:uFill>
                <a:solidFill>
                  <a:srgbClr val="FFFFFF"/>
                </a:solidFill>
              </a:uFill>
              <a:latin typeface="Arial"/>
            </a:endParaRPr>
          </a:p>
        </p:txBody>
      </p:sp>
      <p:sp>
        <p:nvSpPr>
          <p:cNvPr id="241" name="TextShape 3"/>
          <p:cNvSpPr txBox="1"/>
          <p:nvPr/>
        </p:nvSpPr>
        <p:spPr>
          <a:xfrm>
            <a:off x="1143360" y="4767480"/>
            <a:ext cx="1543680" cy="273240"/>
          </a:xfrm>
          <a:prstGeom prst="rect">
            <a:avLst/>
          </a:prstGeom>
          <a:noFill/>
          <a:ln>
            <a:noFill/>
          </a:ln>
        </p:spPr>
        <p:txBody>
          <a:bodyPr anchor="ctr"/>
          <a:lstStyle/>
          <a:p>
            <a:pPr algn="r">
              <a:lnSpc>
                <a:spcPct val="100000"/>
              </a:lnSpc>
            </a:pPr>
            <a:fld id="{5EDB34A3-646B-439B-8166-1DE1DBED8AC4}" type="slidenum">
              <a:rPr lang="en-US" sz="900" b="0" strike="noStrike" spc="-1">
                <a:solidFill>
                  <a:srgbClr val="8B8B8B"/>
                </a:solidFill>
                <a:uFill>
                  <a:solidFill>
                    <a:srgbClr val="FFFFFF"/>
                  </a:solidFill>
                </a:uFill>
                <a:latin typeface="Arial"/>
              </a:rPr>
              <a:t>21</a:t>
            </a:fld>
            <a:endParaRPr lang="en-US" sz="1400" b="0" strike="noStrike" spc="-1">
              <a:solidFill>
                <a:srgbClr val="000000"/>
              </a:solidFill>
              <a:uFill>
                <a:solidFill>
                  <a:srgbClr val="FFFFFF"/>
                </a:solidFill>
              </a:uFill>
              <a:latin typeface="Times New Roman"/>
            </a:endParaRPr>
          </a:p>
        </p:txBody>
      </p:sp>
      <p:sp>
        <p:nvSpPr>
          <p:cNvPr id="242" name="CustomShape 4"/>
          <p:cNvSpPr/>
          <p:nvPr/>
        </p:nvSpPr>
        <p:spPr>
          <a:xfrm>
            <a:off x="1863720" y="185220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243" name="CustomShape 5"/>
          <p:cNvSpPr/>
          <p:nvPr/>
        </p:nvSpPr>
        <p:spPr>
          <a:xfrm>
            <a:off x="1863720" y="226296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244" name="CustomShape 6"/>
          <p:cNvSpPr/>
          <p:nvPr/>
        </p:nvSpPr>
        <p:spPr>
          <a:xfrm>
            <a:off x="1978200" y="190944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245" name="CustomShape 7"/>
          <p:cNvSpPr/>
          <p:nvPr/>
        </p:nvSpPr>
        <p:spPr>
          <a:xfrm>
            <a:off x="1978200" y="232020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246" name="CustomShape 8"/>
          <p:cNvSpPr/>
          <p:nvPr/>
        </p:nvSpPr>
        <p:spPr>
          <a:xfrm>
            <a:off x="2549520" y="190944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247" name="CustomShape 9"/>
          <p:cNvSpPr/>
          <p:nvPr/>
        </p:nvSpPr>
        <p:spPr>
          <a:xfrm>
            <a:off x="2549520" y="232020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248" name="CustomShape 10"/>
          <p:cNvSpPr/>
          <p:nvPr/>
        </p:nvSpPr>
        <p:spPr>
          <a:xfrm>
            <a:off x="1261800" y="187416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0:</a:t>
            </a:r>
            <a:endParaRPr lang="en-US" sz="1800" b="0" strike="noStrike" spc="-1">
              <a:solidFill>
                <a:srgbClr val="000000"/>
              </a:solidFill>
              <a:uFill>
                <a:solidFill>
                  <a:srgbClr val="FFFFFF"/>
                </a:solidFill>
              </a:uFill>
              <a:latin typeface="Arial"/>
            </a:endParaRPr>
          </a:p>
        </p:txBody>
      </p:sp>
      <p:sp>
        <p:nvSpPr>
          <p:cNvPr id="249" name="CustomShape 11"/>
          <p:cNvSpPr/>
          <p:nvPr/>
        </p:nvSpPr>
        <p:spPr>
          <a:xfrm>
            <a:off x="1261800" y="229788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1:</a:t>
            </a:r>
            <a:endParaRPr lang="en-US" sz="1800" b="0" strike="noStrike" spc="-1">
              <a:solidFill>
                <a:srgbClr val="000000"/>
              </a:solidFill>
              <a:uFill>
                <a:solidFill>
                  <a:srgbClr val="FFFFFF"/>
                </a:solidFill>
              </a:uFill>
              <a:latin typeface="Arial"/>
            </a:endParaRPr>
          </a:p>
        </p:txBody>
      </p:sp>
      <p:sp>
        <p:nvSpPr>
          <p:cNvPr id="250" name="CustomShape 12"/>
          <p:cNvSpPr/>
          <p:nvPr/>
        </p:nvSpPr>
        <p:spPr>
          <a:xfrm>
            <a:off x="3349800" y="190944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sp>
        <p:nvSpPr>
          <p:cNvPr id="251" name="CustomShape 13"/>
          <p:cNvSpPr/>
          <p:nvPr/>
        </p:nvSpPr>
        <p:spPr>
          <a:xfrm>
            <a:off x="3349800" y="230940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sp>
        <p:nvSpPr>
          <p:cNvPr id="252" name="CustomShape 14"/>
          <p:cNvSpPr/>
          <p:nvPr/>
        </p:nvSpPr>
        <p:spPr>
          <a:xfrm rot="16200000">
            <a:off x="4016880" y="973440"/>
            <a:ext cx="113760" cy="1485360"/>
          </a:xfrm>
          <a:prstGeom prst="rightBrace">
            <a:avLst>
              <a:gd name="adj1" fmla="val 108333"/>
              <a:gd name="adj2" fmla="val 52319"/>
            </a:avLst>
          </a:prstGeom>
          <a:noFill/>
          <a:ln w="12600">
            <a:solidFill>
              <a:schemeClr val="tx1"/>
            </a:solidFill>
            <a:round/>
          </a:ln>
        </p:spPr>
        <p:style>
          <a:lnRef idx="0">
            <a:scrgbClr r="0" g="0" b="0"/>
          </a:lnRef>
          <a:fillRef idx="0">
            <a:scrgbClr r="0" g="0" b="0"/>
          </a:fillRef>
          <a:effectRef idx="0">
            <a:scrgbClr r="0" g="0" b="0"/>
          </a:effectRef>
          <a:fontRef idx="minor"/>
        </p:style>
      </p:sp>
      <p:sp>
        <p:nvSpPr>
          <p:cNvPr id="253" name="CustomShape 15"/>
          <p:cNvSpPr/>
          <p:nvPr/>
        </p:nvSpPr>
        <p:spPr>
          <a:xfrm>
            <a:off x="3585960" y="1248480"/>
            <a:ext cx="114264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200" b="0" i="1" strike="noStrike" spc="-1">
                <a:solidFill>
                  <a:srgbClr val="000000"/>
                </a:solidFill>
                <a:uFill>
                  <a:solidFill>
                    <a:srgbClr val="FFFFFF"/>
                  </a:solidFill>
                </a:uFill>
                <a:latin typeface="Century Gothic"/>
              </a:rPr>
              <a:t>8  </a:t>
            </a:r>
            <a:r>
              <a:rPr lang="en-US" sz="1200" b="0" strike="noStrike" spc="-1">
                <a:solidFill>
                  <a:srgbClr val="000000"/>
                </a:solidFill>
                <a:uFill>
                  <a:solidFill>
                    <a:srgbClr val="FFFFFF"/>
                  </a:solidFill>
                </a:uFill>
                <a:latin typeface="Century Gothic"/>
              </a:rPr>
              <a:t>bytes</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entury Gothic"/>
              </a:rPr>
              <a:t>per data block</a:t>
            </a:r>
            <a:endParaRPr lang="en-US" sz="1800" b="0" strike="noStrike" spc="-1">
              <a:solidFill>
                <a:srgbClr val="000000"/>
              </a:solidFill>
              <a:uFill>
                <a:solidFill>
                  <a:srgbClr val="FFFFFF"/>
                </a:solidFill>
              </a:uFill>
              <a:latin typeface="Arial"/>
            </a:endParaRPr>
          </a:p>
        </p:txBody>
      </p:sp>
      <p:sp>
        <p:nvSpPr>
          <p:cNvPr id="254" name="CustomShape 16"/>
          <p:cNvSpPr/>
          <p:nvPr/>
        </p:nvSpPr>
        <p:spPr>
          <a:xfrm>
            <a:off x="1863720" y="266292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255" name="CustomShape 17"/>
          <p:cNvSpPr/>
          <p:nvPr/>
        </p:nvSpPr>
        <p:spPr>
          <a:xfrm>
            <a:off x="1863720" y="307368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256" name="CustomShape 18"/>
          <p:cNvSpPr/>
          <p:nvPr/>
        </p:nvSpPr>
        <p:spPr>
          <a:xfrm>
            <a:off x="1978200" y="272016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257" name="CustomShape 19"/>
          <p:cNvSpPr/>
          <p:nvPr/>
        </p:nvSpPr>
        <p:spPr>
          <a:xfrm>
            <a:off x="1978200" y="313092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258" name="CustomShape 20"/>
          <p:cNvSpPr/>
          <p:nvPr/>
        </p:nvSpPr>
        <p:spPr>
          <a:xfrm>
            <a:off x="2549520" y="272016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259" name="CustomShape 21"/>
          <p:cNvSpPr/>
          <p:nvPr/>
        </p:nvSpPr>
        <p:spPr>
          <a:xfrm>
            <a:off x="2549520" y="313092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260" name="CustomShape 22"/>
          <p:cNvSpPr/>
          <p:nvPr/>
        </p:nvSpPr>
        <p:spPr>
          <a:xfrm>
            <a:off x="1261800" y="268488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2:</a:t>
            </a:r>
            <a:endParaRPr lang="en-US" sz="1800" b="0" strike="noStrike" spc="-1">
              <a:solidFill>
                <a:srgbClr val="000000"/>
              </a:solidFill>
              <a:uFill>
                <a:solidFill>
                  <a:srgbClr val="FFFFFF"/>
                </a:solidFill>
              </a:uFill>
              <a:latin typeface="Arial"/>
            </a:endParaRPr>
          </a:p>
        </p:txBody>
      </p:sp>
      <p:sp>
        <p:nvSpPr>
          <p:cNvPr id="261" name="CustomShape 23"/>
          <p:cNvSpPr/>
          <p:nvPr/>
        </p:nvSpPr>
        <p:spPr>
          <a:xfrm>
            <a:off x="1261800" y="310896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3:</a:t>
            </a:r>
            <a:endParaRPr lang="en-US" sz="1800" b="0" strike="noStrike" spc="-1">
              <a:solidFill>
                <a:srgbClr val="000000"/>
              </a:solidFill>
              <a:uFill>
                <a:solidFill>
                  <a:srgbClr val="FFFFFF"/>
                </a:solidFill>
              </a:uFill>
              <a:latin typeface="Arial"/>
            </a:endParaRPr>
          </a:p>
        </p:txBody>
      </p:sp>
      <p:sp>
        <p:nvSpPr>
          <p:cNvPr id="262" name="CustomShape 24"/>
          <p:cNvSpPr/>
          <p:nvPr/>
        </p:nvSpPr>
        <p:spPr>
          <a:xfrm>
            <a:off x="3349800" y="272016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sp>
        <p:nvSpPr>
          <p:cNvPr id="263" name="CustomShape 25"/>
          <p:cNvSpPr/>
          <p:nvPr/>
        </p:nvSpPr>
        <p:spPr>
          <a:xfrm>
            <a:off x="3349800" y="312012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sp>
        <p:nvSpPr>
          <p:cNvPr id="264" name="CustomShape 26"/>
          <p:cNvSpPr/>
          <p:nvPr/>
        </p:nvSpPr>
        <p:spPr>
          <a:xfrm>
            <a:off x="1928880" y="3886200"/>
            <a:ext cx="70272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27 </a:t>
            </a:r>
            <a:r>
              <a:rPr lang="en-US" sz="1500" b="0" strike="noStrike" spc="-1">
                <a:solidFill>
                  <a:srgbClr val="000000"/>
                </a:solidFill>
                <a:uFill>
                  <a:solidFill>
                    <a:srgbClr val="FFFFFF"/>
                  </a:solidFill>
                </a:uFill>
                <a:latin typeface="Century Gothic"/>
              </a:rPr>
              <a:t>bits</a:t>
            </a:r>
            <a:endParaRPr lang="en-US" sz="1800" b="0" strike="noStrike" spc="-1">
              <a:solidFill>
                <a:srgbClr val="000000"/>
              </a:solidFill>
              <a:uFill>
                <a:solidFill>
                  <a:srgbClr val="FFFFFF"/>
                </a:solidFill>
              </a:uFill>
              <a:latin typeface="Arial"/>
            </a:endParaRPr>
          </a:p>
        </p:txBody>
      </p:sp>
      <p:sp>
        <p:nvSpPr>
          <p:cNvPr id="265" name="CustomShape 27"/>
          <p:cNvSpPr/>
          <p:nvPr/>
        </p:nvSpPr>
        <p:spPr>
          <a:xfrm>
            <a:off x="2761200" y="3886200"/>
            <a:ext cx="59616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2 </a:t>
            </a:r>
            <a:r>
              <a:rPr lang="en-US" sz="1500" b="0" strike="noStrike" spc="-1">
                <a:solidFill>
                  <a:srgbClr val="000000"/>
                </a:solidFill>
                <a:uFill>
                  <a:solidFill>
                    <a:srgbClr val="FFFFFF"/>
                  </a:solidFill>
                </a:uFill>
                <a:latin typeface="Century Gothic"/>
              </a:rPr>
              <a:t>bits</a:t>
            </a:r>
            <a:endParaRPr lang="en-US" sz="1800" b="0" strike="noStrike" spc="-1">
              <a:solidFill>
                <a:srgbClr val="000000"/>
              </a:solidFill>
              <a:uFill>
                <a:solidFill>
                  <a:srgbClr val="FFFFFF"/>
                </a:solidFill>
              </a:uFill>
              <a:latin typeface="Arial"/>
            </a:endParaRPr>
          </a:p>
        </p:txBody>
      </p:sp>
      <p:sp>
        <p:nvSpPr>
          <p:cNvPr id="266" name="CustomShape 28"/>
          <p:cNvSpPr/>
          <p:nvPr/>
        </p:nvSpPr>
        <p:spPr>
          <a:xfrm>
            <a:off x="3555360" y="417060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267" name="CustomShape 29"/>
          <p:cNvSpPr/>
          <p:nvPr/>
        </p:nvSpPr>
        <p:spPr>
          <a:xfrm>
            <a:off x="2698200" y="417060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268" name="CustomShape 30"/>
          <p:cNvSpPr/>
          <p:nvPr/>
        </p:nvSpPr>
        <p:spPr>
          <a:xfrm>
            <a:off x="1841040" y="417060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269" name="CustomShape 31"/>
          <p:cNvSpPr/>
          <p:nvPr/>
        </p:nvSpPr>
        <p:spPr>
          <a:xfrm>
            <a:off x="3705120" y="3886200"/>
            <a:ext cx="59616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3 </a:t>
            </a:r>
            <a:r>
              <a:rPr lang="en-US" sz="1500" b="0" strike="noStrike" spc="-1">
                <a:solidFill>
                  <a:srgbClr val="000000"/>
                </a:solidFill>
                <a:uFill>
                  <a:solidFill>
                    <a:srgbClr val="FFFFFF"/>
                  </a:solidFill>
                </a:uFill>
                <a:latin typeface="Century Gothic"/>
              </a:rPr>
              <a:t>bits</a:t>
            </a:r>
            <a:endParaRPr lang="en-US" sz="1800" b="0" strike="noStrike" spc="-1">
              <a:solidFill>
                <a:srgbClr val="000000"/>
              </a:solidFill>
              <a:uFill>
                <a:solidFill>
                  <a:srgbClr val="FFFFFF"/>
                </a:solidFill>
              </a:uFill>
              <a:latin typeface="Arial"/>
            </a:endParaRPr>
          </a:p>
        </p:txBody>
      </p:sp>
      <p:sp>
        <p:nvSpPr>
          <p:cNvPr id="270" name="CustomShape 32"/>
          <p:cNvSpPr/>
          <p:nvPr/>
        </p:nvSpPr>
        <p:spPr>
          <a:xfrm>
            <a:off x="4304880" y="4286880"/>
            <a:ext cx="260280" cy="250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050" b="0" strike="noStrike" spc="-1">
                <a:solidFill>
                  <a:srgbClr val="000000"/>
                </a:solidFill>
                <a:uFill>
                  <a:solidFill>
                    <a:srgbClr val="FFFFFF"/>
                  </a:solidFill>
                </a:uFill>
                <a:latin typeface="Courier New"/>
              </a:rPr>
              <a:t>0</a:t>
            </a:r>
            <a:endParaRPr lang="en-US" sz="1800" b="0" strike="noStrike" spc="-1">
              <a:solidFill>
                <a:srgbClr val="000000"/>
              </a:solidFill>
              <a:uFill>
                <a:solidFill>
                  <a:srgbClr val="FFFFFF"/>
                </a:solidFill>
              </a:uFill>
              <a:latin typeface="Arial"/>
            </a:endParaRPr>
          </a:p>
        </p:txBody>
      </p:sp>
      <p:sp>
        <p:nvSpPr>
          <p:cNvPr id="271" name="CustomShape 33"/>
          <p:cNvSpPr/>
          <p:nvPr/>
        </p:nvSpPr>
        <p:spPr>
          <a:xfrm>
            <a:off x="1774440" y="4286880"/>
            <a:ext cx="339480" cy="250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050" b="0" strike="noStrike" spc="-1">
                <a:solidFill>
                  <a:srgbClr val="000000"/>
                </a:solidFill>
                <a:uFill>
                  <a:solidFill>
                    <a:srgbClr val="FFFFFF"/>
                  </a:solidFill>
                </a:uFill>
                <a:latin typeface="Courier New"/>
              </a:rPr>
              <a:t>31</a:t>
            </a:r>
            <a:endParaRPr lang="en-US" sz="1800" b="0" strike="noStrike" spc="-1">
              <a:solidFill>
                <a:srgbClr val="000000"/>
              </a:solidFill>
              <a:uFill>
                <a:solidFill>
                  <a:srgbClr val="FFFFFF"/>
                </a:solidFill>
              </a:uFill>
              <a:latin typeface="Arial"/>
            </a:endParaRPr>
          </a:p>
        </p:txBody>
      </p:sp>
      <p:sp>
        <p:nvSpPr>
          <p:cNvPr id="272" name="CustomShape 34"/>
          <p:cNvSpPr/>
          <p:nvPr/>
        </p:nvSpPr>
        <p:spPr>
          <a:xfrm>
            <a:off x="2044080" y="4713840"/>
            <a:ext cx="414360" cy="27288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350" b="0" i="1"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273" name="CustomShape 35"/>
          <p:cNvSpPr/>
          <p:nvPr/>
        </p:nvSpPr>
        <p:spPr>
          <a:xfrm>
            <a:off x="2599560" y="4713840"/>
            <a:ext cx="1012680" cy="272880"/>
          </a:xfrm>
          <a:prstGeom prst="rect">
            <a:avLst/>
          </a:prstGeom>
          <a:noFill/>
          <a:ln>
            <a:noFill/>
          </a:ln>
        </p:spPr>
        <p:style>
          <a:lnRef idx="0">
            <a:scrgbClr r="0" g="0" b="0"/>
          </a:lnRef>
          <a:fillRef idx="0">
            <a:scrgbClr r="0" g="0" b="0"/>
          </a:fillRef>
          <a:effectRef idx="0">
            <a:scrgbClr r="0" g="0" b="0"/>
          </a:effectRef>
          <a:fontRef idx="minor"/>
        </p:style>
        <p:txBody>
          <a:bodyPr lIns="68040" tIns="33480" rIns="68040" bIns="33480"/>
          <a:lstStyle/>
          <a:p>
            <a:pPr>
              <a:lnSpc>
                <a:spcPct val="100000"/>
              </a:lnSpc>
            </a:pPr>
            <a:r>
              <a:rPr lang="en-US" sz="1350" b="0" i="1" strike="noStrike" spc="-1">
                <a:solidFill>
                  <a:srgbClr val="000000"/>
                </a:solidFill>
                <a:uFill>
                  <a:solidFill>
                    <a:srgbClr val="FFFFFF"/>
                  </a:solidFill>
                </a:uFill>
                <a:latin typeface="Century Gothic"/>
              </a:rPr>
              <a:t>Set index</a:t>
            </a:r>
            <a:endParaRPr lang="en-US" sz="1800" b="0" strike="noStrike" spc="-1">
              <a:solidFill>
                <a:srgbClr val="000000"/>
              </a:solidFill>
              <a:uFill>
                <a:solidFill>
                  <a:srgbClr val="FFFFFF"/>
                </a:solidFill>
              </a:uFill>
              <a:latin typeface="Arial"/>
            </a:endParaRPr>
          </a:p>
        </p:txBody>
      </p:sp>
      <p:sp>
        <p:nvSpPr>
          <p:cNvPr id="274" name="CustomShape 36"/>
          <p:cNvSpPr/>
          <p:nvPr/>
        </p:nvSpPr>
        <p:spPr>
          <a:xfrm rot="5400000">
            <a:off x="2126880" y="420624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275" name="CustomShape 37"/>
          <p:cNvSpPr/>
          <p:nvPr/>
        </p:nvSpPr>
        <p:spPr>
          <a:xfrm rot="5400000">
            <a:off x="2984040" y="420624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276" name="CustomShape 38"/>
          <p:cNvSpPr/>
          <p:nvPr/>
        </p:nvSpPr>
        <p:spPr>
          <a:xfrm rot="5400000">
            <a:off x="3898440" y="420624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277" name="CustomShape 39"/>
          <p:cNvSpPr/>
          <p:nvPr/>
        </p:nvSpPr>
        <p:spPr>
          <a:xfrm>
            <a:off x="3574800" y="4713840"/>
            <a:ext cx="1018080" cy="27288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350" b="0" i="1" strike="noStrike" spc="-1">
                <a:solidFill>
                  <a:srgbClr val="000000"/>
                </a:solidFill>
                <a:uFill>
                  <a:solidFill>
                    <a:srgbClr val="FFFFFF"/>
                  </a:solidFill>
                </a:uFill>
                <a:latin typeface="Century Gothic"/>
              </a:rPr>
              <a:t>Block offset</a:t>
            </a:r>
            <a:endParaRPr lang="en-US" sz="1800" b="0" strike="noStrike" spc="-1">
              <a:solidFill>
                <a:srgbClr val="000000"/>
              </a:solidFill>
              <a:uFill>
                <a:solidFill>
                  <a:srgbClr val="FFFFFF"/>
                </a:solidFill>
              </a:uFill>
              <a:latin typeface="Arial"/>
            </a:endParaRPr>
          </a:p>
        </p:txBody>
      </p:sp>
      <p:graphicFrame>
        <p:nvGraphicFramePr>
          <p:cNvPr id="278" name="Table 40"/>
          <p:cNvGraphicFramePr/>
          <p:nvPr/>
        </p:nvGraphicFramePr>
        <p:xfrm>
          <a:off x="5315040" y="2057400"/>
          <a:ext cx="2457000" cy="2948760"/>
        </p:xfrm>
        <a:graphic>
          <a:graphicData uri="http://schemas.openxmlformats.org/drawingml/2006/table">
            <a:tbl>
              <a:tblPr/>
              <a:tblGrid>
                <a:gridCol w="430920">
                  <a:extLst>
                    <a:ext uri="{9D8B030D-6E8A-4147-A177-3AD203B41FA5}">
                      <a16:colId xmlns:a16="http://schemas.microsoft.com/office/drawing/2014/main" val="20000"/>
                    </a:ext>
                  </a:extLst>
                </a:gridCol>
                <a:gridCol w="2026080">
                  <a:extLst>
                    <a:ext uri="{9D8B030D-6E8A-4147-A177-3AD203B41FA5}">
                      <a16:colId xmlns:a16="http://schemas.microsoft.com/office/drawing/2014/main" val="20001"/>
                    </a:ext>
                  </a:extLst>
                </a:gridCol>
              </a:tblGrid>
              <a:tr h="388440">
                <a:tc>
                  <a:txBody>
                    <a:bodyPr/>
                    <a:lstStyle/>
                    <a:p>
                      <a:endParaRPr lang="en-US"/>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Addr. Range</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0"/>
                  </a:ext>
                </a:extLst>
              </a:tr>
              <a:tr h="388800">
                <a:tc>
                  <a:txBody>
                    <a:bodyPr/>
                    <a:lstStyle/>
                    <a:p>
                      <a:pPr>
                        <a:lnSpc>
                          <a:spcPct val="100000"/>
                        </a:lnSpc>
                      </a:pPr>
                      <a:r>
                        <a:rPr lang="en-US" sz="2100" b="1" strike="noStrike" spc="-1">
                          <a:solidFill>
                            <a:srgbClr val="660066"/>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0xFA1C</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1"/>
                  </a:ext>
                </a:extLst>
              </a:tr>
              <a:tr h="388800">
                <a:tc>
                  <a:txBody>
                    <a:bodyPr/>
                    <a:lstStyle/>
                    <a:p>
                      <a:pPr>
                        <a:lnSpc>
                          <a:spcPct val="100000"/>
                        </a:lnSpc>
                      </a:pPr>
                      <a:r>
                        <a:rPr lang="en-US" sz="2100" b="1" strike="noStrike" spc="-1">
                          <a:solidFill>
                            <a:srgbClr val="660066"/>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0xFA1C – 0xFA23</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2"/>
                  </a:ext>
                </a:extLst>
              </a:tr>
              <a:tr h="388800">
                <a:tc>
                  <a:txBody>
                    <a:bodyPr/>
                    <a:lstStyle/>
                    <a:p>
                      <a:pPr>
                        <a:lnSpc>
                          <a:spcPct val="100000"/>
                        </a:lnSpc>
                      </a:pPr>
                      <a:r>
                        <a:rPr lang="en-US" sz="2100" b="1" strike="noStrike" spc="-1">
                          <a:solidFill>
                            <a:srgbClr val="660066"/>
                          </a:solidFill>
                          <a:uFill>
                            <a:solidFill>
                              <a:srgbClr val="FFFFFF"/>
                            </a:solidFill>
                          </a:uFill>
                          <a:latin typeface="Arial"/>
                        </a:rPr>
                        <a:t>C.</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0xFA1C – 0xFA1F</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3"/>
                  </a:ext>
                </a:extLst>
              </a:tr>
              <a:tr h="388800">
                <a:tc>
                  <a:txBody>
                    <a:bodyPr/>
                    <a:lstStyle/>
                    <a:p>
                      <a:pPr>
                        <a:lnSpc>
                          <a:spcPct val="100000"/>
                        </a:lnSpc>
                      </a:pPr>
                      <a:r>
                        <a:rPr lang="en-US" sz="2100" b="1" strike="noStrike" spc="-1">
                          <a:solidFill>
                            <a:srgbClr val="660066"/>
                          </a:solidFill>
                          <a:uFill>
                            <a:solidFill>
                              <a:srgbClr val="FFFFFF"/>
                            </a:solidFill>
                          </a:uFill>
                          <a:latin typeface="Arial"/>
                        </a:rPr>
                        <a:t>D.</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0xFA18 – 0xFA1F</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4"/>
                  </a:ext>
                </a:extLst>
              </a:tr>
              <a:tr h="897120">
                <a:tc>
                  <a:txBody>
                    <a:bodyPr/>
                    <a:lstStyle/>
                    <a:p>
                      <a:pPr>
                        <a:lnSpc>
                          <a:spcPct val="100000"/>
                        </a:lnSpc>
                      </a:pPr>
                      <a:r>
                        <a:rPr lang="en-US" sz="2100" b="1" strike="noStrike" spc="-1">
                          <a:solidFill>
                            <a:srgbClr val="660066"/>
                          </a:solidFill>
                          <a:uFill>
                            <a:solidFill>
                              <a:srgbClr val="FFFFFF"/>
                            </a:solidFill>
                          </a:uFill>
                          <a:latin typeface="Arial"/>
                        </a:rPr>
                        <a:t>E.</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It depends on the access size (byte, word, etc)</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1472400" y="990000"/>
            <a:ext cx="6057000" cy="399600"/>
          </a:xfrm>
          <a:prstGeom prst="rect">
            <a:avLst/>
          </a:prstGeom>
          <a:noFill/>
          <a:ln>
            <a:noFill/>
          </a:ln>
        </p:spPr>
        <p:txBody>
          <a:bodyPr/>
          <a:lstStyle/>
          <a:p>
            <a:pPr marL="171360" indent="-171000">
              <a:lnSpc>
                <a:spcPct val="90000"/>
              </a:lnSpc>
              <a:buClr>
                <a:srgbClr val="000000"/>
              </a:buClr>
              <a:buFont typeface="Arial"/>
              <a:buChar char="•"/>
            </a:pPr>
            <a:r>
              <a:rPr lang="en-US" sz="1800" b="0" strike="noStrike" spc="-1">
                <a:solidFill>
                  <a:srgbClr val="000000"/>
                </a:solidFill>
                <a:uFill>
                  <a:solidFill>
                    <a:srgbClr val="FFFFFF"/>
                  </a:solidFill>
                </a:uFill>
                <a:latin typeface="Arial"/>
              </a:rPr>
              <a:t>What range of addresses will be in the same block as address </a:t>
            </a:r>
            <a:r>
              <a:rPr lang="en-US" sz="1800" b="1" strike="noStrike" spc="-1">
                <a:solidFill>
                  <a:srgbClr val="660066"/>
                </a:solidFill>
                <a:uFill>
                  <a:solidFill>
                    <a:srgbClr val="FFFFFF"/>
                  </a:solidFill>
                </a:uFill>
                <a:latin typeface="Arial"/>
              </a:rPr>
              <a:t>0xFA1C</a:t>
            </a:r>
            <a:r>
              <a:rPr lang="en-US" sz="1800" b="0" strike="noStrike" spc="-1">
                <a:solidFill>
                  <a:srgbClr val="000000"/>
                </a:solidFill>
                <a:uFill>
                  <a:solidFill>
                    <a:srgbClr val="FFFFFF"/>
                  </a:solidFill>
                </a:uFill>
                <a:latin typeface="Arial"/>
              </a:rPr>
              <a:t>?</a:t>
            </a:r>
            <a:endParaRPr lang="en-US" sz="2100" b="0" strike="noStrike" spc="-1">
              <a:solidFill>
                <a:srgbClr val="000000"/>
              </a:solidFill>
              <a:uFill>
                <a:solidFill>
                  <a:srgbClr val="FFFFFF"/>
                </a:solidFill>
              </a:uFill>
              <a:latin typeface="Arial"/>
            </a:endParaRPr>
          </a:p>
        </p:txBody>
      </p:sp>
      <p:sp>
        <p:nvSpPr>
          <p:cNvPr id="240" name="TextShape 2"/>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Cache Block Range</a:t>
            </a:r>
            <a:endParaRPr lang="en-US" sz="1350" b="0" strike="noStrike" spc="-1">
              <a:solidFill>
                <a:srgbClr val="000000"/>
              </a:solidFill>
              <a:uFill>
                <a:solidFill>
                  <a:srgbClr val="FFFFFF"/>
                </a:solidFill>
              </a:uFill>
              <a:latin typeface="Arial"/>
            </a:endParaRPr>
          </a:p>
        </p:txBody>
      </p:sp>
      <p:sp>
        <p:nvSpPr>
          <p:cNvPr id="241" name="TextShape 3"/>
          <p:cNvSpPr txBox="1"/>
          <p:nvPr/>
        </p:nvSpPr>
        <p:spPr>
          <a:xfrm>
            <a:off x="1143360" y="4767480"/>
            <a:ext cx="1543680" cy="273240"/>
          </a:xfrm>
          <a:prstGeom prst="rect">
            <a:avLst/>
          </a:prstGeom>
          <a:noFill/>
          <a:ln>
            <a:noFill/>
          </a:ln>
        </p:spPr>
        <p:txBody>
          <a:bodyPr anchor="ctr"/>
          <a:lstStyle/>
          <a:p>
            <a:pPr algn="r">
              <a:lnSpc>
                <a:spcPct val="100000"/>
              </a:lnSpc>
            </a:pPr>
            <a:fld id="{5EDB34A3-646B-439B-8166-1DE1DBED8AC4}" type="slidenum">
              <a:rPr lang="en-US" sz="900" b="0" strike="noStrike" spc="-1">
                <a:solidFill>
                  <a:srgbClr val="8B8B8B"/>
                </a:solidFill>
                <a:uFill>
                  <a:solidFill>
                    <a:srgbClr val="FFFFFF"/>
                  </a:solidFill>
                </a:uFill>
                <a:latin typeface="Arial"/>
              </a:rPr>
              <a:t>22</a:t>
            </a:fld>
            <a:endParaRPr lang="en-US" sz="1400" b="0" strike="noStrike" spc="-1">
              <a:solidFill>
                <a:srgbClr val="000000"/>
              </a:solidFill>
              <a:uFill>
                <a:solidFill>
                  <a:srgbClr val="FFFFFF"/>
                </a:solidFill>
              </a:uFill>
              <a:latin typeface="Times New Roman"/>
            </a:endParaRPr>
          </a:p>
        </p:txBody>
      </p:sp>
      <p:sp>
        <p:nvSpPr>
          <p:cNvPr id="242" name="CustomShape 4"/>
          <p:cNvSpPr/>
          <p:nvPr/>
        </p:nvSpPr>
        <p:spPr>
          <a:xfrm>
            <a:off x="1863720" y="185220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243" name="CustomShape 5"/>
          <p:cNvSpPr/>
          <p:nvPr/>
        </p:nvSpPr>
        <p:spPr>
          <a:xfrm>
            <a:off x="1863720" y="226296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244" name="CustomShape 6"/>
          <p:cNvSpPr/>
          <p:nvPr/>
        </p:nvSpPr>
        <p:spPr>
          <a:xfrm>
            <a:off x="1978200" y="190944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245" name="CustomShape 7"/>
          <p:cNvSpPr/>
          <p:nvPr/>
        </p:nvSpPr>
        <p:spPr>
          <a:xfrm>
            <a:off x="1978200" y="232020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246" name="CustomShape 8"/>
          <p:cNvSpPr/>
          <p:nvPr/>
        </p:nvSpPr>
        <p:spPr>
          <a:xfrm>
            <a:off x="2549520" y="190944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247" name="CustomShape 9"/>
          <p:cNvSpPr/>
          <p:nvPr/>
        </p:nvSpPr>
        <p:spPr>
          <a:xfrm>
            <a:off x="2549520" y="232020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248" name="CustomShape 10"/>
          <p:cNvSpPr/>
          <p:nvPr/>
        </p:nvSpPr>
        <p:spPr>
          <a:xfrm>
            <a:off x="1261800" y="187416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0:</a:t>
            </a:r>
            <a:endParaRPr lang="en-US" sz="1800" b="0" strike="noStrike" spc="-1">
              <a:solidFill>
                <a:srgbClr val="000000"/>
              </a:solidFill>
              <a:uFill>
                <a:solidFill>
                  <a:srgbClr val="FFFFFF"/>
                </a:solidFill>
              </a:uFill>
              <a:latin typeface="Arial"/>
            </a:endParaRPr>
          </a:p>
        </p:txBody>
      </p:sp>
      <p:sp>
        <p:nvSpPr>
          <p:cNvPr id="249" name="CustomShape 11"/>
          <p:cNvSpPr/>
          <p:nvPr/>
        </p:nvSpPr>
        <p:spPr>
          <a:xfrm>
            <a:off x="1261800" y="229788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1:</a:t>
            </a:r>
            <a:endParaRPr lang="en-US" sz="1800" b="0" strike="noStrike" spc="-1">
              <a:solidFill>
                <a:srgbClr val="000000"/>
              </a:solidFill>
              <a:uFill>
                <a:solidFill>
                  <a:srgbClr val="FFFFFF"/>
                </a:solidFill>
              </a:uFill>
              <a:latin typeface="Arial"/>
            </a:endParaRPr>
          </a:p>
        </p:txBody>
      </p:sp>
      <p:sp>
        <p:nvSpPr>
          <p:cNvPr id="250" name="CustomShape 12"/>
          <p:cNvSpPr/>
          <p:nvPr/>
        </p:nvSpPr>
        <p:spPr>
          <a:xfrm>
            <a:off x="3349800" y="190944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sp>
        <p:nvSpPr>
          <p:cNvPr id="251" name="CustomShape 13"/>
          <p:cNvSpPr/>
          <p:nvPr/>
        </p:nvSpPr>
        <p:spPr>
          <a:xfrm>
            <a:off x="3349800" y="230940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sp>
        <p:nvSpPr>
          <p:cNvPr id="252" name="CustomShape 14"/>
          <p:cNvSpPr/>
          <p:nvPr/>
        </p:nvSpPr>
        <p:spPr>
          <a:xfrm rot="16200000">
            <a:off x="4016880" y="973440"/>
            <a:ext cx="113760" cy="1485360"/>
          </a:xfrm>
          <a:prstGeom prst="rightBrace">
            <a:avLst>
              <a:gd name="adj1" fmla="val 108333"/>
              <a:gd name="adj2" fmla="val 52319"/>
            </a:avLst>
          </a:prstGeom>
          <a:noFill/>
          <a:ln w="12600">
            <a:solidFill>
              <a:schemeClr val="tx1"/>
            </a:solidFill>
            <a:round/>
          </a:ln>
        </p:spPr>
        <p:style>
          <a:lnRef idx="0">
            <a:scrgbClr r="0" g="0" b="0"/>
          </a:lnRef>
          <a:fillRef idx="0">
            <a:scrgbClr r="0" g="0" b="0"/>
          </a:fillRef>
          <a:effectRef idx="0">
            <a:scrgbClr r="0" g="0" b="0"/>
          </a:effectRef>
          <a:fontRef idx="minor"/>
        </p:style>
      </p:sp>
      <p:sp>
        <p:nvSpPr>
          <p:cNvPr id="253" name="CustomShape 15"/>
          <p:cNvSpPr/>
          <p:nvPr/>
        </p:nvSpPr>
        <p:spPr>
          <a:xfrm>
            <a:off x="3585960" y="1248480"/>
            <a:ext cx="114264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200" b="0" i="1" strike="noStrike" spc="-1">
                <a:solidFill>
                  <a:srgbClr val="000000"/>
                </a:solidFill>
                <a:uFill>
                  <a:solidFill>
                    <a:srgbClr val="FFFFFF"/>
                  </a:solidFill>
                </a:uFill>
                <a:latin typeface="Century Gothic"/>
              </a:rPr>
              <a:t>8  </a:t>
            </a:r>
            <a:r>
              <a:rPr lang="en-US" sz="1200" b="0" strike="noStrike" spc="-1">
                <a:solidFill>
                  <a:srgbClr val="000000"/>
                </a:solidFill>
                <a:uFill>
                  <a:solidFill>
                    <a:srgbClr val="FFFFFF"/>
                  </a:solidFill>
                </a:uFill>
                <a:latin typeface="Century Gothic"/>
              </a:rPr>
              <a:t>bytes</a:t>
            </a:r>
            <a:endParaRPr lang="en-US" sz="1800" b="0" strike="noStrike" spc="-1">
              <a:solidFill>
                <a:srgbClr val="000000"/>
              </a:solidFill>
              <a:uFill>
                <a:solidFill>
                  <a:srgbClr val="FFFFFF"/>
                </a:solidFill>
              </a:uFill>
              <a:latin typeface="Arial"/>
            </a:endParaRPr>
          </a:p>
          <a:p>
            <a:pPr>
              <a:lnSpc>
                <a:spcPct val="100000"/>
              </a:lnSpc>
            </a:pPr>
            <a:r>
              <a:rPr lang="en-US" sz="1200" b="0" strike="noStrike" spc="-1">
                <a:solidFill>
                  <a:srgbClr val="000000"/>
                </a:solidFill>
                <a:uFill>
                  <a:solidFill>
                    <a:srgbClr val="FFFFFF"/>
                  </a:solidFill>
                </a:uFill>
                <a:latin typeface="Century Gothic"/>
              </a:rPr>
              <a:t>per data block</a:t>
            </a:r>
            <a:endParaRPr lang="en-US" sz="1800" b="0" strike="noStrike" spc="-1">
              <a:solidFill>
                <a:srgbClr val="000000"/>
              </a:solidFill>
              <a:uFill>
                <a:solidFill>
                  <a:srgbClr val="FFFFFF"/>
                </a:solidFill>
              </a:uFill>
              <a:latin typeface="Arial"/>
            </a:endParaRPr>
          </a:p>
        </p:txBody>
      </p:sp>
      <p:sp>
        <p:nvSpPr>
          <p:cNvPr id="254" name="CustomShape 16"/>
          <p:cNvSpPr/>
          <p:nvPr/>
        </p:nvSpPr>
        <p:spPr>
          <a:xfrm>
            <a:off x="1863720" y="266292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255" name="CustomShape 17"/>
          <p:cNvSpPr/>
          <p:nvPr/>
        </p:nvSpPr>
        <p:spPr>
          <a:xfrm>
            <a:off x="1863720" y="3073680"/>
            <a:ext cx="3199680" cy="342360"/>
          </a:xfrm>
          <a:prstGeom prst="rect">
            <a:avLst/>
          </a:prstGeom>
          <a:solidFill>
            <a:srgbClr val="C0C0C0"/>
          </a:solidFill>
          <a:ln w="12600">
            <a:solidFill>
              <a:schemeClr val="tx1"/>
            </a:solidFill>
            <a:miter/>
          </a:ln>
        </p:spPr>
        <p:style>
          <a:lnRef idx="0">
            <a:scrgbClr r="0" g="0" b="0"/>
          </a:lnRef>
          <a:fillRef idx="0">
            <a:scrgbClr r="0" g="0" b="0"/>
          </a:fillRef>
          <a:effectRef idx="0">
            <a:scrgbClr r="0" g="0" b="0"/>
          </a:effectRef>
          <a:fontRef idx="minor"/>
        </p:style>
      </p:sp>
      <p:sp>
        <p:nvSpPr>
          <p:cNvPr id="256" name="CustomShape 18"/>
          <p:cNvSpPr/>
          <p:nvPr/>
        </p:nvSpPr>
        <p:spPr>
          <a:xfrm>
            <a:off x="1978200" y="272016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257" name="CustomShape 19"/>
          <p:cNvSpPr/>
          <p:nvPr/>
        </p:nvSpPr>
        <p:spPr>
          <a:xfrm>
            <a:off x="1978200" y="3130920"/>
            <a:ext cx="4568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16560" tIns="45000" rIns="90000" bIns="45000" anchor="ctr"/>
          <a:lstStyle/>
          <a:p>
            <a:pPr>
              <a:lnSpc>
                <a:spcPct val="100000"/>
              </a:lnSpc>
            </a:pPr>
            <a:r>
              <a:rPr lang="en-US" sz="1350" b="0" strike="noStrike" spc="-1">
                <a:solidFill>
                  <a:srgbClr val="000000"/>
                </a:solidFill>
                <a:uFill>
                  <a:solidFill>
                    <a:srgbClr val="FFFFFF"/>
                  </a:solidFill>
                </a:uFill>
                <a:latin typeface="Century Gothic"/>
              </a:rPr>
              <a:t>Valid</a:t>
            </a:r>
            <a:endParaRPr lang="en-US" sz="1800" b="0" strike="noStrike" spc="-1">
              <a:solidFill>
                <a:srgbClr val="000000"/>
              </a:solidFill>
              <a:uFill>
                <a:solidFill>
                  <a:srgbClr val="FFFFFF"/>
                </a:solidFill>
              </a:uFill>
              <a:latin typeface="Arial"/>
            </a:endParaRPr>
          </a:p>
        </p:txBody>
      </p:sp>
      <p:sp>
        <p:nvSpPr>
          <p:cNvPr id="258" name="CustomShape 20"/>
          <p:cNvSpPr/>
          <p:nvPr/>
        </p:nvSpPr>
        <p:spPr>
          <a:xfrm>
            <a:off x="2549520" y="272016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259" name="CustomShape 21"/>
          <p:cNvSpPr/>
          <p:nvPr/>
        </p:nvSpPr>
        <p:spPr>
          <a:xfrm>
            <a:off x="2549520" y="3130920"/>
            <a:ext cx="68544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260" name="CustomShape 22"/>
          <p:cNvSpPr/>
          <p:nvPr/>
        </p:nvSpPr>
        <p:spPr>
          <a:xfrm>
            <a:off x="1261800" y="268488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2:</a:t>
            </a:r>
            <a:endParaRPr lang="en-US" sz="1800" b="0" strike="noStrike" spc="-1">
              <a:solidFill>
                <a:srgbClr val="000000"/>
              </a:solidFill>
              <a:uFill>
                <a:solidFill>
                  <a:srgbClr val="FFFFFF"/>
                </a:solidFill>
              </a:uFill>
              <a:latin typeface="Arial"/>
            </a:endParaRPr>
          </a:p>
        </p:txBody>
      </p:sp>
      <p:sp>
        <p:nvSpPr>
          <p:cNvPr id="261" name="CustomShape 23"/>
          <p:cNvSpPr/>
          <p:nvPr/>
        </p:nvSpPr>
        <p:spPr>
          <a:xfrm>
            <a:off x="1261800" y="3108960"/>
            <a:ext cx="626040" cy="296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Set 3:</a:t>
            </a:r>
            <a:endParaRPr lang="en-US" sz="1800" b="0" strike="noStrike" spc="-1">
              <a:solidFill>
                <a:srgbClr val="000000"/>
              </a:solidFill>
              <a:uFill>
                <a:solidFill>
                  <a:srgbClr val="FFFFFF"/>
                </a:solidFill>
              </a:uFill>
              <a:latin typeface="Arial"/>
            </a:endParaRPr>
          </a:p>
        </p:txBody>
      </p:sp>
      <p:sp>
        <p:nvSpPr>
          <p:cNvPr id="262" name="CustomShape 24"/>
          <p:cNvSpPr/>
          <p:nvPr/>
        </p:nvSpPr>
        <p:spPr>
          <a:xfrm>
            <a:off x="3349800" y="272016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sp>
        <p:nvSpPr>
          <p:cNvPr id="263" name="CustomShape 25"/>
          <p:cNvSpPr/>
          <p:nvPr/>
        </p:nvSpPr>
        <p:spPr>
          <a:xfrm>
            <a:off x="3349800" y="3120120"/>
            <a:ext cx="1542600" cy="22824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350" b="0" strike="noStrike" spc="-1">
                <a:solidFill>
                  <a:srgbClr val="000000"/>
                </a:solidFill>
                <a:uFill>
                  <a:solidFill>
                    <a:srgbClr val="FFFFFF"/>
                  </a:solidFill>
                </a:uFill>
                <a:latin typeface="Century Gothic"/>
              </a:rPr>
              <a:t>Cache block</a:t>
            </a:r>
            <a:endParaRPr lang="en-US" sz="1800" b="0" strike="noStrike" spc="-1">
              <a:solidFill>
                <a:srgbClr val="000000"/>
              </a:solidFill>
              <a:uFill>
                <a:solidFill>
                  <a:srgbClr val="FFFFFF"/>
                </a:solidFill>
              </a:uFill>
              <a:latin typeface="Arial"/>
            </a:endParaRPr>
          </a:p>
        </p:txBody>
      </p:sp>
      <p:sp>
        <p:nvSpPr>
          <p:cNvPr id="264" name="CustomShape 26"/>
          <p:cNvSpPr/>
          <p:nvPr/>
        </p:nvSpPr>
        <p:spPr>
          <a:xfrm>
            <a:off x="1928880" y="3886200"/>
            <a:ext cx="70272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27 </a:t>
            </a:r>
            <a:r>
              <a:rPr lang="en-US" sz="1500" b="0" strike="noStrike" spc="-1">
                <a:solidFill>
                  <a:srgbClr val="000000"/>
                </a:solidFill>
                <a:uFill>
                  <a:solidFill>
                    <a:srgbClr val="FFFFFF"/>
                  </a:solidFill>
                </a:uFill>
                <a:latin typeface="Century Gothic"/>
              </a:rPr>
              <a:t>bits</a:t>
            </a:r>
            <a:endParaRPr lang="en-US" sz="1800" b="0" strike="noStrike" spc="-1">
              <a:solidFill>
                <a:srgbClr val="000000"/>
              </a:solidFill>
              <a:uFill>
                <a:solidFill>
                  <a:srgbClr val="FFFFFF"/>
                </a:solidFill>
              </a:uFill>
              <a:latin typeface="Arial"/>
            </a:endParaRPr>
          </a:p>
        </p:txBody>
      </p:sp>
      <p:sp>
        <p:nvSpPr>
          <p:cNvPr id="265" name="CustomShape 27"/>
          <p:cNvSpPr/>
          <p:nvPr/>
        </p:nvSpPr>
        <p:spPr>
          <a:xfrm>
            <a:off x="2761200" y="3886200"/>
            <a:ext cx="59616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2 </a:t>
            </a:r>
            <a:r>
              <a:rPr lang="en-US" sz="1500" b="0" strike="noStrike" spc="-1">
                <a:solidFill>
                  <a:srgbClr val="000000"/>
                </a:solidFill>
                <a:uFill>
                  <a:solidFill>
                    <a:srgbClr val="FFFFFF"/>
                  </a:solidFill>
                </a:uFill>
                <a:latin typeface="Century Gothic"/>
              </a:rPr>
              <a:t>bits</a:t>
            </a:r>
            <a:endParaRPr lang="en-US" sz="1800" b="0" strike="noStrike" spc="-1">
              <a:solidFill>
                <a:srgbClr val="000000"/>
              </a:solidFill>
              <a:uFill>
                <a:solidFill>
                  <a:srgbClr val="FFFFFF"/>
                </a:solidFill>
              </a:uFill>
              <a:latin typeface="Arial"/>
            </a:endParaRPr>
          </a:p>
        </p:txBody>
      </p:sp>
      <p:sp>
        <p:nvSpPr>
          <p:cNvPr id="266" name="CustomShape 28"/>
          <p:cNvSpPr/>
          <p:nvPr/>
        </p:nvSpPr>
        <p:spPr>
          <a:xfrm>
            <a:off x="3555360" y="417060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267" name="CustomShape 29"/>
          <p:cNvSpPr/>
          <p:nvPr/>
        </p:nvSpPr>
        <p:spPr>
          <a:xfrm>
            <a:off x="2698200" y="417060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268" name="CustomShape 30"/>
          <p:cNvSpPr/>
          <p:nvPr/>
        </p:nvSpPr>
        <p:spPr>
          <a:xfrm>
            <a:off x="1841040" y="4170600"/>
            <a:ext cx="856800" cy="173520"/>
          </a:xfrm>
          <a:prstGeom prst="rect">
            <a:avLst/>
          </a:prstGeom>
          <a:noFill/>
          <a:ln w="12600">
            <a:solidFill>
              <a:schemeClr val="tx1"/>
            </a:solidFill>
            <a:miter/>
          </a:ln>
        </p:spPr>
        <p:style>
          <a:lnRef idx="0">
            <a:scrgbClr r="0" g="0" b="0"/>
          </a:lnRef>
          <a:fillRef idx="0">
            <a:scrgbClr r="0" g="0" b="0"/>
          </a:fillRef>
          <a:effectRef idx="0">
            <a:scrgbClr r="0" g="0" b="0"/>
          </a:effectRef>
          <a:fontRef idx="minor"/>
        </p:style>
      </p:sp>
      <p:sp>
        <p:nvSpPr>
          <p:cNvPr id="269" name="CustomShape 31"/>
          <p:cNvSpPr/>
          <p:nvPr/>
        </p:nvSpPr>
        <p:spPr>
          <a:xfrm>
            <a:off x="3705120" y="3886200"/>
            <a:ext cx="596160" cy="29556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500" b="0" i="1" strike="noStrike" spc="-1">
                <a:solidFill>
                  <a:srgbClr val="000000"/>
                </a:solidFill>
                <a:uFill>
                  <a:solidFill>
                    <a:srgbClr val="FFFFFF"/>
                  </a:solidFill>
                </a:uFill>
                <a:latin typeface="Century Gothic"/>
              </a:rPr>
              <a:t>3 </a:t>
            </a:r>
            <a:r>
              <a:rPr lang="en-US" sz="1500" b="0" strike="noStrike" spc="-1">
                <a:solidFill>
                  <a:srgbClr val="000000"/>
                </a:solidFill>
                <a:uFill>
                  <a:solidFill>
                    <a:srgbClr val="FFFFFF"/>
                  </a:solidFill>
                </a:uFill>
                <a:latin typeface="Century Gothic"/>
              </a:rPr>
              <a:t>bits</a:t>
            </a:r>
            <a:endParaRPr lang="en-US" sz="1800" b="0" strike="noStrike" spc="-1">
              <a:solidFill>
                <a:srgbClr val="000000"/>
              </a:solidFill>
              <a:uFill>
                <a:solidFill>
                  <a:srgbClr val="FFFFFF"/>
                </a:solidFill>
              </a:uFill>
              <a:latin typeface="Arial"/>
            </a:endParaRPr>
          </a:p>
        </p:txBody>
      </p:sp>
      <p:sp>
        <p:nvSpPr>
          <p:cNvPr id="270" name="CustomShape 32"/>
          <p:cNvSpPr/>
          <p:nvPr/>
        </p:nvSpPr>
        <p:spPr>
          <a:xfrm>
            <a:off x="4304880" y="4286880"/>
            <a:ext cx="260280" cy="250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050" b="0" strike="noStrike" spc="-1">
                <a:solidFill>
                  <a:srgbClr val="000000"/>
                </a:solidFill>
                <a:uFill>
                  <a:solidFill>
                    <a:srgbClr val="FFFFFF"/>
                  </a:solidFill>
                </a:uFill>
                <a:latin typeface="Courier New"/>
              </a:rPr>
              <a:t>0</a:t>
            </a:r>
            <a:endParaRPr lang="en-US" sz="1800" b="0" strike="noStrike" spc="-1">
              <a:solidFill>
                <a:srgbClr val="000000"/>
              </a:solidFill>
              <a:uFill>
                <a:solidFill>
                  <a:srgbClr val="FFFFFF"/>
                </a:solidFill>
              </a:uFill>
              <a:latin typeface="Arial"/>
            </a:endParaRPr>
          </a:p>
        </p:txBody>
      </p:sp>
      <p:sp>
        <p:nvSpPr>
          <p:cNvPr id="271" name="CustomShape 33"/>
          <p:cNvSpPr/>
          <p:nvPr/>
        </p:nvSpPr>
        <p:spPr>
          <a:xfrm>
            <a:off x="1774440" y="4286880"/>
            <a:ext cx="339480" cy="250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US" sz="1050" b="0" strike="noStrike" spc="-1">
                <a:solidFill>
                  <a:srgbClr val="000000"/>
                </a:solidFill>
                <a:uFill>
                  <a:solidFill>
                    <a:srgbClr val="FFFFFF"/>
                  </a:solidFill>
                </a:uFill>
                <a:latin typeface="Courier New"/>
              </a:rPr>
              <a:t>31</a:t>
            </a:r>
            <a:endParaRPr lang="en-US" sz="1800" b="0" strike="noStrike" spc="-1">
              <a:solidFill>
                <a:srgbClr val="000000"/>
              </a:solidFill>
              <a:uFill>
                <a:solidFill>
                  <a:srgbClr val="FFFFFF"/>
                </a:solidFill>
              </a:uFill>
              <a:latin typeface="Arial"/>
            </a:endParaRPr>
          </a:p>
        </p:txBody>
      </p:sp>
      <p:sp>
        <p:nvSpPr>
          <p:cNvPr id="272" name="CustomShape 34"/>
          <p:cNvSpPr/>
          <p:nvPr/>
        </p:nvSpPr>
        <p:spPr>
          <a:xfrm>
            <a:off x="2044080" y="4713840"/>
            <a:ext cx="414360" cy="27288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350" b="0" i="1" strike="noStrike" spc="-1">
                <a:solidFill>
                  <a:srgbClr val="000000"/>
                </a:solidFill>
                <a:uFill>
                  <a:solidFill>
                    <a:srgbClr val="FFFFFF"/>
                  </a:solidFill>
                </a:uFill>
                <a:latin typeface="Century Gothic"/>
              </a:rPr>
              <a:t>Tag</a:t>
            </a:r>
            <a:endParaRPr lang="en-US" sz="1800" b="0" strike="noStrike" spc="-1">
              <a:solidFill>
                <a:srgbClr val="000000"/>
              </a:solidFill>
              <a:uFill>
                <a:solidFill>
                  <a:srgbClr val="FFFFFF"/>
                </a:solidFill>
              </a:uFill>
              <a:latin typeface="Arial"/>
            </a:endParaRPr>
          </a:p>
        </p:txBody>
      </p:sp>
      <p:sp>
        <p:nvSpPr>
          <p:cNvPr id="273" name="CustomShape 35"/>
          <p:cNvSpPr/>
          <p:nvPr/>
        </p:nvSpPr>
        <p:spPr>
          <a:xfrm>
            <a:off x="2599560" y="4713840"/>
            <a:ext cx="1012680" cy="272880"/>
          </a:xfrm>
          <a:prstGeom prst="rect">
            <a:avLst/>
          </a:prstGeom>
          <a:noFill/>
          <a:ln>
            <a:noFill/>
          </a:ln>
        </p:spPr>
        <p:style>
          <a:lnRef idx="0">
            <a:scrgbClr r="0" g="0" b="0"/>
          </a:lnRef>
          <a:fillRef idx="0">
            <a:scrgbClr r="0" g="0" b="0"/>
          </a:fillRef>
          <a:effectRef idx="0">
            <a:scrgbClr r="0" g="0" b="0"/>
          </a:effectRef>
          <a:fontRef idx="minor"/>
        </p:style>
        <p:txBody>
          <a:bodyPr lIns="68040" tIns="33480" rIns="68040" bIns="33480"/>
          <a:lstStyle/>
          <a:p>
            <a:pPr>
              <a:lnSpc>
                <a:spcPct val="100000"/>
              </a:lnSpc>
            </a:pPr>
            <a:r>
              <a:rPr lang="en-US" sz="1350" b="0" i="1" strike="noStrike" spc="-1">
                <a:solidFill>
                  <a:srgbClr val="000000"/>
                </a:solidFill>
                <a:uFill>
                  <a:solidFill>
                    <a:srgbClr val="FFFFFF"/>
                  </a:solidFill>
                </a:uFill>
                <a:latin typeface="Century Gothic"/>
              </a:rPr>
              <a:t>Set index</a:t>
            </a:r>
            <a:endParaRPr lang="en-US" sz="1800" b="0" strike="noStrike" spc="-1">
              <a:solidFill>
                <a:srgbClr val="000000"/>
              </a:solidFill>
              <a:uFill>
                <a:solidFill>
                  <a:srgbClr val="FFFFFF"/>
                </a:solidFill>
              </a:uFill>
              <a:latin typeface="Arial"/>
            </a:endParaRPr>
          </a:p>
        </p:txBody>
      </p:sp>
      <p:sp>
        <p:nvSpPr>
          <p:cNvPr id="274" name="CustomShape 36"/>
          <p:cNvSpPr/>
          <p:nvPr/>
        </p:nvSpPr>
        <p:spPr>
          <a:xfrm rot="5400000">
            <a:off x="2126880" y="420624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275" name="CustomShape 37"/>
          <p:cNvSpPr/>
          <p:nvPr/>
        </p:nvSpPr>
        <p:spPr>
          <a:xfrm rot="5400000">
            <a:off x="2984040" y="420624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276" name="CustomShape 38"/>
          <p:cNvSpPr/>
          <p:nvPr/>
        </p:nvSpPr>
        <p:spPr>
          <a:xfrm rot="5400000">
            <a:off x="3898440" y="4206240"/>
            <a:ext cx="228240" cy="799560"/>
          </a:xfrm>
          <a:prstGeom prst="rightBrace">
            <a:avLst>
              <a:gd name="adj1" fmla="val 29167"/>
              <a:gd name="adj2" fmla="val 50000"/>
            </a:avLst>
          </a:prstGeom>
          <a:noFill/>
          <a:ln w="12600">
            <a:solidFill>
              <a:schemeClr val="tx1"/>
            </a:solidFill>
            <a:round/>
          </a:ln>
        </p:spPr>
        <p:style>
          <a:lnRef idx="0">
            <a:scrgbClr r="0" g="0" b="0"/>
          </a:lnRef>
          <a:fillRef idx="0">
            <a:scrgbClr r="0" g="0" b="0"/>
          </a:fillRef>
          <a:effectRef idx="0">
            <a:scrgbClr r="0" g="0" b="0"/>
          </a:effectRef>
          <a:fontRef idx="minor"/>
        </p:style>
      </p:sp>
      <p:sp>
        <p:nvSpPr>
          <p:cNvPr id="277" name="CustomShape 39"/>
          <p:cNvSpPr/>
          <p:nvPr/>
        </p:nvSpPr>
        <p:spPr>
          <a:xfrm>
            <a:off x="3574800" y="4713840"/>
            <a:ext cx="1018080" cy="272880"/>
          </a:xfrm>
          <a:prstGeom prst="rect">
            <a:avLst/>
          </a:prstGeom>
          <a:noFill/>
          <a:ln>
            <a:noFill/>
          </a:ln>
        </p:spPr>
        <p:style>
          <a:lnRef idx="0">
            <a:scrgbClr r="0" g="0" b="0"/>
          </a:lnRef>
          <a:fillRef idx="0">
            <a:scrgbClr r="0" g="0" b="0"/>
          </a:fillRef>
          <a:effectRef idx="0">
            <a:scrgbClr r="0" g="0" b="0"/>
          </a:effectRef>
          <a:fontRef idx="minor"/>
        </p:style>
        <p:txBody>
          <a:bodyPr wrap="none" lIns="68040" tIns="33480" rIns="68040" bIns="33480"/>
          <a:lstStyle/>
          <a:p>
            <a:pPr>
              <a:lnSpc>
                <a:spcPct val="100000"/>
              </a:lnSpc>
            </a:pPr>
            <a:r>
              <a:rPr lang="en-US" sz="1350" b="0" i="1" strike="noStrike" spc="-1">
                <a:solidFill>
                  <a:srgbClr val="000000"/>
                </a:solidFill>
                <a:uFill>
                  <a:solidFill>
                    <a:srgbClr val="FFFFFF"/>
                  </a:solidFill>
                </a:uFill>
                <a:latin typeface="Century Gothic"/>
              </a:rPr>
              <a:t>Block offset</a:t>
            </a:r>
            <a:endParaRPr lang="en-US" sz="1800" b="0" strike="noStrike" spc="-1">
              <a:solidFill>
                <a:srgbClr val="000000"/>
              </a:solidFill>
              <a:uFill>
                <a:solidFill>
                  <a:srgbClr val="FFFFFF"/>
                </a:solidFill>
              </a:uFill>
              <a:latin typeface="Arial"/>
            </a:endParaRPr>
          </a:p>
        </p:txBody>
      </p:sp>
      <p:graphicFrame>
        <p:nvGraphicFramePr>
          <p:cNvPr id="278" name="Table 40"/>
          <p:cNvGraphicFramePr/>
          <p:nvPr/>
        </p:nvGraphicFramePr>
        <p:xfrm>
          <a:off x="5315040" y="2057400"/>
          <a:ext cx="2457000" cy="2948760"/>
        </p:xfrm>
        <a:graphic>
          <a:graphicData uri="http://schemas.openxmlformats.org/drawingml/2006/table">
            <a:tbl>
              <a:tblPr/>
              <a:tblGrid>
                <a:gridCol w="430920">
                  <a:extLst>
                    <a:ext uri="{9D8B030D-6E8A-4147-A177-3AD203B41FA5}">
                      <a16:colId xmlns:a16="http://schemas.microsoft.com/office/drawing/2014/main" val="20000"/>
                    </a:ext>
                  </a:extLst>
                </a:gridCol>
                <a:gridCol w="2026080">
                  <a:extLst>
                    <a:ext uri="{9D8B030D-6E8A-4147-A177-3AD203B41FA5}">
                      <a16:colId xmlns:a16="http://schemas.microsoft.com/office/drawing/2014/main" val="20001"/>
                    </a:ext>
                  </a:extLst>
                </a:gridCol>
              </a:tblGrid>
              <a:tr h="388440">
                <a:tc>
                  <a:txBody>
                    <a:bodyPr/>
                    <a:lstStyle/>
                    <a:p>
                      <a:endParaRPr lang="en-US"/>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Addr. Range</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0"/>
                  </a:ext>
                </a:extLst>
              </a:tr>
              <a:tr h="388800">
                <a:tc>
                  <a:txBody>
                    <a:bodyPr/>
                    <a:lstStyle/>
                    <a:p>
                      <a:pPr>
                        <a:lnSpc>
                          <a:spcPct val="100000"/>
                        </a:lnSpc>
                      </a:pPr>
                      <a:r>
                        <a:rPr lang="en-US" sz="2100" b="1" strike="noStrike" spc="-1">
                          <a:solidFill>
                            <a:srgbClr val="660066"/>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0xFA1C</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1"/>
                  </a:ext>
                </a:extLst>
              </a:tr>
              <a:tr h="388800">
                <a:tc>
                  <a:txBody>
                    <a:bodyPr/>
                    <a:lstStyle/>
                    <a:p>
                      <a:pPr>
                        <a:lnSpc>
                          <a:spcPct val="100000"/>
                        </a:lnSpc>
                      </a:pPr>
                      <a:r>
                        <a:rPr lang="en-US" sz="2100" b="1" strike="noStrike" spc="-1">
                          <a:solidFill>
                            <a:srgbClr val="660066"/>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0xFA1C – 0xFA23</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2"/>
                  </a:ext>
                </a:extLst>
              </a:tr>
              <a:tr h="388800">
                <a:tc>
                  <a:txBody>
                    <a:bodyPr/>
                    <a:lstStyle/>
                    <a:p>
                      <a:pPr>
                        <a:lnSpc>
                          <a:spcPct val="100000"/>
                        </a:lnSpc>
                      </a:pPr>
                      <a:r>
                        <a:rPr lang="en-US" sz="2100" b="1" strike="noStrike" spc="-1">
                          <a:solidFill>
                            <a:srgbClr val="660066"/>
                          </a:solidFill>
                          <a:uFill>
                            <a:solidFill>
                              <a:srgbClr val="FFFFFF"/>
                            </a:solidFill>
                          </a:uFill>
                          <a:latin typeface="Arial"/>
                        </a:rPr>
                        <a:t>C.</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0xFA1C – 0xFA1F</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3"/>
                  </a:ext>
                </a:extLst>
              </a:tr>
              <a:tr h="388800">
                <a:tc>
                  <a:txBody>
                    <a:bodyPr/>
                    <a:lstStyle/>
                    <a:p>
                      <a:pPr>
                        <a:lnSpc>
                          <a:spcPct val="100000"/>
                        </a:lnSpc>
                      </a:pPr>
                      <a:r>
                        <a:rPr lang="en-US" sz="2100" b="1" strike="noStrike" spc="-1">
                          <a:solidFill>
                            <a:srgbClr val="660066"/>
                          </a:solidFill>
                          <a:uFill>
                            <a:solidFill>
                              <a:srgbClr val="FFFFFF"/>
                            </a:solidFill>
                          </a:uFill>
                          <a:latin typeface="Arial"/>
                        </a:rPr>
                        <a:t>D.</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0xFA18 – 0xFA1F</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4"/>
                  </a:ext>
                </a:extLst>
              </a:tr>
              <a:tr h="897120">
                <a:tc>
                  <a:txBody>
                    <a:bodyPr/>
                    <a:lstStyle/>
                    <a:p>
                      <a:pPr>
                        <a:lnSpc>
                          <a:spcPct val="100000"/>
                        </a:lnSpc>
                      </a:pPr>
                      <a:r>
                        <a:rPr lang="en-US" sz="2100" b="1" strike="noStrike" spc="-1">
                          <a:solidFill>
                            <a:srgbClr val="660066"/>
                          </a:solidFill>
                          <a:uFill>
                            <a:solidFill>
                              <a:srgbClr val="FFFFFF"/>
                            </a:solidFill>
                          </a:uFill>
                          <a:latin typeface="Arial"/>
                        </a:rPr>
                        <a:t>E.</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It depends on the access size (byte, word, etc)</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5"/>
                  </a:ext>
                </a:extLst>
              </a:tr>
            </a:tbl>
          </a:graphicData>
        </a:graphic>
      </p:graphicFrame>
      <p:sp>
        <p:nvSpPr>
          <p:cNvPr id="279" name="CustomShape 41"/>
          <p:cNvSpPr/>
          <p:nvPr/>
        </p:nvSpPr>
        <p:spPr>
          <a:xfrm>
            <a:off x="5353140" y="3708400"/>
            <a:ext cx="342360" cy="342360"/>
          </a:xfrm>
          <a:prstGeom prst="ellipse">
            <a:avLst/>
          </a:prstGeom>
          <a:noFill/>
          <a:ln w="57240">
            <a:solidFill>
              <a:srgbClr val="00FF00"/>
            </a:solidFill>
            <a:roun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640032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TextShape 1"/>
          <p:cNvSpPr txBox="1"/>
          <p:nvPr/>
        </p:nvSpPr>
        <p:spPr>
          <a:xfrm>
            <a:off x="1614240" y="2361240"/>
            <a:ext cx="3783260" cy="2270520"/>
          </a:xfrm>
          <a:prstGeom prst="rect">
            <a:avLst/>
          </a:prstGeom>
          <a:noFill/>
          <a:ln>
            <a:noFill/>
          </a:ln>
        </p:spPr>
        <p:txBody>
          <a:bodyPr/>
          <a:lstStyle/>
          <a:p>
            <a:pPr marL="360">
              <a:lnSpc>
                <a:spcPct val="90000"/>
              </a:lnSpc>
              <a:buClr>
                <a:srgbClr val="000000"/>
              </a:buClr>
            </a:pPr>
            <a:r>
              <a:rPr lang="en-US" sz="1639" b="0" strike="noStrike" spc="-1" dirty="0">
                <a:solidFill>
                  <a:srgbClr val="000000"/>
                </a:solidFill>
                <a:uFill>
                  <a:solidFill>
                    <a:srgbClr val="FFFFFF"/>
                  </a:solidFill>
                </a:uFill>
                <a:latin typeface="Courier New"/>
              </a:rPr>
              <a:t>int foo(int* a, int N)</a:t>
            </a:r>
            <a:endParaRPr lang="en-US" sz="2100" b="0" strike="noStrike" spc="-1" dirty="0">
              <a:solidFill>
                <a:srgbClr val="000000"/>
              </a:solidFill>
              <a:uFill>
                <a:solidFill>
                  <a:srgbClr val="FFFFFF"/>
                </a:solidFill>
              </a:uFill>
              <a:latin typeface="Arial"/>
            </a:endParaRPr>
          </a:p>
          <a:p>
            <a:pPr marL="360">
              <a:lnSpc>
                <a:spcPct val="90000"/>
              </a:lnSpc>
              <a:buClr>
                <a:srgbClr val="000000"/>
              </a:buClr>
            </a:pPr>
            <a:r>
              <a:rPr lang="en-US" sz="1639" b="0" strike="noStrike" spc="-1" dirty="0">
                <a:solidFill>
                  <a:srgbClr val="000000"/>
                </a:solidFill>
                <a:uFill>
                  <a:solidFill>
                    <a:srgbClr val="FFFFFF"/>
                  </a:solidFill>
                </a:uFill>
                <a:latin typeface="Courier New"/>
              </a:rPr>
              <a:t>{</a:t>
            </a:r>
            <a:endParaRPr lang="en-US" sz="2100" b="0" strike="noStrike" spc="-1" dirty="0">
              <a:solidFill>
                <a:srgbClr val="000000"/>
              </a:solidFill>
              <a:uFill>
                <a:solidFill>
                  <a:srgbClr val="FFFFFF"/>
                </a:solidFill>
              </a:uFill>
              <a:latin typeface="Arial"/>
            </a:endParaRPr>
          </a:p>
          <a:p>
            <a:pPr marL="360">
              <a:lnSpc>
                <a:spcPct val="90000"/>
              </a:lnSpc>
              <a:buClr>
                <a:srgbClr val="000000"/>
              </a:buClr>
            </a:pPr>
            <a:r>
              <a:rPr lang="en-US" sz="1639" b="0" strike="noStrike" spc="-1" dirty="0">
                <a:solidFill>
                  <a:srgbClr val="000000"/>
                </a:solidFill>
                <a:uFill>
                  <a:solidFill>
                    <a:srgbClr val="FFFFFF"/>
                  </a:solidFill>
                </a:uFill>
                <a:latin typeface="Courier New"/>
              </a:rPr>
              <a:t>    int </a:t>
            </a:r>
            <a:r>
              <a:rPr lang="en-US" sz="1639" spc="-1" dirty="0">
                <a:solidFill>
                  <a:srgbClr val="000000"/>
                </a:solidFill>
                <a:uFill>
                  <a:solidFill>
                    <a:srgbClr val="FFFFFF"/>
                  </a:solidFill>
                </a:uFill>
                <a:latin typeface="Courier New"/>
              </a:rPr>
              <a:t>i;</a:t>
            </a:r>
          </a:p>
          <a:p>
            <a:pPr marL="360">
              <a:lnSpc>
                <a:spcPct val="90000"/>
              </a:lnSpc>
              <a:buClr>
                <a:srgbClr val="000000"/>
              </a:buClr>
            </a:pPr>
            <a:r>
              <a:rPr lang="en-US" sz="1639" spc="-1" dirty="0">
                <a:solidFill>
                  <a:srgbClr val="000000"/>
                </a:solidFill>
                <a:uFill>
                  <a:solidFill>
                    <a:srgbClr val="FFFFFF"/>
                  </a:solidFill>
                </a:uFill>
                <a:latin typeface="Courier New"/>
              </a:rPr>
              <a:t>    int</a:t>
            </a:r>
            <a:r>
              <a:rPr lang="en-US" sz="1639" b="0" strike="noStrike" spc="-1" dirty="0">
                <a:solidFill>
                  <a:srgbClr val="000000"/>
                </a:solidFill>
                <a:uFill>
                  <a:solidFill>
                    <a:srgbClr val="FFFFFF"/>
                  </a:solidFill>
                </a:uFill>
                <a:latin typeface="Courier New"/>
              </a:rPr>
              <a:t> sum = 0;</a:t>
            </a:r>
            <a:endParaRPr lang="en-US" sz="2100" b="0" strike="noStrike" spc="-1" dirty="0">
              <a:solidFill>
                <a:srgbClr val="000000"/>
              </a:solidFill>
              <a:uFill>
                <a:solidFill>
                  <a:srgbClr val="FFFFFF"/>
                </a:solidFill>
              </a:uFill>
              <a:latin typeface="Arial"/>
            </a:endParaRPr>
          </a:p>
          <a:p>
            <a:pPr marL="360">
              <a:lnSpc>
                <a:spcPct val="90000"/>
              </a:lnSpc>
              <a:buClr>
                <a:srgbClr val="000000"/>
              </a:buClr>
            </a:pPr>
            <a:r>
              <a:rPr lang="en-US" sz="1639" b="0" strike="noStrike" spc="-1" dirty="0">
                <a:solidFill>
                  <a:srgbClr val="000000"/>
                </a:solidFill>
                <a:uFill>
                  <a:solidFill>
                    <a:srgbClr val="FFFFFF"/>
                  </a:solidFill>
                </a:uFill>
                <a:latin typeface="Courier New"/>
              </a:rPr>
              <a:t>    for(</a:t>
            </a:r>
            <a:r>
              <a:rPr lang="en-US" sz="1639" b="0" strike="noStrike" spc="-1" dirty="0" err="1">
                <a:solidFill>
                  <a:srgbClr val="000000"/>
                </a:solidFill>
                <a:uFill>
                  <a:solidFill>
                    <a:srgbClr val="FFFFFF"/>
                  </a:solidFill>
                </a:uFill>
                <a:latin typeface="Courier New"/>
              </a:rPr>
              <a:t>i</a:t>
            </a:r>
            <a:r>
              <a:rPr lang="en-US" sz="1639" b="0" strike="noStrike" spc="-1" dirty="0">
                <a:solidFill>
                  <a:srgbClr val="000000"/>
                </a:solidFill>
                <a:uFill>
                  <a:solidFill>
                    <a:srgbClr val="FFFFFF"/>
                  </a:solidFill>
                </a:uFill>
                <a:latin typeface="Courier New"/>
              </a:rPr>
              <a:t> = 0; </a:t>
            </a:r>
            <a:r>
              <a:rPr lang="en-US" sz="1639" b="0" strike="noStrike" spc="-1" dirty="0" err="1">
                <a:solidFill>
                  <a:srgbClr val="000000"/>
                </a:solidFill>
                <a:uFill>
                  <a:solidFill>
                    <a:srgbClr val="FFFFFF"/>
                  </a:solidFill>
                </a:uFill>
                <a:latin typeface="Courier New"/>
              </a:rPr>
              <a:t>i</a:t>
            </a:r>
            <a:r>
              <a:rPr lang="en-US" sz="1639" b="0" strike="noStrike" spc="-1" dirty="0">
                <a:solidFill>
                  <a:srgbClr val="000000"/>
                </a:solidFill>
                <a:uFill>
                  <a:solidFill>
                    <a:srgbClr val="FFFFFF"/>
                  </a:solidFill>
                </a:uFill>
                <a:latin typeface="Courier New"/>
              </a:rPr>
              <a:t> &lt; N; </a:t>
            </a:r>
            <a:r>
              <a:rPr lang="en-US" sz="1639" b="0" strike="noStrike" spc="-1" dirty="0" err="1">
                <a:solidFill>
                  <a:srgbClr val="000000"/>
                </a:solidFill>
                <a:uFill>
                  <a:solidFill>
                    <a:srgbClr val="FFFFFF"/>
                  </a:solidFill>
                </a:uFill>
                <a:latin typeface="Courier New"/>
              </a:rPr>
              <a:t>i</a:t>
            </a:r>
            <a:r>
              <a:rPr lang="en-US" sz="1639" b="0" strike="noStrike" spc="-1" dirty="0">
                <a:solidFill>
                  <a:srgbClr val="000000"/>
                </a:solidFill>
                <a:uFill>
                  <a:solidFill>
                    <a:srgbClr val="FFFFFF"/>
                  </a:solidFill>
                </a:uFill>
                <a:latin typeface="Courier New"/>
              </a:rPr>
              <a:t>++)</a:t>
            </a:r>
          </a:p>
          <a:p>
            <a:pPr marL="360">
              <a:lnSpc>
                <a:spcPct val="90000"/>
              </a:lnSpc>
              <a:buClr>
                <a:srgbClr val="000000"/>
              </a:buClr>
            </a:pPr>
            <a:r>
              <a:rPr lang="en-US" sz="1639" spc="-1" dirty="0">
                <a:solidFill>
                  <a:srgbClr val="000000"/>
                </a:solidFill>
                <a:uFill>
                  <a:solidFill>
                    <a:srgbClr val="FFFFFF"/>
                  </a:solidFill>
                </a:uFill>
                <a:latin typeface="Courier New"/>
              </a:rPr>
              <a:t>    {</a:t>
            </a:r>
            <a:endParaRPr lang="en-US" sz="2100" b="0" strike="noStrike" spc="-1" dirty="0">
              <a:solidFill>
                <a:srgbClr val="000000"/>
              </a:solidFill>
              <a:uFill>
                <a:solidFill>
                  <a:srgbClr val="FFFFFF"/>
                </a:solidFill>
              </a:uFill>
              <a:latin typeface="Arial"/>
            </a:endParaRPr>
          </a:p>
          <a:p>
            <a:pPr marL="360">
              <a:lnSpc>
                <a:spcPct val="90000"/>
              </a:lnSpc>
              <a:buClr>
                <a:srgbClr val="000000"/>
              </a:buClr>
            </a:pPr>
            <a:r>
              <a:rPr lang="en-US" sz="1639" b="0" strike="noStrike" spc="-1" dirty="0">
                <a:solidFill>
                  <a:srgbClr val="000000"/>
                </a:solidFill>
                <a:uFill>
                  <a:solidFill>
                    <a:srgbClr val="FFFFFF"/>
                  </a:solidFill>
                </a:uFill>
                <a:latin typeface="Courier New"/>
              </a:rPr>
              <a:t>        sum += a[</a:t>
            </a:r>
            <a:r>
              <a:rPr lang="en-US" sz="1639" b="0" strike="noStrike" spc="-1" dirty="0" err="1">
                <a:solidFill>
                  <a:srgbClr val="000000"/>
                </a:solidFill>
                <a:uFill>
                  <a:solidFill>
                    <a:srgbClr val="FFFFFF"/>
                  </a:solidFill>
                </a:uFill>
                <a:latin typeface="Courier New"/>
              </a:rPr>
              <a:t>i</a:t>
            </a:r>
            <a:r>
              <a:rPr lang="en-US" sz="1639" b="0" strike="noStrike" spc="-1" dirty="0">
                <a:solidFill>
                  <a:srgbClr val="000000"/>
                </a:solidFill>
                <a:uFill>
                  <a:solidFill>
                    <a:srgbClr val="FFFFFF"/>
                  </a:solidFill>
                </a:uFill>
                <a:latin typeface="Courier New"/>
              </a:rPr>
              <a:t>];</a:t>
            </a:r>
          </a:p>
          <a:p>
            <a:pPr marL="360">
              <a:lnSpc>
                <a:spcPct val="90000"/>
              </a:lnSpc>
              <a:buClr>
                <a:srgbClr val="000000"/>
              </a:buClr>
            </a:pPr>
            <a:r>
              <a:rPr lang="en-US" sz="1639" spc="-1" dirty="0">
                <a:solidFill>
                  <a:srgbClr val="000000"/>
                </a:solidFill>
                <a:uFill>
                  <a:solidFill>
                    <a:srgbClr val="FFFFFF"/>
                  </a:solidFill>
                </a:uFill>
                <a:latin typeface="Courier New"/>
              </a:rPr>
              <a:t>    }</a:t>
            </a:r>
            <a:endParaRPr lang="en-US" sz="2100" b="0" strike="noStrike" spc="-1" dirty="0">
              <a:solidFill>
                <a:srgbClr val="000000"/>
              </a:solidFill>
              <a:uFill>
                <a:solidFill>
                  <a:srgbClr val="FFFFFF"/>
                </a:solidFill>
              </a:uFill>
              <a:latin typeface="Arial"/>
            </a:endParaRPr>
          </a:p>
          <a:p>
            <a:pPr marL="360">
              <a:lnSpc>
                <a:spcPct val="90000"/>
              </a:lnSpc>
              <a:buClr>
                <a:srgbClr val="000000"/>
              </a:buClr>
            </a:pPr>
            <a:r>
              <a:rPr lang="en-US" sz="1639" b="0" strike="noStrike" spc="-1" dirty="0">
                <a:solidFill>
                  <a:srgbClr val="000000"/>
                </a:solidFill>
                <a:uFill>
                  <a:solidFill>
                    <a:srgbClr val="FFFFFF"/>
                  </a:solidFill>
                </a:uFill>
                <a:latin typeface="Courier New"/>
              </a:rPr>
              <a:t>    return sum;</a:t>
            </a:r>
            <a:endParaRPr lang="en-US" sz="2100" b="0" strike="noStrike" spc="-1" dirty="0">
              <a:solidFill>
                <a:srgbClr val="000000"/>
              </a:solidFill>
              <a:uFill>
                <a:solidFill>
                  <a:srgbClr val="FFFFFF"/>
                </a:solidFill>
              </a:uFill>
              <a:latin typeface="Arial"/>
            </a:endParaRPr>
          </a:p>
          <a:p>
            <a:pPr marL="360">
              <a:lnSpc>
                <a:spcPct val="90000"/>
              </a:lnSpc>
              <a:buClr>
                <a:srgbClr val="000000"/>
              </a:buClr>
            </a:pPr>
            <a:r>
              <a:rPr lang="en-US" sz="1639" b="0" strike="noStrike" spc="-1" dirty="0">
                <a:solidFill>
                  <a:srgbClr val="000000"/>
                </a:solidFill>
                <a:uFill>
                  <a:solidFill>
                    <a:srgbClr val="FFFFFF"/>
                  </a:solidFill>
                </a:uFill>
                <a:latin typeface="Courier New"/>
              </a:rPr>
              <a:t>}</a:t>
            </a:r>
            <a:endParaRPr lang="en-US" sz="2100" b="0" strike="noStrike" spc="-1" dirty="0">
              <a:solidFill>
                <a:srgbClr val="000000"/>
              </a:solidFill>
              <a:uFill>
                <a:solidFill>
                  <a:srgbClr val="FFFFFF"/>
                </a:solidFill>
              </a:uFill>
              <a:latin typeface="Arial"/>
            </a:endParaRPr>
          </a:p>
        </p:txBody>
      </p:sp>
      <p:sp>
        <p:nvSpPr>
          <p:cNvPr id="281" name="TextShape 2"/>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Cache Misses</a:t>
            </a:r>
            <a:endParaRPr lang="en-US" sz="1350" b="0" strike="noStrike" spc="-1">
              <a:solidFill>
                <a:srgbClr val="000000"/>
              </a:solidFill>
              <a:uFill>
                <a:solidFill>
                  <a:srgbClr val="FFFFFF"/>
                </a:solidFill>
              </a:uFill>
              <a:latin typeface="Arial"/>
            </a:endParaRPr>
          </a:p>
        </p:txBody>
      </p:sp>
      <p:graphicFrame>
        <p:nvGraphicFramePr>
          <p:cNvPr id="282" name="Table 3"/>
          <p:cNvGraphicFramePr/>
          <p:nvPr/>
        </p:nvGraphicFramePr>
        <p:xfrm>
          <a:off x="5998680" y="2249640"/>
          <a:ext cx="1871640" cy="2120400"/>
        </p:xfrm>
        <a:graphic>
          <a:graphicData uri="http://schemas.openxmlformats.org/drawingml/2006/table">
            <a:tbl>
              <a:tblPr/>
              <a:tblGrid>
                <a:gridCol w="372240">
                  <a:extLst>
                    <a:ext uri="{9D8B030D-6E8A-4147-A177-3AD203B41FA5}">
                      <a16:colId xmlns:a16="http://schemas.microsoft.com/office/drawing/2014/main" val="20000"/>
                    </a:ext>
                  </a:extLst>
                </a:gridCol>
                <a:gridCol w="1499400">
                  <a:extLst>
                    <a:ext uri="{9D8B030D-6E8A-4147-A177-3AD203B41FA5}">
                      <a16:colId xmlns:a16="http://schemas.microsoft.com/office/drawing/2014/main" val="20001"/>
                    </a:ext>
                  </a:extLst>
                </a:gridCol>
              </a:tblGrid>
              <a:tr h="580680">
                <a:tc>
                  <a:txBody>
                    <a:bodyPr/>
                    <a:lstStyle/>
                    <a:p>
                      <a:endParaRPr lang="en-US"/>
                    </a:p>
                  </a:txBody>
                  <a:tcPr marL="82800" marR="82800">
                    <a:noFill/>
                  </a:tcPr>
                </a:tc>
                <a:tc>
                  <a:txBody>
                    <a:bodyPr/>
                    <a:lstStyle/>
                    <a:p>
                      <a:pPr>
                        <a:lnSpc>
                          <a:spcPct val="100000"/>
                        </a:lnSpc>
                      </a:pPr>
                      <a:r>
                        <a:rPr lang="en-US" sz="1600" b="0" strike="noStrike" spc="-1">
                          <a:solidFill>
                            <a:srgbClr val="000000"/>
                          </a:solidFill>
                          <a:uFill>
                            <a:solidFill>
                              <a:srgbClr val="FFFFFF"/>
                            </a:solidFill>
                          </a:uFill>
                          <a:latin typeface="Arial"/>
                        </a:rPr>
                        <a:t>Accessed Bytes</a:t>
                      </a:r>
                      <a:endParaRPr lang="en-US" sz="1800" b="0" strike="noStrike" spc="-1">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0"/>
                  </a:ext>
                </a:extLst>
              </a:tr>
              <a:tr h="384840">
                <a:tc>
                  <a:txBody>
                    <a:bodyPr/>
                    <a:lstStyle/>
                    <a:p>
                      <a:pPr>
                        <a:lnSpc>
                          <a:spcPct val="100000"/>
                        </a:lnSpc>
                      </a:pPr>
                      <a:r>
                        <a:rPr lang="en-US" sz="1500" b="1" strike="noStrike" spc="-1">
                          <a:solidFill>
                            <a:srgbClr val="000000"/>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a:solidFill>
                            <a:srgbClr val="000000"/>
                          </a:solidFill>
                          <a:uFill>
                            <a:solidFill>
                              <a:srgbClr val="FFFFFF"/>
                            </a:solidFill>
                          </a:uFill>
                          <a:latin typeface="Arial"/>
                        </a:rPr>
                        <a:t>4</a:t>
                      </a:r>
                      <a:endParaRPr lang="en-US" sz="1800" b="0" strike="noStrike" spc="-1">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1"/>
                  </a:ext>
                </a:extLst>
              </a:tr>
              <a:tr h="384840">
                <a:tc>
                  <a:txBody>
                    <a:bodyPr/>
                    <a:lstStyle/>
                    <a:p>
                      <a:pPr>
                        <a:lnSpc>
                          <a:spcPct val="100000"/>
                        </a:lnSpc>
                      </a:pPr>
                      <a:r>
                        <a:rPr lang="en-US" sz="1500" b="1" strike="noStrike" spc="-1">
                          <a:solidFill>
                            <a:srgbClr val="000000"/>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a:solidFill>
                            <a:srgbClr val="000000"/>
                          </a:solidFill>
                          <a:uFill>
                            <a:solidFill>
                              <a:srgbClr val="FFFFFF"/>
                            </a:solidFill>
                          </a:uFill>
                          <a:latin typeface="Arial"/>
                        </a:rPr>
                        <a:t>16</a:t>
                      </a:r>
                      <a:endParaRPr lang="en-US" sz="1800" b="0" strike="noStrike" spc="-1">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2"/>
                  </a:ext>
                </a:extLst>
              </a:tr>
              <a:tr h="384840">
                <a:tc>
                  <a:txBody>
                    <a:bodyPr/>
                    <a:lstStyle/>
                    <a:p>
                      <a:pPr>
                        <a:lnSpc>
                          <a:spcPct val="100000"/>
                        </a:lnSpc>
                      </a:pPr>
                      <a:r>
                        <a:rPr lang="en-US" sz="1500" b="1" strike="noStrike" spc="-1">
                          <a:solidFill>
                            <a:srgbClr val="000000"/>
                          </a:solidFill>
                          <a:uFill>
                            <a:solidFill>
                              <a:srgbClr val="FFFFFF"/>
                            </a:solidFill>
                          </a:uFill>
                          <a:latin typeface="Arial"/>
                        </a:rPr>
                        <a:t>C</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a:solidFill>
                            <a:srgbClr val="000000"/>
                          </a:solidFill>
                          <a:uFill>
                            <a:solidFill>
                              <a:srgbClr val="FFFFFF"/>
                            </a:solidFill>
                          </a:uFill>
                          <a:latin typeface="Arial"/>
                        </a:rPr>
                        <a:t>64</a:t>
                      </a:r>
                      <a:endParaRPr lang="en-US" sz="1800" b="0" strike="noStrike" spc="-1">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3"/>
                  </a:ext>
                </a:extLst>
              </a:tr>
              <a:tr h="385200">
                <a:tc>
                  <a:txBody>
                    <a:bodyPr/>
                    <a:lstStyle/>
                    <a:p>
                      <a:pPr>
                        <a:lnSpc>
                          <a:spcPct val="100000"/>
                        </a:lnSpc>
                      </a:pPr>
                      <a:r>
                        <a:rPr lang="en-US" sz="1500" b="1" strike="noStrike" spc="-1">
                          <a:solidFill>
                            <a:srgbClr val="000000"/>
                          </a:solidFill>
                          <a:uFill>
                            <a:solidFill>
                              <a:srgbClr val="FFFFFF"/>
                            </a:solidFill>
                          </a:uFill>
                          <a:latin typeface="Arial"/>
                        </a:rPr>
                        <a:t>D</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a:solidFill>
                            <a:srgbClr val="000000"/>
                          </a:solidFill>
                          <a:uFill>
                            <a:solidFill>
                              <a:srgbClr val="FFFFFF"/>
                            </a:solidFill>
                          </a:uFill>
                          <a:latin typeface="Arial"/>
                        </a:rPr>
                        <a:t>256</a:t>
                      </a:r>
                      <a:endParaRPr lang="en-US" sz="1800" b="0" strike="noStrike" spc="-1">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4"/>
                  </a:ext>
                </a:extLst>
              </a:tr>
            </a:tbl>
          </a:graphicData>
        </a:graphic>
      </p:graphicFrame>
      <p:sp>
        <p:nvSpPr>
          <p:cNvPr id="283" name="CustomShape 4"/>
          <p:cNvSpPr/>
          <p:nvPr/>
        </p:nvSpPr>
        <p:spPr>
          <a:xfrm>
            <a:off x="1646280" y="1196640"/>
            <a:ext cx="501228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dirty="0">
                <a:solidFill>
                  <a:srgbClr val="000000"/>
                </a:solidFill>
                <a:uFill>
                  <a:solidFill>
                    <a:srgbClr val="FFFFFF"/>
                  </a:solidFill>
                </a:uFill>
                <a:latin typeface="Arial"/>
              </a:rPr>
              <a:t>If N = 16, how many bytes does the loop access of a?</a:t>
            </a:r>
            <a:endParaRPr lang="en-US" sz="1800" b="0" strike="noStrike" spc="-1" dirty="0">
              <a:solidFill>
                <a:srgbClr val="000000"/>
              </a:solidFill>
              <a:uFill>
                <a:solidFill>
                  <a:srgbClr val="FFFFFF"/>
                </a:solidFill>
              </a:u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TextShape 1"/>
          <p:cNvSpPr txBox="1"/>
          <p:nvPr/>
        </p:nvSpPr>
        <p:spPr>
          <a:xfrm>
            <a:off x="1614240" y="2361240"/>
            <a:ext cx="3783260" cy="2270520"/>
          </a:xfrm>
          <a:prstGeom prst="rect">
            <a:avLst/>
          </a:prstGeom>
          <a:noFill/>
          <a:ln>
            <a:noFill/>
          </a:ln>
        </p:spPr>
        <p:txBody>
          <a:bodyPr/>
          <a:lstStyle/>
          <a:p>
            <a:pPr marL="360">
              <a:lnSpc>
                <a:spcPct val="90000"/>
              </a:lnSpc>
              <a:buClr>
                <a:srgbClr val="000000"/>
              </a:buClr>
            </a:pPr>
            <a:r>
              <a:rPr lang="en-US" sz="1639" b="0" strike="noStrike" spc="-1" dirty="0">
                <a:solidFill>
                  <a:srgbClr val="000000"/>
                </a:solidFill>
                <a:uFill>
                  <a:solidFill>
                    <a:srgbClr val="FFFFFF"/>
                  </a:solidFill>
                </a:uFill>
                <a:latin typeface="Courier New"/>
              </a:rPr>
              <a:t>int foo(int* a, int N)</a:t>
            </a:r>
            <a:endParaRPr lang="en-US" sz="2100" b="0" strike="noStrike" spc="-1" dirty="0">
              <a:solidFill>
                <a:srgbClr val="000000"/>
              </a:solidFill>
              <a:uFill>
                <a:solidFill>
                  <a:srgbClr val="FFFFFF"/>
                </a:solidFill>
              </a:uFill>
              <a:latin typeface="Arial"/>
            </a:endParaRPr>
          </a:p>
          <a:p>
            <a:pPr marL="360">
              <a:lnSpc>
                <a:spcPct val="90000"/>
              </a:lnSpc>
              <a:buClr>
                <a:srgbClr val="000000"/>
              </a:buClr>
            </a:pPr>
            <a:r>
              <a:rPr lang="en-US" sz="1639" b="0" strike="noStrike" spc="-1" dirty="0">
                <a:solidFill>
                  <a:srgbClr val="000000"/>
                </a:solidFill>
                <a:uFill>
                  <a:solidFill>
                    <a:srgbClr val="FFFFFF"/>
                  </a:solidFill>
                </a:uFill>
                <a:latin typeface="Courier New"/>
              </a:rPr>
              <a:t>{</a:t>
            </a:r>
            <a:endParaRPr lang="en-US" sz="2100" b="0" strike="noStrike" spc="-1" dirty="0">
              <a:solidFill>
                <a:srgbClr val="000000"/>
              </a:solidFill>
              <a:uFill>
                <a:solidFill>
                  <a:srgbClr val="FFFFFF"/>
                </a:solidFill>
              </a:uFill>
              <a:latin typeface="Arial"/>
            </a:endParaRPr>
          </a:p>
          <a:p>
            <a:pPr marL="360">
              <a:lnSpc>
                <a:spcPct val="90000"/>
              </a:lnSpc>
              <a:buClr>
                <a:srgbClr val="000000"/>
              </a:buClr>
            </a:pPr>
            <a:r>
              <a:rPr lang="en-US" sz="1639" b="0" strike="noStrike" spc="-1" dirty="0">
                <a:solidFill>
                  <a:srgbClr val="000000"/>
                </a:solidFill>
                <a:uFill>
                  <a:solidFill>
                    <a:srgbClr val="FFFFFF"/>
                  </a:solidFill>
                </a:uFill>
                <a:latin typeface="Courier New"/>
              </a:rPr>
              <a:t>    int </a:t>
            </a:r>
            <a:r>
              <a:rPr lang="en-US" sz="1639" spc="-1" dirty="0">
                <a:solidFill>
                  <a:srgbClr val="000000"/>
                </a:solidFill>
                <a:uFill>
                  <a:solidFill>
                    <a:srgbClr val="FFFFFF"/>
                  </a:solidFill>
                </a:uFill>
                <a:latin typeface="Courier New"/>
              </a:rPr>
              <a:t>i;</a:t>
            </a:r>
          </a:p>
          <a:p>
            <a:pPr marL="360">
              <a:lnSpc>
                <a:spcPct val="90000"/>
              </a:lnSpc>
              <a:buClr>
                <a:srgbClr val="000000"/>
              </a:buClr>
            </a:pPr>
            <a:r>
              <a:rPr lang="en-US" sz="1639" spc="-1" dirty="0">
                <a:solidFill>
                  <a:srgbClr val="000000"/>
                </a:solidFill>
                <a:uFill>
                  <a:solidFill>
                    <a:srgbClr val="FFFFFF"/>
                  </a:solidFill>
                </a:uFill>
                <a:latin typeface="Courier New"/>
              </a:rPr>
              <a:t>    int</a:t>
            </a:r>
            <a:r>
              <a:rPr lang="en-US" sz="1639" b="0" strike="noStrike" spc="-1" dirty="0">
                <a:solidFill>
                  <a:srgbClr val="000000"/>
                </a:solidFill>
                <a:uFill>
                  <a:solidFill>
                    <a:srgbClr val="FFFFFF"/>
                  </a:solidFill>
                </a:uFill>
                <a:latin typeface="Courier New"/>
              </a:rPr>
              <a:t> sum = 0;</a:t>
            </a:r>
            <a:endParaRPr lang="en-US" sz="2100" b="0" strike="noStrike" spc="-1" dirty="0">
              <a:solidFill>
                <a:srgbClr val="000000"/>
              </a:solidFill>
              <a:uFill>
                <a:solidFill>
                  <a:srgbClr val="FFFFFF"/>
                </a:solidFill>
              </a:uFill>
              <a:latin typeface="Arial"/>
            </a:endParaRPr>
          </a:p>
          <a:p>
            <a:pPr marL="360">
              <a:lnSpc>
                <a:spcPct val="90000"/>
              </a:lnSpc>
              <a:buClr>
                <a:srgbClr val="000000"/>
              </a:buClr>
            </a:pPr>
            <a:r>
              <a:rPr lang="en-US" sz="1639" b="0" strike="noStrike" spc="-1" dirty="0">
                <a:solidFill>
                  <a:srgbClr val="000000"/>
                </a:solidFill>
                <a:uFill>
                  <a:solidFill>
                    <a:srgbClr val="FFFFFF"/>
                  </a:solidFill>
                </a:uFill>
                <a:latin typeface="Courier New"/>
              </a:rPr>
              <a:t>    for(</a:t>
            </a:r>
            <a:r>
              <a:rPr lang="en-US" sz="1639" b="0" strike="noStrike" spc="-1" dirty="0" err="1">
                <a:solidFill>
                  <a:srgbClr val="000000"/>
                </a:solidFill>
                <a:uFill>
                  <a:solidFill>
                    <a:srgbClr val="FFFFFF"/>
                  </a:solidFill>
                </a:uFill>
                <a:latin typeface="Courier New"/>
              </a:rPr>
              <a:t>i</a:t>
            </a:r>
            <a:r>
              <a:rPr lang="en-US" sz="1639" b="0" strike="noStrike" spc="-1" dirty="0">
                <a:solidFill>
                  <a:srgbClr val="000000"/>
                </a:solidFill>
                <a:uFill>
                  <a:solidFill>
                    <a:srgbClr val="FFFFFF"/>
                  </a:solidFill>
                </a:uFill>
                <a:latin typeface="Courier New"/>
              </a:rPr>
              <a:t> = 0; </a:t>
            </a:r>
            <a:r>
              <a:rPr lang="en-US" sz="1639" b="0" strike="noStrike" spc="-1" dirty="0" err="1">
                <a:solidFill>
                  <a:srgbClr val="000000"/>
                </a:solidFill>
                <a:uFill>
                  <a:solidFill>
                    <a:srgbClr val="FFFFFF"/>
                  </a:solidFill>
                </a:uFill>
                <a:latin typeface="Courier New"/>
              </a:rPr>
              <a:t>i</a:t>
            </a:r>
            <a:r>
              <a:rPr lang="en-US" sz="1639" b="0" strike="noStrike" spc="-1" dirty="0">
                <a:solidFill>
                  <a:srgbClr val="000000"/>
                </a:solidFill>
                <a:uFill>
                  <a:solidFill>
                    <a:srgbClr val="FFFFFF"/>
                  </a:solidFill>
                </a:uFill>
                <a:latin typeface="Courier New"/>
              </a:rPr>
              <a:t> &lt; N; </a:t>
            </a:r>
            <a:r>
              <a:rPr lang="en-US" sz="1639" b="0" strike="noStrike" spc="-1" dirty="0" err="1">
                <a:solidFill>
                  <a:srgbClr val="000000"/>
                </a:solidFill>
                <a:uFill>
                  <a:solidFill>
                    <a:srgbClr val="FFFFFF"/>
                  </a:solidFill>
                </a:uFill>
                <a:latin typeface="Courier New"/>
              </a:rPr>
              <a:t>i</a:t>
            </a:r>
            <a:r>
              <a:rPr lang="en-US" sz="1639" b="0" strike="noStrike" spc="-1" dirty="0">
                <a:solidFill>
                  <a:srgbClr val="000000"/>
                </a:solidFill>
                <a:uFill>
                  <a:solidFill>
                    <a:srgbClr val="FFFFFF"/>
                  </a:solidFill>
                </a:uFill>
                <a:latin typeface="Courier New"/>
              </a:rPr>
              <a:t>++)</a:t>
            </a:r>
          </a:p>
          <a:p>
            <a:pPr marL="360">
              <a:lnSpc>
                <a:spcPct val="90000"/>
              </a:lnSpc>
              <a:buClr>
                <a:srgbClr val="000000"/>
              </a:buClr>
            </a:pPr>
            <a:r>
              <a:rPr lang="en-US" sz="1639" spc="-1" dirty="0">
                <a:solidFill>
                  <a:srgbClr val="000000"/>
                </a:solidFill>
                <a:uFill>
                  <a:solidFill>
                    <a:srgbClr val="FFFFFF"/>
                  </a:solidFill>
                </a:uFill>
                <a:latin typeface="Courier New"/>
              </a:rPr>
              <a:t>    {</a:t>
            </a:r>
            <a:endParaRPr lang="en-US" sz="2100" b="0" strike="noStrike" spc="-1" dirty="0">
              <a:solidFill>
                <a:srgbClr val="000000"/>
              </a:solidFill>
              <a:uFill>
                <a:solidFill>
                  <a:srgbClr val="FFFFFF"/>
                </a:solidFill>
              </a:uFill>
              <a:latin typeface="Arial"/>
            </a:endParaRPr>
          </a:p>
          <a:p>
            <a:pPr marL="360">
              <a:lnSpc>
                <a:spcPct val="90000"/>
              </a:lnSpc>
              <a:buClr>
                <a:srgbClr val="000000"/>
              </a:buClr>
            </a:pPr>
            <a:r>
              <a:rPr lang="en-US" sz="1639" b="0" strike="noStrike" spc="-1" dirty="0">
                <a:solidFill>
                  <a:srgbClr val="000000"/>
                </a:solidFill>
                <a:uFill>
                  <a:solidFill>
                    <a:srgbClr val="FFFFFF"/>
                  </a:solidFill>
                </a:uFill>
                <a:latin typeface="Courier New"/>
              </a:rPr>
              <a:t>        sum += a[</a:t>
            </a:r>
            <a:r>
              <a:rPr lang="en-US" sz="1639" b="0" strike="noStrike" spc="-1" dirty="0" err="1">
                <a:solidFill>
                  <a:srgbClr val="000000"/>
                </a:solidFill>
                <a:uFill>
                  <a:solidFill>
                    <a:srgbClr val="FFFFFF"/>
                  </a:solidFill>
                </a:uFill>
                <a:latin typeface="Courier New"/>
              </a:rPr>
              <a:t>i</a:t>
            </a:r>
            <a:r>
              <a:rPr lang="en-US" sz="1639" b="0" strike="noStrike" spc="-1" dirty="0">
                <a:solidFill>
                  <a:srgbClr val="000000"/>
                </a:solidFill>
                <a:uFill>
                  <a:solidFill>
                    <a:srgbClr val="FFFFFF"/>
                  </a:solidFill>
                </a:uFill>
                <a:latin typeface="Courier New"/>
              </a:rPr>
              <a:t>];</a:t>
            </a:r>
          </a:p>
          <a:p>
            <a:pPr marL="360">
              <a:lnSpc>
                <a:spcPct val="90000"/>
              </a:lnSpc>
              <a:buClr>
                <a:srgbClr val="000000"/>
              </a:buClr>
            </a:pPr>
            <a:r>
              <a:rPr lang="en-US" sz="1639" spc="-1" dirty="0">
                <a:solidFill>
                  <a:srgbClr val="000000"/>
                </a:solidFill>
                <a:uFill>
                  <a:solidFill>
                    <a:srgbClr val="FFFFFF"/>
                  </a:solidFill>
                </a:uFill>
                <a:latin typeface="Courier New"/>
              </a:rPr>
              <a:t>    }</a:t>
            </a:r>
            <a:endParaRPr lang="en-US" sz="2100" b="0" strike="noStrike" spc="-1" dirty="0">
              <a:solidFill>
                <a:srgbClr val="000000"/>
              </a:solidFill>
              <a:uFill>
                <a:solidFill>
                  <a:srgbClr val="FFFFFF"/>
                </a:solidFill>
              </a:uFill>
              <a:latin typeface="Arial"/>
            </a:endParaRPr>
          </a:p>
          <a:p>
            <a:pPr marL="360">
              <a:lnSpc>
                <a:spcPct val="90000"/>
              </a:lnSpc>
              <a:buClr>
                <a:srgbClr val="000000"/>
              </a:buClr>
            </a:pPr>
            <a:r>
              <a:rPr lang="en-US" sz="1639" b="0" strike="noStrike" spc="-1" dirty="0">
                <a:solidFill>
                  <a:srgbClr val="000000"/>
                </a:solidFill>
                <a:uFill>
                  <a:solidFill>
                    <a:srgbClr val="FFFFFF"/>
                  </a:solidFill>
                </a:uFill>
                <a:latin typeface="Courier New"/>
              </a:rPr>
              <a:t>    return sum;</a:t>
            </a:r>
            <a:endParaRPr lang="en-US" sz="2100" b="0" strike="noStrike" spc="-1" dirty="0">
              <a:solidFill>
                <a:srgbClr val="000000"/>
              </a:solidFill>
              <a:uFill>
                <a:solidFill>
                  <a:srgbClr val="FFFFFF"/>
                </a:solidFill>
              </a:uFill>
              <a:latin typeface="Arial"/>
            </a:endParaRPr>
          </a:p>
          <a:p>
            <a:pPr marL="360">
              <a:lnSpc>
                <a:spcPct val="90000"/>
              </a:lnSpc>
              <a:buClr>
                <a:srgbClr val="000000"/>
              </a:buClr>
            </a:pPr>
            <a:r>
              <a:rPr lang="en-US" sz="1639" b="0" strike="noStrike" spc="-1" dirty="0">
                <a:solidFill>
                  <a:srgbClr val="000000"/>
                </a:solidFill>
                <a:uFill>
                  <a:solidFill>
                    <a:srgbClr val="FFFFFF"/>
                  </a:solidFill>
                </a:uFill>
                <a:latin typeface="Courier New"/>
              </a:rPr>
              <a:t>}</a:t>
            </a:r>
            <a:endParaRPr lang="en-US" sz="2100" b="0" strike="noStrike" spc="-1" dirty="0">
              <a:solidFill>
                <a:srgbClr val="000000"/>
              </a:solidFill>
              <a:uFill>
                <a:solidFill>
                  <a:srgbClr val="FFFFFF"/>
                </a:solidFill>
              </a:uFill>
              <a:latin typeface="Arial"/>
            </a:endParaRPr>
          </a:p>
        </p:txBody>
      </p:sp>
      <p:sp>
        <p:nvSpPr>
          <p:cNvPr id="281" name="TextShape 2"/>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Cache Misses</a:t>
            </a:r>
            <a:endParaRPr lang="en-US" sz="1350" b="0" strike="noStrike" spc="-1">
              <a:solidFill>
                <a:srgbClr val="000000"/>
              </a:solidFill>
              <a:uFill>
                <a:solidFill>
                  <a:srgbClr val="FFFFFF"/>
                </a:solidFill>
              </a:uFill>
              <a:latin typeface="Arial"/>
            </a:endParaRPr>
          </a:p>
        </p:txBody>
      </p:sp>
      <p:graphicFrame>
        <p:nvGraphicFramePr>
          <p:cNvPr id="282" name="Table 3"/>
          <p:cNvGraphicFramePr/>
          <p:nvPr/>
        </p:nvGraphicFramePr>
        <p:xfrm>
          <a:off x="5998680" y="2249640"/>
          <a:ext cx="1871640" cy="2120400"/>
        </p:xfrm>
        <a:graphic>
          <a:graphicData uri="http://schemas.openxmlformats.org/drawingml/2006/table">
            <a:tbl>
              <a:tblPr/>
              <a:tblGrid>
                <a:gridCol w="372240">
                  <a:extLst>
                    <a:ext uri="{9D8B030D-6E8A-4147-A177-3AD203B41FA5}">
                      <a16:colId xmlns:a16="http://schemas.microsoft.com/office/drawing/2014/main" val="20000"/>
                    </a:ext>
                  </a:extLst>
                </a:gridCol>
                <a:gridCol w="1499400">
                  <a:extLst>
                    <a:ext uri="{9D8B030D-6E8A-4147-A177-3AD203B41FA5}">
                      <a16:colId xmlns:a16="http://schemas.microsoft.com/office/drawing/2014/main" val="20001"/>
                    </a:ext>
                  </a:extLst>
                </a:gridCol>
              </a:tblGrid>
              <a:tr h="580680">
                <a:tc>
                  <a:txBody>
                    <a:bodyPr/>
                    <a:lstStyle/>
                    <a:p>
                      <a:endParaRPr lang="en-US"/>
                    </a:p>
                  </a:txBody>
                  <a:tcPr marL="82800" marR="82800">
                    <a:noFill/>
                  </a:tcPr>
                </a:tc>
                <a:tc>
                  <a:txBody>
                    <a:bodyPr/>
                    <a:lstStyle/>
                    <a:p>
                      <a:pPr>
                        <a:lnSpc>
                          <a:spcPct val="100000"/>
                        </a:lnSpc>
                      </a:pPr>
                      <a:r>
                        <a:rPr lang="en-US" sz="1600" b="0" strike="noStrike" spc="-1">
                          <a:solidFill>
                            <a:srgbClr val="000000"/>
                          </a:solidFill>
                          <a:uFill>
                            <a:solidFill>
                              <a:srgbClr val="FFFFFF"/>
                            </a:solidFill>
                          </a:uFill>
                          <a:latin typeface="Arial"/>
                        </a:rPr>
                        <a:t>Accessed Bytes</a:t>
                      </a:r>
                      <a:endParaRPr lang="en-US" sz="1800" b="0" strike="noStrike" spc="-1">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0"/>
                  </a:ext>
                </a:extLst>
              </a:tr>
              <a:tr h="384840">
                <a:tc>
                  <a:txBody>
                    <a:bodyPr/>
                    <a:lstStyle/>
                    <a:p>
                      <a:pPr>
                        <a:lnSpc>
                          <a:spcPct val="100000"/>
                        </a:lnSpc>
                      </a:pPr>
                      <a:r>
                        <a:rPr lang="en-US" sz="1500" b="1" strike="noStrike" spc="-1">
                          <a:solidFill>
                            <a:srgbClr val="000000"/>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a:solidFill>
                            <a:srgbClr val="000000"/>
                          </a:solidFill>
                          <a:uFill>
                            <a:solidFill>
                              <a:srgbClr val="FFFFFF"/>
                            </a:solidFill>
                          </a:uFill>
                          <a:latin typeface="Arial"/>
                        </a:rPr>
                        <a:t>4</a:t>
                      </a:r>
                      <a:endParaRPr lang="en-US" sz="1800" b="0" strike="noStrike" spc="-1">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1"/>
                  </a:ext>
                </a:extLst>
              </a:tr>
              <a:tr h="384840">
                <a:tc>
                  <a:txBody>
                    <a:bodyPr/>
                    <a:lstStyle/>
                    <a:p>
                      <a:pPr>
                        <a:lnSpc>
                          <a:spcPct val="100000"/>
                        </a:lnSpc>
                      </a:pPr>
                      <a:r>
                        <a:rPr lang="en-US" sz="1500" b="1" strike="noStrike" spc="-1">
                          <a:solidFill>
                            <a:srgbClr val="000000"/>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a:solidFill>
                            <a:srgbClr val="000000"/>
                          </a:solidFill>
                          <a:uFill>
                            <a:solidFill>
                              <a:srgbClr val="FFFFFF"/>
                            </a:solidFill>
                          </a:uFill>
                          <a:latin typeface="Arial"/>
                        </a:rPr>
                        <a:t>16</a:t>
                      </a:r>
                      <a:endParaRPr lang="en-US" sz="1800" b="0" strike="noStrike" spc="-1">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2"/>
                  </a:ext>
                </a:extLst>
              </a:tr>
              <a:tr h="384840">
                <a:tc>
                  <a:txBody>
                    <a:bodyPr/>
                    <a:lstStyle/>
                    <a:p>
                      <a:pPr>
                        <a:lnSpc>
                          <a:spcPct val="100000"/>
                        </a:lnSpc>
                      </a:pPr>
                      <a:r>
                        <a:rPr lang="en-US" sz="1500" b="1" strike="noStrike" spc="-1">
                          <a:solidFill>
                            <a:srgbClr val="000000"/>
                          </a:solidFill>
                          <a:uFill>
                            <a:solidFill>
                              <a:srgbClr val="FFFFFF"/>
                            </a:solidFill>
                          </a:uFill>
                          <a:latin typeface="Arial"/>
                        </a:rPr>
                        <a:t>C</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a:solidFill>
                            <a:srgbClr val="000000"/>
                          </a:solidFill>
                          <a:uFill>
                            <a:solidFill>
                              <a:srgbClr val="FFFFFF"/>
                            </a:solidFill>
                          </a:uFill>
                          <a:latin typeface="Arial"/>
                        </a:rPr>
                        <a:t>64</a:t>
                      </a:r>
                      <a:endParaRPr lang="en-US" sz="1800" b="0" strike="noStrike" spc="-1">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3"/>
                  </a:ext>
                </a:extLst>
              </a:tr>
              <a:tr h="385200">
                <a:tc>
                  <a:txBody>
                    <a:bodyPr/>
                    <a:lstStyle/>
                    <a:p>
                      <a:pPr>
                        <a:lnSpc>
                          <a:spcPct val="100000"/>
                        </a:lnSpc>
                      </a:pPr>
                      <a:r>
                        <a:rPr lang="en-US" sz="1500" b="1" strike="noStrike" spc="-1">
                          <a:solidFill>
                            <a:srgbClr val="000000"/>
                          </a:solidFill>
                          <a:uFill>
                            <a:solidFill>
                              <a:srgbClr val="FFFFFF"/>
                            </a:solidFill>
                          </a:uFill>
                          <a:latin typeface="Arial"/>
                        </a:rPr>
                        <a:t>D</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a:solidFill>
                            <a:srgbClr val="000000"/>
                          </a:solidFill>
                          <a:uFill>
                            <a:solidFill>
                              <a:srgbClr val="FFFFFF"/>
                            </a:solidFill>
                          </a:uFill>
                          <a:latin typeface="Arial"/>
                        </a:rPr>
                        <a:t>256</a:t>
                      </a:r>
                      <a:endParaRPr lang="en-US" sz="1800" b="0" strike="noStrike" spc="-1">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4"/>
                  </a:ext>
                </a:extLst>
              </a:tr>
            </a:tbl>
          </a:graphicData>
        </a:graphic>
      </p:graphicFrame>
      <p:sp>
        <p:nvSpPr>
          <p:cNvPr id="283" name="CustomShape 4"/>
          <p:cNvSpPr/>
          <p:nvPr/>
        </p:nvSpPr>
        <p:spPr>
          <a:xfrm>
            <a:off x="1646280" y="1196640"/>
            <a:ext cx="501228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600" b="0" strike="noStrike" spc="-1" dirty="0">
                <a:solidFill>
                  <a:srgbClr val="000000"/>
                </a:solidFill>
                <a:uFill>
                  <a:solidFill>
                    <a:srgbClr val="FFFFFF"/>
                  </a:solidFill>
                </a:uFill>
                <a:latin typeface="Arial"/>
              </a:rPr>
              <a:t>If N = 16, how many bytes does the loop access of a?</a:t>
            </a:r>
            <a:endParaRPr lang="en-US" sz="1800" b="0" strike="noStrike" spc="-1" dirty="0">
              <a:solidFill>
                <a:srgbClr val="000000"/>
              </a:solidFill>
              <a:uFill>
                <a:solidFill>
                  <a:srgbClr val="FFFFFF"/>
                </a:solidFill>
              </a:uFill>
              <a:latin typeface="Arial"/>
            </a:endParaRPr>
          </a:p>
        </p:txBody>
      </p:sp>
      <p:sp>
        <p:nvSpPr>
          <p:cNvPr id="284" name="CustomShape 5"/>
          <p:cNvSpPr/>
          <p:nvPr/>
        </p:nvSpPr>
        <p:spPr>
          <a:xfrm>
            <a:off x="5979700" y="3595120"/>
            <a:ext cx="342360" cy="342360"/>
          </a:xfrm>
          <a:prstGeom prst="ellipse">
            <a:avLst/>
          </a:prstGeom>
          <a:noFill/>
          <a:ln w="57240">
            <a:solidFill>
              <a:srgbClr val="00FF00"/>
            </a:solidFill>
            <a:roun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880999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2"/>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Cache Misses</a:t>
            </a:r>
            <a:endParaRPr lang="en-US" sz="1350" b="0" strike="noStrike" spc="-1">
              <a:solidFill>
                <a:srgbClr val="000000"/>
              </a:solidFill>
              <a:uFill>
                <a:solidFill>
                  <a:srgbClr val="FFFFFF"/>
                </a:solidFill>
              </a:uFill>
              <a:latin typeface="Arial"/>
            </a:endParaRPr>
          </a:p>
        </p:txBody>
      </p:sp>
      <p:graphicFrame>
        <p:nvGraphicFramePr>
          <p:cNvPr id="287" name="Table 3"/>
          <p:cNvGraphicFramePr/>
          <p:nvPr>
            <p:extLst>
              <p:ext uri="{D42A27DB-BD31-4B8C-83A1-F6EECF244321}">
                <p14:modId xmlns:p14="http://schemas.microsoft.com/office/powerpoint/2010/main" val="63301343"/>
              </p:ext>
            </p:extLst>
          </p:nvPr>
        </p:nvGraphicFramePr>
        <p:xfrm>
          <a:off x="5998680" y="2249640"/>
          <a:ext cx="1871640" cy="2309760"/>
        </p:xfrm>
        <a:graphic>
          <a:graphicData uri="http://schemas.openxmlformats.org/drawingml/2006/table">
            <a:tbl>
              <a:tblPr/>
              <a:tblGrid>
                <a:gridCol w="372240">
                  <a:extLst>
                    <a:ext uri="{9D8B030D-6E8A-4147-A177-3AD203B41FA5}">
                      <a16:colId xmlns:a16="http://schemas.microsoft.com/office/drawing/2014/main" val="20000"/>
                    </a:ext>
                  </a:extLst>
                </a:gridCol>
                <a:gridCol w="1499400">
                  <a:extLst>
                    <a:ext uri="{9D8B030D-6E8A-4147-A177-3AD203B41FA5}">
                      <a16:colId xmlns:a16="http://schemas.microsoft.com/office/drawing/2014/main" val="20001"/>
                    </a:ext>
                  </a:extLst>
                </a:gridCol>
              </a:tblGrid>
              <a:tr h="384840">
                <a:tc>
                  <a:txBody>
                    <a:bodyPr/>
                    <a:lstStyle/>
                    <a:p>
                      <a:endParaRPr lang="en-US"/>
                    </a:p>
                  </a:txBody>
                  <a:tcPr marL="82800" marR="82800">
                    <a:noFill/>
                  </a:tcPr>
                </a:tc>
                <a:tc>
                  <a:txBody>
                    <a:bodyPr/>
                    <a:lstStyle/>
                    <a:p>
                      <a:pPr algn="ctr">
                        <a:lnSpc>
                          <a:spcPct val="100000"/>
                        </a:lnSpc>
                      </a:pPr>
                      <a:r>
                        <a:rPr lang="en-US" sz="1600" b="0" strike="noStrike" spc="-1" dirty="0">
                          <a:solidFill>
                            <a:srgbClr val="000000"/>
                          </a:solidFill>
                          <a:uFill>
                            <a:solidFill>
                              <a:srgbClr val="FFFFFF"/>
                            </a:solidFill>
                          </a:uFill>
                          <a:latin typeface="Arial"/>
                        </a:rPr>
                        <a:t>Miss Rate</a:t>
                      </a:r>
                      <a:endParaRPr lang="en-US" sz="1800" b="0" strike="noStrike" spc="-1" dirty="0">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0"/>
                  </a:ext>
                </a:extLst>
              </a:tr>
              <a:tr h="384840">
                <a:tc>
                  <a:txBody>
                    <a:bodyPr/>
                    <a:lstStyle/>
                    <a:p>
                      <a:pPr>
                        <a:lnSpc>
                          <a:spcPct val="100000"/>
                        </a:lnSpc>
                      </a:pPr>
                      <a:r>
                        <a:rPr lang="en-US" sz="1500" b="1" strike="noStrike" spc="-1">
                          <a:solidFill>
                            <a:srgbClr val="000000"/>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dirty="0">
                          <a:solidFill>
                            <a:srgbClr val="000000"/>
                          </a:solidFill>
                          <a:uFill>
                            <a:solidFill>
                              <a:srgbClr val="FFFFFF"/>
                            </a:solidFill>
                          </a:uFill>
                          <a:latin typeface="Arial"/>
                        </a:rPr>
                        <a:t>0 %</a:t>
                      </a:r>
                      <a:endParaRPr lang="en-US" sz="1800" b="0" strike="noStrike" spc="-1" dirty="0">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1"/>
                  </a:ext>
                </a:extLst>
              </a:tr>
              <a:tr h="384840">
                <a:tc>
                  <a:txBody>
                    <a:bodyPr/>
                    <a:lstStyle/>
                    <a:p>
                      <a:pPr>
                        <a:lnSpc>
                          <a:spcPct val="100000"/>
                        </a:lnSpc>
                      </a:pPr>
                      <a:r>
                        <a:rPr lang="en-US" sz="1500" b="1" strike="noStrike" spc="-1">
                          <a:solidFill>
                            <a:srgbClr val="000000"/>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dirty="0">
                          <a:solidFill>
                            <a:srgbClr val="000000"/>
                          </a:solidFill>
                          <a:uFill>
                            <a:solidFill>
                              <a:srgbClr val="FFFFFF"/>
                            </a:solidFill>
                          </a:uFill>
                          <a:latin typeface="Arial"/>
                        </a:rPr>
                        <a:t>25 %</a:t>
                      </a:r>
                      <a:endParaRPr lang="en-US" sz="1800" b="0" strike="noStrike" spc="-1" dirty="0">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2"/>
                  </a:ext>
                </a:extLst>
              </a:tr>
              <a:tr h="384840">
                <a:tc>
                  <a:txBody>
                    <a:bodyPr/>
                    <a:lstStyle/>
                    <a:p>
                      <a:pPr>
                        <a:lnSpc>
                          <a:spcPct val="100000"/>
                        </a:lnSpc>
                      </a:pPr>
                      <a:r>
                        <a:rPr lang="en-US" sz="1500" b="1" strike="noStrike" spc="-1">
                          <a:solidFill>
                            <a:srgbClr val="000000"/>
                          </a:solidFill>
                          <a:uFill>
                            <a:solidFill>
                              <a:srgbClr val="FFFFFF"/>
                            </a:solidFill>
                          </a:uFill>
                          <a:latin typeface="Arial"/>
                        </a:rPr>
                        <a:t>C</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dirty="0">
                          <a:solidFill>
                            <a:srgbClr val="000000"/>
                          </a:solidFill>
                          <a:uFill>
                            <a:solidFill>
                              <a:srgbClr val="FFFFFF"/>
                            </a:solidFill>
                          </a:uFill>
                          <a:latin typeface="Arial"/>
                        </a:rPr>
                        <a:t>33 %</a:t>
                      </a:r>
                      <a:endParaRPr lang="en-US" sz="1800" b="0" strike="noStrike" spc="-1" dirty="0">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3"/>
                  </a:ext>
                </a:extLst>
              </a:tr>
              <a:tr h="384840">
                <a:tc>
                  <a:txBody>
                    <a:bodyPr/>
                    <a:lstStyle/>
                    <a:p>
                      <a:pPr>
                        <a:lnSpc>
                          <a:spcPct val="100000"/>
                        </a:lnSpc>
                      </a:pPr>
                      <a:r>
                        <a:rPr lang="en-US" sz="1500" b="1" strike="noStrike" spc="-1">
                          <a:solidFill>
                            <a:srgbClr val="000000"/>
                          </a:solidFill>
                          <a:uFill>
                            <a:solidFill>
                              <a:srgbClr val="FFFFFF"/>
                            </a:solidFill>
                          </a:uFill>
                          <a:latin typeface="Arial"/>
                        </a:rPr>
                        <a:t>D</a:t>
                      </a:r>
                      <a:endParaRPr lang="en-US" sz="1800" b="0" strike="noStrike" spc="-1">
                        <a:solidFill>
                          <a:srgbClr val="000000"/>
                        </a:solidFill>
                        <a:uFill>
                          <a:solidFill>
                            <a:srgbClr val="FFFFFF"/>
                          </a:solidFill>
                        </a:uFill>
                        <a:latin typeface="Arial"/>
                      </a:endParaRPr>
                    </a:p>
                  </a:txBody>
                  <a:tcPr marL="82800" marR="82800">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1" normalizeH="0" baseline="0" noProof="0" dirty="0">
                          <a:ln>
                            <a:noFill/>
                          </a:ln>
                          <a:solidFill>
                            <a:srgbClr val="000000"/>
                          </a:solidFill>
                          <a:effectLst/>
                          <a:uLnTx/>
                          <a:uFill>
                            <a:solidFill>
                              <a:srgbClr val="FFFFFF"/>
                            </a:solidFill>
                          </a:uFill>
                          <a:latin typeface="+mn-lt"/>
                        </a:rPr>
                        <a:t>50 %</a:t>
                      </a:r>
                      <a:endParaRPr kumimoji="0" lang="en-US" sz="1800" b="0" i="0" u="none" strike="noStrike" kern="1200" cap="none" spc="-1" normalizeH="0" baseline="0" noProof="0" dirty="0">
                        <a:ln>
                          <a:noFill/>
                        </a:ln>
                        <a:solidFill>
                          <a:srgbClr val="000000"/>
                        </a:solidFill>
                        <a:effectLst/>
                        <a:uLnTx/>
                        <a:uFill>
                          <a:solidFill>
                            <a:srgbClr val="FFFFFF"/>
                          </a:solidFill>
                        </a:uFill>
                        <a:latin typeface="+mn-lt"/>
                      </a:endParaRPr>
                    </a:p>
                  </a:txBody>
                  <a:tcPr marL="82800" marR="82800">
                    <a:noFill/>
                  </a:tcPr>
                </a:tc>
                <a:extLst>
                  <a:ext uri="{0D108BD9-81ED-4DB2-BD59-A6C34878D82A}">
                    <a16:rowId xmlns:a16="http://schemas.microsoft.com/office/drawing/2014/main" val="10004"/>
                  </a:ext>
                </a:extLst>
              </a:tr>
              <a:tr h="385560">
                <a:tc>
                  <a:txBody>
                    <a:bodyPr/>
                    <a:lstStyle/>
                    <a:p>
                      <a:pPr>
                        <a:lnSpc>
                          <a:spcPct val="100000"/>
                        </a:lnSpc>
                      </a:pPr>
                      <a:r>
                        <a:rPr lang="en-US" sz="1500" b="1" strike="noStrike" spc="-1">
                          <a:solidFill>
                            <a:srgbClr val="000000"/>
                          </a:solidFill>
                          <a:uFill>
                            <a:solidFill>
                              <a:srgbClr val="FFFFFF"/>
                            </a:solidFill>
                          </a:uFill>
                          <a:latin typeface="Arial"/>
                        </a:rPr>
                        <a:t>E</a:t>
                      </a:r>
                      <a:endParaRPr lang="en-US" sz="1800" b="0" strike="noStrike" spc="-1">
                        <a:solidFill>
                          <a:srgbClr val="000000"/>
                        </a:solidFill>
                        <a:uFill>
                          <a:solidFill>
                            <a:srgbClr val="FFFFFF"/>
                          </a:solidFill>
                        </a:uFill>
                        <a:latin typeface="Arial"/>
                      </a:endParaRPr>
                    </a:p>
                  </a:txBody>
                  <a:tcPr marL="82800" marR="82800">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1" normalizeH="0" baseline="0" noProof="0" dirty="0">
                          <a:ln>
                            <a:noFill/>
                          </a:ln>
                          <a:solidFill>
                            <a:srgbClr val="000000"/>
                          </a:solidFill>
                          <a:effectLst/>
                          <a:uLnTx/>
                          <a:uFill>
                            <a:solidFill>
                              <a:srgbClr val="FFFFFF"/>
                            </a:solidFill>
                          </a:uFill>
                          <a:latin typeface="+mn-lt"/>
                        </a:rPr>
                        <a:t>66 %</a:t>
                      </a:r>
                      <a:endParaRPr kumimoji="0" lang="en-US" sz="1800" b="0" i="0" u="none" strike="noStrike" kern="1200" cap="none" spc="-1" normalizeH="0" baseline="0" noProof="0" dirty="0">
                        <a:ln>
                          <a:noFill/>
                        </a:ln>
                        <a:solidFill>
                          <a:srgbClr val="000000"/>
                        </a:solidFill>
                        <a:effectLst/>
                        <a:uLnTx/>
                        <a:uFill>
                          <a:solidFill>
                            <a:srgbClr val="FFFFFF"/>
                          </a:solidFill>
                        </a:uFill>
                        <a:latin typeface="+mn-lt"/>
                      </a:endParaRPr>
                    </a:p>
                  </a:txBody>
                  <a:tcPr marL="82800" marR="82800">
                    <a:noFill/>
                  </a:tcP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2CBA69A5-574B-4140-9BD0-C155A07A901C}"/>
              </a:ext>
            </a:extLst>
          </p:cNvPr>
          <p:cNvSpPr/>
          <p:nvPr/>
        </p:nvSpPr>
        <p:spPr>
          <a:xfrm>
            <a:off x="628560" y="1834859"/>
            <a:ext cx="4572000" cy="3139321"/>
          </a:xfrm>
          <a:prstGeom prst="rect">
            <a:avLst/>
          </a:prstGeom>
        </p:spPr>
        <p:txBody>
          <a:bodyPr>
            <a:spAutoFit/>
          </a:bodyPr>
          <a:lstStyle/>
          <a:p>
            <a:r>
              <a:rPr lang="en-US" sz="1100" dirty="0">
                <a:latin typeface="Courier New" panose="02070309020205020404" pitchFamily="49" charset="0"/>
                <a:cs typeface="Courier New" panose="02070309020205020404" pitchFamily="49" charset="0"/>
              </a:rPr>
              <a:t>void </a:t>
            </a:r>
            <a:r>
              <a:rPr lang="en-US" sz="1100" dirty="0" err="1">
                <a:latin typeface="Courier New" panose="02070309020205020404" pitchFamily="49" charset="0"/>
                <a:cs typeface="Courier New" panose="02070309020205020404" pitchFamily="49" charset="0"/>
              </a:rPr>
              <a:t>muchAccessSoCacheWow</a:t>
            </a:r>
            <a:r>
              <a:rPr lang="en-US" sz="1100" dirty="0">
                <a:latin typeface="Courier New" panose="02070309020205020404" pitchFamily="49" charset="0"/>
                <a:cs typeface="Courier New" panose="02070309020205020404" pitchFamily="49" charset="0"/>
              </a:rPr>
              <a:t>(int *</a:t>
            </a:r>
            <a:r>
              <a:rPr lang="en-US" sz="1100" dirty="0" err="1">
                <a:latin typeface="Courier New" panose="02070309020205020404" pitchFamily="49" charset="0"/>
                <a:cs typeface="Courier New" panose="02070309020205020404" pitchFamily="49" charset="0"/>
              </a:rPr>
              <a:t>bigArr</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 48 KB array of </a:t>
            </a:r>
            <a:r>
              <a:rPr lang="en-US" sz="1100" dirty="0" err="1">
                <a:latin typeface="Courier New" panose="02070309020205020404" pitchFamily="49" charset="0"/>
                <a:cs typeface="Courier New" panose="02070309020205020404" pitchFamily="49" charset="0"/>
              </a:rPr>
              <a:t>ints</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int length = (48*1024)/</a:t>
            </a:r>
            <a:r>
              <a:rPr lang="en-US" sz="1100" dirty="0" err="1">
                <a:latin typeface="Courier New" panose="02070309020205020404" pitchFamily="49" charset="0"/>
                <a:cs typeface="Courier New" panose="02070309020205020404" pitchFamily="49" charset="0"/>
              </a:rPr>
              <a:t>sizeof</a:t>
            </a:r>
            <a:r>
              <a:rPr lang="en-US" sz="1100" dirty="0">
                <a:latin typeface="Courier New" panose="02070309020205020404" pitchFamily="49" charset="0"/>
                <a:cs typeface="Courier New" panose="02070309020205020404" pitchFamily="49" charset="0"/>
              </a:rPr>
              <a:t>(int);</a:t>
            </a:r>
            <a:br>
              <a:rPr lang="en-US" sz="1100" dirty="0">
                <a:latin typeface="Courier New" panose="02070309020205020404" pitchFamily="49" charset="0"/>
                <a:cs typeface="Courier New" panose="02070309020205020404" pitchFamily="49" charset="0"/>
              </a:rPr>
            </a:b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int access = 0;</a:t>
            </a:r>
            <a:br>
              <a:rPr lang="en-US" sz="1100" dirty="0">
                <a:latin typeface="Courier New" panose="02070309020205020404" pitchFamily="49" charset="0"/>
                <a:cs typeface="Courier New" panose="02070309020205020404" pitchFamily="49" charset="0"/>
              </a:rPr>
            </a:b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 traverse array with stride 8</a:t>
            </a:r>
            <a:br>
              <a:rPr lang="en-US" sz="1100" dirty="0">
                <a:latin typeface="Courier New" panose="02070309020205020404" pitchFamily="49" charset="0"/>
                <a:cs typeface="Courier New" panose="02070309020205020404" pitchFamily="49" charset="0"/>
              </a:rPr>
            </a:b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 pass 1</a:t>
            </a:r>
          </a:p>
          <a:p>
            <a:r>
              <a:rPr lang="en-US" sz="1100" dirty="0">
                <a:latin typeface="Courier New" panose="02070309020205020404" pitchFamily="49" charset="0"/>
                <a:cs typeface="Courier New" panose="02070309020205020404" pitchFamily="49" charset="0"/>
              </a:rPr>
              <a:t>    for(int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 = 0;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 &lt; length;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+=8){</a:t>
            </a:r>
          </a:p>
          <a:p>
            <a:r>
              <a:rPr lang="en-US" sz="1100" dirty="0">
                <a:latin typeface="Courier New" panose="02070309020205020404" pitchFamily="49" charset="0"/>
                <a:cs typeface="Courier New" panose="02070309020205020404" pitchFamily="49" charset="0"/>
              </a:rPr>
              <a:t>        access = </a:t>
            </a:r>
            <a:r>
              <a:rPr lang="en-US" sz="1100" dirty="0" err="1">
                <a:latin typeface="Courier New" panose="02070309020205020404" pitchFamily="49" charset="0"/>
                <a:cs typeface="Courier New" panose="02070309020205020404" pitchFamily="49" charset="0"/>
              </a:rPr>
              <a:t>bigArr</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 pass 2</a:t>
            </a:r>
          </a:p>
          <a:p>
            <a:r>
              <a:rPr lang="en-US" sz="1100" dirty="0">
                <a:latin typeface="Courier New" panose="02070309020205020404" pitchFamily="49" charset="0"/>
                <a:cs typeface="Courier New" panose="02070309020205020404" pitchFamily="49" charset="0"/>
              </a:rPr>
              <a:t>    for(int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 = 0;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 &lt; length;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+=8){</a:t>
            </a:r>
          </a:p>
          <a:p>
            <a:r>
              <a:rPr lang="en-US" sz="1100" dirty="0">
                <a:latin typeface="Courier New" panose="02070309020205020404" pitchFamily="49" charset="0"/>
                <a:cs typeface="Courier New" panose="02070309020205020404" pitchFamily="49" charset="0"/>
              </a:rPr>
              <a:t>        access = </a:t>
            </a:r>
            <a:r>
              <a:rPr lang="en-US" sz="1100" dirty="0" err="1">
                <a:latin typeface="Courier New" panose="02070309020205020404" pitchFamily="49" charset="0"/>
                <a:cs typeface="Courier New" panose="02070309020205020404" pitchFamily="49" charset="0"/>
              </a:rPr>
              <a:t>bigArr</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49D3286D-7496-4B70-8AD4-704D6356E3C4}"/>
              </a:ext>
            </a:extLst>
          </p:cNvPr>
          <p:cNvSpPr/>
          <p:nvPr/>
        </p:nvSpPr>
        <p:spPr>
          <a:xfrm>
            <a:off x="628560" y="1000775"/>
            <a:ext cx="7886520" cy="830997"/>
          </a:xfrm>
          <a:prstGeom prst="rect">
            <a:avLst/>
          </a:prstGeom>
        </p:spPr>
        <p:txBody>
          <a:bodyPr wrap="square">
            <a:spAutoFit/>
          </a:bodyPr>
          <a:lstStyle/>
          <a:p>
            <a:r>
              <a:rPr lang="en-US" sz="1600" dirty="0"/>
              <a:t>Consider a 32 KB cache in a 32 bit address space. The cache is 8-way associative and has 64 bytes per block. A LRU (Least Recently Used) replacement policy is used.</a:t>
            </a:r>
            <a:br>
              <a:rPr lang="en-US" sz="1600" dirty="0"/>
            </a:br>
            <a:r>
              <a:rPr lang="en-US" sz="1600" dirty="0"/>
              <a:t>What is the miss rate on </a:t>
            </a:r>
            <a:r>
              <a:rPr lang="en-US" sz="1600" b="1" dirty="0"/>
              <a:t>‘pass 1’</a:t>
            </a:r>
            <a:r>
              <a:rPr lang="en-US" sz="1600" dirty="0"/>
              <a:t>?</a:t>
            </a:r>
          </a:p>
        </p:txBody>
      </p:sp>
    </p:spTree>
    <p:extLst>
      <p:ext uri="{BB962C8B-B14F-4D97-AF65-F5344CB8AC3E}">
        <p14:creationId xmlns:p14="http://schemas.microsoft.com/office/powerpoint/2010/main" val="487468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2"/>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Cache Misses</a:t>
            </a:r>
            <a:endParaRPr lang="en-US" sz="1350" b="0" strike="noStrike" spc="-1">
              <a:solidFill>
                <a:srgbClr val="000000"/>
              </a:solidFill>
              <a:uFill>
                <a:solidFill>
                  <a:srgbClr val="FFFFFF"/>
                </a:solidFill>
              </a:uFill>
              <a:latin typeface="Arial"/>
            </a:endParaRPr>
          </a:p>
        </p:txBody>
      </p:sp>
      <p:graphicFrame>
        <p:nvGraphicFramePr>
          <p:cNvPr id="287" name="Table 3"/>
          <p:cNvGraphicFramePr/>
          <p:nvPr/>
        </p:nvGraphicFramePr>
        <p:xfrm>
          <a:off x="5998680" y="2249640"/>
          <a:ext cx="1871640" cy="2309760"/>
        </p:xfrm>
        <a:graphic>
          <a:graphicData uri="http://schemas.openxmlformats.org/drawingml/2006/table">
            <a:tbl>
              <a:tblPr/>
              <a:tblGrid>
                <a:gridCol w="372240">
                  <a:extLst>
                    <a:ext uri="{9D8B030D-6E8A-4147-A177-3AD203B41FA5}">
                      <a16:colId xmlns:a16="http://schemas.microsoft.com/office/drawing/2014/main" val="20000"/>
                    </a:ext>
                  </a:extLst>
                </a:gridCol>
                <a:gridCol w="1499400">
                  <a:extLst>
                    <a:ext uri="{9D8B030D-6E8A-4147-A177-3AD203B41FA5}">
                      <a16:colId xmlns:a16="http://schemas.microsoft.com/office/drawing/2014/main" val="20001"/>
                    </a:ext>
                  </a:extLst>
                </a:gridCol>
              </a:tblGrid>
              <a:tr h="384840">
                <a:tc>
                  <a:txBody>
                    <a:bodyPr/>
                    <a:lstStyle/>
                    <a:p>
                      <a:endParaRPr lang="en-US"/>
                    </a:p>
                  </a:txBody>
                  <a:tcPr marL="82800" marR="82800">
                    <a:noFill/>
                  </a:tcPr>
                </a:tc>
                <a:tc>
                  <a:txBody>
                    <a:bodyPr/>
                    <a:lstStyle/>
                    <a:p>
                      <a:pPr algn="ctr">
                        <a:lnSpc>
                          <a:spcPct val="100000"/>
                        </a:lnSpc>
                      </a:pPr>
                      <a:r>
                        <a:rPr lang="en-US" sz="1600" b="0" strike="noStrike" spc="-1" dirty="0">
                          <a:solidFill>
                            <a:srgbClr val="000000"/>
                          </a:solidFill>
                          <a:uFill>
                            <a:solidFill>
                              <a:srgbClr val="FFFFFF"/>
                            </a:solidFill>
                          </a:uFill>
                          <a:latin typeface="Arial"/>
                        </a:rPr>
                        <a:t>Miss Rate</a:t>
                      </a:r>
                      <a:endParaRPr lang="en-US" sz="1800" b="0" strike="noStrike" spc="-1" dirty="0">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0"/>
                  </a:ext>
                </a:extLst>
              </a:tr>
              <a:tr h="384840">
                <a:tc>
                  <a:txBody>
                    <a:bodyPr/>
                    <a:lstStyle/>
                    <a:p>
                      <a:pPr>
                        <a:lnSpc>
                          <a:spcPct val="100000"/>
                        </a:lnSpc>
                      </a:pPr>
                      <a:r>
                        <a:rPr lang="en-US" sz="1500" b="1" strike="noStrike" spc="-1">
                          <a:solidFill>
                            <a:srgbClr val="000000"/>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dirty="0">
                          <a:solidFill>
                            <a:srgbClr val="000000"/>
                          </a:solidFill>
                          <a:uFill>
                            <a:solidFill>
                              <a:srgbClr val="FFFFFF"/>
                            </a:solidFill>
                          </a:uFill>
                          <a:latin typeface="Arial"/>
                        </a:rPr>
                        <a:t>0 %</a:t>
                      </a:r>
                      <a:endParaRPr lang="en-US" sz="1800" b="0" strike="noStrike" spc="-1" dirty="0">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1"/>
                  </a:ext>
                </a:extLst>
              </a:tr>
              <a:tr h="384840">
                <a:tc>
                  <a:txBody>
                    <a:bodyPr/>
                    <a:lstStyle/>
                    <a:p>
                      <a:pPr>
                        <a:lnSpc>
                          <a:spcPct val="100000"/>
                        </a:lnSpc>
                      </a:pPr>
                      <a:r>
                        <a:rPr lang="en-US" sz="1500" b="1" strike="noStrike" spc="-1">
                          <a:solidFill>
                            <a:srgbClr val="000000"/>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dirty="0">
                          <a:solidFill>
                            <a:srgbClr val="000000"/>
                          </a:solidFill>
                          <a:uFill>
                            <a:solidFill>
                              <a:srgbClr val="FFFFFF"/>
                            </a:solidFill>
                          </a:uFill>
                          <a:latin typeface="Arial"/>
                        </a:rPr>
                        <a:t>25 %</a:t>
                      </a:r>
                      <a:endParaRPr lang="en-US" sz="1800" b="0" strike="noStrike" spc="-1" dirty="0">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2"/>
                  </a:ext>
                </a:extLst>
              </a:tr>
              <a:tr h="384840">
                <a:tc>
                  <a:txBody>
                    <a:bodyPr/>
                    <a:lstStyle/>
                    <a:p>
                      <a:pPr>
                        <a:lnSpc>
                          <a:spcPct val="100000"/>
                        </a:lnSpc>
                      </a:pPr>
                      <a:r>
                        <a:rPr lang="en-US" sz="1500" b="1" strike="noStrike" spc="-1">
                          <a:solidFill>
                            <a:srgbClr val="000000"/>
                          </a:solidFill>
                          <a:uFill>
                            <a:solidFill>
                              <a:srgbClr val="FFFFFF"/>
                            </a:solidFill>
                          </a:uFill>
                          <a:latin typeface="Arial"/>
                        </a:rPr>
                        <a:t>C</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dirty="0">
                          <a:solidFill>
                            <a:srgbClr val="000000"/>
                          </a:solidFill>
                          <a:uFill>
                            <a:solidFill>
                              <a:srgbClr val="FFFFFF"/>
                            </a:solidFill>
                          </a:uFill>
                          <a:latin typeface="Arial"/>
                        </a:rPr>
                        <a:t>33 %</a:t>
                      </a:r>
                      <a:endParaRPr lang="en-US" sz="1800" b="0" strike="noStrike" spc="-1" dirty="0">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3"/>
                  </a:ext>
                </a:extLst>
              </a:tr>
              <a:tr h="384840">
                <a:tc>
                  <a:txBody>
                    <a:bodyPr/>
                    <a:lstStyle/>
                    <a:p>
                      <a:pPr>
                        <a:lnSpc>
                          <a:spcPct val="100000"/>
                        </a:lnSpc>
                      </a:pPr>
                      <a:r>
                        <a:rPr lang="en-US" sz="1500" b="1" strike="noStrike" spc="-1">
                          <a:solidFill>
                            <a:srgbClr val="000000"/>
                          </a:solidFill>
                          <a:uFill>
                            <a:solidFill>
                              <a:srgbClr val="FFFFFF"/>
                            </a:solidFill>
                          </a:uFill>
                          <a:latin typeface="Arial"/>
                        </a:rPr>
                        <a:t>D</a:t>
                      </a:r>
                      <a:endParaRPr lang="en-US" sz="1800" b="0" strike="noStrike" spc="-1">
                        <a:solidFill>
                          <a:srgbClr val="000000"/>
                        </a:solidFill>
                        <a:uFill>
                          <a:solidFill>
                            <a:srgbClr val="FFFFFF"/>
                          </a:solidFill>
                        </a:uFill>
                        <a:latin typeface="Arial"/>
                      </a:endParaRPr>
                    </a:p>
                  </a:txBody>
                  <a:tcPr marL="82800" marR="82800">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1" normalizeH="0" baseline="0" noProof="0" dirty="0">
                          <a:ln>
                            <a:noFill/>
                          </a:ln>
                          <a:solidFill>
                            <a:srgbClr val="000000"/>
                          </a:solidFill>
                          <a:effectLst/>
                          <a:uLnTx/>
                          <a:uFill>
                            <a:solidFill>
                              <a:srgbClr val="FFFFFF"/>
                            </a:solidFill>
                          </a:uFill>
                          <a:latin typeface="+mn-lt"/>
                        </a:rPr>
                        <a:t>50 %</a:t>
                      </a:r>
                      <a:endParaRPr kumimoji="0" lang="en-US" sz="1800" b="0" i="0" u="none" strike="noStrike" kern="1200" cap="none" spc="-1" normalizeH="0" baseline="0" noProof="0" dirty="0">
                        <a:ln>
                          <a:noFill/>
                        </a:ln>
                        <a:solidFill>
                          <a:srgbClr val="000000"/>
                        </a:solidFill>
                        <a:effectLst/>
                        <a:uLnTx/>
                        <a:uFill>
                          <a:solidFill>
                            <a:srgbClr val="FFFFFF"/>
                          </a:solidFill>
                        </a:uFill>
                        <a:latin typeface="+mn-lt"/>
                      </a:endParaRPr>
                    </a:p>
                  </a:txBody>
                  <a:tcPr marL="82800" marR="82800">
                    <a:noFill/>
                  </a:tcPr>
                </a:tc>
                <a:extLst>
                  <a:ext uri="{0D108BD9-81ED-4DB2-BD59-A6C34878D82A}">
                    <a16:rowId xmlns:a16="http://schemas.microsoft.com/office/drawing/2014/main" val="10004"/>
                  </a:ext>
                </a:extLst>
              </a:tr>
              <a:tr h="385560">
                <a:tc>
                  <a:txBody>
                    <a:bodyPr/>
                    <a:lstStyle/>
                    <a:p>
                      <a:pPr>
                        <a:lnSpc>
                          <a:spcPct val="100000"/>
                        </a:lnSpc>
                      </a:pPr>
                      <a:r>
                        <a:rPr lang="en-US" sz="1500" b="1" strike="noStrike" spc="-1">
                          <a:solidFill>
                            <a:srgbClr val="000000"/>
                          </a:solidFill>
                          <a:uFill>
                            <a:solidFill>
                              <a:srgbClr val="FFFFFF"/>
                            </a:solidFill>
                          </a:uFill>
                          <a:latin typeface="Arial"/>
                        </a:rPr>
                        <a:t>E</a:t>
                      </a:r>
                      <a:endParaRPr lang="en-US" sz="1800" b="0" strike="noStrike" spc="-1">
                        <a:solidFill>
                          <a:srgbClr val="000000"/>
                        </a:solidFill>
                        <a:uFill>
                          <a:solidFill>
                            <a:srgbClr val="FFFFFF"/>
                          </a:solidFill>
                        </a:uFill>
                        <a:latin typeface="Arial"/>
                      </a:endParaRPr>
                    </a:p>
                  </a:txBody>
                  <a:tcPr marL="82800" marR="82800">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1" normalizeH="0" baseline="0" noProof="0" dirty="0">
                          <a:ln>
                            <a:noFill/>
                          </a:ln>
                          <a:solidFill>
                            <a:srgbClr val="000000"/>
                          </a:solidFill>
                          <a:effectLst/>
                          <a:uLnTx/>
                          <a:uFill>
                            <a:solidFill>
                              <a:srgbClr val="FFFFFF"/>
                            </a:solidFill>
                          </a:uFill>
                          <a:latin typeface="+mn-lt"/>
                        </a:rPr>
                        <a:t>66 %</a:t>
                      </a:r>
                      <a:endParaRPr kumimoji="0" lang="en-US" sz="1800" b="0" i="0" u="none" strike="noStrike" kern="1200" cap="none" spc="-1" normalizeH="0" baseline="0" noProof="0" dirty="0">
                        <a:ln>
                          <a:noFill/>
                        </a:ln>
                        <a:solidFill>
                          <a:srgbClr val="000000"/>
                        </a:solidFill>
                        <a:effectLst/>
                        <a:uLnTx/>
                        <a:uFill>
                          <a:solidFill>
                            <a:srgbClr val="FFFFFF"/>
                          </a:solidFill>
                        </a:uFill>
                        <a:latin typeface="+mn-lt"/>
                      </a:endParaRPr>
                    </a:p>
                  </a:txBody>
                  <a:tcPr marL="82800" marR="82800">
                    <a:noFill/>
                  </a:tcPr>
                </a:tc>
                <a:extLst>
                  <a:ext uri="{0D108BD9-81ED-4DB2-BD59-A6C34878D82A}">
                    <a16:rowId xmlns:a16="http://schemas.microsoft.com/office/drawing/2014/main" val="10005"/>
                  </a:ext>
                </a:extLst>
              </a:tr>
            </a:tbl>
          </a:graphicData>
        </a:graphic>
      </p:graphicFrame>
      <p:sp>
        <p:nvSpPr>
          <p:cNvPr id="289" name="CustomShape 5"/>
          <p:cNvSpPr/>
          <p:nvPr/>
        </p:nvSpPr>
        <p:spPr>
          <a:xfrm>
            <a:off x="5998680" y="3781080"/>
            <a:ext cx="342360" cy="342360"/>
          </a:xfrm>
          <a:prstGeom prst="ellipse">
            <a:avLst/>
          </a:prstGeom>
          <a:noFill/>
          <a:ln w="57240">
            <a:solidFill>
              <a:srgbClr val="00FF00"/>
            </a:solidFill>
            <a:round/>
          </a:ln>
        </p:spPr>
        <p:style>
          <a:lnRef idx="0">
            <a:scrgbClr r="0" g="0" b="0"/>
          </a:lnRef>
          <a:fillRef idx="0">
            <a:scrgbClr r="0" g="0" b="0"/>
          </a:fillRef>
          <a:effectRef idx="0">
            <a:scrgbClr r="0" g="0" b="0"/>
          </a:effectRef>
          <a:fontRef idx="minor"/>
        </p:style>
      </p:sp>
      <p:sp>
        <p:nvSpPr>
          <p:cNvPr id="4" name="Rectangle 3">
            <a:extLst>
              <a:ext uri="{FF2B5EF4-FFF2-40B4-BE49-F238E27FC236}">
                <a16:creationId xmlns:a16="http://schemas.microsoft.com/office/drawing/2014/main" id="{2CBA69A5-574B-4140-9BD0-C155A07A901C}"/>
              </a:ext>
            </a:extLst>
          </p:cNvPr>
          <p:cNvSpPr/>
          <p:nvPr/>
        </p:nvSpPr>
        <p:spPr>
          <a:xfrm>
            <a:off x="628560" y="1834859"/>
            <a:ext cx="4572000" cy="3139321"/>
          </a:xfrm>
          <a:prstGeom prst="rect">
            <a:avLst/>
          </a:prstGeom>
        </p:spPr>
        <p:txBody>
          <a:bodyPr>
            <a:spAutoFit/>
          </a:bodyPr>
          <a:lstStyle/>
          <a:p>
            <a:r>
              <a:rPr lang="en-US" sz="1100" dirty="0">
                <a:latin typeface="Courier New" panose="02070309020205020404" pitchFamily="49" charset="0"/>
                <a:cs typeface="Courier New" panose="02070309020205020404" pitchFamily="49" charset="0"/>
              </a:rPr>
              <a:t>void </a:t>
            </a:r>
            <a:r>
              <a:rPr lang="en-US" sz="1100" dirty="0" err="1">
                <a:latin typeface="Courier New" panose="02070309020205020404" pitchFamily="49" charset="0"/>
                <a:cs typeface="Courier New" panose="02070309020205020404" pitchFamily="49" charset="0"/>
              </a:rPr>
              <a:t>muchAccessSoCacheWow</a:t>
            </a:r>
            <a:r>
              <a:rPr lang="en-US" sz="1100" dirty="0">
                <a:latin typeface="Courier New" panose="02070309020205020404" pitchFamily="49" charset="0"/>
                <a:cs typeface="Courier New" panose="02070309020205020404" pitchFamily="49" charset="0"/>
              </a:rPr>
              <a:t>(int *</a:t>
            </a:r>
            <a:r>
              <a:rPr lang="en-US" sz="1100" dirty="0" err="1">
                <a:latin typeface="Courier New" panose="02070309020205020404" pitchFamily="49" charset="0"/>
                <a:cs typeface="Courier New" panose="02070309020205020404" pitchFamily="49" charset="0"/>
              </a:rPr>
              <a:t>bigArr</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 48 KB array of </a:t>
            </a:r>
            <a:r>
              <a:rPr lang="en-US" sz="1100" dirty="0" err="1">
                <a:latin typeface="Courier New" panose="02070309020205020404" pitchFamily="49" charset="0"/>
                <a:cs typeface="Courier New" panose="02070309020205020404" pitchFamily="49" charset="0"/>
              </a:rPr>
              <a:t>ints</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int length = (48*1024)/</a:t>
            </a:r>
            <a:r>
              <a:rPr lang="en-US" sz="1100" dirty="0" err="1">
                <a:latin typeface="Courier New" panose="02070309020205020404" pitchFamily="49" charset="0"/>
                <a:cs typeface="Courier New" panose="02070309020205020404" pitchFamily="49" charset="0"/>
              </a:rPr>
              <a:t>sizeof</a:t>
            </a:r>
            <a:r>
              <a:rPr lang="en-US" sz="1100" dirty="0">
                <a:latin typeface="Courier New" panose="02070309020205020404" pitchFamily="49" charset="0"/>
                <a:cs typeface="Courier New" panose="02070309020205020404" pitchFamily="49" charset="0"/>
              </a:rPr>
              <a:t>(int);</a:t>
            </a:r>
            <a:br>
              <a:rPr lang="en-US" sz="1100" dirty="0">
                <a:latin typeface="Courier New" panose="02070309020205020404" pitchFamily="49" charset="0"/>
                <a:cs typeface="Courier New" panose="02070309020205020404" pitchFamily="49" charset="0"/>
              </a:rPr>
            </a:b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int access = 0;</a:t>
            </a:r>
            <a:br>
              <a:rPr lang="en-US" sz="1100" dirty="0">
                <a:latin typeface="Courier New" panose="02070309020205020404" pitchFamily="49" charset="0"/>
                <a:cs typeface="Courier New" panose="02070309020205020404" pitchFamily="49" charset="0"/>
              </a:rPr>
            </a:b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 traverse array with stride 8</a:t>
            </a:r>
            <a:br>
              <a:rPr lang="en-US" sz="1100" dirty="0">
                <a:latin typeface="Courier New" panose="02070309020205020404" pitchFamily="49" charset="0"/>
                <a:cs typeface="Courier New" panose="02070309020205020404" pitchFamily="49" charset="0"/>
              </a:rPr>
            </a:b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 pass 1</a:t>
            </a:r>
          </a:p>
          <a:p>
            <a:r>
              <a:rPr lang="en-US" sz="1100" dirty="0">
                <a:latin typeface="Courier New" panose="02070309020205020404" pitchFamily="49" charset="0"/>
                <a:cs typeface="Courier New" panose="02070309020205020404" pitchFamily="49" charset="0"/>
              </a:rPr>
              <a:t>    for(int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 = 0;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 &lt; length;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+=8){</a:t>
            </a:r>
          </a:p>
          <a:p>
            <a:r>
              <a:rPr lang="en-US" sz="1100" dirty="0">
                <a:latin typeface="Courier New" panose="02070309020205020404" pitchFamily="49" charset="0"/>
                <a:cs typeface="Courier New" panose="02070309020205020404" pitchFamily="49" charset="0"/>
              </a:rPr>
              <a:t>        access = </a:t>
            </a:r>
            <a:r>
              <a:rPr lang="en-US" sz="1100" dirty="0" err="1">
                <a:latin typeface="Courier New" panose="02070309020205020404" pitchFamily="49" charset="0"/>
                <a:cs typeface="Courier New" panose="02070309020205020404" pitchFamily="49" charset="0"/>
              </a:rPr>
              <a:t>bigArr</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 pass 2</a:t>
            </a:r>
          </a:p>
          <a:p>
            <a:r>
              <a:rPr lang="en-US" sz="1100" dirty="0">
                <a:latin typeface="Courier New" panose="02070309020205020404" pitchFamily="49" charset="0"/>
                <a:cs typeface="Courier New" panose="02070309020205020404" pitchFamily="49" charset="0"/>
              </a:rPr>
              <a:t>    for(int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 = 0;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 &lt; length;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+=8){</a:t>
            </a:r>
          </a:p>
          <a:p>
            <a:r>
              <a:rPr lang="en-US" sz="1100" dirty="0">
                <a:latin typeface="Courier New" panose="02070309020205020404" pitchFamily="49" charset="0"/>
                <a:cs typeface="Courier New" panose="02070309020205020404" pitchFamily="49" charset="0"/>
              </a:rPr>
              <a:t>        access = </a:t>
            </a:r>
            <a:r>
              <a:rPr lang="en-US" sz="1100" dirty="0" err="1">
                <a:latin typeface="Courier New" panose="02070309020205020404" pitchFamily="49" charset="0"/>
                <a:cs typeface="Courier New" panose="02070309020205020404" pitchFamily="49" charset="0"/>
              </a:rPr>
              <a:t>bigArr</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49D3286D-7496-4B70-8AD4-704D6356E3C4}"/>
              </a:ext>
            </a:extLst>
          </p:cNvPr>
          <p:cNvSpPr/>
          <p:nvPr/>
        </p:nvSpPr>
        <p:spPr>
          <a:xfrm>
            <a:off x="628560" y="1000775"/>
            <a:ext cx="7886520" cy="830997"/>
          </a:xfrm>
          <a:prstGeom prst="rect">
            <a:avLst/>
          </a:prstGeom>
        </p:spPr>
        <p:txBody>
          <a:bodyPr wrap="square">
            <a:spAutoFit/>
          </a:bodyPr>
          <a:lstStyle/>
          <a:p>
            <a:r>
              <a:rPr lang="en-US" sz="1600" dirty="0"/>
              <a:t>Consider a 32 KB cache in a 32 bit address space. The cache is 8-way associative and has 64 bytes per block. A LRU (Least Recently Used) replacement policy is used.</a:t>
            </a:r>
            <a:br>
              <a:rPr lang="en-US" sz="1600" dirty="0"/>
            </a:br>
            <a:r>
              <a:rPr lang="en-US" sz="1600" dirty="0"/>
              <a:t>What is the miss rate on </a:t>
            </a:r>
            <a:r>
              <a:rPr lang="en-US" sz="1600" b="1" dirty="0"/>
              <a:t>‘pass 1’</a:t>
            </a:r>
            <a:r>
              <a:rPr lang="en-US" sz="1600" dirty="0"/>
              <a:t>?</a:t>
            </a:r>
          </a:p>
        </p:txBody>
      </p:sp>
    </p:spTree>
    <p:extLst>
      <p:ext uri="{BB962C8B-B14F-4D97-AF65-F5344CB8AC3E}">
        <p14:creationId xmlns:p14="http://schemas.microsoft.com/office/powerpoint/2010/main" val="4184212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2"/>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Cache Misses</a:t>
            </a:r>
            <a:endParaRPr lang="en-US" sz="1350" b="0" strike="noStrike" spc="-1">
              <a:solidFill>
                <a:srgbClr val="000000"/>
              </a:solidFill>
              <a:uFill>
                <a:solidFill>
                  <a:srgbClr val="FFFFFF"/>
                </a:solidFill>
              </a:uFill>
              <a:latin typeface="Arial"/>
            </a:endParaRPr>
          </a:p>
        </p:txBody>
      </p:sp>
      <p:graphicFrame>
        <p:nvGraphicFramePr>
          <p:cNvPr id="287" name="Table 3"/>
          <p:cNvGraphicFramePr/>
          <p:nvPr/>
        </p:nvGraphicFramePr>
        <p:xfrm>
          <a:off x="5998680" y="2249640"/>
          <a:ext cx="1871640" cy="2309760"/>
        </p:xfrm>
        <a:graphic>
          <a:graphicData uri="http://schemas.openxmlformats.org/drawingml/2006/table">
            <a:tbl>
              <a:tblPr/>
              <a:tblGrid>
                <a:gridCol w="372240">
                  <a:extLst>
                    <a:ext uri="{9D8B030D-6E8A-4147-A177-3AD203B41FA5}">
                      <a16:colId xmlns:a16="http://schemas.microsoft.com/office/drawing/2014/main" val="20000"/>
                    </a:ext>
                  </a:extLst>
                </a:gridCol>
                <a:gridCol w="1499400">
                  <a:extLst>
                    <a:ext uri="{9D8B030D-6E8A-4147-A177-3AD203B41FA5}">
                      <a16:colId xmlns:a16="http://schemas.microsoft.com/office/drawing/2014/main" val="20001"/>
                    </a:ext>
                  </a:extLst>
                </a:gridCol>
              </a:tblGrid>
              <a:tr h="384840">
                <a:tc>
                  <a:txBody>
                    <a:bodyPr/>
                    <a:lstStyle/>
                    <a:p>
                      <a:endParaRPr lang="en-US"/>
                    </a:p>
                  </a:txBody>
                  <a:tcPr marL="82800" marR="82800">
                    <a:noFill/>
                  </a:tcPr>
                </a:tc>
                <a:tc>
                  <a:txBody>
                    <a:bodyPr/>
                    <a:lstStyle/>
                    <a:p>
                      <a:pPr algn="ctr">
                        <a:lnSpc>
                          <a:spcPct val="100000"/>
                        </a:lnSpc>
                      </a:pPr>
                      <a:r>
                        <a:rPr lang="en-US" sz="1600" b="0" strike="noStrike" spc="-1" dirty="0">
                          <a:solidFill>
                            <a:srgbClr val="000000"/>
                          </a:solidFill>
                          <a:uFill>
                            <a:solidFill>
                              <a:srgbClr val="FFFFFF"/>
                            </a:solidFill>
                          </a:uFill>
                          <a:latin typeface="Arial"/>
                        </a:rPr>
                        <a:t>Miss Rate</a:t>
                      </a:r>
                      <a:endParaRPr lang="en-US" sz="1800" b="0" strike="noStrike" spc="-1" dirty="0">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0"/>
                  </a:ext>
                </a:extLst>
              </a:tr>
              <a:tr h="384840">
                <a:tc>
                  <a:txBody>
                    <a:bodyPr/>
                    <a:lstStyle/>
                    <a:p>
                      <a:pPr>
                        <a:lnSpc>
                          <a:spcPct val="100000"/>
                        </a:lnSpc>
                      </a:pPr>
                      <a:r>
                        <a:rPr lang="en-US" sz="1500" b="1" strike="noStrike" spc="-1">
                          <a:solidFill>
                            <a:srgbClr val="000000"/>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dirty="0">
                          <a:solidFill>
                            <a:srgbClr val="000000"/>
                          </a:solidFill>
                          <a:uFill>
                            <a:solidFill>
                              <a:srgbClr val="FFFFFF"/>
                            </a:solidFill>
                          </a:uFill>
                          <a:latin typeface="Arial"/>
                        </a:rPr>
                        <a:t>0 %</a:t>
                      </a:r>
                      <a:endParaRPr lang="en-US" sz="1800" b="0" strike="noStrike" spc="-1" dirty="0">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1"/>
                  </a:ext>
                </a:extLst>
              </a:tr>
              <a:tr h="384840">
                <a:tc>
                  <a:txBody>
                    <a:bodyPr/>
                    <a:lstStyle/>
                    <a:p>
                      <a:pPr>
                        <a:lnSpc>
                          <a:spcPct val="100000"/>
                        </a:lnSpc>
                      </a:pPr>
                      <a:r>
                        <a:rPr lang="en-US" sz="1500" b="1" strike="noStrike" spc="-1">
                          <a:solidFill>
                            <a:srgbClr val="000000"/>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dirty="0">
                          <a:solidFill>
                            <a:srgbClr val="000000"/>
                          </a:solidFill>
                          <a:uFill>
                            <a:solidFill>
                              <a:srgbClr val="FFFFFF"/>
                            </a:solidFill>
                          </a:uFill>
                          <a:latin typeface="Arial"/>
                        </a:rPr>
                        <a:t>25 %</a:t>
                      </a:r>
                      <a:endParaRPr lang="en-US" sz="1800" b="0" strike="noStrike" spc="-1" dirty="0">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2"/>
                  </a:ext>
                </a:extLst>
              </a:tr>
              <a:tr h="384840">
                <a:tc>
                  <a:txBody>
                    <a:bodyPr/>
                    <a:lstStyle/>
                    <a:p>
                      <a:pPr>
                        <a:lnSpc>
                          <a:spcPct val="100000"/>
                        </a:lnSpc>
                      </a:pPr>
                      <a:r>
                        <a:rPr lang="en-US" sz="1500" b="1" strike="noStrike" spc="-1">
                          <a:solidFill>
                            <a:srgbClr val="000000"/>
                          </a:solidFill>
                          <a:uFill>
                            <a:solidFill>
                              <a:srgbClr val="FFFFFF"/>
                            </a:solidFill>
                          </a:uFill>
                          <a:latin typeface="Arial"/>
                        </a:rPr>
                        <a:t>C</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dirty="0">
                          <a:solidFill>
                            <a:srgbClr val="000000"/>
                          </a:solidFill>
                          <a:uFill>
                            <a:solidFill>
                              <a:srgbClr val="FFFFFF"/>
                            </a:solidFill>
                          </a:uFill>
                          <a:latin typeface="Arial"/>
                        </a:rPr>
                        <a:t>33 %</a:t>
                      </a:r>
                      <a:endParaRPr lang="en-US" sz="1800" b="0" strike="noStrike" spc="-1" dirty="0">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3"/>
                  </a:ext>
                </a:extLst>
              </a:tr>
              <a:tr h="384840">
                <a:tc>
                  <a:txBody>
                    <a:bodyPr/>
                    <a:lstStyle/>
                    <a:p>
                      <a:pPr>
                        <a:lnSpc>
                          <a:spcPct val="100000"/>
                        </a:lnSpc>
                      </a:pPr>
                      <a:r>
                        <a:rPr lang="en-US" sz="1500" b="1" strike="noStrike" spc="-1">
                          <a:solidFill>
                            <a:srgbClr val="000000"/>
                          </a:solidFill>
                          <a:uFill>
                            <a:solidFill>
                              <a:srgbClr val="FFFFFF"/>
                            </a:solidFill>
                          </a:uFill>
                          <a:latin typeface="Arial"/>
                        </a:rPr>
                        <a:t>D</a:t>
                      </a:r>
                      <a:endParaRPr lang="en-US" sz="1800" b="0" strike="noStrike" spc="-1">
                        <a:solidFill>
                          <a:srgbClr val="000000"/>
                        </a:solidFill>
                        <a:uFill>
                          <a:solidFill>
                            <a:srgbClr val="FFFFFF"/>
                          </a:solidFill>
                        </a:uFill>
                        <a:latin typeface="Arial"/>
                      </a:endParaRPr>
                    </a:p>
                  </a:txBody>
                  <a:tcPr marL="82800" marR="82800">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1" normalizeH="0" baseline="0" noProof="0" dirty="0">
                          <a:ln>
                            <a:noFill/>
                          </a:ln>
                          <a:solidFill>
                            <a:srgbClr val="000000"/>
                          </a:solidFill>
                          <a:effectLst/>
                          <a:uLnTx/>
                          <a:uFill>
                            <a:solidFill>
                              <a:srgbClr val="FFFFFF"/>
                            </a:solidFill>
                          </a:uFill>
                          <a:latin typeface="+mn-lt"/>
                        </a:rPr>
                        <a:t>50 %</a:t>
                      </a:r>
                      <a:endParaRPr kumimoji="0" lang="en-US" sz="1800" b="0" i="0" u="none" strike="noStrike" kern="1200" cap="none" spc="-1" normalizeH="0" baseline="0" noProof="0" dirty="0">
                        <a:ln>
                          <a:noFill/>
                        </a:ln>
                        <a:solidFill>
                          <a:srgbClr val="000000"/>
                        </a:solidFill>
                        <a:effectLst/>
                        <a:uLnTx/>
                        <a:uFill>
                          <a:solidFill>
                            <a:srgbClr val="FFFFFF"/>
                          </a:solidFill>
                        </a:uFill>
                        <a:latin typeface="+mn-lt"/>
                      </a:endParaRPr>
                    </a:p>
                  </a:txBody>
                  <a:tcPr marL="82800" marR="82800">
                    <a:noFill/>
                  </a:tcPr>
                </a:tc>
                <a:extLst>
                  <a:ext uri="{0D108BD9-81ED-4DB2-BD59-A6C34878D82A}">
                    <a16:rowId xmlns:a16="http://schemas.microsoft.com/office/drawing/2014/main" val="10004"/>
                  </a:ext>
                </a:extLst>
              </a:tr>
              <a:tr h="385560">
                <a:tc>
                  <a:txBody>
                    <a:bodyPr/>
                    <a:lstStyle/>
                    <a:p>
                      <a:pPr>
                        <a:lnSpc>
                          <a:spcPct val="100000"/>
                        </a:lnSpc>
                      </a:pPr>
                      <a:r>
                        <a:rPr lang="en-US" sz="1500" b="1" strike="noStrike" spc="-1">
                          <a:solidFill>
                            <a:srgbClr val="000000"/>
                          </a:solidFill>
                          <a:uFill>
                            <a:solidFill>
                              <a:srgbClr val="FFFFFF"/>
                            </a:solidFill>
                          </a:uFill>
                          <a:latin typeface="Arial"/>
                        </a:rPr>
                        <a:t>E</a:t>
                      </a:r>
                      <a:endParaRPr lang="en-US" sz="1800" b="0" strike="noStrike" spc="-1">
                        <a:solidFill>
                          <a:srgbClr val="000000"/>
                        </a:solidFill>
                        <a:uFill>
                          <a:solidFill>
                            <a:srgbClr val="FFFFFF"/>
                          </a:solidFill>
                        </a:uFill>
                        <a:latin typeface="Arial"/>
                      </a:endParaRPr>
                    </a:p>
                  </a:txBody>
                  <a:tcPr marL="82800" marR="82800">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1" normalizeH="0" baseline="0" noProof="0" dirty="0">
                          <a:ln>
                            <a:noFill/>
                          </a:ln>
                          <a:solidFill>
                            <a:srgbClr val="000000"/>
                          </a:solidFill>
                          <a:effectLst/>
                          <a:uLnTx/>
                          <a:uFill>
                            <a:solidFill>
                              <a:srgbClr val="FFFFFF"/>
                            </a:solidFill>
                          </a:uFill>
                          <a:latin typeface="+mn-lt"/>
                        </a:rPr>
                        <a:t>66 %</a:t>
                      </a:r>
                      <a:endParaRPr kumimoji="0" lang="en-US" sz="1800" b="0" i="0" u="none" strike="noStrike" kern="1200" cap="none" spc="-1" normalizeH="0" baseline="0" noProof="0" dirty="0">
                        <a:ln>
                          <a:noFill/>
                        </a:ln>
                        <a:solidFill>
                          <a:srgbClr val="000000"/>
                        </a:solidFill>
                        <a:effectLst/>
                        <a:uLnTx/>
                        <a:uFill>
                          <a:solidFill>
                            <a:srgbClr val="FFFFFF"/>
                          </a:solidFill>
                        </a:uFill>
                        <a:latin typeface="+mn-lt"/>
                      </a:endParaRPr>
                    </a:p>
                  </a:txBody>
                  <a:tcPr marL="82800" marR="82800">
                    <a:noFill/>
                  </a:tcP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2CBA69A5-574B-4140-9BD0-C155A07A901C}"/>
              </a:ext>
            </a:extLst>
          </p:cNvPr>
          <p:cNvSpPr/>
          <p:nvPr/>
        </p:nvSpPr>
        <p:spPr>
          <a:xfrm>
            <a:off x="628560" y="1834859"/>
            <a:ext cx="4572000" cy="3139321"/>
          </a:xfrm>
          <a:prstGeom prst="rect">
            <a:avLst/>
          </a:prstGeom>
        </p:spPr>
        <p:txBody>
          <a:bodyPr>
            <a:spAutoFit/>
          </a:bodyPr>
          <a:lstStyle/>
          <a:p>
            <a:r>
              <a:rPr lang="en-US" sz="1100" dirty="0">
                <a:latin typeface="Courier New" panose="02070309020205020404" pitchFamily="49" charset="0"/>
                <a:cs typeface="Courier New" panose="02070309020205020404" pitchFamily="49" charset="0"/>
              </a:rPr>
              <a:t>void </a:t>
            </a:r>
            <a:r>
              <a:rPr lang="en-US" sz="1100" dirty="0" err="1">
                <a:latin typeface="Courier New" panose="02070309020205020404" pitchFamily="49" charset="0"/>
                <a:cs typeface="Courier New" panose="02070309020205020404" pitchFamily="49" charset="0"/>
              </a:rPr>
              <a:t>muchAccessSoCacheWow</a:t>
            </a:r>
            <a:r>
              <a:rPr lang="en-US" sz="1100" dirty="0">
                <a:latin typeface="Courier New" panose="02070309020205020404" pitchFamily="49" charset="0"/>
                <a:cs typeface="Courier New" panose="02070309020205020404" pitchFamily="49" charset="0"/>
              </a:rPr>
              <a:t>(int *</a:t>
            </a:r>
            <a:r>
              <a:rPr lang="en-US" sz="1100" dirty="0" err="1">
                <a:latin typeface="Courier New" panose="02070309020205020404" pitchFamily="49" charset="0"/>
                <a:cs typeface="Courier New" panose="02070309020205020404" pitchFamily="49" charset="0"/>
              </a:rPr>
              <a:t>bigArr</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 48 KB array of </a:t>
            </a:r>
            <a:r>
              <a:rPr lang="en-US" sz="1100" dirty="0" err="1">
                <a:latin typeface="Courier New" panose="02070309020205020404" pitchFamily="49" charset="0"/>
                <a:cs typeface="Courier New" panose="02070309020205020404" pitchFamily="49" charset="0"/>
              </a:rPr>
              <a:t>ints</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int length = (48*1024)/</a:t>
            </a:r>
            <a:r>
              <a:rPr lang="en-US" sz="1100" dirty="0" err="1">
                <a:latin typeface="Courier New" panose="02070309020205020404" pitchFamily="49" charset="0"/>
                <a:cs typeface="Courier New" panose="02070309020205020404" pitchFamily="49" charset="0"/>
              </a:rPr>
              <a:t>sizeof</a:t>
            </a:r>
            <a:r>
              <a:rPr lang="en-US" sz="1100" dirty="0">
                <a:latin typeface="Courier New" panose="02070309020205020404" pitchFamily="49" charset="0"/>
                <a:cs typeface="Courier New" panose="02070309020205020404" pitchFamily="49" charset="0"/>
              </a:rPr>
              <a:t>(int);</a:t>
            </a:r>
            <a:br>
              <a:rPr lang="en-US" sz="1100" dirty="0">
                <a:latin typeface="Courier New" panose="02070309020205020404" pitchFamily="49" charset="0"/>
                <a:cs typeface="Courier New" panose="02070309020205020404" pitchFamily="49" charset="0"/>
              </a:rPr>
            </a:b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int access = 0;</a:t>
            </a:r>
            <a:br>
              <a:rPr lang="en-US" sz="1100" dirty="0">
                <a:latin typeface="Courier New" panose="02070309020205020404" pitchFamily="49" charset="0"/>
                <a:cs typeface="Courier New" panose="02070309020205020404" pitchFamily="49" charset="0"/>
              </a:rPr>
            </a:b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 traverse array with stride 8</a:t>
            </a:r>
            <a:br>
              <a:rPr lang="en-US" sz="1100" dirty="0">
                <a:latin typeface="Courier New" panose="02070309020205020404" pitchFamily="49" charset="0"/>
                <a:cs typeface="Courier New" panose="02070309020205020404" pitchFamily="49" charset="0"/>
              </a:rPr>
            </a:b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 pass 1</a:t>
            </a:r>
          </a:p>
          <a:p>
            <a:r>
              <a:rPr lang="en-US" sz="1100" dirty="0">
                <a:latin typeface="Courier New" panose="02070309020205020404" pitchFamily="49" charset="0"/>
                <a:cs typeface="Courier New" panose="02070309020205020404" pitchFamily="49" charset="0"/>
              </a:rPr>
              <a:t>    for(int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 = 0;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 &lt; length;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+=8){</a:t>
            </a:r>
          </a:p>
          <a:p>
            <a:r>
              <a:rPr lang="en-US" sz="1100" dirty="0">
                <a:latin typeface="Courier New" panose="02070309020205020404" pitchFamily="49" charset="0"/>
                <a:cs typeface="Courier New" panose="02070309020205020404" pitchFamily="49" charset="0"/>
              </a:rPr>
              <a:t>        access = </a:t>
            </a:r>
            <a:r>
              <a:rPr lang="en-US" sz="1100" dirty="0" err="1">
                <a:latin typeface="Courier New" panose="02070309020205020404" pitchFamily="49" charset="0"/>
                <a:cs typeface="Courier New" panose="02070309020205020404" pitchFamily="49" charset="0"/>
              </a:rPr>
              <a:t>bigArr</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 pass 2</a:t>
            </a:r>
          </a:p>
          <a:p>
            <a:r>
              <a:rPr lang="en-US" sz="1100" dirty="0">
                <a:latin typeface="Courier New" panose="02070309020205020404" pitchFamily="49" charset="0"/>
                <a:cs typeface="Courier New" panose="02070309020205020404" pitchFamily="49" charset="0"/>
              </a:rPr>
              <a:t>    for(int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 = 0;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 &lt; length;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+=8){</a:t>
            </a:r>
          </a:p>
          <a:p>
            <a:r>
              <a:rPr lang="en-US" sz="1100" dirty="0">
                <a:latin typeface="Courier New" panose="02070309020205020404" pitchFamily="49" charset="0"/>
                <a:cs typeface="Courier New" panose="02070309020205020404" pitchFamily="49" charset="0"/>
              </a:rPr>
              <a:t>        access = </a:t>
            </a:r>
            <a:r>
              <a:rPr lang="en-US" sz="1100" dirty="0" err="1">
                <a:latin typeface="Courier New" panose="02070309020205020404" pitchFamily="49" charset="0"/>
                <a:cs typeface="Courier New" panose="02070309020205020404" pitchFamily="49" charset="0"/>
              </a:rPr>
              <a:t>bigArr</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49D3286D-7496-4B70-8AD4-704D6356E3C4}"/>
              </a:ext>
            </a:extLst>
          </p:cNvPr>
          <p:cNvSpPr/>
          <p:nvPr/>
        </p:nvSpPr>
        <p:spPr>
          <a:xfrm>
            <a:off x="628560" y="1000775"/>
            <a:ext cx="7886520" cy="830997"/>
          </a:xfrm>
          <a:prstGeom prst="rect">
            <a:avLst/>
          </a:prstGeom>
        </p:spPr>
        <p:txBody>
          <a:bodyPr wrap="square">
            <a:spAutoFit/>
          </a:bodyPr>
          <a:lstStyle/>
          <a:p>
            <a:r>
              <a:rPr lang="en-US" sz="1600" dirty="0"/>
              <a:t>Consider a 32 KB cache in a 32 bit address space. The cache is 8-way associative and has 64 bytes per block. A LRU (Least Recently Used) replacement policy is used.</a:t>
            </a:r>
            <a:br>
              <a:rPr lang="en-US" sz="1600" dirty="0"/>
            </a:br>
            <a:r>
              <a:rPr lang="en-US" sz="1600" dirty="0"/>
              <a:t>What is the miss rate on </a:t>
            </a:r>
            <a:r>
              <a:rPr lang="en-US" sz="1600" b="1" dirty="0"/>
              <a:t>‘pass 2’</a:t>
            </a:r>
            <a:r>
              <a:rPr lang="en-US" sz="1600" dirty="0"/>
              <a:t>?</a:t>
            </a:r>
          </a:p>
        </p:txBody>
      </p:sp>
    </p:spTree>
    <p:extLst>
      <p:ext uri="{BB962C8B-B14F-4D97-AF65-F5344CB8AC3E}">
        <p14:creationId xmlns:p14="http://schemas.microsoft.com/office/powerpoint/2010/main" val="2072508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2"/>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Cache Misses</a:t>
            </a:r>
            <a:endParaRPr lang="en-US" sz="1350" b="0" strike="noStrike" spc="-1">
              <a:solidFill>
                <a:srgbClr val="000000"/>
              </a:solidFill>
              <a:uFill>
                <a:solidFill>
                  <a:srgbClr val="FFFFFF"/>
                </a:solidFill>
              </a:uFill>
              <a:latin typeface="Arial"/>
            </a:endParaRPr>
          </a:p>
        </p:txBody>
      </p:sp>
      <p:graphicFrame>
        <p:nvGraphicFramePr>
          <p:cNvPr id="287" name="Table 3"/>
          <p:cNvGraphicFramePr/>
          <p:nvPr/>
        </p:nvGraphicFramePr>
        <p:xfrm>
          <a:off x="5998680" y="2249640"/>
          <a:ext cx="1871640" cy="2309760"/>
        </p:xfrm>
        <a:graphic>
          <a:graphicData uri="http://schemas.openxmlformats.org/drawingml/2006/table">
            <a:tbl>
              <a:tblPr/>
              <a:tblGrid>
                <a:gridCol w="372240">
                  <a:extLst>
                    <a:ext uri="{9D8B030D-6E8A-4147-A177-3AD203B41FA5}">
                      <a16:colId xmlns:a16="http://schemas.microsoft.com/office/drawing/2014/main" val="20000"/>
                    </a:ext>
                  </a:extLst>
                </a:gridCol>
                <a:gridCol w="1499400">
                  <a:extLst>
                    <a:ext uri="{9D8B030D-6E8A-4147-A177-3AD203B41FA5}">
                      <a16:colId xmlns:a16="http://schemas.microsoft.com/office/drawing/2014/main" val="20001"/>
                    </a:ext>
                  </a:extLst>
                </a:gridCol>
              </a:tblGrid>
              <a:tr h="384840">
                <a:tc>
                  <a:txBody>
                    <a:bodyPr/>
                    <a:lstStyle/>
                    <a:p>
                      <a:endParaRPr lang="en-US"/>
                    </a:p>
                  </a:txBody>
                  <a:tcPr marL="82800" marR="82800">
                    <a:noFill/>
                  </a:tcPr>
                </a:tc>
                <a:tc>
                  <a:txBody>
                    <a:bodyPr/>
                    <a:lstStyle/>
                    <a:p>
                      <a:pPr algn="ctr">
                        <a:lnSpc>
                          <a:spcPct val="100000"/>
                        </a:lnSpc>
                      </a:pPr>
                      <a:r>
                        <a:rPr lang="en-US" sz="1600" b="0" strike="noStrike" spc="-1" dirty="0">
                          <a:solidFill>
                            <a:srgbClr val="000000"/>
                          </a:solidFill>
                          <a:uFill>
                            <a:solidFill>
                              <a:srgbClr val="FFFFFF"/>
                            </a:solidFill>
                          </a:uFill>
                          <a:latin typeface="Arial"/>
                        </a:rPr>
                        <a:t>Miss Rate</a:t>
                      </a:r>
                      <a:endParaRPr lang="en-US" sz="1800" b="0" strike="noStrike" spc="-1" dirty="0">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0"/>
                  </a:ext>
                </a:extLst>
              </a:tr>
              <a:tr h="384840">
                <a:tc>
                  <a:txBody>
                    <a:bodyPr/>
                    <a:lstStyle/>
                    <a:p>
                      <a:pPr>
                        <a:lnSpc>
                          <a:spcPct val="100000"/>
                        </a:lnSpc>
                      </a:pPr>
                      <a:r>
                        <a:rPr lang="en-US" sz="1500" b="1" strike="noStrike" spc="-1">
                          <a:solidFill>
                            <a:srgbClr val="000000"/>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dirty="0">
                          <a:solidFill>
                            <a:srgbClr val="000000"/>
                          </a:solidFill>
                          <a:uFill>
                            <a:solidFill>
                              <a:srgbClr val="FFFFFF"/>
                            </a:solidFill>
                          </a:uFill>
                          <a:latin typeface="Arial"/>
                        </a:rPr>
                        <a:t>0 %</a:t>
                      </a:r>
                      <a:endParaRPr lang="en-US" sz="1800" b="0" strike="noStrike" spc="-1" dirty="0">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1"/>
                  </a:ext>
                </a:extLst>
              </a:tr>
              <a:tr h="384840">
                <a:tc>
                  <a:txBody>
                    <a:bodyPr/>
                    <a:lstStyle/>
                    <a:p>
                      <a:pPr>
                        <a:lnSpc>
                          <a:spcPct val="100000"/>
                        </a:lnSpc>
                      </a:pPr>
                      <a:r>
                        <a:rPr lang="en-US" sz="1500" b="1" strike="noStrike" spc="-1">
                          <a:solidFill>
                            <a:srgbClr val="000000"/>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dirty="0">
                          <a:solidFill>
                            <a:srgbClr val="000000"/>
                          </a:solidFill>
                          <a:uFill>
                            <a:solidFill>
                              <a:srgbClr val="FFFFFF"/>
                            </a:solidFill>
                          </a:uFill>
                          <a:latin typeface="Arial"/>
                        </a:rPr>
                        <a:t>25 %</a:t>
                      </a:r>
                      <a:endParaRPr lang="en-US" sz="1800" b="0" strike="noStrike" spc="-1" dirty="0">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2"/>
                  </a:ext>
                </a:extLst>
              </a:tr>
              <a:tr h="384840">
                <a:tc>
                  <a:txBody>
                    <a:bodyPr/>
                    <a:lstStyle/>
                    <a:p>
                      <a:pPr>
                        <a:lnSpc>
                          <a:spcPct val="100000"/>
                        </a:lnSpc>
                      </a:pPr>
                      <a:r>
                        <a:rPr lang="en-US" sz="1500" b="1" strike="noStrike" spc="-1">
                          <a:solidFill>
                            <a:srgbClr val="000000"/>
                          </a:solidFill>
                          <a:uFill>
                            <a:solidFill>
                              <a:srgbClr val="FFFFFF"/>
                            </a:solidFill>
                          </a:uFill>
                          <a:latin typeface="Arial"/>
                        </a:rPr>
                        <a:t>C</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dirty="0">
                          <a:solidFill>
                            <a:srgbClr val="000000"/>
                          </a:solidFill>
                          <a:uFill>
                            <a:solidFill>
                              <a:srgbClr val="FFFFFF"/>
                            </a:solidFill>
                          </a:uFill>
                          <a:latin typeface="Arial"/>
                        </a:rPr>
                        <a:t>33 %</a:t>
                      </a:r>
                      <a:endParaRPr lang="en-US" sz="1800" b="0" strike="noStrike" spc="-1" dirty="0">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3"/>
                  </a:ext>
                </a:extLst>
              </a:tr>
              <a:tr h="384840">
                <a:tc>
                  <a:txBody>
                    <a:bodyPr/>
                    <a:lstStyle/>
                    <a:p>
                      <a:pPr>
                        <a:lnSpc>
                          <a:spcPct val="100000"/>
                        </a:lnSpc>
                      </a:pPr>
                      <a:r>
                        <a:rPr lang="en-US" sz="1500" b="1" strike="noStrike" spc="-1">
                          <a:solidFill>
                            <a:srgbClr val="000000"/>
                          </a:solidFill>
                          <a:uFill>
                            <a:solidFill>
                              <a:srgbClr val="FFFFFF"/>
                            </a:solidFill>
                          </a:uFill>
                          <a:latin typeface="Arial"/>
                        </a:rPr>
                        <a:t>D</a:t>
                      </a:r>
                      <a:endParaRPr lang="en-US" sz="1800" b="0" strike="noStrike" spc="-1">
                        <a:solidFill>
                          <a:srgbClr val="000000"/>
                        </a:solidFill>
                        <a:uFill>
                          <a:solidFill>
                            <a:srgbClr val="FFFFFF"/>
                          </a:solidFill>
                        </a:uFill>
                        <a:latin typeface="Arial"/>
                      </a:endParaRPr>
                    </a:p>
                  </a:txBody>
                  <a:tcPr marL="82800" marR="82800">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1" normalizeH="0" baseline="0" noProof="0" dirty="0">
                          <a:ln>
                            <a:noFill/>
                          </a:ln>
                          <a:solidFill>
                            <a:srgbClr val="000000"/>
                          </a:solidFill>
                          <a:effectLst/>
                          <a:uLnTx/>
                          <a:uFill>
                            <a:solidFill>
                              <a:srgbClr val="FFFFFF"/>
                            </a:solidFill>
                          </a:uFill>
                          <a:latin typeface="+mn-lt"/>
                        </a:rPr>
                        <a:t>50 %</a:t>
                      </a:r>
                      <a:endParaRPr kumimoji="0" lang="en-US" sz="1800" b="0" i="0" u="none" strike="noStrike" kern="1200" cap="none" spc="-1" normalizeH="0" baseline="0" noProof="0" dirty="0">
                        <a:ln>
                          <a:noFill/>
                        </a:ln>
                        <a:solidFill>
                          <a:srgbClr val="000000"/>
                        </a:solidFill>
                        <a:effectLst/>
                        <a:uLnTx/>
                        <a:uFill>
                          <a:solidFill>
                            <a:srgbClr val="FFFFFF"/>
                          </a:solidFill>
                        </a:uFill>
                        <a:latin typeface="+mn-lt"/>
                      </a:endParaRPr>
                    </a:p>
                  </a:txBody>
                  <a:tcPr marL="82800" marR="82800">
                    <a:noFill/>
                  </a:tcPr>
                </a:tc>
                <a:extLst>
                  <a:ext uri="{0D108BD9-81ED-4DB2-BD59-A6C34878D82A}">
                    <a16:rowId xmlns:a16="http://schemas.microsoft.com/office/drawing/2014/main" val="10004"/>
                  </a:ext>
                </a:extLst>
              </a:tr>
              <a:tr h="385560">
                <a:tc>
                  <a:txBody>
                    <a:bodyPr/>
                    <a:lstStyle/>
                    <a:p>
                      <a:pPr>
                        <a:lnSpc>
                          <a:spcPct val="100000"/>
                        </a:lnSpc>
                      </a:pPr>
                      <a:r>
                        <a:rPr lang="en-US" sz="1500" b="1" strike="noStrike" spc="-1">
                          <a:solidFill>
                            <a:srgbClr val="000000"/>
                          </a:solidFill>
                          <a:uFill>
                            <a:solidFill>
                              <a:srgbClr val="FFFFFF"/>
                            </a:solidFill>
                          </a:uFill>
                          <a:latin typeface="Arial"/>
                        </a:rPr>
                        <a:t>E</a:t>
                      </a:r>
                      <a:endParaRPr lang="en-US" sz="1800" b="0" strike="noStrike" spc="-1">
                        <a:solidFill>
                          <a:srgbClr val="000000"/>
                        </a:solidFill>
                        <a:uFill>
                          <a:solidFill>
                            <a:srgbClr val="FFFFFF"/>
                          </a:solidFill>
                        </a:uFill>
                        <a:latin typeface="Arial"/>
                      </a:endParaRPr>
                    </a:p>
                  </a:txBody>
                  <a:tcPr marL="82800" marR="82800">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1" normalizeH="0" baseline="0" noProof="0" dirty="0">
                          <a:ln>
                            <a:noFill/>
                          </a:ln>
                          <a:solidFill>
                            <a:srgbClr val="000000"/>
                          </a:solidFill>
                          <a:effectLst/>
                          <a:uLnTx/>
                          <a:uFill>
                            <a:solidFill>
                              <a:srgbClr val="FFFFFF"/>
                            </a:solidFill>
                          </a:uFill>
                          <a:latin typeface="+mn-lt"/>
                        </a:rPr>
                        <a:t>66 %</a:t>
                      </a:r>
                      <a:endParaRPr kumimoji="0" lang="en-US" sz="1800" b="0" i="0" u="none" strike="noStrike" kern="1200" cap="none" spc="-1" normalizeH="0" baseline="0" noProof="0" dirty="0">
                        <a:ln>
                          <a:noFill/>
                        </a:ln>
                        <a:solidFill>
                          <a:srgbClr val="000000"/>
                        </a:solidFill>
                        <a:effectLst/>
                        <a:uLnTx/>
                        <a:uFill>
                          <a:solidFill>
                            <a:srgbClr val="FFFFFF"/>
                          </a:solidFill>
                        </a:uFill>
                        <a:latin typeface="+mn-lt"/>
                      </a:endParaRPr>
                    </a:p>
                  </a:txBody>
                  <a:tcPr marL="82800" marR="82800">
                    <a:noFill/>
                  </a:tcPr>
                </a:tc>
                <a:extLst>
                  <a:ext uri="{0D108BD9-81ED-4DB2-BD59-A6C34878D82A}">
                    <a16:rowId xmlns:a16="http://schemas.microsoft.com/office/drawing/2014/main" val="10005"/>
                  </a:ext>
                </a:extLst>
              </a:tr>
            </a:tbl>
          </a:graphicData>
        </a:graphic>
      </p:graphicFrame>
      <p:sp>
        <p:nvSpPr>
          <p:cNvPr id="289" name="CustomShape 5"/>
          <p:cNvSpPr/>
          <p:nvPr/>
        </p:nvSpPr>
        <p:spPr>
          <a:xfrm>
            <a:off x="5998680" y="3781080"/>
            <a:ext cx="342360" cy="342360"/>
          </a:xfrm>
          <a:prstGeom prst="ellipse">
            <a:avLst/>
          </a:prstGeom>
          <a:noFill/>
          <a:ln w="57240">
            <a:solidFill>
              <a:srgbClr val="00FF00"/>
            </a:solidFill>
            <a:round/>
          </a:ln>
        </p:spPr>
        <p:style>
          <a:lnRef idx="0">
            <a:scrgbClr r="0" g="0" b="0"/>
          </a:lnRef>
          <a:fillRef idx="0">
            <a:scrgbClr r="0" g="0" b="0"/>
          </a:fillRef>
          <a:effectRef idx="0">
            <a:scrgbClr r="0" g="0" b="0"/>
          </a:effectRef>
          <a:fontRef idx="minor"/>
        </p:style>
      </p:sp>
      <p:sp>
        <p:nvSpPr>
          <p:cNvPr id="4" name="Rectangle 3">
            <a:extLst>
              <a:ext uri="{FF2B5EF4-FFF2-40B4-BE49-F238E27FC236}">
                <a16:creationId xmlns:a16="http://schemas.microsoft.com/office/drawing/2014/main" id="{2CBA69A5-574B-4140-9BD0-C155A07A901C}"/>
              </a:ext>
            </a:extLst>
          </p:cNvPr>
          <p:cNvSpPr/>
          <p:nvPr/>
        </p:nvSpPr>
        <p:spPr>
          <a:xfrm>
            <a:off x="628560" y="1834859"/>
            <a:ext cx="4572000" cy="3139321"/>
          </a:xfrm>
          <a:prstGeom prst="rect">
            <a:avLst/>
          </a:prstGeom>
        </p:spPr>
        <p:txBody>
          <a:bodyPr>
            <a:spAutoFit/>
          </a:bodyPr>
          <a:lstStyle/>
          <a:p>
            <a:r>
              <a:rPr lang="en-US" sz="1100" dirty="0">
                <a:latin typeface="Courier New" panose="02070309020205020404" pitchFamily="49" charset="0"/>
                <a:cs typeface="Courier New" panose="02070309020205020404" pitchFamily="49" charset="0"/>
              </a:rPr>
              <a:t>void </a:t>
            </a:r>
            <a:r>
              <a:rPr lang="en-US" sz="1100" dirty="0" err="1">
                <a:latin typeface="Courier New" panose="02070309020205020404" pitchFamily="49" charset="0"/>
                <a:cs typeface="Courier New" panose="02070309020205020404" pitchFamily="49" charset="0"/>
              </a:rPr>
              <a:t>muchAccessSoCacheWow</a:t>
            </a:r>
            <a:r>
              <a:rPr lang="en-US" sz="1100" dirty="0">
                <a:latin typeface="Courier New" panose="02070309020205020404" pitchFamily="49" charset="0"/>
                <a:cs typeface="Courier New" panose="02070309020205020404" pitchFamily="49" charset="0"/>
              </a:rPr>
              <a:t>(int *</a:t>
            </a:r>
            <a:r>
              <a:rPr lang="en-US" sz="1100" dirty="0" err="1">
                <a:latin typeface="Courier New" panose="02070309020205020404" pitchFamily="49" charset="0"/>
                <a:cs typeface="Courier New" panose="02070309020205020404" pitchFamily="49" charset="0"/>
              </a:rPr>
              <a:t>bigArr</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 48 KB array of </a:t>
            </a:r>
            <a:r>
              <a:rPr lang="en-US" sz="1100" dirty="0" err="1">
                <a:latin typeface="Courier New" panose="02070309020205020404" pitchFamily="49" charset="0"/>
                <a:cs typeface="Courier New" panose="02070309020205020404" pitchFamily="49" charset="0"/>
              </a:rPr>
              <a:t>ints</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int length = (48*1024)/</a:t>
            </a:r>
            <a:r>
              <a:rPr lang="en-US" sz="1100" dirty="0" err="1">
                <a:latin typeface="Courier New" panose="02070309020205020404" pitchFamily="49" charset="0"/>
                <a:cs typeface="Courier New" panose="02070309020205020404" pitchFamily="49" charset="0"/>
              </a:rPr>
              <a:t>sizeof</a:t>
            </a:r>
            <a:r>
              <a:rPr lang="en-US" sz="1100" dirty="0">
                <a:latin typeface="Courier New" panose="02070309020205020404" pitchFamily="49" charset="0"/>
                <a:cs typeface="Courier New" panose="02070309020205020404" pitchFamily="49" charset="0"/>
              </a:rPr>
              <a:t>(int);</a:t>
            </a:r>
            <a:br>
              <a:rPr lang="en-US" sz="1100" dirty="0">
                <a:latin typeface="Courier New" panose="02070309020205020404" pitchFamily="49" charset="0"/>
                <a:cs typeface="Courier New" panose="02070309020205020404" pitchFamily="49" charset="0"/>
              </a:rPr>
            </a:b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int access = 0;</a:t>
            </a:r>
            <a:br>
              <a:rPr lang="en-US" sz="1100" dirty="0">
                <a:latin typeface="Courier New" panose="02070309020205020404" pitchFamily="49" charset="0"/>
                <a:cs typeface="Courier New" panose="02070309020205020404" pitchFamily="49" charset="0"/>
              </a:rPr>
            </a:b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 traverse array with stride 8</a:t>
            </a:r>
            <a:br>
              <a:rPr lang="en-US" sz="1100" dirty="0">
                <a:latin typeface="Courier New" panose="02070309020205020404" pitchFamily="49" charset="0"/>
                <a:cs typeface="Courier New" panose="02070309020205020404" pitchFamily="49" charset="0"/>
              </a:rPr>
            </a:b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 pass 1</a:t>
            </a:r>
          </a:p>
          <a:p>
            <a:r>
              <a:rPr lang="en-US" sz="1100" dirty="0">
                <a:latin typeface="Courier New" panose="02070309020205020404" pitchFamily="49" charset="0"/>
                <a:cs typeface="Courier New" panose="02070309020205020404" pitchFamily="49" charset="0"/>
              </a:rPr>
              <a:t>    for(int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 = 0;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 &lt; length;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+=8){</a:t>
            </a:r>
          </a:p>
          <a:p>
            <a:r>
              <a:rPr lang="en-US" sz="1100" dirty="0">
                <a:latin typeface="Courier New" panose="02070309020205020404" pitchFamily="49" charset="0"/>
                <a:cs typeface="Courier New" panose="02070309020205020404" pitchFamily="49" charset="0"/>
              </a:rPr>
              <a:t>        access = </a:t>
            </a:r>
            <a:r>
              <a:rPr lang="en-US" sz="1100" dirty="0" err="1">
                <a:latin typeface="Courier New" panose="02070309020205020404" pitchFamily="49" charset="0"/>
                <a:cs typeface="Courier New" panose="02070309020205020404" pitchFamily="49" charset="0"/>
              </a:rPr>
              <a:t>bigArr</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 pass 2</a:t>
            </a:r>
          </a:p>
          <a:p>
            <a:r>
              <a:rPr lang="en-US" sz="1100" dirty="0">
                <a:latin typeface="Courier New" panose="02070309020205020404" pitchFamily="49" charset="0"/>
                <a:cs typeface="Courier New" panose="02070309020205020404" pitchFamily="49" charset="0"/>
              </a:rPr>
              <a:t>    for(int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 = 0;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 &lt; length; </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+=8){</a:t>
            </a:r>
          </a:p>
          <a:p>
            <a:r>
              <a:rPr lang="en-US" sz="1100" dirty="0">
                <a:latin typeface="Courier New" panose="02070309020205020404" pitchFamily="49" charset="0"/>
                <a:cs typeface="Courier New" panose="02070309020205020404" pitchFamily="49" charset="0"/>
              </a:rPr>
              <a:t>        access = </a:t>
            </a:r>
            <a:r>
              <a:rPr lang="en-US" sz="1100" dirty="0" err="1">
                <a:latin typeface="Courier New" panose="02070309020205020404" pitchFamily="49" charset="0"/>
                <a:cs typeface="Courier New" panose="02070309020205020404" pitchFamily="49" charset="0"/>
              </a:rPr>
              <a:t>bigArr</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i</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49D3286D-7496-4B70-8AD4-704D6356E3C4}"/>
              </a:ext>
            </a:extLst>
          </p:cNvPr>
          <p:cNvSpPr/>
          <p:nvPr/>
        </p:nvSpPr>
        <p:spPr>
          <a:xfrm>
            <a:off x="628560" y="1000775"/>
            <a:ext cx="7886520" cy="830997"/>
          </a:xfrm>
          <a:prstGeom prst="rect">
            <a:avLst/>
          </a:prstGeom>
        </p:spPr>
        <p:txBody>
          <a:bodyPr wrap="square">
            <a:spAutoFit/>
          </a:bodyPr>
          <a:lstStyle/>
          <a:p>
            <a:r>
              <a:rPr lang="en-US" sz="1600" dirty="0"/>
              <a:t>Consider a 32 KB cache in a 32 bit address space. The cache is 8-way associative and has 64 bytes per block. A LRU (Least Recently Used) replacement policy is used.</a:t>
            </a:r>
            <a:br>
              <a:rPr lang="en-US" sz="1600" dirty="0"/>
            </a:br>
            <a:r>
              <a:rPr lang="en-US" sz="1600" dirty="0"/>
              <a:t>What is the miss rate on </a:t>
            </a:r>
            <a:r>
              <a:rPr lang="en-US" sz="1600" b="1" dirty="0"/>
              <a:t>‘pass 2’</a:t>
            </a:r>
            <a:r>
              <a:rPr lang="en-US" sz="1600" dirty="0"/>
              <a:t>? </a:t>
            </a:r>
          </a:p>
        </p:txBody>
      </p:sp>
      <p:sp>
        <p:nvSpPr>
          <p:cNvPr id="2" name="TextBox 1">
            <a:extLst>
              <a:ext uri="{FF2B5EF4-FFF2-40B4-BE49-F238E27FC236}">
                <a16:creationId xmlns:a16="http://schemas.microsoft.com/office/drawing/2014/main" id="{EACE30FD-0E1E-4DBD-8670-8E481FDCCA6C}"/>
              </a:ext>
            </a:extLst>
          </p:cNvPr>
          <p:cNvSpPr txBox="1"/>
          <p:nvPr/>
        </p:nvSpPr>
        <p:spPr>
          <a:xfrm>
            <a:off x="5080300" y="4663662"/>
            <a:ext cx="3708400" cy="369332"/>
          </a:xfrm>
          <a:prstGeom prst="rect">
            <a:avLst/>
          </a:prstGeom>
          <a:noFill/>
        </p:spPr>
        <p:txBody>
          <a:bodyPr wrap="square" rtlCol="0">
            <a:spAutoFit/>
          </a:bodyPr>
          <a:lstStyle/>
          <a:p>
            <a:r>
              <a:rPr lang="en-US" dirty="0"/>
              <a:t>Detailed explanation in Appendix!</a:t>
            </a:r>
          </a:p>
        </p:txBody>
      </p:sp>
    </p:spTree>
    <p:extLst>
      <p:ext uri="{BB962C8B-B14F-4D97-AF65-F5344CB8AC3E}">
        <p14:creationId xmlns:p14="http://schemas.microsoft.com/office/powerpoint/2010/main" val="3266908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TextShape 1"/>
          <p:cNvSpPr txBox="1"/>
          <p:nvPr/>
        </p:nvSpPr>
        <p:spPr>
          <a:xfrm>
            <a:off x="628560" y="273960"/>
            <a:ext cx="7886520" cy="993960"/>
          </a:xfrm>
          <a:prstGeom prst="rect">
            <a:avLst/>
          </a:prstGeom>
          <a:noFill/>
          <a:ln>
            <a:noFill/>
          </a:ln>
        </p:spPr>
        <p:txBody>
          <a:bodyPr anchor="ctr"/>
          <a:lstStyle/>
          <a:p>
            <a:pPr>
              <a:lnSpc>
                <a:spcPct val="90000"/>
              </a:lnSpc>
            </a:pPr>
            <a:r>
              <a:rPr lang="en-US" sz="3600" b="0" strike="noStrike" spc="-1">
                <a:solidFill>
                  <a:srgbClr val="000000"/>
                </a:solidFill>
                <a:uFill>
                  <a:solidFill>
                    <a:srgbClr val="FFFFFF"/>
                  </a:solidFill>
                </a:uFill>
                <a:latin typeface="Times New Roman"/>
              </a:rPr>
              <a:t>Cache-Friendly Code</a:t>
            </a:r>
            <a:endParaRPr lang="en-US" sz="1350" b="0" strike="noStrike" spc="-1">
              <a:solidFill>
                <a:srgbClr val="000000"/>
              </a:solidFill>
              <a:uFill>
                <a:solidFill>
                  <a:srgbClr val="FFFFFF"/>
                </a:solidFill>
              </a:uFill>
              <a:latin typeface="Arial"/>
            </a:endParaRPr>
          </a:p>
        </p:txBody>
      </p:sp>
      <p:sp>
        <p:nvSpPr>
          <p:cNvPr id="291" name="TextShape 2"/>
          <p:cNvSpPr txBox="1"/>
          <p:nvPr/>
        </p:nvSpPr>
        <p:spPr>
          <a:xfrm>
            <a:off x="628560" y="1369080"/>
            <a:ext cx="7886520" cy="3263040"/>
          </a:xfrm>
          <a:prstGeom prst="rect">
            <a:avLst/>
          </a:prstGeom>
          <a:noFill/>
          <a:ln>
            <a:noFill/>
          </a:ln>
        </p:spPr>
        <p:txBody>
          <a:bodyPr/>
          <a:lstStyle/>
          <a:p>
            <a:pPr marL="171360" indent="-171000">
              <a:lnSpc>
                <a:spcPct val="90000"/>
              </a:lnSpc>
              <a:buClr>
                <a:srgbClr val="000000"/>
              </a:buClr>
              <a:buFont typeface="Arial"/>
              <a:buChar char="•"/>
            </a:pPr>
            <a:r>
              <a:rPr lang="en-US" sz="2100" b="0" strike="noStrike" spc="-1" dirty="0">
                <a:solidFill>
                  <a:srgbClr val="000000"/>
                </a:solidFill>
                <a:uFill>
                  <a:solidFill>
                    <a:srgbClr val="FFFFFF"/>
                  </a:solidFill>
                </a:uFill>
                <a:latin typeface="Arial"/>
              </a:rPr>
              <a:t>Keep memory accesses bunched together</a:t>
            </a:r>
          </a:p>
          <a:p>
            <a:pPr marL="514440" lvl="1" indent="-171000">
              <a:lnSpc>
                <a:spcPct val="100000"/>
              </a:lnSpc>
              <a:buClr>
                <a:srgbClr val="000000"/>
              </a:buClr>
              <a:buFont typeface="Arial"/>
              <a:buChar char="•"/>
            </a:pPr>
            <a:r>
              <a:rPr lang="en-US" sz="1800" b="0" strike="noStrike" spc="-1" dirty="0">
                <a:solidFill>
                  <a:srgbClr val="000000"/>
                </a:solidFill>
                <a:uFill>
                  <a:solidFill>
                    <a:srgbClr val="FFFFFF"/>
                  </a:solidFill>
                </a:uFill>
                <a:latin typeface="Arial"/>
              </a:rPr>
              <a:t>In both time and space (address)</a:t>
            </a:r>
            <a:endParaRPr lang="en-US" sz="1500" b="0" strike="noStrike" spc="-1" dirty="0">
              <a:solidFill>
                <a:srgbClr val="000000"/>
              </a:solidFill>
              <a:uFill>
                <a:solidFill>
                  <a:srgbClr val="FFFFFF"/>
                </a:solidFill>
              </a:uFill>
              <a:latin typeface="Arial"/>
            </a:endParaRPr>
          </a:p>
          <a:p>
            <a:pPr marL="171360" indent="-171000">
              <a:lnSpc>
                <a:spcPct val="90000"/>
              </a:lnSpc>
              <a:buClr>
                <a:srgbClr val="000000"/>
              </a:buClr>
              <a:buFont typeface="Arial"/>
              <a:buChar char="•"/>
            </a:pPr>
            <a:r>
              <a:rPr lang="en-US" sz="2100" b="0" strike="noStrike" spc="-1" dirty="0">
                <a:solidFill>
                  <a:srgbClr val="000000"/>
                </a:solidFill>
                <a:uFill>
                  <a:solidFill>
                    <a:srgbClr val="FFFFFF"/>
                  </a:solidFill>
                </a:uFill>
                <a:latin typeface="Arial"/>
              </a:rPr>
              <a:t>The working set at any time should be smaller than the cache</a:t>
            </a:r>
          </a:p>
          <a:p>
            <a:pPr marL="171360" indent="-171000">
              <a:lnSpc>
                <a:spcPct val="90000"/>
              </a:lnSpc>
              <a:buClr>
                <a:srgbClr val="000000"/>
              </a:buClr>
              <a:buFont typeface="Arial"/>
              <a:buChar char="•"/>
            </a:pPr>
            <a:r>
              <a:rPr lang="en-US" sz="2100" b="0" strike="noStrike" spc="-1" dirty="0">
                <a:solidFill>
                  <a:srgbClr val="000000"/>
                </a:solidFill>
                <a:uFill>
                  <a:solidFill>
                    <a:srgbClr val="FFFFFF"/>
                  </a:solidFill>
                </a:uFill>
                <a:latin typeface="Arial"/>
              </a:rPr>
              <a:t>Avoid access patterns that cause conflict misses</a:t>
            </a:r>
          </a:p>
          <a:p>
            <a:pPr marL="171360" indent="-171000">
              <a:lnSpc>
                <a:spcPct val="90000"/>
              </a:lnSpc>
              <a:buClr>
                <a:srgbClr val="000000"/>
              </a:buClr>
              <a:buFont typeface="Arial"/>
              <a:buChar char="•"/>
            </a:pPr>
            <a:r>
              <a:rPr lang="en-US" sz="2100" b="0" strike="noStrike" spc="-1" dirty="0">
                <a:solidFill>
                  <a:srgbClr val="000000"/>
                </a:solidFill>
                <a:uFill>
                  <a:solidFill>
                    <a:srgbClr val="FFFFFF"/>
                  </a:solidFill>
                </a:uFill>
                <a:latin typeface="Arial"/>
              </a:rPr>
              <a:t>Align accesses to use fewer cache sets (often means dividing data structures into pieces whose sizes are powers of 2)</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Reminders</a:t>
            </a:r>
            <a:endParaRPr lang="en-US" sz="1350" b="0" strike="noStrike" spc="-1">
              <a:solidFill>
                <a:srgbClr val="000000"/>
              </a:solidFill>
              <a:uFill>
                <a:solidFill>
                  <a:srgbClr val="FFFFFF"/>
                </a:solidFill>
              </a:uFill>
              <a:latin typeface="Arial"/>
            </a:endParaRPr>
          </a:p>
        </p:txBody>
      </p:sp>
      <p:sp>
        <p:nvSpPr>
          <p:cNvPr id="88" name="TextShape 2"/>
          <p:cNvSpPr txBox="1"/>
          <p:nvPr/>
        </p:nvSpPr>
        <p:spPr>
          <a:xfrm>
            <a:off x="628560" y="1369080"/>
            <a:ext cx="7886520" cy="3263040"/>
          </a:xfrm>
          <a:prstGeom prst="rect">
            <a:avLst/>
          </a:prstGeom>
          <a:noFill/>
          <a:ln>
            <a:noFill/>
          </a:ln>
        </p:spPr>
        <p:txBody>
          <a:bodyPr/>
          <a:lstStyle/>
          <a:p>
            <a:pPr marL="171360" indent="-171000">
              <a:lnSpc>
                <a:spcPct val="90000"/>
              </a:lnSpc>
              <a:buClr>
                <a:srgbClr val="000000"/>
              </a:buClr>
              <a:buFont typeface="Arial"/>
              <a:buChar char="•"/>
            </a:pPr>
            <a:r>
              <a:rPr lang="en-US" sz="2100" b="0" strike="noStrike" spc="-1" dirty="0">
                <a:solidFill>
                  <a:srgbClr val="000000"/>
                </a:solidFill>
                <a:uFill>
                  <a:solidFill>
                    <a:srgbClr val="FFFFFF"/>
                  </a:solidFill>
                </a:uFill>
                <a:latin typeface="Arial"/>
              </a:rPr>
              <a:t>Due Dates</a:t>
            </a:r>
          </a:p>
          <a:p>
            <a:pPr marL="628560" lvl="1" indent="-171000">
              <a:lnSpc>
                <a:spcPct val="90000"/>
              </a:lnSpc>
              <a:buClr>
                <a:srgbClr val="000000"/>
              </a:buClr>
              <a:buFont typeface="Arial"/>
              <a:buChar char="•"/>
            </a:pPr>
            <a:r>
              <a:rPr lang="en-US" spc="-1" dirty="0">
                <a:solidFill>
                  <a:srgbClr val="000000"/>
                </a:solidFill>
                <a:uFill>
                  <a:solidFill>
                    <a:srgbClr val="FFFFFF"/>
                  </a:solidFill>
                </a:uFill>
                <a:latin typeface="Arial"/>
              </a:rPr>
              <a:t>Drop Date (Today 10/8)</a:t>
            </a:r>
            <a:endParaRPr lang="en-US" b="0" strike="noStrike" spc="-1" dirty="0">
              <a:solidFill>
                <a:srgbClr val="000000"/>
              </a:solidFill>
              <a:uFill>
                <a:solidFill>
                  <a:srgbClr val="FFFFFF"/>
                </a:solidFill>
              </a:uFill>
              <a:latin typeface="Arial"/>
            </a:endParaRPr>
          </a:p>
          <a:p>
            <a:pPr marL="628560" lvl="1" indent="-171000">
              <a:lnSpc>
                <a:spcPct val="90000"/>
              </a:lnSpc>
              <a:buClr>
                <a:srgbClr val="000000"/>
              </a:buClr>
              <a:buFont typeface="Arial"/>
              <a:buChar char="•"/>
            </a:pPr>
            <a:r>
              <a:rPr lang="en-US" spc="-1" dirty="0">
                <a:solidFill>
                  <a:srgbClr val="000000"/>
                </a:solidFill>
                <a:uFill>
                  <a:solidFill>
                    <a:srgbClr val="FFFFFF"/>
                  </a:solidFill>
                </a:uFill>
                <a:latin typeface="Arial"/>
              </a:rPr>
              <a:t>Cache Lab (</a:t>
            </a:r>
            <a:r>
              <a:rPr lang="en-US" spc="-1" dirty="0">
                <a:solidFill>
                  <a:srgbClr val="000000"/>
                </a:solidFill>
                <a:uFill>
                  <a:solidFill>
                    <a:srgbClr val="FFFFFF"/>
                  </a:solidFill>
                </a:uFill>
              </a:rPr>
              <a:t>Thursday 10/11)</a:t>
            </a:r>
            <a:endParaRPr lang="en-US" b="0" strike="noStrike" spc="-1" dirty="0">
              <a:solidFill>
                <a:srgbClr val="000000"/>
              </a:solidFill>
              <a:uFill>
                <a:solidFill>
                  <a:srgbClr val="FFFFFF"/>
                </a:solidFill>
              </a:uFill>
              <a:latin typeface="Arial"/>
            </a:endParaRPr>
          </a:p>
          <a:p>
            <a:pPr marL="628560" lvl="1" indent="-171000">
              <a:lnSpc>
                <a:spcPct val="90000"/>
              </a:lnSpc>
              <a:buClr>
                <a:srgbClr val="000000"/>
              </a:buClr>
              <a:buFont typeface="Arial"/>
              <a:buChar char="•"/>
            </a:pPr>
            <a:r>
              <a:rPr lang="en-US" spc="-1" dirty="0">
                <a:solidFill>
                  <a:srgbClr val="000000"/>
                </a:solidFill>
                <a:uFill>
                  <a:solidFill>
                    <a:srgbClr val="FFFFFF"/>
                  </a:solidFill>
                </a:uFill>
                <a:latin typeface="Arial"/>
              </a:rPr>
              <a:t>Midterm Exam (Monday 10/15 – Friday 10/19)</a:t>
            </a:r>
            <a:endParaRPr lang="en-US" sz="2100" spc="-1" dirty="0">
              <a:solidFill>
                <a:srgbClr val="000000"/>
              </a:solidFill>
              <a:uFill>
                <a:solidFill>
                  <a:srgbClr val="FFFFFF"/>
                </a:solidFill>
              </a:uFill>
              <a:latin typeface="Arial"/>
            </a:endParaRPr>
          </a:p>
          <a:p>
            <a:pPr marL="171360" indent="-171000">
              <a:lnSpc>
                <a:spcPct val="90000"/>
              </a:lnSpc>
              <a:buClr>
                <a:srgbClr val="000000"/>
              </a:buClr>
              <a:buFont typeface="Arial"/>
              <a:buChar char="•"/>
            </a:pPr>
            <a:endParaRPr lang="en-US" sz="2100" b="0" strike="noStrike" spc="-1" dirty="0">
              <a:solidFill>
                <a:srgbClr val="000000"/>
              </a:solidFill>
              <a:uFill>
                <a:solidFill>
                  <a:srgbClr val="FFFFFF"/>
                </a:solidFill>
              </a:uFill>
              <a:latin typeface="Arial"/>
            </a:endParaRPr>
          </a:p>
          <a:p>
            <a:pPr marL="171360" indent="-171000">
              <a:lnSpc>
                <a:spcPct val="90000"/>
              </a:lnSpc>
              <a:buClr>
                <a:srgbClr val="000000"/>
              </a:buClr>
              <a:buFont typeface="Arial"/>
              <a:buChar char="•"/>
            </a:pPr>
            <a:r>
              <a:rPr lang="en-US" sz="2100" spc="-1" dirty="0">
                <a:solidFill>
                  <a:srgbClr val="000000"/>
                </a:solidFill>
                <a:uFill>
                  <a:solidFill>
                    <a:srgbClr val="FFFFFF"/>
                  </a:solidFill>
                </a:uFill>
                <a:latin typeface="Arial"/>
              </a:rPr>
              <a:t>Practice Problems</a:t>
            </a:r>
          </a:p>
          <a:p>
            <a:pPr marL="628560" lvl="1" indent="-171000">
              <a:lnSpc>
                <a:spcPct val="90000"/>
              </a:lnSpc>
              <a:buClr>
                <a:srgbClr val="000000"/>
              </a:buClr>
              <a:buFont typeface="Arial"/>
              <a:buChar char="•"/>
            </a:pPr>
            <a:r>
              <a:rPr lang="en-US" b="0" strike="noStrike" spc="-1" dirty="0">
                <a:solidFill>
                  <a:srgbClr val="000000"/>
                </a:solidFill>
                <a:uFill>
                  <a:solidFill>
                    <a:srgbClr val="FFFFFF"/>
                  </a:solidFill>
                </a:uFill>
                <a:latin typeface="Arial"/>
              </a:rPr>
              <a:t>Exam Server</a:t>
            </a:r>
          </a:p>
          <a:p>
            <a:pPr marL="628560" lvl="1" indent="-171000">
              <a:lnSpc>
                <a:spcPct val="90000"/>
              </a:lnSpc>
              <a:buClr>
                <a:srgbClr val="000000"/>
              </a:buClr>
              <a:buFont typeface="Arial"/>
              <a:buChar char="•"/>
            </a:pPr>
            <a:r>
              <a:rPr lang="en-US" spc="-1" dirty="0">
                <a:solidFill>
                  <a:srgbClr val="000000"/>
                </a:solidFill>
                <a:uFill>
                  <a:solidFill>
                    <a:srgbClr val="FFFFFF"/>
                  </a:solidFill>
                </a:uFill>
                <a:latin typeface="Arial"/>
              </a:rPr>
              <a:t>Website (32-bit, but still useful)</a:t>
            </a:r>
            <a:endParaRPr lang="en-US" b="0" strike="noStrike" spc="-1" dirty="0">
              <a:solidFill>
                <a:srgbClr val="000000"/>
              </a:solidFill>
              <a:uFill>
                <a:solidFill>
                  <a:srgbClr val="FFFFFF"/>
                </a:solidFill>
              </a:uFill>
              <a:latin typeface="Arial"/>
            </a:endParaRPr>
          </a:p>
          <a:p>
            <a:pPr marL="171360" indent="-171000">
              <a:lnSpc>
                <a:spcPct val="90000"/>
              </a:lnSpc>
              <a:buClr>
                <a:srgbClr val="000000"/>
              </a:buClr>
              <a:buFont typeface="Arial"/>
              <a:buChar char="•"/>
            </a:pPr>
            <a:endParaRPr lang="en-US" sz="2100" b="0" strike="noStrike" spc="-1" dirty="0">
              <a:solidFill>
                <a:srgbClr val="000000"/>
              </a:solidFill>
              <a:uFill>
                <a:solidFill>
                  <a:srgbClr val="FFFFFF"/>
                </a:solidFill>
              </a:uFill>
              <a:latin typeface="Arial"/>
            </a:endParaRPr>
          </a:p>
          <a:p>
            <a:pPr marL="171360" indent="-171000">
              <a:lnSpc>
                <a:spcPct val="90000"/>
              </a:lnSpc>
              <a:buClr>
                <a:srgbClr val="000000"/>
              </a:buClr>
              <a:buFont typeface="Arial"/>
              <a:buChar char="•"/>
            </a:pPr>
            <a:r>
              <a:rPr lang="en-US" sz="2100" b="0" strike="noStrike" spc="-1" dirty="0">
                <a:solidFill>
                  <a:srgbClr val="000000"/>
                </a:solidFill>
                <a:uFill>
                  <a:solidFill>
                    <a:srgbClr val="FFFFFF"/>
                  </a:solidFill>
                </a:uFill>
                <a:latin typeface="Arial"/>
              </a:rPr>
              <a:t>Midterm Review Session</a:t>
            </a:r>
          </a:p>
          <a:p>
            <a:pPr marL="628560" lvl="1" indent="-171000">
              <a:lnSpc>
                <a:spcPct val="90000"/>
              </a:lnSpc>
              <a:buClr>
                <a:srgbClr val="000000"/>
              </a:buClr>
              <a:buFont typeface="Arial"/>
              <a:buChar char="•"/>
            </a:pPr>
            <a:r>
              <a:rPr lang="en-US" spc="-1" dirty="0">
                <a:solidFill>
                  <a:srgbClr val="000000"/>
                </a:solidFill>
                <a:uFill>
                  <a:solidFill>
                    <a:srgbClr val="FFFFFF"/>
                  </a:solidFill>
                </a:uFill>
                <a:latin typeface="Arial"/>
              </a:rPr>
              <a:t>Sunday 10/14</a:t>
            </a:r>
            <a:endParaRPr lang="en-US" b="0" strike="noStrike" spc="-1" dirty="0">
              <a:solidFill>
                <a:srgbClr val="000000"/>
              </a:solidFill>
              <a:uFill>
                <a:solidFill>
                  <a:srgbClr val="FFFFFF"/>
                </a:solidFill>
              </a:uFill>
              <a:latin typeface="Arial"/>
            </a:endParaRPr>
          </a:p>
          <a:p>
            <a:pPr>
              <a:lnSpc>
                <a:spcPct val="90000"/>
              </a:lnSpc>
            </a:pPr>
            <a:endParaRPr lang="en-US" sz="21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extShape 1"/>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dirty="0">
                <a:solidFill>
                  <a:srgbClr val="000000"/>
                </a:solidFill>
                <a:uFill>
                  <a:solidFill>
                    <a:srgbClr val="FFFFFF"/>
                  </a:solidFill>
                </a:uFill>
                <a:latin typeface="Arial"/>
              </a:rPr>
              <a:t>Cache Alignment</a:t>
            </a:r>
            <a:endParaRPr lang="en-US" sz="1350" b="0" strike="noStrike" spc="-1" dirty="0">
              <a:solidFill>
                <a:srgbClr val="000000"/>
              </a:solidFill>
              <a:uFill>
                <a:solidFill>
                  <a:srgbClr val="FFFFFF"/>
                </a:solidFill>
              </a:uFill>
              <a:latin typeface="Arial"/>
            </a:endParaRPr>
          </a:p>
        </p:txBody>
      </p:sp>
      <p:sp>
        <p:nvSpPr>
          <p:cNvPr id="297" name="TextShape 2"/>
          <p:cNvSpPr txBox="1"/>
          <p:nvPr/>
        </p:nvSpPr>
        <p:spPr>
          <a:xfrm>
            <a:off x="628560" y="1369080"/>
            <a:ext cx="7886520" cy="3263040"/>
          </a:xfrm>
          <a:prstGeom prst="rect">
            <a:avLst/>
          </a:prstGeom>
          <a:noFill/>
          <a:ln>
            <a:noFill/>
          </a:ln>
        </p:spPr>
        <p:txBody>
          <a:bodyPr/>
          <a:lstStyle/>
          <a:p>
            <a:pPr marL="360">
              <a:lnSpc>
                <a:spcPct val="90000"/>
              </a:lnSpc>
              <a:buClr>
                <a:srgbClr val="000000"/>
              </a:buClr>
            </a:pPr>
            <a:r>
              <a:rPr lang="en-US" sz="2100" b="0" strike="noStrike" spc="-1" dirty="0">
                <a:solidFill>
                  <a:srgbClr val="000000"/>
                </a:solidFill>
                <a:uFill>
                  <a:solidFill>
                    <a:srgbClr val="FFFFFF"/>
                  </a:solidFill>
                </a:uFill>
                <a:latin typeface="Arial"/>
              </a:rPr>
              <a:t>Suppose you have arrays: 
	</a:t>
            </a:r>
            <a:r>
              <a:rPr lang="en-US" sz="2100" b="0" strike="noStrike" spc="-1" dirty="0">
                <a:solidFill>
                  <a:srgbClr val="000000"/>
                </a:solidFill>
                <a:uFill>
                  <a:solidFill>
                    <a:srgbClr val="FFFFFF"/>
                  </a:solidFill>
                </a:uFill>
                <a:latin typeface="Courier New"/>
              </a:rPr>
              <a:t>int[8] A, B, temp;
 </a:t>
            </a:r>
            <a:endParaRPr lang="en-US" sz="2100" b="0" strike="noStrike" spc="-1" dirty="0">
              <a:solidFill>
                <a:srgbClr val="000000"/>
              </a:solidFill>
              <a:uFill>
                <a:solidFill>
                  <a:srgbClr val="FFFFFF"/>
                </a:solidFill>
              </a:uFill>
              <a:latin typeface="Arial"/>
            </a:endParaRPr>
          </a:p>
          <a:p>
            <a:pPr marL="171360" indent="-171000">
              <a:lnSpc>
                <a:spcPct val="90000"/>
              </a:lnSpc>
              <a:buClr>
                <a:srgbClr val="000000"/>
              </a:buClr>
              <a:buFont typeface="Arial"/>
              <a:buChar char="•"/>
            </a:pPr>
            <a:r>
              <a:rPr lang="en-US" sz="21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A[0]</a:t>
            </a:r>
            <a:r>
              <a:rPr lang="en-US" sz="2100" b="0" strike="noStrike" spc="-1" dirty="0">
                <a:solidFill>
                  <a:srgbClr val="000000"/>
                </a:solidFill>
                <a:uFill>
                  <a:solidFill>
                    <a:srgbClr val="FFFFFF"/>
                  </a:solidFill>
                </a:uFill>
                <a:latin typeface="Arial"/>
              </a:rPr>
              <a:t>, </a:t>
            </a:r>
            <a:r>
              <a:rPr lang="en-US" sz="21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B[0]</a:t>
            </a:r>
            <a:r>
              <a:rPr lang="en-US" sz="2100" b="0" strike="noStrike" spc="-1" dirty="0">
                <a:solidFill>
                  <a:srgbClr val="000000"/>
                </a:solidFill>
                <a:uFill>
                  <a:solidFill>
                    <a:srgbClr val="FFFFFF"/>
                  </a:solidFill>
                </a:uFill>
                <a:latin typeface="Arial"/>
              </a:rPr>
              <a:t> and </a:t>
            </a:r>
            <a:r>
              <a:rPr lang="en-US" sz="21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temp[0]</a:t>
            </a:r>
            <a:r>
              <a:rPr lang="en-US" sz="2100" b="0" strike="noStrike" spc="-1" dirty="0">
                <a:solidFill>
                  <a:srgbClr val="000000"/>
                </a:solidFill>
                <a:uFill>
                  <a:solidFill>
                    <a:srgbClr val="FFFFFF"/>
                  </a:solidFill>
                </a:uFill>
                <a:latin typeface="Arial"/>
              </a:rPr>
              <a:t> all correspond to byte 0 of set 0 on the cache. We say that all three arrays are cache-aligned.</a:t>
            </a:r>
          </a:p>
          <a:p>
            <a:pPr>
              <a:lnSpc>
                <a:spcPct val="90000"/>
              </a:lnSpc>
            </a:pPr>
            <a:endParaRPr lang="en-US" sz="2100" b="0" strike="noStrike" spc="-1" dirty="0">
              <a:solidFill>
                <a:srgbClr val="000000"/>
              </a:solidFill>
              <a:uFill>
                <a:solidFill>
                  <a:srgbClr val="FFFFFF"/>
                </a:solidFill>
              </a:uFill>
              <a:latin typeface="Arial"/>
            </a:endParaRPr>
          </a:p>
          <a:p>
            <a:pPr marL="514440" lvl="1" indent="-171000">
              <a:lnSpc>
                <a:spcPct val="100000"/>
              </a:lnSpc>
              <a:buClr>
                <a:srgbClr val="000000"/>
              </a:buClr>
              <a:buFont typeface="Arial"/>
              <a:buChar char="•"/>
            </a:pPr>
            <a:r>
              <a:rPr lang="en-US" sz="1800" b="0" strike="noStrike" spc="-1" dirty="0">
                <a:solidFill>
                  <a:srgbClr val="000000"/>
                </a:solidFill>
                <a:uFill>
                  <a:solidFill>
                    <a:srgbClr val="FFFFFF"/>
                  </a:solidFill>
                </a:uFill>
                <a:latin typeface="Arial"/>
              </a:rPr>
              <a:t>For example, suppose we use a direct-mapped cache. If we request first </a:t>
            </a:r>
            <a:r>
              <a:rPr lang="en-US" sz="18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A[0]</a:t>
            </a:r>
            <a:r>
              <a:rPr lang="en-US" sz="1800" b="0" strike="noStrike" spc="-1" dirty="0">
                <a:solidFill>
                  <a:srgbClr val="000000"/>
                </a:solidFill>
                <a:uFill>
                  <a:solidFill>
                    <a:srgbClr val="FFFFFF"/>
                  </a:solidFill>
                </a:uFill>
                <a:latin typeface="Arial"/>
              </a:rPr>
              <a:t> then </a:t>
            </a:r>
            <a:r>
              <a:rPr lang="en-US" sz="18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B[0]</a:t>
            </a:r>
            <a:r>
              <a:rPr lang="en-US" sz="1800" b="0" strike="noStrike" spc="-1" dirty="0">
                <a:solidFill>
                  <a:srgbClr val="000000"/>
                </a:solidFill>
                <a:uFill>
                  <a:solidFill>
                    <a:srgbClr val="FFFFFF"/>
                  </a:solidFill>
                </a:uFill>
                <a:latin typeface="Arial"/>
              </a:rPr>
              <a:t>, the cache will evict the line containing </a:t>
            </a:r>
            <a:r>
              <a:rPr lang="en-US" sz="18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A[0]</a:t>
            </a:r>
            <a:r>
              <a:rPr lang="en-US" sz="1800" b="0" strike="noStrike" spc="-1" dirty="0">
                <a:solidFill>
                  <a:srgbClr val="000000"/>
                </a:solidFill>
                <a:uFill>
                  <a:solidFill>
                    <a:srgbClr val="FFFFFF"/>
                  </a:solidFill>
                </a:uFill>
                <a:latin typeface="Arial"/>
              </a:rPr>
              <a:t>.</a:t>
            </a:r>
            <a:endParaRPr lang="en-US" sz="15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Shape 1"/>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Very Hard Cache Problem</a:t>
            </a:r>
            <a:endParaRPr lang="en-US" sz="1350" b="0" strike="noStrike" spc="-1">
              <a:solidFill>
                <a:srgbClr val="000000"/>
              </a:solidFill>
              <a:uFill>
                <a:solidFill>
                  <a:srgbClr val="FFFFFF"/>
                </a:solidFill>
              </a:uFill>
              <a:latin typeface="Arial"/>
            </a:endParaRPr>
          </a:p>
        </p:txBody>
      </p:sp>
      <p:sp>
        <p:nvSpPr>
          <p:cNvPr id="299" name="TextShape 2"/>
          <p:cNvSpPr txBox="1"/>
          <p:nvPr/>
        </p:nvSpPr>
        <p:spPr>
          <a:xfrm>
            <a:off x="628560" y="1369080"/>
            <a:ext cx="7886520" cy="3263040"/>
          </a:xfrm>
          <a:prstGeom prst="rect">
            <a:avLst/>
          </a:prstGeom>
          <a:noFill/>
          <a:ln>
            <a:noFill/>
          </a:ln>
        </p:spPr>
        <p:txBody>
          <a:bodyPr/>
          <a:lstStyle/>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We will use a direct-mapped cache with 2 sets, which each can hold up to 4 </a:t>
            </a:r>
            <a:r>
              <a:rPr lang="en-US" sz="2100" b="0" strike="noStrike" spc="-1">
                <a:solidFill>
                  <a:srgbClr val="000000"/>
                </a:solidFill>
                <a:uFill>
                  <a:solidFill>
                    <a:srgbClr val="FFFFFF"/>
                  </a:solidFill>
                </a:uFill>
                <a:latin typeface="Courier New"/>
              </a:rPr>
              <a:t>int</a:t>
            </a:r>
            <a:r>
              <a:rPr lang="en-US" sz="2100" b="0" strike="noStrike" spc="-1">
                <a:solidFill>
                  <a:srgbClr val="000000"/>
                </a:solidFill>
                <a:uFill>
                  <a:solidFill>
                    <a:srgbClr val="FFFFFF"/>
                  </a:solidFill>
                </a:uFill>
                <a:latin typeface="Arial"/>
              </a:rPr>
              <a:t>’s.</a:t>
            </a:r>
          </a:p>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How can we copy A into B, shifted over by 1 position?</a:t>
            </a:r>
          </a:p>
          <a:p>
            <a:pPr marL="514440" lvl="1" indent="-171000">
              <a:lnSpc>
                <a:spcPct val="100000"/>
              </a:lnSpc>
              <a:buClr>
                <a:srgbClr val="000000"/>
              </a:buClr>
              <a:buFont typeface="Arial"/>
              <a:buChar char="•"/>
            </a:pPr>
            <a:r>
              <a:rPr lang="en-US" sz="1800" b="0" strike="noStrike" spc="-1">
                <a:solidFill>
                  <a:srgbClr val="000000"/>
                </a:solidFill>
                <a:uFill>
                  <a:solidFill>
                    <a:srgbClr val="FFFFFF"/>
                  </a:solidFill>
                </a:uFill>
                <a:latin typeface="Arial"/>
              </a:rPr>
              <a:t>The most efficient way? (Use </a:t>
            </a:r>
            <a:r>
              <a:rPr lang="en-US" sz="1800" b="0" strike="noStrike" spc="-1">
                <a:solidFill>
                  <a:srgbClr val="000000"/>
                </a:solidFill>
                <a:uFill>
                  <a:solidFill>
                    <a:srgbClr val="FFFFFF"/>
                  </a:solidFill>
                </a:uFill>
                <a:latin typeface="Courier New"/>
              </a:rPr>
              <a:t>temp</a:t>
            </a:r>
            <a:r>
              <a:rPr lang="en-US" sz="1800" b="0" strike="noStrike" spc="-1">
                <a:solidFill>
                  <a:srgbClr val="000000"/>
                </a:solidFill>
                <a:uFill>
                  <a:solidFill>
                    <a:srgbClr val="FFFFFF"/>
                  </a:solidFill>
                </a:uFill>
                <a:latin typeface="Arial"/>
              </a:rPr>
              <a:t>!)</a:t>
            </a:r>
            <a:endParaRPr lang="en-US" sz="1500" b="0" strike="noStrike" spc="-1">
              <a:solidFill>
                <a:srgbClr val="000000"/>
              </a:solidFill>
              <a:uFill>
                <a:solidFill>
                  <a:srgbClr val="FFFFFF"/>
                </a:solidFill>
              </a:uFill>
              <a:latin typeface="Arial"/>
            </a:endParaRPr>
          </a:p>
        </p:txBody>
      </p:sp>
      <p:graphicFrame>
        <p:nvGraphicFramePr>
          <p:cNvPr id="300" name="Table 3"/>
          <p:cNvGraphicFramePr/>
          <p:nvPr/>
        </p:nvGraphicFramePr>
        <p:xfrm>
          <a:off x="1188360" y="2881440"/>
          <a:ext cx="5200200" cy="370440"/>
        </p:xfrm>
        <a:graphic>
          <a:graphicData uri="http://schemas.openxmlformats.org/drawingml/2006/table">
            <a:tbl>
              <a:tblPr/>
              <a:tblGrid>
                <a:gridCol w="6400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70960">
                  <a:extLst>
                    <a:ext uri="{9D8B030D-6E8A-4147-A177-3AD203B41FA5}">
                      <a16:colId xmlns:a16="http://schemas.microsoft.com/office/drawing/2014/main" val="20008"/>
                    </a:ext>
                  </a:extLst>
                </a:gridCol>
              </a:tblGrid>
              <a:tr h="370440">
                <a:tc>
                  <a:txBody>
                    <a:bodyPr/>
                    <a:lstStyle/>
                    <a:p>
                      <a:pPr>
                        <a:lnSpc>
                          <a:spcPct val="100000"/>
                        </a:lnSpc>
                      </a:pPr>
                      <a:r>
                        <a:rPr lang="en-US" sz="1350" b="0" strike="noStrike" spc="-1">
                          <a:solidFill>
                            <a:srgbClr val="000000"/>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0</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1</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2</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3</a:t>
                      </a:r>
                      <a:endParaRPr lang="en-US" sz="1800" b="0" strike="noStrike" spc="-1">
                        <a:solidFill>
                          <a:srgbClr val="000000"/>
                        </a:solidFill>
                        <a:uFill>
                          <a:solidFill>
                            <a:srgbClr val="FFFFFF"/>
                          </a:solidFill>
                        </a:uFill>
                        <a:latin typeface="Arial"/>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4</a:t>
                      </a:r>
                      <a:endParaRPr lang="en-US" sz="1800" b="0" strike="noStrike" spc="-1">
                        <a:solidFill>
                          <a:srgbClr val="000000"/>
                        </a:solidFill>
                        <a:uFill>
                          <a:solidFill>
                            <a:srgbClr val="FFFFFF"/>
                          </a:solidFill>
                        </a:uFill>
                        <a:latin typeface="Arial"/>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5</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6</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7</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bl>
          </a:graphicData>
        </a:graphic>
      </p:graphicFrame>
      <p:graphicFrame>
        <p:nvGraphicFramePr>
          <p:cNvPr id="301" name="Table 4"/>
          <p:cNvGraphicFramePr/>
          <p:nvPr/>
        </p:nvGraphicFramePr>
        <p:xfrm>
          <a:off x="1201680" y="3932280"/>
          <a:ext cx="5200200" cy="370440"/>
        </p:xfrm>
        <a:graphic>
          <a:graphicData uri="http://schemas.openxmlformats.org/drawingml/2006/table">
            <a:tbl>
              <a:tblPr/>
              <a:tblGrid>
                <a:gridCol w="6400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70960">
                  <a:extLst>
                    <a:ext uri="{9D8B030D-6E8A-4147-A177-3AD203B41FA5}">
                      <a16:colId xmlns:a16="http://schemas.microsoft.com/office/drawing/2014/main" val="20008"/>
                    </a:ext>
                  </a:extLst>
                </a:gridCol>
              </a:tblGrid>
              <a:tr h="370440">
                <a:tc>
                  <a:txBody>
                    <a:bodyPr/>
                    <a:lstStyle/>
                    <a:p>
                      <a:pPr>
                        <a:lnSpc>
                          <a:spcPct val="100000"/>
                        </a:lnSpc>
                      </a:pPr>
                      <a:r>
                        <a:rPr lang="en-US" sz="1350" b="0" strike="noStrike" spc="-1">
                          <a:solidFill>
                            <a:srgbClr val="000000"/>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0</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1</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2</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3</a:t>
                      </a:r>
                      <a:endParaRPr lang="en-US" sz="1800" b="0" strike="noStrike" spc="-1">
                        <a:solidFill>
                          <a:srgbClr val="000000"/>
                        </a:solidFill>
                        <a:uFill>
                          <a:solidFill>
                            <a:srgbClr val="FFFFFF"/>
                          </a:solidFill>
                        </a:uFill>
                        <a:latin typeface="Arial"/>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4</a:t>
                      </a:r>
                      <a:endParaRPr lang="en-US" sz="1800" b="0" strike="noStrike" spc="-1">
                        <a:solidFill>
                          <a:srgbClr val="000000"/>
                        </a:solidFill>
                        <a:uFill>
                          <a:solidFill>
                            <a:srgbClr val="FFFFFF"/>
                          </a:solidFill>
                        </a:uFill>
                        <a:latin typeface="Arial"/>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5</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6</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7</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bl>
          </a:graphicData>
        </a:graphic>
      </p:graphicFrame>
      <p:sp>
        <p:nvSpPr>
          <p:cNvPr id="302" name="CustomShape 5"/>
          <p:cNvSpPr/>
          <p:nvPr/>
        </p:nvSpPr>
        <p:spPr>
          <a:xfrm>
            <a:off x="2176920" y="3343680"/>
            <a:ext cx="538560" cy="523800"/>
          </a:xfrm>
          <a:custGeom>
            <a:avLst/>
            <a:gdLst/>
            <a:ahLst/>
            <a:cxnLst/>
            <a:rect l="l" t="t" r="r" b="b"/>
            <a:pathLst>
              <a:path w="21600" h="21600">
                <a:moveTo>
                  <a:pt x="0" y="0"/>
                </a:moveTo>
                <a:lnTo>
                  <a:pt x="21600" y="21600"/>
                </a:lnTo>
              </a:path>
            </a:pathLst>
          </a:custGeom>
          <a:noFill/>
          <a:ln>
            <a:solidFill>
              <a:srgbClr val="FF0000"/>
            </a:solidFill>
            <a:tailEnd type="triangle" w="med" len="med"/>
          </a:ln>
        </p:spPr>
        <p:style>
          <a:lnRef idx="1">
            <a:schemeClr val="dk1"/>
          </a:lnRef>
          <a:fillRef idx="0">
            <a:schemeClr val="dk1"/>
          </a:fillRef>
          <a:effectRef idx="0">
            <a:schemeClr val="dk1"/>
          </a:effectRef>
          <a:fontRef idx="minor"/>
        </p:style>
      </p:sp>
      <p:sp>
        <p:nvSpPr>
          <p:cNvPr id="303" name="CustomShape 6"/>
          <p:cNvSpPr/>
          <p:nvPr/>
        </p:nvSpPr>
        <p:spPr>
          <a:xfrm flipH="1">
            <a:off x="2088000" y="3330000"/>
            <a:ext cx="4005360" cy="496800"/>
          </a:xfrm>
          <a:custGeom>
            <a:avLst/>
            <a:gdLst/>
            <a:ahLst/>
            <a:cxnLst/>
            <a:rect l="l" t="t" r="r" b="b"/>
            <a:pathLst>
              <a:path w="21600" h="21600">
                <a:moveTo>
                  <a:pt x="0" y="0"/>
                </a:moveTo>
                <a:lnTo>
                  <a:pt x="21600" y="21600"/>
                </a:lnTo>
              </a:path>
            </a:pathLst>
          </a:custGeom>
          <a:noFill/>
          <a:ln>
            <a:solidFill>
              <a:srgbClr val="00B050"/>
            </a:solidFill>
            <a:tailEnd type="triangle" w="med" len="med"/>
          </a:ln>
        </p:spPr>
        <p:style>
          <a:lnRef idx="1">
            <a:schemeClr val="dk1"/>
          </a:lnRef>
          <a:fillRef idx="0">
            <a:schemeClr val="dk1"/>
          </a:fillRef>
          <a:effectRef idx="0">
            <a:schemeClr val="dk1"/>
          </a:effectRef>
          <a:fontRef idx="minor"/>
        </p:style>
      </p:sp>
      <p:sp>
        <p:nvSpPr>
          <p:cNvPr id="304" name="CustomShape 7"/>
          <p:cNvSpPr/>
          <p:nvPr/>
        </p:nvSpPr>
        <p:spPr>
          <a:xfrm>
            <a:off x="2729520" y="3343680"/>
            <a:ext cx="538560" cy="523800"/>
          </a:xfrm>
          <a:custGeom>
            <a:avLst/>
            <a:gdLst/>
            <a:ahLst/>
            <a:cxnLst/>
            <a:rect l="l" t="t" r="r" b="b"/>
            <a:pathLst>
              <a:path w="21600" h="21600">
                <a:moveTo>
                  <a:pt x="0" y="0"/>
                </a:moveTo>
                <a:lnTo>
                  <a:pt x="21600" y="21600"/>
                </a:lnTo>
              </a:path>
            </a:pathLst>
          </a:custGeom>
          <a:noFill/>
          <a:ln>
            <a:solidFill>
              <a:srgbClr val="FF0000"/>
            </a:solidFill>
            <a:tailEnd type="triangle" w="med" len="med"/>
          </a:ln>
        </p:spPr>
        <p:style>
          <a:lnRef idx="1">
            <a:schemeClr val="dk1"/>
          </a:lnRef>
          <a:fillRef idx="0">
            <a:schemeClr val="dk1"/>
          </a:fillRef>
          <a:effectRef idx="0">
            <a:schemeClr val="dk1"/>
          </a:effectRef>
          <a:fontRef idx="minor"/>
        </p:style>
      </p:sp>
      <p:sp>
        <p:nvSpPr>
          <p:cNvPr id="305" name="CustomShape 8"/>
          <p:cNvSpPr/>
          <p:nvPr/>
        </p:nvSpPr>
        <p:spPr>
          <a:xfrm>
            <a:off x="3299400" y="3330000"/>
            <a:ext cx="538560" cy="523800"/>
          </a:xfrm>
          <a:custGeom>
            <a:avLst/>
            <a:gdLst/>
            <a:ahLst/>
            <a:cxnLst/>
            <a:rect l="l" t="t" r="r" b="b"/>
            <a:pathLst>
              <a:path w="21600" h="21600">
                <a:moveTo>
                  <a:pt x="0" y="0"/>
                </a:moveTo>
                <a:lnTo>
                  <a:pt x="21600" y="21600"/>
                </a:lnTo>
              </a:path>
            </a:pathLst>
          </a:custGeom>
          <a:noFill/>
          <a:ln>
            <a:solidFill>
              <a:srgbClr val="FF0000"/>
            </a:solidFill>
            <a:tailEnd type="triangle" w="med" len="med"/>
          </a:ln>
        </p:spPr>
        <p:style>
          <a:lnRef idx="1">
            <a:schemeClr val="dk1"/>
          </a:lnRef>
          <a:fillRef idx="0">
            <a:schemeClr val="dk1"/>
          </a:fillRef>
          <a:effectRef idx="0">
            <a:schemeClr val="dk1"/>
          </a:effectRef>
          <a:fontRef idx="minor"/>
        </p:style>
      </p:sp>
      <p:sp>
        <p:nvSpPr>
          <p:cNvPr id="306" name="CustomShape 9"/>
          <p:cNvSpPr/>
          <p:nvPr/>
        </p:nvSpPr>
        <p:spPr>
          <a:xfrm>
            <a:off x="3852000" y="3330000"/>
            <a:ext cx="538560" cy="523800"/>
          </a:xfrm>
          <a:custGeom>
            <a:avLst/>
            <a:gdLst/>
            <a:ahLst/>
            <a:cxnLst/>
            <a:rect l="l" t="t" r="r" b="b"/>
            <a:pathLst>
              <a:path w="21600" h="21600">
                <a:moveTo>
                  <a:pt x="0" y="0"/>
                </a:moveTo>
                <a:lnTo>
                  <a:pt x="21600" y="21600"/>
                </a:lnTo>
              </a:path>
            </a:pathLst>
          </a:custGeom>
          <a:noFill/>
          <a:ln>
            <a:solidFill>
              <a:srgbClr val="FF0000"/>
            </a:solidFill>
            <a:tailEnd type="triangle" w="med" len="med"/>
          </a:ln>
        </p:spPr>
        <p:style>
          <a:lnRef idx="1">
            <a:schemeClr val="dk1"/>
          </a:lnRef>
          <a:fillRef idx="0">
            <a:schemeClr val="dk1"/>
          </a:fillRef>
          <a:effectRef idx="0">
            <a:schemeClr val="dk1"/>
          </a:effectRef>
          <a:fontRef idx="minor"/>
        </p:style>
      </p:sp>
      <p:sp>
        <p:nvSpPr>
          <p:cNvPr id="307" name="CustomShape 10"/>
          <p:cNvSpPr/>
          <p:nvPr/>
        </p:nvSpPr>
        <p:spPr>
          <a:xfrm>
            <a:off x="4431960" y="3343680"/>
            <a:ext cx="538560" cy="523800"/>
          </a:xfrm>
          <a:custGeom>
            <a:avLst/>
            <a:gdLst/>
            <a:ahLst/>
            <a:cxnLst/>
            <a:rect l="l" t="t" r="r" b="b"/>
            <a:pathLst>
              <a:path w="21600" h="21600">
                <a:moveTo>
                  <a:pt x="0" y="0"/>
                </a:moveTo>
                <a:lnTo>
                  <a:pt x="21600" y="21600"/>
                </a:lnTo>
              </a:path>
            </a:pathLst>
          </a:custGeom>
          <a:noFill/>
          <a:ln>
            <a:solidFill>
              <a:srgbClr val="FF0000"/>
            </a:solidFill>
            <a:tailEnd type="triangle" w="med" len="med"/>
          </a:ln>
        </p:spPr>
        <p:style>
          <a:lnRef idx="1">
            <a:schemeClr val="dk1"/>
          </a:lnRef>
          <a:fillRef idx="0">
            <a:schemeClr val="dk1"/>
          </a:fillRef>
          <a:effectRef idx="0">
            <a:schemeClr val="dk1"/>
          </a:effectRef>
          <a:fontRef idx="minor"/>
        </p:style>
      </p:sp>
      <p:sp>
        <p:nvSpPr>
          <p:cNvPr id="308" name="CustomShape 11"/>
          <p:cNvSpPr/>
          <p:nvPr/>
        </p:nvSpPr>
        <p:spPr>
          <a:xfrm>
            <a:off x="5001840" y="3330000"/>
            <a:ext cx="538560" cy="523800"/>
          </a:xfrm>
          <a:custGeom>
            <a:avLst/>
            <a:gdLst/>
            <a:ahLst/>
            <a:cxnLst/>
            <a:rect l="l" t="t" r="r" b="b"/>
            <a:pathLst>
              <a:path w="21600" h="21600">
                <a:moveTo>
                  <a:pt x="0" y="0"/>
                </a:moveTo>
                <a:lnTo>
                  <a:pt x="21600" y="21600"/>
                </a:lnTo>
              </a:path>
            </a:pathLst>
          </a:custGeom>
          <a:noFill/>
          <a:ln>
            <a:solidFill>
              <a:srgbClr val="FF0000"/>
            </a:solidFill>
            <a:tailEnd type="triangle" w="med" len="med"/>
          </a:ln>
        </p:spPr>
        <p:style>
          <a:lnRef idx="1">
            <a:schemeClr val="dk1"/>
          </a:lnRef>
          <a:fillRef idx="0">
            <a:schemeClr val="dk1"/>
          </a:fillRef>
          <a:effectRef idx="0">
            <a:schemeClr val="dk1"/>
          </a:effectRef>
          <a:fontRef idx="minor"/>
        </p:style>
      </p:sp>
      <p:sp>
        <p:nvSpPr>
          <p:cNvPr id="309" name="CustomShape 12"/>
          <p:cNvSpPr/>
          <p:nvPr/>
        </p:nvSpPr>
        <p:spPr>
          <a:xfrm>
            <a:off x="5554800" y="3330000"/>
            <a:ext cx="538560" cy="523800"/>
          </a:xfrm>
          <a:custGeom>
            <a:avLst/>
            <a:gdLst/>
            <a:ahLst/>
            <a:cxnLst/>
            <a:rect l="l" t="t" r="r" b="b"/>
            <a:pathLst>
              <a:path w="21600" h="21600">
                <a:moveTo>
                  <a:pt x="0" y="0"/>
                </a:moveTo>
                <a:lnTo>
                  <a:pt x="21600" y="21600"/>
                </a:lnTo>
              </a:path>
            </a:pathLst>
          </a:custGeom>
          <a:noFill/>
          <a:ln>
            <a:solidFill>
              <a:srgbClr val="FF0000"/>
            </a:solidFill>
            <a:tailEnd type="triangle" w="med" len="med"/>
          </a:ln>
        </p:spPr>
        <p:style>
          <a:lnRef idx="1">
            <a:schemeClr val="dk1"/>
          </a:lnRef>
          <a:fillRef idx="0">
            <a:schemeClr val="dk1"/>
          </a:fillRef>
          <a:effectRef idx="0">
            <a:schemeClr val="dk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237600" y="4039560"/>
            <a:ext cx="21970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Arial"/>
              </a:rPr>
              <a:t>Number of misses:</a:t>
            </a:r>
            <a:endParaRPr lang="en-US" sz="1800" b="0" strike="noStrike" spc="-1">
              <a:solidFill>
                <a:srgbClr val="000000"/>
              </a:solidFill>
              <a:uFill>
                <a:solidFill>
                  <a:srgbClr val="FFFFFF"/>
                </a:solidFill>
              </a:uFill>
              <a:latin typeface="Arial"/>
            </a:endParaRPr>
          </a:p>
        </p:txBody>
      </p:sp>
      <p:sp>
        <p:nvSpPr>
          <p:cNvPr id="311" name="Line 2"/>
          <p:cNvSpPr/>
          <p:nvPr/>
        </p:nvSpPr>
        <p:spPr>
          <a:xfrm>
            <a:off x="2612160" y="4039560"/>
            <a:ext cx="360" cy="33840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12" name="Line 3"/>
          <p:cNvSpPr/>
          <p:nvPr/>
        </p:nvSpPr>
        <p:spPr>
          <a:xfrm>
            <a:off x="2733120" y="4039560"/>
            <a:ext cx="360" cy="338400"/>
          </a:xfrm>
          <a:prstGeom prst="line">
            <a:avLst/>
          </a:prstGeom>
          <a:ln>
            <a:solidFill>
              <a:srgbClr val="FF0000"/>
            </a:solidFill>
          </a:ln>
        </p:spPr>
        <p:style>
          <a:lnRef idx="1">
            <a:schemeClr val="accent2"/>
          </a:lnRef>
          <a:fillRef idx="0">
            <a:schemeClr val="accent2"/>
          </a:fillRef>
          <a:effectRef idx="0">
            <a:schemeClr val="accent2"/>
          </a:effectRef>
          <a:fontRef idx="minor"/>
        </p:style>
      </p:sp>
      <p:graphicFrame>
        <p:nvGraphicFramePr>
          <p:cNvPr id="313" name="Table 4"/>
          <p:cNvGraphicFramePr/>
          <p:nvPr/>
        </p:nvGraphicFramePr>
        <p:xfrm>
          <a:off x="1965960" y="1912320"/>
          <a:ext cx="5200200" cy="370440"/>
        </p:xfrm>
        <a:graphic>
          <a:graphicData uri="http://schemas.openxmlformats.org/drawingml/2006/table">
            <a:tbl>
              <a:tblPr/>
              <a:tblGrid>
                <a:gridCol w="6400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70960">
                  <a:extLst>
                    <a:ext uri="{9D8B030D-6E8A-4147-A177-3AD203B41FA5}">
                      <a16:colId xmlns:a16="http://schemas.microsoft.com/office/drawing/2014/main" val="20008"/>
                    </a:ext>
                  </a:extLst>
                </a:gridCol>
              </a:tblGrid>
              <a:tr h="370440">
                <a:tc>
                  <a:txBody>
                    <a:bodyPr/>
                    <a:lstStyle/>
                    <a:p>
                      <a:pPr>
                        <a:lnSpc>
                          <a:spcPct val="100000"/>
                        </a:lnSpc>
                      </a:pPr>
                      <a:r>
                        <a:rPr lang="en-US" sz="1350" b="0" strike="noStrike" spc="-1">
                          <a:solidFill>
                            <a:srgbClr val="000000"/>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0</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1</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2</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3</a:t>
                      </a:r>
                      <a:endParaRPr lang="en-US" sz="1800" b="0" strike="noStrike" spc="-1">
                        <a:solidFill>
                          <a:srgbClr val="000000"/>
                        </a:solidFill>
                        <a:uFill>
                          <a:solidFill>
                            <a:srgbClr val="FFFFFF"/>
                          </a:solidFill>
                        </a:uFill>
                        <a:latin typeface="Arial"/>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4</a:t>
                      </a:r>
                      <a:endParaRPr lang="en-US" sz="1800" b="0" strike="noStrike" spc="-1">
                        <a:solidFill>
                          <a:srgbClr val="000000"/>
                        </a:solidFill>
                        <a:uFill>
                          <a:solidFill>
                            <a:srgbClr val="FFFFFF"/>
                          </a:solidFill>
                        </a:uFill>
                        <a:latin typeface="Arial"/>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5</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6</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7</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bl>
          </a:graphicData>
        </a:graphic>
      </p:graphicFrame>
      <p:graphicFrame>
        <p:nvGraphicFramePr>
          <p:cNvPr id="314" name="Table 5"/>
          <p:cNvGraphicFramePr/>
          <p:nvPr/>
        </p:nvGraphicFramePr>
        <p:xfrm>
          <a:off x="1979640" y="2963160"/>
          <a:ext cx="5200200" cy="370440"/>
        </p:xfrm>
        <a:graphic>
          <a:graphicData uri="http://schemas.openxmlformats.org/drawingml/2006/table">
            <a:tbl>
              <a:tblPr/>
              <a:tblGrid>
                <a:gridCol w="6400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70960">
                  <a:extLst>
                    <a:ext uri="{9D8B030D-6E8A-4147-A177-3AD203B41FA5}">
                      <a16:colId xmlns:a16="http://schemas.microsoft.com/office/drawing/2014/main" val="20008"/>
                    </a:ext>
                  </a:extLst>
                </a:gridCol>
              </a:tblGrid>
              <a:tr h="370440">
                <a:tc>
                  <a:txBody>
                    <a:bodyPr/>
                    <a:lstStyle/>
                    <a:p>
                      <a:pPr>
                        <a:lnSpc>
                          <a:spcPct val="100000"/>
                        </a:lnSpc>
                      </a:pPr>
                      <a:r>
                        <a:rPr lang="en-US" sz="1350" b="0" strike="noStrike" spc="-1">
                          <a:solidFill>
                            <a:srgbClr val="000000"/>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0</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1</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2</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3</a:t>
                      </a:r>
                      <a:endParaRPr lang="en-US" sz="1800" b="0" strike="noStrike" spc="-1">
                        <a:solidFill>
                          <a:srgbClr val="000000"/>
                        </a:solidFill>
                        <a:uFill>
                          <a:solidFill>
                            <a:srgbClr val="FFFFFF"/>
                          </a:solidFill>
                        </a:uFill>
                        <a:latin typeface="Arial"/>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4</a:t>
                      </a:r>
                      <a:endParaRPr lang="en-US" sz="1800" b="0" strike="noStrike" spc="-1">
                        <a:solidFill>
                          <a:srgbClr val="000000"/>
                        </a:solidFill>
                        <a:uFill>
                          <a:solidFill>
                            <a:srgbClr val="FFFFFF"/>
                          </a:solidFill>
                        </a:uFill>
                        <a:latin typeface="Arial"/>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5</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6</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7</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bl>
          </a:graphicData>
        </a:graphic>
      </p:graphicFrame>
      <p:graphicFrame>
        <p:nvGraphicFramePr>
          <p:cNvPr id="315" name="Table 6"/>
          <p:cNvGraphicFramePr/>
          <p:nvPr/>
        </p:nvGraphicFramePr>
        <p:xfrm>
          <a:off x="1963800" y="929520"/>
          <a:ext cx="5200200" cy="370440"/>
        </p:xfrm>
        <a:graphic>
          <a:graphicData uri="http://schemas.openxmlformats.org/drawingml/2006/table">
            <a:tbl>
              <a:tblPr/>
              <a:tblGrid>
                <a:gridCol w="6400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70960">
                  <a:extLst>
                    <a:ext uri="{9D8B030D-6E8A-4147-A177-3AD203B41FA5}">
                      <a16:colId xmlns:a16="http://schemas.microsoft.com/office/drawing/2014/main" val="20008"/>
                    </a:ext>
                  </a:extLst>
                </a:gridCol>
              </a:tblGrid>
              <a:tr h="370440">
                <a:tc>
                  <a:txBody>
                    <a:bodyPr/>
                    <a:lstStyle/>
                    <a:p>
                      <a:pPr>
                        <a:lnSpc>
                          <a:spcPct val="100000"/>
                        </a:lnSpc>
                      </a:pPr>
                      <a:r>
                        <a:rPr lang="en-US" sz="1350" b="0" strike="noStrike" spc="-1">
                          <a:solidFill>
                            <a:srgbClr val="000000"/>
                          </a:solidFill>
                          <a:uFill>
                            <a:solidFill>
                              <a:srgbClr val="FFFFFF"/>
                            </a:solidFill>
                          </a:uFill>
                          <a:latin typeface="Arial"/>
                        </a:rPr>
                        <a:t>temp</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0</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1</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2</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3</a:t>
                      </a:r>
                      <a:endParaRPr lang="en-US" sz="1800" b="0" strike="noStrike" spc="-1">
                        <a:solidFill>
                          <a:srgbClr val="000000"/>
                        </a:solidFill>
                        <a:uFill>
                          <a:solidFill>
                            <a:srgbClr val="FFFFFF"/>
                          </a:solidFill>
                        </a:uFill>
                        <a:latin typeface="Arial"/>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4</a:t>
                      </a:r>
                      <a:endParaRPr lang="en-US" sz="1800" b="0" strike="noStrike" spc="-1">
                        <a:solidFill>
                          <a:srgbClr val="000000"/>
                        </a:solidFill>
                        <a:uFill>
                          <a:solidFill>
                            <a:srgbClr val="FFFFFF"/>
                          </a:solidFill>
                        </a:uFill>
                        <a:latin typeface="Arial"/>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5</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6</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7</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bl>
          </a:graphicData>
        </a:graphic>
      </p:graphicFrame>
      <p:sp>
        <p:nvSpPr>
          <p:cNvPr id="316" name="CustomShape 7"/>
          <p:cNvSpPr/>
          <p:nvPr/>
        </p:nvSpPr>
        <p:spPr>
          <a:xfrm>
            <a:off x="4577400" y="2393640"/>
            <a:ext cx="538560" cy="523800"/>
          </a:xfrm>
          <a:custGeom>
            <a:avLst/>
            <a:gdLst/>
            <a:ahLst/>
            <a:cxnLst/>
            <a:rect l="l" t="t" r="r" b="b"/>
            <a:pathLst>
              <a:path w="21600" h="21600">
                <a:moveTo>
                  <a:pt x="0" y="0"/>
                </a:moveTo>
                <a:lnTo>
                  <a:pt x="21600" y="21600"/>
                </a:lnTo>
              </a:path>
            </a:pathLst>
          </a:custGeom>
          <a:noFill/>
          <a:ln>
            <a:solidFill>
              <a:srgbClr val="FF0000"/>
            </a:solidFill>
            <a:tailEnd type="triangle" w="med" len="med"/>
          </a:ln>
        </p:spPr>
        <p:style>
          <a:lnRef idx="1">
            <a:schemeClr val="dk1"/>
          </a:lnRef>
          <a:fillRef idx="0">
            <a:schemeClr val="dk1"/>
          </a:fillRef>
          <a:effectRef idx="0">
            <a:schemeClr val="dk1"/>
          </a:effectRef>
          <a:fontRef idx="minor"/>
        </p:style>
      </p:sp>
      <p:sp>
        <p:nvSpPr>
          <p:cNvPr id="317" name="CustomShape 8"/>
          <p:cNvSpPr/>
          <p:nvPr/>
        </p:nvSpPr>
        <p:spPr>
          <a:xfrm>
            <a:off x="5157720" y="2407320"/>
            <a:ext cx="538560" cy="523800"/>
          </a:xfrm>
          <a:custGeom>
            <a:avLst/>
            <a:gdLst/>
            <a:ahLst/>
            <a:cxnLst/>
            <a:rect l="l" t="t" r="r" b="b"/>
            <a:pathLst>
              <a:path w="21600" h="21600">
                <a:moveTo>
                  <a:pt x="0" y="0"/>
                </a:moveTo>
                <a:lnTo>
                  <a:pt x="21600" y="21600"/>
                </a:lnTo>
              </a:path>
            </a:pathLst>
          </a:custGeom>
          <a:noFill/>
          <a:ln>
            <a:solidFill>
              <a:srgbClr val="FF0000"/>
            </a:solidFill>
            <a:tailEnd type="triangle" w="med" len="med"/>
          </a:ln>
        </p:spPr>
        <p:style>
          <a:lnRef idx="1">
            <a:schemeClr val="dk1"/>
          </a:lnRef>
          <a:fillRef idx="0">
            <a:schemeClr val="dk1"/>
          </a:fillRef>
          <a:effectRef idx="0">
            <a:schemeClr val="dk1"/>
          </a:effectRef>
          <a:fontRef idx="minor"/>
        </p:style>
      </p:sp>
      <p:sp>
        <p:nvSpPr>
          <p:cNvPr id="318" name="CustomShape 9"/>
          <p:cNvSpPr/>
          <p:nvPr/>
        </p:nvSpPr>
        <p:spPr>
          <a:xfrm flipH="1" flipV="1">
            <a:off x="4036680" y="1426320"/>
            <a:ext cx="2241360" cy="395280"/>
          </a:xfrm>
          <a:custGeom>
            <a:avLst/>
            <a:gdLst/>
            <a:ahLst/>
            <a:cxnLst/>
            <a:rect l="l" t="t" r="r" b="b"/>
            <a:pathLst>
              <a:path w="21600" h="21600">
                <a:moveTo>
                  <a:pt x="0" y="0"/>
                </a:moveTo>
                <a:lnTo>
                  <a:pt x="21600" y="21600"/>
                </a:lnTo>
              </a:path>
            </a:pathLst>
          </a:custGeom>
          <a:noFill/>
          <a:ln>
            <a:solidFill>
              <a:srgbClr val="0070C0"/>
            </a:solidFill>
            <a:tailEnd type="triangle" w="med" len="med"/>
          </a:ln>
        </p:spPr>
        <p:style>
          <a:lnRef idx="1">
            <a:schemeClr val="dk1"/>
          </a:lnRef>
          <a:fillRef idx="0">
            <a:schemeClr val="dk1"/>
          </a:fillRef>
          <a:effectRef idx="0">
            <a:schemeClr val="dk1"/>
          </a:effectRef>
          <a:fontRef idx="minor"/>
        </p:style>
      </p:sp>
      <p:sp>
        <p:nvSpPr>
          <p:cNvPr id="319" name="CustomShape 10"/>
          <p:cNvSpPr/>
          <p:nvPr/>
        </p:nvSpPr>
        <p:spPr>
          <a:xfrm flipH="1" flipV="1">
            <a:off x="3485880" y="1426320"/>
            <a:ext cx="2241360" cy="395280"/>
          </a:xfrm>
          <a:custGeom>
            <a:avLst/>
            <a:gdLst/>
            <a:ahLst/>
            <a:cxnLst/>
            <a:rect l="l" t="t" r="r" b="b"/>
            <a:pathLst>
              <a:path w="21600" h="21600">
                <a:moveTo>
                  <a:pt x="0" y="0"/>
                </a:moveTo>
                <a:lnTo>
                  <a:pt x="21600" y="21600"/>
                </a:lnTo>
              </a:path>
            </a:pathLst>
          </a:custGeom>
          <a:noFill/>
          <a:ln>
            <a:solidFill>
              <a:srgbClr val="0070C0"/>
            </a:solidFill>
            <a:tailEnd type="triangle" w="med" len="med"/>
          </a:ln>
        </p:spPr>
        <p:style>
          <a:lnRef idx="1">
            <a:schemeClr val="dk1"/>
          </a:lnRef>
          <a:fillRef idx="0">
            <a:schemeClr val="dk1"/>
          </a:fillRef>
          <a:effectRef idx="0">
            <a:schemeClr val="dk1"/>
          </a:effectRef>
          <a:fontRef idx="minor"/>
        </p:style>
      </p:sp>
      <p:sp>
        <p:nvSpPr>
          <p:cNvPr id="320" name="Line 11"/>
          <p:cNvSpPr/>
          <p:nvPr/>
        </p:nvSpPr>
        <p:spPr>
          <a:xfrm>
            <a:off x="2844720" y="4039560"/>
            <a:ext cx="360" cy="33840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21" name="CustomShape 12"/>
          <p:cNvSpPr/>
          <p:nvPr/>
        </p:nvSpPr>
        <p:spPr>
          <a:xfrm>
            <a:off x="4106880" y="1398960"/>
            <a:ext cx="2712240" cy="1491120"/>
          </a:xfrm>
          <a:custGeom>
            <a:avLst/>
            <a:gdLst/>
            <a:ahLst/>
            <a:cxnLst/>
            <a:rect l="l" t="t" r="r" b="b"/>
            <a:pathLst>
              <a:path w="21600" h="21600">
                <a:moveTo>
                  <a:pt x="0" y="0"/>
                </a:moveTo>
                <a:lnTo>
                  <a:pt x="21600" y="21600"/>
                </a:lnTo>
              </a:path>
            </a:pathLst>
          </a:custGeom>
          <a:noFill/>
          <a:ln>
            <a:solidFill>
              <a:srgbClr val="0070C0"/>
            </a:solidFill>
            <a:tailEnd type="triangle" w="med" len="med"/>
          </a:ln>
        </p:spPr>
        <p:style>
          <a:lnRef idx="1">
            <a:schemeClr val="dk1"/>
          </a:lnRef>
          <a:fillRef idx="0">
            <a:schemeClr val="dk1"/>
          </a:fillRef>
          <a:effectRef idx="0">
            <a:schemeClr val="dk1"/>
          </a:effectRef>
          <a:fontRef idx="minor"/>
        </p:style>
      </p:sp>
      <p:sp>
        <p:nvSpPr>
          <p:cNvPr id="322" name="CustomShape 13"/>
          <p:cNvSpPr/>
          <p:nvPr/>
        </p:nvSpPr>
        <p:spPr>
          <a:xfrm>
            <a:off x="3555720" y="1398960"/>
            <a:ext cx="2710440" cy="1491120"/>
          </a:xfrm>
          <a:custGeom>
            <a:avLst/>
            <a:gdLst/>
            <a:ahLst/>
            <a:cxnLst/>
            <a:rect l="l" t="t" r="r" b="b"/>
            <a:pathLst>
              <a:path w="21600" h="21600">
                <a:moveTo>
                  <a:pt x="0" y="0"/>
                </a:moveTo>
                <a:lnTo>
                  <a:pt x="21600" y="21600"/>
                </a:lnTo>
              </a:path>
            </a:pathLst>
          </a:custGeom>
          <a:noFill/>
          <a:ln>
            <a:solidFill>
              <a:srgbClr val="0070C0"/>
            </a:solidFill>
            <a:tailEnd type="triangle" w="med" len="med"/>
          </a:ln>
        </p:spPr>
        <p:style>
          <a:lnRef idx="1">
            <a:schemeClr val="dk1"/>
          </a:lnRef>
          <a:fillRef idx="0">
            <a:schemeClr val="dk1"/>
          </a:fillRef>
          <a:effectRef idx="0">
            <a:schemeClr val="dk1"/>
          </a:effectRef>
          <a:fontRef idx="minor"/>
        </p:style>
      </p:sp>
      <p:sp>
        <p:nvSpPr>
          <p:cNvPr id="323" name="Line 14"/>
          <p:cNvSpPr/>
          <p:nvPr/>
        </p:nvSpPr>
        <p:spPr>
          <a:xfrm>
            <a:off x="2967480" y="4039560"/>
            <a:ext cx="360" cy="33840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24" name="Line 15"/>
          <p:cNvSpPr/>
          <p:nvPr/>
        </p:nvSpPr>
        <p:spPr>
          <a:xfrm>
            <a:off x="5733360" y="1965240"/>
            <a:ext cx="0" cy="19080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25" name="Line 16"/>
          <p:cNvSpPr/>
          <p:nvPr/>
        </p:nvSpPr>
        <p:spPr>
          <a:xfrm>
            <a:off x="6336360" y="1965240"/>
            <a:ext cx="0" cy="19080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26" name="Line 17"/>
          <p:cNvSpPr/>
          <p:nvPr/>
        </p:nvSpPr>
        <p:spPr>
          <a:xfrm>
            <a:off x="5157360" y="1965240"/>
            <a:ext cx="0" cy="19080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27" name="Line 18"/>
          <p:cNvSpPr/>
          <p:nvPr/>
        </p:nvSpPr>
        <p:spPr>
          <a:xfrm>
            <a:off x="5727240" y="3031920"/>
            <a:ext cx="0" cy="19116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28" name="Line 19"/>
          <p:cNvSpPr/>
          <p:nvPr/>
        </p:nvSpPr>
        <p:spPr>
          <a:xfrm>
            <a:off x="6336360" y="3031920"/>
            <a:ext cx="0" cy="19116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29" name="Line 20"/>
          <p:cNvSpPr/>
          <p:nvPr/>
        </p:nvSpPr>
        <p:spPr>
          <a:xfrm>
            <a:off x="6949080" y="3031920"/>
            <a:ext cx="0" cy="19116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30" name="Line 21"/>
          <p:cNvSpPr/>
          <p:nvPr/>
        </p:nvSpPr>
        <p:spPr>
          <a:xfrm>
            <a:off x="4576320" y="1965240"/>
            <a:ext cx="0" cy="19080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31" name="Line 22"/>
          <p:cNvSpPr/>
          <p:nvPr/>
        </p:nvSpPr>
        <p:spPr>
          <a:xfrm>
            <a:off x="5161680" y="3031920"/>
            <a:ext cx="0" cy="19116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32" name="Line 23"/>
          <p:cNvSpPr/>
          <p:nvPr/>
        </p:nvSpPr>
        <p:spPr>
          <a:xfrm>
            <a:off x="2733120" y="832320"/>
            <a:ext cx="2043360" cy="360"/>
          </a:xfrm>
          <a:prstGeom prst="line">
            <a:avLst/>
          </a:prstGeom>
          <a:ln>
            <a:solidFill>
              <a:srgbClr val="FF0000"/>
            </a:solidFill>
          </a:ln>
        </p:spPr>
        <p:style>
          <a:lnRef idx="1">
            <a:schemeClr val="accent1"/>
          </a:lnRef>
          <a:fillRef idx="0">
            <a:schemeClr val="accent1"/>
          </a:fillRef>
          <a:effectRef idx="0">
            <a:schemeClr val="accent1"/>
          </a:effectRef>
          <a:fontRef idx="minor"/>
        </p:style>
      </p:sp>
      <p:sp>
        <p:nvSpPr>
          <p:cNvPr id="333" name="Line 24"/>
          <p:cNvSpPr/>
          <p:nvPr/>
        </p:nvSpPr>
        <p:spPr>
          <a:xfrm>
            <a:off x="5012280" y="2365920"/>
            <a:ext cx="2043360" cy="360"/>
          </a:xfrm>
          <a:prstGeom prst="line">
            <a:avLst/>
          </a:prstGeom>
          <a:ln>
            <a:solidFill>
              <a:srgbClr val="FF0000"/>
            </a:solidFill>
          </a:ln>
        </p:spPr>
        <p:style>
          <a:lnRef idx="1">
            <a:schemeClr val="accent1"/>
          </a:lnRef>
          <a:fillRef idx="0">
            <a:schemeClr val="accent1"/>
          </a:fillRef>
          <a:effectRef idx="0">
            <a:schemeClr val="accent1"/>
          </a:effectRef>
          <a:fontRef idx="minor"/>
        </p:style>
      </p:sp>
      <p:sp>
        <p:nvSpPr>
          <p:cNvPr id="334" name="Line 25"/>
          <p:cNvSpPr/>
          <p:nvPr/>
        </p:nvSpPr>
        <p:spPr>
          <a:xfrm>
            <a:off x="5029920" y="3425400"/>
            <a:ext cx="2043360" cy="360"/>
          </a:xfrm>
          <a:prstGeom prst="line">
            <a:avLst/>
          </a:prstGeom>
          <a:ln>
            <a:solidFill>
              <a:srgbClr val="FF0000"/>
            </a:solidFill>
          </a:ln>
        </p:spPr>
        <p:style>
          <a:lnRef idx="1">
            <a:schemeClr val="accent1"/>
          </a:lnRef>
          <a:fillRef idx="0">
            <a:schemeClr val="accent1"/>
          </a:fillRef>
          <a:effectRef idx="0">
            <a:schemeClr val="accent1"/>
          </a:effectRef>
          <a:fontRef idx="minor"/>
        </p:style>
      </p:sp>
      <p:sp>
        <p:nvSpPr>
          <p:cNvPr id="335" name="Line 26"/>
          <p:cNvSpPr/>
          <p:nvPr/>
        </p:nvSpPr>
        <p:spPr>
          <a:xfrm>
            <a:off x="2733120" y="2365920"/>
            <a:ext cx="2043360" cy="360"/>
          </a:xfrm>
          <a:prstGeom prst="line">
            <a:avLst/>
          </a:prstGeom>
          <a:ln>
            <a:solidFill>
              <a:srgbClr val="FF0000"/>
            </a:solidFill>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18"/>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319"/>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312"/>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311"/>
                                        </p:tgtEl>
                                        <p:attrNameLst>
                                          <p:attrName>style.visibility</p:attrName>
                                        </p:attrNameLst>
                                      </p:cBhvr>
                                      <p:to>
                                        <p:strVal val="visible"/>
                                      </p:to>
                                    </p:set>
                                  </p:childTnLst>
                                </p:cTn>
                              </p:par>
                            </p:childTnLst>
                          </p:cTn>
                        </p:par>
                        <p:par>
                          <p:cTn id="13" fill="hold">
                            <p:stCondLst>
                              <p:cond delay="0"/>
                            </p:stCondLst>
                            <p:childTnLst>
                              <p:par>
                                <p:cTn id="14" presetID="1" presetClass="entr" fill="hold" nodeType="afterEffect">
                                  <p:stCondLst>
                                    <p:cond delay="0"/>
                                  </p:stCondLst>
                                  <p:childTnLst>
                                    <p:set>
                                      <p:cBhvr>
                                        <p:cTn id="15" dur="1" fill="hold">
                                          <p:stCondLst>
                                            <p:cond delay="0"/>
                                          </p:stCondLst>
                                        </p:cTn>
                                        <p:tgtEl>
                                          <p:spTgt spid="324"/>
                                        </p:tgtEl>
                                        <p:attrNameLst>
                                          <p:attrName>style.visibility</p:attrName>
                                        </p:attrNameLst>
                                      </p:cBhvr>
                                      <p:to>
                                        <p:strVal val="visible"/>
                                      </p:to>
                                    </p:set>
                                  </p:childTnLst>
                                </p:cTn>
                              </p:par>
                            </p:childTnLst>
                          </p:cTn>
                        </p:par>
                        <p:par>
                          <p:cTn id="16" fill="hold">
                            <p:stCondLst>
                              <p:cond delay="0"/>
                            </p:stCondLst>
                            <p:childTnLst>
                              <p:par>
                                <p:cTn id="17" presetID="1" presetClass="entr" fill="hold" nodeType="afterEffect">
                                  <p:stCondLst>
                                    <p:cond delay="0"/>
                                  </p:stCondLst>
                                  <p:childTnLst>
                                    <p:set>
                                      <p:cBhvr>
                                        <p:cTn id="18" dur="1" fill="hold">
                                          <p:stCondLst>
                                            <p:cond delay="0"/>
                                          </p:stCondLst>
                                        </p:cTn>
                                        <p:tgtEl>
                                          <p:spTgt spid="325"/>
                                        </p:tgtEl>
                                        <p:attrNameLst>
                                          <p:attrName>style.visibility</p:attrName>
                                        </p:attrNameLst>
                                      </p:cBhvr>
                                      <p:to>
                                        <p:strVal val="visible"/>
                                      </p:to>
                                    </p:set>
                                  </p:childTnLst>
                                </p:cTn>
                              </p:par>
                            </p:childTnLst>
                          </p:cTn>
                        </p:par>
                        <p:par>
                          <p:cTn id="19" fill="hold">
                            <p:stCondLst>
                              <p:cond delay="0"/>
                            </p:stCondLst>
                            <p:childTnLst>
                              <p:par>
                                <p:cTn id="20" presetID="1" presetClass="entr" fill="hold" nodeType="afterEffect">
                                  <p:stCondLst>
                                    <p:cond delay="0"/>
                                  </p:stCondLst>
                                  <p:childTnLst>
                                    <p:set>
                                      <p:cBhvr>
                                        <p:cTn id="21" dur="1" fill="hold">
                                          <p:stCondLst>
                                            <p:cond delay="0"/>
                                          </p:stCondLst>
                                        </p:cTn>
                                        <p:tgtEl>
                                          <p:spTgt spid="333"/>
                                        </p:tgtEl>
                                        <p:attrNameLst>
                                          <p:attrName>style.visibility</p:attrName>
                                        </p:attrNameLst>
                                      </p:cBhvr>
                                      <p:to>
                                        <p:strVal val="visible"/>
                                      </p:to>
                                    </p:set>
                                  </p:childTnLst>
                                </p:cTn>
                              </p:par>
                            </p:childTnLst>
                          </p:cTn>
                        </p:par>
                        <p:par>
                          <p:cTn id="22" fill="hold">
                            <p:stCondLst>
                              <p:cond delay="0"/>
                            </p:stCondLst>
                            <p:childTnLst>
                              <p:par>
                                <p:cTn id="23" presetID="1" presetClass="entr" fill="hold" nodeType="afterEffect">
                                  <p:stCondLst>
                                    <p:cond delay="0"/>
                                  </p:stCondLst>
                                  <p:childTnLst>
                                    <p:set>
                                      <p:cBhvr>
                                        <p:cTn id="24" dur="1" fill="hold">
                                          <p:stCondLst>
                                            <p:cond delay="0"/>
                                          </p:stCondLst>
                                        </p:cTn>
                                        <p:tgtEl>
                                          <p:spTgt spid="3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fill="hold" nodeType="clickEffect">
                                  <p:stCondLst>
                                    <p:cond delay="0"/>
                                  </p:stCondLst>
                                  <p:childTnLst>
                                    <p:set>
                                      <p:cBhvr>
                                        <p:cTn id="28" dur="1" fill="hold">
                                          <p:stCondLst>
                                            <p:cond delay="0"/>
                                          </p:stCondLst>
                                        </p:cTn>
                                        <p:tgtEl>
                                          <p:spTgt spid="318"/>
                                        </p:tgtEl>
                                        <p:attrNameLst>
                                          <p:attrName>style.visibility</p:attrName>
                                        </p:attrNameLst>
                                      </p:cBhvr>
                                      <p:to>
                                        <p:strVal val="hidden"/>
                                      </p:to>
                                    </p:set>
                                  </p:childTnLst>
                                </p:cTn>
                              </p:par>
                              <p:par>
                                <p:cTn id="29" presetID="1" presetClass="exit" fill="hold" nodeType="withEffect">
                                  <p:stCondLst>
                                    <p:cond delay="0"/>
                                  </p:stCondLst>
                                  <p:childTnLst>
                                    <p:set>
                                      <p:cBhvr>
                                        <p:cTn id="30" dur="1" fill="hold">
                                          <p:stCondLst>
                                            <p:cond delay="0"/>
                                          </p:stCondLst>
                                        </p:cTn>
                                        <p:tgtEl>
                                          <p:spTgt spid="319"/>
                                        </p:tgtEl>
                                        <p:attrNameLst>
                                          <p:attrName>style.visibility</p:attrName>
                                        </p:attrNameLst>
                                      </p:cBhvr>
                                      <p:to>
                                        <p:strVal val="hidden"/>
                                      </p:to>
                                    </p:set>
                                  </p:childTnLst>
                                </p:cTn>
                              </p:par>
                            </p:childTnLst>
                          </p:cTn>
                        </p:par>
                        <p:par>
                          <p:cTn id="31" fill="hold">
                            <p:stCondLst>
                              <p:cond delay="0"/>
                            </p:stCondLst>
                            <p:childTnLst>
                              <p:par>
                                <p:cTn id="32" presetID="1" presetClass="exit" fill="hold" nodeType="afterEffect">
                                  <p:stCondLst>
                                    <p:cond delay="0"/>
                                  </p:stCondLst>
                                  <p:childTnLst>
                                    <p:set>
                                      <p:cBhvr>
                                        <p:cTn id="33" dur="1" fill="hold">
                                          <p:stCondLst>
                                            <p:cond delay="0"/>
                                          </p:stCondLst>
                                        </p:cTn>
                                        <p:tgtEl>
                                          <p:spTgt spid="333"/>
                                        </p:tgtEl>
                                        <p:attrNameLst>
                                          <p:attrName>style.visibility</p:attrName>
                                        </p:attrNameLst>
                                      </p:cBhvr>
                                      <p:to>
                                        <p:strVal val="hidden"/>
                                      </p:to>
                                    </p:set>
                                  </p:childTnLst>
                                </p:cTn>
                              </p:par>
                            </p:childTnLst>
                          </p:cTn>
                        </p:par>
                        <p:par>
                          <p:cTn id="34" fill="hold">
                            <p:stCondLst>
                              <p:cond delay="0"/>
                            </p:stCondLst>
                            <p:childTnLst>
                              <p:par>
                                <p:cTn id="35" presetID="1" presetClass="entr" fill="hold" nodeType="afterEffect">
                                  <p:stCondLst>
                                    <p:cond delay="0"/>
                                  </p:stCondLst>
                                  <p:childTnLst>
                                    <p:set>
                                      <p:cBhvr>
                                        <p:cTn id="36" dur="1" fill="hold">
                                          <p:stCondLst>
                                            <p:cond delay="0"/>
                                          </p:stCondLst>
                                        </p:cTn>
                                        <p:tgtEl>
                                          <p:spTgt spid="334"/>
                                        </p:tgtEl>
                                        <p:attrNameLst>
                                          <p:attrName>style.visibility</p:attrName>
                                        </p:attrNameLst>
                                      </p:cBhvr>
                                      <p:to>
                                        <p:strVal val="visible"/>
                                      </p:to>
                                    </p:set>
                                  </p:childTnLst>
                                </p:cTn>
                              </p:par>
                              <p:par>
                                <p:cTn id="37" presetID="1" presetClass="entr" fill="hold" nodeType="withEffect">
                                  <p:stCondLst>
                                    <p:cond delay="0"/>
                                  </p:stCondLst>
                                  <p:childTnLst>
                                    <p:set>
                                      <p:cBhvr>
                                        <p:cTn id="38" dur="1" fill="hold">
                                          <p:stCondLst>
                                            <p:cond delay="0"/>
                                          </p:stCondLst>
                                        </p:cTn>
                                        <p:tgtEl>
                                          <p:spTgt spid="320"/>
                                        </p:tgtEl>
                                        <p:attrNameLst>
                                          <p:attrName>style.visibility</p:attrName>
                                        </p:attrNameLst>
                                      </p:cBhvr>
                                      <p:to>
                                        <p:strVal val="visible"/>
                                      </p:to>
                                    </p:set>
                                  </p:childTnLst>
                                </p:cTn>
                              </p:par>
                            </p:childTnLst>
                          </p:cTn>
                        </p:par>
                        <p:par>
                          <p:cTn id="39" fill="hold">
                            <p:stCondLst>
                              <p:cond delay="0"/>
                            </p:stCondLst>
                            <p:childTnLst>
                              <p:par>
                                <p:cTn id="40" presetID="1" presetClass="entr" fill="hold" nodeType="afterEffect">
                                  <p:stCondLst>
                                    <p:cond delay="0"/>
                                  </p:stCondLst>
                                  <p:childTnLst>
                                    <p:set>
                                      <p:cBhvr>
                                        <p:cTn id="41" dur="1" fill="hold">
                                          <p:stCondLst>
                                            <p:cond delay="0"/>
                                          </p:stCondLst>
                                        </p:cTn>
                                        <p:tgtEl>
                                          <p:spTgt spid="317"/>
                                        </p:tgtEl>
                                        <p:attrNameLst>
                                          <p:attrName>style.visibility</p:attrName>
                                        </p:attrNameLst>
                                      </p:cBhvr>
                                      <p:to>
                                        <p:strVal val="visible"/>
                                      </p:to>
                                    </p:set>
                                  </p:childTnLst>
                                </p:cTn>
                              </p:par>
                            </p:childTnLst>
                          </p:cTn>
                        </p:par>
                        <p:par>
                          <p:cTn id="42" fill="hold">
                            <p:stCondLst>
                              <p:cond delay="0"/>
                            </p:stCondLst>
                            <p:childTnLst>
                              <p:par>
                                <p:cTn id="43" presetID="1" presetClass="entr" fill="hold" nodeType="afterEffect">
                                  <p:stCondLst>
                                    <p:cond delay="0"/>
                                  </p:stCondLst>
                                  <p:childTnLst>
                                    <p:set>
                                      <p:cBhvr>
                                        <p:cTn id="44" dur="1" fill="hold">
                                          <p:stCondLst>
                                            <p:cond delay="0"/>
                                          </p:stCondLst>
                                        </p:cTn>
                                        <p:tgtEl>
                                          <p:spTgt spid="326"/>
                                        </p:tgtEl>
                                        <p:attrNameLst>
                                          <p:attrName>style.visibility</p:attrName>
                                        </p:attrNameLst>
                                      </p:cBhvr>
                                      <p:to>
                                        <p:strVal val="visible"/>
                                      </p:to>
                                    </p:set>
                                  </p:childTnLst>
                                </p:cTn>
                              </p:par>
                            </p:childTnLst>
                          </p:cTn>
                        </p:par>
                        <p:par>
                          <p:cTn id="45" fill="hold">
                            <p:stCondLst>
                              <p:cond delay="0"/>
                            </p:stCondLst>
                            <p:childTnLst>
                              <p:par>
                                <p:cTn id="46" presetID="1" presetClass="entr" fill="hold" nodeType="afterEffect">
                                  <p:stCondLst>
                                    <p:cond delay="0"/>
                                  </p:stCondLst>
                                  <p:childTnLst>
                                    <p:set>
                                      <p:cBhvr>
                                        <p:cTn id="47" dur="1" fill="hold">
                                          <p:stCondLst>
                                            <p:cond delay="0"/>
                                          </p:stCondLst>
                                        </p:cTn>
                                        <p:tgtEl>
                                          <p:spTgt spid="32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fill="hold" nodeType="clickEffect">
                                  <p:stCondLst>
                                    <p:cond delay="0"/>
                                  </p:stCondLst>
                                  <p:childTnLst>
                                    <p:set>
                                      <p:cBhvr>
                                        <p:cTn id="51" dur="1" fill="hold">
                                          <p:stCondLst>
                                            <p:cond delay="0"/>
                                          </p:stCondLst>
                                        </p:cTn>
                                        <p:tgtEl>
                                          <p:spTgt spid="317"/>
                                        </p:tgtEl>
                                        <p:attrNameLst>
                                          <p:attrName>style.visibility</p:attrName>
                                        </p:attrNameLst>
                                      </p:cBhvr>
                                      <p:to>
                                        <p:strVal val="hidden"/>
                                      </p:to>
                                    </p:set>
                                  </p:childTnLst>
                                </p:cTn>
                              </p:par>
                            </p:childTnLst>
                          </p:cTn>
                        </p:par>
                        <p:par>
                          <p:cTn id="52" fill="hold">
                            <p:stCondLst>
                              <p:cond delay="0"/>
                            </p:stCondLst>
                            <p:childTnLst>
                              <p:par>
                                <p:cTn id="53" presetID="1" presetClass="entr" fill="hold" nodeType="afterEffect">
                                  <p:stCondLst>
                                    <p:cond delay="0"/>
                                  </p:stCondLst>
                                  <p:childTnLst>
                                    <p:set>
                                      <p:cBhvr>
                                        <p:cTn id="54" dur="1" fill="hold">
                                          <p:stCondLst>
                                            <p:cond delay="0"/>
                                          </p:stCondLst>
                                        </p:cTn>
                                        <p:tgtEl>
                                          <p:spTgt spid="321"/>
                                        </p:tgtEl>
                                        <p:attrNameLst>
                                          <p:attrName>style.visibility</p:attrName>
                                        </p:attrNameLst>
                                      </p:cBhvr>
                                      <p:to>
                                        <p:strVal val="visible"/>
                                      </p:to>
                                    </p:set>
                                  </p:childTnLst>
                                </p:cTn>
                              </p:par>
                              <p:par>
                                <p:cTn id="55" presetID="1" presetClass="entr" fill="hold" nodeType="withEffect">
                                  <p:stCondLst>
                                    <p:cond delay="0"/>
                                  </p:stCondLst>
                                  <p:childTnLst>
                                    <p:set>
                                      <p:cBhvr>
                                        <p:cTn id="56" dur="1" fill="hold">
                                          <p:stCondLst>
                                            <p:cond delay="0"/>
                                          </p:stCondLst>
                                        </p:cTn>
                                        <p:tgtEl>
                                          <p:spTgt spid="322"/>
                                        </p:tgtEl>
                                        <p:attrNameLst>
                                          <p:attrName>style.visibility</p:attrName>
                                        </p:attrNameLst>
                                      </p:cBhvr>
                                      <p:to>
                                        <p:strVal val="visible"/>
                                      </p:to>
                                    </p:set>
                                  </p:childTnLst>
                                </p:cTn>
                              </p:par>
                            </p:childTnLst>
                          </p:cTn>
                        </p:par>
                        <p:par>
                          <p:cTn id="57" fill="hold">
                            <p:stCondLst>
                              <p:cond delay="0"/>
                            </p:stCondLst>
                            <p:childTnLst>
                              <p:par>
                                <p:cTn id="58" presetID="1" presetClass="entr" fill="hold" nodeType="afterEffect">
                                  <p:stCondLst>
                                    <p:cond delay="0"/>
                                  </p:stCondLst>
                                  <p:childTnLst>
                                    <p:set>
                                      <p:cBhvr>
                                        <p:cTn id="59" dur="1" fill="hold">
                                          <p:stCondLst>
                                            <p:cond delay="0"/>
                                          </p:stCondLst>
                                        </p:cTn>
                                        <p:tgtEl>
                                          <p:spTgt spid="328"/>
                                        </p:tgtEl>
                                        <p:attrNameLst>
                                          <p:attrName>style.visibility</p:attrName>
                                        </p:attrNameLst>
                                      </p:cBhvr>
                                      <p:to>
                                        <p:strVal val="visible"/>
                                      </p:to>
                                    </p:set>
                                  </p:childTnLst>
                                </p:cTn>
                              </p:par>
                            </p:childTnLst>
                          </p:cTn>
                        </p:par>
                        <p:par>
                          <p:cTn id="60" fill="hold">
                            <p:stCondLst>
                              <p:cond delay="0"/>
                            </p:stCondLst>
                            <p:childTnLst>
                              <p:par>
                                <p:cTn id="61" presetID="1" presetClass="entr" fill="hold" nodeType="afterEffect">
                                  <p:stCondLst>
                                    <p:cond delay="0"/>
                                  </p:stCondLst>
                                  <p:childTnLst>
                                    <p:set>
                                      <p:cBhvr>
                                        <p:cTn id="62" dur="1" fill="hold">
                                          <p:stCondLst>
                                            <p:cond delay="0"/>
                                          </p:stCondLst>
                                        </p:cTn>
                                        <p:tgtEl>
                                          <p:spTgt spid="3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fill="hold" nodeType="clickEffect">
                                  <p:stCondLst>
                                    <p:cond delay="0"/>
                                  </p:stCondLst>
                                  <p:childTnLst>
                                    <p:set>
                                      <p:cBhvr>
                                        <p:cTn id="66" dur="1" fill="hold">
                                          <p:stCondLst>
                                            <p:cond delay="0"/>
                                          </p:stCondLst>
                                        </p:cTn>
                                        <p:tgtEl>
                                          <p:spTgt spid="321"/>
                                        </p:tgtEl>
                                        <p:attrNameLst>
                                          <p:attrName>style.visibility</p:attrName>
                                        </p:attrNameLst>
                                      </p:cBhvr>
                                      <p:to>
                                        <p:strVal val="hidden"/>
                                      </p:to>
                                    </p:set>
                                  </p:childTnLst>
                                </p:cTn>
                              </p:par>
                              <p:par>
                                <p:cTn id="67" presetID="1" presetClass="exit" fill="hold" nodeType="withEffect">
                                  <p:stCondLst>
                                    <p:cond delay="0"/>
                                  </p:stCondLst>
                                  <p:childTnLst>
                                    <p:set>
                                      <p:cBhvr>
                                        <p:cTn id="68" dur="1" fill="hold">
                                          <p:stCondLst>
                                            <p:cond delay="0"/>
                                          </p:stCondLst>
                                        </p:cTn>
                                        <p:tgtEl>
                                          <p:spTgt spid="322"/>
                                        </p:tgtEl>
                                        <p:attrNameLst>
                                          <p:attrName>style.visibility</p:attrName>
                                        </p:attrNameLst>
                                      </p:cBhvr>
                                      <p:to>
                                        <p:strVal val="hidden"/>
                                      </p:to>
                                    </p:set>
                                  </p:childTnLst>
                                </p:cTn>
                              </p:par>
                            </p:childTnLst>
                          </p:cTn>
                        </p:par>
                        <p:par>
                          <p:cTn id="69" fill="hold">
                            <p:stCondLst>
                              <p:cond delay="0"/>
                            </p:stCondLst>
                            <p:childTnLst>
                              <p:par>
                                <p:cTn id="70" presetID="1" presetClass="exit" fill="hold" nodeType="afterEffect">
                                  <p:stCondLst>
                                    <p:cond delay="0"/>
                                  </p:stCondLst>
                                  <p:childTnLst>
                                    <p:set>
                                      <p:cBhvr>
                                        <p:cTn id="71" dur="1" fill="hold">
                                          <p:stCondLst>
                                            <p:cond delay="0"/>
                                          </p:stCondLst>
                                        </p:cTn>
                                        <p:tgtEl>
                                          <p:spTgt spid="332"/>
                                        </p:tgtEl>
                                        <p:attrNameLst>
                                          <p:attrName>style.visibility</p:attrName>
                                        </p:attrNameLst>
                                      </p:cBhvr>
                                      <p:to>
                                        <p:strVal val="hidden"/>
                                      </p:to>
                                    </p:set>
                                  </p:childTnLst>
                                </p:cTn>
                              </p:par>
                            </p:childTnLst>
                          </p:cTn>
                        </p:par>
                        <p:par>
                          <p:cTn id="72" fill="hold">
                            <p:stCondLst>
                              <p:cond delay="0"/>
                            </p:stCondLst>
                            <p:childTnLst>
                              <p:par>
                                <p:cTn id="73" presetID="1" presetClass="entr" fill="hold" nodeType="afterEffect">
                                  <p:stCondLst>
                                    <p:cond delay="0"/>
                                  </p:stCondLst>
                                  <p:childTnLst>
                                    <p:set>
                                      <p:cBhvr>
                                        <p:cTn id="74" dur="1" fill="hold">
                                          <p:stCondLst>
                                            <p:cond delay="0"/>
                                          </p:stCondLst>
                                        </p:cTn>
                                        <p:tgtEl>
                                          <p:spTgt spid="316"/>
                                        </p:tgtEl>
                                        <p:attrNameLst>
                                          <p:attrName>style.visibility</p:attrName>
                                        </p:attrNameLst>
                                      </p:cBhvr>
                                      <p:to>
                                        <p:strVal val="visible"/>
                                      </p:to>
                                    </p:set>
                                  </p:childTnLst>
                                </p:cTn>
                              </p:par>
                            </p:childTnLst>
                          </p:cTn>
                        </p:par>
                        <p:par>
                          <p:cTn id="75" fill="hold">
                            <p:stCondLst>
                              <p:cond delay="0"/>
                            </p:stCondLst>
                            <p:childTnLst>
                              <p:par>
                                <p:cTn id="76" presetID="1" presetClass="entr" fill="hold" nodeType="afterEffect">
                                  <p:stCondLst>
                                    <p:cond delay="0"/>
                                  </p:stCondLst>
                                  <p:childTnLst>
                                    <p:set>
                                      <p:cBhvr>
                                        <p:cTn id="77" dur="1" fill="hold">
                                          <p:stCondLst>
                                            <p:cond delay="0"/>
                                          </p:stCondLst>
                                        </p:cTn>
                                        <p:tgtEl>
                                          <p:spTgt spid="323"/>
                                        </p:tgtEl>
                                        <p:attrNameLst>
                                          <p:attrName>style.visibility</p:attrName>
                                        </p:attrNameLst>
                                      </p:cBhvr>
                                      <p:to>
                                        <p:strVal val="visible"/>
                                      </p:to>
                                    </p:set>
                                  </p:childTnLst>
                                </p:cTn>
                              </p:par>
                            </p:childTnLst>
                          </p:cTn>
                        </p:par>
                        <p:par>
                          <p:cTn id="78" fill="hold">
                            <p:stCondLst>
                              <p:cond delay="0"/>
                            </p:stCondLst>
                            <p:childTnLst>
                              <p:par>
                                <p:cTn id="79" presetID="1" presetClass="entr" fill="hold" nodeType="afterEffect">
                                  <p:stCondLst>
                                    <p:cond delay="0"/>
                                  </p:stCondLst>
                                  <p:childTnLst>
                                    <p:set>
                                      <p:cBhvr>
                                        <p:cTn id="80" dur="1" fill="hold">
                                          <p:stCondLst>
                                            <p:cond delay="0"/>
                                          </p:stCondLst>
                                        </p:cTn>
                                        <p:tgtEl>
                                          <p:spTgt spid="330"/>
                                        </p:tgtEl>
                                        <p:attrNameLst>
                                          <p:attrName>style.visibility</p:attrName>
                                        </p:attrNameLst>
                                      </p:cBhvr>
                                      <p:to>
                                        <p:strVal val="visible"/>
                                      </p:to>
                                    </p:set>
                                  </p:childTnLst>
                                </p:cTn>
                              </p:par>
                            </p:childTnLst>
                          </p:cTn>
                        </p:par>
                        <p:par>
                          <p:cTn id="81" fill="hold">
                            <p:stCondLst>
                              <p:cond delay="0"/>
                            </p:stCondLst>
                            <p:childTnLst>
                              <p:par>
                                <p:cTn id="82" presetID="1" presetClass="entr" fill="hold" nodeType="afterEffect">
                                  <p:stCondLst>
                                    <p:cond delay="0"/>
                                  </p:stCondLst>
                                  <p:childTnLst>
                                    <p:set>
                                      <p:cBhvr>
                                        <p:cTn id="83" dur="1" fill="hold">
                                          <p:stCondLst>
                                            <p:cond delay="0"/>
                                          </p:stCondLst>
                                        </p:cTn>
                                        <p:tgtEl>
                                          <p:spTgt spid="331"/>
                                        </p:tgtEl>
                                        <p:attrNameLst>
                                          <p:attrName>style.visibility</p:attrName>
                                        </p:attrNameLst>
                                      </p:cBhvr>
                                      <p:to>
                                        <p:strVal val="visible"/>
                                      </p:to>
                                    </p:set>
                                  </p:childTnLst>
                                </p:cTn>
                              </p:par>
                            </p:childTnLst>
                          </p:cTn>
                        </p:par>
                        <p:par>
                          <p:cTn id="84" fill="hold">
                            <p:stCondLst>
                              <p:cond delay="0"/>
                            </p:stCondLst>
                            <p:childTnLst>
                              <p:par>
                                <p:cTn id="85" presetID="1" presetClass="entr" fill="hold" nodeType="afterEffect">
                                  <p:stCondLst>
                                    <p:cond delay="0"/>
                                  </p:stCondLst>
                                  <p:childTnLst>
                                    <p:set>
                                      <p:cBhvr>
                                        <p:cTn id="86"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237600" y="4039560"/>
            <a:ext cx="21970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uFill>
                  <a:solidFill>
                    <a:srgbClr val="FFFFFF"/>
                  </a:solidFill>
                </a:uFill>
                <a:latin typeface="Arial"/>
              </a:rPr>
              <a:t>Number of misses:</a:t>
            </a:r>
            <a:endParaRPr lang="en-US" sz="1800" b="0" strike="noStrike" spc="-1">
              <a:solidFill>
                <a:srgbClr val="000000"/>
              </a:solidFill>
              <a:uFill>
                <a:solidFill>
                  <a:srgbClr val="FFFFFF"/>
                </a:solidFill>
              </a:uFill>
              <a:latin typeface="Arial"/>
            </a:endParaRPr>
          </a:p>
        </p:txBody>
      </p:sp>
      <p:sp>
        <p:nvSpPr>
          <p:cNvPr id="337" name="Line 2"/>
          <p:cNvSpPr/>
          <p:nvPr/>
        </p:nvSpPr>
        <p:spPr>
          <a:xfrm>
            <a:off x="2612160" y="4039560"/>
            <a:ext cx="360" cy="33840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38" name="Line 3"/>
          <p:cNvSpPr/>
          <p:nvPr/>
        </p:nvSpPr>
        <p:spPr>
          <a:xfrm>
            <a:off x="2733120" y="4039560"/>
            <a:ext cx="360" cy="338400"/>
          </a:xfrm>
          <a:prstGeom prst="line">
            <a:avLst/>
          </a:prstGeom>
          <a:ln>
            <a:solidFill>
              <a:srgbClr val="FF0000"/>
            </a:solidFill>
          </a:ln>
        </p:spPr>
        <p:style>
          <a:lnRef idx="1">
            <a:schemeClr val="accent2"/>
          </a:lnRef>
          <a:fillRef idx="0">
            <a:schemeClr val="accent2"/>
          </a:fillRef>
          <a:effectRef idx="0">
            <a:schemeClr val="accent2"/>
          </a:effectRef>
          <a:fontRef idx="minor"/>
        </p:style>
      </p:sp>
      <p:graphicFrame>
        <p:nvGraphicFramePr>
          <p:cNvPr id="339" name="Table 4"/>
          <p:cNvGraphicFramePr/>
          <p:nvPr/>
        </p:nvGraphicFramePr>
        <p:xfrm>
          <a:off x="1965960" y="1912320"/>
          <a:ext cx="5200200" cy="370440"/>
        </p:xfrm>
        <a:graphic>
          <a:graphicData uri="http://schemas.openxmlformats.org/drawingml/2006/table">
            <a:tbl>
              <a:tblPr/>
              <a:tblGrid>
                <a:gridCol w="6400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70960">
                  <a:extLst>
                    <a:ext uri="{9D8B030D-6E8A-4147-A177-3AD203B41FA5}">
                      <a16:colId xmlns:a16="http://schemas.microsoft.com/office/drawing/2014/main" val="20008"/>
                    </a:ext>
                  </a:extLst>
                </a:gridCol>
              </a:tblGrid>
              <a:tr h="370440">
                <a:tc>
                  <a:txBody>
                    <a:bodyPr/>
                    <a:lstStyle/>
                    <a:p>
                      <a:pPr>
                        <a:lnSpc>
                          <a:spcPct val="100000"/>
                        </a:lnSpc>
                      </a:pPr>
                      <a:r>
                        <a:rPr lang="en-US" sz="1350" b="0" strike="noStrike" spc="-1">
                          <a:solidFill>
                            <a:srgbClr val="000000"/>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0</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1</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2</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3</a:t>
                      </a:r>
                      <a:endParaRPr lang="en-US" sz="1800" b="0" strike="noStrike" spc="-1">
                        <a:solidFill>
                          <a:srgbClr val="000000"/>
                        </a:solidFill>
                        <a:uFill>
                          <a:solidFill>
                            <a:srgbClr val="FFFFFF"/>
                          </a:solidFill>
                        </a:uFill>
                        <a:latin typeface="Arial"/>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4</a:t>
                      </a:r>
                      <a:endParaRPr lang="en-US" sz="1800" b="0" strike="noStrike" spc="-1">
                        <a:solidFill>
                          <a:srgbClr val="000000"/>
                        </a:solidFill>
                        <a:uFill>
                          <a:solidFill>
                            <a:srgbClr val="FFFFFF"/>
                          </a:solidFill>
                        </a:uFill>
                        <a:latin typeface="Arial"/>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5</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6</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7</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bl>
          </a:graphicData>
        </a:graphic>
      </p:graphicFrame>
      <p:graphicFrame>
        <p:nvGraphicFramePr>
          <p:cNvPr id="340" name="Table 5"/>
          <p:cNvGraphicFramePr/>
          <p:nvPr/>
        </p:nvGraphicFramePr>
        <p:xfrm>
          <a:off x="1979640" y="2963160"/>
          <a:ext cx="5200200" cy="370440"/>
        </p:xfrm>
        <a:graphic>
          <a:graphicData uri="http://schemas.openxmlformats.org/drawingml/2006/table">
            <a:tbl>
              <a:tblPr/>
              <a:tblGrid>
                <a:gridCol w="6400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70960">
                  <a:extLst>
                    <a:ext uri="{9D8B030D-6E8A-4147-A177-3AD203B41FA5}">
                      <a16:colId xmlns:a16="http://schemas.microsoft.com/office/drawing/2014/main" val="20008"/>
                    </a:ext>
                  </a:extLst>
                </a:gridCol>
              </a:tblGrid>
              <a:tr h="370440">
                <a:tc>
                  <a:txBody>
                    <a:bodyPr/>
                    <a:lstStyle/>
                    <a:p>
                      <a:pPr>
                        <a:lnSpc>
                          <a:spcPct val="100000"/>
                        </a:lnSpc>
                      </a:pPr>
                      <a:r>
                        <a:rPr lang="en-US" sz="1350" b="0" strike="noStrike" spc="-1">
                          <a:solidFill>
                            <a:srgbClr val="000000"/>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0</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1</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2</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3</a:t>
                      </a:r>
                      <a:endParaRPr lang="en-US" sz="1800" b="0" strike="noStrike" spc="-1">
                        <a:solidFill>
                          <a:srgbClr val="000000"/>
                        </a:solidFill>
                        <a:uFill>
                          <a:solidFill>
                            <a:srgbClr val="FFFFFF"/>
                          </a:solidFill>
                        </a:uFill>
                        <a:latin typeface="Arial"/>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4</a:t>
                      </a:r>
                      <a:endParaRPr lang="en-US" sz="1800" b="0" strike="noStrike" spc="-1">
                        <a:solidFill>
                          <a:srgbClr val="000000"/>
                        </a:solidFill>
                        <a:uFill>
                          <a:solidFill>
                            <a:srgbClr val="FFFFFF"/>
                          </a:solidFill>
                        </a:uFill>
                        <a:latin typeface="Arial"/>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5</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6</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7</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bl>
          </a:graphicData>
        </a:graphic>
      </p:graphicFrame>
      <p:graphicFrame>
        <p:nvGraphicFramePr>
          <p:cNvPr id="341" name="Table 6"/>
          <p:cNvGraphicFramePr/>
          <p:nvPr/>
        </p:nvGraphicFramePr>
        <p:xfrm>
          <a:off x="1963800" y="929520"/>
          <a:ext cx="5200200" cy="370440"/>
        </p:xfrm>
        <a:graphic>
          <a:graphicData uri="http://schemas.openxmlformats.org/drawingml/2006/table">
            <a:tbl>
              <a:tblPr/>
              <a:tblGrid>
                <a:gridCol w="6400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70960">
                  <a:extLst>
                    <a:ext uri="{9D8B030D-6E8A-4147-A177-3AD203B41FA5}">
                      <a16:colId xmlns:a16="http://schemas.microsoft.com/office/drawing/2014/main" val="20008"/>
                    </a:ext>
                  </a:extLst>
                </a:gridCol>
              </a:tblGrid>
              <a:tr h="370440">
                <a:tc>
                  <a:txBody>
                    <a:bodyPr/>
                    <a:lstStyle/>
                    <a:p>
                      <a:pPr>
                        <a:lnSpc>
                          <a:spcPct val="100000"/>
                        </a:lnSpc>
                      </a:pPr>
                      <a:r>
                        <a:rPr lang="en-US" sz="1350" b="0" strike="noStrike" spc="-1">
                          <a:solidFill>
                            <a:srgbClr val="000000"/>
                          </a:solidFill>
                          <a:uFill>
                            <a:solidFill>
                              <a:srgbClr val="FFFFFF"/>
                            </a:solidFill>
                          </a:uFill>
                          <a:latin typeface="Arial"/>
                        </a:rPr>
                        <a:t>temp</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0</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1</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2</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3</a:t>
                      </a:r>
                      <a:endParaRPr lang="en-US" sz="1800" b="0" strike="noStrike" spc="-1">
                        <a:solidFill>
                          <a:srgbClr val="000000"/>
                        </a:solidFill>
                        <a:uFill>
                          <a:solidFill>
                            <a:srgbClr val="FFFFFF"/>
                          </a:solidFill>
                        </a:uFill>
                        <a:latin typeface="Arial"/>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4</a:t>
                      </a:r>
                      <a:endParaRPr lang="en-US" sz="1800" b="0" strike="noStrike" spc="-1">
                        <a:solidFill>
                          <a:srgbClr val="000000"/>
                        </a:solidFill>
                        <a:uFill>
                          <a:solidFill>
                            <a:srgbClr val="FFFFFF"/>
                          </a:solidFill>
                        </a:uFill>
                        <a:latin typeface="Arial"/>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5</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6</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350" b="0" strike="noStrike" spc="-1">
                          <a:solidFill>
                            <a:srgbClr val="000000"/>
                          </a:solidFill>
                          <a:uFill>
                            <a:solidFill>
                              <a:srgbClr val="FFFFFF"/>
                            </a:solidFill>
                          </a:uFill>
                          <a:latin typeface="Arial"/>
                        </a:rPr>
                        <a:t>7</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bl>
          </a:graphicData>
        </a:graphic>
      </p:graphicFrame>
      <p:sp>
        <p:nvSpPr>
          <p:cNvPr id="342" name="Line 7"/>
          <p:cNvSpPr/>
          <p:nvPr/>
        </p:nvSpPr>
        <p:spPr>
          <a:xfrm>
            <a:off x="2844720" y="4039560"/>
            <a:ext cx="360" cy="33840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43" name="Line 8"/>
          <p:cNvSpPr/>
          <p:nvPr/>
        </p:nvSpPr>
        <p:spPr>
          <a:xfrm>
            <a:off x="2967480" y="4039560"/>
            <a:ext cx="360" cy="33840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44" name="CustomShape 9"/>
          <p:cNvSpPr/>
          <p:nvPr/>
        </p:nvSpPr>
        <p:spPr>
          <a:xfrm flipV="1">
            <a:off x="4016880" y="1426320"/>
            <a:ext cx="2241360" cy="395280"/>
          </a:xfrm>
          <a:custGeom>
            <a:avLst/>
            <a:gdLst/>
            <a:ahLst/>
            <a:cxnLst/>
            <a:rect l="l" t="t" r="r" b="b"/>
            <a:pathLst>
              <a:path w="21600" h="21600">
                <a:moveTo>
                  <a:pt x="0" y="0"/>
                </a:moveTo>
                <a:lnTo>
                  <a:pt x="21600" y="21600"/>
                </a:lnTo>
              </a:path>
            </a:pathLst>
          </a:custGeom>
          <a:noFill/>
          <a:ln>
            <a:solidFill>
              <a:srgbClr val="0070C0"/>
            </a:solidFill>
            <a:tailEnd type="triangle" w="med" len="med"/>
          </a:ln>
        </p:spPr>
        <p:style>
          <a:lnRef idx="1">
            <a:schemeClr val="dk1"/>
          </a:lnRef>
          <a:fillRef idx="0">
            <a:schemeClr val="dk1"/>
          </a:fillRef>
          <a:effectRef idx="0">
            <a:schemeClr val="dk1"/>
          </a:effectRef>
          <a:fontRef idx="minor"/>
        </p:style>
      </p:sp>
      <p:sp>
        <p:nvSpPr>
          <p:cNvPr id="345" name="CustomShape 10"/>
          <p:cNvSpPr/>
          <p:nvPr/>
        </p:nvSpPr>
        <p:spPr>
          <a:xfrm flipV="1">
            <a:off x="3441960" y="1426320"/>
            <a:ext cx="2241360" cy="395280"/>
          </a:xfrm>
          <a:custGeom>
            <a:avLst/>
            <a:gdLst/>
            <a:ahLst/>
            <a:cxnLst/>
            <a:rect l="l" t="t" r="r" b="b"/>
            <a:pathLst>
              <a:path w="21600" h="21600">
                <a:moveTo>
                  <a:pt x="0" y="0"/>
                </a:moveTo>
                <a:lnTo>
                  <a:pt x="21600" y="21600"/>
                </a:lnTo>
              </a:path>
            </a:pathLst>
          </a:custGeom>
          <a:noFill/>
          <a:ln>
            <a:solidFill>
              <a:srgbClr val="0070C0"/>
            </a:solidFill>
            <a:tailEnd type="triangle" w="med" len="med"/>
          </a:ln>
        </p:spPr>
        <p:style>
          <a:lnRef idx="1">
            <a:schemeClr val="dk1"/>
          </a:lnRef>
          <a:fillRef idx="0">
            <a:schemeClr val="dk1"/>
          </a:fillRef>
          <a:effectRef idx="0">
            <a:schemeClr val="dk1"/>
          </a:effectRef>
          <a:fontRef idx="minor"/>
        </p:style>
      </p:sp>
      <p:sp>
        <p:nvSpPr>
          <p:cNvPr id="346" name="Line 11"/>
          <p:cNvSpPr/>
          <p:nvPr/>
        </p:nvSpPr>
        <p:spPr>
          <a:xfrm>
            <a:off x="2434680" y="4039560"/>
            <a:ext cx="717840" cy="33840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47" name="CustomShape 12"/>
          <p:cNvSpPr/>
          <p:nvPr/>
        </p:nvSpPr>
        <p:spPr>
          <a:xfrm>
            <a:off x="2902680" y="2393640"/>
            <a:ext cx="538560" cy="523800"/>
          </a:xfrm>
          <a:custGeom>
            <a:avLst/>
            <a:gdLst/>
            <a:ahLst/>
            <a:cxnLst/>
            <a:rect l="l" t="t" r="r" b="b"/>
            <a:pathLst>
              <a:path w="21600" h="21600">
                <a:moveTo>
                  <a:pt x="0" y="0"/>
                </a:moveTo>
                <a:lnTo>
                  <a:pt x="21600" y="21600"/>
                </a:lnTo>
              </a:path>
            </a:pathLst>
          </a:custGeom>
          <a:noFill/>
          <a:ln>
            <a:solidFill>
              <a:srgbClr val="FF0000"/>
            </a:solidFill>
            <a:tailEnd type="triangle" w="med" len="med"/>
          </a:ln>
        </p:spPr>
        <p:style>
          <a:lnRef idx="1">
            <a:schemeClr val="dk1"/>
          </a:lnRef>
          <a:fillRef idx="0">
            <a:schemeClr val="dk1"/>
          </a:fillRef>
          <a:effectRef idx="0">
            <a:schemeClr val="dk1"/>
          </a:effectRef>
          <a:fontRef idx="minor"/>
        </p:style>
      </p:sp>
      <p:sp>
        <p:nvSpPr>
          <p:cNvPr id="348" name="Line 13"/>
          <p:cNvSpPr/>
          <p:nvPr/>
        </p:nvSpPr>
        <p:spPr>
          <a:xfrm>
            <a:off x="3283560" y="4039560"/>
            <a:ext cx="360" cy="33840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49" name="Line 14"/>
          <p:cNvSpPr/>
          <p:nvPr/>
        </p:nvSpPr>
        <p:spPr>
          <a:xfrm>
            <a:off x="5733360" y="1965240"/>
            <a:ext cx="0" cy="19080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50" name="Line 15"/>
          <p:cNvSpPr/>
          <p:nvPr/>
        </p:nvSpPr>
        <p:spPr>
          <a:xfrm>
            <a:off x="6336360" y="1965240"/>
            <a:ext cx="0" cy="19080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51" name="Line 16"/>
          <p:cNvSpPr/>
          <p:nvPr/>
        </p:nvSpPr>
        <p:spPr>
          <a:xfrm>
            <a:off x="5157360" y="1965240"/>
            <a:ext cx="0" cy="19080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52" name="Line 17"/>
          <p:cNvSpPr/>
          <p:nvPr/>
        </p:nvSpPr>
        <p:spPr>
          <a:xfrm>
            <a:off x="5727240" y="3031920"/>
            <a:ext cx="0" cy="19116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53" name="Line 18"/>
          <p:cNvSpPr/>
          <p:nvPr/>
        </p:nvSpPr>
        <p:spPr>
          <a:xfrm>
            <a:off x="6336360" y="3031920"/>
            <a:ext cx="0" cy="19116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54" name="Line 19"/>
          <p:cNvSpPr/>
          <p:nvPr/>
        </p:nvSpPr>
        <p:spPr>
          <a:xfrm>
            <a:off x="6949080" y="3031920"/>
            <a:ext cx="0" cy="19116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55" name="Line 20"/>
          <p:cNvSpPr/>
          <p:nvPr/>
        </p:nvSpPr>
        <p:spPr>
          <a:xfrm>
            <a:off x="4576320" y="1965240"/>
            <a:ext cx="0" cy="19080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56" name="Line 21"/>
          <p:cNvSpPr/>
          <p:nvPr/>
        </p:nvSpPr>
        <p:spPr>
          <a:xfrm>
            <a:off x="5161680" y="3031920"/>
            <a:ext cx="0" cy="19116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57" name="Line 22"/>
          <p:cNvSpPr/>
          <p:nvPr/>
        </p:nvSpPr>
        <p:spPr>
          <a:xfrm>
            <a:off x="3441600" y="1957320"/>
            <a:ext cx="0" cy="19116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58" name="Line 23"/>
          <p:cNvSpPr/>
          <p:nvPr/>
        </p:nvSpPr>
        <p:spPr>
          <a:xfrm>
            <a:off x="4044600" y="1957320"/>
            <a:ext cx="0" cy="19116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59" name="Line 24"/>
          <p:cNvSpPr/>
          <p:nvPr/>
        </p:nvSpPr>
        <p:spPr>
          <a:xfrm>
            <a:off x="2877120" y="1965240"/>
            <a:ext cx="0" cy="19080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60" name="Line 25"/>
          <p:cNvSpPr/>
          <p:nvPr/>
        </p:nvSpPr>
        <p:spPr>
          <a:xfrm>
            <a:off x="3441600" y="3031920"/>
            <a:ext cx="0" cy="19116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61" name="CustomShape 26"/>
          <p:cNvSpPr/>
          <p:nvPr/>
        </p:nvSpPr>
        <p:spPr>
          <a:xfrm flipH="1">
            <a:off x="4498200" y="1426320"/>
            <a:ext cx="1759680" cy="1491120"/>
          </a:xfrm>
          <a:custGeom>
            <a:avLst/>
            <a:gdLst/>
            <a:ahLst/>
            <a:cxnLst/>
            <a:rect l="l" t="t" r="r" b="b"/>
            <a:pathLst>
              <a:path w="21600" h="21600">
                <a:moveTo>
                  <a:pt x="0" y="0"/>
                </a:moveTo>
                <a:lnTo>
                  <a:pt x="21600" y="21600"/>
                </a:lnTo>
              </a:path>
            </a:pathLst>
          </a:custGeom>
          <a:noFill/>
          <a:ln>
            <a:solidFill>
              <a:srgbClr val="0070C0"/>
            </a:solidFill>
            <a:tailEnd type="triangle" w="med" len="med"/>
          </a:ln>
        </p:spPr>
        <p:style>
          <a:lnRef idx="1">
            <a:schemeClr val="dk1"/>
          </a:lnRef>
          <a:fillRef idx="0">
            <a:schemeClr val="dk1"/>
          </a:fillRef>
          <a:effectRef idx="0">
            <a:schemeClr val="dk1"/>
          </a:effectRef>
          <a:fontRef idx="minor"/>
        </p:style>
      </p:sp>
      <p:sp>
        <p:nvSpPr>
          <p:cNvPr id="362" name="CustomShape 27"/>
          <p:cNvSpPr/>
          <p:nvPr/>
        </p:nvSpPr>
        <p:spPr>
          <a:xfrm flipH="1">
            <a:off x="4016160" y="1426320"/>
            <a:ext cx="1666440" cy="1491120"/>
          </a:xfrm>
          <a:custGeom>
            <a:avLst/>
            <a:gdLst/>
            <a:ahLst/>
            <a:cxnLst/>
            <a:rect l="l" t="t" r="r" b="b"/>
            <a:pathLst>
              <a:path w="21600" h="21600">
                <a:moveTo>
                  <a:pt x="0" y="0"/>
                </a:moveTo>
                <a:lnTo>
                  <a:pt x="21600" y="21600"/>
                </a:lnTo>
              </a:path>
            </a:pathLst>
          </a:custGeom>
          <a:noFill/>
          <a:ln>
            <a:solidFill>
              <a:srgbClr val="0070C0"/>
            </a:solidFill>
            <a:tailEnd type="triangle" w="med" len="med"/>
          </a:ln>
        </p:spPr>
        <p:style>
          <a:lnRef idx="1">
            <a:schemeClr val="dk1"/>
          </a:lnRef>
          <a:fillRef idx="0">
            <a:schemeClr val="dk1"/>
          </a:fillRef>
          <a:effectRef idx="0">
            <a:schemeClr val="dk1"/>
          </a:effectRef>
          <a:fontRef idx="minor"/>
        </p:style>
      </p:sp>
      <p:sp>
        <p:nvSpPr>
          <p:cNvPr id="363" name="Line 28"/>
          <p:cNvSpPr/>
          <p:nvPr/>
        </p:nvSpPr>
        <p:spPr>
          <a:xfrm>
            <a:off x="4052520" y="3031920"/>
            <a:ext cx="0" cy="19116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64" name="Line 29"/>
          <p:cNvSpPr/>
          <p:nvPr/>
        </p:nvSpPr>
        <p:spPr>
          <a:xfrm>
            <a:off x="4621320" y="3031920"/>
            <a:ext cx="0" cy="19116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65" name="CustomShape 30"/>
          <p:cNvSpPr/>
          <p:nvPr/>
        </p:nvSpPr>
        <p:spPr>
          <a:xfrm flipH="1">
            <a:off x="2844720" y="2352600"/>
            <a:ext cx="4005360" cy="496800"/>
          </a:xfrm>
          <a:custGeom>
            <a:avLst/>
            <a:gdLst/>
            <a:ahLst/>
            <a:cxnLst/>
            <a:rect l="l" t="t" r="r" b="b"/>
            <a:pathLst>
              <a:path w="21600" h="21600">
                <a:moveTo>
                  <a:pt x="0" y="0"/>
                </a:moveTo>
                <a:lnTo>
                  <a:pt x="21600" y="21600"/>
                </a:lnTo>
              </a:path>
            </a:pathLst>
          </a:custGeom>
          <a:noFill/>
          <a:ln>
            <a:solidFill>
              <a:srgbClr val="00B050"/>
            </a:solidFill>
            <a:tailEnd type="triangle" w="med" len="med"/>
          </a:ln>
        </p:spPr>
        <p:style>
          <a:lnRef idx="1">
            <a:schemeClr val="dk1"/>
          </a:lnRef>
          <a:fillRef idx="0">
            <a:schemeClr val="dk1"/>
          </a:fillRef>
          <a:effectRef idx="0">
            <a:schemeClr val="dk1"/>
          </a:effectRef>
          <a:fontRef idx="minor"/>
        </p:style>
      </p:sp>
      <p:sp>
        <p:nvSpPr>
          <p:cNvPr id="366" name="Line 31"/>
          <p:cNvSpPr/>
          <p:nvPr/>
        </p:nvSpPr>
        <p:spPr>
          <a:xfrm>
            <a:off x="6949080" y="1965240"/>
            <a:ext cx="0" cy="19080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67" name="Line 32"/>
          <p:cNvSpPr/>
          <p:nvPr/>
        </p:nvSpPr>
        <p:spPr>
          <a:xfrm>
            <a:off x="2901240" y="3031920"/>
            <a:ext cx="0" cy="19116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68" name="Line 33"/>
          <p:cNvSpPr/>
          <p:nvPr/>
        </p:nvSpPr>
        <p:spPr>
          <a:xfrm>
            <a:off x="5029920" y="3425400"/>
            <a:ext cx="2043360" cy="360"/>
          </a:xfrm>
          <a:prstGeom prst="line">
            <a:avLst/>
          </a:prstGeom>
          <a:ln>
            <a:solidFill>
              <a:srgbClr val="FF0000"/>
            </a:solidFill>
          </a:ln>
        </p:spPr>
        <p:style>
          <a:lnRef idx="1">
            <a:schemeClr val="accent1"/>
          </a:lnRef>
          <a:fillRef idx="0">
            <a:schemeClr val="accent1"/>
          </a:fillRef>
          <a:effectRef idx="0">
            <a:schemeClr val="accent1"/>
          </a:effectRef>
          <a:fontRef idx="minor"/>
        </p:style>
      </p:sp>
      <p:sp>
        <p:nvSpPr>
          <p:cNvPr id="369" name="Line 34"/>
          <p:cNvSpPr/>
          <p:nvPr/>
        </p:nvSpPr>
        <p:spPr>
          <a:xfrm>
            <a:off x="2733120" y="2365920"/>
            <a:ext cx="2043360" cy="360"/>
          </a:xfrm>
          <a:prstGeom prst="line">
            <a:avLst/>
          </a:prstGeom>
          <a:ln>
            <a:solidFill>
              <a:srgbClr val="FF0000"/>
            </a:solidFill>
          </a:ln>
        </p:spPr>
        <p:style>
          <a:lnRef idx="1">
            <a:schemeClr val="accent1"/>
          </a:lnRef>
          <a:fillRef idx="0">
            <a:schemeClr val="accent1"/>
          </a:fillRef>
          <a:effectRef idx="0">
            <a:schemeClr val="accent1"/>
          </a:effectRef>
          <a:fontRef idx="minor"/>
        </p:style>
      </p:sp>
      <p:sp>
        <p:nvSpPr>
          <p:cNvPr id="370" name="Line 35"/>
          <p:cNvSpPr/>
          <p:nvPr/>
        </p:nvSpPr>
        <p:spPr>
          <a:xfrm>
            <a:off x="3414240" y="4039560"/>
            <a:ext cx="360" cy="338400"/>
          </a:xfrm>
          <a:prstGeom prst="line">
            <a:avLst/>
          </a:prstGeom>
          <a:ln>
            <a:solidFill>
              <a:srgbClr val="FF0000"/>
            </a:solidFill>
          </a:ln>
        </p:spPr>
        <p:style>
          <a:lnRef idx="1">
            <a:schemeClr val="accent2"/>
          </a:lnRef>
          <a:fillRef idx="0">
            <a:schemeClr val="accent2"/>
          </a:fillRef>
          <a:effectRef idx="0">
            <a:schemeClr val="accent2"/>
          </a:effectRef>
          <a:fontRef idx="minor"/>
        </p:style>
      </p:sp>
      <p:sp>
        <p:nvSpPr>
          <p:cNvPr id="371" name="Line 36"/>
          <p:cNvSpPr/>
          <p:nvPr/>
        </p:nvSpPr>
        <p:spPr>
          <a:xfrm>
            <a:off x="5051160" y="832320"/>
            <a:ext cx="2043360" cy="360"/>
          </a:xfrm>
          <a:prstGeom prst="line">
            <a:avLst/>
          </a:prstGeom>
          <a:ln>
            <a:solidFill>
              <a:srgbClr val="FF0000"/>
            </a:solidFill>
          </a:ln>
        </p:spPr>
        <p:style>
          <a:lnRef idx="1">
            <a:schemeClr val="accent1"/>
          </a:lnRef>
          <a:fillRef idx="0">
            <a:schemeClr val="accent1"/>
          </a:fillRef>
          <a:effectRef idx="0">
            <a:schemeClr val="accent1"/>
          </a:effectRef>
          <a:fontRef idx="minor"/>
        </p:style>
      </p:sp>
      <p:sp>
        <p:nvSpPr>
          <p:cNvPr id="372" name="Line 37"/>
          <p:cNvSpPr/>
          <p:nvPr/>
        </p:nvSpPr>
        <p:spPr>
          <a:xfrm>
            <a:off x="2733120" y="3425400"/>
            <a:ext cx="2043360" cy="360"/>
          </a:xfrm>
          <a:prstGeom prst="line">
            <a:avLst/>
          </a:prstGeom>
          <a:ln>
            <a:solidFill>
              <a:srgbClr val="FF0000"/>
            </a:solidFill>
          </a:ln>
        </p:spPr>
        <p:style>
          <a:lnRef idx="1">
            <a:schemeClr val="accent1"/>
          </a:lnRef>
          <a:fillRef idx="0">
            <a:schemeClr val="accent1"/>
          </a:fillRef>
          <a:effectRef idx="0">
            <a:schemeClr val="accent1"/>
          </a:effectRef>
          <a:fontRef idx="minor"/>
        </p:style>
      </p:sp>
      <p:sp>
        <p:nvSpPr>
          <p:cNvPr id="373" name="Line 38"/>
          <p:cNvSpPr/>
          <p:nvPr/>
        </p:nvSpPr>
        <p:spPr>
          <a:xfrm>
            <a:off x="5051160" y="1794600"/>
            <a:ext cx="2043360" cy="360"/>
          </a:xfrm>
          <a:prstGeom prst="line">
            <a:avLst/>
          </a:prstGeom>
          <a:ln>
            <a:solidFill>
              <a:srgbClr val="FF0000"/>
            </a:solidFill>
          </a:ln>
        </p:spPr>
        <p:style>
          <a:lnRef idx="1">
            <a:schemeClr val="accent1"/>
          </a:lnRef>
          <a:fillRef idx="0">
            <a:schemeClr val="accent1"/>
          </a:fillRef>
          <a:effectRef idx="0">
            <a:schemeClr val="accent1"/>
          </a:effectRef>
          <a:fontRef idx="minor"/>
        </p:style>
      </p:sp>
      <p:sp>
        <p:nvSpPr>
          <p:cNvPr id="374" name="CustomShape 39"/>
          <p:cNvSpPr/>
          <p:nvPr/>
        </p:nvSpPr>
        <p:spPr>
          <a:xfrm>
            <a:off x="3931560" y="4080600"/>
            <a:ext cx="428400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Wingdings" charset="2"/>
              <a:buChar char=""/>
            </a:pPr>
            <a:r>
              <a:rPr lang="en-US" sz="1600" b="0" strike="noStrike" spc="-1">
                <a:solidFill>
                  <a:srgbClr val="000000"/>
                </a:solidFill>
                <a:uFill>
                  <a:solidFill>
                    <a:srgbClr val="FFFFFF"/>
                  </a:solidFill>
                </a:uFill>
                <a:latin typeface="Arial"/>
              </a:rPr>
              <a:t>Could’ve been 16 misses otherwise!</a:t>
            </a:r>
            <a:endParaRPr lang="en-US" sz="1800" b="0" strike="noStrike" spc="-1">
              <a:solidFill>
                <a:srgbClr val="000000"/>
              </a:solidFill>
              <a:uFill>
                <a:solidFill>
                  <a:srgbClr val="FFFFFF"/>
                </a:solidFill>
              </a:uFill>
              <a:latin typeface="Arial"/>
            </a:endParaRPr>
          </a:p>
          <a:p>
            <a:pPr>
              <a:lnSpc>
                <a:spcPct val="100000"/>
              </a:lnSpc>
            </a:pPr>
            <a:r>
              <a:rPr lang="en-US" sz="1600" b="0" strike="noStrike" spc="-1">
                <a:solidFill>
                  <a:srgbClr val="000000"/>
                </a:solidFill>
                <a:uFill>
                  <a:solidFill>
                    <a:srgbClr val="FFFFFF"/>
                  </a:solidFill>
                </a:uFill>
                <a:latin typeface="Arial"/>
              </a:rPr>
              <a:t>We would save even more if the block size were larger, or if </a:t>
            </a:r>
            <a:r>
              <a:rPr lang="en-US" sz="1600" b="0" strike="noStrike" spc="-1">
                <a:solidFill>
                  <a:srgbClr val="000000"/>
                </a:solidFill>
                <a:uFill>
                  <a:solidFill>
                    <a:srgbClr val="FFFFFF"/>
                  </a:solidFill>
                </a:uFill>
                <a:latin typeface="Courier New"/>
              </a:rPr>
              <a:t>temp</a:t>
            </a:r>
            <a:r>
              <a:rPr lang="en-US" sz="1600" b="0" strike="noStrike" spc="-1">
                <a:solidFill>
                  <a:srgbClr val="000000"/>
                </a:solidFill>
                <a:uFill>
                  <a:solidFill>
                    <a:srgbClr val="FFFFFF"/>
                  </a:solidFill>
                </a:uFill>
                <a:latin typeface="Arial"/>
              </a:rPr>
              <a:t> were already cached</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 presetClass="exit" fill="hold" nodeType="afterEffect">
                                  <p:stCondLst>
                                    <p:cond delay="0"/>
                                  </p:stCondLst>
                                  <p:childTnLst>
                                    <p:set>
                                      <p:cBhvr>
                                        <p:cTn id="6" dur="1" fill="hold">
                                          <p:stCondLst>
                                            <p:cond delay="0"/>
                                          </p:stCondLst>
                                        </p:cTn>
                                        <p:tgtEl>
                                          <p:spTgt spid="368"/>
                                        </p:tgtEl>
                                        <p:attrNameLst>
                                          <p:attrName>style.visibility</p:attrName>
                                        </p:attrNameLst>
                                      </p:cBhvr>
                                      <p:to>
                                        <p:strVal val="hidden"/>
                                      </p:to>
                                    </p:set>
                                  </p:childTnLst>
                                </p:cTn>
                              </p:par>
                              <p:par>
                                <p:cTn id="7" presetID="1" presetClass="entr" fill="hold" nodeType="withEffect">
                                  <p:stCondLst>
                                    <p:cond delay="0"/>
                                  </p:stCondLst>
                                  <p:childTnLst>
                                    <p:set>
                                      <p:cBhvr>
                                        <p:cTn id="8" dur="1" fill="hold">
                                          <p:stCondLst>
                                            <p:cond delay="0"/>
                                          </p:stCondLst>
                                        </p:cTn>
                                        <p:tgtEl>
                                          <p:spTgt spid="344"/>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345"/>
                                        </p:tgtEl>
                                        <p:attrNameLst>
                                          <p:attrName>style.visibility</p:attrName>
                                        </p:attrNameLst>
                                      </p:cBhvr>
                                      <p:to>
                                        <p:strVal val="visible"/>
                                      </p:to>
                                    </p:set>
                                  </p:childTnLst>
                                </p:cTn>
                              </p:par>
                            </p:childTnLst>
                          </p:cTn>
                        </p:par>
                        <p:par>
                          <p:cTn id="11" fill="hold">
                            <p:stCondLst>
                              <p:cond delay="0"/>
                            </p:stCondLst>
                            <p:childTnLst>
                              <p:par>
                                <p:cTn id="12" presetID="1" presetClass="entr" fill="hold" nodeType="afterEffect">
                                  <p:stCondLst>
                                    <p:cond delay="0"/>
                                  </p:stCondLst>
                                  <p:childTnLst>
                                    <p:set>
                                      <p:cBhvr>
                                        <p:cTn id="13" dur="1" fill="hold">
                                          <p:stCondLst>
                                            <p:cond delay="0"/>
                                          </p:stCondLst>
                                        </p:cTn>
                                        <p:tgtEl>
                                          <p:spTgt spid="346"/>
                                        </p:tgtEl>
                                        <p:attrNameLst>
                                          <p:attrName>style.visibility</p:attrName>
                                        </p:attrNameLst>
                                      </p:cBhvr>
                                      <p:to>
                                        <p:strVal val="visible"/>
                                      </p:to>
                                    </p:set>
                                  </p:childTnLst>
                                </p:cTn>
                              </p:par>
                            </p:childTnLst>
                          </p:cTn>
                        </p:par>
                        <p:par>
                          <p:cTn id="14" fill="hold">
                            <p:stCondLst>
                              <p:cond delay="0"/>
                            </p:stCondLst>
                            <p:childTnLst>
                              <p:par>
                                <p:cTn id="15" presetID="1" presetClass="entr" fill="hold" nodeType="afterEffect">
                                  <p:stCondLst>
                                    <p:cond delay="0"/>
                                  </p:stCondLst>
                                  <p:childTnLst>
                                    <p:set>
                                      <p:cBhvr>
                                        <p:cTn id="16" dur="1" fill="hold">
                                          <p:stCondLst>
                                            <p:cond delay="0"/>
                                          </p:stCondLst>
                                        </p:cTn>
                                        <p:tgtEl>
                                          <p:spTgt spid="357"/>
                                        </p:tgtEl>
                                        <p:attrNameLst>
                                          <p:attrName>style.visibility</p:attrName>
                                        </p:attrNameLst>
                                      </p:cBhvr>
                                      <p:to>
                                        <p:strVal val="visible"/>
                                      </p:to>
                                    </p:set>
                                  </p:childTnLst>
                                </p:cTn>
                              </p:par>
                            </p:childTnLst>
                          </p:cTn>
                        </p:par>
                        <p:par>
                          <p:cTn id="17" fill="hold">
                            <p:stCondLst>
                              <p:cond delay="0"/>
                            </p:stCondLst>
                            <p:childTnLst>
                              <p:par>
                                <p:cTn id="18" presetID="1" presetClass="entr" fill="hold" nodeType="afterEffect">
                                  <p:stCondLst>
                                    <p:cond delay="0"/>
                                  </p:stCondLst>
                                  <p:childTnLst>
                                    <p:set>
                                      <p:cBhvr>
                                        <p:cTn id="19" dur="1" fill="hold">
                                          <p:stCondLst>
                                            <p:cond delay="0"/>
                                          </p:stCondLst>
                                        </p:cTn>
                                        <p:tgtEl>
                                          <p:spTgt spid="358"/>
                                        </p:tgtEl>
                                        <p:attrNameLst>
                                          <p:attrName>style.visibility</p:attrName>
                                        </p:attrNameLst>
                                      </p:cBhvr>
                                      <p:to>
                                        <p:strVal val="visible"/>
                                      </p:to>
                                    </p:set>
                                  </p:childTnLst>
                                </p:cTn>
                              </p:par>
                            </p:childTnLst>
                          </p:cTn>
                        </p:par>
                        <p:par>
                          <p:cTn id="20" fill="hold">
                            <p:stCondLst>
                              <p:cond delay="0"/>
                            </p:stCondLst>
                            <p:childTnLst>
                              <p:par>
                                <p:cTn id="21" presetID="1" presetClass="entr" fill="hold" nodeType="afterEffect">
                                  <p:stCondLst>
                                    <p:cond delay="0"/>
                                  </p:stCondLst>
                                  <p:childTnLst>
                                    <p:set>
                                      <p:cBhvr>
                                        <p:cTn id="22" dur="1" fill="hold">
                                          <p:stCondLst>
                                            <p:cond delay="0"/>
                                          </p:stCondLst>
                                        </p:cTn>
                                        <p:tgtEl>
                                          <p:spTgt spid="3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fill="hold" nodeType="clickEffect">
                                  <p:stCondLst>
                                    <p:cond delay="0"/>
                                  </p:stCondLst>
                                  <p:childTnLst>
                                    <p:set>
                                      <p:cBhvr>
                                        <p:cTn id="26" dur="1" fill="hold">
                                          <p:stCondLst>
                                            <p:cond delay="0"/>
                                          </p:stCondLst>
                                        </p:cTn>
                                        <p:tgtEl>
                                          <p:spTgt spid="344"/>
                                        </p:tgtEl>
                                        <p:attrNameLst>
                                          <p:attrName>style.visibility</p:attrName>
                                        </p:attrNameLst>
                                      </p:cBhvr>
                                      <p:to>
                                        <p:strVal val="hidden"/>
                                      </p:to>
                                    </p:set>
                                  </p:childTnLst>
                                </p:cTn>
                              </p:par>
                              <p:par>
                                <p:cTn id="27" presetID="1" presetClass="exit" fill="hold" nodeType="withEffect">
                                  <p:stCondLst>
                                    <p:cond delay="0"/>
                                  </p:stCondLst>
                                  <p:childTnLst>
                                    <p:set>
                                      <p:cBhvr>
                                        <p:cTn id="28" dur="1" fill="hold">
                                          <p:stCondLst>
                                            <p:cond delay="0"/>
                                          </p:stCondLst>
                                        </p:cTn>
                                        <p:tgtEl>
                                          <p:spTgt spid="345"/>
                                        </p:tgtEl>
                                        <p:attrNameLst>
                                          <p:attrName>style.visibility</p:attrName>
                                        </p:attrNameLst>
                                      </p:cBhvr>
                                      <p:to>
                                        <p:strVal val="hidden"/>
                                      </p:to>
                                    </p:set>
                                  </p:childTnLst>
                                </p:cTn>
                              </p:par>
                            </p:childTnLst>
                          </p:cTn>
                        </p:par>
                        <p:par>
                          <p:cTn id="29" fill="hold">
                            <p:stCondLst>
                              <p:cond delay="0"/>
                            </p:stCondLst>
                            <p:childTnLst>
                              <p:par>
                                <p:cTn id="30" presetID="1" presetClass="exit" fill="hold" nodeType="afterEffect">
                                  <p:stCondLst>
                                    <p:cond delay="0"/>
                                  </p:stCondLst>
                                  <p:childTnLst>
                                    <p:set>
                                      <p:cBhvr>
                                        <p:cTn id="31" dur="1" fill="hold">
                                          <p:stCondLst>
                                            <p:cond delay="0"/>
                                          </p:stCondLst>
                                        </p:cTn>
                                        <p:tgtEl>
                                          <p:spTgt spid="369"/>
                                        </p:tgtEl>
                                        <p:attrNameLst>
                                          <p:attrName>style.visibility</p:attrName>
                                        </p:attrNameLst>
                                      </p:cBhvr>
                                      <p:to>
                                        <p:strVal val="hidden"/>
                                      </p:to>
                                    </p:set>
                                  </p:childTnLst>
                                </p:cTn>
                              </p:par>
                            </p:childTnLst>
                          </p:cTn>
                        </p:par>
                        <p:par>
                          <p:cTn id="32" fill="hold">
                            <p:stCondLst>
                              <p:cond delay="0"/>
                            </p:stCondLst>
                            <p:childTnLst>
                              <p:par>
                                <p:cTn id="33" presetID="1" presetClass="entr" fill="hold" nodeType="afterEffect">
                                  <p:stCondLst>
                                    <p:cond delay="0"/>
                                  </p:stCondLst>
                                  <p:childTnLst>
                                    <p:set>
                                      <p:cBhvr>
                                        <p:cTn id="34" dur="1" fill="hold">
                                          <p:stCondLst>
                                            <p:cond delay="0"/>
                                          </p:stCondLst>
                                        </p:cTn>
                                        <p:tgtEl>
                                          <p:spTgt spid="347"/>
                                        </p:tgtEl>
                                        <p:attrNameLst>
                                          <p:attrName>style.visibility</p:attrName>
                                        </p:attrNameLst>
                                      </p:cBhvr>
                                      <p:to>
                                        <p:strVal val="visible"/>
                                      </p:to>
                                    </p:set>
                                  </p:childTnLst>
                                </p:cTn>
                              </p:par>
                            </p:childTnLst>
                          </p:cTn>
                        </p:par>
                        <p:par>
                          <p:cTn id="35" fill="hold">
                            <p:stCondLst>
                              <p:cond delay="0"/>
                            </p:stCondLst>
                            <p:childTnLst>
                              <p:par>
                                <p:cTn id="36" presetID="1" presetClass="entr" fill="hold" nodeType="afterEffect">
                                  <p:stCondLst>
                                    <p:cond delay="0"/>
                                  </p:stCondLst>
                                  <p:childTnLst>
                                    <p:set>
                                      <p:cBhvr>
                                        <p:cTn id="37" dur="1" fill="hold">
                                          <p:stCondLst>
                                            <p:cond delay="0"/>
                                          </p:stCondLst>
                                        </p:cTn>
                                        <p:tgtEl>
                                          <p:spTgt spid="348"/>
                                        </p:tgtEl>
                                        <p:attrNameLst>
                                          <p:attrName>style.visibility</p:attrName>
                                        </p:attrNameLst>
                                      </p:cBhvr>
                                      <p:to>
                                        <p:strVal val="visible"/>
                                      </p:to>
                                    </p:set>
                                  </p:childTnLst>
                                </p:cTn>
                              </p:par>
                            </p:childTnLst>
                          </p:cTn>
                        </p:par>
                        <p:par>
                          <p:cTn id="38" fill="hold">
                            <p:stCondLst>
                              <p:cond delay="0"/>
                            </p:stCondLst>
                            <p:childTnLst>
                              <p:par>
                                <p:cTn id="39" presetID="1" presetClass="entr" fill="hold" nodeType="afterEffect">
                                  <p:stCondLst>
                                    <p:cond delay="0"/>
                                  </p:stCondLst>
                                  <p:childTnLst>
                                    <p:set>
                                      <p:cBhvr>
                                        <p:cTn id="40" dur="1" fill="hold">
                                          <p:stCondLst>
                                            <p:cond delay="0"/>
                                          </p:stCondLst>
                                        </p:cTn>
                                        <p:tgtEl>
                                          <p:spTgt spid="359"/>
                                        </p:tgtEl>
                                        <p:attrNameLst>
                                          <p:attrName>style.visibility</p:attrName>
                                        </p:attrNameLst>
                                      </p:cBhvr>
                                      <p:to>
                                        <p:strVal val="visible"/>
                                      </p:to>
                                    </p:set>
                                  </p:childTnLst>
                                </p:cTn>
                              </p:par>
                            </p:childTnLst>
                          </p:cTn>
                        </p:par>
                        <p:par>
                          <p:cTn id="41" fill="hold">
                            <p:stCondLst>
                              <p:cond delay="0"/>
                            </p:stCondLst>
                            <p:childTnLst>
                              <p:par>
                                <p:cTn id="42" presetID="1" presetClass="entr" fill="hold" nodeType="afterEffect">
                                  <p:stCondLst>
                                    <p:cond delay="0"/>
                                  </p:stCondLst>
                                  <p:childTnLst>
                                    <p:set>
                                      <p:cBhvr>
                                        <p:cTn id="43" dur="1" fill="hold">
                                          <p:stCondLst>
                                            <p:cond delay="0"/>
                                          </p:stCondLst>
                                        </p:cTn>
                                        <p:tgtEl>
                                          <p:spTgt spid="360"/>
                                        </p:tgtEl>
                                        <p:attrNameLst>
                                          <p:attrName>style.visibility</p:attrName>
                                        </p:attrNameLst>
                                      </p:cBhvr>
                                      <p:to>
                                        <p:strVal val="visible"/>
                                      </p:to>
                                    </p:set>
                                  </p:childTnLst>
                                </p:cTn>
                              </p:par>
                            </p:childTnLst>
                          </p:cTn>
                        </p:par>
                        <p:par>
                          <p:cTn id="44" fill="hold">
                            <p:stCondLst>
                              <p:cond delay="0"/>
                            </p:stCondLst>
                            <p:childTnLst>
                              <p:par>
                                <p:cTn id="45" presetID="1" presetClass="entr" fill="hold" nodeType="afterEffect">
                                  <p:stCondLst>
                                    <p:cond delay="0"/>
                                  </p:stCondLst>
                                  <p:childTnLst>
                                    <p:set>
                                      <p:cBhvr>
                                        <p:cTn id="46" dur="1" fill="hold">
                                          <p:stCondLst>
                                            <p:cond delay="0"/>
                                          </p:stCondLst>
                                        </p:cTn>
                                        <p:tgtEl>
                                          <p:spTgt spid="37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fill="hold" nodeType="clickEffect">
                                  <p:stCondLst>
                                    <p:cond delay="0"/>
                                  </p:stCondLst>
                                  <p:childTnLst>
                                    <p:set>
                                      <p:cBhvr>
                                        <p:cTn id="50" dur="1" fill="hold">
                                          <p:stCondLst>
                                            <p:cond delay="0"/>
                                          </p:stCondLst>
                                        </p:cTn>
                                        <p:tgtEl>
                                          <p:spTgt spid="347"/>
                                        </p:tgtEl>
                                        <p:attrNameLst>
                                          <p:attrName>style.visibility</p:attrName>
                                        </p:attrNameLst>
                                      </p:cBhvr>
                                      <p:to>
                                        <p:strVal val="hidden"/>
                                      </p:to>
                                    </p:set>
                                  </p:childTnLst>
                                </p:cTn>
                              </p:par>
                              <p:par>
                                <p:cTn id="51" presetID="1" presetClass="entr" fill="hold" nodeType="withEffect">
                                  <p:stCondLst>
                                    <p:cond delay="0"/>
                                  </p:stCondLst>
                                  <p:childTnLst>
                                    <p:set>
                                      <p:cBhvr>
                                        <p:cTn id="52" dur="1" fill="hold">
                                          <p:stCondLst>
                                            <p:cond delay="0"/>
                                          </p:stCondLst>
                                        </p:cTn>
                                        <p:tgtEl>
                                          <p:spTgt spid="361"/>
                                        </p:tgtEl>
                                        <p:attrNameLst>
                                          <p:attrName>style.visibility</p:attrName>
                                        </p:attrNameLst>
                                      </p:cBhvr>
                                      <p:to>
                                        <p:strVal val="visible"/>
                                      </p:to>
                                    </p:set>
                                  </p:childTnLst>
                                </p:cTn>
                              </p:par>
                              <p:par>
                                <p:cTn id="53" presetID="1" presetClass="entr" fill="hold" nodeType="withEffect">
                                  <p:stCondLst>
                                    <p:cond delay="0"/>
                                  </p:stCondLst>
                                  <p:childTnLst>
                                    <p:set>
                                      <p:cBhvr>
                                        <p:cTn id="54" dur="1" fill="hold">
                                          <p:stCondLst>
                                            <p:cond delay="0"/>
                                          </p:stCondLst>
                                        </p:cTn>
                                        <p:tgtEl>
                                          <p:spTgt spid="362"/>
                                        </p:tgtEl>
                                        <p:attrNameLst>
                                          <p:attrName>style.visibility</p:attrName>
                                        </p:attrNameLst>
                                      </p:cBhvr>
                                      <p:to>
                                        <p:strVal val="visible"/>
                                      </p:to>
                                    </p:set>
                                  </p:childTnLst>
                                </p:cTn>
                              </p:par>
                            </p:childTnLst>
                          </p:cTn>
                        </p:par>
                        <p:par>
                          <p:cTn id="55" fill="hold">
                            <p:stCondLst>
                              <p:cond delay="0"/>
                            </p:stCondLst>
                            <p:childTnLst>
                              <p:par>
                                <p:cTn id="56" presetID="1" presetClass="entr" fill="hold" nodeType="afterEffect">
                                  <p:stCondLst>
                                    <p:cond delay="0"/>
                                  </p:stCondLst>
                                  <p:childTnLst>
                                    <p:set>
                                      <p:cBhvr>
                                        <p:cTn id="57" dur="1" fill="hold">
                                          <p:stCondLst>
                                            <p:cond delay="0"/>
                                          </p:stCondLst>
                                        </p:cTn>
                                        <p:tgtEl>
                                          <p:spTgt spid="363"/>
                                        </p:tgtEl>
                                        <p:attrNameLst>
                                          <p:attrName>style.visibility</p:attrName>
                                        </p:attrNameLst>
                                      </p:cBhvr>
                                      <p:to>
                                        <p:strVal val="visible"/>
                                      </p:to>
                                    </p:set>
                                  </p:childTnLst>
                                </p:cTn>
                              </p:par>
                            </p:childTnLst>
                          </p:cTn>
                        </p:par>
                        <p:par>
                          <p:cTn id="58" fill="hold">
                            <p:stCondLst>
                              <p:cond delay="0"/>
                            </p:stCondLst>
                            <p:childTnLst>
                              <p:par>
                                <p:cTn id="59" presetID="1" presetClass="entr" fill="hold" nodeType="afterEffect">
                                  <p:stCondLst>
                                    <p:cond delay="0"/>
                                  </p:stCondLst>
                                  <p:childTnLst>
                                    <p:set>
                                      <p:cBhvr>
                                        <p:cTn id="60" dur="1" fill="hold">
                                          <p:stCondLst>
                                            <p:cond delay="0"/>
                                          </p:stCondLst>
                                        </p:cTn>
                                        <p:tgtEl>
                                          <p:spTgt spid="36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fill="hold" nodeType="clickEffect">
                                  <p:stCondLst>
                                    <p:cond delay="0"/>
                                  </p:stCondLst>
                                  <p:childTnLst>
                                    <p:set>
                                      <p:cBhvr>
                                        <p:cTn id="64" dur="1" fill="hold">
                                          <p:stCondLst>
                                            <p:cond delay="0"/>
                                          </p:stCondLst>
                                        </p:cTn>
                                        <p:tgtEl>
                                          <p:spTgt spid="361"/>
                                        </p:tgtEl>
                                        <p:attrNameLst>
                                          <p:attrName>style.visibility</p:attrName>
                                        </p:attrNameLst>
                                      </p:cBhvr>
                                      <p:to>
                                        <p:strVal val="hidden"/>
                                      </p:to>
                                    </p:set>
                                  </p:childTnLst>
                                </p:cTn>
                              </p:par>
                              <p:par>
                                <p:cTn id="65" presetID="1" presetClass="exit" fill="hold" nodeType="withEffect">
                                  <p:stCondLst>
                                    <p:cond delay="0"/>
                                  </p:stCondLst>
                                  <p:childTnLst>
                                    <p:set>
                                      <p:cBhvr>
                                        <p:cTn id="66" dur="1" fill="hold">
                                          <p:stCondLst>
                                            <p:cond delay="0"/>
                                          </p:stCondLst>
                                        </p:cTn>
                                        <p:tgtEl>
                                          <p:spTgt spid="362"/>
                                        </p:tgtEl>
                                        <p:attrNameLst>
                                          <p:attrName>style.visibility</p:attrName>
                                        </p:attrNameLst>
                                      </p:cBhvr>
                                      <p:to>
                                        <p:strVal val="hidden"/>
                                      </p:to>
                                    </p:set>
                                  </p:childTnLst>
                                </p:cTn>
                              </p:par>
                            </p:childTnLst>
                          </p:cTn>
                        </p:par>
                        <p:par>
                          <p:cTn id="67" fill="hold">
                            <p:stCondLst>
                              <p:cond delay="0"/>
                            </p:stCondLst>
                            <p:childTnLst>
                              <p:par>
                                <p:cTn id="68" presetID="1" presetClass="exit" fill="hold" nodeType="afterEffect">
                                  <p:stCondLst>
                                    <p:cond delay="0"/>
                                  </p:stCondLst>
                                  <p:childTnLst>
                                    <p:set>
                                      <p:cBhvr>
                                        <p:cTn id="69" dur="1" fill="hold">
                                          <p:stCondLst>
                                            <p:cond delay="0"/>
                                          </p:stCondLst>
                                        </p:cTn>
                                        <p:tgtEl>
                                          <p:spTgt spid="371"/>
                                        </p:tgtEl>
                                        <p:attrNameLst>
                                          <p:attrName>style.visibility</p:attrName>
                                        </p:attrNameLst>
                                      </p:cBhvr>
                                      <p:to>
                                        <p:strVal val="hidden"/>
                                      </p:to>
                                    </p:set>
                                  </p:childTnLst>
                                </p:cTn>
                              </p:par>
                            </p:childTnLst>
                          </p:cTn>
                        </p:par>
                        <p:par>
                          <p:cTn id="70" fill="hold">
                            <p:stCondLst>
                              <p:cond delay="0"/>
                            </p:stCondLst>
                            <p:childTnLst>
                              <p:par>
                                <p:cTn id="71" presetID="1" presetClass="entr" fill="hold" nodeType="afterEffect">
                                  <p:stCondLst>
                                    <p:cond delay="0"/>
                                  </p:stCondLst>
                                  <p:childTnLst>
                                    <p:set>
                                      <p:cBhvr>
                                        <p:cTn id="72" dur="1" fill="hold">
                                          <p:stCondLst>
                                            <p:cond delay="0"/>
                                          </p:stCondLst>
                                        </p:cTn>
                                        <p:tgtEl>
                                          <p:spTgt spid="365"/>
                                        </p:tgtEl>
                                        <p:attrNameLst>
                                          <p:attrName>style.visibility</p:attrName>
                                        </p:attrNameLst>
                                      </p:cBhvr>
                                      <p:to>
                                        <p:strVal val="visible"/>
                                      </p:to>
                                    </p:set>
                                  </p:childTnLst>
                                </p:cTn>
                              </p:par>
                            </p:childTnLst>
                          </p:cTn>
                        </p:par>
                        <p:par>
                          <p:cTn id="73" fill="hold">
                            <p:stCondLst>
                              <p:cond delay="0"/>
                            </p:stCondLst>
                            <p:childTnLst>
                              <p:par>
                                <p:cTn id="74" presetID="1" presetClass="entr" fill="hold" nodeType="afterEffect">
                                  <p:stCondLst>
                                    <p:cond delay="0"/>
                                  </p:stCondLst>
                                  <p:childTnLst>
                                    <p:set>
                                      <p:cBhvr>
                                        <p:cTn id="75" dur="1" fill="hold">
                                          <p:stCondLst>
                                            <p:cond delay="0"/>
                                          </p:stCondLst>
                                        </p:cTn>
                                        <p:tgtEl>
                                          <p:spTgt spid="366"/>
                                        </p:tgtEl>
                                        <p:attrNameLst>
                                          <p:attrName>style.visibility</p:attrName>
                                        </p:attrNameLst>
                                      </p:cBhvr>
                                      <p:to>
                                        <p:strVal val="visible"/>
                                      </p:to>
                                    </p:set>
                                  </p:childTnLst>
                                </p:cTn>
                              </p:par>
                            </p:childTnLst>
                          </p:cTn>
                        </p:par>
                        <p:par>
                          <p:cTn id="76" fill="hold">
                            <p:stCondLst>
                              <p:cond delay="0"/>
                            </p:stCondLst>
                            <p:childTnLst>
                              <p:par>
                                <p:cTn id="77" presetID="1" presetClass="entr" fill="hold" nodeType="afterEffect">
                                  <p:stCondLst>
                                    <p:cond delay="0"/>
                                  </p:stCondLst>
                                  <p:childTnLst>
                                    <p:set>
                                      <p:cBhvr>
                                        <p:cTn id="78" dur="1" fill="hold">
                                          <p:stCondLst>
                                            <p:cond delay="0"/>
                                          </p:stCondLst>
                                        </p:cTn>
                                        <p:tgtEl>
                                          <p:spTgt spid="367"/>
                                        </p:tgtEl>
                                        <p:attrNameLst>
                                          <p:attrName>style.visibility</p:attrName>
                                        </p:attrNameLst>
                                      </p:cBhvr>
                                      <p:to>
                                        <p:strVal val="visible"/>
                                      </p:to>
                                    </p:set>
                                  </p:childTnLst>
                                </p:cTn>
                              </p:par>
                            </p:childTnLst>
                          </p:cTn>
                        </p:par>
                        <p:par>
                          <p:cTn id="79" fill="hold">
                            <p:stCondLst>
                              <p:cond delay="0"/>
                            </p:stCondLst>
                            <p:childTnLst>
                              <p:par>
                                <p:cTn id="80" presetID="1" presetClass="entr" fill="hold" nodeType="afterEffect">
                                  <p:stCondLst>
                                    <p:cond delay="0"/>
                                  </p:stCondLst>
                                  <p:childTnLst>
                                    <p:set>
                                      <p:cBhvr>
                                        <p:cTn id="81" dur="1" fill="hold">
                                          <p:stCondLst>
                                            <p:cond delay="0"/>
                                          </p:stCondLst>
                                        </p:cTn>
                                        <p:tgtEl>
                                          <p:spTgt spid="370"/>
                                        </p:tgtEl>
                                        <p:attrNameLst>
                                          <p:attrName>style.visibility</p:attrName>
                                        </p:attrNameLst>
                                      </p:cBhvr>
                                      <p:to>
                                        <p:strVal val="visible"/>
                                      </p:to>
                                    </p:set>
                                  </p:childTnLst>
                                </p:cTn>
                              </p:par>
                            </p:childTnLst>
                          </p:cTn>
                        </p:par>
                        <p:par>
                          <p:cTn id="82" fill="hold">
                            <p:stCondLst>
                              <p:cond delay="0"/>
                            </p:stCondLst>
                            <p:childTnLst>
                              <p:par>
                                <p:cTn id="83" presetID="1" presetClass="entr" fill="hold" nodeType="afterEffect">
                                  <p:stCondLst>
                                    <p:cond delay="0"/>
                                  </p:stCondLst>
                                  <p:childTnLst>
                                    <p:set>
                                      <p:cBhvr>
                                        <p:cTn id="84" dur="1" fill="hold">
                                          <p:stCondLst>
                                            <p:cond delay="0"/>
                                          </p:stCondLst>
                                        </p:cTn>
                                        <p:tgtEl>
                                          <p:spTgt spid="3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fill="hold" nodeType="clickEffect">
                                  <p:stCondLst>
                                    <p:cond delay="0"/>
                                  </p:stCondLst>
                                  <p:childTnLst>
                                    <p:set>
                                      <p:cBhvr>
                                        <p:cTn id="88" dur="1" fill="hold">
                                          <p:stCondLst>
                                            <p:cond delay="0"/>
                                          </p:stCondLst>
                                        </p:cTn>
                                        <p:tgtEl>
                                          <p:spTgt spid="3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Shape 1"/>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If You Get Stuck</a:t>
            </a:r>
            <a:endParaRPr lang="en-US" sz="1350" b="0" strike="noStrike" spc="-1">
              <a:solidFill>
                <a:srgbClr val="000000"/>
              </a:solidFill>
              <a:uFill>
                <a:solidFill>
                  <a:srgbClr val="FFFFFF"/>
                </a:solidFill>
              </a:uFill>
              <a:latin typeface="Arial"/>
            </a:endParaRPr>
          </a:p>
        </p:txBody>
      </p:sp>
      <p:sp>
        <p:nvSpPr>
          <p:cNvPr id="376" name="TextShape 2"/>
          <p:cNvSpPr txBox="1"/>
          <p:nvPr/>
        </p:nvSpPr>
        <p:spPr>
          <a:xfrm>
            <a:off x="232756" y="1080655"/>
            <a:ext cx="8678128" cy="3551465"/>
          </a:xfrm>
          <a:prstGeom prst="rect">
            <a:avLst/>
          </a:prstGeom>
          <a:noFill/>
          <a:ln>
            <a:noFill/>
          </a:ln>
        </p:spPr>
        <p:txBody>
          <a:bodyPr/>
          <a:lstStyle/>
          <a:p>
            <a:pPr algn="ctr">
              <a:lnSpc>
                <a:spcPct val="100000"/>
              </a:lnSpc>
            </a:pPr>
            <a:r>
              <a:rPr lang="en-US" sz="2400" b="1" i="1" strike="noStrike" spc="-1" dirty="0">
                <a:solidFill>
                  <a:srgbClr val="000000"/>
                </a:solidFill>
                <a:uFill>
                  <a:solidFill>
                    <a:srgbClr val="FFFFFF"/>
                  </a:solidFill>
                </a:uFill>
                <a:latin typeface="Times New Roman"/>
              </a:rPr>
              <a:t>Please read the writeup</a:t>
            </a:r>
            <a:endParaRPr lang="en-US" sz="2100" b="0" strike="noStrike" spc="-1" dirty="0">
              <a:solidFill>
                <a:srgbClr val="000000"/>
              </a:solidFill>
              <a:uFill>
                <a:solidFill>
                  <a:srgbClr val="FFFFFF"/>
                </a:solidFill>
              </a:uFill>
              <a:latin typeface="Arial"/>
            </a:endParaRPr>
          </a:p>
          <a:p>
            <a:pPr algn="ctr">
              <a:lnSpc>
                <a:spcPct val="100000"/>
              </a:lnSpc>
            </a:pPr>
            <a:r>
              <a:rPr lang="en-US" sz="2800" b="1" i="1" strike="noStrike" spc="-1" dirty="0">
                <a:solidFill>
                  <a:srgbClr val="000000"/>
                </a:solidFill>
                <a:uFill>
                  <a:solidFill>
                    <a:srgbClr val="FFFFFF"/>
                  </a:solidFill>
                </a:uFill>
                <a:latin typeface="Times New Roman"/>
              </a:rPr>
              <a:t>Read it again after doing ~25% of the lab</a:t>
            </a:r>
            <a:endParaRPr lang="en-US" sz="2100" b="0" strike="noStrike" spc="-1" dirty="0">
              <a:solidFill>
                <a:srgbClr val="000000"/>
              </a:solidFill>
              <a:uFill>
                <a:solidFill>
                  <a:srgbClr val="FFFFFF"/>
                </a:solidFill>
              </a:uFill>
              <a:latin typeface="Arial"/>
            </a:endParaRPr>
          </a:p>
          <a:p>
            <a:pPr>
              <a:lnSpc>
                <a:spcPct val="100000"/>
              </a:lnSpc>
              <a:buClr>
                <a:srgbClr val="B80047"/>
              </a:buClr>
              <a:buSzPct val="65000"/>
              <a:buFont typeface="Wingdings" charset="2"/>
              <a:buChar char=""/>
            </a:pPr>
            <a:r>
              <a:rPr lang="en-US" sz="2400" b="0" strike="noStrike" spc="-1" dirty="0">
                <a:solidFill>
                  <a:srgbClr val="000000"/>
                </a:solidFill>
                <a:uFill>
                  <a:solidFill>
                    <a:srgbClr val="FFFFFF"/>
                  </a:solidFill>
                </a:uFill>
                <a:latin typeface="Times New Roman"/>
              </a:rPr>
              <a:t>CS:APP Chapter 6</a:t>
            </a:r>
            <a:endParaRPr lang="en-US" sz="2100" b="0" strike="noStrike" spc="-1" dirty="0">
              <a:solidFill>
                <a:srgbClr val="000000"/>
              </a:solidFill>
              <a:uFill>
                <a:solidFill>
                  <a:srgbClr val="FFFFFF"/>
                </a:solidFill>
              </a:uFill>
              <a:latin typeface="Arial"/>
            </a:endParaRPr>
          </a:p>
          <a:p>
            <a:pPr>
              <a:lnSpc>
                <a:spcPct val="100000"/>
              </a:lnSpc>
              <a:buClr>
                <a:srgbClr val="B80047"/>
              </a:buClr>
              <a:buSzPct val="65000"/>
              <a:buFont typeface="Wingdings" charset="2"/>
              <a:buChar char=""/>
            </a:pPr>
            <a:r>
              <a:rPr lang="en-US" sz="2400" b="0" strike="noStrike" spc="-1" dirty="0">
                <a:solidFill>
                  <a:srgbClr val="000000"/>
                </a:solidFill>
                <a:uFill>
                  <a:solidFill>
                    <a:srgbClr val="FFFFFF"/>
                  </a:solidFill>
                </a:uFill>
                <a:latin typeface="Times New Roman"/>
              </a:rPr>
              <a:t>View lecture notes and course FAQ at </a:t>
            </a:r>
            <a:r>
              <a:rPr lang="en-US" sz="2400" b="0" u="sng" strike="noStrike" spc="-1" dirty="0">
                <a:solidFill>
                  <a:srgbClr val="0563C1"/>
                </a:solidFill>
                <a:uFill>
                  <a:solidFill>
                    <a:srgbClr val="FFFFFF"/>
                  </a:solidFill>
                </a:uFill>
                <a:latin typeface="Times New Roman"/>
                <a:hlinkClick r:id="rId2"/>
              </a:rPr>
              <a:t>http://www.cs.cmu.edu/~213</a:t>
            </a:r>
            <a:endParaRPr lang="en-US" sz="2100" b="0" strike="noStrike" spc="-1" dirty="0">
              <a:solidFill>
                <a:srgbClr val="000000"/>
              </a:solidFill>
              <a:uFill>
                <a:solidFill>
                  <a:srgbClr val="FFFFFF"/>
                </a:solidFill>
              </a:uFill>
              <a:latin typeface="Arial"/>
            </a:endParaRPr>
          </a:p>
          <a:p>
            <a:pPr>
              <a:lnSpc>
                <a:spcPct val="100000"/>
              </a:lnSpc>
              <a:buClr>
                <a:srgbClr val="B80047"/>
              </a:buClr>
              <a:buSzPct val="65000"/>
              <a:buFont typeface="Wingdings" charset="2"/>
              <a:buChar char=""/>
            </a:pPr>
            <a:r>
              <a:rPr lang="en-US" sz="2400" b="0" strike="noStrike" spc="-1" dirty="0">
                <a:solidFill>
                  <a:srgbClr val="000000"/>
                </a:solidFill>
                <a:uFill>
                  <a:solidFill>
                    <a:srgbClr val="FFFFFF"/>
                  </a:solidFill>
                </a:uFill>
                <a:latin typeface="Times New Roman"/>
              </a:rPr>
              <a:t>Office hours Sunday through Thursday 5:00-9:00pm in </a:t>
            </a:r>
            <a:r>
              <a:rPr lang="en-US" sz="2400" b="0" strike="noStrike" spc="-1" dirty="0" err="1">
                <a:solidFill>
                  <a:srgbClr val="000000"/>
                </a:solidFill>
                <a:uFill>
                  <a:solidFill>
                    <a:srgbClr val="FFFFFF"/>
                  </a:solidFill>
                </a:uFill>
                <a:latin typeface="Times New Roman"/>
              </a:rPr>
              <a:t>WeH</a:t>
            </a:r>
            <a:r>
              <a:rPr lang="en-US" sz="2400" b="0" strike="noStrike" spc="-1" dirty="0">
                <a:solidFill>
                  <a:srgbClr val="000000"/>
                </a:solidFill>
                <a:uFill>
                  <a:solidFill>
                    <a:srgbClr val="FFFFFF"/>
                  </a:solidFill>
                </a:uFill>
                <a:latin typeface="Times New Roman"/>
              </a:rPr>
              <a:t> 5207</a:t>
            </a:r>
            <a:endParaRPr lang="en-US" sz="2100" b="0" strike="noStrike" spc="-1" dirty="0">
              <a:solidFill>
                <a:srgbClr val="000000"/>
              </a:solidFill>
              <a:uFill>
                <a:solidFill>
                  <a:srgbClr val="FFFFFF"/>
                </a:solidFill>
              </a:uFill>
              <a:latin typeface="Arial"/>
            </a:endParaRPr>
          </a:p>
          <a:p>
            <a:pPr>
              <a:lnSpc>
                <a:spcPct val="100000"/>
              </a:lnSpc>
              <a:buClr>
                <a:srgbClr val="B80047"/>
              </a:buClr>
              <a:buSzPct val="65000"/>
              <a:buFont typeface="Wingdings" charset="2"/>
              <a:buChar char=""/>
            </a:pPr>
            <a:r>
              <a:rPr lang="en-US" sz="2400" b="0" strike="noStrike" spc="-1" dirty="0">
                <a:solidFill>
                  <a:srgbClr val="000000"/>
                </a:solidFill>
                <a:uFill>
                  <a:solidFill>
                    <a:srgbClr val="FFFFFF"/>
                  </a:solidFill>
                </a:uFill>
                <a:latin typeface="Times New Roman"/>
              </a:rPr>
              <a:t>Post a </a:t>
            </a:r>
            <a:r>
              <a:rPr lang="en-US" sz="2400" b="1" strike="noStrike" spc="-1" dirty="0">
                <a:solidFill>
                  <a:srgbClr val="000000"/>
                </a:solidFill>
                <a:uFill>
                  <a:solidFill>
                    <a:srgbClr val="FFFFFF"/>
                  </a:solidFill>
                </a:uFill>
                <a:latin typeface="Times New Roman"/>
              </a:rPr>
              <a:t>private</a:t>
            </a:r>
            <a:r>
              <a:rPr lang="en-US" sz="2400" b="0" strike="noStrike" spc="-1" dirty="0">
                <a:solidFill>
                  <a:srgbClr val="000000"/>
                </a:solidFill>
                <a:uFill>
                  <a:solidFill>
                    <a:srgbClr val="FFFFFF"/>
                  </a:solidFill>
                </a:uFill>
                <a:latin typeface="Times New Roman"/>
              </a:rPr>
              <a:t> question on Piazza</a:t>
            </a:r>
            <a:endParaRPr lang="en-US" sz="2100" b="0" strike="noStrike" spc="-1" dirty="0">
              <a:solidFill>
                <a:srgbClr val="000000"/>
              </a:solidFill>
              <a:uFill>
                <a:solidFill>
                  <a:srgbClr val="FFFFFF"/>
                </a:solidFill>
              </a:uFill>
              <a:latin typeface="Arial"/>
            </a:endParaRPr>
          </a:p>
          <a:p>
            <a:pPr>
              <a:lnSpc>
                <a:spcPct val="100000"/>
              </a:lnSpc>
              <a:buClr>
                <a:srgbClr val="B80047"/>
              </a:buClr>
              <a:buSzPct val="65000"/>
              <a:buFont typeface="Wingdings" charset="2"/>
              <a:buChar char=""/>
            </a:pPr>
            <a:r>
              <a:rPr lang="en-US" sz="2400" b="0" strike="noStrike" spc="-1" dirty="0">
                <a:solidFill>
                  <a:srgbClr val="000000"/>
                </a:solidFill>
                <a:uFill>
                  <a:solidFill>
                    <a:srgbClr val="FFFFFF"/>
                  </a:solidFill>
                </a:uFill>
                <a:latin typeface="Courier New"/>
              </a:rPr>
              <a:t>man malloc</a:t>
            </a:r>
            <a:r>
              <a:rPr lang="en-US" sz="2400" b="0" strike="noStrike" spc="-1" dirty="0">
                <a:solidFill>
                  <a:srgbClr val="000000"/>
                </a:solidFill>
                <a:uFill>
                  <a:solidFill>
                    <a:srgbClr val="FFFFFF"/>
                  </a:solidFill>
                </a:uFill>
                <a:latin typeface="Times New Roman"/>
              </a:rPr>
              <a:t>, </a:t>
            </a:r>
            <a:r>
              <a:rPr lang="en-US" sz="2400" b="0" strike="noStrike" spc="-1" dirty="0">
                <a:solidFill>
                  <a:srgbClr val="000000"/>
                </a:solidFill>
                <a:uFill>
                  <a:solidFill>
                    <a:srgbClr val="FFFFFF"/>
                  </a:solidFill>
                </a:uFill>
                <a:latin typeface="Courier New"/>
              </a:rPr>
              <a:t>man </a:t>
            </a:r>
            <a:r>
              <a:rPr lang="en-US" sz="2400" b="0" strike="noStrike" spc="-1" dirty="0" err="1">
                <a:solidFill>
                  <a:srgbClr val="000000"/>
                </a:solidFill>
                <a:uFill>
                  <a:solidFill>
                    <a:srgbClr val="FFFFFF"/>
                  </a:solidFill>
                </a:uFill>
                <a:latin typeface="Courier New"/>
              </a:rPr>
              <a:t>gdb</a:t>
            </a:r>
            <a:r>
              <a:rPr lang="en-US" sz="2400" b="0" strike="noStrike" spc="-1" dirty="0">
                <a:solidFill>
                  <a:srgbClr val="000000"/>
                </a:solidFill>
                <a:uFill>
                  <a:solidFill>
                    <a:srgbClr val="FFFFFF"/>
                  </a:solidFill>
                </a:uFill>
                <a:latin typeface="Times New Roman"/>
              </a:rPr>
              <a:t>,  </a:t>
            </a:r>
            <a:r>
              <a:rPr lang="en-US" sz="2400" b="0" strike="noStrike" spc="-1" dirty="0" err="1">
                <a:solidFill>
                  <a:srgbClr val="000000"/>
                </a:solidFill>
                <a:uFill>
                  <a:solidFill>
                    <a:srgbClr val="FFFFFF"/>
                  </a:solidFill>
                </a:uFill>
                <a:latin typeface="Times New Roman"/>
              </a:rPr>
              <a:t>gdb's</a:t>
            </a:r>
            <a:r>
              <a:rPr lang="en-US" sz="2400" b="0" strike="noStrike" spc="-1" dirty="0">
                <a:solidFill>
                  <a:srgbClr val="000000"/>
                </a:solidFill>
                <a:uFill>
                  <a:solidFill>
                    <a:srgbClr val="FFFFFF"/>
                  </a:solidFill>
                </a:uFill>
                <a:latin typeface="Times New Roman"/>
              </a:rPr>
              <a:t> </a:t>
            </a:r>
            <a:r>
              <a:rPr lang="en-US" sz="2400" b="0" strike="noStrike" spc="-1" dirty="0">
                <a:solidFill>
                  <a:srgbClr val="000000"/>
                </a:solidFill>
                <a:uFill>
                  <a:solidFill>
                    <a:srgbClr val="FFFFFF"/>
                  </a:solidFill>
                </a:uFill>
                <a:latin typeface="Courier New"/>
              </a:rPr>
              <a:t>help</a:t>
            </a:r>
            <a:r>
              <a:rPr lang="en-US" sz="2400" b="0" strike="noStrike" spc="-1" dirty="0">
                <a:solidFill>
                  <a:srgbClr val="000000"/>
                </a:solidFill>
                <a:uFill>
                  <a:solidFill>
                    <a:srgbClr val="FFFFFF"/>
                  </a:solidFill>
                </a:uFill>
                <a:latin typeface="Times New Roman"/>
              </a:rPr>
              <a:t> command</a:t>
            </a:r>
            <a:endParaRPr lang="en-US" sz="2100" b="0" strike="noStrike" spc="-1" dirty="0">
              <a:solidFill>
                <a:srgbClr val="000000"/>
              </a:solidFill>
              <a:uFill>
                <a:solidFill>
                  <a:srgbClr val="FFFFFF"/>
                </a:solidFill>
              </a:uFill>
              <a:latin typeface="Arial"/>
            </a:endParaRPr>
          </a:p>
          <a:p>
            <a:pPr>
              <a:lnSpc>
                <a:spcPct val="100000"/>
              </a:lnSpc>
              <a:buClr>
                <a:srgbClr val="B80047"/>
              </a:buClr>
              <a:buSzPct val="65000"/>
              <a:buFont typeface="Wingdings" charset="2"/>
              <a:buChar char=""/>
            </a:pPr>
            <a:r>
              <a:rPr lang="en-US" sz="2400" b="0" strike="noStrike" spc="-1" dirty="0">
                <a:solidFill>
                  <a:srgbClr val="0000FF"/>
                </a:solidFill>
                <a:uFill>
                  <a:solidFill>
                    <a:srgbClr val="FFFFFF"/>
                  </a:solidFill>
                </a:uFill>
                <a:latin typeface="Times New Roman"/>
              </a:rPr>
              <a:t>http://csapp.cs.cmu.edu/public/waside/waside-blocking.pdf</a:t>
            </a:r>
            <a:endParaRPr lang="en-US" sz="21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TextShape 1"/>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Appendix: C Programming Style</a:t>
            </a:r>
            <a:endParaRPr lang="en-US" sz="1350" b="0" strike="noStrike" spc="-1">
              <a:solidFill>
                <a:srgbClr val="000000"/>
              </a:solidFill>
              <a:uFill>
                <a:solidFill>
                  <a:srgbClr val="FFFFFF"/>
                </a:solidFill>
              </a:uFill>
              <a:latin typeface="Arial"/>
            </a:endParaRPr>
          </a:p>
        </p:txBody>
      </p:sp>
      <p:sp>
        <p:nvSpPr>
          <p:cNvPr id="378" name="TextShape 2"/>
          <p:cNvSpPr txBox="1"/>
          <p:nvPr/>
        </p:nvSpPr>
        <p:spPr>
          <a:xfrm>
            <a:off x="628560" y="1369080"/>
            <a:ext cx="8149680" cy="3263040"/>
          </a:xfrm>
          <a:prstGeom prst="rect">
            <a:avLst/>
          </a:prstGeom>
          <a:noFill/>
          <a:ln>
            <a:noFill/>
          </a:ln>
        </p:spPr>
        <p:txBody>
          <a:bodyPr/>
          <a:lstStyle/>
          <a:p>
            <a:pPr marL="171360" indent="-171000">
              <a:lnSpc>
                <a:spcPct val="100000"/>
              </a:lnSpc>
              <a:buClr>
                <a:srgbClr val="B80047"/>
              </a:buClr>
              <a:buSzPct val="65000"/>
              <a:buFont typeface="Arial"/>
              <a:buChar char="•"/>
            </a:pPr>
            <a:r>
              <a:rPr lang="en-US" sz="2000" b="0" strike="noStrike" spc="-1" dirty="0">
                <a:solidFill>
                  <a:srgbClr val="000000"/>
                </a:solidFill>
                <a:uFill>
                  <a:solidFill>
                    <a:srgbClr val="FFFFFF"/>
                  </a:solidFill>
                </a:uFill>
                <a:latin typeface="Arial"/>
              </a:rPr>
              <a:t>Properly document your code</a:t>
            </a:r>
            <a:endParaRPr lang="en-US" sz="2100" b="0" strike="noStrike" spc="-1" dirty="0">
              <a:solidFill>
                <a:srgbClr val="000000"/>
              </a:solidFill>
              <a:uFill>
                <a:solidFill>
                  <a:srgbClr val="FFFFFF"/>
                </a:solidFill>
              </a:uFill>
              <a:latin typeface="Arial"/>
            </a:endParaRPr>
          </a:p>
          <a:p>
            <a:pPr marL="514440" lvl="1" indent="-171000">
              <a:lnSpc>
                <a:spcPct val="100000"/>
              </a:lnSpc>
              <a:buClr>
                <a:srgbClr val="B80047"/>
              </a:buClr>
              <a:buSzPct val="65000"/>
              <a:buFont typeface="Arial"/>
              <a:buChar char="•"/>
            </a:pPr>
            <a:r>
              <a:rPr lang="en-US" sz="1600" b="0" strike="noStrike" spc="-1" dirty="0">
                <a:solidFill>
                  <a:srgbClr val="000000"/>
                </a:solidFill>
                <a:uFill>
                  <a:solidFill>
                    <a:srgbClr val="FFFFFF"/>
                  </a:solidFill>
                </a:uFill>
                <a:latin typeface="Arial"/>
              </a:rPr>
              <a:t>Function + File </a:t>
            </a:r>
            <a:r>
              <a:rPr lang="en-US" sz="1600" spc="-1" dirty="0">
                <a:solidFill>
                  <a:srgbClr val="000000"/>
                </a:solidFill>
                <a:uFill>
                  <a:solidFill>
                    <a:srgbClr val="FFFFFF"/>
                  </a:solidFill>
                </a:uFill>
                <a:latin typeface="Arial"/>
              </a:rPr>
              <a:t>h</a:t>
            </a:r>
            <a:r>
              <a:rPr lang="en-US" sz="1600" b="0" strike="noStrike" spc="-1" dirty="0">
                <a:solidFill>
                  <a:srgbClr val="000000"/>
                </a:solidFill>
                <a:uFill>
                  <a:solidFill>
                    <a:srgbClr val="FFFFFF"/>
                  </a:solidFill>
                </a:uFill>
                <a:latin typeface="Arial"/>
              </a:rPr>
              <a:t>eader comments, overall operation of large blocks, any tricky bits</a:t>
            </a:r>
            <a:endParaRPr lang="en-US" sz="1500" b="0" strike="noStrike" spc="-1" dirty="0">
              <a:solidFill>
                <a:srgbClr val="000000"/>
              </a:solidFill>
              <a:uFill>
                <a:solidFill>
                  <a:srgbClr val="FFFFFF"/>
                </a:solidFill>
              </a:uFill>
              <a:latin typeface="Arial"/>
            </a:endParaRPr>
          </a:p>
          <a:p>
            <a:pPr marL="171360" indent="-171000">
              <a:lnSpc>
                <a:spcPct val="100000"/>
              </a:lnSpc>
              <a:buClr>
                <a:srgbClr val="B80047"/>
              </a:buClr>
              <a:buSzPct val="65000"/>
              <a:buFont typeface="Arial"/>
              <a:buChar char="•"/>
            </a:pPr>
            <a:r>
              <a:rPr lang="en-US" sz="2000" b="0" strike="noStrike" spc="-1" dirty="0">
                <a:solidFill>
                  <a:srgbClr val="000000"/>
                </a:solidFill>
                <a:uFill>
                  <a:solidFill>
                    <a:srgbClr val="FFFFFF"/>
                  </a:solidFill>
                </a:uFill>
                <a:latin typeface="Arial"/>
              </a:rPr>
              <a:t>Write robust code – check error and failure conditions</a:t>
            </a:r>
            <a:endParaRPr lang="en-US" sz="2100" b="0" strike="noStrike" spc="-1" dirty="0">
              <a:solidFill>
                <a:srgbClr val="000000"/>
              </a:solidFill>
              <a:uFill>
                <a:solidFill>
                  <a:srgbClr val="FFFFFF"/>
                </a:solidFill>
              </a:uFill>
              <a:latin typeface="Arial"/>
            </a:endParaRPr>
          </a:p>
          <a:p>
            <a:pPr marL="171360" indent="-171000">
              <a:lnSpc>
                <a:spcPct val="100000"/>
              </a:lnSpc>
              <a:buClr>
                <a:srgbClr val="B80047"/>
              </a:buClr>
              <a:buSzPct val="65000"/>
              <a:buFont typeface="Arial"/>
              <a:buChar char="•"/>
            </a:pPr>
            <a:r>
              <a:rPr lang="en-US" sz="2000" b="0" strike="noStrike" spc="-1" dirty="0">
                <a:solidFill>
                  <a:srgbClr val="000000"/>
                </a:solidFill>
                <a:uFill>
                  <a:solidFill>
                    <a:srgbClr val="FFFFFF"/>
                  </a:solidFill>
                </a:uFill>
                <a:latin typeface="Arial"/>
              </a:rPr>
              <a:t>Write modular code</a:t>
            </a:r>
            <a:endParaRPr lang="en-US" sz="2100" b="0" strike="noStrike" spc="-1" dirty="0">
              <a:solidFill>
                <a:srgbClr val="000000"/>
              </a:solidFill>
              <a:uFill>
                <a:solidFill>
                  <a:srgbClr val="FFFFFF"/>
                </a:solidFill>
              </a:uFill>
              <a:latin typeface="Arial"/>
            </a:endParaRPr>
          </a:p>
          <a:p>
            <a:pPr marL="514440" lvl="1" indent="-171000">
              <a:lnSpc>
                <a:spcPct val="100000"/>
              </a:lnSpc>
              <a:buClr>
                <a:srgbClr val="B80047"/>
              </a:buClr>
              <a:buSzPct val="65000"/>
              <a:buFont typeface="Arial"/>
              <a:buChar char="•"/>
            </a:pPr>
            <a:r>
              <a:rPr lang="en-US" sz="1600" b="0" strike="noStrike" spc="-1" dirty="0">
                <a:solidFill>
                  <a:srgbClr val="000000"/>
                </a:solidFill>
                <a:uFill>
                  <a:solidFill>
                    <a:srgbClr val="FFFFFF"/>
                  </a:solidFill>
                </a:uFill>
                <a:latin typeface="Arial"/>
              </a:rPr>
              <a:t>Use interfaces for data structures, e.g. create/insert/remove/free functions for a linked list</a:t>
            </a:r>
            <a:endParaRPr lang="en-US" sz="1500" b="0" strike="noStrike" spc="-1" dirty="0">
              <a:solidFill>
                <a:srgbClr val="000000"/>
              </a:solidFill>
              <a:uFill>
                <a:solidFill>
                  <a:srgbClr val="FFFFFF"/>
                </a:solidFill>
              </a:uFill>
              <a:latin typeface="Arial"/>
            </a:endParaRPr>
          </a:p>
          <a:p>
            <a:pPr marL="514440" lvl="1" indent="-171000">
              <a:lnSpc>
                <a:spcPct val="100000"/>
              </a:lnSpc>
              <a:buClr>
                <a:srgbClr val="B80047"/>
              </a:buClr>
              <a:buSzPct val="65000"/>
              <a:buFont typeface="Arial"/>
              <a:buChar char="•"/>
            </a:pPr>
            <a:r>
              <a:rPr lang="en-US" sz="1600" b="0" strike="noStrike" spc="-1" dirty="0">
                <a:solidFill>
                  <a:srgbClr val="000000"/>
                </a:solidFill>
                <a:uFill>
                  <a:solidFill>
                    <a:srgbClr val="FFFFFF"/>
                  </a:solidFill>
                </a:uFill>
                <a:latin typeface="Arial"/>
              </a:rPr>
              <a:t>No magic numbers – use </a:t>
            </a:r>
            <a:r>
              <a:rPr lang="en-US" sz="16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#define </a:t>
            </a:r>
            <a:r>
              <a:rPr lang="en-US" sz="1600" b="0" strike="noStrike" spc="-1" dirty="0">
                <a:solidFill>
                  <a:srgbClr val="000000"/>
                </a:solidFill>
                <a:uFill>
                  <a:solidFill>
                    <a:srgbClr val="FFFFFF"/>
                  </a:solidFill>
                </a:uFill>
                <a:latin typeface="Arial"/>
              </a:rPr>
              <a:t>or </a:t>
            </a:r>
            <a:r>
              <a:rPr lang="en-US" sz="16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rPr>
              <a:t>static const</a:t>
            </a:r>
            <a:endParaRPr lang="en-US" sz="1500" b="0" strike="noStrike" spc="-1" dirty="0">
              <a:solidFill>
                <a:srgbClr val="000000"/>
              </a:solidFill>
              <a:uFill>
                <a:solidFill>
                  <a:srgbClr val="FFFFFF"/>
                </a:solidFill>
              </a:uFill>
              <a:latin typeface="Courier New" panose="02070309020205020404" pitchFamily="49" charset="0"/>
              <a:cs typeface="Courier New" panose="02070309020205020404" pitchFamily="49" charset="0"/>
            </a:endParaRPr>
          </a:p>
          <a:p>
            <a:pPr marL="171360" indent="-171000">
              <a:lnSpc>
                <a:spcPct val="100000"/>
              </a:lnSpc>
              <a:buClr>
                <a:srgbClr val="B80047"/>
              </a:buClr>
              <a:buSzPct val="65000"/>
              <a:buFont typeface="Arial"/>
              <a:buChar char="•"/>
            </a:pPr>
            <a:r>
              <a:rPr lang="en-US" sz="2000" b="0" strike="noStrike" spc="-1" dirty="0">
                <a:solidFill>
                  <a:srgbClr val="000000"/>
                </a:solidFill>
                <a:uFill>
                  <a:solidFill>
                    <a:srgbClr val="FFFFFF"/>
                  </a:solidFill>
                </a:uFill>
                <a:latin typeface="Arial"/>
              </a:rPr>
              <a:t>Formatting</a:t>
            </a:r>
            <a:endParaRPr lang="en-US" sz="2100" b="0" strike="noStrike" spc="-1" dirty="0">
              <a:solidFill>
                <a:srgbClr val="000000"/>
              </a:solidFill>
              <a:uFill>
                <a:solidFill>
                  <a:srgbClr val="FFFFFF"/>
                </a:solidFill>
              </a:uFill>
              <a:latin typeface="Arial"/>
            </a:endParaRPr>
          </a:p>
          <a:p>
            <a:pPr marL="514440" lvl="1" indent="-171000">
              <a:lnSpc>
                <a:spcPct val="100000"/>
              </a:lnSpc>
              <a:buClr>
                <a:srgbClr val="B80047"/>
              </a:buClr>
              <a:buSzPct val="65000"/>
              <a:buFont typeface="Arial"/>
              <a:buChar char="•"/>
            </a:pPr>
            <a:r>
              <a:rPr lang="en-US" sz="1600" b="0" strike="noStrike" spc="-1" dirty="0">
                <a:solidFill>
                  <a:srgbClr val="000000"/>
                </a:solidFill>
                <a:uFill>
                  <a:solidFill>
                    <a:srgbClr val="FFFFFF"/>
                  </a:solidFill>
                </a:uFill>
                <a:latin typeface="Arial"/>
              </a:rPr>
              <a:t>80 characters per line (use </a:t>
            </a:r>
            <a:r>
              <a:rPr lang="en-US" sz="1600" b="0" strike="noStrike" spc="-1" dirty="0" err="1">
                <a:solidFill>
                  <a:srgbClr val="000000"/>
                </a:solidFill>
                <a:uFill>
                  <a:solidFill>
                    <a:srgbClr val="FFFFFF"/>
                  </a:solidFill>
                </a:uFill>
                <a:latin typeface="Arial"/>
              </a:rPr>
              <a:t>Autolab’s</a:t>
            </a:r>
            <a:r>
              <a:rPr lang="en-US" sz="1600" b="0" strike="noStrike" spc="-1" dirty="0">
                <a:solidFill>
                  <a:srgbClr val="000000"/>
                </a:solidFill>
                <a:uFill>
                  <a:solidFill>
                    <a:srgbClr val="FFFFFF"/>
                  </a:solidFill>
                </a:uFill>
                <a:latin typeface="Arial"/>
              </a:rPr>
              <a:t> highlight feature to double-check)</a:t>
            </a:r>
            <a:endParaRPr lang="en-US" sz="1500" b="0" strike="noStrike" spc="-1" dirty="0">
              <a:solidFill>
                <a:srgbClr val="000000"/>
              </a:solidFill>
              <a:uFill>
                <a:solidFill>
                  <a:srgbClr val="FFFFFF"/>
                </a:solidFill>
              </a:uFill>
              <a:latin typeface="Arial"/>
            </a:endParaRPr>
          </a:p>
          <a:p>
            <a:pPr marL="514440" lvl="1" indent="-171000">
              <a:lnSpc>
                <a:spcPct val="100000"/>
              </a:lnSpc>
              <a:buClr>
                <a:srgbClr val="B80047"/>
              </a:buClr>
              <a:buSzPct val="65000"/>
              <a:buFont typeface="Arial"/>
              <a:buChar char="•"/>
            </a:pPr>
            <a:r>
              <a:rPr lang="en-US" sz="1600" b="0" strike="noStrike" spc="-1" dirty="0">
                <a:solidFill>
                  <a:srgbClr val="000000"/>
                </a:solidFill>
                <a:uFill>
                  <a:solidFill>
                    <a:srgbClr val="FFFFFF"/>
                  </a:solidFill>
                </a:uFill>
                <a:latin typeface="Arial"/>
              </a:rPr>
              <a:t>Consistent braces and whitespace</a:t>
            </a:r>
            <a:endParaRPr lang="en-US" sz="1500" b="0" strike="noStrike" spc="-1" dirty="0">
              <a:solidFill>
                <a:srgbClr val="000000"/>
              </a:solidFill>
              <a:uFill>
                <a:solidFill>
                  <a:srgbClr val="FFFFFF"/>
                </a:solidFill>
              </a:uFill>
              <a:latin typeface="Arial"/>
            </a:endParaRPr>
          </a:p>
          <a:p>
            <a:pPr marL="171360" indent="-171000">
              <a:lnSpc>
                <a:spcPct val="100000"/>
              </a:lnSpc>
              <a:buClr>
                <a:srgbClr val="B80047"/>
              </a:buClr>
              <a:buSzPct val="65000"/>
              <a:buFont typeface="Arial"/>
              <a:buChar char="•"/>
            </a:pPr>
            <a:r>
              <a:rPr lang="en-US" sz="2000" b="0" strike="noStrike" spc="-1" dirty="0">
                <a:solidFill>
                  <a:srgbClr val="000000"/>
                </a:solidFill>
                <a:uFill>
                  <a:solidFill>
                    <a:srgbClr val="FFFFFF"/>
                  </a:solidFill>
                </a:uFill>
                <a:latin typeface="Arial"/>
              </a:rPr>
              <a:t>No memory or file descriptor leaks</a:t>
            </a:r>
          </a:p>
          <a:p>
            <a:pPr marL="171360" indent="-171000">
              <a:lnSpc>
                <a:spcPct val="100000"/>
              </a:lnSpc>
              <a:buClr>
                <a:srgbClr val="B80047"/>
              </a:buClr>
              <a:buSzPct val="65000"/>
              <a:buFont typeface="Arial"/>
              <a:buChar char="•"/>
            </a:pPr>
            <a:r>
              <a:rPr lang="en-US" sz="2000" spc="-1" dirty="0">
                <a:solidFill>
                  <a:srgbClr val="000000"/>
                </a:solidFill>
                <a:uFill>
                  <a:solidFill>
                    <a:srgbClr val="FFFFFF"/>
                  </a:solidFill>
                </a:uFill>
                <a:latin typeface="Arial"/>
              </a:rPr>
              <a:t>Git commit history</a:t>
            </a:r>
            <a:endParaRPr lang="en-US" sz="2100" b="0" strike="noStrike" spc="-1" dirty="0">
              <a:solidFill>
                <a:srgbClr val="000000"/>
              </a:solidFill>
              <a:uFill>
                <a:solidFill>
                  <a:srgbClr val="FFFFFF"/>
                </a:solidFill>
              </a:uFill>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TextShape 1"/>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dirty="0">
                <a:solidFill>
                  <a:srgbClr val="000000"/>
                </a:solidFill>
                <a:uFill>
                  <a:solidFill>
                    <a:srgbClr val="FFFFFF"/>
                  </a:solidFill>
                </a:uFill>
                <a:latin typeface="Arial"/>
              </a:rPr>
              <a:t>Appendix: Git Usage</a:t>
            </a:r>
            <a:endParaRPr lang="en-US" sz="1350" b="0" strike="noStrike" spc="-1" dirty="0">
              <a:solidFill>
                <a:srgbClr val="000000"/>
              </a:solidFill>
              <a:uFill>
                <a:solidFill>
                  <a:srgbClr val="FFFFFF"/>
                </a:solidFill>
              </a:uFill>
              <a:latin typeface="Arial"/>
            </a:endParaRPr>
          </a:p>
        </p:txBody>
      </p:sp>
      <p:sp>
        <p:nvSpPr>
          <p:cNvPr id="378" name="TextShape 2"/>
          <p:cNvSpPr txBox="1"/>
          <p:nvPr/>
        </p:nvSpPr>
        <p:spPr>
          <a:xfrm>
            <a:off x="628560" y="1369080"/>
            <a:ext cx="8149680" cy="3263040"/>
          </a:xfrm>
          <a:prstGeom prst="rect">
            <a:avLst/>
          </a:prstGeom>
          <a:noFill/>
          <a:ln>
            <a:noFill/>
          </a:ln>
        </p:spPr>
        <p:txBody>
          <a:bodyPr/>
          <a:lstStyle/>
          <a:p>
            <a:pPr marL="171360" indent="-171000">
              <a:lnSpc>
                <a:spcPct val="100000"/>
              </a:lnSpc>
              <a:buClr>
                <a:srgbClr val="B80047"/>
              </a:buClr>
              <a:buSzPct val="65000"/>
              <a:buFont typeface="Arial"/>
              <a:buChar char="•"/>
            </a:pPr>
            <a:r>
              <a:rPr lang="en-US" sz="2100" b="0" strike="noStrike" spc="-1" dirty="0">
                <a:solidFill>
                  <a:srgbClr val="000000"/>
                </a:solidFill>
                <a:uFill>
                  <a:solidFill>
                    <a:srgbClr val="FFFFFF"/>
                  </a:solidFill>
                </a:uFill>
                <a:latin typeface="Arial"/>
              </a:rPr>
              <a:t>Commit early and often!</a:t>
            </a:r>
          </a:p>
          <a:p>
            <a:pPr marL="628560" lvl="1" indent="-171000">
              <a:buClr>
                <a:srgbClr val="B80047"/>
              </a:buClr>
              <a:buSzPct val="65000"/>
              <a:buFont typeface="Arial"/>
              <a:buChar char="•"/>
            </a:pPr>
            <a:r>
              <a:rPr lang="en-US" spc="-1" dirty="0">
                <a:solidFill>
                  <a:srgbClr val="000000"/>
                </a:solidFill>
                <a:uFill>
                  <a:solidFill>
                    <a:srgbClr val="FFFFFF"/>
                  </a:solidFill>
                </a:uFill>
                <a:latin typeface="Arial"/>
              </a:rPr>
              <a:t>At minimum at every major milestone</a:t>
            </a:r>
          </a:p>
          <a:p>
            <a:pPr marL="628560" lvl="1" indent="-171000">
              <a:buClr>
                <a:srgbClr val="B80047"/>
              </a:buClr>
              <a:buSzPct val="65000"/>
              <a:buFont typeface="Arial"/>
              <a:buChar char="•"/>
            </a:pPr>
            <a:r>
              <a:rPr lang="en-US" b="0" strike="noStrike" spc="-1" dirty="0">
                <a:solidFill>
                  <a:srgbClr val="000000"/>
                </a:solidFill>
                <a:uFill>
                  <a:solidFill>
                    <a:srgbClr val="FFFFFF"/>
                  </a:solidFill>
                </a:uFill>
                <a:latin typeface="Arial"/>
              </a:rPr>
              <a:t>Commits don’t cost anything!</a:t>
            </a:r>
          </a:p>
          <a:p>
            <a:pPr marL="628560" lvl="1" indent="-171000">
              <a:buClr>
                <a:srgbClr val="B80047"/>
              </a:buClr>
              <a:buSzPct val="65000"/>
              <a:buFont typeface="Arial"/>
              <a:buChar char="•"/>
            </a:pPr>
            <a:endParaRPr lang="en-US" spc="-1" dirty="0">
              <a:solidFill>
                <a:srgbClr val="000000"/>
              </a:solidFill>
              <a:uFill>
                <a:solidFill>
                  <a:srgbClr val="FFFFFF"/>
                </a:solidFill>
              </a:uFill>
              <a:latin typeface="Arial"/>
            </a:endParaRPr>
          </a:p>
          <a:p>
            <a:pPr marL="171360" indent="-171000">
              <a:buClr>
                <a:srgbClr val="B80047"/>
              </a:buClr>
              <a:buSzPct val="65000"/>
              <a:buFont typeface="Arial"/>
              <a:buChar char="•"/>
            </a:pPr>
            <a:r>
              <a:rPr lang="en-US" sz="2100" b="0" strike="noStrike" spc="-1" dirty="0">
                <a:solidFill>
                  <a:srgbClr val="000000"/>
                </a:solidFill>
                <a:uFill>
                  <a:solidFill>
                    <a:srgbClr val="FFFFFF"/>
                  </a:solidFill>
                </a:uFill>
                <a:latin typeface="Arial"/>
              </a:rPr>
              <a:t>Popular stylistic conventions</a:t>
            </a:r>
          </a:p>
          <a:p>
            <a:pPr marL="628560" lvl="1" indent="-171000">
              <a:buClr>
                <a:srgbClr val="B80047"/>
              </a:buClr>
              <a:buSzPct val="65000"/>
              <a:buFont typeface="Arial"/>
              <a:buChar char="•"/>
            </a:pPr>
            <a:r>
              <a:rPr lang="en-US" spc="-1" dirty="0">
                <a:solidFill>
                  <a:srgbClr val="000000"/>
                </a:solidFill>
                <a:uFill>
                  <a:solidFill>
                    <a:srgbClr val="FFFFFF"/>
                  </a:solidFill>
                </a:uFill>
                <a:latin typeface="Arial"/>
              </a:rPr>
              <a:t>Branches: short, descriptive names</a:t>
            </a:r>
          </a:p>
          <a:p>
            <a:pPr marL="628560" lvl="1" indent="-171000">
              <a:buClr>
                <a:srgbClr val="B80047"/>
              </a:buClr>
              <a:buSzPct val="65000"/>
              <a:buFont typeface="Arial"/>
              <a:buChar char="•"/>
            </a:pPr>
            <a:r>
              <a:rPr lang="en-US" b="0" strike="noStrike" spc="-1" dirty="0">
                <a:solidFill>
                  <a:srgbClr val="000000"/>
                </a:solidFill>
                <a:uFill>
                  <a:solidFill>
                    <a:srgbClr val="FFFFFF"/>
                  </a:solidFill>
                </a:uFill>
                <a:latin typeface="Arial"/>
              </a:rPr>
              <a:t>Commits: A single, logical change. Split large </a:t>
            </a:r>
            <a:r>
              <a:rPr lang="en-US" spc="-1" dirty="0">
                <a:solidFill>
                  <a:srgbClr val="000000"/>
                </a:solidFill>
                <a:uFill>
                  <a:solidFill>
                    <a:srgbClr val="FFFFFF"/>
                  </a:solidFill>
                </a:uFill>
                <a:latin typeface="Arial"/>
              </a:rPr>
              <a:t>changes</a:t>
            </a:r>
            <a:r>
              <a:rPr lang="en-US" b="0" strike="noStrike" spc="-1" dirty="0">
                <a:solidFill>
                  <a:srgbClr val="000000"/>
                </a:solidFill>
                <a:uFill>
                  <a:solidFill>
                    <a:srgbClr val="FFFFFF"/>
                  </a:solidFill>
                </a:uFill>
                <a:latin typeface="Arial"/>
              </a:rPr>
              <a:t> into multiple commits.</a:t>
            </a:r>
          </a:p>
          <a:p>
            <a:pPr marL="628560" lvl="1" indent="-171000">
              <a:buClr>
                <a:srgbClr val="B80047"/>
              </a:buClr>
              <a:buSzPct val="65000"/>
              <a:buFont typeface="Arial"/>
              <a:buChar char="•"/>
            </a:pPr>
            <a:r>
              <a:rPr lang="en-US" spc="-1" dirty="0">
                <a:solidFill>
                  <a:srgbClr val="000000"/>
                </a:solidFill>
                <a:uFill>
                  <a:solidFill>
                    <a:srgbClr val="FFFFFF"/>
                  </a:solidFill>
                </a:uFill>
                <a:latin typeface="Arial"/>
              </a:rPr>
              <a:t>Messages:</a:t>
            </a:r>
          </a:p>
          <a:p>
            <a:pPr marL="1085760" lvl="2" indent="-171000">
              <a:buClr>
                <a:srgbClr val="B80047"/>
              </a:buClr>
              <a:buSzPct val="65000"/>
              <a:buFont typeface="Arial"/>
              <a:buChar char="•"/>
            </a:pPr>
            <a:r>
              <a:rPr lang="en-US" b="0" strike="noStrike" spc="-1" dirty="0">
                <a:solidFill>
                  <a:srgbClr val="000000"/>
                </a:solidFill>
                <a:uFill>
                  <a:solidFill>
                    <a:srgbClr val="FFFFFF"/>
                  </a:solidFill>
                </a:uFill>
                <a:latin typeface="Arial"/>
              </a:rPr>
              <a:t>Summar</a:t>
            </a:r>
            <a:r>
              <a:rPr lang="en-US" spc="-1" dirty="0">
                <a:solidFill>
                  <a:srgbClr val="000000"/>
                </a:solidFill>
                <a:uFill>
                  <a:solidFill>
                    <a:srgbClr val="FFFFFF"/>
                  </a:solidFill>
                </a:uFill>
                <a:latin typeface="Arial"/>
              </a:rPr>
              <a:t>y: Descriptive, yet succinct</a:t>
            </a:r>
          </a:p>
          <a:p>
            <a:pPr marL="1085760" lvl="2" indent="-171000">
              <a:buClr>
                <a:srgbClr val="B80047"/>
              </a:buClr>
              <a:buSzPct val="65000"/>
              <a:buFont typeface="Arial"/>
              <a:buChar char="•"/>
            </a:pPr>
            <a:r>
              <a:rPr lang="en-US" b="0" strike="noStrike" spc="-1" dirty="0">
                <a:solidFill>
                  <a:srgbClr val="000000"/>
                </a:solidFill>
                <a:uFill>
                  <a:solidFill>
                    <a:srgbClr val="FFFFFF"/>
                  </a:solidFill>
                </a:uFill>
                <a:latin typeface="Arial"/>
              </a:rPr>
              <a:t>Body</a:t>
            </a:r>
            <a:r>
              <a:rPr lang="en-US" spc="-1" dirty="0">
                <a:solidFill>
                  <a:srgbClr val="000000"/>
                </a:solidFill>
                <a:uFill>
                  <a:solidFill>
                    <a:srgbClr val="FFFFFF"/>
                  </a:solidFill>
                </a:uFill>
                <a:latin typeface="Arial"/>
              </a:rPr>
              <a:t>: More detailed description on </a:t>
            </a:r>
            <a:r>
              <a:rPr lang="en-US" b="1" spc="-1" dirty="0">
                <a:solidFill>
                  <a:srgbClr val="000000"/>
                </a:solidFill>
                <a:uFill>
                  <a:solidFill>
                    <a:srgbClr val="FFFFFF"/>
                  </a:solidFill>
                </a:uFill>
                <a:latin typeface="Arial"/>
              </a:rPr>
              <a:t>what</a:t>
            </a:r>
            <a:r>
              <a:rPr lang="en-US" spc="-1" dirty="0">
                <a:solidFill>
                  <a:srgbClr val="000000"/>
                </a:solidFill>
                <a:uFill>
                  <a:solidFill>
                    <a:srgbClr val="FFFFFF"/>
                  </a:solidFill>
                </a:uFill>
                <a:latin typeface="Arial"/>
              </a:rPr>
              <a:t> you changed, </a:t>
            </a:r>
            <a:r>
              <a:rPr lang="en-US" b="1" spc="-1" dirty="0">
                <a:solidFill>
                  <a:srgbClr val="000000"/>
                </a:solidFill>
                <a:uFill>
                  <a:solidFill>
                    <a:srgbClr val="FFFFFF"/>
                  </a:solidFill>
                </a:uFill>
                <a:latin typeface="Arial"/>
              </a:rPr>
              <a:t>why</a:t>
            </a:r>
            <a:r>
              <a:rPr lang="en-US" spc="-1" dirty="0">
                <a:solidFill>
                  <a:srgbClr val="000000"/>
                </a:solidFill>
                <a:uFill>
                  <a:solidFill>
                    <a:srgbClr val="FFFFFF"/>
                  </a:solidFill>
                </a:uFill>
                <a:latin typeface="Arial"/>
              </a:rPr>
              <a:t> you changed it, and what </a:t>
            </a:r>
            <a:r>
              <a:rPr lang="en-US" b="1" spc="-1" dirty="0">
                <a:solidFill>
                  <a:srgbClr val="000000"/>
                </a:solidFill>
                <a:uFill>
                  <a:solidFill>
                    <a:srgbClr val="FFFFFF"/>
                  </a:solidFill>
                </a:uFill>
                <a:latin typeface="Arial"/>
              </a:rPr>
              <a:t>side effects</a:t>
            </a:r>
            <a:r>
              <a:rPr lang="en-US" spc="-1" dirty="0">
                <a:solidFill>
                  <a:srgbClr val="000000"/>
                </a:solidFill>
                <a:uFill>
                  <a:solidFill>
                    <a:srgbClr val="FFFFFF"/>
                  </a:solidFill>
                </a:uFill>
                <a:latin typeface="Arial"/>
              </a:rPr>
              <a:t> it may have</a:t>
            </a:r>
            <a:endParaRPr lang="en-US"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4217037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extShape 1"/>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dirty="0">
                <a:solidFill>
                  <a:srgbClr val="000000"/>
                </a:solidFill>
                <a:uFill>
                  <a:solidFill>
                    <a:srgbClr val="FFFFFF"/>
                  </a:solidFill>
                </a:uFill>
                <a:latin typeface="Arial"/>
              </a:rPr>
              <a:t>Appendix: Blocking Example</a:t>
            </a:r>
            <a:endParaRPr lang="en-US" sz="1350" b="0" strike="noStrike" spc="-1" dirty="0">
              <a:solidFill>
                <a:srgbClr val="000000"/>
              </a:solidFill>
              <a:uFill>
                <a:solidFill>
                  <a:srgbClr val="FFFFFF"/>
                </a:solidFill>
              </a:uFill>
              <a:latin typeface="Arial"/>
            </a:endParaRPr>
          </a:p>
        </p:txBody>
      </p:sp>
      <p:sp>
        <p:nvSpPr>
          <p:cNvPr id="293" name="TextShape 2"/>
          <p:cNvSpPr txBox="1"/>
          <p:nvPr/>
        </p:nvSpPr>
        <p:spPr>
          <a:xfrm>
            <a:off x="628560" y="1369080"/>
            <a:ext cx="7886520" cy="3263040"/>
          </a:xfrm>
          <a:prstGeom prst="rect">
            <a:avLst/>
          </a:prstGeom>
          <a:noFill/>
          <a:ln>
            <a:noFill/>
          </a:ln>
        </p:spPr>
        <p:txBody>
          <a:bodyPr/>
          <a:lstStyle/>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We have a 2D array </a:t>
            </a:r>
            <a:r>
              <a:rPr lang="en-US" sz="2100" b="0" strike="noStrike" spc="-1">
                <a:solidFill>
                  <a:srgbClr val="000000"/>
                </a:solidFill>
                <a:uFill>
                  <a:solidFill>
                    <a:srgbClr val="FFFFFF"/>
                  </a:solidFill>
                </a:uFill>
                <a:latin typeface="Courier New"/>
              </a:rPr>
              <a:t>int[4][4] A;</a:t>
            </a:r>
            <a:endParaRPr lang="en-US" sz="2100" b="0" strike="noStrike" spc="-1">
              <a:solidFill>
                <a:srgbClr val="000000"/>
              </a:solidFill>
              <a:uFill>
                <a:solidFill>
                  <a:srgbClr val="FFFFFF"/>
                </a:solidFill>
              </a:uFill>
              <a:latin typeface="Arial"/>
            </a:endParaRPr>
          </a:p>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Cache is fully associative and can hold two lines</a:t>
            </a:r>
          </a:p>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Each line can hold two </a:t>
            </a:r>
            <a:r>
              <a:rPr lang="en-US" sz="2100" b="0" strike="noStrike" spc="-1">
                <a:solidFill>
                  <a:srgbClr val="000000"/>
                </a:solidFill>
                <a:uFill>
                  <a:solidFill>
                    <a:srgbClr val="FFFFFF"/>
                  </a:solidFill>
                </a:uFill>
                <a:latin typeface="Courier New"/>
              </a:rPr>
              <a:t>int</a:t>
            </a:r>
            <a:r>
              <a:rPr lang="en-US" sz="2100" b="0" strike="noStrike" spc="-1">
                <a:solidFill>
                  <a:srgbClr val="000000"/>
                </a:solidFill>
                <a:uFill>
                  <a:solidFill>
                    <a:srgbClr val="FFFFFF"/>
                  </a:solidFill>
                </a:uFill>
                <a:latin typeface="Arial"/>
              </a:rPr>
              <a:t> values</a:t>
            </a:r>
          </a:p>
          <a:p>
            <a:pPr>
              <a:lnSpc>
                <a:spcPct val="90000"/>
              </a:lnSpc>
            </a:pPr>
            <a:endParaRPr lang="en-US" sz="2100" b="0" strike="noStrike" spc="-1">
              <a:solidFill>
                <a:srgbClr val="000000"/>
              </a:solidFill>
              <a:uFill>
                <a:solidFill>
                  <a:srgbClr val="FFFFFF"/>
                </a:solidFill>
              </a:uFill>
              <a:latin typeface="Arial"/>
            </a:endParaRPr>
          </a:p>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Discuss the following questions with your neighbor:</a:t>
            </a:r>
          </a:p>
          <a:p>
            <a:pPr>
              <a:lnSpc>
                <a:spcPct val="90000"/>
              </a:lnSpc>
            </a:pPr>
            <a:endParaRPr lang="en-US" sz="2100" b="0" strike="noStrike" spc="-1">
              <a:solidFill>
                <a:srgbClr val="000000"/>
              </a:solidFill>
              <a:uFill>
                <a:solidFill>
                  <a:srgbClr val="FFFFFF"/>
                </a:solidFill>
              </a:uFill>
              <a:latin typeface="Arial"/>
            </a:endParaRPr>
          </a:p>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What is the best miss rate for traversing</a:t>
            </a:r>
            <a:r>
              <a:rPr lang="en-US" sz="2100" b="0" strike="noStrike" spc="-1">
                <a:solidFill>
                  <a:srgbClr val="000000"/>
                </a:solidFill>
                <a:uFill>
                  <a:solidFill>
                    <a:srgbClr val="FFFFFF"/>
                  </a:solidFill>
                </a:uFill>
                <a:latin typeface="Courier New"/>
              </a:rPr>
              <a:t> A </a:t>
            </a:r>
            <a:r>
              <a:rPr lang="en-US" sz="2100" b="0" strike="noStrike" spc="-1">
                <a:solidFill>
                  <a:srgbClr val="000000"/>
                </a:solidFill>
                <a:uFill>
                  <a:solidFill>
                    <a:srgbClr val="FFFFFF"/>
                  </a:solidFill>
                </a:uFill>
                <a:latin typeface="Arial"/>
              </a:rPr>
              <a:t>once?</a:t>
            </a:r>
          </a:p>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What order does of traversal did you use?</a:t>
            </a:r>
          </a:p>
          <a:p>
            <a:pPr>
              <a:lnSpc>
                <a:spcPct val="90000"/>
              </a:lnSpc>
            </a:pPr>
            <a:endParaRPr lang="en-US" sz="2100" b="0" strike="noStrike" spc="-1">
              <a:solidFill>
                <a:srgbClr val="000000"/>
              </a:solidFill>
              <a:uFill>
                <a:solidFill>
                  <a:srgbClr val="FFFFFF"/>
                </a:solidFill>
              </a:uFill>
              <a:latin typeface="Arial"/>
            </a:endParaRPr>
          </a:p>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What other traversal orders can achieve this miss rate?</a:t>
            </a:r>
          </a:p>
        </p:txBody>
      </p:sp>
    </p:spTree>
    <p:extLst>
      <p:ext uri="{BB962C8B-B14F-4D97-AF65-F5344CB8AC3E}">
        <p14:creationId xmlns:p14="http://schemas.microsoft.com/office/powerpoint/2010/main" val="15506819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Shape 1"/>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dirty="0">
                <a:solidFill>
                  <a:srgbClr val="000000"/>
                </a:solidFill>
                <a:uFill>
                  <a:solidFill>
                    <a:srgbClr val="FFFFFF"/>
                  </a:solidFill>
                </a:uFill>
                <a:latin typeface="Arial"/>
              </a:rPr>
              <a:t>Appendix: Discussion Questions</a:t>
            </a:r>
            <a:endParaRPr lang="en-US" sz="1350" b="0" strike="noStrike" spc="-1" dirty="0">
              <a:solidFill>
                <a:srgbClr val="000000"/>
              </a:solidFill>
              <a:uFill>
                <a:solidFill>
                  <a:srgbClr val="FFFFFF"/>
                </a:solidFill>
              </a:uFill>
              <a:latin typeface="Arial"/>
            </a:endParaRPr>
          </a:p>
        </p:txBody>
      </p:sp>
      <p:sp>
        <p:nvSpPr>
          <p:cNvPr id="295" name="TextShape 2"/>
          <p:cNvSpPr txBox="1"/>
          <p:nvPr/>
        </p:nvSpPr>
        <p:spPr>
          <a:xfrm>
            <a:off x="628560" y="1369080"/>
            <a:ext cx="7886520" cy="3263040"/>
          </a:xfrm>
          <a:prstGeom prst="rect">
            <a:avLst/>
          </a:prstGeom>
          <a:noFill/>
          <a:ln>
            <a:noFill/>
          </a:ln>
        </p:spPr>
        <p:txBody>
          <a:bodyPr/>
          <a:lstStyle/>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What did the optimal transversal orders have in common?</a:t>
            </a:r>
          </a:p>
          <a:p>
            <a:pPr>
              <a:lnSpc>
                <a:spcPct val="90000"/>
              </a:lnSpc>
            </a:pPr>
            <a:endParaRPr lang="en-US" sz="2100" b="0" strike="noStrike" spc="-1">
              <a:solidFill>
                <a:srgbClr val="000000"/>
              </a:solidFill>
              <a:uFill>
                <a:solidFill>
                  <a:srgbClr val="FFFFFF"/>
                </a:solidFill>
              </a:uFill>
              <a:latin typeface="Arial"/>
            </a:endParaRPr>
          </a:p>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How does the pattern generalize to </a:t>
            </a:r>
            <a:r>
              <a:rPr lang="en-US" sz="2100" b="0" strike="noStrike" spc="-1">
                <a:solidFill>
                  <a:srgbClr val="000000"/>
                </a:solidFill>
                <a:uFill>
                  <a:solidFill>
                    <a:srgbClr val="FFFFFF"/>
                  </a:solidFill>
                </a:uFill>
                <a:latin typeface="Courier New"/>
              </a:rPr>
              <a:t>int[8][8] A </a:t>
            </a:r>
            <a:r>
              <a:rPr lang="en-US" sz="2100" b="0" strike="noStrike" spc="-1">
                <a:solidFill>
                  <a:srgbClr val="000000"/>
                </a:solidFill>
                <a:uFill>
                  <a:solidFill>
                    <a:srgbClr val="FFFFFF"/>
                  </a:solidFill>
                </a:uFill>
                <a:latin typeface="Arial"/>
              </a:rPr>
              <a:t>and a cache that holds 4 lines each of 4 </a:t>
            </a:r>
            <a:r>
              <a:rPr lang="en-US" sz="2100" b="0" strike="noStrike" spc="-1">
                <a:solidFill>
                  <a:srgbClr val="000000"/>
                </a:solidFill>
                <a:uFill>
                  <a:solidFill>
                    <a:srgbClr val="FFFFFF"/>
                  </a:solidFill>
                </a:uFill>
                <a:latin typeface="Courier New"/>
              </a:rPr>
              <a:t>int’</a:t>
            </a:r>
            <a:r>
              <a:rPr lang="en-US" sz="2100" b="0" strike="noStrike" spc="-1">
                <a:solidFill>
                  <a:srgbClr val="000000"/>
                </a:solidFill>
                <a:uFill>
                  <a:solidFill>
                    <a:srgbClr val="FFFFFF"/>
                  </a:solidFill>
                </a:uFill>
                <a:latin typeface="Arial"/>
              </a:rPr>
              <a:t>s?</a:t>
            </a:r>
          </a:p>
        </p:txBody>
      </p:sp>
    </p:spTree>
    <p:extLst>
      <p:ext uri="{BB962C8B-B14F-4D97-AF65-F5344CB8AC3E}">
        <p14:creationId xmlns:p14="http://schemas.microsoft.com/office/powerpoint/2010/main" val="1294240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extShape 1"/>
          <p:cNvSpPr txBox="1"/>
          <p:nvPr/>
        </p:nvSpPr>
        <p:spPr>
          <a:xfrm>
            <a:off x="1614240" y="2361240"/>
            <a:ext cx="3501360" cy="2270520"/>
          </a:xfrm>
          <a:prstGeom prst="rect">
            <a:avLst/>
          </a:prstGeom>
          <a:noFill/>
          <a:ln>
            <a:noFill/>
          </a:ln>
        </p:spPr>
        <p:txBody>
          <a:bodyPr/>
          <a:lstStyle/>
          <a:p>
            <a:pPr marL="360">
              <a:lnSpc>
                <a:spcPct val="90000"/>
              </a:lnSpc>
              <a:buClr>
                <a:srgbClr val="000000"/>
              </a:buClr>
            </a:pPr>
            <a:r>
              <a:rPr lang="en-US" sz="1639" spc="-1" dirty="0">
                <a:solidFill>
                  <a:srgbClr val="000000"/>
                </a:solidFill>
                <a:uFill>
                  <a:solidFill>
                    <a:srgbClr val="FFFFFF"/>
                  </a:solidFill>
                </a:uFill>
                <a:latin typeface="Courier New"/>
              </a:rPr>
              <a:t>int foo(int* a, int N)</a:t>
            </a:r>
            <a:endParaRPr lang="en-US" sz="2100" spc="-1" dirty="0">
              <a:solidFill>
                <a:srgbClr val="000000"/>
              </a:solidFill>
              <a:uFill>
                <a:solidFill>
                  <a:srgbClr val="FFFFFF"/>
                </a:solidFill>
              </a:uFill>
            </a:endParaRPr>
          </a:p>
          <a:p>
            <a:pPr marL="360">
              <a:lnSpc>
                <a:spcPct val="90000"/>
              </a:lnSpc>
              <a:buClr>
                <a:srgbClr val="000000"/>
              </a:buClr>
            </a:pPr>
            <a:r>
              <a:rPr lang="en-US" sz="1639" spc="-1" dirty="0">
                <a:solidFill>
                  <a:srgbClr val="000000"/>
                </a:solidFill>
                <a:uFill>
                  <a:solidFill>
                    <a:srgbClr val="FFFFFF"/>
                  </a:solidFill>
                </a:uFill>
                <a:latin typeface="Courier New"/>
              </a:rPr>
              <a:t>{</a:t>
            </a:r>
            <a:endParaRPr lang="en-US" sz="2100" spc="-1" dirty="0">
              <a:solidFill>
                <a:srgbClr val="000000"/>
              </a:solidFill>
              <a:uFill>
                <a:solidFill>
                  <a:srgbClr val="FFFFFF"/>
                </a:solidFill>
              </a:uFill>
            </a:endParaRPr>
          </a:p>
          <a:p>
            <a:pPr marL="360">
              <a:lnSpc>
                <a:spcPct val="90000"/>
              </a:lnSpc>
              <a:buClr>
                <a:srgbClr val="000000"/>
              </a:buClr>
            </a:pPr>
            <a:r>
              <a:rPr lang="en-US" sz="1639" spc="-1" dirty="0">
                <a:solidFill>
                  <a:srgbClr val="000000"/>
                </a:solidFill>
                <a:uFill>
                  <a:solidFill>
                    <a:srgbClr val="FFFFFF"/>
                  </a:solidFill>
                </a:uFill>
                <a:latin typeface="Courier New"/>
              </a:rPr>
              <a:t>    int </a:t>
            </a:r>
            <a:r>
              <a:rPr lang="en-US" sz="1639" spc="-1" dirty="0" err="1">
                <a:solidFill>
                  <a:srgbClr val="000000"/>
                </a:solidFill>
                <a:uFill>
                  <a:solidFill>
                    <a:srgbClr val="FFFFFF"/>
                  </a:solidFill>
                </a:uFill>
                <a:latin typeface="Courier New"/>
              </a:rPr>
              <a:t>i</a:t>
            </a:r>
            <a:r>
              <a:rPr lang="en-US" sz="1639" spc="-1" dirty="0">
                <a:solidFill>
                  <a:srgbClr val="000000"/>
                </a:solidFill>
                <a:uFill>
                  <a:solidFill>
                    <a:srgbClr val="FFFFFF"/>
                  </a:solidFill>
                </a:uFill>
                <a:latin typeface="Courier New"/>
              </a:rPr>
              <a:t>;</a:t>
            </a:r>
          </a:p>
          <a:p>
            <a:pPr marL="360">
              <a:lnSpc>
                <a:spcPct val="90000"/>
              </a:lnSpc>
              <a:buClr>
                <a:srgbClr val="000000"/>
              </a:buClr>
            </a:pPr>
            <a:r>
              <a:rPr lang="en-US" sz="1639" spc="-1" dirty="0">
                <a:solidFill>
                  <a:srgbClr val="000000"/>
                </a:solidFill>
                <a:uFill>
                  <a:solidFill>
                    <a:srgbClr val="FFFFFF"/>
                  </a:solidFill>
                </a:uFill>
                <a:latin typeface="Courier New"/>
              </a:rPr>
              <a:t>    int sum = 0;</a:t>
            </a:r>
            <a:endParaRPr lang="en-US" sz="2100" spc="-1" dirty="0">
              <a:solidFill>
                <a:srgbClr val="000000"/>
              </a:solidFill>
              <a:uFill>
                <a:solidFill>
                  <a:srgbClr val="FFFFFF"/>
                </a:solidFill>
              </a:uFill>
            </a:endParaRPr>
          </a:p>
          <a:p>
            <a:pPr marL="360">
              <a:lnSpc>
                <a:spcPct val="90000"/>
              </a:lnSpc>
              <a:buClr>
                <a:srgbClr val="000000"/>
              </a:buClr>
            </a:pPr>
            <a:r>
              <a:rPr lang="en-US" sz="1639" spc="-1" dirty="0">
                <a:solidFill>
                  <a:srgbClr val="000000"/>
                </a:solidFill>
                <a:uFill>
                  <a:solidFill>
                    <a:srgbClr val="FFFFFF"/>
                  </a:solidFill>
                </a:uFill>
                <a:latin typeface="Courier New"/>
              </a:rPr>
              <a:t>    for(</a:t>
            </a:r>
            <a:r>
              <a:rPr lang="en-US" sz="1639" spc="-1" dirty="0" err="1">
                <a:solidFill>
                  <a:srgbClr val="000000"/>
                </a:solidFill>
                <a:uFill>
                  <a:solidFill>
                    <a:srgbClr val="FFFFFF"/>
                  </a:solidFill>
                </a:uFill>
                <a:latin typeface="Courier New"/>
              </a:rPr>
              <a:t>i</a:t>
            </a:r>
            <a:r>
              <a:rPr lang="en-US" sz="1639" spc="-1" dirty="0">
                <a:solidFill>
                  <a:srgbClr val="000000"/>
                </a:solidFill>
                <a:uFill>
                  <a:solidFill>
                    <a:srgbClr val="FFFFFF"/>
                  </a:solidFill>
                </a:uFill>
                <a:latin typeface="Courier New"/>
              </a:rPr>
              <a:t> = 0; </a:t>
            </a:r>
            <a:r>
              <a:rPr lang="en-US" sz="1639" spc="-1" dirty="0" err="1">
                <a:solidFill>
                  <a:srgbClr val="000000"/>
                </a:solidFill>
                <a:uFill>
                  <a:solidFill>
                    <a:srgbClr val="FFFFFF"/>
                  </a:solidFill>
                </a:uFill>
                <a:latin typeface="Courier New"/>
              </a:rPr>
              <a:t>i</a:t>
            </a:r>
            <a:r>
              <a:rPr lang="en-US" sz="1639" spc="-1" dirty="0">
                <a:solidFill>
                  <a:srgbClr val="000000"/>
                </a:solidFill>
                <a:uFill>
                  <a:solidFill>
                    <a:srgbClr val="FFFFFF"/>
                  </a:solidFill>
                </a:uFill>
                <a:latin typeface="Courier New"/>
              </a:rPr>
              <a:t> &lt; N; </a:t>
            </a:r>
            <a:r>
              <a:rPr lang="en-US" sz="1639" spc="-1" dirty="0" err="1">
                <a:solidFill>
                  <a:srgbClr val="000000"/>
                </a:solidFill>
                <a:uFill>
                  <a:solidFill>
                    <a:srgbClr val="FFFFFF"/>
                  </a:solidFill>
                </a:uFill>
                <a:latin typeface="Courier New"/>
              </a:rPr>
              <a:t>i</a:t>
            </a:r>
            <a:r>
              <a:rPr lang="en-US" sz="1639" spc="-1" dirty="0">
                <a:solidFill>
                  <a:srgbClr val="000000"/>
                </a:solidFill>
                <a:uFill>
                  <a:solidFill>
                    <a:srgbClr val="FFFFFF"/>
                  </a:solidFill>
                </a:uFill>
                <a:latin typeface="Courier New"/>
              </a:rPr>
              <a:t>++)</a:t>
            </a:r>
          </a:p>
          <a:p>
            <a:pPr marL="360">
              <a:lnSpc>
                <a:spcPct val="90000"/>
              </a:lnSpc>
              <a:buClr>
                <a:srgbClr val="000000"/>
              </a:buClr>
            </a:pPr>
            <a:r>
              <a:rPr lang="en-US" sz="1639" spc="-1" dirty="0">
                <a:solidFill>
                  <a:srgbClr val="000000"/>
                </a:solidFill>
                <a:uFill>
                  <a:solidFill>
                    <a:srgbClr val="FFFFFF"/>
                  </a:solidFill>
                </a:uFill>
                <a:latin typeface="Courier New"/>
              </a:rPr>
              <a:t>    {</a:t>
            </a:r>
            <a:endParaRPr lang="en-US" sz="2100" spc="-1" dirty="0">
              <a:solidFill>
                <a:srgbClr val="000000"/>
              </a:solidFill>
              <a:uFill>
                <a:solidFill>
                  <a:srgbClr val="FFFFFF"/>
                </a:solidFill>
              </a:uFill>
            </a:endParaRPr>
          </a:p>
          <a:p>
            <a:pPr marL="360">
              <a:lnSpc>
                <a:spcPct val="90000"/>
              </a:lnSpc>
              <a:buClr>
                <a:srgbClr val="000000"/>
              </a:buClr>
            </a:pPr>
            <a:r>
              <a:rPr lang="en-US" sz="1639" spc="-1" dirty="0">
                <a:solidFill>
                  <a:srgbClr val="000000"/>
                </a:solidFill>
                <a:uFill>
                  <a:solidFill>
                    <a:srgbClr val="FFFFFF"/>
                  </a:solidFill>
                </a:uFill>
                <a:latin typeface="Courier New"/>
              </a:rPr>
              <a:t>        sum += a[</a:t>
            </a:r>
            <a:r>
              <a:rPr lang="en-US" sz="1639" spc="-1" dirty="0" err="1">
                <a:solidFill>
                  <a:srgbClr val="000000"/>
                </a:solidFill>
                <a:uFill>
                  <a:solidFill>
                    <a:srgbClr val="FFFFFF"/>
                  </a:solidFill>
                </a:uFill>
                <a:latin typeface="Courier New"/>
              </a:rPr>
              <a:t>i</a:t>
            </a:r>
            <a:r>
              <a:rPr lang="en-US" sz="1639" spc="-1" dirty="0">
                <a:solidFill>
                  <a:srgbClr val="000000"/>
                </a:solidFill>
                <a:uFill>
                  <a:solidFill>
                    <a:srgbClr val="FFFFFF"/>
                  </a:solidFill>
                </a:uFill>
                <a:latin typeface="Courier New"/>
              </a:rPr>
              <a:t>];</a:t>
            </a:r>
          </a:p>
          <a:p>
            <a:pPr marL="360">
              <a:lnSpc>
                <a:spcPct val="90000"/>
              </a:lnSpc>
              <a:buClr>
                <a:srgbClr val="000000"/>
              </a:buClr>
            </a:pPr>
            <a:r>
              <a:rPr lang="en-US" sz="1639" spc="-1" dirty="0">
                <a:solidFill>
                  <a:srgbClr val="000000"/>
                </a:solidFill>
                <a:uFill>
                  <a:solidFill>
                    <a:srgbClr val="FFFFFF"/>
                  </a:solidFill>
                </a:uFill>
                <a:latin typeface="Courier New"/>
              </a:rPr>
              <a:t>    }</a:t>
            </a:r>
            <a:endParaRPr lang="en-US" sz="2100" spc="-1" dirty="0">
              <a:solidFill>
                <a:srgbClr val="000000"/>
              </a:solidFill>
              <a:uFill>
                <a:solidFill>
                  <a:srgbClr val="FFFFFF"/>
                </a:solidFill>
              </a:uFill>
            </a:endParaRPr>
          </a:p>
          <a:p>
            <a:pPr marL="360">
              <a:lnSpc>
                <a:spcPct val="90000"/>
              </a:lnSpc>
              <a:buClr>
                <a:srgbClr val="000000"/>
              </a:buClr>
            </a:pPr>
            <a:r>
              <a:rPr lang="en-US" sz="1639" spc="-1" dirty="0">
                <a:solidFill>
                  <a:srgbClr val="000000"/>
                </a:solidFill>
                <a:uFill>
                  <a:solidFill>
                    <a:srgbClr val="FFFFFF"/>
                  </a:solidFill>
                </a:uFill>
                <a:latin typeface="Courier New"/>
              </a:rPr>
              <a:t>    return sum;</a:t>
            </a:r>
            <a:endParaRPr lang="en-US" sz="2100" spc="-1" dirty="0">
              <a:solidFill>
                <a:srgbClr val="000000"/>
              </a:solidFill>
              <a:uFill>
                <a:solidFill>
                  <a:srgbClr val="FFFFFF"/>
                </a:solidFill>
              </a:uFill>
            </a:endParaRPr>
          </a:p>
          <a:p>
            <a:pPr marL="360">
              <a:lnSpc>
                <a:spcPct val="90000"/>
              </a:lnSpc>
              <a:buClr>
                <a:srgbClr val="000000"/>
              </a:buClr>
            </a:pPr>
            <a:r>
              <a:rPr lang="en-US" sz="1639" spc="-1" dirty="0">
                <a:solidFill>
                  <a:srgbClr val="000000"/>
                </a:solidFill>
                <a:uFill>
                  <a:solidFill>
                    <a:srgbClr val="FFFFFF"/>
                  </a:solidFill>
                </a:uFill>
                <a:latin typeface="Courier New"/>
              </a:rPr>
              <a:t>}</a:t>
            </a:r>
            <a:endParaRPr lang="en-US" sz="2100" spc="-1" dirty="0">
              <a:solidFill>
                <a:srgbClr val="000000"/>
              </a:solidFill>
              <a:uFill>
                <a:solidFill>
                  <a:srgbClr val="FFFFFF"/>
                </a:solidFill>
              </a:uFill>
            </a:endParaRPr>
          </a:p>
        </p:txBody>
      </p:sp>
      <p:sp>
        <p:nvSpPr>
          <p:cNvPr id="286" name="TextShape 2"/>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dirty="0">
                <a:solidFill>
                  <a:srgbClr val="000000"/>
                </a:solidFill>
                <a:uFill>
                  <a:solidFill>
                    <a:srgbClr val="FFFFFF"/>
                  </a:solidFill>
                </a:uFill>
                <a:latin typeface="Arial"/>
              </a:rPr>
              <a:t>Appendix: Cache Misses</a:t>
            </a:r>
            <a:endParaRPr lang="en-US" sz="1350" b="0" strike="noStrike" spc="-1" dirty="0">
              <a:solidFill>
                <a:srgbClr val="000000"/>
              </a:solidFill>
              <a:uFill>
                <a:solidFill>
                  <a:srgbClr val="FFFFFF"/>
                </a:solidFill>
              </a:uFill>
              <a:latin typeface="Arial"/>
            </a:endParaRPr>
          </a:p>
        </p:txBody>
      </p:sp>
      <p:graphicFrame>
        <p:nvGraphicFramePr>
          <p:cNvPr id="287" name="Table 3"/>
          <p:cNvGraphicFramePr/>
          <p:nvPr/>
        </p:nvGraphicFramePr>
        <p:xfrm>
          <a:off x="5998680" y="2249640"/>
          <a:ext cx="1871640" cy="2309760"/>
        </p:xfrm>
        <a:graphic>
          <a:graphicData uri="http://schemas.openxmlformats.org/drawingml/2006/table">
            <a:tbl>
              <a:tblPr/>
              <a:tblGrid>
                <a:gridCol w="372240">
                  <a:extLst>
                    <a:ext uri="{9D8B030D-6E8A-4147-A177-3AD203B41FA5}">
                      <a16:colId xmlns:a16="http://schemas.microsoft.com/office/drawing/2014/main" val="20000"/>
                    </a:ext>
                  </a:extLst>
                </a:gridCol>
                <a:gridCol w="1499400">
                  <a:extLst>
                    <a:ext uri="{9D8B030D-6E8A-4147-A177-3AD203B41FA5}">
                      <a16:colId xmlns:a16="http://schemas.microsoft.com/office/drawing/2014/main" val="20001"/>
                    </a:ext>
                  </a:extLst>
                </a:gridCol>
              </a:tblGrid>
              <a:tr h="384840">
                <a:tc>
                  <a:txBody>
                    <a:bodyPr/>
                    <a:lstStyle/>
                    <a:p>
                      <a:endParaRPr lang="en-US"/>
                    </a:p>
                  </a:txBody>
                  <a:tcPr marL="82800" marR="82800">
                    <a:noFill/>
                  </a:tcPr>
                </a:tc>
                <a:tc>
                  <a:txBody>
                    <a:bodyPr/>
                    <a:lstStyle/>
                    <a:p>
                      <a:pPr algn="ctr">
                        <a:lnSpc>
                          <a:spcPct val="100000"/>
                        </a:lnSpc>
                      </a:pPr>
                      <a:r>
                        <a:rPr lang="en-US" sz="1600" b="0" strike="noStrike" spc="-1">
                          <a:solidFill>
                            <a:srgbClr val="000000"/>
                          </a:solidFill>
                          <a:uFill>
                            <a:solidFill>
                              <a:srgbClr val="FFFFFF"/>
                            </a:solidFill>
                          </a:uFill>
                          <a:latin typeface="Arial"/>
                        </a:rPr>
                        <a:t>Misses</a:t>
                      </a:r>
                      <a:endParaRPr lang="en-US" sz="1800" b="0" strike="noStrike" spc="-1">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0"/>
                  </a:ext>
                </a:extLst>
              </a:tr>
              <a:tr h="384840">
                <a:tc>
                  <a:txBody>
                    <a:bodyPr/>
                    <a:lstStyle/>
                    <a:p>
                      <a:pPr>
                        <a:lnSpc>
                          <a:spcPct val="100000"/>
                        </a:lnSpc>
                      </a:pPr>
                      <a:r>
                        <a:rPr lang="en-US" sz="1500" b="1" strike="noStrike" spc="-1">
                          <a:solidFill>
                            <a:srgbClr val="000000"/>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a:solidFill>
                            <a:srgbClr val="000000"/>
                          </a:solidFill>
                          <a:uFill>
                            <a:solidFill>
                              <a:srgbClr val="FFFFFF"/>
                            </a:solidFill>
                          </a:uFill>
                          <a:latin typeface="Arial"/>
                        </a:rPr>
                        <a:t>0</a:t>
                      </a:r>
                      <a:endParaRPr lang="en-US" sz="1800" b="0" strike="noStrike" spc="-1">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1"/>
                  </a:ext>
                </a:extLst>
              </a:tr>
              <a:tr h="384840">
                <a:tc>
                  <a:txBody>
                    <a:bodyPr/>
                    <a:lstStyle/>
                    <a:p>
                      <a:pPr>
                        <a:lnSpc>
                          <a:spcPct val="100000"/>
                        </a:lnSpc>
                      </a:pPr>
                      <a:r>
                        <a:rPr lang="en-US" sz="1500" b="1" strike="noStrike" spc="-1">
                          <a:solidFill>
                            <a:srgbClr val="000000"/>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a:solidFill>
                            <a:srgbClr val="000000"/>
                          </a:solidFill>
                          <a:uFill>
                            <a:solidFill>
                              <a:srgbClr val="FFFFFF"/>
                            </a:solidFill>
                          </a:uFill>
                          <a:latin typeface="Arial"/>
                        </a:rPr>
                        <a:t>8</a:t>
                      </a:r>
                      <a:endParaRPr lang="en-US" sz="1800" b="0" strike="noStrike" spc="-1">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2"/>
                  </a:ext>
                </a:extLst>
              </a:tr>
              <a:tr h="384840">
                <a:tc>
                  <a:txBody>
                    <a:bodyPr/>
                    <a:lstStyle/>
                    <a:p>
                      <a:pPr>
                        <a:lnSpc>
                          <a:spcPct val="100000"/>
                        </a:lnSpc>
                      </a:pPr>
                      <a:r>
                        <a:rPr lang="en-US" sz="1500" b="1" strike="noStrike" spc="-1">
                          <a:solidFill>
                            <a:srgbClr val="000000"/>
                          </a:solidFill>
                          <a:uFill>
                            <a:solidFill>
                              <a:srgbClr val="FFFFFF"/>
                            </a:solidFill>
                          </a:uFill>
                          <a:latin typeface="Arial"/>
                        </a:rPr>
                        <a:t>C</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a:solidFill>
                            <a:srgbClr val="000000"/>
                          </a:solidFill>
                          <a:uFill>
                            <a:solidFill>
                              <a:srgbClr val="FFFFFF"/>
                            </a:solidFill>
                          </a:uFill>
                          <a:latin typeface="Arial"/>
                        </a:rPr>
                        <a:t>12</a:t>
                      </a:r>
                      <a:endParaRPr lang="en-US" sz="1800" b="0" strike="noStrike" spc="-1">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3"/>
                  </a:ext>
                </a:extLst>
              </a:tr>
              <a:tr h="384840">
                <a:tc>
                  <a:txBody>
                    <a:bodyPr/>
                    <a:lstStyle/>
                    <a:p>
                      <a:pPr>
                        <a:lnSpc>
                          <a:spcPct val="100000"/>
                        </a:lnSpc>
                      </a:pPr>
                      <a:r>
                        <a:rPr lang="en-US" sz="1500" b="1" strike="noStrike" spc="-1">
                          <a:solidFill>
                            <a:srgbClr val="000000"/>
                          </a:solidFill>
                          <a:uFill>
                            <a:solidFill>
                              <a:srgbClr val="FFFFFF"/>
                            </a:solidFill>
                          </a:uFill>
                          <a:latin typeface="Arial"/>
                        </a:rPr>
                        <a:t>D</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a:solidFill>
                            <a:srgbClr val="000000"/>
                          </a:solidFill>
                          <a:uFill>
                            <a:solidFill>
                              <a:srgbClr val="FFFFFF"/>
                            </a:solidFill>
                          </a:uFill>
                          <a:latin typeface="Arial"/>
                        </a:rPr>
                        <a:t>14</a:t>
                      </a:r>
                      <a:endParaRPr lang="en-US" sz="1800" b="0" strike="noStrike" spc="-1">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4"/>
                  </a:ext>
                </a:extLst>
              </a:tr>
              <a:tr h="385560">
                <a:tc>
                  <a:txBody>
                    <a:bodyPr/>
                    <a:lstStyle/>
                    <a:p>
                      <a:pPr>
                        <a:lnSpc>
                          <a:spcPct val="100000"/>
                        </a:lnSpc>
                      </a:pPr>
                      <a:r>
                        <a:rPr lang="en-US" sz="1500" b="1" strike="noStrike" spc="-1">
                          <a:solidFill>
                            <a:srgbClr val="000000"/>
                          </a:solidFill>
                          <a:uFill>
                            <a:solidFill>
                              <a:srgbClr val="FFFFFF"/>
                            </a:solidFill>
                          </a:uFill>
                          <a:latin typeface="Arial"/>
                        </a:rPr>
                        <a:t>E</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a:solidFill>
                            <a:srgbClr val="000000"/>
                          </a:solidFill>
                          <a:uFill>
                            <a:solidFill>
                              <a:srgbClr val="FFFFFF"/>
                            </a:solidFill>
                          </a:uFill>
                          <a:latin typeface="Arial"/>
                        </a:rPr>
                        <a:t>16</a:t>
                      </a:r>
                      <a:endParaRPr lang="en-US" sz="1800" b="0" strike="noStrike" spc="-1">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5"/>
                  </a:ext>
                </a:extLst>
              </a:tr>
            </a:tbl>
          </a:graphicData>
        </a:graphic>
      </p:graphicFrame>
      <p:sp>
        <p:nvSpPr>
          <p:cNvPr id="288" name="CustomShape 4"/>
          <p:cNvSpPr/>
          <p:nvPr/>
        </p:nvSpPr>
        <p:spPr>
          <a:xfrm>
            <a:off x="1614240" y="1191240"/>
            <a:ext cx="6105562"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600" b="0" strike="noStrike" spc="-1" dirty="0">
                <a:solidFill>
                  <a:srgbClr val="000000"/>
                </a:solidFill>
                <a:uFill>
                  <a:solidFill>
                    <a:srgbClr val="FFFFFF"/>
                  </a:solidFill>
                </a:uFill>
                <a:latin typeface="Arial"/>
              </a:rPr>
              <a:t>If there is a 48B cache with 8 bytes per block and 3 cache lines per set, how many misses if foo is called twice</a:t>
            </a:r>
            <a:r>
              <a:rPr lang="en-US" sz="1600" spc="-1" dirty="0">
                <a:solidFill>
                  <a:srgbClr val="000000"/>
                </a:solidFill>
                <a:uFill>
                  <a:solidFill>
                    <a:srgbClr val="FFFFFF"/>
                  </a:solidFill>
                </a:uFill>
              </a:rPr>
              <a:t>? N still equals 16.</a:t>
            </a:r>
            <a:endParaRPr lang="en-US" spc="-1" dirty="0">
              <a:solidFill>
                <a:srgbClr val="000000"/>
              </a:solidFill>
              <a:uFill>
                <a:solidFill>
                  <a:srgbClr val="FFFFFF"/>
                </a:solidFill>
              </a:uFill>
            </a:endParaRPr>
          </a:p>
          <a:p>
            <a:pPr>
              <a:lnSpc>
                <a:spcPct val="100000"/>
              </a:lnSpc>
            </a:pPr>
            <a:br>
              <a:rPr lang="en-US" sz="1100" b="0" strike="noStrike" spc="-1" dirty="0">
                <a:solidFill>
                  <a:srgbClr val="000000"/>
                </a:solidFill>
                <a:uFill>
                  <a:solidFill>
                    <a:srgbClr val="FFFFFF"/>
                  </a:solidFill>
                </a:uFill>
                <a:latin typeface="Arial"/>
              </a:rPr>
            </a:br>
            <a:r>
              <a:rPr lang="en-US" sz="1100" b="0" strike="noStrike" spc="-1" dirty="0">
                <a:solidFill>
                  <a:srgbClr val="000000"/>
                </a:solidFill>
                <a:uFill>
                  <a:solidFill>
                    <a:srgbClr val="FFFFFF"/>
                  </a:solidFill>
                </a:uFill>
                <a:latin typeface="Arial"/>
              </a:rPr>
              <a:t>NOTE: This </a:t>
            </a:r>
            <a:r>
              <a:rPr lang="en-US" sz="1100" spc="-1" dirty="0">
                <a:solidFill>
                  <a:srgbClr val="000000"/>
                </a:solidFill>
                <a:uFill>
                  <a:solidFill>
                    <a:srgbClr val="FFFFFF"/>
                  </a:solidFill>
                </a:uFill>
                <a:latin typeface="Arial"/>
              </a:rPr>
              <a:t>is a contrived example since the number of cache lines must be a power of 2. However, it still demonstrates an important point.</a:t>
            </a:r>
          </a:p>
        </p:txBody>
      </p:sp>
    </p:spTree>
    <p:extLst>
      <p:ext uri="{BB962C8B-B14F-4D97-AF65-F5344CB8AC3E}">
        <p14:creationId xmlns:p14="http://schemas.microsoft.com/office/powerpoint/2010/main" val="2323665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Reminders: Cache Lab</a:t>
            </a:r>
            <a:endParaRPr lang="en-US" sz="1350" b="0" strike="noStrike" spc="-1">
              <a:solidFill>
                <a:srgbClr val="000000"/>
              </a:solidFill>
              <a:uFill>
                <a:solidFill>
                  <a:srgbClr val="FFFFFF"/>
                </a:solidFill>
              </a:uFill>
              <a:latin typeface="Arial"/>
            </a:endParaRPr>
          </a:p>
        </p:txBody>
      </p:sp>
      <p:sp>
        <p:nvSpPr>
          <p:cNvPr id="90" name="TextShape 2"/>
          <p:cNvSpPr txBox="1"/>
          <p:nvPr/>
        </p:nvSpPr>
        <p:spPr>
          <a:xfrm>
            <a:off x="628560" y="1369080"/>
            <a:ext cx="7886520" cy="3263040"/>
          </a:xfrm>
          <a:prstGeom prst="rect">
            <a:avLst/>
          </a:prstGeom>
          <a:noFill/>
          <a:ln>
            <a:noFill/>
          </a:ln>
        </p:spPr>
        <p:txBody>
          <a:bodyPr/>
          <a:lstStyle/>
          <a:p>
            <a:pPr marL="171360" indent="-171000">
              <a:lnSpc>
                <a:spcPct val="90000"/>
              </a:lnSpc>
              <a:buClr>
                <a:srgbClr val="000000"/>
              </a:buClr>
              <a:buFont typeface="Arial"/>
              <a:buChar char="•"/>
            </a:pPr>
            <a:r>
              <a:rPr lang="en-US" sz="2100" b="0" strike="noStrike" spc="-1" dirty="0">
                <a:solidFill>
                  <a:srgbClr val="000000"/>
                </a:solidFill>
                <a:uFill>
                  <a:solidFill>
                    <a:srgbClr val="FFFFFF"/>
                  </a:solidFill>
                </a:uFill>
                <a:latin typeface="Arial"/>
              </a:rPr>
              <a:t>Part 1: Write a cache </a:t>
            </a:r>
            <a:r>
              <a:rPr lang="en-US" sz="2100" b="1" u="sng" strike="noStrike" spc="-1" dirty="0">
                <a:solidFill>
                  <a:srgbClr val="000000"/>
                </a:solidFill>
                <a:uFill>
                  <a:solidFill>
                    <a:srgbClr val="FFFFFF"/>
                  </a:solidFill>
                </a:uFill>
                <a:latin typeface="Arial"/>
              </a:rPr>
              <a:t>simulator</a:t>
            </a:r>
          </a:p>
          <a:p>
            <a:pPr marL="628560" lvl="1" indent="-171000">
              <a:lnSpc>
                <a:spcPct val="90000"/>
              </a:lnSpc>
              <a:buClr>
                <a:srgbClr val="000000"/>
              </a:buClr>
              <a:buFont typeface="Arial"/>
              <a:buChar char="•"/>
            </a:pPr>
            <a:r>
              <a:rPr lang="en-US" spc="-1" dirty="0">
                <a:solidFill>
                  <a:srgbClr val="000000"/>
                </a:solidFill>
                <a:uFill>
                  <a:solidFill>
                    <a:srgbClr val="FFFFFF"/>
                  </a:solidFill>
                </a:uFill>
                <a:latin typeface="Arial"/>
              </a:rPr>
              <a:t>Substantial amount of C code!</a:t>
            </a:r>
          </a:p>
          <a:p>
            <a:pPr marL="457560" lvl="1">
              <a:lnSpc>
                <a:spcPct val="90000"/>
              </a:lnSpc>
              <a:buClr>
                <a:srgbClr val="000000"/>
              </a:buClr>
            </a:pPr>
            <a:endParaRPr lang="en-US" b="0" strike="noStrike" spc="-1" dirty="0">
              <a:solidFill>
                <a:srgbClr val="000000"/>
              </a:solidFill>
              <a:uFill>
                <a:solidFill>
                  <a:srgbClr val="FFFFFF"/>
                </a:solidFill>
              </a:uFill>
              <a:latin typeface="Arial"/>
            </a:endParaRPr>
          </a:p>
          <a:p>
            <a:pPr marL="171360" indent="-171000">
              <a:lnSpc>
                <a:spcPct val="90000"/>
              </a:lnSpc>
              <a:buClr>
                <a:srgbClr val="000000"/>
              </a:buClr>
              <a:buFont typeface="Arial"/>
              <a:buChar char="•"/>
            </a:pPr>
            <a:r>
              <a:rPr lang="en-US" sz="2100" spc="-1" dirty="0">
                <a:solidFill>
                  <a:srgbClr val="000000"/>
                </a:solidFill>
                <a:uFill>
                  <a:solidFill>
                    <a:srgbClr val="FFFFFF"/>
                  </a:solidFill>
                </a:uFill>
                <a:latin typeface="Arial"/>
              </a:rPr>
              <a:t>Part 2: </a:t>
            </a:r>
            <a:r>
              <a:rPr lang="en-US" sz="2100" b="0" strike="noStrike" spc="-1" dirty="0">
                <a:solidFill>
                  <a:srgbClr val="000000"/>
                </a:solidFill>
                <a:uFill>
                  <a:solidFill>
                    <a:srgbClr val="FFFFFF"/>
                  </a:solidFill>
                </a:uFill>
                <a:latin typeface="Arial"/>
              </a:rPr>
              <a:t>Optimize some code to minimize cache misses</a:t>
            </a:r>
          </a:p>
          <a:p>
            <a:pPr marL="628560" lvl="1" indent="-171000">
              <a:lnSpc>
                <a:spcPct val="90000"/>
              </a:lnSpc>
              <a:buClr>
                <a:srgbClr val="000000"/>
              </a:buClr>
              <a:buFont typeface="Arial"/>
              <a:buChar char="•"/>
            </a:pPr>
            <a:r>
              <a:rPr lang="en-US" spc="-1" dirty="0">
                <a:solidFill>
                  <a:srgbClr val="000000"/>
                </a:solidFill>
                <a:uFill>
                  <a:solidFill>
                    <a:srgbClr val="FFFFFF"/>
                  </a:solidFill>
                </a:uFill>
                <a:latin typeface="Arial"/>
              </a:rPr>
              <a:t>Substantial amount of thinking!</a:t>
            </a:r>
            <a:endParaRPr lang="en-US" b="0" strike="noStrike" spc="-1" dirty="0">
              <a:solidFill>
                <a:srgbClr val="000000"/>
              </a:solidFill>
              <a:uFill>
                <a:solidFill>
                  <a:srgbClr val="FFFFFF"/>
                </a:solidFill>
              </a:uFill>
              <a:latin typeface="Arial"/>
            </a:endParaRPr>
          </a:p>
          <a:p>
            <a:pPr marL="171360" indent="-171000">
              <a:lnSpc>
                <a:spcPct val="90000"/>
              </a:lnSpc>
              <a:buClr>
                <a:srgbClr val="000000"/>
              </a:buClr>
              <a:buFont typeface="Arial"/>
              <a:buChar char="•"/>
            </a:pPr>
            <a:endParaRPr lang="en-US" sz="2100" b="0" strike="noStrike" spc="-1" dirty="0">
              <a:solidFill>
                <a:srgbClr val="000000"/>
              </a:solidFill>
              <a:uFill>
                <a:solidFill>
                  <a:srgbClr val="FFFFFF"/>
                </a:solidFill>
              </a:uFill>
              <a:latin typeface="Arial"/>
            </a:endParaRPr>
          </a:p>
          <a:p>
            <a:pPr marL="171360" indent="-171000">
              <a:lnSpc>
                <a:spcPct val="90000"/>
              </a:lnSpc>
              <a:buClr>
                <a:srgbClr val="000000"/>
              </a:buClr>
              <a:buFont typeface="Arial"/>
              <a:buChar char="•"/>
            </a:pPr>
            <a:r>
              <a:rPr lang="en-US" sz="2100" spc="-1" dirty="0">
                <a:solidFill>
                  <a:srgbClr val="000000"/>
                </a:solidFill>
                <a:uFill>
                  <a:solidFill>
                    <a:srgbClr val="FFFFFF"/>
                  </a:solidFill>
                </a:uFill>
                <a:latin typeface="Arial"/>
              </a:rPr>
              <a:t>Part 3: </a:t>
            </a:r>
            <a:r>
              <a:rPr lang="en-US" sz="2100" b="0" strike="noStrike" spc="-1" dirty="0">
                <a:solidFill>
                  <a:srgbClr val="000000"/>
                </a:solidFill>
                <a:uFill>
                  <a:solidFill>
                    <a:srgbClr val="FFFFFF"/>
                  </a:solidFill>
                </a:uFill>
                <a:latin typeface="Arial"/>
              </a:rPr>
              <a:t>Style Grades</a:t>
            </a:r>
          </a:p>
          <a:p>
            <a:pPr marL="514440" lvl="1" indent="-171000">
              <a:lnSpc>
                <a:spcPct val="100000"/>
              </a:lnSpc>
              <a:buClr>
                <a:srgbClr val="000000"/>
              </a:buClr>
              <a:buFont typeface="Arial"/>
              <a:buChar char="•"/>
            </a:pPr>
            <a:r>
              <a:rPr lang="en-US" sz="1800" b="0" strike="noStrike" spc="-1" dirty="0">
                <a:solidFill>
                  <a:srgbClr val="000000"/>
                </a:solidFill>
                <a:uFill>
                  <a:solidFill>
                    <a:srgbClr val="FFFFFF"/>
                  </a:solidFill>
                </a:uFill>
                <a:latin typeface="Arial"/>
              </a:rPr>
              <a:t>Worth about a letter grade on this assignment</a:t>
            </a:r>
          </a:p>
          <a:p>
            <a:pPr marL="514440" lvl="1" indent="-171000">
              <a:lnSpc>
                <a:spcPct val="100000"/>
              </a:lnSpc>
              <a:buClr>
                <a:srgbClr val="000000"/>
              </a:buClr>
              <a:buFont typeface="Arial"/>
              <a:buChar char="•"/>
            </a:pPr>
            <a:r>
              <a:rPr lang="en-US" spc="-1" dirty="0">
                <a:solidFill>
                  <a:srgbClr val="000000"/>
                </a:solidFill>
                <a:uFill>
                  <a:solidFill>
                    <a:srgbClr val="FFFFFF"/>
                  </a:solidFill>
                </a:uFill>
                <a:latin typeface="Arial"/>
              </a:rPr>
              <a:t>Few examples in appendix</a:t>
            </a:r>
          </a:p>
          <a:p>
            <a:pPr marL="514440" lvl="1" indent="-171000">
              <a:lnSpc>
                <a:spcPct val="100000"/>
              </a:lnSpc>
              <a:buClr>
                <a:srgbClr val="000000"/>
              </a:buClr>
              <a:buFont typeface="Arial"/>
              <a:buChar char="•"/>
            </a:pPr>
            <a:r>
              <a:rPr lang="en-US" b="0" strike="noStrike" spc="-1" dirty="0">
                <a:solidFill>
                  <a:srgbClr val="000000"/>
                </a:solidFill>
                <a:uFill>
                  <a:solidFill>
                    <a:srgbClr val="FFFFFF"/>
                  </a:solidFill>
                </a:uFill>
                <a:latin typeface="Arial"/>
              </a:rPr>
              <a:t>Full guide on course website</a:t>
            </a:r>
          </a:p>
          <a:p>
            <a:pPr marL="514440" lvl="1" indent="-171000">
              <a:lnSpc>
                <a:spcPct val="100000"/>
              </a:lnSpc>
              <a:buClr>
                <a:srgbClr val="000000"/>
              </a:buClr>
              <a:buFont typeface="Arial"/>
              <a:buChar char="•"/>
            </a:pPr>
            <a:r>
              <a:rPr lang="en-US" spc="-1">
                <a:solidFill>
                  <a:srgbClr val="000000"/>
                </a:solidFill>
                <a:uFill>
                  <a:solidFill>
                    <a:srgbClr val="FFFFFF"/>
                  </a:solidFill>
                </a:uFill>
                <a:latin typeface="Arial"/>
              </a:rPr>
              <a:t>Git matters!</a:t>
            </a:r>
            <a:endParaRPr lang="en-US"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extShape 1"/>
          <p:cNvSpPr txBox="1"/>
          <p:nvPr/>
        </p:nvSpPr>
        <p:spPr>
          <a:xfrm>
            <a:off x="1614240" y="2361240"/>
            <a:ext cx="3501360" cy="2270520"/>
          </a:xfrm>
          <a:prstGeom prst="rect">
            <a:avLst/>
          </a:prstGeom>
          <a:noFill/>
          <a:ln>
            <a:noFill/>
          </a:ln>
        </p:spPr>
        <p:txBody>
          <a:bodyPr/>
          <a:lstStyle/>
          <a:p>
            <a:pPr marL="360">
              <a:lnSpc>
                <a:spcPct val="90000"/>
              </a:lnSpc>
              <a:buClr>
                <a:srgbClr val="000000"/>
              </a:buClr>
            </a:pPr>
            <a:r>
              <a:rPr lang="en-US" sz="1639" spc="-1" dirty="0">
                <a:solidFill>
                  <a:srgbClr val="000000"/>
                </a:solidFill>
                <a:uFill>
                  <a:solidFill>
                    <a:srgbClr val="FFFFFF"/>
                  </a:solidFill>
                </a:uFill>
                <a:latin typeface="Courier New"/>
              </a:rPr>
              <a:t>int foo(int* a, int N)</a:t>
            </a:r>
            <a:endParaRPr lang="en-US" sz="2100" spc="-1" dirty="0">
              <a:solidFill>
                <a:srgbClr val="000000"/>
              </a:solidFill>
              <a:uFill>
                <a:solidFill>
                  <a:srgbClr val="FFFFFF"/>
                </a:solidFill>
              </a:uFill>
            </a:endParaRPr>
          </a:p>
          <a:p>
            <a:pPr marL="360">
              <a:lnSpc>
                <a:spcPct val="90000"/>
              </a:lnSpc>
              <a:buClr>
                <a:srgbClr val="000000"/>
              </a:buClr>
            </a:pPr>
            <a:r>
              <a:rPr lang="en-US" sz="1639" spc="-1" dirty="0">
                <a:solidFill>
                  <a:srgbClr val="000000"/>
                </a:solidFill>
                <a:uFill>
                  <a:solidFill>
                    <a:srgbClr val="FFFFFF"/>
                  </a:solidFill>
                </a:uFill>
                <a:latin typeface="Courier New"/>
              </a:rPr>
              <a:t>{</a:t>
            </a:r>
            <a:endParaRPr lang="en-US" sz="2100" spc="-1" dirty="0">
              <a:solidFill>
                <a:srgbClr val="000000"/>
              </a:solidFill>
              <a:uFill>
                <a:solidFill>
                  <a:srgbClr val="FFFFFF"/>
                </a:solidFill>
              </a:uFill>
            </a:endParaRPr>
          </a:p>
          <a:p>
            <a:pPr marL="360">
              <a:lnSpc>
                <a:spcPct val="90000"/>
              </a:lnSpc>
              <a:buClr>
                <a:srgbClr val="000000"/>
              </a:buClr>
            </a:pPr>
            <a:r>
              <a:rPr lang="en-US" sz="1639" spc="-1" dirty="0">
                <a:solidFill>
                  <a:srgbClr val="000000"/>
                </a:solidFill>
                <a:uFill>
                  <a:solidFill>
                    <a:srgbClr val="FFFFFF"/>
                  </a:solidFill>
                </a:uFill>
                <a:latin typeface="Courier New"/>
              </a:rPr>
              <a:t>    int </a:t>
            </a:r>
            <a:r>
              <a:rPr lang="en-US" sz="1639" spc="-1" dirty="0" err="1">
                <a:solidFill>
                  <a:srgbClr val="000000"/>
                </a:solidFill>
                <a:uFill>
                  <a:solidFill>
                    <a:srgbClr val="FFFFFF"/>
                  </a:solidFill>
                </a:uFill>
                <a:latin typeface="Courier New"/>
              </a:rPr>
              <a:t>i</a:t>
            </a:r>
            <a:r>
              <a:rPr lang="en-US" sz="1639" spc="-1" dirty="0">
                <a:solidFill>
                  <a:srgbClr val="000000"/>
                </a:solidFill>
                <a:uFill>
                  <a:solidFill>
                    <a:srgbClr val="FFFFFF"/>
                  </a:solidFill>
                </a:uFill>
                <a:latin typeface="Courier New"/>
              </a:rPr>
              <a:t>;</a:t>
            </a:r>
          </a:p>
          <a:p>
            <a:pPr marL="360">
              <a:lnSpc>
                <a:spcPct val="90000"/>
              </a:lnSpc>
              <a:buClr>
                <a:srgbClr val="000000"/>
              </a:buClr>
            </a:pPr>
            <a:r>
              <a:rPr lang="en-US" sz="1639" spc="-1" dirty="0">
                <a:solidFill>
                  <a:srgbClr val="000000"/>
                </a:solidFill>
                <a:uFill>
                  <a:solidFill>
                    <a:srgbClr val="FFFFFF"/>
                  </a:solidFill>
                </a:uFill>
                <a:latin typeface="Courier New"/>
              </a:rPr>
              <a:t>    int sum = 0;</a:t>
            </a:r>
            <a:endParaRPr lang="en-US" sz="2100" spc="-1" dirty="0">
              <a:solidFill>
                <a:srgbClr val="000000"/>
              </a:solidFill>
              <a:uFill>
                <a:solidFill>
                  <a:srgbClr val="FFFFFF"/>
                </a:solidFill>
              </a:uFill>
            </a:endParaRPr>
          </a:p>
          <a:p>
            <a:pPr marL="360">
              <a:lnSpc>
                <a:spcPct val="90000"/>
              </a:lnSpc>
              <a:buClr>
                <a:srgbClr val="000000"/>
              </a:buClr>
            </a:pPr>
            <a:r>
              <a:rPr lang="en-US" sz="1639" spc="-1" dirty="0">
                <a:solidFill>
                  <a:srgbClr val="000000"/>
                </a:solidFill>
                <a:uFill>
                  <a:solidFill>
                    <a:srgbClr val="FFFFFF"/>
                  </a:solidFill>
                </a:uFill>
                <a:latin typeface="Courier New"/>
              </a:rPr>
              <a:t>    for(</a:t>
            </a:r>
            <a:r>
              <a:rPr lang="en-US" sz="1639" spc="-1" dirty="0" err="1">
                <a:solidFill>
                  <a:srgbClr val="000000"/>
                </a:solidFill>
                <a:uFill>
                  <a:solidFill>
                    <a:srgbClr val="FFFFFF"/>
                  </a:solidFill>
                </a:uFill>
                <a:latin typeface="Courier New"/>
              </a:rPr>
              <a:t>i</a:t>
            </a:r>
            <a:r>
              <a:rPr lang="en-US" sz="1639" spc="-1" dirty="0">
                <a:solidFill>
                  <a:srgbClr val="000000"/>
                </a:solidFill>
                <a:uFill>
                  <a:solidFill>
                    <a:srgbClr val="FFFFFF"/>
                  </a:solidFill>
                </a:uFill>
                <a:latin typeface="Courier New"/>
              </a:rPr>
              <a:t> = 0; </a:t>
            </a:r>
            <a:r>
              <a:rPr lang="en-US" sz="1639" spc="-1" dirty="0" err="1">
                <a:solidFill>
                  <a:srgbClr val="000000"/>
                </a:solidFill>
                <a:uFill>
                  <a:solidFill>
                    <a:srgbClr val="FFFFFF"/>
                  </a:solidFill>
                </a:uFill>
                <a:latin typeface="Courier New"/>
              </a:rPr>
              <a:t>i</a:t>
            </a:r>
            <a:r>
              <a:rPr lang="en-US" sz="1639" spc="-1" dirty="0">
                <a:solidFill>
                  <a:srgbClr val="000000"/>
                </a:solidFill>
                <a:uFill>
                  <a:solidFill>
                    <a:srgbClr val="FFFFFF"/>
                  </a:solidFill>
                </a:uFill>
                <a:latin typeface="Courier New"/>
              </a:rPr>
              <a:t> &lt; N; </a:t>
            </a:r>
            <a:r>
              <a:rPr lang="en-US" sz="1639" spc="-1" dirty="0" err="1">
                <a:solidFill>
                  <a:srgbClr val="000000"/>
                </a:solidFill>
                <a:uFill>
                  <a:solidFill>
                    <a:srgbClr val="FFFFFF"/>
                  </a:solidFill>
                </a:uFill>
                <a:latin typeface="Courier New"/>
              </a:rPr>
              <a:t>i</a:t>
            </a:r>
            <a:r>
              <a:rPr lang="en-US" sz="1639" spc="-1" dirty="0">
                <a:solidFill>
                  <a:srgbClr val="000000"/>
                </a:solidFill>
                <a:uFill>
                  <a:solidFill>
                    <a:srgbClr val="FFFFFF"/>
                  </a:solidFill>
                </a:uFill>
                <a:latin typeface="Courier New"/>
              </a:rPr>
              <a:t>++)</a:t>
            </a:r>
          </a:p>
          <a:p>
            <a:pPr marL="360">
              <a:lnSpc>
                <a:spcPct val="90000"/>
              </a:lnSpc>
              <a:buClr>
                <a:srgbClr val="000000"/>
              </a:buClr>
            </a:pPr>
            <a:r>
              <a:rPr lang="en-US" sz="1639" spc="-1" dirty="0">
                <a:solidFill>
                  <a:srgbClr val="000000"/>
                </a:solidFill>
                <a:uFill>
                  <a:solidFill>
                    <a:srgbClr val="FFFFFF"/>
                  </a:solidFill>
                </a:uFill>
                <a:latin typeface="Courier New"/>
              </a:rPr>
              <a:t>    {</a:t>
            </a:r>
            <a:endParaRPr lang="en-US" sz="2100" spc="-1" dirty="0">
              <a:solidFill>
                <a:srgbClr val="000000"/>
              </a:solidFill>
              <a:uFill>
                <a:solidFill>
                  <a:srgbClr val="FFFFFF"/>
                </a:solidFill>
              </a:uFill>
            </a:endParaRPr>
          </a:p>
          <a:p>
            <a:pPr marL="360">
              <a:lnSpc>
                <a:spcPct val="90000"/>
              </a:lnSpc>
              <a:buClr>
                <a:srgbClr val="000000"/>
              </a:buClr>
            </a:pPr>
            <a:r>
              <a:rPr lang="en-US" sz="1639" spc="-1" dirty="0">
                <a:solidFill>
                  <a:srgbClr val="000000"/>
                </a:solidFill>
                <a:uFill>
                  <a:solidFill>
                    <a:srgbClr val="FFFFFF"/>
                  </a:solidFill>
                </a:uFill>
                <a:latin typeface="Courier New"/>
              </a:rPr>
              <a:t>        sum += a[</a:t>
            </a:r>
            <a:r>
              <a:rPr lang="en-US" sz="1639" spc="-1" dirty="0" err="1">
                <a:solidFill>
                  <a:srgbClr val="000000"/>
                </a:solidFill>
                <a:uFill>
                  <a:solidFill>
                    <a:srgbClr val="FFFFFF"/>
                  </a:solidFill>
                </a:uFill>
                <a:latin typeface="Courier New"/>
              </a:rPr>
              <a:t>i</a:t>
            </a:r>
            <a:r>
              <a:rPr lang="en-US" sz="1639" spc="-1" dirty="0">
                <a:solidFill>
                  <a:srgbClr val="000000"/>
                </a:solidFill>
                <a:uFill>
                  <a:solidFill>
                    <a:srgbClr val="FFFFFF"/>
                  </a:solidFill>
                </a:uFill>
                <a:latin typeface="Courier New"/>
              </a:rPr>
              <a:t>];</a:t>
            </a:r>
          </a:p>
          <a:p>
            <a:pPr marL="360">
              <a:lnSpc>
                <a:spcPct val="90000"/>
              </a:lnSpc>
              <a:buClr>
                <a:srgbClr val="000000"/>
              </a:buClr>
            </a:pPr>
            <a:r>
              <a:rPr lang="en-US" sz="1639" spc="-1" dirty="0">
                <a:solidFill>
                  <a:srgbClr val="000000"/>
                </a:solidFill>
                <a:uFill>
                  <a:solidFill>
                    <a:srgbClr val="FFFFFF"/>
                  </a:solidFill>
                </a:uFill>
                <a:latin typeface="Courier New"/>
              </a:rPr>
              <a:t>    }</a:t>
            </a:r>
            <a:endParaRPr lang="en-US" sz="2100" spc="-1" dirty="0">
              <a:solidFill>
                <a:srgbClr val="000000"/>
              </a:solidFill>
              <a:uFill>
                <a:solidFill>
                  <a:srgbClr val="FFFFFF"/>
                </a:solidFill>
              </a:uFill>
            </a:endParaRPr>
          </a:p>
          <a:p>
            <a:pPr marL="360">
              <a:lnSpc>
                <a:spcPct val="90000"/>
              </a:lnSpc>
              <a:buClr>
                <a:srgbClr val="000000"/>
              </a:buClr>
            </a:pPr>
            <a:r>
              <a:rPr lang="en-US" sz="1639" spc="-1" dirty="0">
                <a:solidFill>
                  <a:srgbClr val="000000"/>
                </a:solidFill>
                <a:uFill>
                  <a:solidFill>
                    <a:srgbClr val="FFFFFF"/>
                  </a:solidFill>
                </a:uFill>
                <a:latin typeface="Courier New"/>
              </a:rPr>
              <a:t>    return sum;</a:t>
            </a:r>
            <a:endParaRPr lang="en-US" sz="2100" spc="-1" dirty="0">
              <a:solidFill>
                <a:srgbClr val="000000"/>
              </a:solidFill>
              <a:uFill>
                <a:solidFill>
                  <a:srgbClr val="FFFFFF"/>
                </a:solidFill>
              </a:uFill>
            </a:endParaRPr>
          </a:p>
          <a:p>
            <a:pPr marL="360">
              <a:lnSpc>
                <a:spcPct val="90000"/>
              </a:lnSpc>
              <a:buClr>
                <a:srgbClr val="000000"/>
              </a:buClr>
            </a:pPr>
            <a:r>
              <a:rPr lang="en-US" sz="1639" spc="-1" dirty="0">
                <a:solidFill>
                  <a:srgbClr val="000000"/>
                </a:solidFill>
                <a:uFill>
                  <a:solidFill>
                    <a:srgbClr val="FFFFFF"/>
                  </a:solidFill>
                </a:uFill>
                <a:latin typeface="Courier New"/>
              </a:rPr>
              <a:t>}</a:t>
            </a:r>
            <a:endParaRPr lang="en-US" sz="2100" spc="-1" dirty="0">
              <a:solidFill>
                <a:srgbClr val="000000"/>
              </a:solidFill>
              <a:uFill>
                <a:solidFill>
                  <a:srgbClr val="FFFFFF"/>
                </a:solidFill>
              </a:uFill>
            </a:endParaRPr>
          </a:p>
        </p:txBody>
      </p:sp>
      <p:sp>
        <p:nvSpPr>
          <p:cNvPr id="286" name="TextShape 2"/>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dirty="0">
                <a:solidFill>
                  <a:srgbClr val="000000"/>
                </a:solidFill>
                <a:uFill>
                  <a:solidFill>
                    <a:srgbClr val="FFFFFF"/>
                  </a:solidFill>
                </a:uFill>
                <a:latin typeface="Arial"/>
              </a:rPr>
              <a:t>Appendix: Cache Misses</a:t>
            </a:r>
            <a:endParaRPr lang="en-US" sz="1350" b="0" strike="noStrike" spc="-1" dirty="0">
              <a:solidFill>
                <a:srgbClr val="000000"/>
              </a:solidFill>
              <a:uFill>
                <a:solidFill>
                  <a:srgbClr val="FFFFFF"/>
                </a:solidFill>
              </a:uFill>
              <a:latin typeface="Arial"/>
            </a:endParaRPr>
          </a:p>
        </p:txBody>
      </p:sp>
      <p:graphicFrame>
        <p:nvGraphicFramePr>
          <p:cNvPr id="287" name="Table 3"/>
          <p:cNvGraphicFramePr/>
          <p:nvPr/>
        </p:nvGraphicFramePr>
        <p:xfrm>
          <a:off x="5998680" y="2249640"/>
          <a:ext cx="1871640" cy="2309760"/>
        </p:xfrm>
        <a:graphic>
          <a:graphicData uri="http://schemas.openxmlformats.org/drawingml/2006/table">
            <a:tbl>
              <a:tblPr/>
              <a:tblGrid>
                <a:gridCol w="372240">
                  <a:extLst>
                    <a:ext uri="{9D8B030D-6E8A-4147-A177-3AD203B41FA5}">
                      <a16:colId xmlns:a16="http://schemas.microsoft.com/office/drawing/2014/main" val="20000"/>
                    </a:ext>
                  </a:extLst>
                </a:gridCol>
                <a:gridCol w="1499400">
                  <a:extLst>
                    <a:ext uri="{9D8B030D-6E8A-4147-A177-3AD203B41FA5}">
                      <a16:colId xmlns:a16="http://schemas.microsoft.com/office/drawing/2014/main" val="20001"/>
                    </a:ext>
                  </a:extLst>
                </a:gridCol>
              </a:tblGrid>
              <a:tr h="384840">
                <a:tc>
                  <a:txBody>
                    <a:bodyPr/>
                    <a:lstStyle/>
                    <a:p>
                      <a:endParaRPr lang="en-US"/>
                    </a:p>
                  </a:txBody>
                  <a:tcPr marL="82800" marR="82800">
                    <a:noFill/>
                  </a:tcPr>
                </a:tc>
                <a:tc>
                  <a:txBody>
                    <a:bodyPr/>
                    <a:lstStyle/>
                    <a:p>
                      <a:pPr algn="ctr">
                        <a:lnSpc>
                          <a:spcPct val="100000"/>
                        </a:lnSpc>
                      </a:pPr>
                      <a:r>
                        <a:rPr lang="en-US" sz="1600" b="0" strike="noStrike" spc="-1">
                          <a:solidFill>
                            <a:srgbClr val="000000"/>
                          </a:solidFill>
                          <a:uFill>
                            <a:solidFill>
                              <a:srgbClr val="FFFFFF"/>
                            </a:solidFill>
                          </a:uFill>
                          <a:latin typeface="Arial"/>
                        </a:rPr>
                        <a:t>Misses</a:t>
                      </a:r>
                      <a:endParaRPr lang="en-US" sz="1800" b="0" strike="noStrike" spc="-1">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0"/>
                  </a:ext>
                </a:extLst>
              </a:tr>
              <a:tr h="384840">
                <a:tc>
                  <a:txBody>
                    <a:bodyPr/>
                    <a:lstStyle/>
                    <a:p>
                      <a:pPr>
                        <a:lnSpc>
                          <a:spcPct val="100000"/>
                        </a:lnSpc>
                      </a:pPr>
                      <a:r>
                        <a:rPr lang="en-US" sz="1500" b="1" strike="noStrike" spc="-1">
                          <a:solidFill>
                            <a:srgbClr val="000000"/>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a:solidFill>
                            <a:srgbClr val="000000"/>
                          </a:solidFill>
                          <a:uFill>
                            <a:solidFill>
                              <a:srgbClr val="FFFFFF"/>
                            </a:solidFill>
                          </a:uFill>
                          <a:latin typeface="Arial"/>
                        </a:rPr>
                        <a:t>0</a:t>
                      </a:r>
                      <a:endParaRPr lang="en-US" sz="1800" b="0" strike="noStrike" spc="-1">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1"/>
                  </a:ext>
                </a:extLst>
              </a:tr>
              <a:tr h="384840">
                <a:tc>
                  <a:txBody>
                    <a:bodyPr/>
                    <a:lstStyle/>
                    <a:p>
                      <a:pPr>
                        <a:lnSpc>
                          <a:spcPct val="100000"/>
                        </a:lnSpc>
                      </a:pPr>
                      <a:r>
                        <a:rPr lang="en-US" sz="1500" b="1" strike="noStrike" spc="-1">
                          <a:solidFill>
                            <a:srgbClr val="000000"/>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a:solidFill>
                            <a:srgbClr val="000000"/>
                          </a:solidFill>
                          <a:uFill>
                            <a:solidFill>
                              <a:srgbClr val="FFFFFF"/>
                            </a:solidFill>
                          </a:uFill>
                          <a:latin typeface="Arial"/>
                        </a:rPr>
                        <a:t>8</a:t>
                      </a:r>
                      <a:endParaRPr lang="en-US" sz="1800" b="0" strike="noStrike" spc="-1">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2"/>
                  </a:ext>
                </a:extLst>
              </a:tr>
              <a:tr h="384840">
                <a:tc>
                  <a:txBody>
                    <a:bodyPr/>
                    <a:lstStyle/>
                    <a:p>
                      <a:pPr>
                        <a:lnSpc>
                          <a:spcPct val="100000"/>
                        </a:lnSpc>
                      </a:pPr>
                      <a:r>
                        <a:rPr lang="en-US" sz="1500" b="1" strike="noStrike" spc="-1">
                          <a:solidFill>
                            <a:srgbClr val="000000"/>
                          </a:solidFill>
                          <a:uFill>
                            <a:solidFill>
                              <a:srgbClr val="FFFFFF"/>
                            </a:solidFill>
                          </a:uFill>
                          <a:latin typeface="Arial"/>
                        </a:rPr>
                        <a:t>C</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a:solidFill>
                            <a:srgbClr val="000000"/>
                          </a:solidFill>
                          <a:uFill>
                            <a:solidFill>
                              <a:srgbClr val="FFFFFF"/>
                            </a:solidFill>
                          </a:uFill>
                          <a:latin typeface="Arial"/>
                        </a:rPr>
                        <a:t>12</a:t>
                      </a:r>
                      <a:endParaRPr lang="en-US" sz="1800" b="0" strike="noStrike" spc="-1">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3"/>
                  </a:ext>
                </a:extLst>
              </a:tr>
              <a:tr h="384840">
                <a:tc>
                  <a:txBody>
                    <a:bodyPr/>
                    <a:lstStyle/>
                    <a:p>
                      <a:pPr>
                        <a:lnSpc>
                          <a:spcPct val="100000"/>
                        </a:lnSpc>
                      </a:pPr>
                      <a:r>
                        <a:rPr lang="en-US" sz="1500" b="1" strike="noStrike" spc="-1">
                          <a:solidFill>
                            <a:srgbClr val="000000"/>
                          </a:solidFill>
                          <a:uFill>
                            <a:solidFill>
                              <a:srgbClr val="FFFFFF"/>
                            </a:solidFill>
                          </a:uFill>
                          <a:latin typeface="Arial"/>
                        </a:rPr>
                        <a:t>D</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a:solidFill>
                            <a:srgbClr val="000000"/>
                          </a:solidFill>
                          <a:uFill>
                            <a:solidFill>
                              <a:srgbClr val="FFFFFF"/>
                            </a:solidFill>
                          </a:uFill>
                          <a:latin typeface="Arial"/>
                        </a:rPr>
                        <a:t>14</a:t>
                      </a:r>
                      <a:endParaRPr lang="en-US" sz="1800" b="0" strike="noStrike" spc="-1">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4"/>
                  </a:ext>
                </a:extLst>
              </a:tr>
              <a:tr h="385560">
                <a:tc>
                  <a:txBody>
                    <a:bodyPr/>
                    <a:lstStyle/>
                    <a:p>
                      <a:pPr>
                        <a:lnSpc>
                          <a:spcPct val="100000"/>
                        </a:lnSpc>
                      </a:pPr>
                      <a:r>
                        <a:rPr lang="en-US" sz="1500" b="1" strike="noStrike" spc="-1">
                          <a:solidFill>
                            <a:srgbClr val="000000"/>
                          </a:solidFill>
                          <a:uFill>
                            <a:solidFill>
                              <a:srgbClr val="FFFFFF"/>
                            </a:solidFill>
                          </a:uFill>
                          <a:latin typeface="Arial"/>
                        </a:rPr>
                        <a:t>E</a:t>
                      </a:r>
                      <a:endParaRPr lang="en-US" sz="1800" b="0" strike="noStrike" spc="-1">
                        <a:solidFill>
                          <a:srgbClr val="000000"/>
                        </a:solidFill>
                        <a:uFill>
                          <a:solidFill>
                            <a:srgbClr val="FFFFFF"/>
                          </a:solidFill>
                        </a:uFill>
                        <a:latin typeface="Arial"/>
                      </a:endParaRPr>
                    </a:p>
                  </a:txBody>
                  <a:tcPr marL="82800" marR="82800">
                    <a:noFill/>
                  </a:tcPr>
                </a:tc>
                <a:tc>
                  <a:txBody>
                    <a:bodyPr/>
                    <a:lstStyle/>
                    <a:p>
                      <a:pPr algn="ctr">
                        <a:lnSpc>
                          <a:spcPct val="100000"/>
                        </a:lnSpc>
                      </a:pPr>
                      <a:r>
                        <a:rPr lang="en-US" sz="1500" b="0" strike="noStrike" spc="-1">
                          <a:solidFill>
                            <a:srgbClr val="000000"/>
                          </a:solidFill>
                          <a:uFill>
                            <a:solidFill>
                              <a:srgbClr val="FFFFFF"/>
                            </a:solidFill>
                          </a:uFill>
                          <a:latin typeface="Arial"/>
                        </a:rPr>
                        <a:t>16</a:t>
                      </a:r>
                      <a:endParaRPr lang="en-US" sz="1800" b="0" strike="noStrike" spc="-1">
                        <a:solidFill>
                          <a:srgbClr val="000000"/>
                        </a:solidFill>
                        <a:uFill>
                          <a:solidFill>
                            <a:srgbClr val="FFFFFF"/>
                          </a:solidFill>
                        </a:uFill>
                        <a:latin typeface="Arial"/>
                      </a:endParaRPr>
                    </a:p>
                  </a:txBody>
                  <a:tcPr marL="82800" marR="82800">
                    <a:noFill/>
                  </a:tcPr>
                </a:tc>
                <a:extLst>
                  <a:ext uri="{0D108BD9-81ED-4DB2-BD59-A6C34878D82A}">
                    <a16:rowId xmlns:a16="http://schemas.microsoft.com/office/drawing/2014/main" val="10005"/>
                  </a:ext>
                </a:extLst>
              </a:tr>
            </a:tbl>
          </a:graphicData>
        </a:graphic>
      </p:graphicFrame>
      <p:sp>
        <p:nvSpPr>
          <p:cNvPr id="288" name="CustomShape 4"/>
          <p:cNvSpPr/>
          <p:nvPr/>
        </p:nvSpPr>
        <p:spPr>
          <a:xfrm>
            <a:off x="1614240" y="1191240"/>
            <a:ext cx="6113654"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dirty="0">
                <a:solidFill>
                  <a:srgbClr val="000000"/>
                </a:solidFill>
                <a:uFill>
                  <a:solidFill>
                    <a:srgbClr val="FFFFFF"/>
                  </a:solidFill>
                </a:uFill>
                <a:latin typeface="Arial"/>
              </a:rPr>
              <a:t>If there is a 48B cache with 8 bytes per block and 3 cache lines per set, how many misses if foo is called twice? N still equals 16.</a:t>
            </a:r>
          </a:p>
          <a:p>
            <a:br>
              <a:rPr lang="en-US" sz="1100" spc="-1" dirty="0">
                <a:solidFill>
                  <a:srgbClr val="000000"/>
                </a:solidFill>
                <a:uFill>
                  <a:solidFill>
                    <a:srgbClr val="FFFFFF"/>
                  </a:solidFill>
                </a:uFill>
              </a:rPr>
            </a:br>
            <a:r>
              <a:rPr lang="en-US" sz="1100" spc="-1" dirty="0">
                <a:solidFill>
                  <a:srgbClr val="000000"/>
                </a:solidFill>
                <a:uFill>
                  <a:solidFill>
                    <a:srgbClr val="FFFFFF"/>
                  </a:solidFill>
                </a:uFill>
              </a:rPr>
              <a:t>NOTE: This is a contrived example since the number of cache lines must be a power of 2. However, it still demonstrates an important point.</a:t>
            </a:r>
          </a:p>
          <a:p>
            <a:pPr>
              <a:lnSpc>
                <a:spcPct val="100000"/>
              </a:lnSpc>
            </a:pPr>
            <a:endParaRPr lang="en-US" sz="1800" b="0" strike="noStrike" spc="-1" dirty="0">
              <a:solidFill>
                <a:srgbClr val="000000"/>
              </a:solidFill>
              <a:uFill>
                <a:solidFill>
                  <a:srgbClr val="FFFFFF"/>
                </a:solidFill>
              </a:uFill>
              <a:latin typeface="Arial"/>
            </a:endParaRPr>
          </a:p>
        </p:txBody>
      </p:sp>
      <p:sp>
        <p:nvSpPr>
          <p:cNvPr id="289" name="CustomShape 5"/>
          <p:cNvSpPr/>
          <p:nvPr/>
        </p:nvSpPr>
        <p:spPr>
          <a:xfrm>
            <a:off x="5998680" y="4136680"/>
            <a:ext cx="342360" cy="342360"/>
          </a:xfrm>
          <a:prstGeom prst="ellipse">
            <a:avLst/>
          </a:prstGeom>
          <a:noFill/>
          <a:ln w="57240">
            <a:solidFill>
              <a:srgbClr val="00FF00"/>
            </a:solidFill>
            <a:roun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127788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7B84-191C-4FC5-854A-7D8240D69246}"/>
              </a:ext>
            </a:extLst>
          </p:cNvPr>
          <p:cNvSpPr>
            <a:spLocks noGrp="1"/>
          </p:cNvSpPr>
          <p:nvPr>
            <p:ph type="title"/>
          </p:nvPr>
        </p:nvSpPr>
        <p:spPr/>
        <p:txBody>
          <a:bodyPr/>
          <a:lstStyle/>
          <a:p>
            <a:r>
              <a:rPr lang="en-US" sz="3600" dirty="0"/>
              <a:t>Appendix: 48KB Cache Explained (1)</a:t>
            </a:r>
          </a:p>
        </p:txBody>
      </p:sp>
      <p:sp>
        <p:nvSpPr>
          <p:cNvPr id="4" name="Rectangle 3">
            <a:extLst>
              <a:ext uri="{FF2B5EF4-FFF2-40B4-BE49-F238E27FC236}">
                <a16:creationId xmlns:a16="http://schemas.microsoft.com/office/drawing/2014/main" id="{4890E44D-CF68-4724-B2AB-159803DA0F57}"/>
              </a:ext>
            </a:extLst>
          </p:cNvPr>
          <p:cNvSpPr/>
          <p:nvPr/>
        </p:nvSpPr>
        <p:spPr>
          <a:xfrm>
            <a:off x="628560" y="1267920"/>
            <a:ext cx="8147140" cy="3662541"/>
          </a:xfrm>
          <a:prstGeom prst="rect">
            <a:avLst/>
          </a:prstGeom>
        </p:spPr>
        <p:txBody>
          <a:bodyPr wrap="square">
            <a:spAutoFit/>
          </a:bodyPr>
          <a:lstStyle/>
          <a:p>
            <a:r>
              <a:rPr lang="en-US" sz="800" dirty="0">
                <a:latin typeface="Courier New" panose="02070309020205020404" pitchFamily="49" charset="0"/>
                <a:cs typeface="Courier New" panose="02070309020205020404" pitchFamily="49" charset="0"/>
              </a:rPr>
              <a:t>We access the int array in strides of 8 (note the comment and the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 8). Each block is 64 bytes, which is enough to hold 16 </a:t>
            </a:r>
            <a:r>
              <a:rPr lang="en-US" sz="800" dirty="0" err="1">
                <a:latin typeface="Courier New" panose="02070309020205020404" pitchFamily="49" charset="0"/>
                <a:cs typeface="Courier New" panose="02070309020205020404" pitchFamily="49" charset="0"/>
              </a:rPr>
              <a:t>ints</a:t>
            </a:r>
            <a:r>
              <a:rPr lang="en-US" sz="800" dirty="0">
                <a:latin typeface="Courier New" panose="02070309020205020404" pitchFamily="49" charset="0"/>
                <a:cs typeface="Courier New" panose="02070309020205020404" pitchFamily="49" charset="0"/>
              </a:rPr>
              <a:t>, so in each block:</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 8 </a:t>
            </a:r>
            <a:r>
              <a:rPr lang="en-US" sz="800" dirty="0" err="1">
                <a:latin typeface="Courier New" panose="02070309020205020404" pitchFamily="49" charset="0"/>
                <a:cs typeface="Courier New" panose="02070309020205020404" pitchFamily="49" charset="0"/>
              </a:rPr>
              <a:t>ints</a:t>
            </a:r>
            <a:r>
              <a:rPr lang="en-US" sz="800" dirty="0">
                <a:latin typeface="Courier New" panose="02070309020205020404" pitchFamily="49" charset="0"/>
                <a:cs typeface="Courier New" panose="02070309020205020404" pitchFamily="49" charset="0"/>
              </a:rPr>
              <a:t> = 32B  | 8 </a:t>
            </a:r>
            <a:r>
              <a:rPr lang="en-US" sz="800" dirty="0" err="1">
                <a:latin typeface="Courier New" panose="02070309020205020404" pitchFamily="49" charset="0"/>
                <a:cs typeface="Courier New" panose="02070309020205020404" pitchFamily="49" charset="0"/>
              </a:rPr>
              <a:t>ints</a:t>
            </a:r>
            <a:r>
              <a:rPr lang="en-US" sz="800" dirty="0">
                <a:latin typeface="Courier New" panose="02070309020205020404" pitchFamily="49" charset="0"/>
                <a:cs typeface="Courier New" panose="02070309020205020404" pitchFamily="49" charset="0"/>
              </a:rPr>
              <a:t> = 32B  |</a:t>
            </a:r>
          </a:p>
          <a:p>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|m| | | | | | | |h| | | | | | | |</a:t>
            </a:r>
          </a:p>
          <a:p>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16 </a:t>
            </a:r>
            <a:r>
              <a:rPr lang="en-US" sz="800" dirty="0" err="1">
                <a:latin typeface="Courier New" panose="02070309020205020404" pitchFamily="49" charset="0"/>
                <a:cs typeface="Courier New" panose="02070309020205020404" pitchFamily="49" charset="0"/>
              </a:rPr>
              <a:t>ints</a:t>
            </a:r>
            <a:r>
              <a:rPr lang="en-US" sz="800" dirty="0">
                <a:latin typeface="Courier New" panose="02070309020205020404" pitchFamily="49" charset="0"/>
                <a:cs typeface="Courier New" panose="02070309020205020404" pitchFamily="49" charset="0"/>
              </a:rPr>
              <a:t> = 64B           </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The "m" denotes a miss, and the "h" denotes a hit. This pattern will repeat for the entirety of the array.</a:t>
            </a:r>
          </a:p>
          <a:p>
            <a:endParaRPr lang="en-US" sz="800" dirty="0">
              <a:latin typeface="Courier New" panose="02070309020205020404" pitchFamily="49" charset="0"/>
              <a:cs typeface="Courier New" panose="02070309020205020404" pitchFamily="49" charset="0"/>
            </a:endParaRP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We can be sure that the second access is always a hit. This is because the first access will load the entire 64-byte block into the cache (since the entire block is always loaded if any of its elements are accessed).</a:t>
            </a:r>
          </a:p>
          <a:p>
            <a:endParaRPr lang="en-US" sz="800" dirty="0">
              <a:latin typeface="Courier New" panose="02070309020205020404" pitchFamily="49" charset="0"/>
              <a:cs typeface="Courier New" panose="02070309020205020404" pitchFamily="49" charset="0"/>
            </a:endParaRP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So, the big question is why the first access is always a miss. To answer this, we must understand many things about the cache.</a:t>
            </a:r>
          </a:p>
          <a:p>
            <a:endParaRPr lang="en-US" sz="800" dirty="0">
              <a:latin typeface="Courier New" panose="02070309020205020404" pitchFamily="49" charset="0"/>
              <a:cs typeface="Courier New" panose="02070309020205020404" pitchFamily="49" charset="0"/>
            </a:endParaRP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First of all, we know that s, the number of set bits, is 6, which means there are 64 sets. Since each set maps to 64 bytes (as there are b = 6 block bits), we know that every 64 * 64 bytes = 4 kilobytes we run out of sets:</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   64B     </a:t>
            </a:r>
            <a:r>
              <a:rPr lang="en-US" sz="800" dirty="0" err="1">
                <a:latin typeface="Courier New" panose="02070309020205020404" pitchFamily="49" charset="0"/>
                <a:cs typeface="Courier New" panose="02070309020205020404" pitchFamily="49" charset="0"/>
              </a:rPr>
              <a:t>64B</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64B</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64B</a:t>
            </a:r>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set 0 | set 1 |       | set 63 | set 0 |</a:t>
            </a:r>
          </a:p>
          <a:p>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64 * 64B = 4KB          |</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Clearly, this pattern will repeat for the entirety of the array.</a:t>
            </a:r>
          </a:p>
        </p:txBody>
      </p:sp>
    </p:spTree>
    <p:extLst>
      <p:ext uri="{BB962C8B-B14F-4D97-AF65-F5344CB8AC3E}">
        <p14:creationId xmlns:p14="http://schemas.microsoft.com/office/powerpoint/2010/main" val="3612535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7B84-191C-4FC5-854A-7D8240D69246}"/>
              </a:ext>
            </a:extLst>
          </p:cNvPr>
          <p:cNvSpPr>
            <a:spLocks noGrp="1"/>
          </p:cNvSpPr>
          <p:nvPr>
            <p:ph type="title"/>
          </p:nvPr>
        </p:nvSpPr>
        <p:spPr/>
        <p:txBody>
          <a:bodyPr/>
          <a:lstStyle/>
          <a:p>
            <a:r>
              <a:rPr lang="en-US" sz="3600" dirty="0"/>
              <a:t>Appendix: 48KB Cache Explained (2)</a:t>
            </a:r>
          </a:p>
        </p:txBody>
      </p:sp>
      <p:sp>
        <p:nvSpPr>
          <p:cNvPr id="4" name="Rectangle 3">
            <a:extLst>
              <a:ext uri="{FF2B5EF4-FFF2-40B4-BE49-F238E27FC236}">
                <a16:creationId xmlns:a16="http://schemas.microsoft.com/office/drawing/2014/main" id="{4890E44D-CF68-4724-B2AB-159803DA0F57}"/>
              </a:ext>
            </a:extLst>
          </p:cNvPr>
          <p:cNvSpPr/>
          <p:nvPr/>
        </p:nvSpPr>
        <p:spPr>
          <a:xfrm>
            <a:off x="628560" y="1267920"/>
            <a:ext cx="8147140" cy="4031873"/>
          </a:xfrm>
          <a:prstGeom prst="rect">
            <a:avLst/>
          </a:prstGeom>
        </p:spPr>
        <p:txBody>
          <a:bodyPr wrap="square">
            <a:spAutoFit/>
          </a:bodyPr>
          <a:lstStyle/>
          <a:p>
            <a:r>
              <a:rPr lang="en-US" sz="800" dirty="0">
                <a:latin typeface="Courier New" panose="02070309020205020404" pitchFamily="49" charset="0"/>
                <a:cs typeface="Courier New" panose="02070309020205020404" pitchFamily="49" charset="0"/>
              </a:rPr>
              <a:t>However, note that we have E = 8 lines per set. That means that even though the next 4KB map to the same sets (0-63) as the first 4KB, they will just be put in another line in the cache, until we run out of lines (i.e., after we've gone through 8 * 4KB = 32KB of memory). Splitting up the </a:t>
            </a:r>
            <a:r>
              <a:rPr lang="en-US" sz="800" dirty="0" err="1">
                <a:latin typeface="Courier New" panose="02070309020205020404" pitchFamily="49" charset="0"/>
                <a:cs typeface="Courier New" panose="02070309020205020404" pitchFamily="49" charset="0"/>
              </a:rPr>
              <a:t>bigArr</a:t>
            </a:r>
            <a:r>
              <a:rPr lang="en-US" sz="800" dirty="0">
                <a:latin typeface="Courier New" panose="02070309020205020404" pitchFamily="49" charset="0"/>
                <a:cs typeface="Courier New" panose="02070309020205020404" pitchFamily="49" charset="0"/>
              </a:rPr>
              <a:t> into 16KB chunks:</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    16KB        </a:t>
            </a:r>
            <a:r>
              <a:rPr lang="en-US" sz="800" dirty="0" err="1">
                <a:latin typeface="Courier New" panose="02070309020205020404" pitchFamily="49" charset="0"/>
                <a:cs typeface="Courier New" panose="02070309020205020404" pitchFamily="49" charset="0"/>
              </a:rPr>
              <a:t>16KB</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16KB</a:t>
            </a:r>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section A | section B | section C |</a:t>
            </a:r>
          </a:p>
          <a:p>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  |  |  |  |  |  |  |  |  |  |  |</a:t>
            </a:r>
          </a:p>
          <a:p>
            <a:r>
              <a:rPr lang="en-US" sz="800" dirty="0">
                <a:latin typeface="Courier New" panose="02070309020205020404" pitchFamily="49" charset="0"/>
                <a:cs typeface="Courier New" panose="02070309020205020404" pitchFamily="49" charset="0"/>
              </a:rPr>
              <a:t>              4KB each</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We see that section A will take up 16KB = 4 * 4KB; like we said, each of those 4KB chunks will take up 1 line each, so section A uses 4 lines per set (and uses all 64 sets).</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Similarly, section B also takes up 16KB = 4 * 4KB; again, each of those 4KB chunks will take up 1 line each, so section B also uses 4 lines per set (and uses all 64 sets).</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Note that as all of this data is being loaded in, our cache is still cold (does not contain any data from those sections), so the previous assumption about the first of every other access missing (the "m" above) is still true.</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After we read in sections A and B, the cache looks like:</a:t>
            </a:r>
          </a:p>
          <a:p>
            <a:r>
              <a:rPr lang="en-US" sz="800" dirty="0">
                <a:latin typeface="Courier New" panose="02070309020205020404" pitchFamily="49" charset="0"/>
                <a:cs typeface="Courier New" panose="02070309020205020404" pitchFamily="49" charset="0"/>
              </a:rPr>
              <a:t>line 0 1 2 3 4 5 6 7</a:t>
            </a:r>
          </a:p>
          <a:p>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0 |       |       |</a:t>
            </a:r>
          </a:p>
          <a:p>
            <a:r>
              <a:rPr lang="en-US" sz="800" dirty="0">
                <a:latin typeface="Courier New" panose="02070309020205020404" pitchFamily="49" charset="0"/>
                <a:cs typeface="Courier New" panose="02070309020205020404" pitchFamily="49" charset="0"/>
              </a:rPr>
              <a:t>  1 |       |       |</a:t>
            </a:r>
          </a:p>
          <a:p>
            <a:r>
              <a:rPr lang="en-US" sz="800" dirty="0">
                <a:latin typeface="Courier New" panose="02070309020205020404" pitchFamily="49" charset="0"/>
                <a:cs typeface="Courier New" panose="02070309020205020404" pitchFamily="49" charset="0"/>
              </a:rPr>
              <a:t>s . .       .       .</a:t>
            </a:r>
          </a:p>
          <a:p>
            <a:r>
              <a:rPr lang="en-US" sz="800" dirty="0">
                <a:latin typeface="Courier New" panose="02070309020205020404" pitchFamily="49" charset="0"/>
                <a:cs typeface="Courier New" panose="02070309020205020404" pitchFamily="49" charset="0"/>
              </a:rPr>
              <a:t>e . .   A   .   B   .</a:t>
            </a:r>
          </a:p>
          <a:p>
            <a:r>
              <a:rPr lang="en-US" sz="800" dirty="0">
                <a:latin typeface="Courier New" panose="02070309020205020404" pitchFamily="49" charset="0"/>
                <a:cs typeface="Courier New" panose="02070309020205020404" pitchFamily="49" charset="0"/>
              </a:rPr>
              <a:t>t . .       .       .</a:t>
            </a:r>
          </a:p>
          <a:p>
            <a:r>
              <a:rPr lang="en-US" sz="800" dirty="0">
                <a:latin typeface="Courier New" panose="02070309020205020404" pitchFamily="49" charset="0"/>
                <a:cs typeface="Courier New" panose="02070309020205020404" pitchFamily="49" charset="0"/>
              </a:rPr>
              <a:t>  62|       |       |</a:t>
            </a:r>
          </a:p>
          <a:p>
            <a:r>
              <a:rPr lang="en-US" sz="800" dirty="0">
                <a:latin typeface="Courier New" panose="02070309020205020404" pitchFamily="49" charset="0"/>
                <a:cs typeface="Courier New" panose="02070309020205020404" pitchFamily="49" charset="0"/>
              </a:rPr>
              <a:t>  63|       |       |</a:t>
            </a:r>
          </a:p>
          <a:p>
            <a:r>
              <a:rPr lang="en-US" sz="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49886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7B84-191C-4FC5-854A-7D8240D69246}"/>
              </a:ext>
            </a:extLst>
          </p:cNvPr>
          <p:cNvSpPr>
            <a:spLocks noGrp="1"/>
          </p:cNvSpPr>
          <p:nvPr>
            <p:ph type="title"/>
          </p:nvPr>
        </p:nvSpPr>
        <p:spPr/>
        <p:txBody>
          <a:bodyPr/>
          <a:lstStyle/>
          <a:p>
            <a:r>
              <a:rPr lang="en-US" sz="3600" dirty="0"/>
              <a:t>Appendix: 48KB Cache Explained (3)</a:t>
            </a:r>
          </a:p>
        </p:txBody>
      </p:sp>
      <p:sp>
        <p:nvSpPr>
          <p:cNvPr id="4" name="Rectangle 3">
            <a:extLst>
              <a:ext uri="{FF2B5EF4-FFF2-40B4-BE49-F238E27FC236}">
                <a16:creationId xmlns:a16="http://schemas.microsoft.com/office/drawing/2014/main" id="{4890E44D-CF68-4724-B2AB-159803DA0F57}"/>
              </a:ext>
            </a:extLst>
          </p:cNvPr>
          <p:cNvSpPr/>
          <p:nvPr/>
        </p:nvSpPr>
        <p:spPr>
          <a:xfrm>
            <a:off x="628560" y="1267920"/>
            <a:ext cx="8147140" cy="2185214"/>
          </a:xfrm>
          <a:prstGeom prst="rect">
            <a:avLst/>
          </a:prstGeom>
        </p:spPr>
        <p:txBody>
          <a:bodyPr wrap="square">
            <a:spAutoFit/>
          </a:bodyPr>
          <a:lstStyle/>
          <a:p>
            <a:r>
              <a:rPr lang="en-US" sz="800" dirty="0">
                <a:latin typeface="Courier New" panose="02070309020205020404" pitchFamily="49" charset="0"/>
                <a:cs typeface="Courier New" panose="02070309020205020404" pitchFamily="49" charset="0"/>
              </a:rPr>
              <a:t>However, once we reach section C, we've run out of lines! So what do we have to do? We have to start evicting lines. And of course, the least-recently used lines are the ones used to store the data from A (lines 0-3), since we just loaded in the stuff from B. So, first of all, these evictions are causing misses on the first of every other read, so that "m" assumption is still true. Second, after we read in the entirety of section C, the cache looks like:</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line 0 1 2 3 4 5 6 7</a:t>
            </a:r>
          </a:p>
          <a:p>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0 |       |       |</a:t>
            </a:r>
          </a:p>
          <a:p>
            <a:r>
              <a:rPr lang="en-US" sz="800" dirty="0">
                <a:latin typeface="Courier New" panose="02070309020205020404" pitchFamily="49" charset="0"/>
                <a:cs typeface="Courier New" panose="02070309020205020404" pitchFamily="49" charset="0"/>
              </a:rPr>
              <a:t>  1 |       |       |</a:t>
            </a:r>
          </a:p>
          <a:p>
            <a:r>
              <a:rPr lang="en-US" sz="800" dirty="0">
                <a:latin typeface="Courier New" panose="02070309020205020404" pitchFamily="49" charset="0"/>
                <a:cs typeface="Courier New" panose="02070309020205020404" pitchFamily="49" charset="0"/>
              </a:rPr>
              <a:t>s . .       .       .</a:t>
            </a:r>
          </a:p>
          <a:p>
            <a:r>
              <a:rPr lang="en-US" sz="800" dirty="0">
                <a:latin typeface="Courier New" panose="02070309020205020404" pitchFamily="49" charset="0"/>
                <a:cs typeface="Courier New" panose="02070309020205020404" pitchFamily="49" charset="0"/>
              </a:rPr>
              <a:t>e . .   C   .   B   .</a:t>
            </a:r>
          </a:p>
          <a:p>
            <a:r>
              <a:rPr lang="en-US" sz="800" dirty="0">
                <a:latin typeface="Courier New" panose="02070309020205020404" pitchFamily="49" charset="0"/>
                <a:cs typeface="Courier New" panose="02070309020205020404" pitchFamily="49" charset="0"/>
              </a:rPr>
              <a:t>t . .       .       .</a:t>
            </a:r>
          </a:p>
          <a:p>
            <a:r>
              <a:rPr lang="en-US" sz="800" dirty="0">
                <a:latin typeface="Courier New" panose="02070309020205020404" pitchFamily="49" charset="0"/>
                <a:cs typeface="Courier New" panose="02070309020205020404" pitchFamily="49" charset="0"/>
              </a:rPr>
              <a:t>  62|       |       |</a:t>
            </a:r>
          </a:p>
          <a:p>
            <a:r>
              <a:rPr lang="en-US" sz="800" dirty="0">
                <a:latin typeface="Courier New" panose="02070309020205020404" pitchFamily="49" charset="0"/>
                <a:cs typeface="Courier New" panose="02070309020205020404" pitchFamily="49" charset="0"/>
              </a:rPr>
              <a:t>  63|       |       |</a:t>
            </a:r>
          </a:p>
          <a:p>
            <a:r>
              <a:rPr lang="en-US" sz="800" dirty="0">
                <a:latin typeface="Courier New" panose="02070309020205020404" pitchFamily="49" charset="0"/>
                <a:cs typeface="Courier New" panose="02070309020205020404" pitchFamily="49" charset="0"/>
              </a:rPr>
              <a:t>    +-------+-------+</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Thus, we know now that the miss rate for the first pass is 50%.</a:t>
            </a:r>
          </a:p>
        </p:txBody>
      </p:sp>
    </p:spTree>
    <p:extLst>
      <p:ext uri="{BB962C8B-B14F-4D97-AF65-F5344CB8AC3E}">
        <p14:creationId xmlns:p14="http://schemas.microsoft.com/office/powerpoint/2010/main" val="1255638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7B84-191C-4FC5-854A-7D8240D69246}"/>
              </a:ext>
            </a:extLst>
          </p:cNvPr>
          <p:cNvSpPr>
            <a:spLocks noGrp="1"/>
          </p:cNvSpPr>
          <p:nvPr>
            <p:ph type="title"/>
          </p:nvPr>
        </p:nvSpPr>
        <p:spPr/>
        <p:txBody>
          <a:bodyPr/>
          <a:lstStyle/>
          <a:p>
            <a:r>
              <a:rPr lang="en-US" sz="3600" dirty="0"/>
              <a:t>Appendix: 48KB Cache Explained (4)</a:t>
            </a:r>
          </a:p>
        </p:txBody>
      </p:sp>
      <p:sp>
        <p:nvSpPr>
          <p:cNvPr id="4" name="Rectangle 3">
            <a:extLst>
              <a:ext uri="{FF2B5EF4-FFF2-40B4-BE49-F238E27FC236}">
                <a16:creationId xmlns:a16="http://schemas.microsoft.com/office/drawing/2014/main" id="{4890E44D-CF68-4724-B2AB-159803DA0F57}"/>
              </a:ext>
            </a:extLst>
          </p:cNvPr>
          <p:cNvSpPr/>
          <p:nvPr/>
        </p:nvSpPr>
        <p:spPr>
          <a:xfrm>
            <a:off x="628560" y="1267920"/>
            <a:ext cx="8147140" cy="3662541"/>
          </a:xfrm>
          <a:prstGeom prst="rect">
            <a:avLst/>
          </a:prstGeom>
        </p:spPr>
        <p:txBody>
          <a:bodyPr wrap="square">
            <a:spAutoFit/>
          </a:bodyPr>
          <a:lstStyle/>
          <a:p>
            <a:r>
              <a:rPr lang="en-US" sz="800" dirty="0">
                <a:latin typeface="Courier New" panose="02070309020205020404" pitchFamily="49" charset="0"/>
                <a:cs typeface="Courier New" panose="02070309020205020404" pitchFamily="49" charset="0"/>
              </a:rPr>
              <a:t>If we now consider the second pass, we're starting over at the beginning of </a:t>
            </a:r>
            <a:r>
              <a:rPr lang="en-US" sz="800" dirty="0" err="1">
                <a:latin typeface="Courier New" panose="02070309020205020404" pitchFamily="49" charset="0"/>
                <a:cs typeface="Courier New" panose="02070309020205020404" pitchFamily="49" charset="0"/>
              </a:rPr>
              <a:t>bigArr</a:t>
            </a:r>
            <a:r>
              <a:rPr lang="en-US" sz="800" dirty="0">
                <a:latin typeface="Courier New" panose="02070309020205020404" pitchFamily="49" charset="0"/>
                <a:cs typeface="Courier New" panose="02070309020205020404" pitchFamily="49" charset="0"/>
              </a:rPr>
              <a:t> (i.e., now we're reading section A). However, there's a problem - section A isn't in the cache anymore! So we get a bunch of evictions (the "m" assumption is still true, of course, since these evictions must also be misses). What are we evicting? The least-recently used lines, which are now lines 4-7 (holding data from B). Thus, the cache after reading section A looks like:</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line 0 1 2 3 4 5 6 7</a:t>
            </a:r>
          </a:p>
          <a:p>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0 |       |       |</a:t>
            </a:r>
          </a:p>
          <a:p>
            <a:r>
              <a:rPr lang="en-US" sz="800" dirty="0">
                <a:latin typeface="Courier New" panose="02070309020205020404" pitchFamily="49" charset="0"/>
                <a:cs typeface="Courier New" panose="02070309020205020404" pitchFamily="49" charset="0"/>
              </a:rPr>
              <a:t>  1 |       |       |</a:t>
            </a:r>
          </a:p>
          <a:p>
            <a:r>
              <a:rPr lang="en-US" sz="800" dirty="0">
                <a:latin typeface="Courier New" panose="02070309020205020404" pitchFamily="49" charset="0"/>
                <a:cs typeface="Courier New" panose="02070309020205020404" pitchFamily="49" charset="0"/>
              </a:rPr>
              <a:t>s . .       .       .</a:t>
            </a:r>
          </a:p>
          <a:p>
            <a:r>
              <a:rPr lang="en-US" sz="800" dirty="0">
                <a:latin typeface="Courier New" panose="02070309020205020404" pitchFamily="49" charset="0"/>
                <a:cs typeface="Courier New" panose="02070309020205020404" pitchFamily="49" charset="0"/>
              </a:rPr>
              <a:t>e . .   C   .   A   .</a:t>
            </a:r>
          </a:p>
          <a:p>
            <a:r>
              <a:rPr lang="en-US" sz="800" dirty="0">
                <a:latin typeface="Courier New" panose="02070309020205020404" pitchFamily="49" charset="0"/>
                <a:cs typeface="Courier New" panose="02070309020205020404" pitchFamily="49" charset="0"/>
              </a:rPr>
              <a:t>t . .       .       .</a:t>
            </a:r>
          </a:p>
          <a:p>
            <a:r>
              <a:rPr lang="en-US" sz="800" dirty="0">
                <a:latin typeface="Courier New" panose="02070309020205020404" pitchFamily="49" charset="0"/>
                <a:cs typeface="Courier New" panose="02070309020205020404" pitchFamily="49" charset="0"/>
              </a:rPr>
              <a:t>  62|       |       |</a:t>
            </a:r>
          </a:p>
          <a:p>
            <a:r>
              <a:rPr lang="en-US" sz="800" dirty="0">
                <a:latin typeface="Courier New" panose="02070309020205020404" pitchFamily="49" charset="0"/>
                <a:cs typeface="Courier New" panose="02070309020205020404" pitchFamily="49" charset="0"/>
              </a:rPr>
              <a:t>  63|       |       |</a:t>
            </a:r>
          </a:p>
          <a:p>
            <a:r>
              <a:rPr lang="en-US" sz="800" dirty="0">
                <a:latin typeface="Courier New" panose="02070309020205020404" pitchFamily="49" charset="0"/>
                <a:cs typeface="Courier New" panose="02070309020205020404" pitchFamily="49" charset="0"/>
              </a:rPr>
              <a:t>    +-------+-------+</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Then, we access B. But it isn't in the cache either! So we evict the least-recently-used lines (in this case, the lines that were holding section C, 0-3) (the "m" assumption still holds); afterwards, the cache looks like:</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line 0 1 2 3 4 5 6 7</a:t>
            </a:r>
          </a:p>
          <a:p>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0 |       |       |</a:t>
            </a:r>
          </a:p>
          <a:p>
            <a:r>
              <a:rPr lang="en-US" sz="800" dirty="0">
                <a:latin typeface="Courier New" panose="02070309020205020404" pitchFamily="49" charset="0"/>
                <a:cs typeface="Courier New" panose="02070309020205020404" pitchFamily="49" charset="0"/>
              </a:rPr>
              <a:t>  1 |       |       |</a:t>
            </a:r>
          </a:p>
          <a:p>
            <a:r>
              <a:rPr lang="en-US" sz="800" dirty="0">
                <a:latin typeface="Courier New" panose="02070309020205020404" pitchFamily="49" charset="0"/>
                <a:cs typeface="Courier New" panose="02070309020205020404" pitchFamily="49" charset="0"/>
              </a:rPr>
              <a:t>s . .       .       .</a:t>
            </a:r>
          </a:p>
          <a:p>
            <a:r>
              <a:rPr lang="en-US" sz="800" dirty="0">
                <a:latin typeface="Courier New" panose="02070309020205020404" pitchFamily="49" charset="0"/>
                <a:cs typeface="Courier New" panose="02070309020205020404" pitchFamily="49" charset="0"/>
              </a:rPr>
              <a:t>e . .   B   .   A   .</a:t>
            </a:r>
          </a:p>
          <a:p>
            <a:r>
              <a:rPr lang="en-US" sz="800" dirty="0">
                <a:latin typeface="Courier New" panose="02070309020205020404" pitchFamily="49" charset="0"/>
                <a:cs typeface="Courier New" panose="02070309020205020404" pitchFamily="49" charset="0"/>
              </a:rPr>
              <a:t>t . .       .       .</a:t>
            </a:r>
          </a:p>
          <a:p>
            <a:r>
              <a:rPr lang="en-US" sz="800" dirty="0">
                <a:latin typeface="Courier New" panose="02070309020205020404" pitchFamily="49" charset="0"/>
                <a:cs typeface="Courier New" panose="02070309020205020404" pitchFamily="49" charset="0"/>
              </a:rPr>
              <a:t>  62|       |       |</a:t>
            </a:r>
          </a:p>
          <a:p>
            <a:r>
              <a:rPr lang="en-US" sz="800" dirty="0">
                <a:latin typeface="Courier New" panose="02070309020205020404" pitchFamily="49" charset="0"/>
                <a:cs typeface="Courier New" panose="02070309020205020404" pitchFamily="49" charset="0"/>
              </a:rPr>
              <a:t>  63|       |       |</a:t>
            </a:r>
          </a:p>
          <a:p>
            <a:r>
              <a:rPr lang="en-US" sz="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13505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7B84-191C-4FC5-854A-7D8240D69246}"/>
              </a:ext>
            </a:extLst>
          </p:cNvPr>
          <p:cNvSpPr>
            <a:spLocks noGrp="1"/>
          </p:cNvSpPr>
          <p:nvPr>
            <p:ph type="title"/>
          </p:nvPr>
        </p:nvSpPr>
        <p:spPr/>
        <p:txBody>
          <a:bodyPr/>
          <a:lstStyle/>
          <a:p>
            <a:r>
              <a:rPr lang="en-US" sz="3600" dirty="0"/>
              <a:t>Appendix: 48KB Cache Explained (5)</a:t>
            </a:r>
          </a:p>
        </p:txBody>
      </p:sp>
      <p:sp>
        <p:nvSpPr>
          <p:cNvPr id="4" name="Rectangle 3">
            <a:extLst>
              <a:ext uri="{FF2B5EF4-FFF2-40B4-BE49-F238E27FC236}">
                <a16:creationId xmlns:a16="http://schemas.microsoft.com/office/drawing/2014/main" id="{4890E44D-CF68-4724-B2AB-159803DA0F57}"/>
              </a:ext>
            </a:extLst>
          </p:cNvPr>
          <p:cNvSpPr/>
          <p:nvPr/>
        </p:nvSpPr>
        <p:spPr>
          <a:xfrm>
            <a:off x="628560" y="1267920"/>
            <a:ext cx="8147140" cy="2308324"/>
          </a:xfrm>
          <a:prstGeom prst="rect">
            <a:avLst/>
          </a:prstGeom>
        </p:spPr>
        <p:txBody>
          <a:bodyPr wrap="square">
            <a:spAutoFit/>
          </a:bodyPr>
          <a:lstStyle/>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And finally, we access section C. But of course, its data isn't in the cache at all, so we again evict the least-recently used lines (in this case, section A's lines, 4-7) (again, "m" assumption holds):</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line 0 1 2 3 4 5 6 7</a:t>
            </a:r>
          </a:p>
          <a:p>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0 |       |       |</a:t>
            </a:r>
          </a:p>
          <a:p>
            <a:r>
              <a:rPr lang="en-US" sz="800" dirty="0">
                <a:latin typeface="Courier New" panose="02070309020205020404" pitchFamily="49" charset="0"/>
                <a:cs typeface="Courier New" panose="02070309020205020404" pitchFamily="49" charset="0"/>
              </a:rPr>
              <a:t>  1 |       |       |</a:t>
            </a:r>
          </a:p>
          <a:p>
            <a:r>
              <a:rPr lang="en-US" sz="800" dirty="0">
                <a:latin typeface="Courier New" panose="02070309020205020404" pitchFamily="49" charset="0"/>
                <a:cs typeface="Courier New" panose="02070309020205020404" pitchFamily="49" charset="0"/>
              </a:rPr>
              <a:t>s . .       .       .</a:t>
            </a:r>
          </a:p>
          <a:p>
            <a:r>
              <a:rPr lang="en-US" sz="800" dirty="0">
                <a:latin typeface="Courier New" panose="02070309020205020404" pitchFamily="49" charset="0"/>
                <a:cs typeface="Courier New" panose="02070309020205020404" pitchFamily="49" charset="0"/>
              </a:rPr>
              <a:t>e . .   B   .   C   .</a:t>
            </a:r>
          </a:p>
          <a:p>
            <a:r>
              <a:rPr lang="en-US" sz="800" dirty="0">
                <a:latin typeface="Courier New" panose="02070309020205020404" pitchFamily="49" charset="0"/>
                <a:cs typeface="Courier New" panose="02070309020205020404" pitchFamily="49" charset="0"/>
              </a:rPr>
              <a:t>t . .       .       .</a:t>
            </a:r>
          </a:p>
          <a:p>
            <a:r>
              <a:rPr lang="en-US" sz="800" dirty="0">
                <a:latin typeface="Courier New" panose="02070309020205020404" pitchFamily="49" charset="0"/>
                <a:cs typeface="Courier New" panose="02070309020205020404" pitchFamily="49" charset="0"/>
              </a:rPr>
              <a:t>  62|       |       |</a:t>
            </a:r>
          </a:p>
          <a:p>
            <a:r>
              <a:rPr lang="en-US" sz="800" dirty="0">
                <a:latin typeface="Courier New" panose="02070309020205020404" pitchFamily="49" charset="0"/>
                <a:cs typeface="Courier New" panose="02070309020205020404" pitchFamily="49" charset="0"/>
              </a:rPr>
              <a:t>  63|       |       |</a:t>
            </a:r>
          </a:p>
          <a:p>
            <a:r>
              <a:rPr lang="en-US" sz="800" dirty="0">
                <a:latin typeface="Courier New" panose="02070309020205020404" pitchFamily="49" charset="0"/>
                <a:cs typeface="Courier New" panose="02070309020205020404" pitchFamily="49" charset="0"/>
              </a:rPr>
              <a:t>    +-------+-------+</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And so the miss rate is 50% for the second pass as well.</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Thank you to Stan Zhang for coming up with such a detailed explanation!</a:t>
            </a:r>
          </a:p>
        </p:txBody>
      </p:sp>
    </p:spTree>
    <p:extLst>
      <p:ext uri="{BB962C8B-B14F-4D97-AF65-F5344CB8AC3E}">
        <p14:creationId xmlns:p14="http://schemas.microsoft.com/office/powerpoint/2010/main" val="169507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Cache Lab: Parsing Input with fscanf</a:t>
            </a:r>
            <a:endParaRPr lang="en-US" sz="1350" b="0" strike="noStrike" spc="-1">
              <a:solidFill>
                <a:srgbClr val="000000"/>
              </a:solidFill>
              <a:uFill>
                <a:solidFill>
                  <a:srgbClr val="FFFFFF"/>
                </a:solidFill>
              </a:uFill>
              <a:latin typeface="Arial"/>
            </a:endParaRPr>
          </a:p>
        </p:txBody>
      </p:sp>
      <p:sp>
        <p:nvSpPr>
          <p:cNvPr id="92" name="TextShape 2"/>
          <p:cNvSpPr txBox="1"/>
          <p:nvPr/>
        </p:nvSpPr>
        <p:spPr>
          <a:xfrm>
            <a:off x="628560" y="1267919"/>
            <a:ext cx="7886520" cy="3744951"/>
          </a:xfrm>
          <a:prstGeom prst="rect">
            <a:avLst/>
          </a:prstGeom>
          <a:noFill/>
          <a:ln>
            <a:noFill/>
          </a:ln>
        </p:spPr>
        <p:txBody>
          <a:bodyPr/>
          <a:lstStyle/>
          <a:p>
            <a:pPr marL="171360" indent="-171000">
              <a:lnSpc>
                <a:spcPct val="90000"/>
              </a:lnSpc>
              <a:buClr>
                <a:srgbClr val="000000"/>
              </a:buClr>
              <a:buFont typeface="Arial"/>
              <a:buChar char="•"/>
            </a:pPr>
            <a:r>
              <a:rPr lang="en-US" sz="2100" spc="-1" dirty="0" err="1">
                <a:solidFill>
                  <a:srgbClr val="000000"/>
                </a:solidFill>
                <a:uFill>
                  <a:solidFill>
                    <a:srgbClr val="FFFFFF"/>
                  </a:solidFill>
                </a:uFill>
                <a:latin typeface="Calibri" panose="020F0502020204030204" pitchFamily="34" charset="0"/>
                <a:cs typeface="Calibri" panose="020F0502020204030204" pitchFamily="34" charset="0"/>
              </a:rPr>
              <a:t>f</a:t>
            </a:r>
            <a:r>
              <a:rPr lang="en-US" sz="2100" b="0" strike="noStrike" spc="-1" dirty="0" err="1">
                <a:solidFill>
                  <a:srgbClr val="000000"/>
                </a:solidFill>
                <a:uFill>
                  <a:solidFill>
                    <a:srgbClr val="FFFFFF"/>
                  </a:solidFill>
                </a:uFill>
                <a:latin typeface="Calibri" panose="020F0502020204030204" pitchFamily="34" charset="0"/>
                <a:cs typeface="Calibri" panose="020F0502020204030204" pitchFamily="34" charset="0"/>
              </a:rPr>
              <a:t>scanf</a:t>
            </a:r>
            <a:r>
              <a:rPr lang="en-US" sz="2100" b="0" strike="noStrike" spc="-1" dirty="0">
                <a:solidFill>
                  <a:srgbClr val="000000"/>
                </a:solidFill>
                <a:uFill>
                  <a:solidFill>
                    <a:srgbClr val="FFFFFF"/>
                  </a:solidFill>
                </a:uFill>
                <a:latin typeface="Calibri" panose="020F0502020204030204" pitchFamily="34" charset="0"/>
                <a:cs typeface="Calibri" panose="020F0502020204030204" pitchFamily="34" charset="0"/>
              </a:rPr>
              <a:t>(FILE *stream, const char *format, …)</a:t>
            </a:r>
          </a:p>
          <a:p>
            <a:pPr marL="628560" lvl="1" indent="-171000">
              <a:lnSpc>
                <a:spcPct val="90000"/>
              </a:lnSpc>
              <a:buClr>
                <a:srgbClr val="000000"/>
              </a:buClr>
              <a:buFont typeface="Arial"/>
              <a:buChar char="•"/>
            </a:pPr>
            <a:r>
              <a:rPr lang="en-US" sz="2100" spc="-1" dirty="0">
                <a:solidFill>
                  <a:srgbClr val="000000"/>
                </a:solidFill>
                <a:uFill>
                  <a:solidFill>
                    <a:srgbClr val="FFFFFF"/>
                  </a:solidFill>
                </a:uFill>
                <a:latin typeface="Arial"/>
              </a:rPr>
              <a:t>“</a:t>
            </a:r>
            <a:r>
              <a:rPr lang="en-US" sz="2100" spc="-1" dirty="0" err="1">
                <a:solidFill>
                  <a:srgbClr val="000000"/>
                </a:solidFill>
                <a:uFill>
                  <a:solidFill>
                    <a:srgbClr val="FFFFFF"/>
                  </a:solidFill>
                </a:uFill>
                <a:latin typeface="Calibri" panose="020F0502020204030204" pitchFamily="34" charset="0"/>
                <a:cs typeface="Calibri" panose="020F0502020204030204" pitchFamily="34" charset="0"/>
              </a:rPr>
              <a:t>scanf</a:t>
            </a:r>
            <a:r>
              <a:rPr lang="en-US" sz="2100" spc="-1" dirty="0">
                <a:solidFill>
                  <a:srgbClr val="000000"/>
                </a:solidFill>
                <a:uFill>
                  <a:solidFill>
                    <a:srgbClr val="FFFFFF"/>
                  </a:solidFill>
                </a:uFill>
                <a:latin typeface="Arial"/>
              </a:rPr>
              <a:t>” but for files</a:t>
            </a:r>
          </a:p>
          <a:p>
            <a:pPr marL="171360" indent="-171000">
              <a:lnSpc>
                <a:spcPct val="90000"/>
              </a:lnSpc>
              <a:buClr>
                <a:srgbClr val="000000"/>
              </a:buClr>
              <a:buFont typeface="Arial"/>
              <a:buChar char="•"/>
            </a:pPr>
            <a:endParaRPr lang="en-US" sz="2100" spc="-1" dirty="0">
              <a:solidFill>
                <a:srgbClr val="000000"/>
              </a:solidFill>
              <a:uFill>
                <a:solidFill>
                  <a:srgbClr val="FFFFFF"/>
                </a:solidFill>
              </a:uFill>
              <a:latin typeface="Arial"/>
            </a:endParaRPr>
          </a:p>
          <a:p>
            <a:pPr marL="171360" indent="-171000">
              <a:lnSpc>
                <a:spcPct val="90000"/>
              </a:lnSpc>
              <a:buClr>
                <a:srgbClr val="000000"/>
              </a:buClr>
              <a:buFont typeface="Arial"/>
              <a:buChar char="•"/>
            </a:pPr>
            <a:r>
              <a:rPr lang="en-US" sz="2100" spc="-1" dirty="0">
                <a:solidFill>
                  <a:srgbClr val="000000"/>
                </a:solidFill>
                <a:uFill>
                  <a:solidFill>
                    <a:srgbClr val="FFFFFF"/>
                  </a:solidFill>
                </a:uFill>
                <a:latin typeface="Arial"/>
              </a:rPr>
              <a:t>Arguments</a:t>
            </a:r>
          </a:p>
          <a:p>
            <a:pPr marL="457560" lvl="1">
              <a:lnSpc>
                <a:spcPct val="90000"/>
              </a:lnSpc>
              <a:buClr>
                <a:srgbClr val="000000"/>
              </a:buClr>
            </a:pPr>
            <a:r>
              <a:rPr lang="en-US" spc="-1" dirty="0">
                <a:solidFill>
                  <a:srgbClr val="000000"/>
                </a:solidFill>
                <a:uFill>
                  <a:solidFill>
                    <a:srgbClr val="FFFFFF"/>
                  </a:solidFill>
                </a:uFill>
                <a:latin typeface="Arial"/>
              </a:rPr>
              <a:t>1. A stream pointer, e.g. from </a:t>
            </a:r>
            <a:r>
              <a:rPr lang="en-US" spc="-1" dirty="0" err="1">
                <a:solidFill>
                  <a:srgbClr val="000000"/>
                </a:solidFill>
                <a:uFill>
                  <a:solidFill>
                    <a:srgbClr val="FFFFFF"/>
                  </a:solidFill>
                </a:uFill>
                <a:latin typeface="Calibri" panose="020F0502020204030204" pitchFamily="34" charset="0"/>
                <a:cs typeface="Calibri" panose="020F0502020204030204" pitchFamily="34" charset="0"/>
              </a:rPr>
              <a:t>fopen</a:t>
            </a:r>
            <a:r>
              <a:rPr lang="en-US" spc="-1" dirty="0">
                <a:solidFill>
                  <a:srgbClr val="000000"/>
                </a:solidFill>
                <a:uFill>
                  <a:solidFill>
                    <a:srgbClr val="FFFFFF"/>
                  </a:solidFill>
                </a:uFill>
                <a:latin typeface="Calibri" panose="020F0502020204030204" pitchFamily="34" charset="0"/>
                <a:cs typeface="Calibri" panose="020F0502020204030204" pitchFamily="34" charset="0"/>
              </a:rPr>
              <a:t>()</a:t>
            </a:r>
          </a:p>
          <a:p>
            <a:pPr marL="457560" lvl="1">
              <a:lnSpc>
                <a:spcPct val="90000"/>
              </a:lnSpc>
              <a:buClr>
                <a:srgbClr val="000000"/>
              </a:buClr>
            </a:pPr>
            <a:r>
              <a:rPr lang="en-US" spc="-1" dirty="0">
                <a:solidFill>
                  <a:srgbClr val="000000"/>
                </a:solidFill>
                <a:uFill>
                  <a:solidFill>
                    <a:srgbClr val="FFFFFF"/>
                  </a:solidFill>
                </a:uFill>
                <a:latin typeface="+mj-lt"/>
                <a:cs typeface="Calibri" panose="020F0502020204030204" pitchFamily="34" charset="0"/>
              </a:rPr>
              <a:t>2. Format string for parsing, </a:t>
            </a:r>
            <a:r>
              <a:rPr lang="en-US" spc="-1" dirty="0" err="1">
                <a:solidFill>
                  <a:srgbClr val="000000"/>
                </a:solidFill>
                <a:uFill>
                  <a:solidFill>
                    <a:srgbClr val="FFFFFF"/>
                  </a:solidFill>
                </a:uFill>
                <a:latin typeface="+mj-lt"/>
                <a:cs typeface="Calibri" panose="020F0502020204030204" pitchFamily="34" charset="0"/>
              </a:rPr>
              <a:t>e.g</a:t>
            </a:r>
            <a:r>
              <a:rPr lang="en-US" spc="-1" dirty="0">
                <a:solidFill>
                  <a:srgbClr val="000000"/>
                </a:solidFill>
                <a:uFill>
                  <a:solidFill>
                    <a:srgbClr val="FFFFFF"/>
                  </a:solidFill>
                </a:uFill>
                <a:latin typeface="+mj-lt"/>
                <a:cs typeface="Calibri" panose="020F0502020204030204" pitchFamily="34" charset="0"/>
              </a:rPr>
              <a:t> “</a:t>
            </a:r>
            <a:r>
              <a:rPr lang="en-US" spc="-1" dirty="0">
                <a:solidFill>
                  <a:srgbClr val="000000"/>
                </a:solidFill>
                <a:uFill>
                  <a:solidFill>
                    <a:srgbClr val="FFFFFF"/>
                  </a:solidFill>
                </a:uFill>
                <a:latin typeface="Calibri" panose="020F0502020204030204" pitchFamily="34" charset="0"/>
                <a:cs typeface="Calibri" panose="020F0502020204030204" pitchFamily="34" charset="0"/>
              </a:rPr>
              <a:t>%c %</a:t>
            </a:r>
            <a:r>
              <a:rPr lang="en-US" spc="-1" dirty="0" err="1">
                <a:solidFill>
                  <a:srgbClr val="000000"/>
                </a:solidFill>
                <a:uFill>
                  <a:solidFill>
                    <a:srgbClr val="FFFFFF"/>
                  </a:solidFill>
                </a:uFill>
                <a:latin typeface="Calibri" panose="020F0502020204030204" pitchFamily="34" charset="0"/>
                <a:cs typeface="Calibri" panose="020F0502020204030204" pitchFamily="34" charset="0"/>
              </a:rPr>
              <a:t>d,%d</a:t>
            </a:r>
            <a:r>
              <a:rPr lang="en-US" spc="-1" dirty="0">
                <a:solidFill>
                  <a:srgbClr val="000000"/>
                </a:solidFill>
                <a:uFill>
                  <a:solidFill>
                    <a:srgbClr val="FFFFFF"/>
                  </a:solidFill>
                </a:uFill>
                <a:latin typeface="+mj-lt"/>
                <a:cs typeface="Calibri" panose="020F0502020204030204" pitchFamily="34" charset="0"/>
              </a:rPr>
              <a:t>”</a:t>
            </a:r>
          </a:p>
          <a:p>
            <a:pPr marL="457560" lvl="1">
              <a:lnSpc>
                <a:spcPct val="90000"/>
              </a:lnSpc>
              <a:buClr>
                <a:srgbClr val="000000"/>
              </a:buClr>
            </a:pPr>
            <a:r>
              <a:rPr lang="en-US" spc="-1" dirty="0">
                <a:solidFill>
                  <a:srgbClr val="000000"/>
                </a:solidFill>
                <a:uFill>
                  <a:solidFill>
                    <a:srgbClr val="FFFFFF"/>
                  </a:solidFill>
                </a:uFill>
                <a:latin typeface="+mj-lt"/>
                <a:cs typeface="Calibri" panose="020F0502020204030204" pitchFamily="34" charset="0"/>
              </a:rPr>
              <a:t>3+. </a:t>
            </a:r>
            <a:r>
              <a:rPr lang="en-US" b="1" spc="-1" dirty="0">
                <a:solidFill>
                  <a:srgbClr val="000000"/>
                </a:solidFill>
                <a:uFill>
                  <a:solidFill>
                    <a:srgbClr val="FFFFFF"/>
                  </a:solidFill>
                </a:uFill>
                <a:latin typeface="+mj-lt"/>
                <a:cs typeface="Calibri" panose="020F0502020204030204" pitchFamily="34" charset="0"/>
              </a:rPr>
              <a:t>Pointers </a:t>
            </a:r>
            <a:r>
              <a:rPr lang="en-US" spc="-1" dirty="0">
                <a:solidFill>
                  <a:srgbClr val="000000"/>
                </a:solidFill>
                <a:uFill>
                  <a:solidFill>
                    <a:srgbClr val="FFFFFF"/>
                  </a:solidFill>
                </a:uFill>
                <a:latin typeface="+mj-lt"/>
                <a:cs typeface="Calibri" panose="020F0502020204030204" pitchFamily="34" charset="0"/>
              </a:rPr>
              <a:t>to variables for parsed data</a:t>
            </a:r>
            <a:r>
              <a:rPr lang="en-US" b="0" strike="noStrike" spc="-1" dirty="0">
                <a:solidFill>
                  <a:srgbClr val="000000"/>
                </a:solidFill>
                <a:uFill>
                  <a:solidFill>
                    <a:srgbClr val="FFFFFF"/>
                  </a:solidFill>
                </a:uFill>
                <a:latin typeface="Arial"/>
              </a:rPr>
              <a:t>	</a:t>
            </a:r>
          </a:p>
          <a:p>
            <a:pPr marL="1085760" lvl="2" indent="-171000">
              <a:lnSpc>
                <a:spcPct val="90000"/>
              </a:lnSpc>
              <a:buClr>
                <a:srgbClr val="000000"/>
              </a:buClr>
              <a:buFont typeface="Arial"/>
              <a:buChar char="•"/>
            </a:pPr>
            <a:r>
              <a:rPr lang="en-US" sz="1600" spc="-1" dirty="0">
                <a:solidFill>
                  <a:srgbClr val="000000"/>
                </a:solidFill>
                <a:uFill>
                  <a:solidFill>
                    <a:srgbClr val="FFFFFF"/>
                  </a:solidFill>
                </a:uFill>
                <a:latin typeface="Arial"/>
              </a:rPr>
              <a:t>Can be pointers to stack variables</a:t>
            </a:r>
            <a:endParaRPr lang="en-US" sz="1600" b="0" strike="noStrike" spc="-1" dirty="0">
              <a:solidFill>
                <a:srgbClr val="000000"/>
              </a:solidFill>
              <a:uFill>
                <a:solidFill>
                  <a:srgbClr val="FFFFFF"/>
                </a:solidFill>
              </a:uFill>
              <a:latin typeface="Arial"/>
            </a:endParaRPr>
          </a:p>
          <a:p>
            <a:pPr marL="628560" lvl="1" indent="-171000">
              <a:lnSpc>
                <a:spcPct val="90000"/>
              </a:lnSpc>
              <a:buClr>
                <a:srgbClr val="000000"/>
              </a:buClr>
              <a:buFont typeface="Arial"/>
              <a:buChar char="•"/>
            </a:pPr>
            <a:endParaRPr lang="en-US" sz="2100" b="0" strike="noStrike" spc="-1" dirty="0">
              <a:solidFill>
                <a:srgbClr val="000000"/>
              </a:solidFill>
              <a:uFill>
                <a:solidFill>
                  <a:srgbClr val="FFFFFF"/>
                </a:solidFill>
              </a:uFill>
              <a:latin typeface="Arial"/>
            </a:endParaRPr>
          </a:p>
          <a:p>
            <a:pPr marL="171360" indent="-171000">
              <a:lnSpc>
                <a:spcPct val="90000"/>
              </a:lnSpc>
              <a:buClr>
                <a:srgbClr val="000000"/>
              </a:buClr>
              <a:buFont typeface="Arial"/>
              <a:buChar char="•"/>
            </a:pPr>
            <a:r>
              <a:rPr lang="en-US" sz="2100" b="0" strike="noStrike" spc="-1" dirty="0">
                <a:solidFill>
                  <a:srgbClr val="000000"/>
                </a:solidFill>
                <a:uFill>
                  <a:solidFill>
                    <a:srgbClr val="FFFFFF"/>
                  </a:solidFill>
                </a:uFill>
                <a:latin typeface="Arial"/>
              </a:rPr>
              <a:t>Return Value</a:t>
            </a:r>
          </a:p>
          <a:p>
            <a:pPr marL="628560" lvl="1" indent="-171000">
              <a:lnSpc>
                <a:spcPct val="90000"/>
              </a:lnSpc>
              <a:buClr>
                <a:srgbClr val="000000"/>
              </a:buClr>
              <a:buFont typeface="Arial"/>
              <a:buChar char="•"/>
            </a:pPr>
            <a:r>
              <a:rPr lang="en-US" b="0" strike="noStrike" spc="-1" dirty="0">
                <a:solidFill>
                  <a:srgbClr val="000000"/>
                </a:solidFill>
                <a:uFill>
                  <a:solidFill>
                    <a:srgbClr val="FFFFFF"/>
                  </a:solidFill>
                </a:uFill>
                <a:latin typeface="Arial"/>
              </a:rPr>
              <a:t>Success: # of parsed vars</a:t>
            </a:r>
          </a:p>
          <a:p>
            <a:pPr marL="628560" lvl="1" indent="-171000">
              <a:lnSpc>
                <a:spcPct val="90000"/>
              </a:lnSpc>
              <a:buClr>
                <a:srgbClr val="000000"/>
              </a:buClr>
              <a:buFont typeface="Arial"/>
              <a:buChar char="•"/>
            </a:pPr>
            <a:r>
              <a:rPr lang="en-US" spc="-1" dirty="0">
                <a:solidFill>
                  <a:srgbClr val="000000"/>
                </a:solidFill>
                <a:uFill>
                  <a:solidFill>
                    <a:srgbClr val="FFFFFF"/>
                  </a:solidFill>
                </a:uFill>
                <a:latin typeface="Arial"/>
              </a:rPr>
              <a:t>Failure: EOF</a:t>
            </a:r>
          </a:p>
          <a:p>
            <a:pPr marL="171360" indent="-171000">
              <a:lnSpc>
                <a:spcPct val="90000"/>
              </a:lnSpc>
              <a:buClr>
                <a:srgbClr val="000000"/>
              </a:buClr>
              <a:buFont typeface="Arial"/>
              <a:buChar char="•"/>
            </a:pPr>
            <a:r>
              <a:rPr lang="en-US" sz="2100" b="0" strike="noStrike" spc="-1" dirty="0">
                <a:solidFill>
                  <a:srgbClr val="000000"/>
                </a:solidFill>
                <a:uFill>
                  <a:solidFill>
                    <a:srgbClr val="FFFFFF"/>
                  </a:solidFill>
                </a:uFill>
                <a:latin typeface="Calibri" panose="020F0502020204030204" pitchFamily="34" charset="0"/>
                <a:cs typeface="Calibri" panose="020F0502020204030204" pitchFamily="34" charset="0"/>
              </a:rPr>
              <a:t>man </a:t>
            </a:r>
            <a:r>
              <a:rPr lang="en-US" sz="2100" b="0" strike="noStrike" spc="-1" dirty="0" err="1">
                <a:solidFill>
                  <a:srgbClr val="000000"/>
                </a:solidFill>
                <a:uFill>
                  <a:solidFill>
                    <a:srgbClr val="FFFFFF"/>
                  </a:solidFill>
                </a:uFill>
                <a:latin typeface="Calibri" panose="020F0502020204030204" pitchFamily="34" charset="0"/>
                <a:cs typeface="Calibri" panose="020F0502020204030204" pitchFamily="34" charset="0"/>
              </a:rPr>
              <a:t>fscanf</a:t>
            </a:r>
            <a:endParaRPr lang="en-US" sz="2100" b="0" strike="noStrike" spc="-1" dirty="0">
              <a:solidFill>
                <a:srgbClr val="000000"/>
              </a:solidFill>
              <a:uFill>
                <a:solidFill>
                  <a:srgbClr val="FFFFFF"/>
                </a:solidFill>
              </a:u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fscanf() Example</a:t>
            </a:r>
            <a:endParaRPr lang="en-US" sz="1350" b="0" strike="noStrike" spc="-1">
              <a:solidFill>
                <a:srgbClr val="000000"/>
              </a:solidFill>
              <a:uFill>
                <a:solidFill>
                  <a:srgbClr val="FFFFFF"/>
                </a:solidFill>
              </a:uFill>
              <a:latin typeface="Arial"/>
            </a:endParaRPr>
          </a:p>
        </p:txBody>
      </p:sp>
      <p:sp>
        <p:nvSpPr>
          <p:cNvPr id="94" name="TextShape 2"/>
          <p:cNvSpPr txBox="1"/>
          <p:nvPr/>
        </p:nvSpPr>
        <p:spPr>
          <a:xfrm>
            <a:off x="628560" y="1012371"/>
            <a:ext cx="7886520" cy="3857169"/>
          </a:xfrm>
          <a:prstGeom prst="rect">
            <a:avLst/>
          </a:prstGeom>
          <a:noFill/>
          <a:ln>
            <a:noFill/>
          </a:ln>
        </p:spPr>
        <p:txBody>
          <a:bodyPr/>
          <a:lstStyle/>
          <a:p>
            <a:pPr>
              <a:lnSpc>
                <a:spcPct val="100000"/>
              </a:lnSpc>
            </a:pPr>
            <a:r>
              <a:rPr lang="en-US" sz="1400" spc="-1" dirty="0">
                <a:solidFill>
                  <a:srgbClr val="000000"/>
                </a:solidFill>
                <a:uFill>
                  <a:solidFill>
                    <a:srgbClr val="FFFFFF"/>
                  </a:solidFill>
                </a:uFill>
                <a:latin typeface="Courier New" panose="02070309020205020404" pitchFamily="49" charset="0"/>
                <a:cs typeface="Courier New" panose="02070309020205020404" pitchFamily="49" charset="0"/>
              </a:rPr>
              <a:t>FILE *</a:t>
            </a:r>
            <a:r>
              <a:rPr lang="en-US" sz="1400" spc="-1" dirty="0" err="1">
                <a:solidFill>
                  <a:srgbClr val="000000"/>
                </a:solidFill>
                <a:uFill>
                  <a:solidFill>
                    <a:srgbClr val="FFFFFF"/>
                  </a:solidFill>
                </a:uFill>
                <a:latin typeface="Courier New" panose="02070309020205020404" pitchFamily="49" charset="0"/>
                <a:cs typeface="Courier New" panose="02070309020205020404" pitchFamily="49" charset="0"/>
              </a:rPr>
              <a:t>pFile</a:t>
            </a:r>
            <a:r>
              <a:rPr lang="en-US" sz="1400" spc="-1" dirty="0">
                <a:solidFill>
                  <a:srgbClr val="000000"/>
                </a:solidFill>
                <a:uFill>
                  <a:solidFill>
                    <a:srgbClr val="FFFFFF"/>
                  </a:solidFill>
                </a:uFill>
                <a:latin typeface="Courier New" panose="02070309020205020404" pitchFamily="49" charset="0"/>
                <a:cs typeface="Courier New" panose="02070309020205020404" pitchFamily="49" charset="0"/>
              </a:rPr>
              <a:t>;</a:t>
            </a:r>
          </a:p>
          <a:p>
            <a:r>
              <a:rPr lang="en-US" sz="1400" spc="-1" dirty="0" err="1">
                <a:solidFill>
                  <a:srgbClr val="000000"/>
                </a:solidFill>
                <a:uFill>
                  <a:solidFill>
                    <a:srgbClr val="FFFFFF"/>
                  </a:solidFill>
                </a:uFill>
                <a:latin typeface="Courier New" panose="02070309020205020404" pitchFamily="49" charset="0"/>
                <a:cs typeface="Courier New" panose="02070309020205020404" pitchFamily="49" charset="0"/>
              </a:rPr>
              <a:t>pFile</a:t>
            </a:r>
            <a:r>
              <a:rPr lang="en-US" sz="1400" spc="-1" dirty="0">
                <a:solidFill>
                  <a:srgbClr val="000000"/>
                </a:solidFill>
                <a:uFill>
                  <a:solidFill>
                    <a:srgbClr val="FFFFFF"/>
                  </a:solidFill>
                </a:uFill>
                <a:latin typeface="Courier New" panose="02070309020205020404" pitchFamily="49" charset="0"/>
                <a:cs typeface="Courier New" panose="02070309020205020404" pitchFamily="49" charset="0"/>
              </a:rPr>
              <a:t> = </a:t>
            </a:r>
            <a:r>
              <a:rPr lang="en-US" sz="1400" spc="-1" dirty="0" err="1">
                <a:solidFill>
                  <a:srgbClr val="000000"/>
                </a:solidFill>
                <a:uFill>
                  <a:solidFill>
                    <a:srgbClr val="FFFFFF"/>
                  </a:solidFill>
                </a:uFill>
                <a:latin typeface="Courier New" panose="02070309020205020404" pitchFamily="49" charset="0"/>
                <a:cs typeface="Courier New" panose="02070309020205020404" pitchFamily="49" charset="0"/>
              </a:rPr>
              <a:t>fopen</a:t>
            </a:r>
            <a:r>
              <a:rPr lang="en-US" sz="1400" spc="-1" dirty="0">
                <a:solidFill>
                  <a:srgbClr val="000000"/>
                </a:solidFill>
                <a:uFill>
                  <a:solidFill>
                    <a:srgbClr val="FFFFFF"/>
                  </a:solidFill>
                </a:uFill>
                <a:latin typeface="Courier New" panose="02070309020205020404" pitchFamily="49" charset="0"/>
                <a:cs typeface="Courier New" panose="02070309020205020404" pitchFamily="49" charset="0"/>
              </a:rPr>
              <a:t>(“trace.txt”, "r"); </a:t>
            </a:r>
            <a:r>
              <a:rPr lang="en-US" sz="1400" spc="-1" dirty="0">
                <a:solidFill>
                  <a:srgbClr val="C00000"/>
                </a:solidFill>
                <a:uFill>
                  <a:solidFill>
                    <a:srgbClr val="FFFFFF"/>
                  </a:solidFill>
                </a:uFill>
                <a:latin typeface="Courier New" panose="02070309020205020404" pitchFamily="49" charset="0"/>
                <a:cs typeface="Courier New" panose="02070309020205020404" pitchFamily="49" charset="0"/>
              </a:rPr>
              <a:t>// Open file for reading</a:t>
            </a:r>
            <a:endParaRPr lang="en-US" sz="1400" spc="-1" dirty="0">
              <a:solidFill>
                <a:srgbClr val="000000"/>
              </a:solidFill>
              <a:uFill>
                <a:solidFill>
                  <a:srgbClr val="FFFFFF"/>
                </a:solidFill>
              </a:uFill>
              <a:latin typeface="Courier New" panose="02070309020205020404" pitchFamily="49" charset="0"/>
              <a:cs typeface="Courier New" panose="02070309020205020404" pitchFamily="49" charset="0"/>
            </a:endParaRPr>
          </a:p>
          <a:p>
            <a:pPr>
              <a:lnSpc>
                <a:spcPct val="100000"/>
              </a:lnSpc>
            </a:pPr>
            <a:endParaRPr lang="en-US" sz="1400" spc="-1" dirty="0">
              <a:solidFill>
                <a:srgbClr val="000000"/>
              </a:solidFill>
              <a:uFill>
                <a:solidFill>
                  <a:srgbClr val="FFFFFF"/>
                </a:solidFill>
              </a:uFill>
              <a:latin typeface="Courier New" panose="02070309020205020404" pitchFamily="49" charset="0"/>
              <a:cs typeface="Courier New" panose="02070309020205020404" pitchFamily="49" charset="0"/>
            </a:endParaRPr>
          </a:p>
          <a:p>
            <a:pPr>
              <a:lnSpc>
                <a:spcPct val="100000"/>
              </a:lnSpc>
            </a:pPr>
            <a:r>
              <a:rPr lang="en-US" sz="1400" spc="-1" dirty="0">
                <a:solidFill>
                  <a:srgbClr val="C00000"/>
                </a:solidFill>
                <a:uFill>
                  <a:solidFill>
                    <a:srgbClr val="FFFFFF"/>
                  </a:solidFill>
                </a:uFill>
                <a:latin typeface="Courier New" panose="02070309020205020404" pitchFamily="49" charset="0"/>
                <a:cs typeface="Courier New" panose="02070309020205020404" pitchFamily="49" charset="0"/>
              </a:rPr>
              <a:t>// TODO: Error check sys call</a:t>
            </a:r>
          </a:p>
          <a:p>
            <a:pPr>
              <a:lnSpc>
                <a:spcPct val="100000"/>
              </a:lnSpc>
            </a:pPr>
            <a:endParaRPr lang="en-US" sz="1400" spc="-1" dirty="0">
              <a:solidFill>
                <a:srgbClr val="000000"/>
              </a:solidFill>
              <a:uFill>
                <a:solidFill>
                  <a:srgbClr val="FFFFFF"/>
                </a:solidFill>
              </a:uFill>
              <a:latin typeface="Courier New" panose="02070309020205020404" pitchFamily="49" charset="0"/>
              <a:cs typeface="Courier New" panose="02070309020205020404" pitchFamily="49" charset="0"/>
            </a:endParaRPr>
          </a:p>
          <a:p>
            <a:pPr>
              <a:lnSpc>
                <a:spcPct val="100000"/>
              </a:lnSpc>
            </a:pPr>
            <a:r>
              <a:rPr lang="en-US" sz="1400" spc="-1" dirty="0">
                <a:solidFill>
                  <a:srgbClr val="000000"/>
                </a:solidFill>
                <a:uFill>
                  <a:solidFill>
                    <a:srgbClr val="FFFFFF"/>
                  </a:solidFill>
                </a:uFill>
                <a:latin typeface="Courier New" panose="02070309020205020404" pitchFamily="49" charset="0"/>
                <a:cs typeface="Courier New" panose="02070309020205020404" pitchFamily="49" charset="0"/>
              </a:rPr>
              <a:t>char </a:t>
            </a:r>
            <a:r>
              <a:rPr lang="en-US" sz="1400" spc="-1" dirty="0" err="1">
                <a:solidFill>
                  <a:srgbClr val="000000"/>
                </a:solidFill>
                <a:uFill>
                  <a:solidFill>
                    <a:srgbClr val="FFFFFF"/>
                  </a:solidFill>
                </a:uFill>
                <a:latin typeface="Courier New" panose="02070309020205020404" pitchFamily="49" charset="0"/>
                <a:cs typeface="Courier New" panose="02070309020205020404" pitchFamily="49" charset="0"/>
              </a:rPr>
              <a:t>access_type</a:t>
            </a:r>
            <a:r>
              <a:rPr lang="en-US" sz="1400" spc="-1" dirty="0">
                <a:solidFill>
                  <a:srgbClr val="000000"/>
                </a:solidFill>
                <a:uFill>
                  <a:solidFill>
                    <a:srgbClr val="FFFFFF"/>
                  </a:solidFill>
                </a:uFill>
                <a:latin typeface="Courier New" panose="02070309020205020404" pitchFamily="49" charset="0"/>
                <a:cs typeface="Courier New" panose="02070309020205020404" pitchFamily="49" charset="0"/>
              </a:rPr>
              <a:t>;</a:t>
            </a:r>
          </a:p>
          <a:p>
            <a:pPr>
              <a:lnSpc>
                <a:spcPct val="100000"/>
              </a:lnSpc>
            </a:pPr>
            <a:r>
              <a:rPr lang="en-US" sz="1400" spc="-1" dirty="0">
                <a:solidFill>
                  <a:srgbClr val="000000"/>
                </a:solidFill>
                <a:uFill>
                  <a:solidFill>
                    <a:srgbClr val="FFFFFF"/>
                  </a:solidFill>
                </a:uFill>
                <a:latin typeface="Courier New" panose="02070309020205020404" pitchFamily="49" charset="0"/>
                <a:cs typeface="Courier New" panose="02070309020205020404" pitchFamily="49" charset="0"/>
              </a:rPr>
              <a:t>unsigned long address;</a:t>
            </a:r>
          </a:p>
          <a:p>
            <a:pPr>
              <a:lnSpc>
                <a:spcPct val="100000"/>
              </a:lnSpc>
            </a:pPr>
            <a:r>
              <a:rPr lang="en-US" sz="1400" spc="-1" dirty="0">
                <a:solidFill>
                  <a:srgbClr val="000000"/>
                </a:solidFill>
                <a:uFill>
                  <a:solidFill>
                    <a:srgbClr val="FFFFFF"/>
                  </a:solidFill>
                </a:uFill>
                <a:latin typeface="Courier New" panose="02070309020205020404" pitchFamily="49" charset="0"/>
                <a:cs typeface="Courier New" panose="02070309020205020404" pitchFamily="49" charset="0"/>
              </a:rPr>
              <a:t>int size;</a:t>
            </a:r>
          </a:p>
          <a:p>
            <a:pPr>
              <a:lnSpc>
                <a:spcPct val="100000"/>
              </a:lnSpc>
            </a:pPr>
            <a:endParaRPr lang="en-US" sz="1400" spc="-1" dirty="0">
              <a:solidFill>
                <a:srgbClr val="000000"/>
              </a:solidFill>
              <a:uFill>
                <a:solidFill>
                  <a:srgbClr val="FFFFFF"/>
                </a:solidFill>
              </a:uFill>
              <a:latin typeface="Courier New" panose="02070309020205020404" pitchFamily="49" charset="0"/>
              <a:cs typeface="Courier New" panose="02070309020205020404" pitchFamily="49" charset="0"/>
            </a:endParaRPr>
          </a:p>
          <a:p>
            <a:pPr>
              <a:lnSpc>
                <a:spcPct val="100000"/>
              </a:lnSpc>
            </a:pPr>
            <a:r>
              <a:rPr lang="en-US" sz="1400" spc="-1" dirty="0">
                <a:solidFill>
                  <a:srgbClr val="C00000"/>
                </a:solidFill>
                <a:uFill>
                  <a:solidFill>
                    <a:srgbClr val="FFFFFF"/>
                  </a:solidFill>
                </a:uFill>
                <a:latin typeface="Courier New" panose="02070309020205020404" pitchFamily="49" charset="0"/>
                <a:cs typeface="Courier New" panose="02070309020205020404" pitchFamily="49" charset="0"/>
              </a:rPr>
              <a:t>// Line format is " S 2f,1" or " L 7d0,3"</a:t>
            </a:r>
          </a:p>
          <a:p>
            <a:pPr>
              <a:lnSpc>
                <a:spcPct val="100000"/>
              </a:lnSpc>
            </a:pPr>
            <a:r>
              <a:rPr lang="en-US" sz="1400" spc="-1" dirty="0">
                <a:solidFill>
                  <a:srgbClr val="C00000"/>
                </a:solidFill>
                <a:uFill>
                  <a:solidFill>
                    <a:srgbClr val="FFFFFF"/>
                  </a:solidFill>
                </a:uFill>
                <a:latin typeface="Courier New" panose="02070309020205020404" pitchFamily="49" charset="0"/>
                <a:cs typeface="Courier New" panose="02070309020205020404" pitchFamily="49" charset="0"/>
              </a:rPr>
              <a:t>//      - 1 character, 1 hex value, 1 decimal value</a:t>
            </a:r>
          </a:p>
          <a:p>
            <a:pPr>
              <a:lnSpc>
                <a:spcPct val="100000"/>
              </a:lnSpc>
            </a:pPr>
            <a:r>
              <a:rPr lang="en-US" sz="1400" spc="-1" dirty="0">
                <a:solidFill>
                  <a:srgbClr val="000000"/>
                </a:solidFill>
                <a:uFill>
                  <a:solidFill>
                    <a:srgbClr val="FFFFFF"/>
                  </a:solidFill>
                </a:uFill>
                <a:latin typeface="Courier New" panose="02070309020205020404" pitchFamily="49" charset="0"/>
                <a:cs typeface="Courier New" panose="02070309020205020404" pitchFamily="49" charset="0"/>
              </a:rPr>
              <a:t>while (</a:t>
            </a:r>
            <a:r>
              <a:rPr lang="en-US" sz="1400" spc="-1" dirty="0" err="1">
                <a:solidFill>
                  <a:srgbClr val="000000"/>
                </a:solidFill>
                <a:uFill>
                  <a:solidFill>
                    <a:srgbClr val="FFFFFF"/>
                  </a:solidFill>
                </a:uFill>
                <a:latin typeface="Courier New" panose="02070309020205020404" pitchFamily="49" charset="0"/>
                <a:cs typeface="Courier New" panose="02070309020205020404" pitchFamily="49" charset="0"/>
              </a:rPr>
              <a:t>fscanf</a:t>
            </a:r>
            <a:r>
              <a:rPr lang="en-US" sz="1400" spc="-1" dirty="0">
                <a:solidFill>
                  <a:srgbClr val="000000"/>
                </a:solidFill>
                <a:uFill>
                  <a:solidFill>
                    <a:srgbClr val="FFFFFF"/>
                  </a:solidFill>
                </a:uFill>
                <a:latin typeface="Courier New" panose="02070309020205020404" pitchFamily="49" charset="0"/>
                <a:cs typeface="Courier New" panose="02070309020205020404" pitchFamily="49" charset="0"/>
              </a:rPr>
              <a:t>(</a:t>
            </a:r>
            <a:r>
              <a:rPr lang="en-US" sz="1400" spc="-1" dirty="0" err="1">
                <a:solidFill>
                  <a:srgbClr val="000000"/>
                </a:solidFill>
                <a:uFill>
                  <a:solidFill>
                    <a:srgbClr val="FFFFFF"/>
                  </a:solidFill>
                </a:uFill>
                <a:latin typeface="Courier New" panose="02070309020205020404" pitchFamily="49" charset="0"/>
                <a:cs typeface="Courier New" panose="02070309020205020404" pitchFamily="49" charset="0"/>
              </a:rPr>
              <a:t>pFile</a:t>
            </a:r>
            <a:r>
              <a:rPr lang="en-US" sz="1400" spc="-1" dirty="0">
                <a:solidFill>
                  <a:srgbClr val="000000"/>
                </a:solidFill>
                <a:uFill>
                  <a:solidFill>
                    <a:srgbClr val="FFFFFF"/>
                  </a:solidFill>
                </a:uFill>
                <a:latin typeface="Courier New" panose="02070309020205020404" pitchFamily="49" charset="0"/>
                <a:cs typeface="Courier New" panose="02070309020205020404" pitchFamily="49" charset="0"/>
              </a:rPr>
              <a:t>, " %c %lx, %d", &amp;</a:t>
            </a:r>
            <a:r>
              <a:rPr lang="en-US" sz="1400" spc="-1" dirty="0" err="1">
                <a:solidFill>
                  <a:srgbClr val="000000"/>
                </a:solidFill>
                <a:uFill>
                  <a:solidFill>
                    <a:srgbClr val="FFFFFF"/>
                  </a:solidFill>
                </a:uFill>
                <a:latin typeface="Courier New" panose="02070309020205020404" pitchFamily="49" charset="0"/>
                <a:cs typeface="Courier New" panose="02070309020205020404" pitchFamily="49" charset="0"/>
              </a:rPr>
              <a:t>access_type</a:t>
            </a:r>
            <a:r>
              <a:rPr lang="en-US" sz="1400" spc="-1" dirty="0">
                <a:solidFill>
                  <a:srgbClr val="000000"/>
                </a:solidFill>
                <a:uFill>
                  <a:solidFill>
                    <a:srgbClr val="FFFFFF"/>
                  </a:solidFill>
                </a:uFill>
                <a:latin typeface="Courier New" panose="02070309020205020404" pitchFamily="49" charset="0"/>
                <a:cs typeface="Courier New" panose="02070309020205020404" pitchFamily="49" charset="0"/>
              </a:rPr>
              <a:t>, &amp;address, &amp;size) &gt; 0) {</a:t>
            </a:r>
          </a:p>
          <a:p>
            <a:pPr>
              <a:lnSpc>
                <a:spcPct val="100000"/>
              </a:lnSpc>
            </a:pPr>
            <a:r>
              <a:rPr lang="en-US" sz="1400" spc="-1" dirty="0">
                <a:solidFill>
                  <a:srgbClr val="C00000"/>
                </a:solidFill>
                <a:uFill>
                  <a:solidFill>
                    <a:srgbClr val="FFFFFF"/>
                  </a:solidFill>
                </a:uFill>
                <a:latin typeface="Courier New" panose="02070309020205020404" pitchFamily="49" charset="0"/>
                <a:cs typeface="Courier New" panose="02070309020205020404" pitchFamily="49" charset="0"/>
              </a:rPr>
              <a:t>    // TODO: Do stuff</a:t>
            </a:r>
          </a:p>
          <a:p>
            <a:pPr>
              <a:lnSpc>
                <a:spcPct val="100000"/>
              </a:lnSpc>
            </a:pPr>
            <a:r>
              <a:rPr lang="en-US" sz="1400" spc="-1" dirty="0">
                <a:solidFill>
                  <a:srgbClr val="000000"/>
                </a:solidFill>
                <a:uFill>
                  <a:solidFill>
                    <a:srgbClr val="FFFFFF"/>
                  </a:solidFill>
                </a:uFill>
                <a:latin typeface="Courier New" panose="02070309020205020404" pitchFamily="49" charset="0"/>
                <a:cs typeface="Courier New" panose="02070309020205020404" pitchFamily="49" charset="0"/>
              </a:rPr>
              <a:t>}</a:t>
            </a:r>
          </a:p>
          <a:p>
            <a:pPr>
              <a:lnSpc>
                <a:spcPct val="100000"/>
              </a:lnSpc>
            </a:pPr>
            <a:endParaRPr lang="en-US" sz="1400" spc="-1" dirty="0">
              <a:solidFill>
                <a:srgbClr val="000000"/>
              </a:solidFill>
              <a:uFill>
                <a:solidFill>
                  <a:srgbClr val="FFFFFF"/>
                </a:solidFill>
              </a:uFill>
              <a:latin typeface="Courier New" panose="02070309020205020404" pitchFamily="49" charset="0"/>
              <a:cs typeface="Courier New" panose="02070309020205020404" pitchFamily="49" charset="0"/>
            </a:endParaRPr>
          </a:p>
          <a:p>
            <a:r>
              <a:rPr lang="en-US" sz="1400" spc="-1" dirty="0" err="1">
                <a:solidFill>
                  <a:srgbClr val="000000"/>
                </a:solidFill>
                <a:uFill>
                  <a:solidFill>
                    <a:srgbClr val="FFFFFF"/>
                  </a:solidFill>
                </a:uFill>
                <a:latin typeface="Courier New" panose="02070309020205020404" pitchFamily="49" charset="0"/>
                <a:cs typeface="Courier New" panose="02070309020205020404" pitchFamily="49" charset="0"/>
              </a:rPr>
              <a:t>fclose</a:t>
            </a:r>
            <a:r>
              <a:rPr lang="en-US" sz="1400" spc="-1" dirty="0">
                <a:solidFill>
                  <a:srgbClr val="000000"/>
                </a:solidFill>
                <a:uFill>
                  <a:solidFill>
                    <a:srgbClr val="FFFFFF"/>
                  </a:solidFill>
                </a:uFill>
                <a:latin typeface="Courier New" panose="02070309020205020404" pitchFamily="49" charset="0"/>
                <a:cs typeface="Courier New" panose="02070309020205020404" pitchFamily="49" charset="0"/>
              </a:rPr>
              <a:t>(</a:t>
            </a:r>
            <a:r>
              <a:rPr lang="en-US" sz="1400" spc="-1" dirty="0" err="1">
                <a:solidFill>
                  <a:srgbClr val="000000"/>
                </a:solidFill>
                <a:uFill>
                  <a:solidFill>
                    <a:srgbClr val="FFFFFF"/>
                  </a:solidFill>
                </a:uFill>
                <a:latin typeface="Courier New" panose="02070309020205020404" pitchFamily="49" charset="0"/>
                <a:cs typeface="Courier New" panose="02070309020205020404" pitchFamily="49" charset="0"/>
              </a:rPr>
              <a:t>pFile</a:t>
            </a:r>
            <a:r>
              <a:rPr lang="en-US" sz="1400" spc="-1" dirty="0">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spc="-1" dirty="0">
                <a:solidFill>
                  <a:srgbClr val="C00000"/>
                </a:solidFill>
                <a:uFill>
                  <a:solidFill>
                    <a:srgbClr val="FFFFFF"/>
                  </a:solidFill>
                </a:uFill>
                <a:latin typeface="Courier New" panose="02070309020205020404" pitchFamily="49" charset="0"/>
                <a:cs typeface="Courier New" panose="02070309020205020404" pitchFamily="49" charset="0"/>
              </a:rPr>
              <a:t>// Clean up Resources</a:t>
            </a:r>
          </a:p>
          <a:p>
            <a:pPr>
              <a:lnSpc>
                <a:spcPct val="100000"/>
              </a:lnSpc>
            </a:pPr>
            <a:endParaRPr lang="en-US" sz="1400" spc="-1" dirty="0">
              <a:solidFill>
                <a:srgbClr val="000000"/>
              </a:solidFill>
              <a:uFill>
                <a:solidFill>
                  <a:srgbClr val="FFFFFF"/>
                </a:solidFill>
              </a:u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Cache Lab: Cache Simulator Hints</a:t>
            </a:r>
            <a:endParaRPr lang="en-US" sz="1350" b="0" strike="noStrike" spc="-1">
              <a:solidFill>
                <a:srgbClr val="000000"/>
              </a:solidFill>
              <a:uFill>
                <a:solidFill>
                  <a:srgbClr val="FFFFFF"/>
                </a:solidFill>
              </a:uFill>
              <a:latin typeface="Arial"/>
            </a:endParaRPr>
          </a:p>
        </p:txBody>
      </p:sp>
      <p:sp>
        <p:nvSpPr>
          <p:cNvPr id="96" name="TextShape 2"/>
          <p:cNvSpPr txBox="1"/>
          <p:nvPr/>
        </p:nvSpPr>
        <p:spPr>
          <a:xfrm>
            <a:off x="628560" y="1168400"/>
            <a:ext cx="7886520" cy="3463720"/>
          </a:xfrm>
          <a:prstGeom prst="rect">
            <a:avLst/>
          </a:prstGeom>
          <a:noFill/>
          <a:ln>
            <a:noFill/>
          </a:ln>
        </p:spPr>
        <p:txBody>
          <a:bodyPr/>
          <a:lstStyle/>
          <a:p>
            <a:pPr marL="171360" indent="-171000">
              <a:lnSpc>
                <a:spcPct val="90000"/>
              </a:lnSpc>
              <a:buClr>
                <a:srgbClr val="000000"/>
              </a:buClr>
              <a:buFont typeface="Arial"/>
              <a:buChar char="•"/>
            </a:pPr>
            <a:r>
              <a:rPr lang="en-US" sz="2100" b="0" strike="noStrike" spc="-1" dirty="0">
                <a:solidFill>
                  <a:srgbClr val="000000"/>
                </a:solidFill>
                <a:uFill>
                  <a:solidFill>
                    <a:srgbClr val="FFFFFF"/>
                  </a:solidFill>
                </a:uFill>
                <a:latin typeface="Arial"/>
              </a:rPr>
              <a:t>Goal:</a:t>
            </a:r>
          </a:p>
          <a:p>
            <a:pPr marL="628560" lvl="1" indent="-171000">
              <a:lnSpc>
                <a:spcPct val="90000"/>
              </a:lnSpc>
              <a:buClr>
                <a:srgbClr val="000000"/>
              </a:buClr>
              <a:buFont typeface="Arial"/>
              <a:buChar char="•"/>
            </a:pPr>
            <a:r>
              <a:rPr lang="en-US" sz="2100" spc="-1" dirty="0">
                <a:solidFill>
                  <a:srgbClr val="000000"/>
                </a:solidFill>
                <a:uFill>
                  <a:solidFill>
                    <a:srgbClr val="FFFFFF"/>
                  </a:solidFill>
                </a:uFill>
                <a:latin typeface="Arial"/>
              </a:rPr>
              <a:t>Count hits, misses, evictions and # of dirty bytes</a:t>
            </a:r>
          </a:p>
          <a:p>
            <a:pPr marL="171360" indent="-171000">
              <a:lnSpc>
                <a:spcPct val="90000"/>
              </a:lnSpc>
              <a:buClr>
                <a:srgbClr val="000000"/>
              </a:buClr>
              <a:buFont typeface="Arial"/>
              <a:buChar char="•"/>
            </a:pPr>
            <a:r>
              <a:rPr lang="en-US" sz="2100" b="0" strike="noStrike" spc="-1" dirty="0">
                <a:solidFill>
                  <a:srgbClr val="000000"/>
                </a:solidFill>
                <a:uFill>
                  <a:solidFill>
                    <a:srgbClr val="FFFFFF"/>
                  </a:solidFill>
                </a:uFill>
                <a:latin typeface="Arial"/>
              </a:rPr>
              <a:t>Procedure</a:t>
            </a:r>
          </a:p>
          <a:p>
            <a:pPr marL="628560" lvl="1" indent="-171000">
              <a:lnSpc>
                <a:spcPct val="90000"/>
              </a:lnSpc>
              <a:buClr>
                <a:srgbClr val="000000"/>
              </a:buClr>
              <a:buFont typeface="Arial"/>
              <a:buChar char="•"/>
            </a:pPr>
            <a:r>
              <a:rPr lang="en-US" sz="2100" b="0" strike="noStrike" spc="-1" dirty="0">
                <a:solidFill>
                  <a:srgbClr val="000000"/>
                </a:solidFill>
                <a:uFill>
                  <a:solidFill>
                    <a:srgbClr val="FFFFFF"/>
                  </a:solidFill>
                </a:uFill>
                <a:latin typeface="Arial"/>
              </a:rPr>
              <a:t>Least Recently Used (LRU) replacement policy</a:t>
            </a:r>
          </a:p>
          <a:p>
            <a:pPr marL="628560" lvl="1" indent="-171000">
              <a:lnSpc>
                <a:spcPct val="90000"/>
              </a:lnSpc>
              <a:buClr>
                <a:srgbClr val="000000"/>
              </a:buClr>
              <a:buFont typeface="Arial"/>
              <a:buChar char="•"/>
            </a:pPr>
            <a:r>
              <a:rPr lang="en-US" sz="2100" b="0" strike="noStrike" spc="-1" dirty="0">
                <a:solidFill>
                  <a:srgbClr val="000000"/>
                </a:solidFill>
                <a:uFill>
                  <a:solidFill>
                    <a:srgbClr val="FFFFFF"/>
                  </a:solidFill>
                </a:uFill>
                <a:latin typeface="Arial"/>
              </a:rPr>
              <a:t>Structs are great ways to bundle various parts of cache line (valid bit, tag, LRU counter, etc.)</a:t>
            </a:r>
            <a:endParaRPr lang="en-US" sz="2100" spc="-1" dirty="0">
              <a:solidFill>
                <a:srgbClr val="000000"/>
              </a:solidFill>
              <a:uFill>
                <a:solidFill>
                  <a:srgbClr val="FFFFFF"/>
                </a:solidFill>
              </a:uFill>
              <a:latin typeface="Arial"/>
            </a:endParaRPr>
          </a:p>
          <a:p>
            <a:pPr marL="628560" lvl="1" indent="-171000">
              <a:lnSpc>
                <a:spcPct val="90000"/>
              </a:lnSpc>
              <a:buClr>
                <a:srgbClr val="000000"/>
              </a:buClr>
              <a:buFont typeface="Arial"/>
              <a:buChar char="•"/>
            </a:pPr>
            <a:r>
              <a:rPr lang="en-US" sz="2100" b="0" strike="noStrike" spc="-1" dirty="0">
                <a:solidFill>
                  <a:srgbClr val="000000"/>
                </a:solidFill>
                <a:uFill>
                  <a:solidFill>
                    <a:srgbClr val="FFFFFF"/>
                  </a:solidFill>
                </a:uFill>
                <a:latin typeface="Arial"/>
              </a:rPr>
              <a:t>A cache is like a 2D array of cache lines  </a:t>
            </a:r>
          </a:p>
          <a:p>
            <a:pPr>
              <a:lnSpc>
                <a:spcPct val="100000"/>
              </a:lnSpc>
            </a:pPr>
            <a:r>
              <a:rPr lang="en-US" sz="2100" b="0" strike="noStrike" spc="-1" dirty="0">
                <a:solidFill>
                  <a:srgbClr val="000000"/>
                </a:solidFill>
                <a:uFill>
                  <a:solidFill>
                    <a:srgbClr val="FFFFFF"/>
                  </a:solidFill>
                </a:uFill>
                <a:latin typeface="Arial"/>
              </a:rPr>
              <a:t>	</a:t>
            </a:r>
            <a:r>
              <a:rPr lang="en-US" sz="2100" b="0" strike="noStrike" spc="-1" dirty="0" err="1">
                <a:solidFill>
                  <a:srgbClr val="000000"/>
                </a:solidFill>
                <a:uFill>
                  <a:solidFill>
                    <a:srgbClr val="FFFFFF"/>
                  </a:solidFill>
                </a:uFill>
                <a:latin typeface="Courier New"/>
              </a:rPr>
              <a:t>struct</a:t>
            </a:r>
            <a:r>
              <a:rPr lang="en-US" sz="2100" b="0" strike="noStrike" spc="-1" dirty="0">
                <a:solidFill>
                  <a:srgbClr val="000000"/>
                </a:solidFill>
                <a:uFill>
                  <a:solidFill>
                    <a:srgbClr val="FFFFFF"/>
                  </a:solidFill>
                </a:uFill>
                <a:latin typeface="Courier New"/>
              </a:rPr>
              <a:t> </a:t>
            </a:r>
            <a:r>
              <a:rPr lang="en-US" sz="2100" b="0" strike="noStrike" spc="-1" dirty="0" err="1">
                <a:solidFill>
                  <a:srgbClr val="000000"/>
                </a:solidFill>
                <a:uFill>
                  <a:solidFill>
                    <a:srgbClr val="FFFFFF"/>
                  </a:solidFill>
                </a:uFill>
                <a:latin typeface="Courier New"/>
              </a:rPr>
              <a:t>cache_line</a:t>
            </a:r>
            <a:r>
              <a:rPr lang="en-US" sz="2100" b="0" strike="noStrike" spc="-1" dirty="0">
                <a:solidFill>
                  <a:srgbClr val="000000"/>
                </a:solidFill>
                <a:uFill>
                  <a:solidFill>
                    <a:srgbClr val="FFFFFF"/>
                  </a:solidFill>
                </a:uFill>
                <a:latin typeface="Courier New"/>
              </a:rPr>
              <a:t> cache[S][E];</a:t>
            </a:r>
            <a:endParaRPr lang="en-US" sz="2100" b="0" strike="noStrike" spc="-1" dirty="0">
              <a:solidFill>
                <a:srgbClr val="000000"/>
              </a:solidFill>
              <a:uFill>
                <a:solidFill>
                  <a:srgbClr val="FFFFFF"/>
                </a:solidFill>
              </a:uFill>
              <a:latin typeface="Arial"/>
            </a:endParaRPr>
          </a:p>
          <a:p>
            <a:pPr marL="171360" indent="-171000">
              <a:lnSpc>
                <a:spcPct val="90000"/>
              </a:lnSpc>
              <a:buClr>
                <a:srgbClr val="000000"/>
              </a:buClr>
              <a:buFont typeface="Arial"/>
              <a:buChar char="•"/>
            </a:pPr>
            <a:endParaRPr lang="en-US" sz="2100" b="0" strike="noStrike" spc="-1" dirty="0">
              <a:solidFill>
                <a:srgbClr val="000000"/>
              </a:solidFill>
              <a:uFill>
                <a:solidFill>
                  <a:srgbClr val="FFFFFF"/>
                </a:solidFill>
              </a:uFill>
              <a:latin typeface="Arial"/>
            </a:endParaRPr>
          </a:p>
          <a:p>
            <a:pPr marL="171360" indent="-171000">
              <a:lnSpc>
                <a:spcPct val="90000"/>
              </a:lnSpc>
              <a:buClr>
                <a:srgbClr val="000000"/>
              </a:buClr>
              <a:buFont typeface="Arial"/>
              <a:buChar char="•"/>
            </a:pPr>
            <a:r>
              <a:rPr lang="en-US" sz="2100" b="0" strike="noStrike" spc="-1" dirty="0">
                <a:solidFill>
                  <a:srgbClr val="000000"/>
                </a:solidFill>
                <a:uFill>
                  <a:solidFill>
                    <a:srgbClr val="FFFFFF"/>
                  </a:solidFill>
                </a:uFill>
                <a:latin typeface="Arial"/>
              </a:rPr>
              <a:t>Your simulator needs to handle different values of S, E, and b (block size) given at run time</a:t>
            </a:r>
          </a:p>
          <a:p>
            <a:pPr marL="628560" lvl="1" indent="-171000">
              <a:lnSpc>
                <a:spcPct val="90000"/>
              </a:lnSpc>
              <a:buClr>
                <a:srgbClr val="000000"/>
              </a:buClr>
              <a:buFont typeface="Arial"/>
              <a:buChar char="•"/>
            </a:pPr>
            <a:r>
              <a:rPr lang="en-US" spc="-1" dirty="0">
                <a:solidFill>
                  <a:srgbClr val="000000"/>
                </a:solidFill>
                <a:uFill>
                  <a:solidFill>
                    <a:srgbClr val="FFFFFF"/>
                  </a:solidFill>
                </a:uFill>
                <a:latin typeface="Arial"/>
              </a:rPr>
              <a:t>Dynamically allocate memory!</a:t>
            </a:r>
            <a:endParaRPr lang="en-US"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Class Question / Discussions</a:t>
            </a:r>
            <a:endParaRPr lang="en-US" sz="1350" b="0" strike="noStrike" spc="-1">
              <a:solidFill>
                <a:srgbClr val="000000"/>
              </a:solidFill>
              <a:uFill>
                <a:solidFill>
                  <a:srgbClr val="FFFFFF"/>
                </a:solidFill>
              </a:uFill>
              <a:latin typeface="Arial"/>
            </a:endParaRPr>
          </a:p>
        </p:txBody>
      </p:sp>
      <p:sp>
        <p:nvSpPr>
          <p:cNvPr id="98" name="TextShape 2"/>
          <p:cNvSpPr txBox="1"/>
          <p:nvPr/>
        </p:nvSpPr>
        <p:spPr>
          <a:xfrm>
            <a:off x="628560" y="1369080"/>
            <a:ext cx="7886520" cy="3263040"/>
          </a:xfrm>
          <a:prstGeom prst="rect">
            <a:avLst/>
          </a:prstGeom>
          <a:noFill/>
          <a:ln>
            <a:noFill/>
          </a:ln>
        </p:spPr>
        <p:txBody>
          <a:bodyPr/>
          <a:lstStyle/>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We’ll work through a series of questions</a:t>
            </a:r>
          </a:p>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Write down your answer for each question</a:t>
            </a:r>
          </a:p>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You can discuss with your classmates</a:t>
            </a:r>
          </a:p>
          <a:p>
            <a:pPr>
              <a:lnSpc>
                <a:spcPct val="90000"/>
              </a:lnSpc>
            </a:pPr>
            <a:endParaRPr lang="en-US" sz="2100" b="0" strike="noStrike" spc="-1">
              <a:solidFill>
                <a:srgbClr val="000000"/>
              </a:solidFill>
              <a:uFill>
                <a:solidFill>
                  <a:srgbClr val="FFFFFF"/>
                </a:solidFill>
              </a:uFill>
              <a:latin typeface="Arial"/>
            </a:endParaRPr>
          </a:p>
          <a:p>
            <a:pPr>
              <a:lnSpc>
                <a:spcPct val="90000"/>
              </a:lnSpc>
            </a:pPr>
            <a:endParaRPr lang="en-US" sz="2100" b="0" strike="noStrike" spc="-1">
              <a:solidFill>
                <a:srgbClr val="000000"/>
              </a:solidFill>
              <a:uFill>
                <a:solidFill>
                  <a:srgbClr val="FFFFFF"/>
                </a:solidFill>
              </a:uFill>
              <a:latin typeface="Arial"/>
            </a:endParaRPr>
          </a:p>
          <a:p>
            <a:pPr>
              <a:lnSpc>
                <a:spcPct val="90000"/>
              </a:lnSpc>
            </a:pPr>
            <a:endParaRPr lang="en-US" sz="21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1557720" y="1772640"/>
            <a:ext cx="5928480" cy="912600"/>
          </a:xfrm>
          <a:prstGeom prst="rect">
            <a:avLst/>
          </a:prstGeom>
          <a:noFill/>
          <a:ln cap="rnd">
            <a:solidFill>
              <a:schemeClr val="tx1">
                <a:lumMod val="50000"/>
                <a:lumOff val="50000"/>
              </a:schemeClr>
            </a:solidFill>
            <a:custDash/>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350" b="0" strike="noStrike" spc="-1">
                <a:solidFill>
                  <a:srgbClr val="008000"/>
                </a:solidFill>
                <a:uFill>
                  <a:solidFill>
                    <a:srgbClr val="FFFFFF"/>
                  </a:solidFill>
                </a:uFill>
                <a:latin typeface="Courier New"/>
              </a:rPr>
              <a:t>void </a:t>
            </a:r>
            <a:r>
              <a:rPr lang="en-US" sz="1350" b="0" strike="noStrike" spc="-1">
                <a:solidFill>
                  <a:srgbClr val="000000"/>
                </a:solidFill>
                <a:uFill>
                  <a:solidFill>
                    <a:srgbClr val="FFFFFF"/>
                  </a:solidFill>
                </a:uFill>
                <a:latin typeface="Courier New"/>
              </a:rPr>
              <a:t>who(</a:t>
            </a:r>
            <a:r>
              <a:rPr lang="en-US" sz="1350" b="0" strike="noStrike" spc="-1">
                <a:solidFill>
                  <a:srgbClr val="008000"/>
                </a:solidFill>
                <a:uFill>
                  <a:solidFill>
                    <a:srgbClr val="FFFFFF"/>
                  </a:solidFill>
                </a:uFill>
                <a:latin typeface="Courier New"/>
              </a:rPr>
              <a:t>int </a:t>
            </a:r>
            <a:r>
              <a:rPr lang="en-US" sz="1350" b="0" strike="noStrike" spc="-1">
                <a:solidFill>
                  <a:srgbClr val="000000"/>
                </a:solidFill>
                <a:uFill>
                  <a:solidFill>
                    <a:srgbClr val="FFFFFF"/>
                  </a:solidFill>
                </a:uFill>
                <a:latin typeface="Courier New"/>
              </a:rPr>
              <a:t>*arr, </a:t>
            </a:r>
            <a:r>
              <a:rPr lang="en-US" sz="1350" b="0" strike="noStrike" spc="-1">
                <a:solidFill>
                  <a:srgbClr val="008000"/>
                </a:solidFill>
                <a:uFill>
                  <a:solidFill>
                    <a:srgbClr val="FFFFFF"/>
                  </a:solidFill>
                </a:uFill>
                <a:latin typeface="Courier New"/>
              </a:rPr>
              <a:t>int </a:t>
            </a:r>
            <a:r>
              <a:rPr lang="en-US" sz="1350" b="0" strike="noStrike" spc="-1">
                <a:solidFill>
                  <a:srgbClr val="000000"/>
                </a:solidFill>
                <a:uFill>
                  <a:solidFill>
                    <a:srgbClr val="FFFFFF"/>
                  </a:solidFill>
                </a:uFill>
                <a:latin typeface="Courier New"/>
              </a:rPr>
              <a:t>size) {</a:t>
            </a:r>
            <a:endParaRPr lang="en-US" sz="1800" b="0" strike="noStrike" spc="-1">
              <a:solidFill>
                <a:srgbClr val="000000"/>
              </a:solidFill>
              <a:uFill>
                <a:solidFill>
                  <a:srgbClr val="FFFFFF"/>
                </a:solidFill>
              </a:uFill>
              <a:latin typeface="Arial"/>
            </a:endParaRPr>
          </a:p>
          <a:p>
            <a:pPr>
              <a:lnSpc>
                <a:spcPct val="100000"/>
              </a:lnSpc>
            </a:pPr>
            <a:r>
              <a:rPr lang="en-US" sz="1350" b="0" strike="noStrike" spc="-1">
                <a:solidFill>
                  <a:srgbClr val="000090"/>
                </a:solidFill>
                <a:uFill>
                  <a:solidFill>
                    <a:srgbClr val="FFFFFF"/>
                  </a:solidFill>
                </a:uFill>
                <a:latin typeface="Courier New"/>
              </a:rPr>
              <a:t>  for </a:t>
            </a:r>
            <a:r>
              <a:rPr lang="en-US" sz="1350" b="0" strike="noStrike" spc="-1">
                <a:solidFill>
                  <a:srgbClr val="000000"/>
                </a:solidFill>
                <a:uFill>
                  <a:solidFill>
                    <a:srgbClr val="FFFFFF"/>
                  </a:solidFill>
                </a:uFill>
                <a:latin typeface="Courier New"/>
              </a:rPr>
              <a:t>(</a:t>
            </a:r>
            <a:r>
              <a:rPr lang="en-US" sz="1350" b="0" strike="noStrike" spc="-1">
                <a:solidFill>
                  <a:srgbClr val="008000"/>
                </a:solidFill>
                <a:uFill>
                  <a:solidFill>
                    <a:srgbClr val="FFFFFF"/>
                  </a:solidFill>
                </a:uFill>
                <a:latin typeface="Courier New"/>
              </a:rPr>
              <a:t>int </a:t>
            </a:r>
            <a:r>
              <a:rPr lang="en-US" sz="1350" b="0" strike="noStrike" spc="-1">
                <a:solidFill>
                  <a:srgbClr val="000000"/>
                </a:solidFill>
                <a:uFill>
                  <a:solidFill>
                    <a:srgbClr val="FFFFFF"/>
                  </a:solidFill>
                </a:uFill>
                <a:latin typeface="Courier New"/>
              </a:rPr>
              <a:t>i = </a:t>
            </a:r>
            <a:r>
              <a:rPr lang="en-US" sz="1350" b="0" strike="noStrike" spc="-1">
                <a:solidFill>
                  <a:srgbClr val="FF0000"/>
                </a:solidFill>
                <a:uFill>
                  <a:solidFill>
                    <a:srgbClr val="FFFFFF"/>
                  </a:solidFill>
                </a:uFill>
                <a:latin typeface="Courier New"/>
              </a:rPr>
              <a:t>0</a:t>
            </a:r>
            <a:r>
              <a:rPr lang="en-US" sz="1350" b="0" strike="noStrike" spc="-1">
                <a:solidFill>
                  <a:srgbClr val="000000"/>
                </a:solidFill>
                <a:uFill>
                  <a:solidFill>
                    <a:srgbClr val="FFFFFF"/>
                  </a:solidFill>
                </a:uFill>
                <a:latin typeface="Courier New"/>
              </a:rPr>
              <a:t>; i &lt; size-</a:t>
            </a:r>
            <a:r>
              <a:rPr lang="en-US" sz="1350" b="0" strike="noStrike" spc="-1">
                <a:solidFill>
                  <a:srgbClr val="FF0000"/>
                </a:solidFill>
                <a:uFill>
                  <a:solidFill>
                    <a:srgbClr val="FFFFFF"/>
                  </a:solidFill>
                </a:uFill>
                <a:latin typeface="Courier New"/>
              </a:rPr>
              <a:t>1</a:t>
            </a:r>
            <a:r>
              <a:rPr lang="en-US" sz="1350" b="0" strike="noStrike" spc="-1">
                <a:solidFill>
                  <a:srgbClr val="000000"/>
                </a:solidFill>
                <a:uFill>
                  <a:solidFill>
                    <a:srgbClr val="FFFFFF"/>
                  </a:solidFill>
                </a:uFill>
                <a:latin typeface="Courier New"/>
              </a:rPr>
              <a:t>; ++i)</a:t>
            </a:r>
            <a:endParaRPr lang="en-US" sz="1800" b="0" strike="noStrike" spc="-1">
              <a:solidFill>
                <a:srgbClr val="000000"/>
              </a:solidFill>
              <a:uFill>
                <a:solidFill>
                  <a:srgbClr val="FFFFFF"/>
                </a:solidFill>
              </a:uFill>
              <a:latin typeface="Arial"/>
            </a:endParaRPr>
          </a:p>
          <a:p>
            <a:pPr>
              <a:lnSpc>
                <a:spcPct val="100000"/>
              </a:lnSpc>
            </a:pPr>
            <a:r>
              <a:rPr lang="en-US" sz="1350" b="0" strike="noStrike" spc="-1">
                <a:solidFill>
                  <a:srgbClr val="000000"/>
                </a:solidFill>
                <a:uFill>
                  <a:solidFill>
                    <a:srgbClr val="FFFFFF"/>
                  </a:solidFill>
                </a:uFill>
                <a:latin typeface="Courier New"/>
              </a:rPr>
              <a:t>    arr[i] = arr[i+</a:t>
            </a:r>
            <a:r>
              <a:rPr lang="en-US" sz="1350" b="0" strike="noStrike" spc="-1">
                <a:solidFill>
                  <a:srgbClr val="FF0000"/>
                </a:solidFill>
                <a:uFill>
                  <a:solidFill>
                    <a:srgbClr val="FFFFFF"/>
                  </a:solidFill>
                </a:uFill>
                <a:latin typeface="Courier New"/>
              </a:rPr>
              <a:t>1</a:t>
            </a:r>
            <a:r>
              <a:rPr lang="en-US" sz="1350" b="0" strike="noStrike" spc="-1">
                <a:solidFill>
                  <a:srgbClr val="000000"/>
                </a:solidFill>
                <a:uFill>
                  <a:solidFill>
                    <a:srgbClr val="FFFFFF"/>
                  </a:solidFill>
                </a:uFill>
                <a:latin typeface="Courier New"/>
              </a:rPr>
              <a:t>];</a:t>
            </a:r>
            <a:endParaRPr lang="en-US" sz="1800" b="0" strike="noStrike" spc="-1">
              <a:solidFill>
                <a:srgbClr val="000000"/>
              </a:solidFill>
              <a:uFill>
                <a:solidFill>
                  <a:srgbClr val="FFFFFF"/>
                </a:solidFill>
              </a:uFill>
              <a:latin typeface="Arial"/>
            </a:endParaRPr>
          </a:p>
          <a:p>
            <a:pPr>
              <a:lnSpc>
                <a:spcPct val="100000"/>
              </a:lnSpc>
            </a:pPr>
            <a:r>
              <a:rPr lang="en-US" sz="1350" b="0" strike="noStrike" spc="-1">
                <a:solidFill>
                  <a:srgbClr val="000000"/>
                </a:solidFill>
                <a:uFill>
                  <a:solidFill>
                    <a:srgbClr val="FFFFFF"/>
                  </a:solidFill>
                </a:uFill>
                <a:latin typeface="Courier New"/>
              </a:rPr>
              <a:t>}</a:t>
            </a:r>
            <a:endParaRPr lang="en-US" sz="1800" b="0" strike="noStrike" spc="-1">
              <a:solidFill>
                <a:srgbClr val="000000"/>
              </a:solidFill>
              <a:uFill>
                <a:solidFill>
                  <a:srgbClr val="FFFFFF"/>
                </a:solidFill>
              </a:uFill>
              <a:latin typeface="Arial"/>
            </a:endParaRPr>
          </a:p>
        </p:txBody>
      </p:sp>
      <p:sp>
        <p:nvSpPr>
          <p:cNvPr id="100" name="TextShape 2"/>
          <p:cNvSpPr txBox="1"/>
          <p:nvPr/>
        </p:nvSpPr>
        <p:spPr>
          <a:xfrm>
            <a:off x="1486080" y="914400"/>
            <a:ext cx="6057000" cy="856800"/>
          </a:xfrm>
          <a:prstGeom prst="rect">
            <a:avLst/>
          </a:prstGeom>
          <a:noFill/>
          <a:ln>
            <a:noFill/>
          </a:ln>
        </p:spPr>
        <p:txBody>
          <a:bodyPr/>
          <a:lstStyle/>
          <a:p>
            <a:pPr marL="171360" indent="-171000">
              <a:lnSpc>
                <a:spcPct val="90000"/>
              </a:lnSpc>
              <a:buClr>
                <a:srgbClr val="000000"/>
              </a:buClr>
              <a:buFont typeface="Arial"/>
              <a:buChar char="•"/>
            </a:pPr>
            <a:r>
              <a:rPr lang="en-US" sz="2100" b="0" strike="noStrike" spc="-1">
                <a:solidFill>
                  <a:srgbClr val="000000"/>
                </a:solidFill>
                <a:uFill>
                  <a:solidFill>
                    <a:srgbClr val="FFFFFF"/>
                  </a:solidFill>
                </a:uFill>
                <a:latin typeface="Arial"/>
              </a:rPr>
              <a:t>The following function exhibits which type of locality? Consider </a:t>
            </a:r>
            <a:r>
              <a:rPr lang="en-US" sz="2100" b="0" i="1" strike="noStrike" spc="-1">
                <a:solidFill>
                  <a:srgbClr val="000000"/>
                </a:solidFill>
                <a:uFill>
                  <a:solidFill>
                    <a:srgbClr val="FFFFFF"/>
                  </a:solidFill>
                </a:uFill>
                <a:latin typeface="Arial"/>
              </a:rPr>
              <a:t>only</a:t>
            </a:r>
            <a:r>
              <a:rPr lang="en-US" sz="2100" b="0" strike="noStrike" spc="-1">
                <a:solidFill>
                  <a:srgbClr val="000000"/>
                </a:solidFill>
                <a:uFill>
                  <a:solidFill>
                    <a:srgbClr val="FFFFFF"/>
                  </a:solidFill>
                </a:uFill>
                <a:latin typeface="Arial"/>
              </a:rPr>
              <a:t> array accesses.</a:t>
            </a:r>
          </a:p>
        </p:txBody>
      </p:sp>
      <p:sp>
        <p:nvSpPr>
          <p:cNvPr id="101" name="TextShape 3"/>
          <p:cNvSpPr txBox="1"/>
          <p:nvPr/>
        </p:nvSpPr>
        <p:spPr>
          <a:xfrm>
            <a:off x="628560" y="273960"/>
            <a:ext cx="7886520" cy="993960"/>
          </a:xfrm>
          <a:prstGeom prst="rect">
            <a:avLst/>
          </a:prstGeom>
          <a:noFill/>
          <a:ln>
            <a:noFill/>
          </a:ln>
        </p:spPr>
        <p:txBody>
          <a:bodyPr anchor="ctr"/>
          <a:lstStyle/>
          <a:p>
            <a:pPr>
              <a:lnSpc>
                <a:spcPct val="90000"/>
              </a:lnSpc>
            </a:pPr>
            <a:r>
              <a:rPr lang="en-US" sz="3300" b="0" strike="noStrike" spc="-1">
                <a:solidFill>
                  <a:srgbClr val="000000"/>
                </a:solidFill>
                <a:uFill>
                  <a:solidFill>
                    <a:srgbClr val="FFFFFF"/>
                  </a:solidFill>
                </a:uFill>
                <a:latin typeface="Arial"/>
              </a:rPr>
              <a:t>What Type of Locality?</a:t>
            </a:r>
            <a:endParaRPr lang="en-US" sz="1350" b="0" strike="noStrike" spc="-1">
              <a:solidFill>
                <a:srgbClr val="000000"/>
              </a:solidFill>
              <a:uFill>
                <a:solidFill>
                  <a:srgbClr val="FFFFFF"/>
                </a:solidFill>
              </a:uFill>
              <a:latin typeface="Arial"/>
            </a:endParaRPr>
          </a:p>
        </p:txBody>
      </p:sp>
      <p:sp>
        <p:nvSpPr>
          <p:cNvPr id="102" name="TextShape 4"/>
          <p:cNvSpPr txBox="1"/>
          <p:nvPr/>
        </p:nvSpPr>
        <p:spPr>
          <a:xfrm>
            <a:off x="1143360" y="4767480"/>
            <a:ext cx="1543680" cy="273240"/>
          </a:xfrm>
          <a:prstGeom prst="rect">
            <a:avLst/>
          </a:prstGeom>
          <a:noFill/>
          <a:ln>
            <a:noFill/>
          </a:ln>
        </p:spPr>
        <p:txBody>
          <a:bodyPr anchor="ctr"/>
          <a:lstStyle/>
          <a:p>
            <a:pPr algn="r">
              <a:lnSpc>
                <a:spcPct val="100000"/>
              </a:lnSpc>
            </a:pPr>
            <a:fld id="{3C9D0ABD-413C-47B8-80D8-BAD0205A50AF}" type="slidenum">
              <a:rPr lang="en-US" sz="900" b="0" strike="noStrike" spc="-1">
                <a:solidFill>
                  <a:srgbClr val="8B8B8B"/>
                </a:solidFill>
                <a:uFill>
                  <a:solidFill>
                    <a:srgbClr val="FFFFFF"/>
                  </a:solidFill>
                </a:uFill>
                <a:latin typeface="Arial"/>
              </a:rPr>
              <a:t>9</a:t>
            </a:fld>
            <a:endParaRPr lang="en-US" sz="1400" b="0" strike="noStrike" spc="-1">
              <a:solidFill>
                <a:srgbClr val="000000"/>
              </a:solidFill>
              <a:uFill>
                <a:solidFill>
                  <a:srgbClr val="FFFFFF"/>
                </a:solidFill>
              </a:uFill>
              <a:latin typeface="Times New Roman"/>
            </a:endParaRPr>
          </a:p>
        </p:txBody>
      </p:sp>
      <p:graphicFrame>
        <p:nvGraphicFramePr>
          <p:cNvPr id="103" name="Table 5"/>
          <p:cNvGraphicFramePr/>
          <p:nvPr/>
        </p:nvGraphicFramePr>
        <p:xfrm>
          <a:off x="5429160" y="3029040"/>
          <a:ext cx="2457000" cy="1645920"/>
        </p:xfrm>
        <a:graphic>
          <a:graphicData uri="http://schemas.openxmlformats.org/drawingml/2006/table">
            <a:tbl>
              <a:tblPr/>
              <a:tblGrid>
                <a:gridCol w="430920">
                  <a:extLst>
                    <a:ext uri="{9D8B030D-6E8A-4147-A177-3AD203B41FA5}">
                      <a16:colId xmlns:a16="http://schemas.microsoft.com/office/drawing/2014/main" val="20000"/>
                    </a:ext>
                  </a:extLst>
                </a:gridCol>
                <a:gridCol w="2026080">
                  <a:extLst>
                    <a:ext uri="{9D8B030D-6E8A-4147-A177-3AD203B41FA5}">
                      <a16:colId xmlns:a16="http://schemas.microsoft.com/office/drawing/2014/main" val="20001"/>
                    </a:ext>
                  </a:extLst>
                </a:gridCol>
              </a:tblGrid>
              <a:tr h="388440">
                <a:tc>
                  <a:txBody>
                    <a:bodyPr/>
                    <a:lstStyle/>
                    <a:p>
                      <a:pPr>
                        <a:lnSpc>
                          <a:spcPct val="100000"/>
                        </a:lnSpc>
                      </a:pPr>
                      <a:r>
                        <a:rPr lang="en-US" sz="2100" b="1" strike="noStrike" spc="-1">
                          <a:solidFill>
                            <a:srgbClr val="660066"/>
                          </a:solidFill>
                          <a:uFill>
                            <a:solidFill>
                              <a:srgbClr val="FFFFFF"/>
                            </a:solidFill>
                          </a:uFill>
                          <a:latin typeface="Arial"/>
                        </a:rPr>
                        <a:t>A.</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Spatial</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0"/>
                  </a:ext>
                </a:extLst>
              </a:tr>
              <a:tr h="388440">
                <a:tc>
                  <a:txBody>
                    <a:bodyPr/>
                    <a:lstStyle/>
                    <a:p>
                      <a:pPr>
                        <a:lnSpc>
                          <a:spcPct val="100000"/>
                        </a:lnSpc>
                      </a:pPr>
                      <a:r>
                        <a:rPr lang="en-US" sz="2100" b="1" strike="noStrike" spc="-1">
                          <a:solidFill>
                            <a:srgbClr val="660066"/>
                          </a:solidFill>
                          <a:uFill>
                            <a:solidFill>
                              <a:srgbClr val="FFFFFF"/>
                            </a:solidFill>
                          </a:uFill>
                          <a:latin typeface="Arial"/>
                        </a:rPr>
                        <a:t>B.</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Temporal</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1"/>
                  </a:ext>
                </a:extLst>
              </a:tr>
              <a:tr h="388440">
                <a:tc>
                  <a:txBody>
                    <a:bodyPr/>
                    <a:lstStyle/>
                    <a:p>
                      <a:pPr>
                        <a:lnSpc>
                          <a:spcPct val="100000"/>
                        </a:lnSpc>
                      </a:pPr>
                      <a:r>
                        <a:rPr lang="en-US" sz="2100" b="1" strike="noStrike" spc="-1">
                          <a:solidFill>
                            <a:srgbClr val="660066"/>
                          </a:solidFill>
                          <a:uFill>
                            <a:solidFill>
                              <a:srgbClr val="FFFFFF"/>
                            </a:solidFill>
                          </a:uFill>
                          <a:latin typeface="Arial"/>
                        </a:rPr>
                        <a:t>C.</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a:solidFill>
                            <a:srgbClr val="000000"/>
                          </a:solidFill>
                          <a:uFill>
                            <a:solidFill>
                              <a:srgbClr val="FFFFFF"/>
                            </a:solidFill>
                          </a:uFill>
                          <a:latin typeface="Century Gothic"/>
                        </a:rPr>
                        <a:t>Both A and B</a:t>
                      </a:r>
                      <a:endParaRPr lang="en-US" sz="1800" b="0" strike="noStrike" spc="-1">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2"/>
                  </a:ext>
                </a:extLst>
              </a:tr>
              <a:tr h="388800">
                <a:tc>
                  <a:txBody>
                    <a:bodyPr/>
                    <a:lstStyle/>
                    <a:p>
                      <a:pPr>
                        <a:lnSpc>
                          <a:spcPct val="100000"/>
                        </a:lnSpc>
                      </a:pPr>
                      <a:r>
                        <a:rPr lang="en-US" sz="2100" b="1" strike="noStrike" spc="-1">
                          <a:solidFill>
                            <a:srgbClr val="660066"/>
                          </a:solidFill>
                          <a:uFill>
                            <a:solidFill>
                              <a:srgbClr val="FFFFFF"/>
                            </a:solidFill>
                          </a:uFill>
                          <a:latin typeface="Arial"/>
                        </a:rPr>
                        <a:t>D.</a:t>
                      </a:r>
                      <a:endParaRPr lang="en-US" sz="1800" b="0" strike="noStrike" spc="-1">
                        <a:solidFill>
                          <a:srgbClr val="000000"/>
                        </a:solidFill>
                        <a:uFill>
                          <a:solidFill>
                            <a:srgbClr val="FFFFFF"/>
                          </a:solidFill>
                        </a:uFill>
                        <a:latin typeface="Arial"/>
                      </a:endParaRPr>
                    </a:p>
                  </a:txBody>
                  <a:tcPr marL="68400" marR="68400">
                    <a:noFill/>
                  </a:tcPr>
                </a:tc>
                <a:tc>
                  <a:txBody>
                    <a:bodyPr/>
                    <a:lstStyle/>
                    <a:p>
                      <a:pPr>
                        <a:lnSpc>
                          <a:spcPct val="100000"/>
                        </a:lnSpc>
                      </a:pPr>
                      <a:r>
                        <a:rPr lang="en-US" sz="1800" b="0" strike="noStrike" spc="-1" dirty="0">
                          <a:solidFill>
                            <a:srgbClr val="000000"/>
                          </a:solidFill>
                          <a:uFill>
                            <a:solidFill>
                              <a:srgbClr val="FFFFFF"/>
                            </a:solidFill>
                          </a:uFill>
                          <a:latin typeface="Century Gothic"/>
                        </a:rPr>
                        <a:t>Neither A nor B</a:t>
                      </a:r>
                      <a:endParaRPr lang="en-US" sz="1800" b="0" strike="noStrike" spc="-1" dirty="0">
                        <a:solidFill>
                          <a:srgbClr val="000000"/>
                        </a:solidFill>
                        <a:uFill>
                          <a:solidFill>
                            <a:srgbClr val="FFFFFF"/>
                          </a:solidFill>
                        </a:uFill>
                        <a:latin typeface="Arial"/>
                      </a:endParaRPr>
                    </a:p>
                  </a:txBody>
                  <a:tcPr marL="68400" marR="68400">
                    <a:noFill/>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recitation-template</Template>
  <TotalTime>735</TotalTime>
  <Words>4059</Words>
  <Application>Microsoft Office PowerPoint</Application>
  <PresentationFormat>On-screen Show (16:9)</PresentationFormat>
  <Paragraphs>984</Paragraphs>
  <Slides>45</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45</vt:i4>
      </vt:variant>
    </vt:vector>
  </HeadingPairs>
  <TitlesOfParts>
    <vt:vector size="55" baseType="lpstr">
      <vt:lpstr>Arial</vt:lpstr>
      <vt:lpstr>Calibri</vt:lpstr>
      <vt:lpstr>Century Gothic</vt:lpstr>
      <vt:lpstr>Courier New</vt:lpstr>
      <vt:lpstr>DejaVu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48KB Cache Explained (1)</vt:lpstr>
      <vt:lpstr>Appendix: 48KB Cache Explained (2)</vt:lpstr>
      <vt:lpstr>Appendix: 48KB Cache Explained (3)</vt:lpstr>
      <vt:lpstr>Appendix: 48KB Cache Explained (4)</vt:lpstr>
      <vt:lpstr>Appendix: 48KB Cache Explained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15-213 Recitation 7 Caches and Blocking</dc:title>
  <dc:subject/>
  <dc:creator>Jerry Ding</dc:creator>
  <dc:description/>
  <cp:lastModifiedBy>Nikhil Jog</cp:lastModifiedBy>
  <cp:revision>120</cp:revision>
  <dcterms:created xsi:type="dcterms:W3CDTF">2017-02-27T05:38:22Z</dcterms:created>
  <dcterms:modified xsi:type="dcterms:W3CDTF">2018-10-09T00:18:15Z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7</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27</vt:i4>
  </property>
</Properties>
</file>