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42" r:id="rId2"/>
    <p:sldId id="1311" r:id="rId3"/>
    <p:sldId id="1312" r:id="rId4"/>
    <p:sldId id="1324" r:id="rId5"/>
    <p:sldId id="1326" r:id="rId6"/>
    <p:sldId id="1319" r:id="rId7"/>
    <p:sldId id="1327" r:id="rId8"/>
    <p:sldId id="1313" r:id="rId9"/>
    <p:sldId id="1328" r:id="rId10"/>
    <p:sldId id="1317" r:id="rId11"/>
    <p:sldId id="1320" r:id="rId12"/>
    <p:sldId id="1318" r:id="rId13"/>
    <p:sldId id="1323" r:id="rId14"/>
    <p:sldId id="1315" r:id="rId15"/>
    <p:sldId id="1322" r:id="rId16"/>
    <p:sldId id="1321" r:id="rId17"/>
  </p:sldIdLst>
  <p:sldSz cx="9144000" cy="6858000" type="screen4x3"/>
  <p:notesSz cx="6985000" cy="92837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1C7C7"/>
    <a:srgbClr val="E9E1C9"/>
    <a:srgbClr val="E7DDBB"/>
    <a:srgbClr val="FF0000"/>
    <a:srgbClr val="990000"/>
    <a:srgbClr val="F6F5BD"/>
    <a:srgbClr val="BFBFBF"/>
    <a:srgbClr val="D5F1CF"/>
    <a:srgbClr val="DED8C4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 autoAdjust="0"/>
    <p:restoredTop sz="84323" autoAdjust="0"/>
  </p:normalViewPr>
  <p:slideViewPr>
    <p:cSldViewPr snapToGrid="0" snapToObjects="1">
      <p:cViewPr varScale="1">
        <p:scale>
          <a:sx n="105" d="100"/>
          <a:sy n="105" d="100"/>
        </p:scale>
        <p:origin x="1848" y="192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561" y="0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algn="r"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4065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defTabSz="929681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561" y="8804065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algn="r"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9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896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63575"/>
            <a:ext cx="4721225" cy="35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530" y="4427398"/>
            <a:ext cx="5102087" cy="41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896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60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OBJECTIVE: RSP points to the newest</a:t>
            </a:r>
            <a:r>
              <a:rPr lang="en-US" baseline="0" dirty="0" smtClean="0"/>
              <a:t> value on the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46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OBJECTIVE: RSP points to the newest</a:t>
            </a:r>
            <a:r>
              <a:rPr lang="en-US" baseline="0" dirty="0" smtClean="0"/>
              <a:t> value on the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81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OBJECTIVE: popping a value does not remove it from the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02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OBJECTIVE: popping a value does not remove it from the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1-4 are all part of the ABI, only 2 and 4 are calling convention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03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1-4 are all part of the ABI, only 2 and 4 are calling convention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133600"/>
          </a:xfrm>
        </p:spPr>
        <p:txBody>
          <a:bodyPr/>
          <a:lstStyle/>
          <a:p>
            <a:pPr marL="0" indent="0"/>
            <a:r>
              <a:rPr lang="en-US" dirty="0" smtClean="0"/>
              <a:t>Recitation 8: Exam Stack Review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Oct </a:t>
            </a:r>
            <a:r>
              <a:rPr lang="en-US" sz="2000" b="0" dirty="0" smtClean="0"/>
              <a:t>15, 2018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Instructor:</a:t>
            </a:r>
            <a:r>
              <a:rPr lang="en-US" dirty="0" smtClean="0"/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 smtClean="0"/>
              <a:t>Your TA(s)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276" y="39238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197678"/>
            <a:ext cx="7896225" cy="4972050"/>
          </a:xfrm>
        </p:spPr>
        <p:txBody>
          <a:bodyPr/>
          <a:lstStyle/>
          <a:p>
            <a:r>
              <a:rPr lang="en-US" dirty="0" smtClean="0"/>
              <a:t>The calling convention gives meaning to every register,</a:t>
            </a:r>
            <a:br>
              <a:rPr lang="en-US" dirty="0" smtClean="0"/>
            </a:br>
            <a:r>
              <a:rPr lang="en-US" dirty="0" smtClean="0"/>
              <a:t>describe the following 9 registers: </a:t>
            </a:r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762000" y="4471872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62000" y="4094367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762000" y="3713367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762000" y="3332367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762000" y="485284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762000" y="5230313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2563313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294784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560775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5620623" y="2779393"/>
            <a:ext cx="3196205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Function Argument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8"/>
          <p:cNvSpPr>
            <a:spLocks/>
          </p:cNvSpPr>
          <p:nvPr/>
        </p:nvSpPr>
        <p:spPr bwMode="auto">
          <a:xfrm>
            <a:off x="5620622" y="3683703"/>
            <a:ext cx="3196205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Return Value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620623" y="4577065"/>
            <a:ext cx="3196205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Callee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Save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197678"/>
            <a:ext cx="7896225" cy="4972050"/>
          </a:xfrm>
        </p:spPr>
        <p:txBody>
          <a:bodyPr/>
          <a:lstStyle/>
          <a:p>
            <a:r>
              <a:rPr lang="en-US" dirty="0" smtClean="0"/>
              <a:t>The calling convention gives meaning to every register,</a:t>
            </a:r>
            <a:br>
              <a:rPr lang="en-US" dirty="0" smtClean="0"/>
            </a:br>
            <a:r>
              <a:rPr lang="en-US" dirty="0" smtClean="0"/>
              <a:t>describe the following 9 registers: </a:t>
            </a:r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762000" y="4471872"/>
            <a:ext cx="1346200" cy="38100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62000" y="4094367"/>
            <a:ext cx="1346200" cy="38100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762000" y="3713367"/>
            <a:ext cx="1346200" cy="38100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762000" y="3332367"/>
            <a:ext cx="1346200" cy="38100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762000" y="4852840"/>
            <a:ext cx="1346200" cy="38100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762000" y="5230313"/>
            <a:ext cx="1346200" cy="38100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2563313"/>
            <a:ext cx="1346200" cy="381000"/>
          </a:xfrm>
          <a:prstGeom prst="rect">
            <a:avLst/>
          </a:prstGeom>
          <a:solidFill>
            <a:srgbClr val="FF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2947840"/>
            <a:ext cx="1346200" cy="381000"/>
          </a:xfrm>
          <a:prstGeom prst="rect">
            <a:avLst/>
          </a:prstGeom>
          <a:solidFill>
            <a:srgbClr val="00B0F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5607754"/>
            <a:ext cx="1346200" cy="381000"/>
          </a:xfrm>
          <a:prstGeom prst="rect">
            <a:avLst/>
          </a:prstGeom>
          <a:solidFill>
            <a:srgbClr val="00B0F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5620623" y="2779393"/>
            <a:ext cx="3196205" cy="38100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Function Argument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8"/>
          <p:cNvSpPr>
            <a:spLocks/>
          </p:cNvSpPr>
          <p:nvPr/>
        </p:nvSpPr>
        <p:spPr bwMode="auto">
          <a:xfrm>
            <a:off x="5620622" y="3683703"/>
            <a:ext cx="3196205" cy="381000"/>
          </a:xfrm>
          <a:prstGeom prst="rect">
            <a:avLst/>
          </a:prstGeom>
          <a:solidFill>
            <a:srgbClr val="FF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Return Value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620623" y="4577065"/>
            <a:ext cx="3196205" cy="381000"/>
          </a:xfrm>
          <a:prstGeom prst="rect">
            <a:avLst/>
          </a:prstGeom>
          <a:solidFill>
            <a:srgbClr val="00B0F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Callee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Save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cxnSp>
        <p:nvCxnSpPr>
          <p:cNvPr id="17" name="Straight Arrow Connector 16"/>
          <p:cNvCxnSpPr>
            <a:stCxn id="10" idx="3"/>
            <a:endCxn id="14" idx="1"/>
          </p:cNvCxnSpPr>
          <p:nvPr/>
        </p:nvCxnSpPr>
        <p:spPr bwMode="auto">
          <a:xfrm>
            <a:off x="2108200" y="2753813"/>
            <a:ext cx="3512422" cy="11203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11" idx="3"/>
            <a:endCxn id="15" idx="1"/>
          </p:cNvCxnSpPr>
          <p:nvPr/>
        </p:nvCxnSpPr>
        <p:spPr bwMode="auto">
          <a:xfrm>
            <a:off x="2108200" y="3138340"/>
            <a:ext cx="3512423" cy="16292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12" idx="3"/>
            <a:endCxn id="15" idx="1"/>
          </p:cNvCxnSpPr>
          <p:nvPr/>
        </p:nvCxnSpPr>
        <p:spPr bwMode="auto">
          <a:xfrm flipV="1">
            <a:off x="2108200" y="4767565"/>
            <a:ext cx="3512423" cy="103068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108200" y="3430924"/>
            <a:ext cx="33555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spcAft>
                <a:spcPts val="60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spcAft>
                <a:spcPts val="60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spcAft>
                <a:spcPts val="60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spcAft>
                <a:spcPts val="60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line is the first violation of the calling convention?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$0x15213,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0x10(%</a:t>
            </a:r>
            <a:r>
              <a:rPr lang="en-US" dirty="0" err="1" smtClean="0"/>
              <a:t>rsp</a:t>
            </a:r>
            <a:r>
              <a:rPr lang="en-US" dirty="0" smtClean="0"/>
              <a:t>), %</a:t>
            </a:r>
            <a:r>
              <a:rPr lang="en-US" dirty="0" err="1" smtClean="0"/>
              <a:t>rcx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%</a:t>
            </a:r>
            <a:r>
              <a:rPr lang="en-US" dirty="0" err="1" smtClean="0"/>
              <a:t>rbx</a:t>
            </a:r>
            <a:r>
              <a:rPr lang="en-US" dirty="0" smtClean="0"/>
              <a:t>,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pop %</a:t>
            </a:r>
            <a:r>
              <a:rPr lang="en-US" dirty="0" err="1" smtClean="0"/>
              <a:t>rdx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pop %</a:t>
            </a:r>
            <a:r>
              <a:rPr lang="en-US" dirty="0" err="1" smtClean="0"/>
              <a:t>rbx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%</a:t>
            </a:r>
            <a:r>
              <a:rPr lang="en-US" dirty="0" err="1" smtClean="0"/>
              <a:t>rcx</a:t>
            </a:r>
            <a:r>
              <a:rPr lang="en-US" dirty="0" smtClean="0"/>
              <a:t>, %</a:t>
            </a:r>
            <a:r>
              <a:rPr lang="en-US" dirty="0" err="1" smtClean="0"/>
              <a:t>rbx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line is the first violation of the calling convention?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$0x15213,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0x10(%</a:t>
            </a:r>
            <a:r>
              <a:rPr lang="en-US" dirty="0" err="1" smtClean="0"/>
              <a:t>rsp</a:t>
            </a:r>
            <a:r>
              <a:rPr lang="en-US" dirty="0" smtClean="0"/>
              <a:t>), %</a:t>
            </a:r>
            <a:r>
              <a:rPr lang="en-US" dirty="0" err="1" smtClean="0"/>
              <a:t>rcx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%</a:t>
            </a:r>
            <a:r>
              <a:rPr lang="en-US" dirty="0" err="1" smtClean="0"/>
              <a:t>rbx</a:t>
            </a:r>
            <a:r>
              <a:rPr lang="en-US" dirty="0" smtClean="0"/>
              <a:t>,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pop %</a:t>
            </a:r>
            <a:r>
              <a:rPr lang="en-US" dirty="0" err="1" smtClean="0"/>
              <a:t>rdx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pop %</a:t>
            </a:r>
            <a:r>
              <a:rPr lang="en-US" dirty="0" err="1" smtClean="0"/>
              <a:t>rbx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%</a:t>
            </a:r>
            <a:r>
              <a:rPr lang="en-US" dirty="0" err="1" smtClean="0"/>
              <a:t>rcx</a:t>
            </a:r>
            <a:r>
              <a:rPr lang="en-US" dirty="0" smtClean="0"/>
              <a:t>, %</a:t>
            </a:r>
            <a:r>
              <a:rPr lang="en-US" dirty="0" err="1" smtClean="0"/>
              <a:t>rbx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40235" y="5352176"/>
            <a:ext cx="2734811" cy="53689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92785" y="5276675"/>
            <a:ext cx="3238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Until this point, the </a:t>
            </a:r>
            <a:r>
              <a:rPr lang="en-US" sz="1800" dirty="0" err="1" smtClean="0">
                <a:latin typeface="Calibri" pitchFamily="34" charset="0"/>
              </a:rPr>
              <a:t>callee</a:t>
            </a:r>
            <a:r>
              <a:rPr lang="en-US" sz="1800" dirty="0" smtClean="0">
                <a:latin typeface="Calibri" pitchFamily="34" charset="0"/>
              </a:rPr>
              <a:t> has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preserved the </a:t>
            </a:r>
            <a:r>
              <a:rPr lang="en-US" sz="1800" dirty="0" err="1" smtClean="0">
                <a:latin typeface="Calibri" pitchFamily="34" charset="0"/>
              </a:rPr>
              <a:t>callee</a:t>
            </a:r>
            <a:r>
              <a:rPr lang="en-US" sz="1800" dirty="0" smtClean="0">
                <a:latin typeface="Calibri" pitchFamily="34" charset="0"/>
              </a:rPr>
              <a:t>-save value.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892492" y="5553512"/>
            <a:ext cx="1132514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9994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 arguments are implicit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How many arguments does “</a:t>
            </a:r>
            <a:r>
              <a:rPr lang="en-US" sz="2000" dirty="0" err="1" smtClean="0">
                <a:latin typeface="+mn-lt"/>
                <a:cs typeface="Courier New" panose="02070309020205020404" pitchFamily="49" charset="0"/>
              </a:rPr>
              <a:t>rsr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” take?  </a:t>
            </a:r>
          </a:p>
          <a:p>
            <a:pPr marL="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How many registers are changed before the function call?</a:t>
            </a:r>
          </a:p>
          <a:p>
            <a:pPr marL="0" indent="0">
              <a:buNone/>
            </a:pP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(Note, %</a:t>
            </a:r>
            <a:r>
              <a:rPr lang="en-US" sz="2000" dirty="0" err="1" smtClean="0">
                <a:latin typeface="+mn-lt"/>
                <a:cs typeface="Courier New" panose="02070309020205020404" pitchFamily="49" charset="0"/>
              </a:rPr>
              <a:t>sil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 is the low 8 bits of %</a:t>
            </a:r>
            <a:r>
              <a:rPr lang="en-US" sz="2000" dirty="0" err="1" smtClean="0">
                <a:latin typeface="+mn-lt"/>
                <a:cs typeface="Courier New" panose="02070309020205020404" pitchFamily="49" charset="0"/>
              </a:rPr>
              <a:t>rsi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0x0400596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&lt;+0&gt;: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,(%rdi,%rdx,1)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0x040059a &lt;+4&gt;:     je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0x4005ae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rsr+24&gt;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0x040059c &lt;+6&gt;:     sub    $0x8,%rsp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0x04005a0 &lt;+10&gt;:    sub    $0x1,%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rdx 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0x04005a4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&lt;+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14&gt;: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0x400596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0x04005a9 &lt;+19&gt;: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   $0x8,%rsp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0x04005ad &lt;+23&gt;: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0x04005ae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&lt;+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24&gt;: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0x04005b0 &lt;+26&gt;: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0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can already be “correct”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rsr</a:t>
            </a:r>
            <a:r>
              <a:rPr lang="en-US" dirty="0" smtClean="0"/>
              <a:t> does not modify s and t, so the arguments in those registers are always correct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 s, char 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== t)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2961315" y="2567032"/>
            <a:ext cx="134223" cy="998290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3541554" y="2483142"/>
            <a:ext cx="803433" cy="1175857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005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stack after </a:t>
            </a:r>
            <a:r>
              <a:rPr lang="en-US" dirty="0" err="1" smtClean="0"/>
              <a:t>doThis</a:t>
            </a:r>
            <a:r>
              <a:rPr lang="en-US" dirty="0" smtClean="0"/>
              <a:t>(4) returns.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doThis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“Hi 15213”,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(count &gt; 0)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doThis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 – 1);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push %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$0x10, %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movabs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$0x3331323531206948,%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,(%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0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Exam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hours + 1 hour for regrade requests</a:t>
            </a:r>
          </a:p>
          <a:p>
            <a:r>
              <a:rPr lang="en-US" dirty="0" smtClean="0"/>
              <a:t>1 double-sided page of notes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preworked</a:t>
            </a:r>
            <a:r>
              <a:rPr lang="en-US" dirty="0" smtClean="0"/>
              <a:t> problems from prior exams</a:t>
            </a:r>
          </a:p>
          <a:p>
            <a:r>
              <a:rPr lang="en-US" dirty="0" smtClean="0"/>
              <a:t>7 questions</a:t>
            </a:r>
          </a:p>
          <a:p>
            <a:endParaRPr lang="en-US" dirty="0"/>
          </a:p>
          <a:p>
            <a:r>
              <a:rPr lang="en-US" dirty="0" smtClean="0"/>
              <a:t>Report to the room</a:t>
            </a:r>
          </a:p>
          <a:p>
            <a:pPr lvl="1"/>
            <a:r>
              <a:rPr lang="en-US" dirty="0" smtClean="0"/>
              <a:t>TA will verify your notes and ID</a:t>
            </a:r>
          </a:p>
          <a:p>
            <a:pPr lvl="1"/>
            <a:r>
              <a:rPr lang="en-US" dirty="0" smtClean="0"/>
              <a:t>TAs will give you your exam server password</a:t>
            </a:r>
          </a:p>
          <a:p>
            <a:pPr lvl="1"/>
            <a:r>
              <a:rPr lang="en-US" dirty="0" smtClean="0"/>
              <a:t>Login via Andrew, then navigate to exam server and use special exam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following questions, treat them like the exam</a:t>
            </a:r>
          </a:p>
          <a:p>
            <a:pPr lvl="1"/>
            <a:r>
              <a:rPr lang="en-US" dirty="0" smtClean="0"/>
              <a:t>Can you answer them from memory?</a:t>
            </a:r>
          </a:p>
          <a:p>
            <a:pPr lvl="1"/>
            <a:r>
              <a:rPr lang="en-US" dirty="0" smtClean="0"/>
              <a:t>Write down your answer</a:t>
            </a:r>
          </a:p>
          <a:p>
            <a:pPr lvl="1"/>
            <a:r>
              <a:rPr lang="en-US" dirty="0" smtClean="0"/>
              <a:t>Talk to your neighbor, do you agree?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Discuss: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dirty="0"/>
              <a:t>W</a:t>
            </a:r>
            <a:r>
              <a:rPr lang="en-US" dirty="0" smtClean="0"/>
              <a:t>hat is the stack used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execute:</a:t>
            </a:r>
          </a:p>
          <a:p>
            <a:pPr marL="1314450" lvl="3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$0x15213,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For each of the following instructions, determine if they will result in the value 0x15213 being placed in %</a:t>
            </a:r>
            <a:r>
              <a:rPr lang="en-US" dirty="0" err="1" smtClean="0"/>
              <a:t>rcx</a:t>
            </a:r>
            <a:r>
              <a:rPr lang="en-US" dirty="0" smtClean="0"/>
              <a:t>?</a:t>
            </a:r>
          </a:p>
          <a:p>
            <a:pPr marL="1257300" lvl="3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1)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0x8(%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3)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4)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execute:</a:t>
            </a:r>
          </a:p>
          <a:p>
            <a:pPr marL="1314450" lvl="3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$0x15213,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For each of the following instructions, determine if they will result in the value 0x15213 being placed in %</a:t>
            </a:r>
            <a:r>
              <a:rPr lang="en-US" dirty="0" err="1" smtClean="0"/>
              <a:t>rcx</a:t>
            </a:r>
            <a:r>
              <a:rPr lang="en-US" dirty="0" smtClean="0"/>
              <a:t>?</a:t>
            </a:r>
          </a:p>
          <a:p>
            <a:pPr marL="1257300" lvl="3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1)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0x8(%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3)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4)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19072" y="3950208"/>
            <a:ext cx="4840224" cy="597408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700784" y="5480304"/>
            <a:ext cx="4840224" cy="597408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is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execute:</a:t>
            </a:r>
          </a:p>
          <a:p>
            <a:pPr marL="1314450" lvl="3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$0x15213, 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4450" lvl="3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4450" lvl="3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If we now execute: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-0x8(%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value is in %</a:t>
            </a:r>
            <a:r>
              <a:rPr lang="en-US" dirty="0" err="1" smtClean="0"/>
              <a:t>rcx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1) 0x0 / NULL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2) </a:t>
            </a:r>
            <a:r>
              <a:rPr lang="en-US" dirty="0" err="1" smtClean="0"/>
              <a:t>Seg</a:t>
            </a:r>
            <a:r>
              <a:rPr lang="en-US" dirty="0" smtClean="0"/>
              <a:t> fault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3) Unknown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4) 0x15213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9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is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execute:</a:t>
            </a:r>
          </a:p>
          <a:p>
            <a:pPr marL="1314450" lvl="3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$0x15213, 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4450" lvl="3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4450" lvl="3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If we now execute: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-0x8(%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value is in %</a:t>
            </a:r>
            <a:r>
              <a:rPr lang="en-US" dirty="0" err="1" smtClean="0"/>
              <a:t>rcx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1) 0x0 / NULL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2) </a:t>
            </a:r>
            <a:r>
              <a:rPr lang="en-US" dirty="0" err="1" smtClean="0"/>
              <a:t>Seg</a:t>
            </a:r>
            <a:r>
              <a:rPr lang="en-US" dirty="0" smtClean="0"/>
              <a:t> fault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3) Unknown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4) 0x15213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74064" y="5901114"/>
            <a:ext cx="1664208" cy="433011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x86-64 Calling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calling convention govern?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1) How large each type is.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2) How to pass arguments to a function.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3) The alignment of fields in a </a:t>
            </a:r>
            <a:r>
              <a:rPr lang="en-US" dirty="0" err="1" smtClean="0"/>
              <a:t>struct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4) When registers can be used by a function.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5) Whether a function can call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x86-64 Calling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calling convention govern?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1) How large each type is.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2) How to pass arguments to a function.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3) The alignment of fields in a </a:t>
            </a:r>
            <a:r>
              <a:rPr lang="en-US" dirty="0" err="1" smtClean="0"/>
              <a:t>struct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4) When registers can be used by a function.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5) Whether a function can call itself.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322832" y="2255706"/>
            <a:ext cx="5248656" cy="433011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322832" y="3149337"/>
            <a:ext cx="5785104" cy="433011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5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13632</TotalTime>
  <Words>581</Words>
  <Application>Microsoft Macintosh PowerPoint</Application>
  <PresentationFormat>On-screen Show (4:3)</PresentationFormat>
  <Paragraphs>179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Narrow</vt:lpstr>
      <vt:lpstr>Calibri</vt:lpstr>
      <vt:lpstr>Courier New</vt:lpstr>
      <vt:lpstr>Courier New Bold</vt:lpstr>
      <vt:lpstr>ＭＳ Ｐゴシック</vt:lpstr>
      <vt:lpstr>Times New Roman</vt:lpstr>
      <vt:lpstr>Wingdings</vt:lpstr>
      <vt:lpstr>Wingdings 2</vt:lpstr>
      <vt:lpstr>template2007</vt:lpstr>
      <vt:lpstr>Recitation 8: Exam Stack Review  15-213: Introduction to Computer Systems Oct 15, 2018</vt:lpstr>
      <vt:lpstr>Midterm Exam This Week</vt:lpstr>
      <vt:lpstr>Stack Review</vt:lpstr>
      <vt:lpstr>Stack Manipulation</vt:lpstr>
      <vt:lpstr>Stack Manipulation</vt:lpstr>
      <vt:lpstr>Stack is memory</vt:lpstr>
      <vt:lpstr>Stack is memory</vt:lpstr>
      <vt:lpstr>x86-64 Calling Convention</vt:lpstr>
      <vt:lpstr>x86-64 Calling Convention</vt:lpstr>
      <vt:lpstr>Register Usage</vt:lpstr>
      <vt:lpstr>Register Usage</vt:lpstr>
      <vt:lpstr>Register Usage</vt:lpstr>
      <vt:lpstr>Register Usage</vt:lpstr>
      <vt:lpstr>Sometimes arguments are implicit</vt:lpstr>
      <vt:lpstr>Arguments can already be “correct”</vt:lpstr>
      <vt:lpstr>Recursive calls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mkasper</cp:lastModifiedBy>
  <cp:revision>729</cp:revision>
  <cp:lastPrinted>2013-10-10T00:06:34Z</cp:lastPrinted>
  <dcterms:created xsi:type="dcterms:W3CDTF">2011-10-13T14:55:16Z</dcterms:created>
  <dcterms:modified xsi:type="dcterms:W3CDTF">2018-10-14T15:44:22Z</dcterms:modified>
</cp:coreProperties>
</file>