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35"/>
  </p:notesMasterIdLst>
  <p:sldIdLst>
    <p:sldId id="256" r:id="rId3"/>
    <p:sldId id="257" r:id="rId4"/>
    <p:sldId id="258" r:id="rId5"/>
    <p:sldId id="278" r:id="rId6"/>
    <p:sldId id="259" r:id="rId7"/>
    <p:sldId id="262" r:id="rId8"/>
    <p:sldId id="260" r:id="rId9"/>
    <p:sldId id="286" r:id="rId10"/>
    <p:sldId id="261" r:id="rId11"/>
    <p:sldId id="287" r:id="rId12"/>
    <p:sldId id="288" r:id="rId13"/>
    <p:sldId id="289" r:id="rId14"/>
    <p:sldId id="275" r:id="rId15"/>
    <p:sldId id="290" r:id="rId16"/>
    <p:sldId id="285" r:id="rId17"/>
    <p:sldId id="291" r:id="rId18"/>
    <p:sldId id="265" r:id="rId19"/>
    <p:sldId id="292" r:id="rId20"/>
    <p:sldId id="269" r:id="rId21"/>
    <p:sldId id="293" r:id="rId22"/>
    <p:sldId id="276" r:id="rId23"/>
    <p:sldId id="266" r:id="rId24"/>
    <p:sldId id="294" r:id="rId25"/>
    <p:sldId id="267" r:id="rId26"/>
    <p:sldId id="295" r:id="rId27"/>
    <p:sldId id="304" r:id="rId28"/>
    <p:sldId id="273" r:id="rId29"/>
    <p:sldId id="300" r:id="rId30"/>
    <p:sldId id="274" r:id="rId31"/>
    <p:sldId id="301" r:id="rId32"/>
    <p:sldId id="302" r:id="rId33"/>
    <p:sldId id="303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pitchFamily="-96" charset="0"/>
        <a:ea typeface="ＭＳ Ｐゴシック" pitchFamily="-96" charset="-128"/>
        <a:cs typeface="ＭＳ Ｐゴシック" pitchFamily="-96" charset="-128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CCFFCC"/>
    <a:srgbClr val="FF7C8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52" autoAdjust="0"/>
    <p:restoredTop sz="88966" autoAdjust="0"/>
  </p:normalViewPr>
  <p:slideViewPr>
    <p:cSldViewPr snapToGrid="0">
      <p:cViewPr varScale="1">
        <p:scale>
          <a:sx n="67" d="100"/>
          <a:sy n="67" d="100"/>
        </p:scale>
        <p:origin x="12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D041D-12C9-4E5B-A497-05EA371B3E73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274E4-B71F-4D32-861C-9083EC43B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</a:t>
            </a:r>
            <a:r>
              <a:rPr lang="en-US" baseline="0" dirty="0"/>
              <a:t> lines printed, same address, different PID values, one </a:t>
            </a:r>
            <a:r>
              <a:rPr lang="en-US" baseline="0" dirty="0" err="1"/>
              <a:t>pid</a:t>
            </a:r>
            <a:r>
              <a:rPr lang="en-US" baseline="0" dirty="0"/>
              <a:t> is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74E4-B71F-4D32-861C-9083EC43B0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02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</a:t>
            </a:r>
            <a:r>
              <a:rPr lang="en-US" baseline="0" dirty="0"/>
              <a:t> on </a:t>
            </a:r>
            <a:r>
              <a:rPr lang="en-US" dirty="0"/>
              <a:t>Lecture 15, slide 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74E4-B71F-4D32-861C-9083EC43B0A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42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Elaborate a little bit on what “preserve </a:t>
            </a:r>
            <a:r>
              <a:rPr lang="en-US" dirty="0" err="1"/>
              <a:t>errno</a:t>
            </a:r>
            <a:r>
              <a:rPr lang="en-US" dirty="0"/>
              <a:t>” means and tell the students your favorite error number</a:t>
            </a:r>
            <a:r>
              <a:rPr lang="en-US" baseline="0" dirty="0"/>
              <a:t> to build rapport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8F3375-A50E-4DD1-A9B9-589702402CC9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-96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990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8F3375-A50E-4DD1-A9B9-589702402CC9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itchFamily="-96" charset="0"/>
              <a:ea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495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</a:t>
            </a:r>
            <a:r>
              <a:rPr lang="en-US" baseline="0" dirty="0"/>
              <a:t> lines printed, same address, different PID values, one </a:t>
            </a:r>
            <a:r>
              <a:rPr lang="en-US" baseline="0" dirty="0" err="1"/>
              <a:t>pid</a:t>
            </a:r>
            <a:r>
              <a:rPr lang="en-US" baseline="0" dirty="0"/>
              <a:t> is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74E4-B71F-4D32-861C-9083EC43B0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0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Note, exit status is just the LSB.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74E4-B71F-4D32-861C-9083EC43B0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19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Note, exit status is just the LSB.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74E4-B71F-4D32-861C-9083EC43B0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8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parent</a:t>
            </a:r>
            <a:r>
              <a:rPr lang="en-US" baseline="0" dirty="0"/>
              <a:t> process only has 1 child, but calls </a:t>
            </a:r>
            <a:r>
              <a:rPr lang="en-US" baseline="0" dirty="0" err="1"/>
              <a:t>waitpid</a:t>
            </a:r>
            <a:r>
              <a:rPr lang="en-US" baseline="0" dirty="0"/>
              <a:t> twice.  The second call will return an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74E4-B71F-4D32-861C-9083EC43B0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parent</a:t>
            </a:r>
            <a:r>
              <a:rPr lang="en-US" baseline="0" dirty="0"/>
              <a:t> process only has 1 child, but calls </a:t>
            </a:r>
            <a:r>
              <a:rPr lang="en-US" baseline="0" dirty="0" err="1"/>
              <a:t>waitpid</a:t>
            </a:r>
            <a:r>
              <a:rPr lang="en-US" baseline="0" dirty="0"/>
              <a:t> twice.  The second call will return an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74E4-B71F-4D32-861C-9083EC43B0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50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74E4-B71F-4D32-861C-9083EC43B0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54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74E4-B71F-4D32-861C-9083EC43B0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47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</a:t>
            </a:r>
            <a:r>
              <a:rPr lang="en-US" baseline="0" dirty="0"/>
              <a:t> on </a:t>
            </a:r>
            <a:r>
              <a:rPr lang="en-US" dirty="0"/>
              <a:t>Lecture 15, slide 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274E4-B71F-4D32-861C-9083EC43B0A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4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5014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0836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4" y="228602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2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8503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6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6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9" y="1362077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9" y="3924302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6117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6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6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9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7688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0422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1898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6164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7963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969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703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7628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264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4949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252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3265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7190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0666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8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CACE63-9F95-4182-BFFB-348CB61C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1812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643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6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9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2578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2628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3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3546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799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193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8539" y="6596063"/>
            <a:ext cx="492125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F12D8C-82E8-4707-95EC-8BFC9B2F8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710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1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4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0843" y="6611781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6031" y="6629402"/>
            <a:ext cx="4645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5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Carnegie Mellon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68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-96" charset="0"/>
          <a:ea typeface="ＭＳ Ｐゴシック" pitchFamily="-96" charset="-128"/>
          <a:cs typeface="ＭＳ Ｐゴシック" pitchFamily="-96" charset="-128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-96" charset="2"/>
        <a:buChar char="¢"/>
        <a:defRPr sz="2400" b="1">
          <a:solidFill>
            <a:schemeClr val="tx1"/>
          </a:solidFill>
          <a:latin typeface="Calibri" pitchFamily="34" charset="0"/>
          <a:ea typeface="ＭＳ Ｐゴシック" pitchFamily="-96" charset="-128"/>
          <a:cs typeface="ＭＳ Ｐゴシック" pitchFamily="-96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-96" charset="2"/>
        <a:buChar char="§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pitchFamily="-96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8846"/>
            <a:ext cx="7772400" cy="1470025"/>
          </a:xfrm>
        </p:spPr>
        <p:txBody>
          <a:bodyPr/>
          <a:lstStyle/>
          <a:p>
            <a:pPr marL="0" indent="0"/>
            <a:r>
              <a:rPr lang="en-US" dirty="0"/>
              <a:t>15-213 Recitation 8</a:t>
            </a:r>
            <a:br>
              <a:rPr lang="en-US" b="0" dirty="0"/>
            </a:br>
            <a:r>
              <a:rPr lang="en-US" b="0" dirty="0"/>
              <a:t>Processes, Signals, </a:t>
            </a:r>
            <a:r>
              <a:rPr lang="en-US" b="0" dirty="0" err="1"/>
              <a:t>Tshlab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22252"/>
            <a:ext cx="7677492" cy="1752600"/>
          </a:xfrm>
        </p:spPr>
        <p:txBody>
          <a:bodyPr/>
          <a:lstStyle/>
          <a:p>
            <a:r>
              <a:rPr lang="en-US" sz="2800" dirty="0"/>
              <a:t>22 October 2018</a:t>
            </a:r>
          </a:p>
        </p:txBody>
      </p:sp>
    </p:spTree>
    <p:extLst>
      <p:ext uri="{BB962C8B-B14F-4D97-AF65-F5344CB8AC3E}">
        <p14:creationId xmlns:p14="http://schemas.microsoft.com/office/powerpoint/2010/main" val="234918039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b="0" dirty="0"/>
              <a:t>What does this program print?</a:t>
            </a:r>
          </a:p>
          <a:p>
            <a:pPr marL="0" indent="0">
              <a:buNone/>
            </a:pPr>
            <a:endParaRPr lang="fr-FR" altLang="fr-FR" sz="20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400000"/>
                </a:solidFill>
                <a:latin typeface="Consolas" panose="020B0609020204030204" pitchFamily="49" charset="0"/>
              </a:rPr>
              <a:t>main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dirty="0" err="1">
                <a:solidFill>
                  <a:srgbClr val="800000"/>
                </a:solidFill>
                <a:latin typeface="Consolas" panose="020B0609020204030204" pitchFamily="49" charset="0"/>
              </a:rPr>
              <a:t>void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endParaRPr lang="fr-FR" altLang="fr-FR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dirty="0">
                <a:solidFill>
                  <a:srgbClr val="800000"/>
                </a:solidFill>
                <a:latin typeface="Consolas" panose="020B0609020204030204" pitchFamily="49" charset="0"/>
              </a:rPr>
              <a:t>char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*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[</a:t>
            </a:r>
            <a:r>
              <a:rPr lang="fr-FR" altLang="fr-FR" b="0" dirty="0">
                <a:solidFill>
                  <a:srgbClr val="008C00"/>
                </a:solidFill>
                <a:latin typeface="Consolas" panose="020B0609020204030204" pitchFamily="49" charset="0"/>
              </a:rPr>
              <a:t>3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]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endParaRPr lang="fr-FR" altLang="fr-FR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fr-FR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b="0" dirty="0">
                <a:solidFill>
                  <a:srgbClr val="0000E6"/>
                </a:solidFill>
                <a:latin typeface="Consolas" panose="020B0609020204030204" pitchFamily="49" charset="0"/>
              </a:rPr>
              <a:t>/bin/</a:t>
            </a:r>
            <a:r>
              <a:rPr lang="fr-FR" altLang="fr-FR" b="0" dirty="0" err="1">
                <a:solidFill>
                  <a:srgbClr val="0000E6"/>
                </a:solidFill>
                <a:latin typeface="Consolas" panose="020B0609020204030204" pitchFamily="49" charset="0"/>
              </a:rPr>
              <a:t>echo</a:t>
            </a:r>
            <a:r>
              <a:rPr lang="fr-FR" altLang="fr-FR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b="0" dirty="0">
                <a:solidFill>
                  <a:srgbClr val="0000E6"/>
                </a:solidFill>
                <a:latin typeface="Consolas" panose="020B0609020204030204" pitchFamily="49" charset="0"/>
              </a:rPr>
              <a:t>Hi 18213!</a:t>
            </a:r>
            <a:r>
              <a:rPr lang="fr-FR" altLang="fr-FR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7D0045"/>
                </a:solidFill>
                <a:latin typeface="Consolas" panose="020B0609020204030204" pitchFamily="49" charset="0"/>
              </a:rPr>
              <a:t>NULL</a:t>
            </a:r>
            <a:endParaRPr lang="fr-FR" altLang="fr-FR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};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execv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[</a:t>
            </a:r>
            <a:r>
              <a:rPr lang="fr-FR" altLang="fr-FR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],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args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b="0" dirty="0">
                <a:solidFill>
                  <a:srgbClr val="603000"/>
                </a:solidFill>
                <a:latin typeface="Consolas" panose="020B0609020204030204" pitchFamily="49" charset="0"/>
              </a:rPr>
              <a:t>printf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b="0" dirty="0">
                <a:solidFill>
                  <a:srgbClr val="0000E6"/>
                </a:solidFill>
                <a:latin typeface="Consolas" panose="020B0609020204030204" pitchFamily="49" charset="0"/>
              </a:rPr>
              <a:t>Hi 15213!</a:t>
            </a:r>
            <a:r>
              <a:rPr lang="fr-FR" altLang="fr-FR" b="0" dirty="0">
                <a:solidFill>
                  <a:srgbClr val="0F69FF"/>
                </a:solidFill>
                <a:latin typeface="Consolas" panose="020B0609020204030204" pitchFamily="49" charset="0"/>
              </a:rPr>
              <a:t>\n</a:t>
            </a:r>
            <a:r>
              <a:rPr lang="fr-FR" altLang="fr-FR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b="0" dirty="0">
                <a:solidFill>
                  <a:srgbClr val="603000"/>
                </a:solidFill>
                <a:latin typeface="Consolas" panose="020B0609020204030204" pitchFamily="49" charset="0"/>
              </a:rPr>
              <a:t>exit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  <a:r>
              <a:rPr lang="fr-FR" altLang="fr-FR" b="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685285-D17C-4191-B600-0995760064DF}"/>
              </a:ext>
            </a:extLst>
          </p:cNvPr>
          <p:cNvSpPr/>
          <p:nvPr/>
        </p:nvSpPr>
        <p:spPr bwMode="auto">
          <a:xfrm>
            <a:off x="6127423" y="5608948"/>
            <a:ext cx="2165677" cy="725177"/>
          </a:xfrm>
          <a:prstGeom prst="rect">
            <a:avLst/>
          </a:prstGeom>
          <a:solidFill>
            <a:srgbClr val="99FF99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80000" tIns="108000" rIns="180000" bIns="10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Hi 18213!</a:t>
            </a:r>
          </a:p>
        </p:txBody>
      </p:sp>
    </p:spTree>
    <p:extLst>
      <p:ext uri="{BB962C8B-B14F-4D97-AF65-F5344CB8AC3E}">
        <p14:creationId xmlns:p14="http://schemas.microsoft.com/office/powerpoint/2010/main" val="141231950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What about this program? What does it print?</a:t>
            </a:r>
          </a:p>
          <a:p>
            <a:pPr marL="0" indent="0">
              <a:buNone/>
            </a:pPr>
            <a:endParaRPr lang="fr-FR" altLang="fr-FR" sz="20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400000"/>
                </a:solidFill>
                <a:latin typeface="Consolas" panose="020B0609020204030204" pitchFamily="49" charset="0"/>
              </a:rPr>
              <a:t>main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dirty="0" err="1">
                <a:solidFill>
                  <a:srgbClr val="800000"/>
                </a:solidFill>
                <a:latin typeface="Consolas" panose="020B0609020204030204" pitchFamily="49" charset="0"/>
              </a:rPr>
              <a:t>void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endParaRPr lang="fr-FR" altLang="fr-FR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dirty="0">
                <a:solidFill>
                  <a:srgbClr val="800000"/>
                </a:solidFill>
                <a:latin typeface="Consolas" panose="020B0609020204030204" pitchFamily="49" charset="0"/>
              </a:rPr>
              <a:t>char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*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[</a:t>
            </a:r>
            <a:r>
              <a:rPr lang="fr-FR" altLang="fr-FR" b="0" dirty="0">
                <a:solidFill>
                  <a:srgbClr val="008C00"/>
                </a:solidFill>
                <a:latin typeface="Consolas" panose="020B0609020204030204" pitchFamily="49" charset="0"/>
              </a:rPr>
              <a:t>3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]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endParaRPr lang="fr-FR" altLang="fr-FR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fr-FR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b="0" dirty="0">
                <a:solidFill>
                  <a:srgbClr val="0000E6"/>
                </a:solidFill>
                <a:latin typeface="Consolas" panose="020B0609020204030204" pitchFamily="49" charset="0"/>
              </a:rPr>
              <a:t>/bin/</a:t>
            </a:r>
            <a:r>
              <a:rPr lang="fr-FR" altLang="fr-FR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blahblah</a:t>
            </a:r>
            <a:r>
              <a:rPr lang="fr-FR" altLang="fr-FR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b="0" dirty="0">
                <a:solidFill>
                  <a:srgbClr val="0000E6"/>
                </a:solidFill>
                <a:latin typeface="Consolas" panose="020B0609020204030204" pitchFamily="49" charset="0"/>
              </a:rPr>
              <a:t>Hi </a:t>
            </a:r>
            <a:r>
              <a:rPr lang="fr-FR" altLang="fr-FR" b="0" dirty="0">
                <a:solidFill>
                  <a:srgbClr val="FF0000"/>
                </a:solidFill>
                <a:latin typeface="Consolas" panose="020B0609020204030204" pitchFamily="49" charset="0"/>
              </a:rPr>
              <a:t>15513</a:t>
            </a:r>
            <a:r>
              <a:rPr lang="fr-FR" altLang="fr-FR" b="0" dirty="0">
                <a:solidFill>
                  <a:srgbClr val="0000E6"/>
                </a:solidFill>
                <a:latin typeface="Consolas" panose="020B0609020204030204" pitchFamily="49" charset="0"/>
              </a:rPr>
              <a:t>!</a:t>
            </a:r>
            <a:r>
              <a:rPr lang="fr-FR" altLang="fr-FR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7D0045"/>
                </a:solidFill>
                <a:latin typeface="Consolas" panose="020B0609020204030204" pitchFamily="49" charset="0"/>
              </a:rPr>
              <a:t>NULL</a:t>
            </a:r>
            <a:endParaRPr lang="fr-FR" altLang="fr-FR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};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execv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[</a:t>
            </a:r>
            <a:r>
              <a:rPr lang="fr-FR" altLang="fr-FR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],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args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b="0" dirty="0">
                <a:solidFill>
                  <a:srgbClr val="603000"/>
                </a:solidFill>
                <a:latin typeface="Consolas" panose="020B0609020204030204" pitchFamily="49" charset="0"/>
              </a:rPr>
              <a:t>printf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b="0" dirty="0">
                <a:solidFill>
                  <a:srgbClr val="0000E6"/>
                </a:solidFill>
                <a:latin typeface="Consolas" panose="020B0609020204030204" pitchFamily="49" charset="0"/>
              </a:rPr>
              <a:t>Hi </a:t>
            </a:r>
            <a:r>
              <a:rPr lang="fr-FR" altLang="fr-FR" b="0" dirty="0">
                <a:solidFill>
                  <a:srgbClr val="FF0000"/>
                </a:solidFill>
                <a:latin typeface="Consolas" panose="020B0609020204030204" pitchFamily="49" charset="0"/>
              </a:rPr>
              <a:t>14513</a:t>
            </a:r>
            <a:r>
              <a:rPr lang="fr-FR" altLang="fr-FR" b="0" dirty="0">
                <a:solidFill>
                  <a:srgbClr val="0000E6"/>
                </a:solidFill>
                <a:latin typeface="Consolas" panose="020B0609020204030204" pitchFamily="49" charset="0"/>
              </a:rPr>
              <a:t>!</a:t>
            </a:r>
            <a:r>
              <a:rPr lang="fr-FR" altLang="fr-FR" b="0" dirty="0">
                <a:solidFill>
                  <a:srgbClr val="0F69FF"/>
                </a:solidFill>
                <a:latin typeface="Consolas" panose="020B0609020204030204" pitchFamily="49" charset="0"/>
              </a:rPr>
              <a:t>\n</a:t>
            </a:r>
            <a:r>
              <a:rPr lang="fr-FR" altLang="fr-FR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b="0" dirty="0">
                <a:solidFill>
                  <a:srgbClr val="603000"/>
                </a:solidFill>
                <a:latin typeface="Consolas" panose="020B0609020204030204" pitchFamily="49" charset="0"/>
              </a:rPr>
              <a:t>exit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  <a:r>
              <a:rPr lang="fr-FR" altLang="fr-FR" b="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62858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What about this program? What does it print?</a:t>
            </a:r>
          </a:p>
          <a:p>
            <a:pPr marL="0" indent="0">
              <a:buNone/>
            </a:pPr>
            <a:endParaRPr lang="fr-FR" altLang="fr-FR" sz="20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400000"/>
                </a:solidFill>
                <a:latin typeface="Consolas" panose="020B0609020204030204" pitchFamily="49" charset="0"/>
              </a:rPr>
              <a:t>main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dirty="0" err="1">
                <a:solidFill>
                  <a:srgbClr val="800000"/>
                </a:solidFill>
                <a:latin typeface="Consolas" panose="020B0609020204030204" pitchFamily="49" charset="0"/>
              </a:rPr>
              <a:t>void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endParaRPr lang="fr-FR" altLang="fr-FR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dirty="0">
                <a:solidFill>
                  <a:srgbClr val="800000"/>
                </a:solidFill>
                <a:latin typeface="Consolas" panose="020B0609020204030204" pitchFamily="49" charset="0"/>
              </a:rPr>
              <a:t>char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*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[</a:t>
            </a:r>
            <a:r>
              <a:rPr lang="fr-FR" altLang="fr-FR" b="0" dirty="0">
                <a:solidFill>
                  <a:srgbClr val="008C00"/>
                </a:solidFill>
                <a:latin typeface="Consolas" panose="020B0609020204030204" pitchFamily="49" charset="0"/>
              </a:rPr>
              <a:t>3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]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endParaRPr lang="fr-FR" altLang="fr-FR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fr-FR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b="0" dirty="0">
                <a:solidFill>
                  <a:srgbClr val="0000E6"/>
                </a:solidFill>
                <a:latin typeface="Consolas" panose="020B0609020204030204" pitchFamily="49" charset="0"/>
              </a:rPr>
              <a:t>/bin/</a:t>
            </a:r>
            <a:r>
              <a:rPr lang="fr-FR" altLang="fr-FR" b="0" dirty="0" err="1">
                <a:solidFill>
                  <a:srgbClr val="FF0000"/>
                </a:solidFill>
                <a:latin typeface="Consolas" panose="020B0609020204030204" pitchFamily="49" charset="0"/>
              </a:rPr>
              <a:t>blahblah</a:t>
            </a:r>
            <a:r>
              <a:rPr lang="fr-FR" altLang="fr-FR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b="0" dirty="0">
                <a:solidFill>
                  <a:srgbClr val="0000E6"/>
                </a:solidFill>
                <a:latin typeface="Consolas" panose="020B0609020204030204" pitchFamily="49" charset="0"/>
              </a:rPr>
              <a:t>Hi </a:t>
            </a:r>
            <a:r>
              <a:rPr lang="fr-FR" altLang="fr-FR" b="0" dirty="0">
                <a:solidFill>
                  <a:srgbClr val="FF0000"/>
                </a:solidFill>
                <a:latin typeface="Consolas" panose="020B0609020204030204" pitchFamily="49" charset="0"/>
              </a:rPr>
              <a:t>15513</a:t>
            </a:r>
            <a:r>
              <a:rPr lang="fr-FR" altLang="fr-FR" b="0" dirty="0">
                <a:solidFill>
                  <a:srgbClr val="0000E6"/>
                </a:solidFill>
                <a:latin typeface="Consolas" panose="020B0609020204030204" pitchFamily="49" charset="0"/>
              </a:rPr>
              <a:t>!</a:t>
            </a:r>
            <a:r>
              <a:rPr lang="fr-FR" altLang="fr-FR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7D0045"/>
                </a:solidFill>
                <a:latin typeface="Consolas" panose="020B0609020204030204" pitchFamily="49" charset="0"/>
              </a:rPr>
              <a:t>NULL</a:t>
            </a:r>
            <a:endParaRPr lang="fr-FR" altLang="fr-FR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};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execv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[</a:t>
            </a:r>
            <a:r>
              <a:rPr lang="fr-FR" altLang="fr-FR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],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args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b="0" dirty="0">
                <a:solidFill>
                  <a:srgbClr val="603000"/>
                </a:solidFill>
                <a:latin typeface="Consolas" panose="020B0609020204030204" pitchFamily="49" charset="0"/>
              </a:rPr>
              <a:t>printf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b="0" dirty="0">
                <a:solidFill>
                  <a:srgbClr val="0000E6"/>
                </a:solidFill>
                <a:latin typeface="Consolas" panose="020B0609020204030204" pitchFamily="49" charset="0"/>
              </a:rPr>
              <a:t>Hi </a:t>
            </a:r>
            <a:r>
              <a:rPr lang="fr-FR" altLang="fr-FR" b="0" dirty="0">
                <a:solidFill>
                  <a:srgbClr val="FF0000"/>
                </a:solidFill>
                <a:latin typeface="Consolas" panose="020B0609020204030204" pitchFamily="49" charset="0"/>
              </a:rPr>
              <a:t>14513</a:t>
            </a:r>
            <a:r>
              <a:rPr lang="fr-FR" altLang="fr-FR" b="0" dirty="0">
                <a:solidFill>
                  <a:srgbClr val="0000E6"/>
                </a:solidFill>
                <a:latin typeface="Consolas" panose="020B0609020204030204" pitchFamily="49" charset="0"/>
              </a:rPr>
              <a:t>!</a:t>
            </a:r>
            <a:r>
              <a:rPr lang="fr-FR" altLang="fr-FR" b="0" dirty="0">
                <a:solidFill>
                  <a:srgbClr val="0F69FF"/>
                </a:solidFill>
                <a:latin typeface="Consolas" panose="020B0609020204030204" pitchFamily="49" charset="0"/>
              </a:rPr>
              <a:t>\n</a:t>
            </a:r>
            <a:r>
              <a:rPr lang="fr-FR" altLang="fr-FR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b="0" dirty="0">
                <a:solidFill>
                  <a:srgbClr val="603000"/>
                </a:solidFill>
                <a:latin typeface="Consolas" panose="020B0609020204030204" pitchFamily="49" charset="0"/>
              </a:rPr>
              <a:t>exit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  <a:r>
              <a:rPr lang="fr-FR" altLang="fr-FR" b="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685285-D17C-4191-B600-0995760064DF}"/>
              </a:ext>
            </a:extLst>
          </p:cNvPr>
          <p:cNvSpPr/>
          <p:nvPr/>
        </p:nvSpPr>
        <p:spPr bwMode="auto">
          <a:xfrm>
            <a:off x="6127423" y="5608948"/>
            <a:ext cx="2165677" cy="725177"/>
          </a:xfrm>
          <a:prstGeom prst="rect">
            <a:avLst/>
          </a:prstGeom>
          <a:solidFill>
            <a:srgbClr val="99FF99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80000" tIns="108000" rIns="180000" bIns="108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Hi 14513!</a:t>
            </a:r>
          </a:p>
        </p:txBody>
      </p:sp>
    </p:spTree>
    <p:extLst>
      <p:ext uri="{BB962C8B-B14F-4D97-AF65-F5344CB8AC3E}">
        <p14:creationId xmlns:p14="http://schemas.microsoft.com/office/powerpoint/2010/main" val="2427741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What should we do if </a:t>
            </a:r>
            <a:r>
              <a:rPr lang="en-US" b="0" dirty="0">
                <a:latin typeface="Consolas" panose="020B0609020204030204" pitchFamily="49" charset="0"/>
              </a:rPr>
              <a:t>malloc</a:t>
            </a:r>
            <a:r>
              <a:rPr lang="en-US" b="0" dirty="0"/>
              <a:t> fails?</a:t>
            </a:r>
          </a:p>
          <a:p>
            <a:pPr marL="0" indent="0">
              <a:buNone/>
            </a:pPr>
            <a:endParaRPr lang="en-US" sz="1800" b="0" dirty="0"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const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 err="1">
                <a:solidFill>
                  <a:srgbClr val="603000"/>
                </a:solidFill>
                <a:latin typeface="Consolas" panose="020B0609020204030204" pitchFamily="49" charset="0"/>
              </a:rPr>
              <a:t>size_t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HUGE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008C00"/>
                </a:solidFill>
                <a:latin typeface="Consolas" panose="020B0609020204030204" pitchFamily="49" charset="0"/>
              </a:rPr>
              <a:t>1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*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008C00"/>
                </a:solidFill>
                <a:latin typeface="Consolas" panose="020B0609020204030204" pitchFamily="49" charset="0"/>
              </a:rPr>
              <a:t>1024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*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008C00"/>
                </a:solidFill>
                <a:latin typeface="Consolas" panose="020B0609020204030204" pitchFamily="49" charset="0"/>
              </a:rPr>
              <a:t>1024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*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008C00"/>
                </a:solidFill>
                <a:latin typeface="Consolas" panose="020B0609020204030204" pitchFamily="49" charset="0"/>
              </a:rPr>
              <a:t>1024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b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400000"/>
                </a:solidFill>
                <a:latin typeface="Consolas" panose="020B0609020204030204" pitchFamily="49" charset="0"/>
              </a:rPr>
              <a:t>main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void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b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2000" dirty="0">
                <a:solidFill>
                  <a:srgbClr val="800000"/>
                </a:solidFill>
                <a:latin typeface="Consolas" panose="020B0609020204030204" pitchFamily="49" charset="0"/>
              </a:rPr>
              <a:t>char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*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 err="1">
                <a:solidFill>
                  <a:srgbClr val="603000"/>
                </a:solidFill>
                <a:latin typeface="Consolas" panose="020B0609020204030204" pitchFamily="49" charset="0"/>
              </a:rPr>
              <a:t>malloc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HUGE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*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HUGE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b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b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2000" b="0" dirty="0">
                <a:solidFill>
                  <a:srgbClr val="603000"/>
                </a:solidFill>
                <a:latin typeface="Consolas" panose="020B0609020204030204" pitchFamily="49" charset="0"/>
              </a:rPr>
              <a:t>printf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000" b="0" dirty="0" err="1">
                <a:solidFill>
                  <a:srgbClr val="0000E6"/>
                </a:solidFill>
                <a:latin typeface="Consolas" panose="020B0609020204030204" pitchFamily="49" charset="0"/>
              </a:rPr>
              <a:t>Buf</a:t>
            </a:r>
            <a:r>
              <a:rPr lang="fr-FR" altLang="fr-FR" sz="2000" b="0" dirty="0">
                <a:solidFill>
                  <a:srgbClr val="0000E6"/>
                </a:solidFill>
                <a:latin typeface="Consolas" panose="020B0609020204030204" pitchFamily="49" charset="0"/>
              </a:rPr>
              <a:t> at </a:t>
            </a:r>
            <a:r>
              <a:rPr lang="fr-FR" altLang="fr-FR" sz="2000" b="0" dirty="0">
                <a:solidFill>
                  <a:srgbClr val="007997"/>
                </a:solidFill>
                <a:latin typeface="Consolas" panose="020B0609020204030204" pitchFamily="49" charset="0"/>
              </a:rPr>
              <a:t>%p</a:t>
            </a:r>
            <a:r>
              <a:rPr lang="fr-FR" altLang="fr-FR" sz="2000" b="0" dirty="0">
                <a:solidFill>
                  <a:srgbClr val="0F69FF"/>
                </a:solidFill>
                <a:latin typeface="Consolas" panose="020B0609020204030204" pitchFamily="49" charset="0"/>
              </a:rPr>
              <a:t>\n</a:t>
            </a:r>
            <a:r>
              <a:rPr lang="fr-FR" altLang="fr-FR" sz="20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b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2000" b="0" dirty="0">
                <a:solidFill>
                  <a:srgbClr val="603000"/>
                </a:solidFill>
                <a:latin typeface="Consolas" panose="020B0609020204030204" pitchFamily="49" charset="0"/>
              </a:rPr>
              <a:t>free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b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2000" b="0" dirty="0">
                <a:solidFill>
                  <a:srgbClr val="603000"/>
                </a:solidFill>
                <a:latin typeface="Consolas" panose="020B0609020204030204" pitchFamily="49" charset="0"/>
              </a:rPr>
              <a:t>exit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b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  <a:r>
              <a:rPr lang="fr-FR" altLang="fr-FR" sz="1800" b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1950791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What should we do if </a:t>
            </a:r>
            <a:r>
              <a:rPr lang="en-US" b="0" dirty="0">
                <a:latin typeface="Consolas" panose="020B0609020204030204" pitchFamily="49" charset="0"/>
              </a:rPr>
              <a:t>malloc</a:t>
            </a:r>
            <a:r>
              <a:rPr lang="en-US" b="0" dirty="0"/>
              <a:t> fails?</a:t>
            </a:r>
          </a:p>
          <a:p>
            <a:pPr marL="0" indent="0">
              <a:buNone/>
            </a:pPr>
            <a:endParaRPr lang="en-US" sz="1800" b="0" dirty="0"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const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 err="1">
                <a:solidFill>
                  <a:srgbClr val="603000"/>
                </a:solidFill>
                <a:latin typeface="Consolas" panose="020B0609020204030204" pitchFamily="49" charset="0"/>
              </a:rPr>
              <a:t>size_t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HUGE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008C00"/>
                </a:solidFill>
                <a:latin typeface="Consolas" panose="020B0609020204030204" pitchFamily="49" charset="0"/>
              </a:rPr>
              <a:t>1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*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008C00"/>
                </a:solidFill>
                <a:latin typeface="Consolas" panose="020B0609020204030204" pitchFamily="49" charset="0"/>
              </a:rPr>
              <a:t>1024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*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008C00"/>
                </a:solidFill>
                <a:latin typeface="Consolas" panose="020B0609020204030204" pitchFamily="49" charset="0"/>
              </a:rPr>
              <a:t>1024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*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008C00"/>
                </a:solidFill>
                <a:latin typeface="Consolas" panose="020B0609020204030204" pitchFamily="49" charset="0"/>
              </a:rPr>
              <a:t>1024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b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400000"/>
                </a:solidFill>
                <a:latin typeface="Consolas" panose="020B0609020204030204" pitchFamily="49" charset="0"/>
              </a:rPr>
              <a:t>main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void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b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2000" dirty="0">
                <a:solidFill>
                  <a:srgbClr val="800000"/>
                </a:solidFill>
                <a:latin typeface="Consolas" panose="020B0609020204030204" pitchFamily="49" charset="0"/>
              </a:rPr>
              <a:t>char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*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 err="1">
                <a:solidFill>
                  <a:srgbClr val="603000"/>
                </a:solidFill>
                <a:latin typeface="Consolas" panose="020B0609020204030204" pitchFamily="49" charset="0"/>
              </a:rPr>
              <a:t>malloc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HUGE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*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HUGE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b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b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2000" b="0" dirty="0">
                <a:solidFill>
                  <a:srgbClr val="603000"/>
                </a:solidFill>
                <a:latin typeface="Consolas" panose="020B0609020204030204" pitchFamily="49" charset="0"/>
              </a:rPr>
              <a:t>printf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000" b="0" dirty="0" err="1">
                <a:solidFill>
                  <a:srgbClr val="0000E6"/>
                </a:solidFill>
                <a:latin typeface="Consolas" panose="020B0609020204030204" pitchFamily="49" charset="0"/>
              </a:rPr>
              <a:t>Buf</a:t>
            </a:r>
            <a:r>
              <a:rPr lang="fr-FR" altLang="fr-FR" sz="2000" b="0" dirty="0">
                <a:solidFill>
                  <a:srgbClr val="0000E6"/>
                </a:solidFill>
                <a:latin typeface="Consolas" panose="020B0609020204030204" pitchFamily="49" charset="0"/>
              </a:rPr>
              <a:t> at </a:t>
            </a:r>
            <a:r>
              <a:rPr lang="fr-FR" altLang="fr-FR" sz="2000" b="0" dirty="0">
                <a:solidFill>
                  <a:srgbClr val="007997"/>
                </a:solidFill>
                <a:latin typeface="Consolas" panose="020B0609020204030204" pitchFamily="49" charset="0"/>
              </a:rPr>
              <a:t>%p</a:t>
            </a:r>
            <a:r>
              <a:rPr lang="fr-FR" altLang="fr-FR" sz="2000" b="0" dirty="0">
                <a:solidFill>
                  <a:srgbClr val="0F69FF"/>
                </a:solidFill>
                <a:latin typeface="Consolas" panose="020B0609020204030204" pitchFamily="49" charset="0"/>
              </a:rPr>
              <a:t>\n</a:t>
            </a:r>
            <a:r>
              <a:rPr lang="fr-FR" altLang="fr-FR" sz="20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b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2000" b="0" dirty="0">
                <a:solidFill>
                  <a:srgbClr val="603000"/>
                </a:solidFill>
                <a:latin typeface="Consolas" panose="020B0609020204030204" pitchFamily="49" charset="0"/>
              </a:rPr>
              <a:t>free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b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2000" b="0" dirty="0">
                <a:solidFill>
                  <a:srgbClr val="603000"/>
                </a:solidFill>
                <a:latin typeface="Consolas" panose="020B0609020204030204" pitchFamily="49" charset="0"/>
              </a:rPr>
              <a:t>exit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b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  <a:r>
              <a:rPr lang="fr-FR" altLang="fr-FR" sz="1800" b="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FF8DF3-C8E3-4369-9A09-DB39744C65AE}"/>
              </a:ext>
            </a:extLst>
          </p:cNvPr>
          <p:cNvSpPr/>
          <p:nvPr/>
        </p:nvSpPr>
        <p:spPr bwMode="auto">
          <a:xfrm>
            <a:off x="869757" y="3268741"/>
            <a:ext cx="7284430" cy="1309639"/>
          </a:xfrm>
          <a:prstGeom prst="rect">
            <a:avLst/>
          </a:prstGeom>
          <a:solidFill>
            <a:srgbClr val="99FF99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80000" tIns="108000" rIns="180000" bIns="108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hangingPunct="0"/>
            <a:r>
              <a:rPr lang="fr-FR" altLang="fr-FR" sz="2000" dirty="0">
                <a:solidFill>
                  <a:srgbClr val="800000"/>
                </a:solidFill>
                <a:latin typeface="Consolas" panose="020B0609020204030204" pitchFamily="49" charset="0"/>
              </a:rPr>
              <a:t>if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buf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==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7D0045"/>
                </a:solidFill>
                <a:latin typeface="Consolas" panose="020B0609020204030204" pitchFamily="49" charset="0"/>
              </a:rPr>
              <a:t>NULL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b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2000" b="0" dirty="0" err="1">
                <a:solidFill>
                  <a:srgbClr val="603000"/>
                </a:solidFill>
                <a:latin typeface="Consolas" panose="020B0609020204030204" pitchFamily="49" charset="0"/>
              </a:rPr>
              <a:t>fprintf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b="0" dirty="0" err="1">
                <a:solidFill>
                  <a:srgbClr val="603000"/>
                </a:solidFill>
                <a:latin typeface="Consolas" panose="020B0609020204030204" pitchFamily="49" charset="0"/>
              </a:rPr>
              <a:t>stderr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000" b="0" dirty="0">
                <a:solidFill>
                  <a:srgbClr val="0000E6"/>
                </a:solidFill>
                <a:latin typeface="Consolas" panose="020B0609020204030204" pitchFamily="49" charset="0"/>
              </a:rPr>
              <a:t>Failure at </a:t>
            </a:r>
            <a:r>
              <a:rPr lang="fr-FR" altLang="fr-FR" sz="2000" b="0" dirty="0">
                <a:solidFill>
                  <a:srgbClr val="007997"/>
                </a:solidFill>
                <a:latin typeface="Consolas" panose="020B0609020204030204" pitchFamily="49" charset="0"/>
              </a:rPr>
              <a:t>%u</a:t>
            </a:r>
            <a:r>
              <a:rPr lang="fr-FR" altLang="fr-FR" sz="2000" b="0" dirty="0">
                <a:solidFill>
                  <a:srgbClr val="0F69FF"/>
                </a:solidFill>
                <a:latin typeface="Consolas" panose="020B0609020204030204" pitchFamily="49" charset="0"/>
              </a:rPr>
              <a:t>\n</a:t>
            </a:r>
            <a:r>
              <a:rPr lang="fr-FR" altLang="fr-FR" sz="20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__LINE__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b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2000" b="0" dirty="0">
                <a:solidFill>
                  <a:srgbClr val="603000"/>
                </a:solidFill>
                <a:latin typeface="Consolas" panose="020B0609020204030204" pitchFamily="49" charset="0"/>
              </a:rPr>
              <a:t>exit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b="0" dirty="0">
                <a:solidFill>
                  <a:srgbClr val="008C00"/>
                </a:solidFill>
                <a:latin typeface="Consolas" panose="020B0609020204030204" pitchFamily="49" charset="0"/>
              </a:rPr>
              <a:t>1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b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306261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values can convey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Two values are printed. Are they related?</a:t>
            </a:r>
          </a:p>
          <a:p>
            <a:pPr marL="0" indent="0">
              <a:buNone/>
            </a:pPr>
            <a:endParaRPr lang="en-US" sz="2000" b="0" dirty="0"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400000"/>
                </a:solidFill>
                <a:latin typeface="Consolas" panose="020B0609020204030204" pitchFamily="49" charset="0"/>
              </a:rPr>
              <a:t>main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void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pid_t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fork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()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if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==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603000"/>
                </a:solidFill>
                <a:latin typeface="Consolas" panose="020B0609020204030204" pitchFamily="49" charset="0"/>
              </a:rPr>
              <a:t>exit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getpid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())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fr-FR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waitpid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&amp;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fr-FR" sz="2000" b="0" dirty="0">
                <a:solidFill>
                  <a:srgbClr val="603000"/>
                </a:solidFill>
                <a:latin typeface="Consolas" panose="020B0609020204030204" pitchFamily="49" charset="0"/>
              </a:rPr>
              <a:t>printf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000" b="0" dirty="0">
                <a:solidFill>
                  <a:srgbClr val="0000E6"/>
                </a:solidFill>
                <a:latin typeface="Consolas" panose="020B0609020204030204" pitchFamily="49" charset="0"/>
              </a:rPr>
              <a:t>0x</a:t>
            </a:r>
            <a:r>
              <a:rPr lang="fr-FR" altLang="fr-FR" sz="2000" b="0" dirty="0">
                <a:solidFill>
                  <a:srgbClr val="007997"/>
                </a:solidFill>
                <a:latin typeface="Consolas" panose="020B0609020204030204" pitchFamily="49" charset="0"/>
              </a:rPr>
              <a:t>%x</a:t>
            </a:r>
            <a:r>
              <a:rPr lang="fr-FR" altLang="fr-FR" sz="2000" b="0" dirty="0">
                <a:solidFill>
                  <a:srgbClr val="0000E6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 err="1">
                <a:solidFill>
                  <a:srgbClr val="0000E6"/>
                </a:solidFill>
                <a:latin typeface="Consolas" panose="020B0609020204030204" pitchFamily="49" charset="0"/>
              </a:rPr>
              <a:t>exited</a:t>
            </a:r>
            <a:r>
              <a:rPr lang="fr-FR" altLang="fr-FR" sz="2000" b="0" dirty="0">
                <a:solidFill>
                  <a:srgbClr val="0000E6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 err="1">
                <a:solidFill>
                  <a:srgbClr val="0000E6"/>
                </a:solidFill>
                <a:latin typeface="Consolas" panose="020B0609020204030204" pitchFamily="49" charset="0"/>
              </a:rPr>
              <a:t>with</a:t>
            </a:r>
            <a:r>
              <a:rPr lang="fr-FR" altLang="fr-FR" sz="2000" b="0" dirty="0">
                <a:solidFill>
                  <a:srgbClr val="0000E6"/>
                </a:solidFill>
                <a:latin typeface="Consolas" panose="020B0609020204030204" pitchFamily="49" charset="0"/>
              </a:rPr>
              <a:t> 0x</a:t>
            </a:r>
            <a:r>
              <a:rPr lang="fr-FR" altLang="fr-FR" sz="2000" b="0" dirty="0">
                <a:solidFill>
                  <a:srgbClr val="007997"/>
                </a:solidFill>
                <a:latin typeface="Consolas" panose="020B0609020204030204" pitchFamily="49" charset="0"/>
              </a:rPr>
              <a:t>%x</a:t>
            </a:r>
            <a:r>
              <a:rPr lang="fr-FR" altLang="fr-FR" sz="2000" b="0" dirty="0">
                <a:solidFill>
                  <a:srgbClr val="0F69FF"/>
                </a:solidFill>
                <a:latin typeface="Consolas" panose="020B0609020204030204" pitchFamily="49" charset="0"/>
              </a:rPr>
              <a:t>\n</a:t>
            </a:r>
            <a:r>
              <a:rPr lang="fr-FR" altLang="fr-FR" sz="20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WEXITSTATUS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))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    }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b="0" dirty="0">
                <a:solidFill>
                  <a:srgbClr val="603000"/>
                </a:solidFill>
                <a:latin typeface="Consolas" panose="020B0609020204030204" pitchFamily="49" charset="0"/>
              </a:rPr>
              <a:t>    exit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  <a:r>
              <a:rPr lang="fr-FR" altLang="fr-FR" sz="2000" b="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644423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values can convey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Two values are printed. Are they related?</a:t>
            </a:r>
          </a:p>
          <a:p>
            <a:pPr marL="0" indent="0">
              <a:buNone/>
            </a:pPr>
            <a:endParaRPr lang="en-US" sz="2000" b="0" dirty="0"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400000"/>
                </a:solidFill>
                <a:latin typeface="Consolas" panose="020B0609020204030204" pitchFamily="49" charset="0"/>
              </a:rPr>
              <a:t>main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void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pid_t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fork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()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if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==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603000"/>
                </a:solidFill>
                <a:latin typeface="Consolas" panose="020B0609020204030204" pitchFamily="49" charset="0"/>
              </a:rPr>
              <a:t>exit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getpid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())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else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fr-FR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waitpid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&amp;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fr-FR" sz="2000" b="0" dirty="0">
                <a:solidFill>
                  <a:srgbClr val="603000"/>
                </a:solidFill>
                <a:latin typeface="Consolas" panose="020B0609020204030204" pitchFamily="49" charset="0"/>
              </a:rPr>
              <a:t>printf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000" b="0" dirty="0">
                <a:solidFill>
                  <a:srgbClr val="0000E6"/>
                </a:solidFill>
                <a:latin typeface="Consolas" panose="020B0609020204030204" pitchFamily="49" charset="0"/>
              </a:rPr>
              <a:t>0x</a:t>
            </a:r>
            <a:r>
              <a:rPr lang="fr-FR" altLang="fr-FR" sz="2000" b="0" dirty="0">
                <a:solidFill>
                  <a:srgbClr val="007997"/>
                </a:solidFill>
                <a:latin typeface="Consolas" panose="020B0609020204030204" pitchFamily="49" charset="0"/>
              </a:rPr>
              <a:t>%x</a:t>
            </a:r>
            <a:r>
              <a:rPr lang="fr-FR" altLang="fr-FR" sz="2000" b="0" dirty="0">
                <a:solidFill>
                  <a:srgbClr val="0000E6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 err="1">
                <a:solidFill>
                  <a:srgbClr val="0000E6"/>
                </a:solidFill>
                <a:latin typeface="Consolas" panose="020B0609020204030204" pitchFamily="49" charset="0"/>
              </a:rPr>
              <a:t>exited</a:t>
            </a:r>
            <a:r>
              <a:rPr lang="fr-FR" altLang="fr-FR" sz="2000" b="0" dirty="0">
                <a:solidFill>
                  <a:srgbClr val="0000E6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 err="1">
                <a:solidFill>
                  <a:srgbClr val="0000E6"/>
                </a:solidFill>
                <a:latin typeface="Consolas" panose="020B0609020204030204" pitchFamily="49" charset="0"/>
              </a:rPr>
              <a:t>with</a:t>
            </a:r>
            <a:r>
              <a:rPr lang="fr-FR" altLang="fr-FR" sz="2000" b="0" dirty="0">
                <a:solidFill>
                  <a:srgbClr val="0000E6"/>
                </a:solidFill>
                <a:latin typeface="Consolas" panose="020B0609020204030204" pitchFamily="49" charset="0"/>
              </a:rPr>
              <a:t> 0x</a:t>
            </a:r>
            <a:r>
              <a:rPr lang="fr-FR" altLang="fr-FR" sz="2000" b="0" dirty="0">
                <a:solidFill>
                  <a:srgbClr val="007997"/>
                </a:solidFill>
                <a:latin typeface="Consolas" panose="020B0609020204030204" pitchFamily="49" charset="0"/>
              </a:rPr>
              <a:t>%x</a:t>
            </a:r>
            <a:r>
              <a:rPr lang="fr-FR" altLang="fr-FR" sz="2000" b="0" dirty="0">
                <a:solidFill>
                  <a:srgbClr val="0F69FF"/>
                </a:solidFill>
                <a:latin typeface="Consolas" panose="020B0609020204030204" pitchFamily="49" charset="0"/>
              </a:rPr>
              <a:t>\n</a:t>
            </a:r>
            <a:r>
              <a:rPr lang="fr-FR" altLang="fr-FR" sz="20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WEXITSTATUS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))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    }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b="0" dirty="0">
                <a:solidFill>
                  <a:srgbClr val="603000"/>
                </a:solidFill>
                <a:latin typeface="Consolas" panose="020B0609020204030204" pitchFamily="49" charset="0"/>
              </a:rPr>
              <a:t>    exit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  <a:r>
              <a:rPr lang="fr-FR" altLang="fr-FR" sz="2000" b="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5D43BD-6118-4263-9C61-1CA41A46CF37}"/>
              </a:ext>
            </a:extLst>
          </p:cNvPr>
          <p:cNvSpPr/>
          <p:nvPr/>
        </p:nvSpPr>
        <p:spPr bwMode="auto">
          <a:xfrm>
            <a:off x="3657600" y="5052767"/>
            <a:ext cx="4644927" cy="1281358"/>
          </a:xfrm>
          <a:prstGeom prst="rect">
            <a:avLst/>
          </a:prstGeom>
          <a:solidFill>
            <a:srgbClr val="99FF99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80000" tIns="108000" rIns="180000" bIns="108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r>
              <a:rPr 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0x7b54 exited with 0x54</a:t>
            </a:r>
          </a:p>
          <a:p>
            <a:pPr eaLnBrk="0" hangingPunct="0">
              <a:spcBef>
                <a:spcPts val="600"/>
              </a:spcBef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They're the same!... almost.</a:t>
            </a:r>
            <a:b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Exit codes are only one byte in size.</a:t>
            </a:r>
          </a:p>
        </p:txBody>
      </p:sp>
    </p:spTree>
    <p:extLst>
      <p:ext uri="{BB962C8B-B14F-4D97-AF65-F5344CB8AC3E}">
        <p14:creationId xmlns:p14="http://schemas.microsoft.com/office/powerpoint/2010/main" val="149901559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have ancestry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sz="2000" b="0" dirty="0"/>
              <a:t>What's wrong with this code? (assume that fork succeeds)</a:t>
            </a:r>
          </a:p>
          <a:p>
            <a:pPr marL="0" indent="0">
              <a:buNone/>
            </a:pPr>
            <a:endParaRPr lang="en-US" sz="1600" b="0" dirty="0"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400000"/>
                </a:solidFill>
                <a:latin typeface="Consolas" panose="020B0609020204030204" pitchFamily="49" charset="0"/>
              </a:rPr>
              <a:t>main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void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pid_t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fork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if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==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fork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603000"/>
                </a:solidFill>
                <a:latin typeface="Consolas" panose="020B0609020204030204" pitchFamily="49" charset="0"/>
              </a:rPr>
              <a:t>        exit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getpid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())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waitpid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(-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1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&amp;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603000"/>
                </a:solidFill>
                <a:latin typeface="Consolas" panose="020B0609020204030204" pitchFamily="49" charset="0"/>
              </a:rPr>
              <a:t>    printf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1800" b="0" dirty="0">
                <a:solidFill>
                  <a:srgbClr val="0000E6"/>
                </a:solidFill>
                <a:latin typeface="Consolas" panose="020B0609020204030204" pitchFamily="49" charset="0"/>
              </a:rPr>
              <a:t>Process </a:t>
            </a:r>
            <a:r>
              <a:rPr lang="fr-FR" altLang="fr-FR" sz="1800" b="0" dirty="0">
                <a:solidFill>
                  <a:srgbClr val="007997"/>
                </a:solidFill>
                <a:latin typeface="Consolas" panose="020B0609020204030204" pitchFamily="49" charset="0"/>
              </a:rPr>
              <a:t>%d</a:t>
            </a:r>
            <a:r>
              <a:rPr lang="fr-FR" altLang="fr-FR" sz="1800" b="0" dirty="0">
                <a:solidFill>
                  <a:srgbClr val="0000E6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E6"/>
                </a:solidFill>
                <a:latin typeface="Consolas" panose="020B0609020204030204" pitchFamily="49" charset="0"/>
              </a:rPr>
              <a:t>exited</a:t>
            </a:r>
            <a:r>
              <a:rPr lang="fr-FR" altLang="fr-FR" sz="1800" b="0" dirty="0">
                <a:solidFill>
                  <a:srgbClr val="0000E6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E6"/>
                </a:solidFill>
                <a:latin typeface="Consolas" panose="020B0609020204030204" pitchFamily="49" charset="0"/>
              </a:rPr>
              <a:t>with</a:t>
            </a:r>
            <a:r>
              <a:rPr lang="fr-FR" altLang="fr-FR" sz="1800" b="0" dirty="0">
                <a:solidFill>
                  <a:srgbClr val="0000E6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007997"/>
                </a:solidFill>
                <a:latin typeface="Consolas" panose="020B0609020204030204" pitchFamily="49" charset="0"/>
              </a:rPr>
              <a:t>%d</a:t>
            </a:r>
            <a:r>
              <a:rPr lang="fr-FR" altLang="fr-FR" sz="1800" b="0" dirty="0">
                <a:solidFill>
                  <a:srgbClr val="0F69FF"/>
                </a:solidFill>
                <a:latin typeface="Consolas" panose="020B0609020204030204" pitchFamily="49" charset="0"/>
              </a:rPr>
              <a:t>\n</a:t>
            </a:r>
            <a:r>
              <a:rPr lang="fr-FR" altLang="fr-FR" sz="18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waitpid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(-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1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&amp;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603000"/>
                </a:solidFill>
                <a:latin typeface="Consolas" panose="020B0609020204030204" pitchFamily="49" charset="0"/>
              </a:rPr>
              <a:t>    printf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1800" b="0" dirty="0">
                <a:solidFill>
                  <a:srgbClr val="0000E6"/>
                </a:solidFill>
                <a:latin typeface="Consolas" panose="020B0609020204030204" pitchFamily="49" charset="0"/>
              </a:rPr>
              <a:t>Process </a:t>
            </a:r>
            <a:r>
              <a:rPr lang="fr-FR" altLang="fr-FR" sz="1800" b="0" dirty="0">
                <a:solidFill>
                  <a:srgbClr val="007997"/>
                </a:solidFill>
                <a:latin typeface="Consolas" panose="020B0609020204030204" pitchFamily="49" charset="0"/>
              </a:rPr>
              <a:t>%d</a:t>
            </a:r>
            <a:r>
              <a:rPr lang="fr-FR" altLang="fr-FR" sz="1800" b="0" dirty="0">
                <a:solidFill>
                  <a:srgbClr val="0000E6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E6"/>
                </a:solidFill>
                <a:latin typeface="Consolas" panose="020B0609020204030204" pitchFamily="49" charset="0"/>
              </a:rPr>
              <a:t>exited</a:t>
            </a:r>
            <a:r>
              <a:rPr lang="fr-FR" altLang="fr-FR" sz="1800" b="0" dirty="0">
                <a:solidFill>
                  <a:srgbClr val="0000E6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E6"/>
                </a:solidFill>
                <a:latin typeface="Consolas" panose="020B0609020204030204" pitchFamily="49" charset="0"/>
              </a:rPr>
              <a:t>with</a:t>
            </a:r>
            <a:r>
              <a:rPr lang="fr-FR" altLang="fr-FR" sz="1800" b="0" dirty="0">
                <a:solidFill>
                  <a:srgbClr val="0000E6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007997"/>
                </a:solidFill>
                <a:latin typeface="Consolas" panose="020B0609020204030204" pitchFamily="49" charset="0"/>
              </a:rPr>
              <a:t>%d</a:t>
            </a:r>
            <a:r>
              <a:rPr lang="fr-FR" altLang="fr-FR" sz="1800" b="0" dirty="0">
                <a:solidFill>
                  <a:srgbClr val="0F69FF"/>
                </a:solidFill>
                <a:latin typeface="Consolas" panose="020B0609020204030204" pitchFamily="49" charset="0"/>
              </a:rPr>
              <a:t>\n</a:t>
            </a:r>
            <a:r>
              <a:rPr lang="fr-FR" altLang="fr-FR" sz="18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603000"/>
                </a:solidFill>
                <a:latin typeface="Consolas" panose="020B0609020204030204" pitchFamily="49" charset="0"/>
              </a:rPr>
              <a:t>    exit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altLang="fr-FR" sz="40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84600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have ancestry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sz="2000" b="0" dirty="0"/>
              <a:t>What's wrong with this code? (assume that fork succeeds)</a:t>
            </a:r>
          </a:p>
          <a:p>
            <a:pPr marL="0" indent="0">
              <a:buNone/>
            </a:pPr>
            <a:endParaRPr lang="en-US" sz="1600" b="0" dirty="0"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400000"/>
                </a:solidFill>
                <a:latin typeface="Consolas" panose="020B0609020204030204" pitchFamily="49" charset="0"/>
              </a:rPr>
              <a:t>main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void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pid_t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fork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dirty="0">
                <a:solidFill>
                  <a:srgbClr val="800000"/>
                </a:solidFill>
                <a:latin typeface="Consolas" panose="020B0609020204030204" pitchFamily="49" charset="0"/>
              </a:rPr>
              <a:t>    if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==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fork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603000"/>
                </a:solidFill>
                <a:latin typeface="Consolas" panose="020B0609020204030204" pitchFamily="49" charset="0"/>
              </a:rPr>
              <a:t>        exit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getpid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())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waitpid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(-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1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&amp;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603000"/>
                </a:solidFill>
                <a:latin typeface="Consolas" panose="020B0609020204030204" pitchFamily="49" charset="0"/>
              </a:rPr>
              <a:t>    printf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1800" b="0" dirty="0">
                <a:solidFill>
                  <a:srgbClr val="0000E6"/>
                </a:solidFill>
                <a:latin typeface="Consolas" panose="020B0609020204030204" pitchFamily="49" charset="0"/>
              </a:rPr>
              <a:t>Process </a:t>
            </a:r>
            <a:r>
              <a:rPr lang="fr-FR" altLang="fr-FR" sz="1800" b="0" dirty="0">
                <a:solidFill>
                  <a:srgbClr val="007997"/>
                </a:solidFill>
                <a:latin typeface="Consolas" panose="020B0609020204030204" pitchFamily="49" charset="0"/>
              </a:rPr>
              <a:t>%d</a:t>
            </a:r>
            <a:r>
              <a:rPr lang="fr-FR" altLang="fr-FR" sz="1800" b="0" dirty="0">
                <a:solidFill>
                  <a:srgbClr val="0000E6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E6"/>
                </a:solidFill>
                <a:latin typeface="Consolas" panose="020B0609020204030204" pitchFamily="49" charset="0"/>
              </a:rPr>
              <a:t>exited</a:t>
            </a:r>
            <a:r>
              <a:rPr lang="fr-FR" altLang="fr-FR" sz="1800" b="0" dirty="0">
                <a:solidFill>
                  <a:srgbClr val="0000E6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E6"/>
                </a:solidFill>
                <a:latin typeface="Consolas" panose="020B0609020204030204" pitchFamily="49" charset="0"/>
              </a:rPr>
              <a:t>with</a:t>
            </a:r>
            <a:r>
              <a:rPr lang="fr-FR" altLang="fr-FR" sz="1800" b="0" dirty="0">
                <a:solidFill>
                  <a:srgbClr val="0000E6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007997"/>
                </a:solidFill>
                <a:latin typeface="Consolas" panose="020B0609020204030204" pitchFamily="49" charset="0"/>
              </a:rPr>
              <a:t>%d</a:t>
            </a:r>
            <a:r>
              <a:rPr lang="fr-FR" altLang="fr-FR" sz="1800" b="0" dirty="0">
                <a:solidFill>
                  <a:srgbClr val="0F69FF"/>
                </a:solidFill>
                <a:latin typeface="Consolas" panose="020B0609020204030204" pitchFamily="49" charset="0"/>
              </a:rPr>
              <a:t>\n</a:t>
            </a:r>
            <a:r>
              <a:rPr lang="fr-FR" altLang="fr-FR" sz="18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waitpid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(-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1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&amp;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603000"/>
                </a:solidFill>
                <a:latin typeface="Consolas" panose="020B0609020204030204" pitchFamily="49" charset="0"/>
              </a:rPr>
              <a:t>    printf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1800" b="0" dirty="0">
                <a:solidFill>
                  <a:srgbClr val="0000E6"/>
                </a:solidFill>
                <a:latin typeface="Consolas" panose="020B0609020204030204" pitchFamily="49" charset="0"/>
              </a:rPr>
              <a:t>Process </a:t>
            </a:r>
            <a:r>
              <a:rPr lang="fr-FR" altLang="fr-FR" sz="1800" b="0" dirty="0">
                <a:solidFill>
                  <a:srgbClr val="007997"/>
                </a:solidFill>
                <a:latin typeface="Consolas" panose="020B0609020204030204" pitchFamily="49" charset="0"/>
              </a:rPr>
              <a:t>%d</a:t>
            </a:r>
            <a:r>
              <a:rPr lang="fr-FR" altLang="fr-FR" sz="1800" b="0" dirty="0">
                <a:solidFill>
                  <a:srgbClr val="0000E6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E6"/>
                </a:solidFill>
                <a:latin typeface="Consolas" panose="020B0609020204030204" pitchFamily="49" charset="0"/>
              </a:rPr>
              <a:t>exited</a:t>
            </a:r>
            <a:r>
              <a:rPr lang="fr-FR" altLang="fr-FR" sz="1800" b="0" dirty="0">
                <a:solidFill>
                  <a:srgbClr val="0000E6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E6"/>
                </a:solidFill>
                <a:latin typeface="Consolas" panose="020B0609020204030204" pitchFamily="49" charset="0"/>
              </a:rPr>
              <a:t>with</a:t>
            </a:r>
            <a:r>
              <a:rPr lang="fr-FR" altLang="fr-FR" sz="1800" b="0" dirty="0">
                <a:solidFill>
                  <a:srgbClr val="0000E6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007997"/>
                </a:solidFill>
                <a:latin typeface="Consolas" panose="020B0609020204030204" pitchFamily="49" charset="0"/>
              </a:rPr>
              <a:t>%d</a:t>
            </a:r>
            <a:r>
              <a:rPr lang="fr-FR" altLang="fr-FR" sz="1800" b="0" dirty="0">
                <a:solidFill>
                  <a:srgbClr val="0F69FF"/>
                </a:solidFill>
                <a:latin typeface="Consolas" panose="020B0609020204030204" pitchFamily="49" charset="0"/>
              </a:rPr>
              <a:t>\n</a:t>
            </a:r>
            <a:r>
              <a:rPr lang="fr-FR" altLang="fr-FR" sz="18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603000"/>
                </a:solidFill>
                <a:latin typeface="Consolas" panose="020B0609020204030204" pitchFamily="49" charset="0"/>
              </a:rPr>
              <a:t>    exit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altLang="fr-FR" sz="4000" b="0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8288FA-73E4-4716-B609-04083238E3F0}"/>
              </a:ext>
            </a:extLst>
          </p:cNvPr>
          <p:cNvSpPr/>
          <p:nvPr/>
        </p:nvSpPr>
        <p:spPr bwMode="auto">
          <a:xfrm>
            <a:off x="4572000" y="2147642"/>
            <a:ext cx="4041612" cy="1726774"/>
          </a:xfrm>
          <a:prstGeom prst="rect">
            <a:avLst/>
          </a:prstGeom>
          <a:solidFill>
            <a:srgbClr val="99FF99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80000" tIns="108000" rIns="180000" bIns="108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r>
              <a:rPr lang="en-US" b="0" dirty="0" err="1">
                <a:latin typeface="Consolas" panose="020B0609020204030204" pitchFamily="49" charset="0"/>
              </a:rPr>
              <a:t>waitpid</a:t>
            </a:r>
            <a:r>
              <a:rPr lang="en-US" b="0" dirty="0">
                <a:latin typeface="Calibri" pitchFamily="34" charset="0"/>
              </a:rPr>
              <a:t> will reap only children, not grandchildren, so the second </a:t>
            </a:r>
            <a:r>
              <a:rPr lang="en-US" b="0" dirty="0" err="1">
                <a:latin typeface="Consolas" panose="020B0609020204030204" pitchFamily="49" charset="0"/>
              </a:rPr>
              <a:t>waitpid</a:t>
            </a:r>
            <a:r>
              <a:rPr lang="en-US" b="0" dirty="0">
                <a:latin typeface="Calibri" pitchFamily="34" charset="0"/>
              </a:rPr>
              <a:t> call will return an error.</a:t>
            </a:r>
            <a:endParaRPr lang="fr-CA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1677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How many different sequences can be printed?</a:t>
            </a:r>
          </a:p>
          <a:p>
            <a:pPr marL="0" indent="0">
              <a:buNone/>
            </a:pPr>
            <a:endParaRPr lang="en-US" sz="1800" b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fr-FR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400000"/>
                </a:solidFill>
                <a:latin typeface="Consolas" panose="020B0609020204030204" pitchFamily="49" charset="0"/>
              </a:rPr>
              <a:t>main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void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b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b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800" dirty="0">
                <a:solidFill>
                  <a:srgbClr val="800000"/>
                </a:solidFill>
                <a:latin typeface="Consolas" panose="020B0609020204030204" pitchFamily="49" charset="0"/>
              </a:rPr>
              <a:t>if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fork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()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==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b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pid_t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fork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b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fr-FR" sz="1800" b="0" dirty="0">
                <a:solidFill>
                  <a:srgbClr val="603000"/>
                </a:solidFill>
                <a:latin typeface="Consolas" panose="020B0609020204030204" pitchFamily="49" charset="0"/>
              </a:rPr>
              <a:t>printf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1800" b="0" dirty="0">
                <a:solidFill>
                  <a:srgbClr val="0000E6"/>
                </a:solidFill>
                <a:latin typeface="Consolas" panose="020B0609020204030204" pitchFamily="49" charset="0"/>
              </a:rPr>
              <a:t>Child: </a:t>
            </a:r>
            <a:r>
              <a:rPr lang="fr-FR" altLang="fr-FR" sz="1800" b="0" dirty="0">
                <a:solidFill>
                  <a:srgbClr val="007997"/>
                </a:solidFill>
                <a:latin typeface="Consolas" panose="020B0609020204030204" pitchFamily="49" charset="0"/>
              </a:rPr>
              <a:t>%d</a:t>
            </a:r>
            <a:r>
              <a:rPr lang="fr-FR" altLang="fr-FR" sz="1800" b="0" dirty="0">
                <a:solidFill>
                  <a:srgbClr val="0F69FF"/>
                </a:solidFill>
                <a:latin typeface="Consolas" panose="020B0609020204030204" pitchFamily="49" charset="0"/>
              </a:rPr>
              <a:t>\n</a:t>
            </a:r>
            <a:r>
              <a:rPr lang="fr-FR" altLang="fr-FR" sz="18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getpid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())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b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fr-FR" sz="1800" dirty="0">
                <a:solidFill>
                  <a:srgbClr val="800000"/>
                </a:solidFill>
                <a:latin typeface="Consolas" panose="020B0609020204030204" pitchFamily="49" charset="0"/>
              </a:rPr>
              <a:t>if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==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b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altLang="fr-FR" sz="1800" b="0" dirty="0">
                <a:solidFill>
                  <a:srgbClr val="603000"/>
                </a:solidFill>
                <a:latin typeface="Consolas" panose="020B0609020204030204" pitchFamily="49" charset="0"/>
              </a:rPr>
              <a:t>exit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b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  <a:b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fr-FR" sz="1800" b="0" dirty="0">
                <a:solidFill>
                  <a:srgbClr val="696969"/>
                </a:solidFill>
                <a:latin typeface="Consolas" panose="020B0609020204030204" pitchFamily="49" charset="0"/>
              </a:rPr>
              <a:t>// Continues </a:t>
            </a:r>
            <a:r>
              <a:rPr lang="fr-FR" altLang="fr-FR" sz="1800" b="0" dirty="0" err="1">
                <a:solidFill>
                  <a:srgbClr val="696969"/>
                </a:solidFill>
                <a:latin typeface="Consolas" panose="020B0609020204030204" pitchFamily="49" charset="0"/>
              </a:rPr>
              <a:t>execution</a:t>
            </a:r>
            <a:r>
              <a:rPr lang="fr-FR" altLang="fr-FR" sz="1800" b="0" dirty="0">
                <a:solidFill>
                  <a:srgbClr val="696969"/>
                </a:solidFill>
                <a:latin typeface="Consolas" panose="020B0609020204030204" pitchFamily="49" charset="0"/>
              </a:rPr>
              <a:t>...</a:t>
            </a:r>
            <a:b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  <a:b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pid_t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wait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(&amp;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b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800" b="0" dirty="0">
                <a:solidFill>
                  <a:srgbClr val="603000"/>
                </a:solidFill>
                <a:latin typeface="Consolas" panose="020B0609020204030204" pitchFamily="49" charset="0"/>
              </a:rPr>
              <a:t>printf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1800" b="0" dirty="0">
                <a:solidFill>
                  <a:srgbClr val="0000E6"/>
                </a:solidFill>
                <a:latin typeface="Consolas" panose="020B0609020204030204" pitchFamily="49" charset="0"/>
              </a:rPr>
              <a:t>Parent: </a:t>
            </a:r>
            <a:r>
              <a:rPr lang="fr-FR" altLang="fr-FR" sz="1800" b="0" dirty="0">
                <a:solidFill>
                  <a:srgbClr val="007997"/>
                </a:solidFill>
                <a:latin typeface="Consolas" panose="020B0609020204030204" pitchFamily="49" charset="0"/>
              </a:rPr>
              <a:t>%d</a:t>
            </a:r>
            <a:r>
              <a:rPr lang="fr-FR" altLang="fr-FR" sz="1800" b="0" dirty="0">
                <a:solidFill>
                  <a:srgbClr val="0F69FF"/>
                </a:solidFill>
                <a:latin typeface="Consolas" panose="020B0609020204030204" pitchFamily="49" charset="0"/>
              </a:rPr>
              <a:t>\n</a:t>
            </a:r>
            <a:r>
              <a:rPr lang="fr-FR" altLang="fr-FR" sz="18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b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800" b="0" dirty="0">
                <a:solidFill>
                  <a:srgbClr val="603000"/>
                </a:solidFill>
                <a:latin typeface="Consolas" panose="020B0609020204030204" pitchFamily="49" charset="0"/>
              </a:rPr>
              <a:t>exit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b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  <a:endParaRPr lang="fr-FR" altLang="fr-FR" sz="1800" b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42387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Cachelab</a:t>
            </a:r>
            <a:r>
              <a:rPr lang="en-US" b="0" dirty="0"/>
              <a:t> Style</a:t>
            </a:r>
          </a:p>
          <a:p>
            <a:r>
              <a:rPr lang="en-US" b="0" dirty="0"/>
              <a:t>Process Lifecycle</a:t>
            </a:r>
          </a:p>
          <a:p>
            <a:r>
              <a:rPr lang="en-US" b="0" dirty="0"/>
              <a:t>Signal Handling</a:t>
            </a:r>
          </a:p>
        </p:txBody>
      </p:sp>
    </p:spTree>
    <p:extLst>
      <p:ext uri="{BB962C8B-B14F-4D97-AF65-F5344CB8AC3E}">
        <p14:creationId xmlns:p14="http://schemas.microsoft.com/office/powerpoint/2010/main" val="151600547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How many different sequences can be printed?</a:t>
            </a:r>
          </a:p>
          <a:p>
            <a:pPr marL="0" indent="0">
              <a:buNone/>
            </a:pPr>
            <a:endParaRPr lang="en-US" sz="1800" b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fr-FR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400000"/>
                </a:solidFill>
                <a:latin typeface="Consolas" panose="020B0609020204030204" pitchFamily="49" charset="0"/>
              </a:rPr>
              <a:t>main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void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b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b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800" dirty="0">
                <a:solidFill>
                  <a:srgbClr val="800000"/>
                </a:solidFill>
                <a:latin typeface="Consolas" panose="020B0609020204030204" pitchFamily="49" charset="0"/>
              </a:rPr>
              <a:t>if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fork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()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==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b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pid_t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fork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b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fr-FR" sz="1800" b="0" dirty="0">
                <a:solidFill>
                  <a:srgbClr val="603000"/>
                </a:solidFill>
                <a:latin typeface="Consolas" panose="020B0609020204030204" pitchFamily="49" charset="0"/>
              </a:rPr>
              <a:t>printf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1800" b="0" dirty="0">
                <a:solidFill>
                  <a:srgbClr val="0000E6"/>
                </a:solidFill>
                <a:latin typeface="Consolas" panose="020B0609020204030204" pitchFamily="49" charset="0"/>
              </a:rPr>
              <a:t>Child: </a:t>
            </a:r>
            <a:r>
              <a:rPr lang="fr-FR" altLang="fr-FR" sz="1800" b="0" dirty="0">
                <a:solidFill>
                  <a:srgbClr val="007997"/>
                </a:solidFill>
                <a:latin typeface="Consolas" panose="020B0609020204030204" pitchFamily="49" charset="0"/>
              </a:rPr>
              <a:t>%d</a:t>
            </a:r>
            <a:r>
              <a:rPr lang="fr-FR" altLang="fr-FR" sz="1800" b="0" dirty="0">
                <a:solidFill>
                  <a:srgbClr val="0F69FF"/>
                </a:solidFill>
                <a:latin typeface="Consolas" panose="020B0609020204030204" pitchFamily="49" charset="0"/>
              </a:rPr>
              <a:t>\n</a:t>
            </a:r>
            <a:r>
              <a:rPr lang="fr-FR" altLang="fr-FR" sz="18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getpid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())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b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fr-FR" sz="1800" dirty="0">
                <a:solidFill>
                  <a:srgbClr val="800000"/>
                </a:solidFill>
                <a:latin typeface="Consolas" panose="020B0609020204030204" pitchFamily="49" charset="0"/>
              </a:rPr>
              <a:t>if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==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b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altLang="fr-FR" sz="1800" b="0" dirty="0">
                <a:solidFill>
                  <a:srgbClr val="603000"/>
                </a:solidFill>
                <a:latin typeface="Consolas" panose="020B0609020204030204" pitchFamily="49" charset="0"/>
              </a:rPr>
              <a:t>exit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b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  <a:b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fr-FR" sz="1800" b="0" dirty="0">
                <a:solidFill>
                  <a:srgbClr val="696969"/>
                </a:solidFill>
                <a:latin typeface="Consolas" panose="020B0609020204030204" pitchFamily="49" charset="0"/>
              </a:rPr>
              <a:t>// Continues </a:t>
            </a:r>
            <a:r>
              <a:rPr lang="fr-FR" altLang="fr-FR" sz="1800" b="0" dirty="0" err="1">
                <a:solidFill>
                  <a:srgbClr val="696969"/>
                </a:solidFill>
                <a:latin typeface="Consolas" panose="020B0609020204030204" pitchFamily="49" charset="0"/>
              </a:rPr>
              <a:t>execution</a:t>
            </a:r>
            <a:r>
              <a:rPr lang="fr-FR" altLang="fr-FR" sz="1800" b="0" dirty="0">
                <a:solidFill>
                  <a:srgbClr val="696969"/>
                </a:solidFill>
                <a:latin typeface="Consolas" panose="020B0609020204030204" pitchFamily="49" charset="0"/>
              </a:rPr>
              <a:t>...</a:t>
            </a:r>
            <a:b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  <a:b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pid_t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wait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(&amp;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b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800" b="0" dirty="0">
                <a:solidFill>
                  <a:srgbClr val="603000"/>
                </a:solidFill>
                <a:latin typeface="Consolas" panose="020B0609020204030204" pitchFamily="49" charset="0"/>
              </a:rPr>
              <a:t>printf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1800" b="0" dirty="0">
                <a:solidFill>
                  <a:srgbClr val="0000E6"/>
                </a:solidFill>
                <a:latin typeface="Consolas" panose="020B0609020204030204" pitchFamily="49" charset="0"/>
              </a:rPr>
              <a:t>Parent: </a:t>
            </a:r>
            <a:r>
              <a:rPr lang="fr-FR" altLang="fr-FR" sz="1800" b="0" dirty="0">
                <a:solidFill>
                  <a:srgbClr val="007997"/>
                </a:solidFill>
                <a:latin typeface="Consolas" panose="020B0609020204030204" pitchFamily="49" charset="0"/>
              </a:rPr>
              <a:t>%d</a:t>
            </a:r>
            <a:r>
              <a:rPr lang="fr-FR" altLang="fr-FR" sz="1800" b="0" dirty="0">
                <a:solidFill>
                  <a:srgbClr val="0F69FF"/>
                </a:solidFill>
                <a:latin typeface="Consolas" panose="020B0609020204030204" pitchFamily="49" charset="0"/>
              </a:rPr>
              <a:t>\n</a:t>
            </a:r>
            <a:r>
              <a:rPr lang="fr-FR" altLang="fr-FR" sz="18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b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800" b="0" dirty="0">
                <a:solidFill>
                  <a:srgbClr val="603000"/>
                </a:solidFill>
                <a:latin typeface="Consolas" panose="020B0609020204030204" pitchFamily="49" charset="0"/>
              </a:rPr>
              <a:t>exit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b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  <a:endParaRPr lang="fr-FR" altLang="fr-FR" sz="1800" b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0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73D8B4-FF1F-4133-A119-84FB768A37E6}"/>
              </a:ext>
            </a:extLst>
          </p:cNvPr>
          <p:cNvSpPr/>
          <p:nvPr/>
        </p:nvSpPr>
        <p:spPr bwMode="auto">
          <a:xfrm>
            <a:off x="5514680" y="4410075"/>
            <a:ext cx="2778420" cy="1726774"/>
          </a:xfrm>
          <a:prstGeom prst="rect">
            <a:avLst/>
          </a:prstGeom>
          <a:solidFill>
            <a:srgbClr val="99FF99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80000" tIns="108000" rIns="180000" bIns="108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r>
              <a:rPr lang="en-US" b="0" dirty="0">
                <a:latin typeface="Calibri" pitchFamily="34" charset="0"/>
              </a:rPr>
              <a:t>Two different sequences. See the process graph on the next slide.</a:t>
            </a:r>
            <a:endParaRPr lang="fr-CA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49739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Diagram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0F344CF-F8EF-4CB6-9904-7D4B17EDEAC8}"/>
              </a:ext>
            </a:extLst>
          </p:cNvPr>
          <p:cNvGrpSpPr/>
          <p:nvPr/>
        </p:nvGrpSpPr>
        <p:grpSpPr>
          <a:xfrm>
            <a:off x="720000" y="2520000"/>
            <a:ext cx="7731278" cy="1799484"/>
            <a:chOff x="360000" y="2121027"/>
            <a:chExt cx="7731278" cy="179948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4256E8-9FC2-44AE-86E3-08B3A967D977}"/>
                </a:ext>
              </a:extLst>
            </p:cNvPr>
            <p:cNvSpPr/>
            <p:nvPr/>
          </p:nvSpPr>
          <p:spPr bwMode="auto">
            <a:xfrm>
              <a:off x="360000" y="2160000"/>
              <a:ext cx="801278" cy="320511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CA" dirty="0">
                  <a:latin typeface="Calibri" pitchFamily="34" charset="0"/>
                </a:rPr>
                <a:t>fork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D44D16-185E-400E-9FA9-27D87E0C6DCB}"/>
                </a:ext>
              </a:extLst>
            </p:cNvPr>
            <p:cNvSpPr/>
            <p:nvPr/>
          </p:nvSpPr>
          <p:spPr bwMode="auto">
            <a:xfrm>
              <a:off x="1350000" y="2880000"/>
              <a:ext cx="801278" cy="320511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CA" dirty="0">
                  <a:latin typeface="Calibri" pitchFamily="34" charset="0"/>
                </a:rPr>
                <a:t>fork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DF919B-0D94-46FD-9577-7A47C42C8EB8}"/>
                </a:ext>
              </a:extLst>
            </p:cNvPr>
            <p:cNvSpPr/>
            <p:nvPr/>
          </p:nvSpPr>
          <p:spPr bwMode="auto">
            <a:xfrm>
              <a:off x="2340000" y="2880000"/>
              <a:ext cx="801278" cy="32051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CA" dirty="0" err="1">
                  <a:latin typeface="Calibri" pitchFamily="34" charset="0"/>
                </a:rPr>
                <a:t>print</a:t>
              </a:r>
              <a:endParaRPr lang="fr-CA" dirty="0">
                <a:latin typeface="Calibri" pitchFamily="34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9AAE74D-267F-46BD-951D-491B78D71A24}"/>
                </a:ext>
              </a:extLst>
            </p:cNvPr>
            <p:cNvCxnSpPr>
              <a:cxnSpLocks/>
              <a:stCxn id="12" idx="3"/>
              <a:endCxn id="17" idx="1"/>
            </p:cNvCxnSpPr>
            <p:nvPr/>
          </p:nvCxnSpPr>
          <p:spPr bwMode="auto">
            <a:xfrm>
              <a:off x="2151278" y="3040256"/>
              <a:ext cx="188722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971FD456-79C5-43D7-9F80-7DA0DEB842E5}"/>
                </a:ext>
              </a:extLst>
            </p:cNvPr>
            <p:cNvCxnSpPr>
              <a:stCxn id="4" idx="2"/>
              <a:endCxn id="12" idx="1"/>
            </p:cNvCxnSpPr>
            <p:nvPr/>
          </p:nvCxnSpPr>
          <p:spPr bwMode="auto">
            <a:xfrm rot="16200000" flipH="1">
              <a:off x="775447" y="2465702"/>
              <a:ext cx="559745" cy="589361"/>
            </a:xfrm>
            <a:prstGeom prst="bentConnector2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C36C578-4F9A-41CD-8E6A-B11CE3DEF49B}"/>
                </a:ext>
              </a:extLst>
            </p:cNvPr>
            <p:cNvSpPr/>
            <p:nvPr/>
          </p:nvSpPr>
          <p:spPr bwMode="auto">
            <a:xfrm>
              <a:off x="2340000" y="3600000"/>
              <a:ext cx="801278" cy="32051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CA" dirty="0" err="1">
                  <a:latin typeface="Calibri" pitchFamily="34" charset="0"/>
                </a:rPr>
                <a:t>print</a:t>
              </a:r>
              <a:endParaRPr lang="fr-CA" dirty="0">
                <a:latin typeface="Calibri" pitchFamily="34" charset="0"/>
              </a:endParaRP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9CEC0174-53BE-4DB2-86B5-FAC03ACC9D40}"/>
                </a:ext>
              </a:extLst>
            </p:cNvPr>
            <p:cNvCxnSpPr>
              <a:stCxn id="12" idx="2"/>
              <a:endCxn id="26" idx="1"/>
            </p:cNvCxnSpPr>
            <p:nvPr/>
          </p:nvCxnSpPr>
          <p:spPr bwMode="auto">
            <a:xfrm rot="16200000" flipH="1">
              <a:off x="1765447" y="3185702"/>
              <a:ext cx="559745" cy="589361"/>
            </a:xfrm>
            <a:prstGeom prst="bentConnector2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9162A7-FC0D-4EFA-9D5C-52D8C6DB4EDD}"/>
                </a:ext>
              </a:extLst>
            </p:cNvPr>
            <p:cNvSpPr/>
            <p:nvPr/>
          </p:nvSpPr>
          <p:spPr bwMode="auto">
            <a:xfrm>
              <a:off x="3330000" y="3600000"/>
              <a:ext cx="801278" cy="320511"/>
            </a:xfrm>
            <a:prstGeom prst="rect">
              <a:avLst/>
            </a:prstGeom>
            <a:solidFill>
              <a:srgbClr val="FF7C8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CA" dirty="0">
                  <a:latin typeface="Calibri" pitchFamily="34" charset="0"/>
                </a:rPr>
                <a:t>exit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E107950-4673-43E6-B53A-11DE0066EC9B}"/>
                </a:ext>
              </a:extLst>
            </p:cNvPr>
            <p:cNvSpPr/>
            <p:nvPr/>
          </p:nvSpPr>
          <p:spPr bwMode="auto">
            <a:xfrm>
              <a:off x="3330000" y="2880000"/>
              <a:ext cx="801278" cy="320511"/>
            </a:xfrm>
            <a:prstGeom prst="rect">
              <a:avLst/>
            </a:prstGeom>
            <a:solidFill>
              <a:srgbClr val="FFCC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CA" dirty="0" err="1">
                  <a:latin typeface="Calibri" pitchFamily="34" charset="0"/>
                </a:rPr>
                <a:t>wait</a:t>
              </a:r>
              <a:endParaRPr lang="fr-CA" dirty="0">
                <a:latin typeface="Calibri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24053ED-4C8F-424B-92D3-634D35F97EFA}"/>
                </a:ext>
              </a:extLst>
            </p:cNvPr>
            <p:cNvCxnSpPr>
              <a:cxnSpLocks/>
              <a:stCxn id="17" idx="3"/>
              <a:endCxn id="30" idx="1"/>
            </p:cNvCxnSpPr>
            <p:nvPr/>
          </p:nvCxnSpPr>
          <p:spPr bwMode="auto">
            <a:xfrm>
              <a:off x="3141278" y="3040256"/>
              <a:ext cx="188722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13E799F-3899-480A-9764-8C17E344B385}"/>
                </a:ext>
              </a:extLst>
            </p:cNvPr>
            <p:cNvCxnSpPr>
              <a:cxnSpLocks/>
              <a:stCxn id="26" idx="3"/>
              <a:endCxn id="29" idx="1"/>
            </p:cNvCxnSpPr>
            <p:nvPr/>
          </p:nvCxnSpPr>
          <p:spPr bwMode="auto">
            <a:xfrm>
              <a:off x="3141278" y="3760256"/>
              <a:ext cx="188722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6BF1667-8F50-4C05-BF95-7621F1D252EE}"/>
                </a:ext>
              </a:extLst>
            </p:cNvPr>
            <p:cNvCxnSpPr>
              <a:stCxn id="29" idx="0"/>
              <a:endCxn id="30" idx="2"/>
            </p:cNvCxnSpPr>
            <p:nvPr/>
          </p:nvCxnSpPr>
          <p:spPr bwMode="auto">
            <a:xfrm flipV="1">
              <a:off x="3730639" y="3200511"/>
              <a:ext cx="0" cy="39948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EC2BAAB-9707-4C49-9B0C-E8108EFE9404}"/>
                </a:ext>
              </a:extLst>
            </p:cNvPr>
            <p:cNvSpPr/>
            <p:nvPr/>
          </p:nvSpPr>
          <p:spPr bwMode="auto">
            <a:xfrm>
              <a:off x="4320000" y="2880000"/>
              <a:ext cx="801278" cy="32051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CA" dirty="0" err="1">
                  <a:latin typeface="Calibri" pitchFamily="34" charset="0"/>
                </a:rPr>
                <a:t>print</a:t>
              </a:r>
              <a:endParaRPr lang="fr-CA" dirty="0">
                <a:latin typeface="Calibri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8E3235B-EA58-430E-BB9E-0968547AF611}"/>
                </a:ext>
              </a:extLst>
            </p:cNvPr>
            <p:cNvSpPr/>
            <p:nvPr/>
          </p:nvSpPr>
          <p:spPr bwMode="auto">
            <a:xfrm>
              <a:off x="5310000" y="2880000"/>
              <a:ext cx="801278" cy="320511"/>
            </a:xfrm>
            <a:prstGeom prst="rect">
              <a:avLst/>
            </a:prstGeom>
            <a:solidFill>
              <a:srgbClr val="FF7C8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CA" dirty="0">
                  <a:latin typeface="Calibri" pitchFamily="34" charset="0"/>
                </a:rPr>
                <a:t>exit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4CB0CB6-4542-483F-85DF-E7F2E518B01E}"/>
                </a:ext>
              </a:extLst>
            </p:cNvPr>
            <p:cNvCxnSpPr>
              <a:stCxn id="30" idx="3"/>
              <a:endCxn id="39" idx="1"/>
            </p:cNvCxnSpPr>
            <p:nvPr/>
          </p:nvCxnSpPr>
          <p:spPr bwMode="auto">
            <a:xfrm>
              <a:off x="4131278" y="3040256"/>
              <a:ext cx="188722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CCF1D8B-AF66-4095-BDF3-8B1454A2EA30}"/>
                </a:ext>
              </a:extLst>
            </p:cNvPr>
            <p:cNvCxnSpPr>
              <a:cxnSpLocks/>
              <a:stCxn id="39" idx="3"/>
              <a:endCxn id="40" idx="1"/>
            </p:cNvCxnSpPr>
            <p:nvPr/>
          </p:nvCxnSpPr>
          <p:spPr bwMode="auto">
            <a:xfrm>
              <a:off x="5121278" y="3040256"/>
              <a:ext cx="188722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5717BC6-56C6-4B90-95B0-C323D397A51C}"/>
                </a:ext>
              </a:extLst>
            </p:cNvPr>
            <p:cNvSpPr/>
            <p:nvPr/>
          </p:nvSpPr>
          <p:spPr bwMode="auto">
            <a:xfrm>
              <a:off x="5310000" y="2121029"/>
              <a:ext cx="801278" cy="320511"/>
            </a:xfrm>
            <a:prstGeom prst="rect">
              <a:avLst/>
            </a:prstGeom>
            <a:solidFill>
              <a:srgbClr val="FFCC66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CA" dirty="0" err="1">
                  <a:latin typeface="Calibri" pitchFamily="34" charset="0"/>
                </a:rPr>
                <a:t>wait</a:t>
              </a:r>
              <a:endParaRPr lang="fr-CA" dirty="0">
                <a:latin typeface="Calibri" pitchFamily="34" charset="0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CE4C394-C5BA-483C-A715-161AB0F84F90}"/>
                </a:ext>
              </a:extLst>
            </p:cNvPr>
            <p:cNvCxnSpPr>
              <a:cxnSpLocks/>
              <a:stCxn id="4" idx="3"/>
              <a:endCxn id="70" idx="1"/>
            </p:cNvCxnSpPr>
            <p:nvPr/>
          </p:nvCxnSpPr>
          <p:spPr bwMode="auto">
            <a:xfrm flipV="1">
              <a:off x="1161278" y="2281285"/>
              <a:ext cx="4148722" cy="3897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1004FBD-3E1C-4EDE-B095-5085D22B7784}"/>
                </a:ext>
              </a:extLst>
            </p:cNvPr>
            <p:cNvCxnSpPr>
              <a:stCxn id="40" idx="0"/>
              <a:endCxn id="70" idx="2"/>
            </p:cNvCxnSpPr>
            <p:nvPr/>
          </p:nvCxnSpPr>
          <p:spPr bwMode="auto">
            <a:xfrm flipV="1">
              <a:off x="5710639" y="2441540"/>
              <a:ext cx="0" cy="4384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A54652D-71BF-43FA-A3E3-CFA31C7B4E61}"/>
                </a:ext>
              </a:extLst>
            </p:cNvPr>
            <p:cNvSpPr/>
            <p:nvPr/>
          </p:nvSpPr>
          <p:spPr bwMode="auto">
            <a:xfrm>
              <a:off x="6300000" y="2121028"/>
              <a:ext cx="801278" cy="320511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CA" dirty="0" err="1">
                  <a:latin typeface="Calibri" pitchFamily="34" charset="0"/>
                </a:rPr>
                <a:t>print</a:t>
              </a:r>
              <a:endParaRPr lang="fr-CA" dirty="0">
                <a:latin typeface="Calibri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A844F40-2CA4-4F87-9285-3AD6A026EF26}"/>
                </a:ext>
              </a:extLst>
            </p:cNvPr>
            <p:cNvSpPr/>
            <p:nvPr/>
          </p:nvSpPr>
          <p:spPr bwMode="auto">
            <a:xfrm>
              <a:off x="7290000" y="2121027"/>
              <a:ext cx="801278" cy="320511"/>
            </a:xfrm>
            <a:prstGeom prst="rect">
              <a:avLst/>
            </a:prstGeom>
            <a:solidFill>
              <a:srgbClr val="FF7C8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CA" dirty="0">
                  <a:latin typeface="Calibri" pitchFamily="34" charset="0"/>
                </a:rPr>
                <a:t>exit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AB20E47-A000-465D-B885-EEA4D9C01530}"/>
                </a:ext>
              </a:extLst>
            </p:cNvPr>
            <p:cNvCxnSpPr>
              <a:stCxn id="70" idx="3"/>
              <a:endCxn id="76" idx="1"/>
            </p:cNvCxnSpPr>
            <p:nvPr/>
          </p:nvCxnSpPr>
          <p:spPr bwMode="auto">
            <a:xfrm flipV="1">
              <a:off x="6111278" y="2281284"/>
              <a:ext cx="188722" cy="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33C2433-C47A-41AE-A65D-BF00724DC3B3}"/>
                </a:ext>
              </a:extLst>
            </p:cNvPr>
            <p:cNvCxnSpPr>
              <a:stCxn id="76" idx="3"/>
              <a:endCxn id="77" idx="1"/>
            </p:cNvCxnSpPr>
            <p:nvPr/>
          </p:nvCxnSpPr>
          <p:spPr bwMode="auto">
            <a:xfrm flipV="1">
              <a:off x="7101278" y="2281283"/>
              <a:ext cx="188722" cy="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A6739AB-04C1-4EC6-B269-25B9D804B72C}"/>
              </a:ext>
            </a:extLst>
          </p:cNvPr>
          <p:cNvCxnSpPr>
            <a:cxnSpLocks/>
            <a:stCxn id="77" idx="3"/>
          </p:cNvCxnSpPr>
          <p:nvPr/>
        </p:nvCxnSpPr>
        <p:spPr bwMode="auto">
          <a:xfrm flipV="1">
            <a:off x="8451278" y="2680255"/>
            <a:ext cx="287369" cy="1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D7450D4-276C-4FF7-8F29-3D5B14A4FA5F}"/>
              </a:ext>
            </a:extLst>
          </p:cNvPr>
          <p:cNvCxnSpPr>
            <a:cxnSpLocks/>
            <a:endCxn id="4" idx="1"/>
          </p:cNvCxnSpPr>
          <p:nvPr/>
        </p:nvCxnSpPr>
        <p:spPr bwMode="auto">
          <a:xfrm>
            <a:off x="342556" y="2719229"/>
            <a:ext cx="377444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4483005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different lines are printed?</a:t>
            </a:r>
          </a:p>
          <a:p>
            <a:pPr marL="0" indent="0">
              <a:buNone/>
            </a:pPr>
            <a:endParaRPr lang="en-US" sz="2000" b="0" dirty="0"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400000"/>
                </a:solidFill>
                <a:latin typeface="Consolas" panose="020B0609020204030204" pitchFamily="49" charset="0"/>
              </a:rPr>
              <a:t>main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void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char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*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tgt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000" b="0" dirty="0" err="1">
                <a:solidFill>
                  <a:srgbClr val="0000E6"/>
                </a:solidFill>
                <a:latin typeface="Consolas" panose="020B0609020204030204" pitchFamily="49" charset="0"/>
              </a:rPr>
              <a:t>child</a:t>
            </a:r>
            <a:r>
              <a:rPr lang="fr-FR" altLang="fr-FR" sz="20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pid_t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fork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()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if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==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getppid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()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696969"/>
                </a:solidFill>
                <a:latin typeface="Consolas" panose="020B0609020204030204" pitchFamily="49" charset="0"/>
              </a:rPr>
              <a:t>// </a:t>
            </a:r>
            <a:r>
              <a:rPr lang="fr-FR" altLang="fr-FR" sz="2000" b="0" dirty="0" err="1">
                <a:solidFill>
                  <a:srgbClr val="696969"/>
                </a:solidFill>
                <a:latin typeface="Consolas" panose="020B0609020204030204" pitchFamily="49" charset="0"/>
              </a:rPr>
              <a:t>Get</a:t>
            </a:r>
            <a:r>
              <a:rPr lang="fr-FR" altLang="fr-FR" sz="2000" b="0" dirty="0">
                <a:solidFill>
                  <a:srgbClr val="696969"/>
                </a:solidFill>
                <a:latin typeface="Consolas" panose="020B0609020204030204" pitchFamily="49" charset="0"/>
              </a:rPr>
              <a:t> parent </a:t>
            </a:r>
            <a:r>
              <a:rPr lang="fr-FR" altLang="fr-FR" sz="2000" b="0" dirty="0" err="1">
                <a:solidFill>
                  <a:srgbClr val="696969"/>
                </a:solidFill>
                <a:latin typeface="Consolas" panose="020B0609020204030204" pitchFamily="49" charset="0"/>
              </a:rPr>
              <a:t>pid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tgt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000" b="0" dirty="0">
                <a:solidFill>
                  <a:srgbClr val="0000E6"/>
                </a:solidFill>
                <a:latin typeface="Consolas" panose="020B0609020204030204" pitchFamily="49" charset="0"/>
              </a:rPr>
              <a:t>parent</a:t>
            </a:r>
            <a:r>
              <a:rPr lang="fr-FR" altLang="fr-FR" sz="20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    }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kill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SIGKILL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b="0" dirty="0">
                <a:solidFill>
                  <a:srgbClr val="603000"/>
                </a:solidFill>
                <a:latin typeface="Consolas" panose="020B0609020204030204" pitchFamily="49" charset="0"/>
              </a:rPr>
              <a:t>    printf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000" b="0" dirty="0">
                <a:solidFill>
                  <a:srgbClr val="0000E6"/>
                </a:solidFill>
                <a:latin typeface="Consolas" panose="020B0609020204030204" pitchFamily="49" charset="0"/>
              </a:rPr>
              <a:t>Sent SIGKILL to </a:t>
            </a:r>
            <a:r>
              <a:rPr lang="fr-FR" altLang="fr-FR" sz="2000" b="0" dirty="0">
                <a:solidFill>
                  <a:srgbClr val="007997"/>
                </a:solidFill>
                <a:latin typeface="Consolas" panose="020B0609020204030204" pitchFamily="49" charset="0"/>
              </a:rPr>
              <a:t>%s</a:t>
            </a:r>
            <a:r>
              <a:rPr lang="fr-FR" altLang="fr-FR" sz="2000" b="0" dirty="0">
                <a:solidFill>
                  <a:srgbClr val="0000E6"/>
                </a:solidFill>
                <a:latin typeface="Consolas" panose="020B0609020204030204" pitchFamily="49" charset="0"/>
              </a:rPr>
              <a:t>:</a:t>
            </a:r>
            <a:r>
              <a:rPr lang="fr-FR" altLang="fr-FR" sz="2000" b="0" dirty="0">
                <a:solidFill>
                  <a:srgbClr val="007997"/>
                </a:solidFill>
                <a:latin typeface="Consolas" panose="020B0609020204030204" pitchFamily="49" charset="0"/>
              </a:rPr>
              <a:t>%d</a:t>
            </a:r>
            <a:r>
              <a:rPr lang="fr-FR" altLang="fr-FR" sz="2000" b="0" dirty="0">
                <a:solidFill>
                  <a:srgbClr val="0F69FF"/>
                </a:solidFill>
                <a:latin typeface="Consolas" panose="020B0609020204030204" pitchFamily="49" charset="0"/>
              </a:rPr>
              <a:t>\n</a:t>
            </a:r>
            <a:r>
              <a:rPr lang="fr-FR" altLang="fr-FR" sz="20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tgt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b="0" dirty="0">
                <a:solidFill>
                  <a:srgbClr val="603000"/>
                </a:solidFill>
                <a:latin typeface="Consolas" panose="020B0609020204030204" pitchFamily="49" charset="0"/>
              </a:rPr>
              <a:t>    exit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altLang="fr-FR" sz="44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15955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different lines are printed?</a:t>
            </a:r>
          </a:p>
          <a:p>
            <a:pPr marL="0" indent="0">
              <a:buNone/>
            </a:pPr>
            <a:endParaRPr lang="en-US" sz="2000" b="0" dirty="0"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400000"/>
                </a:solidFill>
                <a:latin typeface="Consolas" panose="020B0609020204030204" pitchFamily="49" charset="0"/>
              </a:rPr>
              <a:t>main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void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char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*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tgt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000" b="0" dirty="0" err="1">
                <a:solidFill>
                  <a:srgbClr val="0000E6"/>
                </a:solidFill>
                <a:latin typeface="Consolas" panose="020B0609020204030204" pitchFamily="49" charset="0"/>
              </a:rPr>
              <a:t>child</a:t>
            </a:r>
            <a:r>
              <a:rPr lang="fr-FR" altLang="fr-FR" sz="20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pid_t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fork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()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dirty="0">
                <a:solidFill>
                  <a:srgbClr val="800000"/>
                </a:solidFill>
                <a:latin typeface="Consolas" panose="020B0609020204030204" pitchFamily="49" charset="0"/>
              </a:rPr>
              <a:t>    if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==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getppid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()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696969"/>
                </a:solidFill>
                <a:latin typeface="Consolas" panose="020B0609020204030204" pitchFamily="49" charset="0"/>
              </a:rPr>
              <a:t>// </a:t>
            </a:r>
            <a:r>
              <a:rPr lang="fr-FR" altLang="fr-FR" sz="2000" b="0" dirty="0" err="1">
                <a:solidFill>
                  <a:srgbClr val="696969"/>
                </a:solidFill>
                <a:latin typeface="Consolas" panose="020B0609020204030204" pitchFamily="49" charset="0"/>
              </a:rPr>
              <a:t>Get</a:t>
            </a:r>
            <a:r>
              <a:rPr lang="fr-FR" altLang="fr-FR" sz="2000" b="0" dirty="0">
                <a:solidFill>
                  <a:srgbClr val="696969"/>
                </a:solidFill>
                <a:latin typeface="Consolas" panose="020B0609020204030204" pitchFamily="49" charset="0"/>
              </a:rPr>
              <a:t> parent </a:t>
            </a:r>
            <a:r>
              <a:rPr lang="fr-FR" altLang="fr-FR" sz="2000" b="0" dirty="0" err="1">
                <a:solidFill>
                  <a:srgbClr val="696969"/>
                </a:solidFill>
                <a:latin typeface="Consolas" panose="020B0609020204030204" pitchFamily="49" charset="0"/>
              </a:rPr>
              <a:t>pid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tgt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000" b="0" dirty="0">
                <a:solidFill>
                  <a:srgbClr val="0000E6"/>
                </a:solidFill>
                <a:latin typeface="Consolas" panose="020B0609020204030204" pitchFamily="49" charset="0"/>
              </a:rPr>
              <a:t>parent</a:t>
            </a:r>
            <a:r>
              <a:rPr lang="fr-FR" altLang="fr-FR" sz="20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    }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kill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SIGKILL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b="0" dirty="0">
                <a:solidFill>
                  <a:srgbClr val="603000"/>
                </a:solidFill>
                <a:latin typeface="Consolas" panose="020B0609020204030204" pitchFamily="49" charset="0"/>
              </a:rPr>
              <a:t>    printf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000" b="0" dirty="0">
                <a:solidFill>
                  <a:srgbClr val="0000E6"/>
                </a:solidFill>
                <a:latin typeface="Consolas" panose="020B0609020204030204" pitchFamily="49" charset="0"/>
              </a:rPr>
              <a:t>Sent SIGKILL to </a:t>
            </a:r>
            <a:r>
              <a:rPr lang="fr-FR" altLang="fr-FR" sz="2000" b="0" dirty="0">
                <a:solidFill>
                  <a:srgbClr val="007997"/>
                </a:solidFill>
                <a:latin typeface="Consolas" panose="020B0609020204030204" pitchFamily="49" charset="0"/>
              </a:rPr>
              <a:t>%s</a:t>
            </a:r>
            <a:r>
              <a:rPr lang="fr-FR" altLang="fr-FR" sz="2000" b="0" dirty="0">
                <a:solidFill>
                  <a:srgbClr val="0000E6"/>
                </a:solidFill>
                <a:latin typeface="Consolas" panose="020B0609020204030204" pitchFamily="49" charset="0"/>
              </a:rPr>
              <a:t>:</a:t>
            </a:r>
            <a:r>
              <a:rPr lang="fr-FR" altLang="fr-FR" sz="2000" b="0" dirty="0">
                <a:solidFill>
                  <a:srgbClr val="007997"/>
                </a:solidFill>
                <a:latin typeface="Consolas" panose="020B0609020204030204" pitchFamily="49" charset="0"/>
              </a:rPr>
              <a:t>%d</a:t>
            </a:r>
            <a:r>
              <a:rPr lang="fr-FR" altLang="fr-FR" sz="2000" b="0" dirty="0">
                <a:solidFill>
                  <a:srgbClr val="0F69FF"/>
                </a:solidFill>
                <a:latin typeface="Consolas" panose="020B0609020204030204" pitchFamily="49" charset="0"/>
              </a:rPr>
              <a:t>\n</a:t>
            </a:r>
            <a:r>
              <a:rPr lang="fr-FR" altLang="fr-FR" sz="2000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tgt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b="0" dirty="0">
                <a:solidFill>
                  <a:srgbClr val="603000"/>
                </a:solidFill>
                <a:latin typeface="Consolas" panose="020B0609020204030204" pitchFamily="49" charset="0"/>
              </a:rPr>
              <a:t>    exit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altLang="fr-FR" sz="4400" b="0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B6F793-DD8B-4783-A46C-5523BFB26FF3}"/>
              </a:ext>
            </a:extLst>
          </p:cNvPr>
          <p:cNvSpPr/>
          <p:nvPr/>
        </p:nvSpPr>
        <p:spPr bwMode="auto">
          <a:xfrm>
            <a:off x="3157979" y="5184741"/>
            <a:ext cx="5135121" cy="952107"/>
          </a:xfrm>
          <a:prstGeom prst="rect">
            <a:avLst/>
          </a:prstGeom>
          <a:solidFill>
            <a:srgbClr val="99FF99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80000" tIns="108000" rIns="180000" bIns="108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r>
              <a:rPr lang="en-US" b="0" dirty="0">
                <a:latin typeface="Calibri" pitchFamily="34" charset="0"/>
              </a:rPr>
              <a:t>Anywhere from 0-2 lines. The parent and child try to terminate each other.</a:t>
            </a:r>
            <a:endParaRPr lang="fr-CA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85069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and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Signals can happen at any time</a:t>
            </a:r>
          </a:p>
          <a:p>
            <a:pPr lvl="1"/>
            <a:r>
              <a:rPr lang="en-US" dirty="0"/>
              <a:t>Control when through blocking signals</a:t>
            </a:r>
          </a:p>
          <a:p>
            <a:endParaRPr lang="en-US" dirty="0"/>
          </a:p>
          <a:p>
            <a:r>
              <a:rPr lang="en-US" dirty="0"/>
              <a:t>Signals also communicate that events have occurred</a:t>
            </a:r>
          </a:p>
          <a:p>
            <a:pPr lvl="1"/>
            <a:r>
              <a:rPr lang="en-US" dirty="0"/>
              <a:t>What event(s) correspond to each signal?</a:t>
            </a:r>
          </a:p>
          <a:p>
            <a:endParaRPr lang="en-US" dirty="0"/>
          </a:p>
          <a:p>
            <a:r>
              <a:rPr lang="en-US" dirty="0"/>
              <a:t>Write separate routines for receiving (i.e., signals)</a:t>
            </a:r>
          </a:p>
        </p:txBody>
      </p:sp>
    </p:spTree>
    <p:extLst>
      <p:ext uri="{BB962C8B-B14F-4D97-AF65-F5344CB8AC3E}">
        <p14:creationId xmlns:p14="http://schemas.microsoft.com/office/powerpoint/2010/main" val="315767445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with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this code terminate?</a:t>
            </a:r>
          </a:p>
          <a:p>
            <a:pPr marL="0" indent="0">
              <a:buNone/>
            </a:pPr>
            <a:endParaRPr lang="en-US" sz="1400" b="0" dirty="0"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dirty="0">
                <a:solidFill>
                  <a:srgbClr val="800000"/>
                </a:solidFill>
                <a:latin typeface="Consolas" panose="020B0609020204030204" pitchFamily="49" charset="0"/>
              </a:rPr>
              <a:t>volatile </a:t>
            </a:r>
            <a:r>
              <a:rPr lang="fr-FR" altLang="fr-FR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void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handler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sig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++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400000"/>
                </a:solidFill>
                <a:latin typeface="Consolas" panose="020B0609020204030204" pitchFamily="49" charset="0"/>
              </a:rPr>
              <a:t>main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void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800" b="0" dirty="0">
                <a:solidFill>
                  <a:srgbClr val="603000"/>
                </a:solidFill>
                <a:latin typeface="Consolas" panose="020B0609020204030204" pitchFamily="49" charset="0"/>
              </a:rPr>
              <a:t>signal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SIGCHLD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handler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800" dirty="0">
                <a:solidFill>
                  <a:srgbClr val="800000"/>
                </a:solidFill>
                <a:latin typeface="Consolas" panose="020B0609020204030204" pitchFamily="49" charset="0"/>
              </a:rPr>
              <a:t>for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10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++)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fr-FR" sz="1800" dirty="0">
                <a:solidFill>
                  <a:srgbClr val="800000"/>
                </a:solidFill>
                <a:latin typeface="Consolas" panose="020B0609020204030204" pitchFamily="49" charset="0"/>
              </a:rPr>
              <a:t>if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fork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()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==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603000"/>
                </a:solidFill>
                <a:latin typeface="Consolas" panose="020B0609020204030204" pitchFamily="49" charset="0"/>
              </a:rPr>
              <a:t>exit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while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10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       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mine_bitcoin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    }</a:t>
            </a: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800" dirty="0">
                <a:solidFill>
                  <a:srgbClr val="800000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  <a:endParaRPr lang="fr-FR" altLang="fr-FR" sz="40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1179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with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this code terminate?</a:t>
            </a:r>
          </a:p>
          <a:p>
            <a:pPr marL="0" indent="0">
              <a:buNone/>
            </a:pPr>
            <a:endParaRPr lang="en-US" sz="1400" b="0" dirty="0"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dirty="0">
                <a:solidFill>
                  <a:srgbClr val="800000"/>
                </a:solidFill>
                <a:latin typeface="Consolas" panose="020B0609020204030204" pitchFamily="49" charset="0"/>
              </a:rPr>
              <a:t>volatile </a:t>
            </a:r>
            <a:r>
              <a:rPr lang="fr-FR" altLang="fr-FR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void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handler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sig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++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400000"/>
                </a:solidFill>
                <a:latin typeface="Consolas" panose="020B0609020204030204" pitchFamily="49" charset="0"/>
              </a:rPr>
              <a:t>main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void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800" b="0" dirty="0">
                <a:solidFill>
                  <a:srgbClr val="603000"/>
                </a:solidFill>
                <a:latin typeface="Consolas" panose="020B0609020204030204" pitchFamily="49" charset="0"/>
              </a:rPr>
              <a:t>signal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SIGCHLD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handler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800" dirty="0">
                <a:solidFill>
                  <a:srgbClr val="800000"/>
                </a:solidFill>
                <a:latin typeface="Consolas" panose="020B0609020204030204" pitchFamily="49" charset="0"/>
              </a:rPr>
              <a:t>for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10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i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++)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fr-FR" sz="1800" dirty="0">
                <a:solidFill>
                  <a:srgbClr val="800000"/>
                </a:solidFill>
                <a:latin typeface="Consolas" panose="020B0609020204030204" pitchFamily="49" charset="0"/>
              </a:rPr>
              <a:t>if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fork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()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==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603000"/>
                </a:solidFill>
                <a:latin typeface="Consolas" panose="020B0609020204030204" pitchFamily="49" charset="0"/>
              </a:rPr>
              <a:t>exit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800" dirty="0" err="1">
                <a:solidFill>
                  <a:srgbClr val="800000"/>
                </a:solidFill>
                <a:latin typeface="Consolas" panose="020B0609020204030204" pitchFamily="49" charset="0"/>
              </a:rPr>
              <a:t>while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10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        </a:t>
            </a:r>
            <a:r>
              <a:rPr lang="fr-FR" altLang="fr-FR" sz="18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mine_bitcoin</a:t>
            </a:r>
            <a:r>
              <a:rPr lang="fr-FR" altLang="fr-FR" sz="1800" b="0" dirty="0">
                <a:solidFill>
                  <a:srgbClr val="808030"/>
                </a:solidFill>
                <a:latin typeface="Consolas" panose="020B0609020204030204" pitchFamily="49" charset="0"/>
              </a:rPr>
              <a:t>()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    }</a:t>
            </a: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1800" dirty="0">
                <a:solidFill>
                  <a:srgbClr val="800000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18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18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sz="1800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  <a:endParaRPr lang="fr-FR" altLang="fr-FR" sz="4000" b="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2C8B75-523C-48A6-AA1E-19AFC2DADEDA}"/>
              </a:ext>
            </a:extLst>
          </p:cNvPr>
          <p:cNvSpPr/>
          <p:nvPr/>
        </p:nvSpPr>
        <p:spPr bwMode="auto">
          <a:xfrm>
            <a:off x="5329238" y="5172076"/>
            <a:ext cx="2963861" cy="964772"/>
          </a:xfrm>
          <a:prstGeom prst="rect">
            <a:avLst/>
          </a:prstGeom>
          <a:solidFill>
            <a:srgbClr val="99FF99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80000" tIns="108000" rIns="180000" bIns="108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r>
              <a:rPr lang="en-US" b="0" dirty="0">
                <a:latin typeface="Calibri" pitchFamily="34" charset="0"/>
              </a:rPr>
              <a:t>It might not, since signals can coalesce.</a:t>
            </a:r>
            <a:endParaRPr lang="fr-CA" b="0" dirty="0">
              <a:latin typeface="Calibri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BEB351-4D12-4815-BF49-5E8DA9F44AD8}"/>
              </a:ext>
            </a:extLst>
          </p:cNvPr>
          <p:cNvCxnSpPr>
            <a:cxnSpLocks/>
          </p:cNvCxnSpPr>
          <p:nvPr/>
        </p:nvCxnSpPr>
        <p:spPr bwMode="auto">
          <a:xfrm flipH="1">
            <a:off x="4305300" y="3267075"/>
            <a:ext cx="1304925" cy="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E584AD0-B575-447A-9F59-9DA6A7485E06}"/>
              </a:ext>
            </a:extLst>
          </p:cNvPr>
          <p:cNvSpPr txBox="1"/>
          <p:nvPr/>
        </p:nvSpPr>
        <p:spPr>
          <a:xfrm>
            <a:off x="5610225" y="3028950"/>
            <a:ext cx="313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800" b="0" dirty="0">
                <a:latin typeface="Calibri" pitchFamily="34" charset="0"/>
              </a:rPr>
              <a:t>(Don't use </a:t>
            </a:r>
            <a:r>
              <a:rPr lang="fr-CA" sz="1800" b="0" dirty="0">
                <a:latin typeface="Consolas" panose="020B0609020204030204" pitchFamily="49" charset="0"/>
              </a:rPr>
              <a:t>signal</a:t>
            </a:r>
            <a:r>
              <a:rPr lang="fr-CA" sz="1800" b="0" dirty="0">
                <a:latin typeface="Calibri" pitchFamily="34" charset="0"/>
              </a:rPr>
              <a:t>, use </a:t>
            </a:r>
            <a:r>
              <a:rPr lang="fr-CA" sz="1800" b="0" dirty="0">
                <a:latin typeface="Consolas" panose="020B0609020204030204" pitchFamily="49" charset="0"/>
              </a:rPr>
              <a:t>Signal</a:t>
            </a:r>
            <a:r>
              <a:rPr lang="fr-CA" sz="1800" b="0" dirty="0">
                <a:latin typeface="Calibri" pitchFamily="34" charset="0"/>
              </a:rPr>
              <a:t> or </a:t>
            </a:r>
            <a:r>
              <a:rPr lang="fr-CA" sz="1800" b="0" dirty="0" err="1">
                <a:latin typeface="Consolas" panose="020B0609020204030204" pitchFamily="49" charset="0"/>
              </a:rPr>
              <a:t>sigaction</a:t>
            </a:r>
            <a:r>
              <a:rPr lang="fr-CA" sz="1800" b="0" dirty="0">
                <a:latin typeface="Calibri" pitchFamily="34" charset="0"/>
              </a:rPr>
              <a:t> </a:t>
            </a:r>
            <a:r>
              <a:rPr lang="fr-CA" sz="1800" b="0" dirty="0" err="1">
                <a:latin typeface="Calibri" pitchFamily="34" charset="0"/>
              </a:rPr>
              <a:t>instead</a:t>
            </a:r>
            <a:r>
              <a:rPr lang="fr-CA" sz="1800" b="0" dirty="0">
                <a:latin typeface="Calibri" pitchFamily="34" charset="0"/>
              </a:rPr>
              <a:t>!)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54834F-18C8-47AD-A383-F18A8374E2DF}"/>
              </a:ext>
            </a:extLst>
          </p:cNvPr>
          <p:cNvCxnSpPr/>
          <p:nvPr/>
        </p:nvCxnSpPr>
        <p:spPr bwMode="auto">
          <a:xfrm flipV="1">
            <a:off x="2686050" y="4857750"/>
            <a:ext cx="0" cy="57150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10EAC7-482E-47F4-A562-64A90B375621}"/>
              </a:ext>
            </a:extLst>
          </p:cNvPr>
          <p:cNvSpPr txBox="1"/>
          <p:nvPr/>
        </p:nvSpPr>
        <p:spPr>
          <a:xfrm>
            <a:off x="2424112" y="5495925"/>
            <a:ext cx="2533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800" b="0" dirty="0">
                <a:latin typeface="Calibri" pitchFamily="34" charset="0"/>
              </a:rPr>
              <a:t>(Don't </a:t>
            </a:r>
            <a:r>
              <a:rPr lang="fr-CA" sz="1800" b="0" dirty="0" err="1">
                <a:latin typeface="Calibri" pitchFamily="34" charset="0"/>
              </a:rPr>
              <a:t>busy-wait</a:t>
            </a:r>
            <a:r>
              <a:rPr lang="fr-CA" sz="1800" b="0" dirty="0">
                <a:latin typeface="Calibri" pitchFamily="34" charset="0"/>
              </a:rPr>
              <a:t>, use </a:t>
            </a:r>
            <a:r>
              <a:rPr lang="fr-CA" sz="1800" b="0" dirty="0" err="1">
                <a:latin typeface="Consolas" panose="020B0609020204030204" pitchFamily="49" charset="0"/>
              </a:rPr>
              <a:t>sigsuspend</a:t>
            </a:r>
            <a:r>
              <a:rPr lang="fr-CA" sz="1800" b="0" dirty="0">
                <a:latin typeface="Calibri" pitchFamily="34" charset="0"/>
              </a:rPr>
              <a:t> </a:t>
            </a:r>
            <a:r>
              <a:rPr lang="fr-CA" sz="1800" b="0" dirty="0" err="1">
                <a:latin typeface="Calibri" pitchFamily="34" charset="0"/>
              </a:rPr>
              <a:t>instead</a:t>
            </a:r>
            <a:r>
              <a:rPr lang="fr-CA" sz="1800" b="0" dirty="0">
                <a:latin typeface="Calibri" pitchFamily="34" charset="0"/>
              </a:rPr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269599007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signal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fix the previous code?</a:t>
            </a:r>
          </a:p>
          <a:p>
            <a:pPr lvl="1"/>
            <a:r>
              <a:rPr lang="en-US" dirty="0"/>
              <a:t>Remember that signals will be coalesced, so the number of times a signal handler has executed is </a:t>
            </a:r>
            <a:r>
              <a:rPr lang="en-US" b="1" dirty="0"/>
              <a:t>not</a:t>
            </a:r>
            <a:r>
              <a:rPr lang="en-US" dirty="0"/>
              <a:t> necessarily the same as number of times a signal was sent.</a:t>
            </a:r>
          </a:p>
          <a:p>
            <a:pPr lvl="1"/>
            <a:r>
              <a:rPr lang="en-US" dirty="0"/>
              <a:t>We need some other way to count the number of children.</a:t>
            </a:r>
          </a:p>
        </p:txBody>
      </p:sp>
    </p:spTree>
    <p:extLst>
      <p:ext uri="{BB962C8B-B14F-4D97-AF65-F5344CB8AC3E}">
        <p14:creationId xmlns:p14="http://schemas.microsoft.com/office/powerpoint/2010/main" val="217734765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signal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fix the previous code?</a:t>
            </a:r>
          </a:p>
          <a:p>
            <a:pPr lvl="1"/>
            <a:r>
              <a:rPr lang="en-US" dirty="0"/>
              <a:t>Remember that signals will be coalesced, so the number of times a signal handler has executed is </a:t>
            </a:r>
            <a:r>
              <a:rPr lang="en-US" b="1" dirty="0"/>
              <a:t>not</a:t>
            </a:r>
            <a:r>
              <a:rPr lang="en-US" dirty="0"/>
              <a:t> necessarily the same as number of times a signal was sent.</a:t>
            </a:r>
          </a:p>
          <a:p>
            <a:pPr lvl="1"/>
            <a:r>
              <a:rPr lang="en-US" dirty="0"/>
              <a:t>We need some other way to count the number of children.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DA3B23-0336-4E40-A7A5-C2362783ADC9}"/>
              </a:ext>
            </a:extLst>
          </p:cNvPr>
          <p:cNvSpPr/>
          <p:nvPr/>
        </p:nvSpPr>
        <p:spPr bwMode="auto">
          <a:xfrm>
            <a:off x="396875" y="3478291"/>
            <a:ext cx="7757312" cy="2122409"/>
          </a:xfrm>
          <a:prstGeom prst="rect">
            <a:avLst/>
          </a:prstGeom>
          <a:solidFill>
            <a:srgbClr val="99FF99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80000" tIns="108000" rIns="180000" bIns="10800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hangingPunct="0"/>
            <a:r>
              <a:rPr lang="fr-FR" altLang="fr-FR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void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handler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sig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hangingPunct="0"/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pid_t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hangingPunct="0"/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while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((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waitpid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(-</a:t>
            </a:r>
            <a:r>
              <a:rPr lang="fr-FR" altLang="fr-FR" sz="2000" b="0" dirty="0">
                <a:solidFill>
                  <a:srgbClr val="008C00"/>
                </a:solidFill>
                <a:latin typeface="Consolas" panose="020B0609020204030204" pitchFamily="49" charset="0"/>
              </a:rPr>
              <a:t>1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7D0045"/>
                </a:solidFill>
                <a:latin typeface="Consolas" panose="020B0609020204030204" pitchFamily="49" charset="0"/>
              </a:rPr>
              <a:t>NULL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WNOHANG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))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&gt;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hangingPunct="0"/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fr-FR" sz="20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counter</a:t>
            </a:r>
            <a:r>
              <a:rPr lang="fr-FR" altLang="fr-FR" sz="2000" b="0" dirty="0">
                <a:solidFill>
                  <a:srgbClr val="808030"/>
                </a:solidFill>
                <a:latin typeface="Consolas" panose="020B0609020204030204" pitchFamily="49" charset="0"/>
              </a:rPr>
              <a:t>++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hangingPunct="0"/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hangingPunct="0"/>
            <a:r>
              <a:rPr lang="fr-FR" altLang="fr-FR" sz="2000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  <a:endParaRPr lang="fr-FR" altLang="fr-FR" sz="2000" b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BB8AEC-0C18-4C1D-84C3-55126B6D36FD}"/>
              </a:ext>
            </a:extLst>
          </p:cNvPr>
          <p:cNvCxnSpPr/>
          <p:nvPr/>
        </p:nvCxnSpPr>
        <p:spPr bwMode="auto">
          <a:xfrm flipV="1">
            <a:off x="2171700" y="4914900"/>
            <a:ext cx="0" cy="904875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512E58-D22B-4508-B9B7-A319F1A3D141}"/>
              </a:ext>
            </a:extLst>
          </p:cNvPr>
          <p:cNvSpPr txBox="1"/>
          <p:nvPr/>
        </p:nvSpPr>
        <p:spPr>
          <a:xfrm>
            <a:off x="1828800" y="5857875"/>
            <a:ext cx="3552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800" b="0" dirty="0">
                <a:latin typeface="Calibri" pitchFamily="34" charset="0"/>
              </a:rPr>
              <a:t>(This instruction </a:t>
            </a:r>
            <a:r>
              <a:rPr lang="fr-CA" sz="1800" b="0" dirty="0" err="1">
                <a:latin typeface="Calibri" pitchFamily="34" charset="0"/>
              </a:rPr>
              <a:t>isn't</a:t>
            </a:r>
            <a:r>
              <a:rPr lang="fr-CA" sz="1800" b="0" dirty="0">
                <a:latin typeface="Calibri" pitchFamily="34" charset="0"/>
              </a:rPr>
              <a:t> </a:t>
            </a:r>
            <a:r>
              <a:rPr lang="fr-CA" sz="1800" b="0" dirty="0" err="1">
                <a:latin typeface="Calibri" pitchFamily="34" charset="0"/>
              </a:rPr>
              <a:t>atomic</a:t>
            </a:r>
            <a:r>
              <a:rPr lang="fr-CA" sz="1800" b="0" dirty="0">
                <a:latin typeface="Calibri" pitchFamily="34" charset="0"/>
              </a:rPr>
              <a:t>. </a:t>
            </a:r>
            <a:r>
              <a:rPr lang="fr-CA" sz="1800" b="0" dirty="0" err="1">
                <a:latin typeface="Calibri" pitchFamily="34" charset="0"/>
              </a:rPr>
              <a:t>Why</a:t>
            </a:r>
            <a:r>
              <a:rPr lang="fr-CA" sz="1800" b="0" dirty="0">
                <a:latin typeface="Calibri" pitchFamily="34" charset="0"/>
              </a:rPr>
              <a:t> </a:t>
            </a:r>
            <a:r>
              <a:rPr lang="fr-CA" sz="1800" b="0" dirty="0" err="1">
                <a:latin typeface="Calibri" pitchFamily="34" charset="0"/>
              </a:rPr>
              <a:t>won't</a:t>
            </a:r>
            <a:r>
              <a:rPr lang="fr-CA" sz="1800" b="0" dirty="0">
                <a:latin typeface="Calibri" pitchFamily="34" charset="0"/>
              </a:rPr>
              <a:t> </a:t>
            </a:r>
            <a:r>
              <a:rPr lang="fr-CA" sz="1800" b="0" dirty="0" err="1">
                <a:latin typeface="Calibri" pitchFamily="34" charset="0"/>
              </a:rPr>
              <a:t>there</a:t>
            </a:r>
            <a:r>
              <a:rPr lang="fr-CA" sz="1800" b="0" dirty="0">
                <a:latin typeface="Calibri" pitchFamily="34" charset="0"/>
              </a:rPr>
              <a:t> </a:t>
            </a:r>
            <a:r>
              <a:rPr lang="fr-CA" sz="1800" b="0" dirty="0" err="1">
                <a:latin typeface="Calibri" pitchFamily="34" charset="0"/>
              </a:rPr>
              <a:t>be</a:t>
            </a:r>
            <a:r>
              <a:rPr lang="fr-CA" sz="1800" b="0" dirty="0">
                <a:latin typeface="Calibri" pitchFamily="34" charset="0"/>
              </a:rPr>
              <a:t> a race condition?)</a:t>
            </a:r>
          </a:p>
        </p:txBody>
      </p:sp>
    </p:spTree>
    <p:extLst>
      <p:ext uri="{BB962C8B-B14F-4D97-AF65-F5344CB8AC3E}">
        <p14:creationId xmlns:p14="http://schemas.microsoft.com/office/powerpoint/2010/main" val="220898511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get stuck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</a:t>
            </a:r>
            <a:r>
              <a:rPr lang="en-US" dirty="0" err="1"/>
              <a:t>writeup</a:t>
            </a:r>
            <a:r>
              <a:rPr lang="en-US" dirty="0"/>
              <a:t>!</a:t>
            </a:r>
          </a:p>
          <a:p>
            <a:r>
              <a:rPr lang="en-US" dirty="0"/>
              <a:t>Do manual unit testing before </a:t>
            </a:r>
            <a:r>
              <a:rPr lang="en-US" b="0" dirty="0" err="1">
                <a:latin typeface="Consolas" panose="020B0609020204030204" pitchFamily="49" charset="0"/>
                <a:cs typeface="Courier New" panose="02070309020205020404" pitchFamily="49" charset="0"/>
              </a:rPr>
              <a:t>runtrace</a:t>
            </a:r>
            <a:r>
              <a:rPr lang="en-US" dirty="0"/>
              <a:t> and </a:t>
            </a:r>
            <a:r>
              <a:rPr lang="en-US" b="0" dirty="0" err="1">
                <a:latin typeface="Consolas" panose="020B0609020204030204" pitchFamily="49" charset="0"/>
                <a:cs typeface="Courier New" panose="02070309020205020404" pitchFamily="49" charset="0"/>
              </a:rPr>
              <a:t>sdriver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Read the </a:t>
            </a:r>
            <a:r>
              <a:rPr lang="en-US" dirty="0" err="1"/>
              <a:t>writeup</a:t>
            </a:r>
            <a:r>
              <a:rPr lang="en-US" dirty="0"/>
              <a:t>!</a:t>
            </a:r>
          </a:p>
          <a:p>
            <a:r>
              <a:rPr lang="en-US" dirty="0"/>
              <a:t>Post private questions on Piazza!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Think carefully about error conditions.</a:t>
            </a:r>
          </a:p>
          <a:p>
            <a:pPr lvl="1"/>
            <a:r>
              <a:rPr lang="en-US" dirty="0"/>
              <a:t>Read the man pages for each </a:t>
            </a:r>
            <a:r>
              <a:rPr lang="en-US" dirty="0" err="1"/>
              <a:t>syscall</a:t>
            </a:r>
            <a:r>
              <a:rPr lang="en-US" dirty="0"/>
              <a:t> when in doubt.</a:t>
            </a:r>
          </a:p>
          <a:p>
            <a:pPr lvl="1"/>
            <a:r>
              <a:rPr lang="en-US" dirty="0"/>
              <a:t>What errors can each </a:t>
            </a:r>
            <a:r>
              <a:rPr lang="en-US" dirty="0" err="1"/>
              <a:t>syscall</a:t>
            </a:r>
            <a:r>
              <a:rPr lang="en-US" dirty="0"/>
              <a:t> return?</a:t>
            </a:r>
          </a:p>
          <a:p>
            <a:pPr lvl="1"/>
            <a:r>
              <a:rPr lang="en-US" dirty="0"/>
              <a:t>How should the errors be handled?</a:t>
            </a:r>
          </a:p>
        </p:txBody>
      </p:sp>
    </p:spTree>
    <p:extLst>
      <p:ext uri="{BB962C8B-B14F-4D97-AF65-F5344CB8AC3E}">
        <p14:creationId xmlns:p14="http://schemas.microsoft.com/office/powerpoint/2010/main" val="271876818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Cachelab</a:t>
            </a:r>
            <a:r>
              <a:rPr lang="en-US" dirty="0"/>
              <a:t> Style 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Style grades will be available "soon"</a:t>
            </a:r>
          </a:p>
          <a:p>
            <a:pPr lvl="1"/>
            <a:r>
              <a:rPr lang="en-US" dirty="0"/>
              <a:t>Click on your score to view feedback for each rubric item</a:t>
            </a:r>
          </a:p>
          <a:p>
            <a:pPr lvl="1"/>
            <a:r>
              <a:rPr lang="en-US" dirty="0"/>
              <a:t>Make sure points are added correctly!</a:t>
            </a:r>
          </a:p>
          <a:p>
            <a:pPr lvl="1"/>
            <a:r>
              <a:rPr lang="en-US" dirty="0"/>
              <a:t>File regrade requests on Piazza if we made a mistake.</a:t>
            </a:r>
          </a:p>
          <a:p>
            <a:pPr>
              <a:spcBef>
                <a:spcPts val="2400"/>
              </a:spcBef>
            </a:pPr>
            <a:r>
              <a:rPr lang="en-US" dirty="0"/>
              <a:t>Common mistakes</a:t>
            </a:r>
          </a:p>
          <a:p>
            <a:pPr lvl="1"/>
            <a:r>
              <a:rPr lang="en-US" dirty="0"/>
              <a:t>Missing descriptions at the top of your file and functions</a:t>
            </a:r>
          </a:p>
          <a:p>
            <a:pPr lvl="1"/>
            <a:r>
              <a:rPr lang="en-US" dirty="0"/>
              <a:t>Error-checking for </a:t>
            </a:r>
            <a:r>
              <a:rPr lang="en-US" dirty="0">
                <a:latin typeface="Consolas" panose="020B0609020204030204" pitchFamily="49" charset="0"/>
              </a:rPr>
              <a:t>malloc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fopen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Writing everything in main function without helpers.</a:t>
            </a:r>
          </a:p>
          <a:p>
            <a:pPr lvl="1"/>
            <a:r>
              <a:rPr lang="en-US" dirty="0"/>
              <a:t>Lack of comments in general.</a:t>
            </a:r>
          </a:p>
          <a:p>
            <a:pPr>
              <a:spcBef>
                <a:spcPts val="2400"/>
              </a:spcBef>
            </a:pPr>
            <a:r>
              <a:rPr lang="en-US" dirty="0"/>
              <a:t>Keep style in mind as you work on </a:t>
            </a:r>
            <a:r>
              <a:rPr lang="en-US" dirty="0" err="1"/>
              <a:t>tshlab</a:t>
            </a:r>
            <a:r>
              <a:rPr lang="en-US" dirty="0"/>
              <a:t>!</a:t>
            </a:r>
          </a:p>
          <a:p>
            <a:pPr lvl="1">
              <a:spcBef>
                <a:spcPts val="480"/>
              </a:spcBef>
            </a:pPr>
            <a:r>
              <a:rPr lang="en-US" dirty="0"/>
              <a:t>Error-checking is particularly important to consider</a:t>
            </a:r>
          </a:p>
        </p:txBody>
      </p:sp>
    </p:spTree>
    <p:extLst>
      <p:ext uri="{BB962C8B-B14F-4D97-AF65-F5344CB8AC3E}">
        <p14:creationId xmlns:p14="http://schemas.microsoft.com/office/powerpoint/2010/main" val="180005051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FA62-D9E5-4640-9A1F-7288A2E4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Blocking signals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01B7A-3E90-439C-9115-CF72171CB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Surround blocks of code with calls to </a:t>
            </a:r>
            <a:r>
              <a:rPr lang="en-US" dirty="0" err="1">
                <a:latin typeface="Consolas" panose="020B0609020204030204" pitchFamily="49" charset="0"/>
              </a:rPr>
              <a:t>sigprocmask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 SIG_BLOCK to block signals at the start.</a:t>
            </a:r>
          </a:p>
          <a:p>
            <a:pPr lvl="1"/>
            <a:r>
              <a:rPr lang="en-US" dirty="0"/>
              <a:t>Use SIG_SETMASK to restore the previous signal mask at the end.</a:t>
            </a:r>
          </a:p>
          <a:p>
            <a:r>
              <a:rPr lang="en-US" dirty="0"/>
              <a:t>Don't use SIG_UNBLOCK.</a:t>
            </a:r>
          </a:p>
          <a:p>
            <a:pPr lvl="1"/>
            <a:r>
              <a:rPr lang="en-US" dirty="0"/>
              <a:t>We don't want to unblock a signal if it was already blocked.</a:t>
            </a:r>
          </a:p>
          <a:p>
            <a:pPr lvl="1"/>
            <a:r>
              <a:rPr lang="en-US" dirty="0"/>
              <a:t>This allows us to nest this procedure multiple times.</a:t>
            </a:r>
          </a:p>
          <a:p>
            <a:pPr marL="0" indent="0">
              <a:buNone/>
            </a:pPr>
            <a:endParaRPr lang="en-US" sz="1400" dirty="0"/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sigset_t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mask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sigemptyset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(&amp;</a:t>
            </a:r>
            <a:r>
              <a:rPr lang="fr-FR" altLang="fr-F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mask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SIGINT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sigaddset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(&amp;</a:t>
            </a:r>
            <a:r>
              <a:rPr lang="fr-FR" altLang="fr-F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mask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SIGINT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sigprocmask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SIG_BLOCK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&amp;</a:t>
            </a:r>
            <a:r>
              <a:rPr lang="fr-FR" altLang="fr-F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mask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&amp;</a:t>
            </a:r>
            <a:r>
              <a:rPr lang="fr-FR" altLang="fr-F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// ...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sigprocmask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SIG_SETMASK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&amp;</a:t>
            </a:r>
            <a:r>
              <a:rPr lang="fr-FR" altLang="fr-F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7D0045"/>
                </a:solidFill>
                <a:latin typeface="Consolas" panose="020B0609020204030204" pitchFamily="49" charset="0"/>
              </a:rPr>
              <a:t>NULL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r>
              <a:rPr lang="fr-FR" altLang="fr-FR" b="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156409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</a:t>
            </a:r>
            <a:r>
              <a:rPr lang="en-US" dirty="0" err="1"/>
              <a:t>Errno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integer variable used to store an error code.</a:t>
            </a:r>
          </a:p>
          <a:p>
            <a:pPr lvl="1"/>
            <a:r>
              <a:rPr lang="en-US" dirty="0"/>
              <a:t>Its value is set when a system call fails.</a:t>
            </a:r>
          </a:p>
          <a:p>
            <a:pPr lvl="1"/>
            <a:r>
              <a:rPr lang="en-US" dirty="0"/>
              <a:t>Only examine its value when the system call's return code indicates that an error has occurred!</a:t>
            </a:r>
          </a:p>
          <a:p>
            <a:pPr lvl="1"/>
            <a:r>
              <a:rPr lang="en-US" dirty="0"/>
              <a:t>Be careful not to call make other system calls before checking the value of </a:t>
            </a:r>
            <a:r>
              <a:rPr lang="en-US" dirty="0" err="1">
                <a:latin typeface="Consolas" panose="020B0609020204030204" pitchFamily="49" charset="0"/>
              </a:rPr>
              <a:t>errno</a:t>
            </a:r>
            <a:r>
              <a:rPr lang="en-US" dirty="0"/>
              <a:t>!</a:t>
            </a:r>
          </a:p>
          <a:p>
            <a:r>
              <a:rPr lang="en-US" dirty="0"/>
              <a:t>Lets you know why a system call failed.</a:t>
            </a:r>
          </a:p>
          <a:p>
            <a:pPr lvl="1"/>
            <a:r>
              <a:rPr lang="en-US" dirty="0"/>
              <a:t>Use functions like </a:t>
            </a:r>
            <a:r>
              <a:rPr lang="en-US" dirty="0" err="1">
                <a:latin typeface="Consolas" panose="020B0609020204030204" pitchFamily="49" charset="0"/>
              </a:rPr>
              <a:t>strerror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perror</a:t>
            </a:r>
            <a:r>
              <a:rPr lang="en-US" dirty="0"/>
              <a:t> to get error messages.</a:t>
            </a:r>
          </a:p>
          <a:p>
            <a:pPr>
              <a:spcAft>
                <a:spcPts val="0"/>
              </a:spcAft>
            </a:pPr>
            <a:r>
              <a:rPr lang="en-US" dirty="0"/>
              <a:t>Example: assume there is no “foo.txt” in our path</a:t>
            </a:r>
          </a:p>
          <a:p>
            <a:pPr marL="400050" lvl="1" indent="0">
              <a:spcAft>
                <a:spcPts val="1200"/>
              </a:spcAft>
              <a:buNone/>
            </a:pPr>
            <a:r>
              <a:rPr lang="fr-FR" altLang="fr-FR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fd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open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b="0" dirty="0">
                <a:solidFill>
                  <a:srgbClr val="0000E6"/>
                </a:solidFill>
                <a:latin typeface="Consolas" panose="020B0609020204030204" pitchFamily="49" charset="0"/>
              </a:rPr>
              <a:t>foo.txt</a:t>
            </a:r>
            <a:r>
              <a:rPr lang="fr-FR" altLang="fr-FR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O_RDONLY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b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</a:br>
            <a:r>
              <a:rPr lang="fr-FR" altLang="fr-FR" dirty="0">
                <a:solidFill>
                  <a:srgbClr val="800000"/>
                </a:solidFill>
                <a:latin typeface="Consolas" panose="020B0609020204030204" pitchFamily="49" charset="0"/>
              </a:rPr>
              <a:t>if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fd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 err="1">
                <a:solidFill>
                  <a:srgbClr val="603000"/>
                </a:solidFill>
                <a:latin typeface="Consolas" panose="020B0609020204030204" pitchFamily="49" charset="0"/>
              </a:rPr>
              <a:t>perror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b="0" dirty="0">
                <a:solidFill>
                  <a:srgbClr val="0000E6"/>
                </a:solidFill>
                <a:latin typeface="Consolas" panose="020B0609020204030204" pitchFamily="49" charset="0"/>
              </a:rPr>
              <a:t>open</a:t>
            </a:r>
            <a:r>
              <a:rPr lang="fr-FR" altLang="fr-FR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b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fr-FR" altLang="fr-FR" b="0" dirty="0">
                <a:solidFill>
                  <a:srgbClr val="696969"/>
                </a:solidFill>
                <a:latin typeface="Consolas" panose="020B0609020204030204" pitchFamily="49" charset="0"/>
              </a:rPr>
              <a:t>// open: No </a:t>
            </a:r>
            <a:r>
              <a:rPr lang="fr-FR" altLang="fr-FR" b="0" dirty="0" err="1">
                <a:solidFill>
                  <a:srgbClr val="696969"/>
                </a:solidFill>
                <a:latin typeface="Consolas" panose="020B0609020204030204" pitchFamily="49" charset="0"/>
              </a:rPr>
              <a:t>such</a:t>
            </a:r>
            <a:r>
              <a:rPr lang="fr-FR" altLang="fr-FR" b="0" dirty="0">
                <a:solidFill>
                  <a:srgbClr val="696969"/>
                </a:solidFill>
                <a:latin typeface="Consolas" panose="020B0609020204030204" pitchFamily="49" charset="0"/>
              </a:rPr>
              <a:t> file or directory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altLang="fr-FR" sz="5400" b="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A2719-A085-4FD2-8083-03938F2FACD7}"/>
              </a:ext>
            </a:extLst>
          </p:cNvPr>
          <p:cNvSpPr txBox="1"/>
          <p:nvPr/>
        </p:nvSpPr>
        <p:spPr>
          <a:xfrm>
            <a:off x="5684363" y="616623"/>
            <a:ext cx="2749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/>
            <a:r>
              <a:rPr lang="fr-FR" altLang="fr-FR" sz="2000" b="0" dirty="0">
                <a:solidFill>
                  <a:srgbClr val="004A43"/>
                </a:solidFill>
                <a:latin typeface="Consolas" panose="020B0609020204030204" pitchFamily="49" charset="0"/>
              </a:rPr>
              <a:t>#</a:t>
            </a:r>
            <a:r>
              <a:rPr lang="fr-FR" altLang="fr-FR" sz="2000" b="0" dirty="0" err="1">
                <a:solidFill>
                  <a:srgbClr val="004A43"/>
                </a:solidFill>
                <a:latin typeface="Consolas" panose="020B0609020204030204" pitchFamily="49" charset="0"/>
              </a:rPr>
              <a:t>include</a:t>
            </a:r>
            <a:r>
              <a:rPr lang="fr-FR" altLang="fr-FR" sz="2000" b="0" dirty="0">
                <a:solidFill>
                  <a:srgbClr val="004A43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000" b="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fr-FR" altLang="fr-FR" sz="2000" b="0" dirty="0" err="1">
                <a:solidFill>
                  <a:srgbClr val="40015A"/>
                </a:solidFill>
                <a:latin typeface="Consolas" panose="020B0609020204030204" pitchFamily="49" charset="0"/>
              </a:rPr>
              <a:t>errno.h</a:t>
            </a:r>
            <a:r>
              <a:rPr lang="fr-FR" altLang="fr-FR" sz="2000" b="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fr-FR" altLang="fr-FR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altLang="fr-FR" sz="44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711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Writing signal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G1. Call only async-signal-safe functions in your handlers.</a:t>
            </a:r>
          </a:p>
          <a:p>
            <a:pPr lvl="1"/>
            <a:r>
              <a:rPr lang="en-US" dirty="0"/>
              <a:t>Do not call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sprintf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malloc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! Doing so can cause deadlocks, since these functions may require global locks.</a:t>
            </a:r>
          </a:p>
          <a:p>
            <a:pPr lvl="1"/>
            <a:r>
              <a:rPr lang="en-US" dirty="0"/>
              <a:t>We've provided you with </a:t>
            </a:r>
            <a:r>
              <a:rPr lang="en-US" dirty="0" err="1">
                <a:latin typeface="Consolas" panose="020B0609020204030204" pitchFamily="49" charset="0"/>
              </a:rPr>
              <a:t>sio_printf</a:t>
            </a:r>
            <a:r>
              <a:rPr lang="en-US" dirty="0"/>
              <a:t> which you can use instead.</a:t>
            </a:r>
          </a:p>
          <a:p>
            <a:r>
              <a:rPr lang="en-US" dirty="0"/>
              <a:t>G2. Save and restore </a:t>
            </a:r>
            <a:r>
              <a:rPr lang="en-US" dirty="0" err="1">
                <a:latin typeface="Consolas" panose="020B0609020204030204" pitchFamily="49" charset="0"/>
              </a:rPr>
              <a:t>errno</a:t>
            </a:r>
            <a:r>
              <a:rPr lang="en-US" dirty="0"/>
              <a:t> on entry and exit.</a:t>
            </a:r>
          </a:p>
          <a:p>
            <a:pPr lvl="1"/>
            <a:r>
              <a:rPr lang="en-US" dirty="0"/>
              <a:t>If not, the signal handler can corrupt code that tries to read </a:t>
            </a:r>
            <a:r>
              <a:rPr lang="en-US" dirty="0" err="1">
                <a:latin typeface="Consolas" panose="020B0609020204030204" pitchFamily="49" charset="0"/>
              </a:rPr>
              <a:t>errno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driver will print a warning if </a:t>
            </a:r>
            <a:r>
              <a:rPr lang="en-US" dirty="0" err="1">
                <a:latin typeface="Consolas" panose="020B0609020204030204" pitchFamily="49" charset="0"/>
              </a:rPr>
              <a:t>errno</a:t>
            </a:r>
            <a:r>
              <a:rPr lang="en-US" dirty="0"/>
              <a:t> is corrupted.</a:t>
            </a:r>
          </a:p>
          <a:p>
            <a:r>
              <a:rPr lang="en-US" dirty="0"/>
              <a:t>G3. Temporarily block signals to protect shared data.</a:t>
            </a:r>
          </a:p>
          <a:p>
            <a:pPr lvl="1"/>
            <a:r>
              <a:rPr lang="en-US" dirty="0"/>
              <a:t>This will prevent race conditions when writing to shared data.</a:t>
            </a:r>
          </a:p>
          <a:p>
            <a:r>
              <a:rPr lang="en-US" dirty="0"/>
              <a:t>Avoid the use of global variables in </a:t>
            </a:r>
            <a:r>
              <a:rPr lang="en-US" dirty="0" err="1"/>
              <a:t>tshlab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are a source of pernicious race conditions!</a:t>
            </a:r>
          </a:p>
          <a:p>
            <a:pPr lvl="1"/>
            <a:r>
              <a:rPr lang="en-US" dirty="0"/>
              <a:t>You do not need to declare any global variables to complete </a:t>
            </a:r>
            <a:r>
              <a:rPr lang="en-US" dirty="0" err="1"/>
              <a:t>tshlab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 the functions provided by </a:t>
            </a:r>
            <a:r>
              <a:rPr lang="en-US" dirty="0" err="1">
                <a:latin typeface="Consolas" panose="020B0609020204030204" pitchFamily="49" charset="0"/>
              </a:rPr>
              <a:t>tsh_helper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098369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Lab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date:</a:t>
            </a:r>
            <a:r>
              <a:rPr lang="en-US" b="0" dirty="0"/>
              <a:t> next Tuesday (October 30</a:t>
            </a:r>
            <a:r>
              <a:rPr lang="en-US" b="0" baseline="30000" dirty="0"/>
              <a:t>th</a:t>
            </a:r>
            <a:r>
              <a:rPr lang="en-US" b="0" dirty="0"/>
              <a:t>)</a:t>
            </a:r>
          </a:p>
          <a:p>
            <a:r>
              <a:rPr lang="en-US" b="0" dirty="0"/>
              <a:t>Simulate a Linux-like shell with I/O redirection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dirty="0"/>
              <a:t>Review the writeup carefully.</a:t>
            </a:r>
          </a:p>
          <a:p>
            <a:pPr lvl="1"/>
            <a:r>
              <a:rPr lang="en-US" dirty="0"/>
              <a:t>Review once</a:t>
            </a:r>
            <a:r>
              <a:rPr lang="en-US" b="0" dirty="0"/>
              <a:t> before starting, and again when halfway through </a:t>
            </a:r>
          </a:p>
          <a:p>
            <a:pPr lvl="1"/>
            <a:r>
              <a:rPr lang="en-US" b="0" dirty="0"/>
              <a:t>This will save you a lot of style points and a lot of grief!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dirty="0"/>
              <a:t>Read Chapter 8 in the textbook:</a:t>
            </a:r>
          </a:p>
          <a:p>
            <a:pPr lvl="1"/>
            <a:r>
              <a:rPr lang="en-US" dirty="0"/>
              <a:t>Process lifecycle and signal handling</a:t>
            </a:r>
            <a:endParaRPr lang="en-US" b="0" dirty="0"/>
          </a:p>
          <a:p>
            <a:pPr lvl="1"/>
            <a:r>
              <a:rPr lang="en-US" b="0" dirty="0"/>
              <a:t>How race conditions occur, and how to avoid them</a:t>
            </a:r>
          </a:p>
          <a:p>
            <a:pPr lvl="1"/>
            <a:r>
              <a:rPr lang="en-US" sz="2400" b="1" dirty="0"/>
              <a:t>Be careful not to use code from the textbook without understanding it first.</a:t>
            </a:r>
          </a:p>
        </p:txBody>
      </p:sp>
    </p:spTree>
    <p:extLst>
      <p:ext uri="{BB962C8B-B14F-4D97-AF65-F5344CB8AC3E}">
        <p14:creationId xmlns:p14="http://schemas.microsoft.com/office/powerpoint/2010/main" val="34682050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“Lifecycle”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fork()</a:t>
            </a:r>
            <a:br>
              <a:rPr lang="en-US" b="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000" b="0" dirty="0"/>
              <a:t>Create a duplicate, a “child”, of the process</a:t>
            </a:r>
            <a:endParaRPr lang="en-US" b="0" dirty="0"/>
          </a:p>
          <a:p>
            <a:pPr marL="457200" lvl="1" indent="0">
              <a:buNone/>
            </a:pPr>
            <a:endParaRPr lang="en-US" b="0" dirty="0"/>
          </a:p>
          <a:p>
            <a:r>
              <a:rPr lang="en-US" b="0" dirty="0" err="1">
                <a:latin typeface="Consolas" panose="020B0609020204030204" pitchFamily="49" charset="0"/>
                <a:cs typeface="Courier New" panose="02070309020205020404" pitchFamily="49" charset="0"/>
              </a:rPr>
              <a:t>execve</a:t>
            </a:r>
            <a:r>
              <a:rPr 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br>
              <a:rPr lang="en-US" b="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000" b="0" dirty="0"/>
              <a:t>Replace the running program</a:t>
            </a:r>
            <a:endParaRPr lang="en-US" b="0" dirty="0"/>
          </a:p>
          <a:p>
            <a:pPr marL="457200" lvl="1" indent="0">
              <a:buNone/>
            </a:pPr>
            <a:endParaRPr lang="en-US" b="0" dirty="0"/>
          </a:p>
          <a:p>
            <a:r>
              <a:rPr lang="en-US" b="0" dirty="0">
                <a:latin typeface="Consolas" panose="020B0609020204030204" pitchFamily="49" charset="0"/>
              </a:rPr>
              <a:t>exit()</a:t>
            </a:r>
            <a:br>
              <a:rPr lang="en-US" b="0" dirty="0">
                <a:latin typeface="Consolas" panose="020B0609020204030204" pitchFamily="49" charset="0"/>
              </a:rPr>
            </a:br>
            <a:r>
              <a:rPr lang="en-US" sz="2000" b="0" dirty="0"/>
              <a:t>End the running program</a:t>
            </a:r>
            <a:endParaRPr lang="en-US" b="0" dirty="0"/>
          </a:p>
          <a:p>
            <a:pPr marL="457200" lvl="1" indent="0">
              <a:buNone/>
            </a:pPr>
            <a:endParaRPr lang="en-US" b="0" dirty="0"/>
          </a:p>
          <a:p>
            <a:r>
              <a:rPr lang="en-US" b="0" dirty="0" err="1">
                <a:latin typeface="Consolas" panose="020B0609020204030204" pitchFamily="49" charset="0"/>
              </a:rPr>
              <a:t>waitpid</a:t>
            </a:r>
            <a:r>
              <a:rPr lang="en-US" b="0" dirty="0">
                <a:latin typeface="Consolas" panose="020B0609020204030204" pitchFamily="49" charset="0"/>
              </a:rPr>
              <a:t>()</a:t>
            </a:r>
            <a:br>
              <a:rPr lang="en-US" b="0" dirty="0">
                <a:latin typeface="Consolas" panose="020B0609020204030204" pitchFamily="49" charset="0"/>
              </a:rPr>
            </a:br>
            <a:r>
              <a:rPr lang="en-US" sz="2000" b="0" dirty="0"/>
              <a:t>Wait for a child process to terminate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6228651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source code of all programs is available</a:t>
            </a:r>
          </a:p>
          <a:p>
            <a:pPr lvl="1"/>
            <a:r>
              <a:rPr lang="en-US" dirty="0"/>
              <a:t>TAs may demo specific programs</a:t>
            </a:r>
          </a:p>
          <a:p>
            <a:endParaRPr lang="en-US" dirty="0"/>
          </a:p>
          <a:p>
            <a:r>
              <a:rPr lang="en-US" dirty="0"/>
              <a:t>In the following examples, </a:t>
            </a:r>
            <a:r>
              <a:rPr lang="en-US" dirty="0">
                <a:latin typeface="Consolas" panose="020B0609020204030204" pitchFamily="49" charset="0"/>
              </a:rPr>
              <a:t>exit()</a:t>
            </a:r>
            <a:r>
              <a:rPr lang="en-US" dirty="0"/>
              <a:t> is called</a:t>
            </a:r>
          </a:p>
          <a:p>
            <a:pPr lvl="1"/>
            <a:r>
              <a:rPr lang="en-US" dirty="0"/>
              <a:t>We do this to be explicit about the program’s behavior</a:t>
            </a:r>
          </a:p>
          <a:p>
            <a:pPr lvl="1"/>
            <a:r>
              <a:rPr lang="en-US" dirty="0"/>
              <a:t>Exit should generally be reserved for terminating on error</a:t>
            </a:r>
          </a:p>
          <a:p>
            <a:pPr lvl="1"/>
            <a:endParaRPr lang="en-US" dirty="0"/>
          </a:p>
          <a:p>
            <a:r>
              <a:rPr lang="en-US" dirty="0"/>
              <a:t>Unless otherwise noted, assume all </a:t>
            </a:r>
            <a:r>
              <a:rPr lang="en-US" dirty="0" err="1"/>
              <a:t>syscalls</a:t>
            </a:r>
            <a:r>
              <a:rPr lang="en-US" dirty="0"/>
              <a:t> succeed</a:t>
            </a:r>
          </a:p>
          <a:p>
            <a:pPr lvl="1"/>
            <a:r>
              <a:rPr lang="en-US" dirty="0"/>
              <a:t>Error checking code is omitted.</a:t>
            </a:r>
          </a:p>
          <a:p>
            <a:pPr lvl="1"/>
            <a:r>
              <a:rPr lang="en-US" dirty="0"/>
              <a:t>Be careful to check errors when writing your own shell!</a:t>
            </a:r>
          </a:p>
        </p:txBody>
      </p:sp>
    </p:spTree>
    <p:extLst>
      <p:ext uri="{BB962C8B-B14F-4D97-AF65-F5344CB8AC3E}">
        <p14:creationId xmlns:p14="http://schemas.microsoft.com/office/powerpoint/2010/main" val="88533777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are separate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How many lines are printed?</a:t>
            </a:r>
          </a:p>
          <a:p>
            <a:r>
              <a:rPr lang="en-US" b="0" dirty="0"/>
              <a:t>If </a:t>
            </a:r>
            <a:r>
              <a:rPr lang="en-US" b="0" dirty="0" err="1"/>
              <a:t>pid</a:t>
            </a:r>
            <a:r>
              <a:rPr lang="en-US" b="0" dirty="0"/>
              <a:t> is at address </a:t>
            </a:r>
            <a:r>
              <a:rPr 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0x7fff2bcc264c</a:t>
            </a:r>
            <a:r>
              <a:rPr lang="en-US" b="0" dirty="0"/>
              <a:t>, what is printed?</a:t>
            </a:r>
          </a:p>
          <a:p>
            <a:pPr marL="0" indent="0">
              <a:buNone/>
            </a:pPr>
            <a:endParaRPr lang="en-US" b="0" dirty="0"/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400000"/>
                </a:solidFill>
                <a:latin typeface="Consolas" panose="020B0609020204030204" pitchFamily="49" charset="0"/>
              </a:rPr>
              <a:t>main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dirty="0" err="1">
                <a:solidFill>
                  <a:srgbClr val="800000"/>
                </a:solidFill>
                <a:latin typeface="Consolas" panose="020B0609020204030204" pitchFamily="49" charset="0"/>
              </a:rPr>
              <a:t>void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endParaRPr lang="fr-FR" altLang="fr-FR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pid_t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fork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()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b="0" dirty="0">
                <a:solidFill>
                  <a:srgbClr val="603000"/>
                </a:solidFill>
                <a:latin typeface="Consolas" panose="020B0609020204030204" pitchFamily="49" charset="0"/>
              </a:rPr>
              <a:t>printf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b="0" dirty="0">
                <a:solidFill>
                  <a:srgbClr val="007997"/>
                </a:solidFill>
                <a:latin typeface="Consolas" panose="020B0609020204030204" pitchFamily="49" charset="0"/>
              </a:rPr>
              <a:t>%p</a:t>
            </a:r>
            <a:r>
              <a:rPr lang="fr-FR" altLang="fr-FR" b="0" dirty="0">
                <a:solidFill>
                  <a:srgbClr val="0000E6"/>
                </a:solidFill>
                <a:latin typeface="Consolas" panose="020B0609020204030204" pitchFamily="49" charset="0"/>
              </a:rPr>
              <a:t> - </a:t>
            </a:r>
            <a:r>
              <a:rPr lang="fr-FR" altLang="fr-FR" b="0" dirty="0">
                <a:solidFill>
                  <a:srgbClr val="007997"/>
                </a:solidFill>
                <a:latin typeface="Consolas" panose="020B0609020204030204" pitchFamily="49" charset="0"/>
              </a:rPr>
              <a:t>%d</a:t>
            </a:r>
            <a:r>
              <a:rPr lang="fr-FR" altLang="fr-FR" b="0" dirty="0">
                <a:solidFill>
                  <a:srgbClr val="0F69FF"/>
                </a:solidFill>
                <a:latin typeface="Consolas" panose="020B0609020204030204" pitchFamily="49" charset="0"/>
              </a:rPr>
              <a:t>\n</a:t>
            </a:r>
            <a:r>
              <a:rPr lang="fr-FR" altLang="fr-FR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&amp;</a:t>
            </a:r>
            <a:r>
              <a:rPr lang="fr-FR" altLang="fr-F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b="0" dirty="0">
                <a:solidFill>
                  <a:srgbClr val="603000"/>
                </a:solidFill>
                <a:latin typeface="Consolas" panose="020B0609020204030204" pitchFamily="49" charset="0"/>
              </a:rPr>
              <a:t>exit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  <a:endParaRPr lang="fr-FR" altLang="fr-FR" sz="4800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60053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are separate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How many lines are printed?</a:t>
            </a:r>
          </a:p>
          <a:p>
            <a:r>
              <a:rPr lang="en-US" b="0" dirty="0"/>
              <a:t>If </a:t>
            </a:r>
            <a:r>
              <a:rPr lang="en-US" b="0" dirty="0" err="1"/>
              <a:t>pid</a:t>
            </a:r>
            <a:r>
              <a:rPr lang="en-US" b="0" dirty="0"/>
              <a:t> is at address </a:t>
            </a:r>
            <a:r>
              <a:rPr 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0x7fff2bcc264c</a:t>
            </a:r>
            <a:r>
              <a:rPr lang="en-US" b="0" dirty="0"/>
              <a:t>, what is printed?</a:t>
            </a:r>
          </a:p>
          <a:p>
            <a:pPr marL="0" indent="0">
              <a:buNone/>
            </a:pPr>
            <a:endParaRPr lang="en-US" b="0" dirty="0"/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400000"/>
                </a:solidFill>
                <a:latin typeface="Consolas" panose="020B0609020204030204" pitchFamily="49" charset="0"/>
              </a:rPr>
              <a:t>main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dirty="0" err="1">
                <a:solidFill>
                  <a:srgbClr val="800000"/>
                </a:solidFill>
                <a:latin typeface="Consolas" panose="020B0609020204030204" pitchFamily="49" charset="0"/>
              </a:rPr>
              <a:t>void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endParaRPr lang="fr-FR" altLang="fr-FR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pid_t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fork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()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b="0" dirty="0">
                <a:solidFill>
                  <a:srgbClr val="603000"/>
                </a:solidFill>
                <a:latin typeface="Consolas" panose="020B0609020204030204" pitchFamily="49" charset="0"/>
              </a:rPr>
              <a:t>printf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b="0" dirty="0">
                <a:solidFill>
                  <a:srgbClr val="007997"/>
                </a:solidFill>
                <a:latin typeface="Consolas" panose="020B0609020204030204" pitchFamily="49" charset="0"/>
              </a:rPr>
              <a:t>%p</a:t>
            </a:r>
            <a:r>
              <a:rPr lang="fr-FR" altLang="fr-FR" b="0" dirty="0">
                <a:solidFill>
                  <a:srgbClr val="0000E6"/>
                </a:solidFill>
                <a:latin typeface="Consolas" panose="020B0609020204030204" pitchFamily="49" charset="0"/>
              </a:rPr>
              <a:t> - </a:t>
            </a:r>
            <a:r>
              <a:rPr lang="fr-FR" altLang="fr-FR" b="0" dirty="0">
                <a:solidFill>
                  <a:srgbClr val="007997"/>
                </a:solidFill>
                <a:latin typeface="Consolas" panose="020B0609020204030204" pitchFamily="49" charset="0"/>
              </a:rPr>
              <a:t>%d</a:t>
            </a:r>
            <a:r>
              <a:rPr lang="fr-FR" altLang="fr-FR" b="0" dirty="0">
                <a:solidFill>
                  <a:srgbClr val="0F69FF"/>
                </a:solidFill>
                <a:latin typeface="Consolas" panose="020B0609020204030204" pitchFamily="49" charset="0"/>
              </a:rPr>
              <a:t>\n</a:t>
            </a:r>
            <a:r>
              <a:rPr lang="fr-FR" altLang="fr-FR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&amp;</a:t>
            </a:r>
            <a:r>
              <a:rPr lang="fr-FR" altLang="fr-F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pid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b="0" dirty="0">
                <a:solidFill>
                  <a:srgbClr val="603000"/>
                </a:solidFill>
                <a:latin typeface="Consolas" panose="020B0609020204030204" pitchFamily="49" charset="0"/>
              </a:rPr>
              <a:t>exit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  <a:endParaRPr lang="fr-FR" altLang="fr-FR" sz="4800" b="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88CB53-86F6-4A0F-9E15-CFBA0384C44A}"/>
              </a:ext>
            </a:extLst>
          </p:cNvPr>
          <p:cNvSpPr/>
          <p:nvPr/>
        </p:nvSpPr>
        <p:spPr bwMode="auto">
          <a:xfrm>
            <a:off x="3657600" y="4381500"/>
            <a:ext cx="4644927" cy="1952626"/>
          </a:xfrm>
          <a:prstGeom prst="rect">
            <a:avLst/>
          </a:prstGeom>
          <a:solidFill>
            <a:srgbClr val="99FF99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80000" tIns="108000" rIns="180000" bIns="108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r>
              <a:rPr 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0x7fff2bcc264c - 24750  </a:t>
            </a:r>
          </a:p>
          <a:p>
            <a:pPr eaLnBrk="0" hangingPunct="0"/>
            <a:r>
              <a:rPr 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0x7fff2bcc264c - 0</a:t>
            </a:r>
          </a:p>
          <a:p>
            <a:pPr eaLnBrk="0" hangingPunct="0">
              <a:spcBef>
                <a:spcPts val="600"/>
              </a:spcBef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The order and the child's PID (printed by the parent) may vary, but the address will be the same in the parent and child.</a:t>
            </a:r>
          </a:p>
          <a:p>
            <a:pPr eaLnBrk="0" hangingPunct="0"/>
            <a:endParaRPr lang="en-US" b="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hangingPunct="0"/>
            <a:endParaRPr lang="fr-CA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22696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What does this program print?</a:t>
            </a:r>
          </a:p>
          <a:p>
            <a:pPr marL="0" indent="0">
              <a:buNone/>
            </a:pPr>
            <a:endParaRPr lang="fr-FR" altLang="fr-FR" sz="20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dirty="0" err="1">
                <a:solidFill>
                  <a:srgbClr val="80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400000"/>
                </a:solidFill>
                <a:latin typeface="Consolas" panose="020B0609020204030204" pitchFamily="49" charset="0"/>
              </a:rPr>
              <a:t>main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dirty="0" err="1">
                <a:solidFill>
                  <a:srgbClr val="800000"/>
                </a:solidFill>
                <a:latin typeface="Consolas" panose="020B0609020204030204" pitchFamily="49" charset="0"/>
              </a:rPr>
              <a:t>void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endParaRPr lang="fr-FR" altLang="fr-FR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dirty="0">
                <a:solidFill>
                  <a:srgbClr val="800000"/>
                </a:solidFill>
                <a:latin typeface="Consolas" panose="020B0609020204030204" pitchFamily="49" charset="0"/>
              </a:rPr>
              <a:t>char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*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[</a:t>
            </a:r>
            <a:r>
              <a:rPr lang="fr-FR" altLang="fr-FR" b="0" dirty="0">
                <a:solidFill>
                  <a:srgbClr val="008C00"/>
                </a:solidFill>
                <a:latin typeface="Consolas" panose="020B0609020204030204" pitchFamily="49" charset="0"/>
              </a:rPr>
              <a:t>3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]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=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{</a:t>
            </a:r>
            <a:endParaRPr lang="fr-FR" altLang="fr-FR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fr-FR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b="0" dirty="0">
                <a:solidFill>
                  <a:srgbClr val="0000E6"/>
                </a:solidFill>
                <a:latin typeface="Consolas" panose="020B0609020204030204" pitchFamily="49" charset="0"/>
              </a:rPr>
              <a:t>/bin/</a:t>
            </a:r>
            <a:r>
              <a:rPr lang="fr-FR" altLang="fr-FR" b="0" dirty="0" err="1">
                <a:solidFill>
                  <a:srgbClr val="0000E6"/>
                </a:solidFill>
                <a:latin typeface="Consolas" panose="020B0609020204030204" pitchFamily="49" charset="0"/>
              </a:rPr>
              <a:t>echo</a:t>
            </a:r>
            <a:r>
              <a:rPr lang="fr-FR" altLang="fr-FR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b="0" dirty="0">
                <a:solidFill>
                  <a:srgbClr val="0000E6"/>
                </a:solidFill>
                <a:latin typeface="Consolas" panose="020B0609020204030204" pitchFamily="49" charset="0"/>
              </a:rPr>
              <a:t>Hi 18213!</a:t>
            </a:r>
            <a:r>
              <a:rPr lang="fr-FR" altLang="fr-FR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,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b="0" dirty="0">
                <a:solidFill>
                  <a:srgbClr val="7D0045"/>
                </a:solidFill>
                <a:latin typeface="Consolas" panose="020B0609020204030204" pitchFamily="49" charset="0"/>
              </a:rPr>
              <a:t>NULL</a:t>
            </a:r>
            <a:endParaRPr lang="fr-FR" altLang="fr-FR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};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execv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[</a:t>
            </a:r>
            <a:r>
              <a:rPr lang="fr-FR" altLang="fr-FR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],</a:t>
            </a: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args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b="0" dirty="0">
                <a:solidFill>
                  <a:srgbClr val="603000"/>
                </a:solidFill>
                <a:latin typeface="Consolas" panose="020B0609020204030204" pitchFamily="49" charset="0"/>
              </a:rPr>
              <a:t>printf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b="0" dirty="0">
                <a:solidFill>
                  <a:srgbClr val="0000E6"/>
                </a:solidFill>
                <a:latin typeface="Consolas" panose="020B0609020204030204" pitchFamily="49" charset="0"/>
              </a:rPr>
              <a:t>Hi 15213!</a:t>
            </a:r>
            <a:r>
              <a:rPr lang="fr-FR" altLang="fr-FR" b="0" dirty="0">
                <a:solidFill>
                  <a:srgbClr val="0F69FF"/>
                </a:solidFill>
                <a:latin typeface="Consolas" panose="020B0609020204030204" pitchFamily="49" charset="0"/>
              </a:rPr>
              <a:t>\n</a:t>
            </a:r>
            <a:r>
              <a:rPr lang="fr-FR" altLang="fr-FR" b="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b="0" dirty="0">
                <a:solidFill>
                  <a:srgbClr val="603000"/>
                </a:solidFill>
                <a:latin typeface="Consolas" panose="020B0609020204030204" pitchFamily="49" charset="0"/>
              </a:rPr>
              <a:t>exit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(</a:t>
            </a:r>
            <a:r>
              <a:rPr lang="fr-FR" altLang="fr-FR" b="0" dirty="0">
                <a:solidFill>
                  <a:srgbClr val="008C00"/>
                </a:solidFill>
                <a:latin typeface="Consolas" panose="020B0609020204030204" pitchFamily="49" charset="0"/>
              </a:rPr>
              <a:t>0</a:t>
            </a:r>
            <a:r>
              <a:rPr lang="fr-FR" altLang="fr-FR" b="0" dirty="0">
                <a:solidFill>
                  <a:srgbClr val="808030"/>
                </a:solidFill>
                <a:latin typeface="Consolas" panose="020B0609020204030204" pitchFamily="49" charset="0"/>
              </a:rPr>
              <a:t>)</a:t>
            </a: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;</a:t>
            </a:r>
            <a:endParaRPr lang="fr-FR" altLang="fr-FR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fr-FR" altLang="fr-FR" b="0" dirty="0">
                <a:solidFill>
                  <a:srgbClr val="800080"/>
                </a:solidFill>
                <a:latin typeface="Consolas" panose="020B0609020204030204" pitchFamily="49" charset="0"/>
              </a:rPr>
              <a:t>}</a:t>
            </a:r>
            <a:r>
              <a:rPr lang="fr-FR" altLang="fr-FR" b="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491882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5213-f16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5213-f16" id="{F7D05112-3BA3-4530-B57E-F0A0289F27EB}" vid="{38B48207-34DD-4318-A784-F6837CBE9AD3}"/>
    </a:ext>
  </a:extLst>
</a:theme>
</file>

<file path=ppt/theme/theme2.xml><?xml version="1.0" encoding="utf-8"?>
<a:theme xmlns:a="http://schemas.openxmlformats.org/drawingml/2006/main" name="1_15213-f16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5213-f16" id="{F7D05112-3BA3-4530-B57E-F0A0289F27EB}" vid="{38B48207-34DD-4318-A784-F6837CBE9AD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15213-f16</Template>
  <TotalTime>1923</TotalTime>
  <Words>2385</Words>
  <Application>Microsoft Office PowerPoint</Application>
  <PresentationFormat>On-screen Show (4:3)</PresentationFormat>
  <Paragraphs>381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ＭＳ Ｐゴシック</vt:lpstr>
      <vt:lpstr>Arial</vt:lpstr>
      <vt:lpstr>Arial Narrow</vt:lpstr>
      <vt:lpstr>Calibri</vt:lpstr>
      <vt:lpstr>Consolas</vt:lpstr>
      <vt:lpstr>Courier New</vt:lpstr>
      <vt:lpstr>Times New Roman</vt:lpstr>
      <vt:lpstr>Wingdings</vt:lpstr>
      <vt:lpstr>Wingdings 2</vt:lpstr>
      <vt:lpstr>15213-f16</vt:lpstr>
      <vt:lpstr>1_15213-f16</vt:lpstr>
      <vt:lpstr>15-213 Recitation 8 Processes, Signals, Tshlab</vt:lpstr>
      <vt:lpstr>Outline</vt:lpstr>
      <vt:lpstr>Cachelab Style Grading</vt:lpstr>
      <vt:lpstr>Shell Lab </vt:lpstr>
      <vt:lpstr>Process “Lifecycle”</vt:lpstr>
      <vt:lpstr>Notes on Examples</vt:lpstr>
      <vt:lpstr>Processes are separate</vt:lpstr>
      <vt:lpstr>Processes are separate</vt:lpstr>
      <vt:lpstr>Processes Change</vt:lpstr>
      <vt:lpstr>Processes Change</vt:lpstr>
      <vt:lpstr>Processes Change</vt:lpstr>
      <vt:lpstr>Processes Change</vt:lpstr>
      <vt:lpstr>On Error</vt:lpstr>
      <vt:lpstr>On Error</vt:lpstr>
      <vt:lpstr>Exit values can convey information</vt:lpstr>
      <vt:lpstr>Exit values can convey information</vt:lpstr>
      <vt:lpstr>Processes have ancestry</vt:lpstr>
      <vt:lpstr>Processes have ancestry</vt:lpstr>
      <vt:lpstr>Process Graphs</vt:lpstr>
      <vt:lpstr>Process Graphs</vt:lpstr>
      <vt:lpstr>Process Diagram</vt:lpstr>
      <vt:lpstr>Process Graphs</vt:lpstr>
      <vt:lpstr>Process Graphs</vt:lpstr>
      <vt:lpstr>Signals and Handling</vt:lpstr>
      <vt:lpstr>Counting with signals</vt:lpstr>
      <vt:lpstr>Counting with signals</vt:lpstr>
      <vt:lpstr>Proper signal handling</vt:lpstr>
      <vt:lpstr>Proper signal handling</vt:lpstr>
      <vt:lpstr>If you get stuck</vt:lpstr>
      <vt:lpstr>Appendix: Blocking signals</vt:lpstr>
      <vt:lpstr>Appendix: Errno</vt:lpstr>
      <vt:lpstr>Appendix: Writing signal handlers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9: Processes, Signals, TSHLab</dc:title>
  <dc:creator>Brian Railing</dc:creator>
  <cp:lastModifiedBy>Kevin Geng</cp:lastModifiedBy>
  <cp:revision>221</cp:revision>
  <cp:lastPrinted>2017-03-20T03:26:10Z</cp:lastPrinted>
  <dcterms:created xsi:type="dcterms:W3CDTF">2016-10-23T01:20:45Z</dcterms:created>
  <dcterms:modified xsi:type="dcterms:W3CDTF">2018-10-29T04:20:05Z</dcterms:modified>
</cp:coreProperties>
</file>