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9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87C4E17-F9FC-40E9-9DA0-AE0AA640116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9E61DC-5DA6-402D-9119-90530C364D68}" type="slidenum">
              <a:rPr lang="en-US"/>
              <a:pPr/>
              <a:t>1</a:t>
            </a:fld>
            <a:endParaRPr 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4F720-6F83-4E58-9A26-9C59A7EAB781}" type="slidenum">
              <a:rPr lang="en-US"/>
              <a:pPr/>
              <a:t>2</a:t>
            </a:fld>
            <a:endParaRPr 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56D4F1-C709-4977-92B6-D87E08798ED0}" type="slidenum">
              <a:rPr lang="en-US"/>
              <a:pPr/>
              <a:t>3</a:t>
            </a:fld>
            <a:endParaRPr 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0CF106-B507-4548-9820-9B1BCE574B14}" type="slidenum">
              <a:rPr lang="en-US"/>
              <a:pPr/>
              <a:t>4</a:t>
            </a:fld>
            <a:endParaRPr lang="en-US"/>
          </a:p>
        </p:txBody>
      </p:sp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DCB773E-0233-4CC0-B0F0-B67693EA68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E8B4CB-F12D-4036-A78D-7AB325A877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AC572F-D53A-4118-AC99-2746BD74C0F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4FE3F-D553-4FB8-8933-3DA95704A57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617A23-6BDC-4467-AF6A-36356E7560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F0AFA-3413-4F4C-8A21-B755141B1B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F6F86-6E4D-4210-B96A-7BFC00025A4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6253E2-62CC-41AE-8C5A-C97C3967BF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A47C8C-E420-4B6D-A8B7-248DC5F21C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1E1DA-7709-4FFC-9215-C6C6BB19F3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66719E-E286-4A39-A732-96C5F632A0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fld id="{70C9CAE5-6954-4F32-8DC9-31401773EA3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RENEWAL.m4a" TargetMode="External"/><Relationship Id="rId13" Type="http://schemas.openxmlformats.org/officeDocument/2006/relationships/image" Target="../media/image2.png"/><Relationship Id="rId3" Type="http://schemas.openxmlformats.org/officeDocument/2006/relationships/hyperlink" Target="../../Unit12%20-%20Critical%20Thinking/Unit%2012%20Vocab/ACCOMPLISH.m4a" TargetMode="External"/><Relationship Id="rId7" Type="http://schemas.openxmlformats.org/officeDocument/2006/relationships/hyperlink" Target="ACHIEVE.m4a" TargetMode="External"/><Relationship Id="rId12" Type="http://schemas.openxmlformats.org/officeDocument/2006/relationships/hyperlink" Target="CHARACTERIZE.m4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../../Unit12%20-%20Critical%20Thinking/Unit%2012%20Vocab/TYPICALLY.m4a" TargetMode="External"/><Relationship Id="rId11" Type="http://schemas.openxmlformats.org/officeDocument/2006/relationships/hyperlink" Target="CRUCIAL.m4a" TargetMode="External"/><Relationship Id="rId5" Type="http://schemas.openxmlformats.org/officeDocument/2006/relationships/hyperlink" Target="../../Unit12%20-%20Critical%20Thinking/Unit%2012%20Vocab/NONPROFIT.m4a" TargetMode="External"/><Relationship Id="rId10" Type="http://schemas.openxmlformats.org/officeDocument/2006/relationships/hyperlink" Target="ANNUAL.m4a" TargetMode="External"/><Relationship Id="rId4" Type="http://schemas.openxmlformats.org/officeDocument/2006/relationships/hyperlink" Target="../../Unit12%20-%20Critical%20Thinking/Unit%2012%20Vocab/AMASS.m4a" TargetMode="External"/><Relationship Id="rId9" Type="http://schemas.openxmlformats.org/officeDocument/2006/relationships/hyperlink" Target="EXCHANGE.m4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NIPULATE.m4a" TargetMode="External"/><Relationship Id="rId13" Type="http://schemas.openxmlformats.org/officeDocument/2006/relationships/image" Target="../media/image2.png"/><Relationship Id="rId3" Type="http://schemas.openxmlformats.org/officeDocument/2006/relationships/hyperlink" Target="AD_HOC.m4a" TargetMode="External"/><Relationship Id="rId7" Type="http://schemas.openxmlformats.org/officeDocument/2006/relationships/hyperlink" Target="IMPRECISE.m4a" TargetMode="External"/><Relationship Id="rId12" Type="http://schemas.openxmlformats.org/officeDocument/2006/relationships/hyperlink" Target="UNDERWRITE.m4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LIMITATION.m4a" TargetMode="External"/><Relationship Id="rId11" Type="http://schemas.openxmlformats.org/officeDocument/2006/relationships/hyperlink" Target="DERIVE.m4a" TargetMode="External"/><Relationship Id="rId5" Type="http://schemas.openxmlformats.org/officeDocument/2006/relationships/hyperlink" Target="TACTICAL.m4a" TargetMode="External"/><Relationship Id="rId10" Type="http://schemas.openxmlformats.org/officeDocument/2006/relationships/hyperlink" Target="GUIDANCE.m4a" TargetMode="External"/><Relationship Id="rId4" Type="http://schemas.openxmlformats.org/officeDocument/2006/relationships/hyperlink" Target="GENERATE.m4a" TargetMode="External"/><Relationship Id="rId9" Type="http://schemas.openxmlformats.org/officeDocument/2006/relationships/hyperlink" Target="UNDERLIE.m4a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REPOSITORY.m4a" TargetMode="External"/><Relationship Id="rId13" Type="http://schemas.openxmlformats.org/officeDocument/2006/relationships/image" Target="../media/image2.png"/><Relationship Id="rId3" Type="http://schemas.openxmlformats.org/officeDocument/2006/relationships/hyperlink" Target="ROUTINE.m4a" TargetMode="External"/><Relationship Id="rId7" Type="http://schemas.openxmlformats.org/officeDocument/2006/relationships/hyperlink" Target="ENVISION.m4a" TargetMode="External"/><Relationship Id="rId12" Type="http://schemas.openxmlformats.org/officeDocument/2006/relationships/hyperlink" Target="SYNAPSE.m4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EQUIVALENT.m4a" TargetMode="External"/><Relationship Id="rId11" Type="http://schemas.openxmlformats.org/officeDocument/2006/relationships/hyperlink" Target="ALGORITHM.m4a" TargetMode="External"/><Relationship Id="rId5" Type="http://schemas.openxmlformats.org/officeDocument/2006/relationships/hyperlink" Target="FUNDAMENTAL.m4a" TargetMode="External"/><Relationship Id="rId10" Type="http://schemas.openxmlformats.org/officeDocument/2006/relationships/hyperlink" Target="CONFOUNDING.m4a" TargetMode="External"/><Relationship Id="rId4" Type="http://schemas.openxmlformats.org/officeDocument/2006/relationships/hyperlink" Target="CHAMPION.m4a" TargetMode="External"/><Relationship Id="rId9" Type="http://schemas.openxmlformats.org/officeDocument/2006/relationships/hyperlink" Target="STRUCTURE.m4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609600"/>
            <a:ext cx="7085013" cy="1066800"/>
          </a:xfrm>
        </p:spPr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12 </a:t>
            </a:r>
            <a:r>
              <a:rPr lang="en-US" dirty="0"/>
              <a:t>Vocabulary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1447800"/>
            <a:ext cx="5256213" cy="609600"/>
          </a:xfrm>
        </p:spPr>
        <p:txBody>
          <a:bodyPr/>
          <a:lstStyle/>
          <a:p>
            <a:r>
              <a:rPr lang="en-US" u="sng"/>
              <a:t>Vocabulary Readiness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371600" y="2133600"/>
            <a:ext cx="5257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400" b="1" dirty="0" smtClean="0">
                <a:latin typeface="Calibri" pitchFamily="34" charset="0"/>
                <a:hlinkClick r:id="rId3" action="ppaction://hlinkfile"/>
              </a:rPr>
              <a:t>Accomplish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b="1" dirty="0" smtClean="0">
                <a:latin typeface="Calibri" pitchFamily="34" charset="0"/>
                <a:hlinkClick r:id="rId4" action="ppaction://hlinkfile"/>
              </a:rPr>
              <a:t>Amass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b="1" dirty="0" smtClean="0">
                <a:latin typeface="Calibri" pitchFamily="34" charset="0"/>
                <a:hlinkClick r:id="rId5" action="ppaction://hlinkfile"/>
              </a:rPr>
              <a:t>Nonprofit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b="1" dirty="0" smtClean="0">
                <a:latin typeface="Calibri" pitchFamily="34" charset="0"/>
                <a:hlinkClick r:id="rId6" action="ppaction://hlinkfile"/>
              </a:rPr>
              <a:t>Typically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b="1" dirty="0" smtClean="0">
                <a:latin typeface="Calibri" pitchFamily="34" charset="0"/>
                <a:hlinkClick r:id="rId7" action="ppaction://hlinkfile"/>
              </a:rPr>
              <a:t>Achieve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b="1" dirty="0" smtClean="0">
                <a:latin typeface="Calibri" pitchFamily="34" charset="0"/>
                <a:hlinkClick r:id="rId8" action="ppaction://hlinkfile"/>
              </a:rPr>
              <a:t>Renewal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b="1" dirty="0" smtClean="0">
                <a:latin typeface="Calibri" pitchFamily="34" charset="0"/>
                <a:hlinkClick r:id="rId9" action="ppaction://hlinkfile"/>
              </a:rPr>
              <a:t>Exchange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b="1" dirty="0" smtClean="0">
                <a:latin typeface="Calibri" pitchFamily="34" charset="0"/>
                <a:hlinkClick r:id="rId10" action="ppaction://hlinkfile"/>
              </a:rPr>
              <a:t>Annual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b="1" dirty="0" smtClean="0">
                <a:latin typeface="Calibri" pitchFamily="34" charset="0"/>
                <a:hlinkClick r:id="rId11" action="ppaction://hlinkfile"/>
              </a:rPr>
              <a:t>Crucial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b="1" dirty="0" smtClean="0">
                <a:latin typeface="Calibri" pitchFamily="34" charset="0"/>
                <a:hlinkClick r:id="rId12" action="ppaction://hlinkfile"/>
              </a:rPr>
              <a:t>Characterize</a:t>
            </a:r>
            <a:endParaRPr lang="en-US" sz="2400" b="1" dirty="0">
              <a:latin typeface="Calibri" pitchFamily="34" charset="0"/>
            </a:endParaRPr>
          </a:p>
        </p:txBody>
      </p:sp>
      <p:pic>
        <p:nvPicPr>
          <p:cNvPr id="2053" name="Picture 5" descr="PKU_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53200" y="533400"/>
            <a:ext cx="2057400" cy="6667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609600"/>
            <a:ext cx="7085013" cy="1066800"/>
          </a:xfrm>
        </p:spPr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12 </a:t>
            </a:r>
            <a:r>
              <a:rPr lang="en-US" dirty="0"/>
              <a:t>Vocabulary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1447800"/>
            <a:ext cx="5256213" cy="609600"/>
          </a:xfrm>
        </p:spPr>
        <p:txBody>
          <a:bodyPr/>
          <a:lstStyle/>
          <a:p>
            <a:r>
              <a:rPr lang="en-US" u="sng"/>
              <a:t>Vocabulary Readiness</a:t>
            </a: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1371600" y="2133600"/>
            <a:ext cx="5257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rabicPeriod" startAt="11"/>
            </a:pPr>
            <a:r>
              <a:rPr lang="en-US" sz="2400" b="1" dirty="0" smtClean="0">
                <a:latin typeface="Calibri" pitchFamily="34" charset="0"/>
                <a:hlinkClick r:id="rId3" action="ppaction://hlinkfile"/>
              </a:rPr>
              <a:t> Ad Hoc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 startAt="11"/>
            </a:pP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hlinkClick r:id="rId4" action="ppaction://hlinkfile"/>
              </a:rPr>
              <a:t>Generate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 startAt="11"/>
            </a:pP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hlinkClick r:id="rId5" action="ppaction://hlinkfile"/>
              </a:rPr>
              <a:t>Tactical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 startAt="11"/>
            </a:pP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hlinkClick r:id="rId6" action="ppaction://hlinkfile"/>
              </a:rPr>
              <a:t>Limitation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 startAt="11"/>
            </a:pP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hlinkClick r:id="rId7" action="ppaction://hlinkfile"/>
              </a:rPr>
              <a:t>Imprecise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 startAt="11"/>
            </a:pP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hlinkClick r:id="rId8" action="ppaction://hlinkfile"/>
              </a:rPr>
              <a:t>Manipulate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 startAt="11"/>
            </a:pP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hlinkClick r:id="rId9" action="ppaction://hlinkfile"/>
              </a:rPr>
              <a:t>Underlie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 startAt="11"/>
            </a:pP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hlinkClick r:id="rId10" action="ppaction://hlinkfile"/>
              </a:rPr>
              <a:t>Guidance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 startAt="11"/>
            </a:pP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hlinkClick r:id="rId11" action="ppaction://hlinkfile"/>
              </a:rPr>
              <a:t>Derive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 startAt="11"/>
            </a:pP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hlinkClick r:id="rId12" action="ppaction://hlinkfile"/>
              </a:rPr>
              <a:t>Underwrite</a:t>
            </a:r>
            <a:endParaRPr lang="en-US" sz="2400" b="1" dirty="0">
              <a:latin typeface="Calibri" pitchFamily="34" charset="0"/>
            </a:endParaRPr>
          </a:p>
        </p:txBody>
      </p:sp>
      <p:pic>
        <p:nvPicPr>
          <p:cNvPr id="8197" name="Picture 5" descr="PKU_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53200" y="533400"/>
            <a:ext cx="2057400" cy="6667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609600"/>
            <a:ext cx="7085013" cy="1066800"/>
          </a:xfrm>
        </p:spPr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12 </a:t>
            </a:r>
            <a:r>
              <a:rPr lang="en-US" dirty="0"/>
              <a:t>Vocabulary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1447800"/>
            <a:ext cx="5256213" cy="609600"/>
          </a:xfrm>
        </p:spPr>
        <p:txBody>
          <a:bodyPr/>
          <a:lstStyle/>
          <a:p>
            <a:r>
              <a:rPr lang="en-US" u="sng"/>
              <a:t>Word Preview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1371600" y="2133600"/>
            <a:ext cx="5257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sz="2400" b="1" dirty="0" smtClean="0">
                <a:latin typeface="Calibri" pitchFamily="34" charset="0"/>
                <a:hlinkClick r:id="rId3" action="ppaction://hlinkfile"/>
              </a:rPr>
              <a:t>Routine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b="1" dirty="0" smtClean="0">
                <a:latin typeface="Calibri" pitchFamily="34" charset="0"/>
                <a:hlinkClick r:id="rId4" action="ppaction://hlinkfile"/>
              </a:rPr>
              <a:t>Champion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b="1" dirty="0" smtClean="0">
                <a:latin typeface="Calibri" pitchFamily="34" charset="0"/>
                <a:hlinkClick r:id="rId5" action="ppaction://hlinkfile"/>
              </a:rPr>
              <a:t>Fundamental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b="1" dirty="0" smtClean="0">
                <a:latin typeface="Calibri" pitchFamily="34" charset="0"/>
                <a:hlinkClick r:id="rId6" action="ppaction://hlinkfile"/>
              </a:rPr>
              <a:t>Equivalent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b="1" dirty="0" smtClean="0">
                <a:latin typeface="Calibri" pitchFamily="34" charset="0"/>
                <a:hlinkClick r:id="rId7" action="ppaction://hlinkfile"/>
              </a:rPr>
              <a:t>Envision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b="1" dirty="0" smtClean="0">
                <a:latin typeface="Calibri" pitchFamily="34" charset="0"/>
                <a:hlinkClick r:id="rId8" action="ppaction://hlinkfile"/>
              </a:rPr>
              <a:t>Repository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b="1" dirty="0" smtClean="0">
                <a:latin typeface="Calibri" pitchFamily="34" charset="0"/>
                <a:hlinkClick r:id="rId9" action="ppaction://hlinkfile"/>
              </a:rPr>
              <a:t>Structure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b="1" dirty="0" smtClean="0">
                <a:latin typeface="Calibri" pitchFamily="34" charset="0"/>
                <a:hlinkClick r:id="rId10" action="ppaction://hlinkfile"/>
              </a:rPr>
              <a:t>Confounding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b="1" dirty="0" smtClean="0">
                <a:latin typeface="Calibri" pitchFamily="34" charset="0"/>
                <a:hlinkClick r:id="rId11" action="ppaction://hlinkfile"/>
              </a:rPr>
              <a:t>Algorithm</a:t>
            </a:r>
            <a:endParaRPr lang="en-US" sz="2400" b="1" dirty="0">
              <a:latin typeface="Calibri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smtClean="0">
                <a:latin typeface="Calibri" pitchFamily="34" charset="0"/>
                <a:hlinkClick r:id="rId12" action="ppaction://hlinkfile"/>
              </a:rPr>
              <a:t>Synapse</a:t>
            </a:r>
            <a:endParaRPr lang="en-US" sz="2400" b="1" dirty="0">
              <a:latin typeface="Calibri" pitchFamily="34" charset="0"/>
            </a:endParaRPr>
          </a:p>
        </p:txBody>
      </p:sp>
      <p:pic>
        <p:nvPicPr>
          <p:cNvPr id="10245" name="Picture 5" descr="PKU_logo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553200" y="533400"/>
            <a:ext cx="2057400" cy="6667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90600" y="609600"/>
            <a:ext cx="7085013" cy="1066800"/>
          </a:xfrm>
        </p:spPr>
        <p:txBody>
          <a:bodyPr/>
          <a:lstStyle/>
          <a:p>
            <a:r>
              <a:rPr lang="en-US" dirty="0"/>
              <a:t>Unit </a:t>
            </a:r>
            <a:r>
              <a:rPr lang="en-US" dirty="0" smtClean="0"/>
              <a:t>12 </a:t>
            </a:r>
            <a:r>
              <a:rPr lang="en-US" dirty="0"/>
              <a:t>Vocabulary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1447800"/>
            <a:ext cx="5256213" cy="609600"/>
          </a:xfrm>
        </p:spPr>
        <p:txBody>
          <a:bodyPr/>
          <a:lstStyle/>
          <a:p>
            <a:r>
              <a:rPr lang="en-US" u="sng"/>
              <a:t>Meaning Review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371600" y="2133600"/>
            <a:ext cx="6096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sz="2400" b="1" dirty="0" smtClean="0">
                <a:latin typeface="Calibri" pitchFamily="34" charset="0"/>
              </a:rPr>
              <a:t>1. Paving the way</a:t>
            </a:r>
            <a:endParaRPr lang="en-US" sz="2400" b="1" dirty="0">
              <a:latin typeface="Calibri" pitchFamily="34" charset="0"/>
            </a:endParaRPr>
          </a:p>
          <a:p>
            <a:pPr marL="342900" indent="-342900"/>
            <a:r>
              <a:rPr lang="en-US" sz="2400" b="1" dirty="0">
                <a:latin typeface="Calibri" pitchFamily="34" charset="0"/>
              </a:rPr>
              <a:t>	</a:t>
            </a:r>
            <a:r>
              <a:rPr lang="en-US" sz="2400" b="1" dirty="0">
                <a:latin typeface="Calibri" pitchFamily="34" charset="0"/>
                <a:sym typeface="Wingdings" pitchFamily="2" charset="2"/>
              </a:rPr>
              <a:t> </a:t>
            </a:r>
            <a:r>
              <a:rPr lang="en-US" sz="2400" b="1" dirty="0" smtClean="0">
                <a:latin typeface="Calibri" pitchFamily="34" charset="0"/>
                <a:sym typeface="Wingdings" pitchFamily="2" charset="2"/>
              </a:rPr>
              <a:t>Creating a path; </a:t>
            </a:r>
            <a:r>
              <a:rPr lang="en-US" sz="2400" b="1" dirty="0" smtClean="0">
                <a:latin typeface="Calibri" pitchFamily="34" charset="0"/>
                <a:sym typeface="Wingdings" pitchFamily="2" charset="2"/>
              </a:rPr>
              <a:t>starting; initiating</a:t>
            </a:r>
            <a:endParaRPr lang="en-US" sz="2400" b="1" dirty="0">
              <a:latin typeface="Calibri" pitchFamily="34" charset="0"/>
              <a:sym typeface="Wingdings" pitchFamily="2" charset="2"/>
            </a:endParaRPr>
          </a:p>
          <a:p>
            <a:pPr marL="342900" indent="-342900"/>
            <a:r>
              <a:rPr lang="en-US" sz="2400" b="1" dirty="0" smtClean="0">
                <a:latin typeface="Calibri" pitchFamily="34" charset="0"/>
                <a:sym typeface="Wingdings" pitchFamily="2" charset="2"/>
              </a:rPr>
              <a:t>2. A stint</a:t>
            </a:r>
            <a:endParaRPr lang="en-US" sz="2400" b="1" dirty="0">
              <a:latin typeface="Calibri" pitchFamily="34" charset="0"/>
              <a:sym typeface="Wingdings" pitchFamily="2" charset="2"/>
            </a:endParaRPr>
          </a:p>
          <a:p>
            <a:pPr marL="342900" indent="-342900"/>
            <a:r>
              <a:rPr lang="en-US" sz="2400" b="1" dirty="0">
                <a:latin typeface="Calibri" pitchFamily="34" charset="0"/>
              </a:rPr>
              <a:t>	</a:t>
            </a:r>
            <a:r>
              <a:rPr lang="en-US" sz="2400" b="1" dirty="0">
                <a:latin typeface="Calibri" pitchFamily="34" charset="0"/>
                <a:sym typeface="Wingdings" pitchFamily="2" charset="2"/>
              </a:rPr>
              <a:t> </a:t>
            </a:r>
            <a:r>
              <a:rPr lang="en-US" sz="2400" b="1" dirty="0" smtClean="0">
                <a:latin typeface="Calibri" pitchFamily="34" charset="0"/>
                <a:sym typeface="Wingdings" pitchFamily="2" charset="2"/>
              </a:rPr>
              <a:t>A period of time</a:t>
            </a:r>
          </a:p>
          <a:p>
            <a:pPr marL="342900" indent="-342900"/>
            <a:r>
              <a:rPr lang="en-US" sz="2400" b="1" dirty="0" smtClean="0">
                <a:latin typeface="Calibri" pitchFamily="34" charset="0"/>
                <a:sym typeface="Wingdings" pitchFamily="2" charset="2"/>
              </a:rPr>
              <a:t>3. Field </a:t>
            </a:r>
            <a:r>
              <a:rPr lang="en-US" sz="2400" b="1" dirty="0" smtClean="0">
                <a:latin typeface="Calibri" pitchFamily="34" charset="0"/>
                <a:sym typeface="Wingdings" pitchFamily="2" charset="2"/>
              </a:rPr>
              <a:t>a query</a:t>
            </a:r>
          </a:p>
          <a:p>
            <a:pPr marL="342900" indent="-342900"/>
            <a:r>
              <a:rPr lang="en-US" sz="2400" b="1" dirty="0" smtClean="0">
                <a:latin typeface="Calibri" pitchFamily="34" charset="0"/>
              </a:rPr>
              <a:t>	</a:t>
            </a:r>
            <a:r>
              <a:rPr lang="en-US" sz="2400" b="1" dirty="0" smtClean="0">
                <a:latin typeface="Calibri" pitchFamily="34" charset="0"/>
                <a:sym typeface="Wingdings" pitchFamily="2" charset="2"/>
              </a:rPr>
              <a:t> Process a question/request</a:t>
            </a:r>
          </a:p>
          <a:p>
            <a:pPr marL="342900" indent="-342900"/>
            <a:r>
              <a:rPr lang="en-US" sz="2400" b="1" dirty="0" smtClean="0">
                <a:latin typeface="Calibri" pitchFamily="34" charset="0"/>
                <a:sym typeface="Wingdings" pitchFamily="2" charset="2"/>
              </a:rPr>
              <a:t>4. Sets it apart</a:t>
            </a:r>
            <a:endParaRPr lang="en-US" sz="2400" b="1" dirty="0">
              <a:latin typeface="Calibri" pitchFamily="34" charset="0"/>
              <a:sym typeface="Wingdings" pitchFamily="2" charset="2"/>
            </a:endParaRPr>
          </a:p>
          <a:p>
            <a:pPr marL="342900" indent="-342900"/>
            <a:r>
              <a:rPr lang="en-US" sz="2400" b="1" dirty="0">
                <a:latin typeface="Calibri" pitchFamily="34" charset="0"/>
              </a:rPr>
              <a:t>	</a:t>
            </a:r>
            <a:r>
              <a:rPr lang="en-US" sz="2400" b="1" dirty="0">
                <a:latin typeface="Calibri" pitchFamily="34" charset="0"/>
                <a:sym typeface="Wingdings" pitchFamily="2" charset="2"/>
              </a:rPr>
              <a:t> </a:t>
            </a:r>
            <a:r>
              <a:rPr lang="en-US" sz="2400" b="1" dirty="0" smtClean="0">
                <a:latin typeface="Calibri" pitchFamily="34" charset="0"/>
                <a:sym typeface="Wingdings" pitchFamily="2" charset="2"/>
              </a:rPr>
              <a:t>Makes it more different</a:t>
            </a:r>
            <a:endParaRPr lang="en-US" sz="2400" b="1" dirty="0">
              <a:latin typeface="Calibri" pitchFamily="34" charset="0"/>
              <a:sym typeface="Wingdings" pitchFamily="2" charset="2"/>
            </a:endParaRPr>
          </a:p>
          <a:p>
            <a:pPr marL="342900" indent="-342900"/>
            <a:r>
              <a:rPr lang="en-US" sz="2400" b="1" dirty="0" smtClean="0">
                <a:latin typeface="Calibri" pitchFamily="34" charset="0"/>
                <a:sym typeface="Wingdings" pitchFamily="2" charset="2"/>
              </a:rPr>
              <a:t>5. A spinoff</a:t>
            </a:r>
            <a:endParaRPr lang="en-US" sz="2400" b="1" dirty="0">
              <a:latin typeface="Calibri" pitchFamily="34" charset="0"/>
              <a:sym typeface="Wingdings" pitchFamily="2" charset="2"/>
            </a:endParaRPr>
          </a:p>
          <a:p>
            <a:pPr marL="342900" indent="-342900"/>
            <a:r>
              <a:rPr lang="en-US" sz="2400" b="1" dirty="0">
                <a:latin typeface="Calibri" pitchFamily="34" charset="0"/>
              </a:rPr>
              <a:t>	</a:t>
            </a:r>
            <a:r>
              <a:rPr lang="en-US" sz="2400" b="1" dirty="0">
                <a:latin typeface="Calibri" pitchFamily="34" charset="0"/>
                <a:sym typeface="Wingdings" pitchFamily="2" charset="2"/>
              </a:rPr>
              <a:t> </a:t>
            </a:r>
            <a:r>
              <a:rPr lang="en-US" sz="2400" b="1" dirty="0" smtClean="0">
                <a:latin typeface="Calibri" pitchFamily="34" charset="0"/>
                <a:sym typeface="Wingdings" pitchFamily="2" charset="2"/>
              </a:rPr>
              <a:t>One thing created from another thing</a:t>
            </a:r>
            <a:endParaRPr lang="en-US" sz="2400" b="1" dirty="0">
              <a:latin typeface="Calibri" pitchFamily="34" charset="0"/>
            </a:endParaRPr>
          </a:p>
        </p:txBody>
      </p:sp>
      <p:pic>
        <p:nvPicPr>
          <p:cNvPr id="12293" name="Picture 5" descr="PKU_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533400"/>
            <a:ext cx="2057400" cy="666750"/>
          </a:xfrm>
          <a:prstGeom prst="rect">
            <a:avLst/>
          </a:prstGeom>
          <a:noFill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1557</TotalTime>
  <Words>71</Words>
  <Application>Microsoft Office PowerPoint</Application>
  <PresentationFormat>On-screen Show (4:3)</PresentationFormat>
  <Paragraphs>52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Design</vt:lpstr>
      <vt:lpstr>Unit 12 Vocabulary</vt:lpstr>
      <vt:lpstr>Unit 12 Vocabulary</vt:lpstr>
      <vt:lpstr>Unit 12 Vocabulary</vt:lpstr>
      <vt:lpstr>Unit 12 Vocabulary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Phuoc Nguyen</dc:creator>
  <cp:lastModifiedBy>Owner</cp:lastModifiedBy>
  <cp:revision>19</cp:revision>
  <dcterms:created xsi:type="dcterms:W3CDTF">2004-11-15T22:46:30Z</dcterms:created>
  <dcterms:modified xsi:type="dcterms:W3CDTF">2013-10-14T12:48:08Z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