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609" r:id="rId2"/>
    <p:sldId id="610" r:id="rId3"/>
    <p:sldId id="611" r:id="rId4"/>
    <p:sldId id="599" r:id="rId5"/>
    <p:sldId id="617" r:id="rId6"/>
    <p:sldId id="613" r:id="rId7"/>
    <p:sldId id="614" r:id="rId8"/>
    <p:sldId id="619" r:id="rId9"/>
  </p:sldIdLst>
  <p:sldSz cx="9144000" cy="6858000" type="letter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5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3DE8"/>
    <a:srgbClr val="009900"/>
    <a:srgbClr val="8901F3"/>
    <a:srgbClr val="00A091"/>
    <a:srgbClr val="51DC00"/>
    <a:srgbClr val="5A11FD"/>
    <a:srgbClr val="000000"/>
    <a:srgbClr val="CC3399"/>
    <a:srgbClr val="008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6" autoAdjust="0"/>
    <p:restoredTop sz="83531" autoAdjust="0"/>
  </p:normalViewPr>
  <p:slideViewPr>
    <p:cSldViewPr>
      <p:cViewPr varScale="1">
        <p:scale>
          <a:sx n="79" d="100"/>
          <a:sy n="79" d="100"/>
        </p:scale>
        <p:origin x="1320" y="72"/>
      </p:cViewPr>
      <p:guideLst>
        <p:guide orient="horz" pos="2160"/>
        <p:guide pos="1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932" y="-84"/>
      </p:cViewPr>
      <p:guideLst>
        <p:guide orient="horz" pos="3023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407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7938" y="619125"/>
            <a:ext cx="4779962" cy="3584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0336" y="4558905"/>
            <a:ext cx="6304279" cy="43205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7220" tIns="47757" rIns="97220" bIns="477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15500726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73175" y="617538"/>
            <a:ext cx="4783138" cy="358775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4162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73175" y="617538"/>
            <a:ext cx="4783138" cy="358775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13319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842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95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4717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73175" y="617538"/>
            <a:ext cx="4783138" cy="358775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117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530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2848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304800"/>
            <a:ext cx="2038350" cy="3003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4800"/>
            <a:ext cx="5962650" cy="3003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33400" y="914400"/>
            <a:ext cx="8153400" cy="239395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14400"/>
            <a:ext cx="4000500" cy="239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4000500" cy="239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4800"/>
            <a:ext cx="8153400" cy="42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Title goes here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914400"/>
            <a:ext cx="8153400" cy="2393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This is our 1st Level Bullet</a:t>
            </a:r>
          </a:p>
          <a:p>
            <a:pPr lvl="1"/>
            <a:r>
              <a:rPr lang="en-US" dirty="0" smtClean="0"/>
              <a:t>this is our 2nd level bullet</a:t>
            </a:r>
          </a:p>
          <a:p>
            <a:pPr lvl="2"/>
            <a:r>
              <a:rPr lang="en-US" dirty="0" smtClean="0"/>
              <a:t>this is our 3rd level bullet</a:t>
            </a:r>
          </a:p>
          <a:p>
            <a:pPr lvl="0"/>
            <a:r>
              <a:rPr lang="en-US" dirty="0" smtClean="0"/>
              <a:t>This is our next 1st Level Bullet</a:t>
            </a:r>
          </a:p>
          <a:p>
            <a:pPr lvl="1"/>
            <a:r>
              <a:rPr lang="en-US" dirty="0" smtClean="0"/>
              <a:t>this is our 2nd level bullet</a:t>
            </a:r>
          </a:p>
          <a:p>
            <a:pPr lvl="2"/>
            <a:r>
              <a:rPr lang="en-US" dirty="0" smtClean="0"/>
              <a:t>this is our 3rd level bullet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533400" y="685800"/>
            <a:ext cx="8153400" cy="0"/>
          </a:xfrm>
          <a:prstGeom prst="line">
            <a:avLst/>
          </a:prstGeom>
          <a:noFill/>
          <a:ln w="57150" cmpd="thickThin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287338" indent="-287338" algn="l" rtl="0" eaLnBrk="0" fontAlgn="base" hangingPunct="0">
        <a:lnSpc>
          <a:spcPct val="90000"/>
        </a:lnSpc>
        <a:spcBef>
          <a:spcPct val="65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46063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6175" indent="-176213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chemeClr val="accent1"/>
        </a:buClr>
        <a:buSzPct val="100000"/>
        <a:buChar char="-"/>
        <a:defRPr>
          <a:solidFill>
            <a:schemeClr val="tx1"/>
          </a:solidFill>
          <a:latin typeface="+mn-lt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628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086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543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4000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04800"/>
            <a:ext cx="7918648" cy="422275"/>
          </a:xfrm>
        </p:spPr>
        <p:txBody>
          <a:bodyPr/>
          <a:lstStyle/>
          <a:p>
            <a:pPr eaLnBrk="1" hangingPunct="1"/>
            <a:r>
              <a:rPr lang="en-US" dirty="0" smtClean="0"/>
              <a:t>Hardware Cache Coherence</a:t>
            </a:r>
          </a:p>
        </p:txBody>
      </p:sp>
      <p:sp>
        <p:nvSpPr>
          <p:cNvPr id="1136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162400" y="908720"/>
            <a:ext cx="5626968" cy="5258876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Write-back caches (rather than write-through) for performance reasons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Coherence Controller </a:t>
            </a:r>
            <a:r>
              <a:rPr lang="en-US" b="1" dirty="0" smtClean="0">
                <a:solidFill>
                  <a:srgbClr val="00B0F0"/>
                </a:solidFill>
              </a:rPr>
              <a:t>(CC)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Monitors (“snoops”) bus traffic (addresses and data)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Executes the </a:t>
            </a:r>
            <a:r>
              <a:rPr lang="en-US" b="1" dirty="0" smtClean="0">
                <a:solidFill>
                  <a:srgbClr val="FF0909"/>
                </a:solidFill>
              </a:rPr>
              <a:t>coherence protocol</a:t>
            </a:r>
            <a:endParaRPr lang="en-US" dirty="0" smtClean="0"/>
          </a:p>
          <a:p>
            <a:pPr marL="1085850" lvl="2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What to do the with local copy when you see different things happening on bus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dirty="0" smtClean="0">
                <a:solidFill>
                  <a:srgbClr val="000000"/>
                </a:solidFill>
              </a:rPr>
              <a:t>Three core-initiated events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Ld</a:t>
            </a:r>
            <a:r>
              <a:rPr lang="en-US" dirty="0" smtClean="0">
                <a:solidFill>
                  <a:srgbClr val="000000"/>
                </a:solidFill>
              </a:rPr>
              <a:t>: load     </a:t>
            </a:r>
            <a:r>
              <a:rPr lang="en-US" b="1" dirty="0" smtClean="0">
                <a:solidFill>
                  <a:srgbClr val="000000"/>
                </a:solidFill>
              </a:rPr>
              <a:t>St</a:t>
            </a:r>
            <a:r>
              <a:rPr lang="en-US" dirty="0" smtClean="0">
                <a:solidFill>
                  <a:srgbClr val="000000"/>
                </a:solidFill>
              </a:rPr>
              <a:t>: store    </a:t>
            </a:r>
            <a:r>
              <a:rPr lang="en-US" b="1" dirty="0" smtClean="0">
                <a:solidFill>
                  <a:srgbClr val="000000"/>
                </a:solidFill>
              </a:rPr>
              <a:t>WB</a:t>
            </a:r>
            <a:r>
              <a:rPr lang="en-US" dirty="0" smtClean="0">
                <a:solidFill>
                  <a:srgbClr val="000000"/>
                </a:solidFill>
              </a:rPr>
              <a:t>: write-back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dirty="0" smtClean="0">
                <a:solidFill>
                  <a:srgbClr val="000000"/>
                </a:solidFill>
              </a:rPr>
              <a:t>Two remote-initiated (bus) events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b="1" dirty="0" err="1" smtClean="0">
                <a:solidFill>
                  <a:srgbClr val="000000"/>
                </a:solidFill>
              </a:rPr>
              <a:t>LdMiss</a:t>
            </a:r>
            <a:r>
              <a:rPr lang="en-US" dirty="0" smtClean="0">
                <a:solidFill>
                  <a:srgbClr val="000000"/>
                </a:solidFill>
              </a:rPr>
              <a:t>: read miss from </a:t>
            </a:r>
            <a:r>
              <a:rPr lang="en-US" b="1" i="1" dirty="0" smtClean="0">
                <a:solidFill>
                  <a:srgbClr val="000000"/>
                </a:solidFill>
              </a:rPr>
              <a:t>another</a:t>
            </a:r>
            <a:r>
              <a:rPr lang="en-US" dirty="0" smtClean="0">
                <a:solidFill>
                  <a:srgbClr val="000000"/>
                </a:solidFill>
              </a:rPr>
              <a:t> core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b="1" dirty="0" err="1" smtClean="0">
                <a:solidFill>
                  <a:srgbClr val="000000"/>
                </a:solidFill>
              </a:rPr>
              <a:t>StMiss</a:t>
            </a:r>
            <a:r>
              <a:rPr lang="en-US" dirty="0" smtClean="0">
                <a:solidFill>
                  <a:srgbClr val="000000"/>
                </a:solidFill>
              </a:rPr>
              <a:t>: write miss from </a:t>
            </a:r>
            <a:r>
              <a:rPr lang="en-US" b="1" i="1" dirty="0" smtClean="0">
                <a:solidFill>
                  <a:srgbClr val="000000"/>
                </a:solidFill>
              </a:rPr>
              <a:t>another</a:t>
            </a:r>
            <a:r>
              <a:rPr lang="en-US" dirty="0" smtClean="0">
                <a:solidFill>
                  <a:srgbClr val="000000"/>
                </a:solidFill>
              </a:rPr>
              <a:t> core</a:t>
            </a:r>
          </a:p>
        </p:txBody>
      </p:sp>
      <p:sp>
        <p:nvSpPr>
          <p:cNvPr id="113670" name="Rectangle 4"/>
          <p:cNvSpPr>
            <a:spLocks noChangeArrowheads="1"/>
          </p:cNvSpPr>
          <p:nvPr/>
        </p:nvSpPr>
        <p:spPr bwMode="auto">
          <a:xfrm>
            <a:off x="494184" y="1219200"/>
            <a:ext cx="2133600" cy="9144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0" dirty="0" smtClean="0">
                <a:solidFill>
                  <a:srgbClr val="000000"/>
                </a:solidFill>
              </a:rPr>
              <a:t>Core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13671" name="Rectangle 5"/>
          <p:cNvSpPr>
            <a:spLocks noChangeArrowheads="1"/>
          </p:cNvSpPr>
          <p:nvPr/>
        </p:nvSpPr>
        <p:spPr bwMode="auto">
          <a:xfrm>
            <a:off x="2018184" y="2743200"/>
            <a:ext cx="609600" cy="914400"/>
          </a:xfrm>
          <a:prstGeom prst="rect">
            <a:avLst/>
          </a:prstGeom>
          <a:solidFill>
            <a:srgbClr val="92D05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 b="0">
                <a:solidFill>
                  <a:srgbClr val="000000"/>
                </a:solidFill>
              </a:rPr>
              <a:t>D$ data</a:t>
            </a:r>
          </a:p>
        </p:txBody>
      </p:sp>
      <p:sp>
        <p:nvSpPr>
          <p:cNvPr id="113672" name="Line 6"/>
          <p:cNvSpPr>
            <a:spLocks noChangeShapeType="1"/>
          </p:cNvSpPr>
          <p:nvPr/>
        </p:nvSpPr>
        <p:spPr bwMode="auto">
          <a:xfrm>
            <a:off x="1865784" y="2133600"/>
            <a:ext cx="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Line 7"/>
          <p:cNvSpPr>
            <a:spLocks noChangeShapeType="1"/>
          </p:cNvSpPr>
          <p:nvPr/>
        </p:nvSpPr>
        <p:spPr bwMode="auto">
          <a:xfrm>
            <a:off x="2322984" y="2133600"/>
            <a:ext cx="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74" name="Line 8"/>
          <p:cNvSpPr>
            <a:spLocks noChangeShapeType="1"/>
          </p:cNvSpPr>
          <p:nvPr/>
        </p:nvSpPr>
        <p:spPr bwMode="auto">
          <a:xfrm>
            <a:off x="2322984" y="3657600"/>
            <a:ext cx="0" cy="914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Rectangle 9"/>
          <p:cNvSpPr>
            <a:spLocks noChangeArrowheads="1"/>
          </p:cNvSpPr>
          <p:nvPr/>
        </p:nvSpPr>
        <p:spPr bwMode="auto">
          <a:xfrm rot="-5400000">
            <a:off x="1408584" y="3048000"/>
            <a:ext cx="914400" cy="304800"/>
          </a:xfrm>
          <a:prstGeom prst="rect">
            <a:avLst/>
          </a:prstGeom>
          <a:solidFill>
            <a:srgbClr val="52F4C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solidFill>
                  <a:srgbClr val="000000"/>
                </a:solidFill>
              </a:rPr>
              <a:t>D$ tags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13676" name="Line 10"/>
          <p:cNvSpPr>
            <a:spLocks noChangeShapeType="1"/>
          </p:cNvSpPr>
          <p:nvPr/>
        </p:nvSpPr>
        <p:spPr bwMode="auto">
          <a:xfrm>
            <a:off x="1865784" y="3657600"/>
            <a:ext cx="0" cy="914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arrow" w="med" len="med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AutoShape 11"/>
          <p:cNvSpPr>
            <a:spLocks noChangeArrowheads="1"/>
          </p:cNvSpPr>
          <p:nvPr/>
        </p:nvSpPr>
        <p:spPr bwMode="auto">
          <a:xfrm>
            <a:off x="494184" y="2895600"/>
            <a:ext cx="609600" cy="609600"/>
          </a:xfrm>
          <a:prstGeom prst="flowChartConnector">
            <a:avLst/>
          </a:prstGeom>
          <a:solidFill>
            <a:srgbClr val="00DFCA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CC</a:t>
            </a:r>
          </a:p>
        </p:txBody>
      </p:sp>
      <p:sp>
        <p:nvSpPr>
          <p:cNvPr id="113678" name="Line 12"/>
          <p:cNvSpPr>
            <a:spLocks noChangeShapeType="1"/>
          </p:cNvSpPr>
          <p:nvPr/>
        </p:nvSpPr>
        <p:spPr bwMode="auto">
          <a:xfrm flipH="1">
            <a:off x="1103784" y="32004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Rectangle 13"/>
          <p:cNvSpPr>
            <a:spLocks noChangeArrowheads="1"/>
          </p:cNvSpPr>
          <p:nvPr/>
        </p:nvSpPr>
        <p:spPr bwMode="auto">
          <a:xfrm>
            <a:off x="494184" y="4572000"/>
            <a:ext cx="2133600" cy="3048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3680" name="Freeform 14"/>
          <p:cNvSpPr>
            <a:spLocks/>
          </p:cNvSpPr>
          <p:nvPr/>
        </p:nvSpPr>
        <p:spPr bwMode="auto">
          <a:xfrm>
            <a:off x="798984" y="3505200"/>
            <a:ext cx="1066800" cy="609600"/>
          </a:xfrm>
          <a:custGeom>
            <a:avLst/>
            <a:gdLst>
              <a:gd name="T0" fmla="*/ 2147483647 w 672"/>
              <a:gd name="T1" fmla="*/ 2147483647 h 384"/>
              <a:gd name="T2" fmla="*/ 0 w 672"/>
              <a:gd name="T3" fmla="*/ 2147483647 h 384"/>
              <a:gd name="T4" fmla="*/ 0 w 672"/>
              <a:gd name="T5" fmla="*/ 0 h 384"/>
              <a:gd name="T6" fmla="*/ 0 60000 65536"/>
              <a:gd name="T7" fmla="*/ 0 60000 65536"/>
              <a:gd name="T8" fmla="*/ 0 60000 65536"/>
              <a:gd name="T9" fmla="*/ 0 w 672"/>
              <a:gd name="T10" fmla="*/ 0 h 384"/>
              <a:gd name="T11" fmla="*/ 672 w 672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384">
                <a:moveTo>
                  <a:pt x="672" y="384"/>
                </a:moveTo>
                <a:lnTo>
                  <a:pt x="0" y="38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81" name="Freeform 15"/>
          <p:cNvSpPr>
            <a:spLocks/>
          </p:cNvSpPr>
          <p:nvPr/>
        </p:nvSpPr>
        <p:spPr bwMode="auto">
          <a:xfrm flipV="1">
            <a:off x="798984" y="2438400"/>
            <a:ext cx="1066800" cy="457200"/>
          </a:xfrm>
          <a:custGeom>
            <a:avLst/>
            <a:gdLst>
              <a:gd name="T0" fmla="*/ 2147483647 w 672"/>
              <a:gd name="T1" fmla="*/ 2147483647 h 384"/>
              <a:gd name="T2" fmla="*/ 0 w 672"/>
              <a:gd name="T3" fmla="*/ 2147483647 h 384"/>
              <a:gd name="T4" fmla="*/ 0 w 672"/>
              <a:gd name="T5" fmla="*/ 0 h 384"/>
              <a:gd name="T6" fmla="*/ 0 60000 65536"/>
              <a:gd name="T7" fmla="*/ 0 60000 65536"/>
              <a:gd name="T8" fmla="*/ 0 60000 65536"/>
              <a:gd name="T9" fmla="*/ 0 w 672"/>
              <a:gd name="T10" fmla="*/ 0 h 384"/>
              <a:gd name="T11" fmla="*/ 672 w 672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384">
                <a:moveTo>
                  <a:pt x="672" y="384"/>
                </a:moveTo>
                <a:lnTo>
                  <a:pt x="0" y="38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3150568" y="3886200"/>
            <a:ext cx="5688632" cy="2376264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 (MI) coherence protocol</a:t>
            </a:r>
          </a:p>
        </p:txBody>
      </p:sp>
      <p:sp>
        <p:nvSpPr>
          <p:cNvPr id="1157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701280" y="836712"/>
            <a:ext cx="6119192" cy="575131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FF0909"/>
                </a:solidFill>
              </a:rPr>
              <a:t>VI (valid-invalid) protocol</a:t>
            </a:r>
            <a:r>
              <a:rPr lang="en-US" dirty="0" smtClean="0">
                <a:solidFill>
                  <a:srgbClr val="000000"/>
                </a:solidFill>
              </a:rPr>
              <a:t>: aka MI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Two states (per block in cache)</a:t>
            </a:r>
          </a:p>
          <a:p>
            <a:pPr marL="1085850" lvl="2" eaLnBrk="1" hangingPunct="1">
              <a:lnSpc>
                <a:spcPct val="90000"/>
              </a:lnSpc>
            </a:pPr>
            <a:r>
              <a:rPr lang="en-US" b="1" dirty="0" smtClean="0"/>
              <a:t>V (valid)</a:t>
            </a:r>
            <a:r>
              <a:rPr lang="en-US" dirty="0" smtClean="0"/>
              <a:t>: have block</a:t>
            </a:r>
          </a:p>
          <a:p>
            <a:pPr marL="1085850" lvl="2" eaLnBrk="1" hangingPunct="1">
              <a:lnSpc>
                <a:spcPct val="90000"/>
              </a:lnSpc>
            </a:pPr>
            <a:r>
              <a:rPr lang="en-US" b="1" dirty="0" smtClean="0"/>
              <a:t>I (invalid)</a:t>
            </a:r>
            <a:r>
              <a:rPr lang="en-US" dirty="0" smtClean="0"/>
              <a:t>: don’t have block</a:t>
            </a:r>
          </a:p>
          <a:p>
            <a:pPr marL="1085850" lvl="2" eaLnBrk="1" hangingPunct="1">
              <a:lnSpc>
                <a:spcPct val="90000"/>
              </a:lnSpc>
              <a:buFontTx/>
              <a:buChar char="+"/>
            </a:pPr>
            <a:r>
              <a:rPr lang="en-US" dirty="0" smtClean="0"/>
              <a:t>Can implement with one bit (the valid bit)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Protocol diagram (left)</a:t>
            </a:r>
          </a:p>
          <a:p>
            <a:pPr marL="681038" lvl="1" eaLnBrk="1" hangingPunct="1">
              <a:lnSpc>
                <a:spcPct val="90000"/>
              </a:lnSpc>
            </a:pPr>
            <a:r>
              <a:rPr lang="en-US" dirty="0" smtClean="0"/>
              <a:t>If anyone </a:t>
            </a:r>
            <a:r>
              <a:rPr lang="en-US" b="1" dirty="0" smtClean="0"/>
              <a:t>else</a:t>
            </a:r>
            <a:r>
              <a:rPr lang="en-US" dirty="0" smtClean="0"/>
              <a:t> wants to read/write block</a:t>
            </a:r>
          </a:p>
          <a:p>
            <a:pPr marL="1085850" lvl="2" eaLnBrk="1" hangingPunct="1">
              <a:lnSpc>
                <a:spcPct val="90000"/>
              </a:lnSpc>
            </a:pPr>
            <a:r>
              <a:rPr lang="en-US" dirty="0" smtClean="0"/>
              <a:t>Give it up: transition to </a:t>
            </a:r>
            <a:r>
              <a:rPr lang="en-US" b="1" dirty="0" smtClean="0"/>
              <a:t>I</a:t>
            </a:r>
            <a:r>
              <a:rPr lang="en-US" dirty="0" smtClean="0"/>
              <a:t> state</a:t>
            </a:r>
          </a:p>
          <a:p>
            <a:pPr marL="681038" lvl="1" eaLnBrk="1" hangingPunct="1">
              <a:lnSpc>
                <a:spcPct val="90000"/>
              </a:lnSpc>
            </a:pPr>
            <a:r>
              <a:rPr lang="en-US" dirty="0" err="1" smtClean="0"/>
              <a:t>WriteBack</a:t>
            </a:r>
            <a:r>
              <a:rPr lang="en-US" dirty="0" smtClean="0"/>
              <a:t> (WB) if your own copy is dirty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This is an </a:t>
            </a:r>
            <a:r>
              <a:rPr lang="en-US" b="1" dirty="0" smtClean="0">
                <a:solidFill>
                  <a:srgbClr val="FF0909"/>
                </a:solidFill>
              </a:rPr>
              <a:t>invalidate protocol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FF0909"/>
                </a:solidFill>
              </a:rPr>
              <a:t>Update protocol</a:t>
            </a:r>
            <a:r>
              <a:rPr lang="en-US" dirty="0" smtClean="0"/>
              <a:t>: copy data (write-through), don’t invalidate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Sounds good, but wastes a lot of bus bandwidth</a:t>
            </a:r>
          </a:p>
        </p:txBody>
      </p:sp>
      <p:sp>
        <p:nvSpPr>
          <p:cNvPr id="115718" name="AutoShape 4"/>
          <p:cNvSpPr>
            <a:spLocks noChangeArrowheads="1"/>
          </p:cNvSpPr>
          <p:nvPr/>
        </p:nvSpPr>
        <p:spPr bwMode="auto">
          <a:xfrm>
            <a:off x="562000" y="1524000"/>
            <a:ext cx="914400" cy="914400"/>
          </a:xfrm>
          <a:prstGeom prst="flowChartConnector">
            <a:avLst/>
          </a:prstGeom>
          <a:solidFill>
            <a:srgbClr val="00DFCA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15719" name="AutoShape 5"/>
          <p:cNvSpPr>
            <a:spLocks noChangeArrowheads="1"/>
          </p:cNvSpPr>
          <p:nvPr/>
        </p:nvSpPr>
        <p:spPr bwMode="auto">
          <a:xfrm>
            <a:off x="562000" y="4876800"/>
            <a:ext cx="914400" cy="914400"/>
          </a:xfrm>
          <a:prstGeom prst="flowChartConnector">
            <a:avLst/>
          </a:prstGeom>
          <a:solidFill>
            <a:srgbClr val="00DFCA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115720" name="Line 6"/>
          <p:cNvSpPr>
            <a:spLocks noChangeShapeType="1"/>
          </p:cNvSpPr>
          <p:nvPr/>
        </p:nvSpPr>
        <p:spPr bwMode="auto">
          <a:xfrm flipV="1">
            <a:off x="1171600" y="2438400"/>
            <a:ext cx="1588" cy="2438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21" name="Line 7"/>
          <p:cNvSpPr>
            <a:spLocks noChangeShapeType="1"/>
          </p:cNvSpPr>
          <p:nvPr/>
        </p:nvSpPr>
        <p:spPr bwMode="auto">
          <a:xfrm flipV="1">
            <a:off x="866800" y="2438400"/>
            <a:ext cx="1588" cy="2438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22" name="Text Box 8"/>
          <p:cNvSpPr txBox="1">
            <a:spLocks noChangeArrowheads="1"/>
          </p:cNvSpPr>
          <p:nvPr/>
        </p:nvSpPr>
        <p:spPr bwMode="auto">
          <a:xfrm rot="-5400000">
            <a:off x="-48394" y="2847151"/>
            <a:ext cx="152558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Load, Store</a:t>
            </a:r>
          </a:p>
        </p:txBody>
      </p:sp>
      <p:sp>
        <p:nvSpPr>
          <p:cNvPr id="115723" name="Freeform 9"/>
          <p:cNvSpPr>
            <a:spLocks/>
          </p:cNvSpPr>
          <p:nvPr/>
        </p:nvSpPr>
        <p:spPr bwMode="auto">
          <a:xfrm>
            <a:off x="866800" y="1066800"/>
            <a:ext cx="304800" cy="457200"/>
          </a:xfrm>
          <a:custGeom>
            <a:avLst/>
            <a:gdLst>
              <a:gd name="T0" fmla="*/ 2147483647 w 192"/>
              <a:gd name="T1" fmla="*/ 2147483647 h 288"/>
              <a:gd name="T2" fmla="*/ 2147483647 w 192"/>
              <a:gd name="T3" fmla="*/ 0 h 288"/>
              <a:gd name="T4" fmla="*/ 0 w 192"/>
              <a:gd name="T5" fmla="*/ 0 h 288"/>
              <a:gd name="T6" fmla="*/ 0 w 192"/>
              <a:gd name="T7" fmla="*/ 2147483647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288"/>
              <a:gd name="T14" fmla="*/ 192 w 192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288">
                <a:moveTo>
                  <a:pt x="192" y="288"/>
                </a:moveTo>
                <a:lnTo>
                  <a:pt x="192" y="0"/>
                </a:lnTo>
                <a:lnTo>
                  <a:pt x="0" y="0"/>
                </a:lnTo>
                <a:lnTo>
                  <a:pt x="0" y="288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24" name="Text Box 10"/>
          <p:cNvSpPr txBox="1">
            <a:spLocks noChangeArrowheads="1"/>
          </p:cNvSpPr>
          <p:nvPr/>
        </p:nvSpPr>
        <p:spPr bwMode="auto">
          <a:xfrm rot="-5400000">
            <a:off x="217555" y="3341757"/>
            <a:ext cx="2514601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</a:rPr>
              <a:t>LdMiss</a:t>
            </a:r>
            <a:r>
              <a:rPr lang="en-US" sz="2000" dirty="0" smtClean="0">
                <a:solidFill>
                  <a:srgbClr val="000000"/>
                </a:solidFill>
              </a:rPr>
              <a:t> (Send Data), </a:t>
            </a:r>
            <a:r>
              <a:rPr lang="en-US" sz="2000" dirty="0" err="1">
                <a:solidFill>
                  <a:srgbClr val="000000"/>
                </a:solidFill>
              </a:rPr>
              <a:t>StMiss</a:t>
            </a:r>
            <a:r>
              <a:rPr lang="en-US" sz="2000" dirty="0">
                <a:solidFill>
                  <a:srgbClr val="000000"/>
                </a:solidFill>
              </a:rPr>
              <a:t>, WB</a:t>
            </a:r>
          </a:p>
        </p:txBody>
      </p:sp>
      <p:sp>
        <p:nvSpPr>
          <p:cNvPr id="115725" name="Freeform 11"/>
          <p:cNvSpPr>
            <a:spLocks/>
          </p:cNvSpPr>
          <p:nvPr/>
        </p:nvSpPr>
        <p:spPr bwMode="auto">
          <a:xfrm rot="10800000">
            <a:off x="866800" y="5791200"/>
            <a:ext cx="304800" cy="457200"/>
          </a:xfrm>
          <a:custGeom>
            <a:avLst/>
            <a:gdLst>
              <a:gd name="T0" fmla="*/ 2147483647 w 192"/>
              <a:gd name="T1" fmla="*/ 2147483647 h 288"/>
              <a:gd name="T2" fmla="*/ 2147483647 w 192"/>
              <a:gd name="T3" fmla="*/ 0 h 288"/>
              <a:gd name="T4" fmla="*/ 0 w 192"/>
              <a:gd name="T5" fmla="*/ 0 h 288"/>
              <a:gd name="T6" fmla="*/ 0 w 192"/>
              <a:gd name="T7" fmla="*/ 2147483647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288"/>
              <a:gd name="T14" fmla="*/ 192 w 192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288">
                <a:moveTo>
                  <a:pt x="192" y="288"/>
                </a:moveTo>
                <a:lnTo>
                  <a:pt x="192" y="0"/>
                </a:lnTo>
                <a:lnTo>
                  <a:pt x="0" y="0"/>
                </a:lnTo>
                <a:lnTo>
                  <a:pt x="0" y="288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26" name="Text Box 12"/>
          <p:cNvSpPr txBox="1">
            <a:spLocks noChangeArrowheads="1"/>
          </p:cNvSpPr>
          <p:nvPr/>
        </p:nvSpPr>
        <p:spPr bwMode="auto">
          <a:xfrm>
            <a:off x="1171600" y="5867400"/>
            <a:ext cx="16002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Load, Store</a:t>
            </a:r>
          </a:p>
        </p:txBody>
      </p:sp>
      <p:sp>
        <p:nvSpPr>
          <p:cNvPr id="115727" name="Text Box 13"/>
          <p:cNvSpPr txBox="1">
            <a:spLocks noChangeArrowheads="1"/>
          </p:cNvSpPr>
          <p:nvPr/>
        </p:nvSpPr>
        <p:spPr bwMode="auto">
          <a:xfrm>
            <a:off x="1171600" y="990600"/>
            <a:ext cx="1295400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</a:rPr>
              <a:t>LdMiss</a:t>
            </a:r>
            <a:r>
              <a:rPr lang="en-US" sz="2000" dirty="0" smtClean="0">
                <a:solidFill>
                  <a:srgbClr val="000000"/>
                </a:solidFill>
              </a:rPr>
              <a:t>/ </a:t>
            </a:r>
            <a:r>
              <a:rPr lang="en-US" sz="2000" dirty="0" err="1" smtClean="0">
                <a:solidFill>
                  <a:srgbClr val="000000"/>
                </a:solidFill>
              </a:rPr>
              <a:t>StMiss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 Protocol State Transition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98185"/>
              </p:ext>
            </p:extLst>
          </p:nvPr>
        </p:nvGraphicFramePr>
        <p:xfrm>
          <a:off x="755576" y="1052736"/>
          <a:ext cx="7579568" cy="2790056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1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From This Core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From Other Cores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State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Load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Store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Load Miss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Store Miss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916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Invalid (I)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Miss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" charset="2"/>
                          <a:ea typeface="Wingdings" charset="2"/>
                          <a:cs typeface="Wingdings" charset="2"/>
                        </a:rPr>
                        <a:t>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 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Miss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" charset="2"/>
                          <a:ea typeface="Wingdings" charset="2"/>
                          <a:cs typeface="Wingdings" charset="2"/>
                        </a:rPr>
                        <a:t>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 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---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---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Valid (V)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Hit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Hit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Send Data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" charset="2"/>
                          <a:ea typeface="Wingdings" charset="2"/>
                          <a:cs typeface="Wingdings" charset="2"/>
                        </a:rPr>
                        <a:t>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 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" charset="2"/>
                          <a:ea typeface="Wingdings" charset="2"/>
                          <a:cs typeface="Wingdings" charset="2"/>
                        </a:rPr>
                        <a:t>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 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9600" y="4067290"/>
            <a:ext cx="7924800" cy="2488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marL="287338" indent="-287338" eaLnBrk="1" hangingPunct="1">
              <a:spcBef>
                <a:spcPct val="30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Rows are “states” (</a:t>
            </a:r>
            <a:r>
              <a:rPr lang="en-US" sz="2400" b="1" kern="0" dirty="0">
                <a:solidFill>
                  <a:schemeClr val="tx1"/>
                </a:solidFill>
              </a:rPr>
              <a:t>I</a:t>
            </a:r>
            <a:r>
              <a:rPr lang="en-US" sz="2400" kern="0" dirty="0">
                <a:solidFill>
                  <a:schemeClr val="tx1"/>
                </a:solidFill>
              </a:rPr>
              <a:t>  </a:t>
            </a:r>
            <a:r>
              <a:rPr lang="en-US" sz="2400" kern="0" dirty="0" err="1">
                <a:solidFill>
                  <a:schemeClr val="tx1"/>
                </a:solidFill>
              </a:rPr>
              <a:t>vs</a:t>
            </a:r>
            <a:r>
              <a:rPr lang="en-US" sz="2400" kern="0" dirty="0">
                <a:solidFill>
                  <a:schemeClr val="tx1"/>
                </a:solidFill>
              </a:rPr>
              <a:t>  </a:t>
            </a:r>
            <a:r>
              <a:rPr lang="en-US" sz="2400" b="1" kern="0" dirty="0" smtClean="0">
                <a:solidFill>
                  <a:schemeClr val="tx1"/>
                </a:solidFill>
              </a:rPr>
              <a:t>V)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data blocks in the caches</a:t>
            </a:r>
          </a:p>
          <a:p>
            <a:pPr marL="284163" indent="-246063" eaLnBrk="1" hangingPunct="1">
              <a:spcBef>
                <a:spcPct val="30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 kern="0" dirty="0" smtClean="0">
                <a:solidFill>
                  <a:schemeClr val="tx1"/>
                </a:solidFill>
                <a:latin typeface="+mn-lt"/>
              </a:rPr>
              <a:t>Columns are “events” in the cores</a:t>
            </a:r>
          </a:p>
          <a:p>
            <a:pPr marL="741363" lvl="1" indent="-246063" eaLnBrk="1" hangingPunct="1">
              <a:spcBef>
                <a:spcPct val="3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WriteBack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events not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shown</a:t>
            </a:r>
          </a:p>
          <a:p>
            <a:pPr marL="741363" lvl="1" indent="-246063" eaLnBrk="1" hangingPunct="1">
              <a:spcBef>
                <a:spcPct val="3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sz="2000" b="1" kern="0" noProof="0" dirty="0" smtClean="0">
                <a:solidFill>
                  <a:schemeClr val="tx1"/>
                </a:solidFill>
                <a:latin typeface="+mn-lt"/>
              </a:rPr>
              <a:t>V</a:t>
            </a:r>
            <a:r>
              <a:rPr lang="en-US" sz="2000" kern="0" noProof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Wingdings" charset="2"/>
                <a:ea typeface="Wingdings" charset="2"/>
                <a:cs typeface="Wingdings" charset="2"/>
              </a:rPr>
              <a:t></a:t>
            </a:r>
            <a:r>
              <a:rPr lang="en-US" sz="2000" kern="0" noProof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b="1" kern="0" noProof="0" dirty="0" smtClean="0">
                <a:solidFill>
                  <a:schemeClr val="tx1"/>
                </a:solidFill>
                <a:latin typeface="+mn-lt"/>
              </a:rPr>
              <a:t>I</a:t>
            </a:r>
            <a:r>
              <a:rPr lang="en-US" sz="2000" kern="0" noProof="0" dirty="0" smtClean="0">
                <a:solidFill>
                  <a:schemeClr val="tx1"/>
                </a:solidFill>
                <a:latin typeface="+mn-lt"/>
              </a:rPr>
              <a:t> on a </a:t>
            </a:r>
            <a:r>
              <a:rPr lang="en-US" sz="2000" kern="0" noProof="0" dirty="0" err="1" smtClean="0">
                <a:solidFill>
                  <a:schemeClr val="tx1"/>
                </a:solidFill>
                <a:latin typeface="+mn-lt"/>
              </a:rPr>
              <a:t>LdMiss</a:t>
            </a:r>
            <a:r>
              <a:rPr lang="en-US" sz="2000" kern="0" noProof="0" dirty="0" smtClean="0">
                <a:solidFill>
                  <a:schemeClr val="tx1"/>
                </a:solidFill>
                <a:latin typeface="+mn-lt"/>
              </a:rPr>
              <a:t> also updates memory (Send Data)</a:t>
            </a:r>
            <a:r>
              <a:rPr lang="en-US" sz="2000" b="1" kern="0" noProof="0" dirty="0" smtClean="0">
                <a:solidFill>
                  <a:schemeClr val="tx1"/>
                </a:solidFill>
                <a:latin typeface="+mn-lt"/>
              </a:rPr>
              <a:t> if </a:t>
            </a:r>
            <a:r>
              <a:rPr lang="en-US" sz="2000" kern="0" noProof="0" dirty="0" smtClean="0">
                <a:solidFill>
                  <a:schemeClr val="tx1"/>
                </a:solidFill>
                <a:latin typeface="+mn-lt"/>
              </a:rPr>
              <a:t>block is Dirty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284163" indent="-246063" eaLnBrk="1" hangingPunct="1">
              <a:spcBef>
                <a:spcPct val="30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Memory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sends data when no core responds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VI Snooping Protocol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00200" y="1295400"/>
            <a:ext cx="1871980" cy="112667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8501" y="1676400"/>
            <a:ext cx="97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Core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657600" y="1295400"/>
            <a:ext cx="1871980" cy="112667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25901" y="1676400"/>
            <a:ext cx="97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Core 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657600" y="2438400"/>
            <a:ext cx="935990" cy="762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3800" y="2362200"/>
            <a:ext cx="77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L1 I$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92822" y="2362200"/>
            <a:ext cx="89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L1 D$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219200" y="990600"/>
            <a:ext cx="4724400" cy="2286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2438400"/>
            <a:ext cx="935990" cy="762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00200" y="2438400"/>
            <a:ext cx="935990" cy="762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76400" y="2362200"/>
            <a:ext cx="77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L1 I$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35422" y="2362200"/>
            <a:ext cx="89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L1 D$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514600" y="2438400"/>
            <a:ext cx="935990" cy="762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600200" y="3505200"/>
            <a:ext cx="3886200" cy="8763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4600" y="3962400"/>
            <a:ext cx="23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Shared Memory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VI Snooping Protocol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00200" y="1295400"/>
            <a:ext cx="1871980" cy="112667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8501" y="1676400"/>
            <a:ext cx="97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Core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657600" y="1295400"/>
            <a:ext cx="1871980" cy="112667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25901" y="1676400"/>
            <a:ext cx="97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Core 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657600" y="2438400"/>
            <a:ext cx="935990" cy="762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3800" y="2362200"/>
            <a:ext cx="77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L1 I$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92822" y="2362200"/>
            <a:ext cx="89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L1 D$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219200" y="990600"/>
            <a:ext cx="4724400" cy="2286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2438400"/>
            <a:ext cx="935990" cy="762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00200" y="2438400"/>
            <a:ext cx="935990" cy="762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76400" y="2362200"/>
            <a:ext cx="77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L1 I$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35422" y="2362200"/>
            <a:ext cx="89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L1 D$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514600" y="2438400"/>
            <a:ext cx="935990" cy="762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600200" y="3505200"/>
            <a:ext cx="3886200" cy="8763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4600" y="3962400"/>
            <a:ext cx="23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Shared 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00400" y="356229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X = 0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81200" y="12954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Load X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14600" y="26670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X = 0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62400" y="12954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Load X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72000" y="26670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X = 0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90700" y="1970003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Store 1 to X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69210" y="2724090"/>
            <a:ext cx="85979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X = </a:t>
            </a:r>
            <a:r>
              <a:rPr lang="en-US" sz="2000" b="1" dirty="0" smtClean="0">
                <a:solidFill>
                  <a:srgbClr val="FF0000"/>
                </a:solidFill>
                <a:latin typeface="Castellar" pitchFamily="18" charset="0"/>
              </a:rPr>
              <a:t>I</a:t>
            </a:r>
            <a:endParaRPr lang="en-US" sz="2000" b="1" dirty="0">
              <a:solidFill>
                <a:srgbClr val="FF0000"/>
              </a:solidFill>
              <a:latin typeface="Castellar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91448" y="3581400"/>
            <a:ext cx="9144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X = 1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8077200" cy="1380891"/>
          </a:xfrm>
        </p:spPr>
        <p:txBody>
          <a:bodyPr/>
          <a:lstStyle/>
          <a:p>
            <a:r>
              <a:rPr lang="en-US" dirty="0" smtClean="0"/>
              <a:t>When the second miss by Core 2 occurs, Core 1 responds with the data value for Core 2 (canceling the response from the shared memory), updating the value of X in the shared memory, and invalidating its own copy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48400" y="955522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LdMiss</a:t>
            </a:r>
            <a:r>
              <a:rPr lang="en-US" sz="2000" dirty="0" smtClean="0">
                <a:solidFill>
                  <a:schemeClr val="tx1"/>
                </a:solidFill>
              </a:rPr>
              <a:t> seen by Core 1, so Core 1 invalidates its copy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57422" y="2005280"/>
            <a:ext cx="2657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StMiss</a:t>
            </a:r>
            <a:r>
              <a:rPr lang="en-US" sz="2000" dirty="0" smtClean="0">
                <a:solidFill>
                  <a:schemeClr val="tx1"/>
                </a:solidFill>
              </a:rPr>
              <a:t> seen by Core 2, so Core 2 invalidates its copy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90800" y="2743200"/>
            <a:ext cx="838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X = 1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26610" y="2724090"/>
            <a:ext cx="85979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X = </a:t>
            </a:r>
            <a:r>
              <a:rPr lang="en-US" sz="2000" b="1" dirty="0" smtClean="0">
                <a:solidFill>
                  <a:srgbClr val="FF0000"/>
                </a:solidFill>
                <a:latin typeface="Castellar" pitchFamily="18" charset="0"/>
              </a:rPr>
              <a:t>I</a:t>
            </a:r>
            <a:endParaRPr lang="en-US" sz="2000" b="1" dirty="0">
              <a:solidFill>
                <a:srgbClr val="FF0000"/>
              </a:solidFill>
              <a:latin typeface="Castellar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17010" y="1333999"/>
            <a:ext cx="1219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Load X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48400" y="3066184"/>
            <a:ext cx="266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LdMiss</a:t>
            </a:r>
            <a:r>
              <a:rPr lang="en-US" sz="2000" dirty="0" smtClean="0">
                <a:solidFill>
                  <a:schemeClr val="tx1"/>
                </a:solidFill>
              </a:rPr>
              <a:t> seen by Core 1, so Core 1 does a Send Data and then invalidates its copy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90800" y="2743200"/>
            <a:ext cx="85979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X = </a:t>
            </a:r>
            <a:r>
              <a:rPr lang="en-US" sz="2000" b="1" dirty="0" smtClean="0">
                <a:solidFill>
                  <a:srgbClr val="FF0000"/>
                </a:solidFill>
                <a:latin typeface="Castellar" pitchFamily="18" charset="0"/>
              </a:rPr>
              <a:t>I</a:t>
            </a:r>
            <a:endParaRPr lang="en-US" sz="2000" b="1" dirty="0">
              <a:solidFill>
                <a:srgbClr val="FF0000"/>
              </a:solidFill>
              <a:latin typeface="Castellar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48200" y="2724090"/>
            <a:ext cx="838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X = 1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631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3" grpId="0" animBg="1"/>
      <p:bldP spid="36" grpId="0" animBg="1"/>
      <p:bldP spid="38" grpId="0" build="p"/>
      <p:bldP spid="34" grpId="0"/>
      <p:bldP spid="39" grpId="0"/>
      <p:bldP spid="32" grpId="0" animBg="1"/>
      <p:bldP spid="40" grpId="0" animBg="1"/>
      <p:bldP spid="35" grpId="0" animBg="1"/>
      <p:bldP spid="41" grpId="0"/>
      <p:bldP spid="42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 </a:t>
            </a:r>
            <a:r>
              <a:rPr lang="en-US" smtClean="0">
                <a:sym typeface="Symbol" charset="2"/>
              </a:rPr>
              <a:t> </a:t>
            </a:r>
            <a:r>
              <a:rPr lang="en-US" smtClean="0"/>
              <a:t>MSI</a:t>
            </a:r>
          </a:p>
        </p:txBody>
      </p:sp>
      <p:sp>
        <p:nvSpPr>
          <p:cNvPr id="1218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895600" y="838200"/>
            <a:ext cx="6096000" cy="5095754"/>
          </a:xfrm>
        </p:spPr>
        <p:txBody>
          <a:bodyPr/>
          <a:lstStyle/>
          <a:p>
            <a:pPr eaLnBrk="1" hangingPunct="1"/>
            <a:r>
              <a:rPr lang="en-US" dirty="0" smtClean="0"/>
              <a:t>VI protocol is inefficient</a:t>
            </a:r>
          </a:p>
          <a:p>
            <a:pPr lvl="1" eaLnBrk="1" hangingPunct="1">
              <a:buFontTx/>
              <a:buChar char="–"/>
            </a:pPr>
            <a:r>
              <a:rPr lang="en-US" dirty="0" smtClean="0"/>
              <a:t>Only </a:t>
            </a:r>
            <a:r>
              <a:rPr lang="en-US" dirty="0" smtClean="0">
                <a:solidFill>
                  <a:schemeClr val="accent1"/>
                </a:solidFill>
              </a:rPr>
              <a:t>one</a:t>
            </a:r>
            <a:r>
              <a:rPr lang="en-US" dirty="0" smtClean="0"/>
              <a:t> cached copy allowed in entire system</a:t>
            </a:r>
          </a:p>
          <a:p>
            <a:pPr lvl="2" eaLnBrk="1" hangingPunct="1">
              <a:buFontTx/>
              <a:buChar char="–"/>
            </a:pPr>
            <a:r>
              <a:rPr lang="en-US" dirty="0" smtClean="0"/>
              <a:t>Multiple caches copies can’t exist even if they </a:t>
            </a:r>
            <a:r>
              <a:rPr lang="en-US" b="1" dirty="0" smtClean="0"/>
              <a:t>are</a:t>
            </a:r>
            <a:r>
              <a:rPr lang="en-US" dirty="0" smtClean="0"/>
              <a:t> all </a:t>
            </a:r>
            <a:r>
              <a:rPr lang="en-US" dirty="0" smtClean="0">
                <a:solidFill>
                  <a:srgbClr val="FF0000"/>
                </a:solidFill>
              </a:rPr>
              <a:t>read-only</a:t>
            </a:r>
          </a:p>
          <a:p>
            <a:pPr eaLnBrk="1" hangingPunct="1"/>
            <a:r>
              <a:rPr lang="en-US" b="1" dirty="0" smtClean="0">
                <a:solidFill>
                  <a:srgbClr val="FF0909"/>
                </a:solidFill>
              </a:rPr>
              <a:t>MSI (modified-shared-invalid)</a:t>
            </a:r>
            <a:endParaRPr lang="en-US" dirty="0" smtClean="0"/>
          </a:p>
          <a:p>
            <a:pPr lvl="1" eaLnBrk="1" hangingPunct="1"/>
            <a:r>
              <a:rPr lang="en-US" dirty="0" smtClean="0"/>
              <a:t>Fixes problem: splits “V” state into two states</a:t>
            </a:r>
          </a:p>
          <a:p>
            <a:pPr marL="1085850" lvl="2" eaLnBrk="1" hangingPunct="1"/>
            <a:r>
              <a:rPr lang="en-US" b="1" dirty="0" smtClean="0"/>
              <a:t>M (modified)</a:t>
            </a:r>
            <a:r>
              <a:rPr lang="en-US" dirty="0" smtClean="0"/>
              <a:t>: local dirty copy</a:t>
            </a:r>
            <a:endParaRPr lang="en-US" b="1" dirty="0" smtClean="0"/>
          </a:p>
          <a:p>
            <a:pPr marL="1085850" lvl="2" eaLnBrk="1" hangingPunct="1"/>
            <a:r>
              <a:rPr lang="en-US" b="1" dirty="0" smtClean="0"/>
              <a:t>S (shared)</a:t>
            </a:r>
            <a:r>
              <a:rPr lang="en-US" dirty="0" smtClean="0"/>
              <a:t>: local clean copy</a:t>
            </a:r>
          </a:p>
          <a:p>
            <a:pPr marL="1085850" lvl="2" eaLnBrk="1" hangingPunct="1"/>
            <a:r>
              <a:rPr lang="en-US" b="1" dirty="0" smtClean="0"/>
              <a:t>I (invalid)</a:t>
            </a:r>
          </a:p>
          <a:p>
            <a:pPr marL="1085850" lvl="2" eaLnBrk="1" hangingPunct="1"/>
            <a:r>
              <a:rPr lang="en-US" dirty="0" smtClean="0"/>
              <a:t>Takes 2 bits to implement</a:t>
            </a:r>
          </a:p>
          <a:p>
            <a:pPr lvl="1" eaLnBrk="1" hangingPunct="1"/>
            <a:r>
              <a:rPr lang="en-US" dirty="0" smtClean="0"/>
              <a:t>Allows </a:t>
            </a:r>
            <a:r>
              <a:rPr lang="en-US" b="1" dirty="0" smtClean="0"/>
              <a:t>either</a:t>
            </a:r>
            <a:endParaRPr lang="en-US" dirty="0" smtClean="0"/>
          </a:p>
          <a:p>
            <a:pPr marL="1085850" lvl="2" eaLnBrk="1" hangingPunct="1"/>
            <a:r>
              <a:rPr lang="en-US" dirty="0" smtClean="0"/>
              <a:t>Multiple read-only copies (</a:t>
            </a:r>
            <a:r>
              <a:rPr lang="en-US" b="1" dirty="0" smtClean="0"/>
              <a:t>S</a:t>
            </a:r>
            <a:r>
              <a:rPr lang="en-US" dirty="0" smtClean="0"/>
              <a:t>-state)  </a:t>
            </a:r>
            <a:r>
              <a:rPr lang="en-US" b="1" dirty="0" smtClean="0">
                <a:solidFill>
                  <a:srgbClr val="FF0909"/>
                </a:solidFill>
              </a:rPr>
              <a:t>--OR--</a:t>
            </a:r>
            <a:endParaRPr lang="en-US" dirty="0" smtClean="0"/>
          </a:p>
          <a:p>
            <a:pPr marL="1085850" lvl="2" eaLnBrk="1" hangingPunct="1"/>
            <a:r>
              <a:rPr lang="en-US" b="1" dirty="0" smtClean="0"/>
              <a:t>Single</a:t>
            </a:r>
            <a:r>
              <a:rPr lang="en-US" dirty="0" smtClean="0"/>
              <a:t> read/write copy (</a:t>
            </a:r>
            <a:r>
              <a:rPr lang="en-US" b="1" dirty="0" smtClean="0"/>
              <a:t>M</a:t>
            </a:r>
            <a:r>
              <a:rPr lang="en-US" dirty="0" smtClean="0"/>
              <a:t>-state)</a:t>
            </a:r>
          </a:p>
        </p:txBody>
      </p:sp>
      <p:sp>
        <p:nvSpPr>
          <p:cNvPr id="121862" name="AutoShape 4"/>
          <p:cNvSpPr>
            <a:spLocks noChangeArrowheads="1"/>
          </p:cNvSpPr>
          <p:nvPr/>
        </p:nvSpPr>
        <p:spPr bwMode="auto">
          <a:xfrm>
            <a:off x="427856" y="1524000"/>
            <a:ext cx="914400" cy="914400"/>
          </a:xfrm>
          <a:prstGeom prst="flowChartConnector">
            <a:avLst/>
          </a:prstGeom>
          <a:solidFill>
            <a:srgbClr val="00DFCA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21863" name="AutoShape 5"/>
          <p:cNvSpPr>
            <a:spLocks noChangeArrowheads="1"/>
          </p:cNvSpPr>
          <p:nvPr/>
        </p:nvSpPr>
        <p:spPr bwMode="auto">
          <a:xfrm>
            <a:off x="427856" y="4876800"/>
            <a:ext cx="914400" cy="914400"/>
          </a:xfrm>
          <a:prstGeom prst="flowChartConnector">
            <a:avLst/>
          </a:prstGeom>
          <a:solidFill>
            <a:srgbClr val="00DFCA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121864" name="Line 6"/>
          <p:cNvSpPr>
            <a:spLocks noChangeShapeType="1"/>
          </p:cNvSpPr>
          <p:nvPr/>
        </p:nvSpPr>
        <p:spPr bwMode="auto">
          <a:xfrm flipV="1">
            <a:off x="1037456" y="2438400"/>
            <a:ext cx="1588" cy="2438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65" name="Line 7"/>
          <p:cNvSpPr>
            <a:spLocks noChangeShapeType="1"/>
          </p:cNvSpPr>
          <p:nvPr/>
        </p:nvSpPr>
        <p:spPr bwMode="auto">
          <a:xfrm flipV="1">
            <a:off x="732656" y="2438400"/>
            <a:ext cx="1588" cy="2438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66" name="Text Box 8"/>
          <p:cNvSpPr txBox="1">
            <a:spLocks noChangeArrowheads="1"/>
          </p:cNvSpPr>
          <p:nvPr/>
        </p:nvSpPr>
        <p:spPr bwMode="auto">
          <a:xfrm rot="-5400000">
            <a:off x="100831" y="2505075"/>
            <a:ext cx="95885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Store</a:t>
            </a:r>
          </a:p>
        </p:txBody>
      </p:sp>
      <p:sp>
        <p:nvSpPr>
          <p:cNvPr id="121867" name="Freeform 9"/>
          <p:cNvSpPr>
            <a:spLocks/>
          </p:cNvSpPr>
          <p:nvPr/>
        </p:nvSpPr>
        <p:spPr bwMode="auto">
          <a:xfrm>
            <a:off x="732656" y="1066800"/>
            <a:ext cx="304800" cy="457200"/>
          </a:xfrm>
          <a:custGeom>
            <a:avLst/>
            <a:gdLst>
              <a:gd name="T0" fmla="*/ 2147483647 w 192"/>
              <a:gd name="T1" fmla="*/ 2147483647 h 288"/>
              <a:gd name="T2" fmla="*/ 2147483647 w 192"/>
              <a:gd name="T3" fmla="*/ 0 h 288"/>
              <a:gd name="T4" fmla="*/ 0 w 192"/>
              <a:gd name="T5" fmla="*/ 0 h 288"/>
              <a:gd name="T6" fmla="*/ 0 w 192"/>
              <a:gd name="T7" fmla="*/ 2147483647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288"/>
              <a:gd name="T14" fmla="*/ 192 w 192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288">
                <a:moveTo>
                  <a:pt x="192" y="288"/>
                </a:moveTo>
                <a:lnTo>
                  <a:pt x="192" y="0"/>
                </a:lnTo>
                <a:lnTo>
                  <a:pt x="0" y="0"/>
                </a:lnTo>
                <a:lnTo>
                  <a:pt x="0" y="288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68" name="Text Box 10"/>
          <p:cNvSpPr txBox="1">
            <a:spLocks noChangeArrowheads="1"/>
          </p:cNvSpPr>
          <p:nvPr/>
        </p:nvSpPr>
        <p:spPr bwMode="auto">
          <a:xfrm rot="-5400000">
            <a:off x="-289694" y="3340100"/>
            <a:ext cx="295275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StMiss</a:t>
            </a:r>
            <a:r>
              <a:rPr lang="en-US" dirty="0" smtClean="0">
                <a:solidFill>
                  <a:srgbClr val="000000"/>
                </a:solidFill>
              </a:rPr>
              <a:t>, WB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1869" name="Freeform 11"/>
          <p:cNvSpPr>
            <a:spLocks/>
          </p:cNvSpPr>
          <p:nvPr/>
        </p:nvSpPr>
        <p:spPr bwMode="auto">
          <a:xfrm rot="10800000">
            <a:off x="732656" y="5791200"/>
            <a:ext cx="304800" cy="457200"/>
          </a:xfrm>
          <a:custGeom>
            <a:avLst/>
            <a:gdLst>
              <a:gd name="T0" fmla="*/ 2147483647 w 192"/>
              <a:gd name="T1" fmla="*/ 2147483647 h 288"/>
              <a:gd name="T2" fmla="*/ 2147483647 w 192"/>
              <a:gd name="T3" fmla="*/ 0 h 288"/>
              <a:gd name="T4" fmla="*/ 0 w 192"/>
              <a:gd name="T5" fmla="*/ 0 h 288"/>
              <a:gd name="T6" fmla="*/ 0 w 192"/>
              <a:gd name="T7" fmla="*/ 2147483647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288"/>
              <a:gd name="T14" fmla="*/ 192 w 192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288">
                <a:moveTo>
                  <a:pt x="192" y="288"/>
                </a:moveTo>
                <a:lnTo>
                  <a:pt x="192" y="0"/>
                </a:lnTo>
                <a:lnTo>
                  <a:pt x="0" y="0"/>
                </a:lnTo>
                <a:lnTo>
                  <a:pt x="0" y="288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70" name="Text Box 12"/>
          <p:cNvSpPr txBox="1">
            <a:spLocks noChangeArrowheads="1"/>
          </p:cNvSpPr>
          <p:nvPr/>
        </p:nvSpPr>
        <p:spPr bwMode="auto">
          <a:xfrm>
            <a:off x="1037456" y="6030912"/>
            <a:ext cx="152400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Load, Store</a:t>
            </a:r>
          </a:p>
        </p:txBody>
      </p:sp>
      <p:sp>
        <p:nvSpPr>
          <p:cNvPr id="121871" name="AutoShape 14"/>
          <p:cNvSpPr>
            <a:spLocks noChangeArrowheads="1"/>
          </p:cNvSpPr>
          <p:nvPr/>
        </p:nvSpPr>
        <p:spPr bwMode="auto">
          <a:xfrm>
            <a:off x="2485256" y="4876800"/>
            <a:ext cx="914400" cy="914400"/>
          </a:xfrm>
          <a:prstGeom prst="flowChartConnector">
            <a:avLst/>
          </a:prstGeom>
          <a:solidFill>
            <a:srgbClr val="00DFCA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21872" name="Line 15"/>
          <p:cNvSpPr>
            <a:spLocks noChangeShapeType="1"/>
          </p:cNvSpPr>
          <p:nvPr/>
        </p:nvSpPr>
        <p:spPr bwMode="auto">
          <a:xfrm flipV="1">
            <a:off x="1340669" y="5181600"/>
            <a:ext cx="114458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73" name="Text Box 16"/>
          <p:cNvSpPr txBox="1">
            <a:spLocks noChangeArrowheads="1"/>
          </p:cNvSpPr>
          <p:nvPr/>
        </p:nvSpPr>
        <p:spPr bwMode="auto">
          <a:xfrm>
            <a:off x="1285899" y="4840069"/>
            <a:ext cx="130490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000000"/>
                </a:solidFill>
              </a:rPr>
              <a:t>Store (</a:t>
            </a:r>
            <a:r>
              <a:rPr lang="en-US" dirty="0" err="1" smtClean="0">
                <a:solidFill>
                  <a:srgbClr val="000000"/>
                </a:solidFill>
              </a:rPr>
              <a:t>UpgMiss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1874" name="Freeform 17"/>
          <p:cNvSpPr>
            <a:spLocks/>
          </p:cNvSpPr>
          <p:nvPr/>
        </p:nvSpPr>
        <p:spPr bwMode="auto">
          <a:xfrm rot="10800000">
            <a:off x="2788469" y="5791200"/>
            <a:ext cx="304800" cy="457200"/>
          </a:xfrm>
          <a:custGeom>
            <a:avLst/>
            <a:gdLst>
              <a:gd name="T0" fmla="*/ 2147483647 w 192"/>
              <a:gd name="T1" fmla="*/ 2147483647 h 288"/>
              <a:gd name="T2" fmla="*/ 2147483647 w 192"/>
              <a:gd name="T3" fmla="*/ 0 h 288"/>
              <a:gd name="T4" fmla="*/ 0 w 192"/>
              <a:gd name="T5" fmla="*/ 0 h 288"/>
              <a:gd name="T6" fmla="*/ 0 w 192"/>
              <a:gd name="T7" fmla="*/ 2147483647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288"/>
              <a:gd name="T14" fmla="*/ 192 w 192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288">
                <a:moveTo>
                  <a:pt x="192" y="288"/>
                </a:moveTo>
                <a:lnTo>
                  <a:pt x="192" y="0"/>
                </a:lnTo>
                <a:lnTo>
                  <a:pt x="0" y="0"/>
                </a:lnTo>
                <a:lnTo>
                  <a:pt x="0" y="288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75" name="Text Box 18"/>
          <p:cNvSpPr txBox="1">
            <a:spLocks noChangeArrowheads="1"/>
          </p:cNvSpPr>
          <p:nvPr/>
        </p:nvSpPr>
        <p:spPr bwMode="auto">
          <a:xfrm>
            <a:off x="3169469" y="5907087"/>
            <a:ext cx="1906587" cy="646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Load, </a:t>
            </a:r>
            <a:r>
              <a:rPr lang="en-US" dirty="0" err="1">
                <a:solidFill>
                  <a:srgbClr val="000000"/>
                </a:solidFill>
              </a:rPr>
              <a:t>LdMiss</a:t>
            </a:r>
            <a:endParaRPr lang="en-US" sz="2400" b="0" dirty="0">
              <a:solidFill>
                <a:srgbClr val="000000"/>
              </a:solidFill>
              <a:latin typeface="Tahoma" charset="0"/>
              <a:sym typeface="Symbol" charset="2"/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1876" name="Line 19"/>
          <p:cNvSpPr>
            <a:spLocks noChangeShapeType="1"/>
          </p:cNvSpPr>
          <p:nvPr/>
        </p:nvSpPr>
        <p:spPr bwMode="auto">
          <a:xfrm flipV="1">
            <a:off x="1342256" y="5486400"/>
            <a:ext cx="114458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77" name="Text Box 20"/>
          <p:cNvSpPr txBox="1">
            <a:spLocks noChangeArrowheads="1"/>
          </p:cNvSpPr>
          <p:nvPr/>
        </p:nvSpPr>
        <p:spPr bwMode="auto">
          <a:xfrm>
            <a:off x="1266056" y="5410200"/>
            <a:ext cx="1553344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LdMiss</a:t>
            </a:r>
            <a:r>
              <a:rPr lang="en-US" dirty="0" smtClean="0">
                <a:solidFill>
                  <a:srgbClr val="000000"/>
                </a:solidFill>
              </a:rPr>
              <a:t> (Send Data)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1878" name="Line 21"/>
          <p:cNvSpPr>
            <a:spLocks noChangeShapeType="1"/>
          </p:cNvSpPr>
          <p:nvPr/>
        </p:nvSpPr>
        <p:spPr bwMode="auto">
          <a:xfrm flipH="1" flipV="1">
            <a:off x="1115244" y="2362200"/>
            <a:ext cx="1446212" cy="2667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79" name="Line 22"/>
          <p:cNvSpPr>
            <a:spLocks noChangeShapeType="1"/>
          </p:cNvSpPr>
          <p:nvPr/>
        </p:nvSpPr>
        <p:spPr bwMode="auto">
          <a:xfrm flipH="1" flipV="1">
            <a:off x="1342256" y="2209800"/>
            <a:ext cx="1446213" cy="2667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80" name="Text Box 23"/>
          <p:cNvSpPr txBox="1">
            <a:spLocks noChangeArrowheads="1"/>
          </p:cNvSpPr>
          <p:nvPr/>
        </p:nvSpPr>
        <p:spPr bwMode="auto">
          <a:xfrm rot="-7126146">
            <a:off x="882139" y="3862388"/>
            <a:ext cx="1800225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StMiss</a:t>
            </a:r>
            <a:endParaRPr lang="en-US" sz="2400" b="0" dirty="0">
              <a:solidFill>
                <a:srgbClr val="000000"/>
              </a:solidFill>
              <a:latin typeface="Tahoma" charset="0"/>
              <a:sym typeface="Symbol" charset="2"/>
            </a:endParaRPr>
          </a:p>
        </p:txBody>
      </p:sp>
      <p:sp>
        <p:nvSpPr>
          <p:cNvPr id="121881" name="Text Box 24"/>
          <p:cNvSpPr txBox="1">
            <a:spLocks noChangeArrowheads="1"/>
          </p:cNvSpPr>
          <p:nvPr/>
        </p:nvSpPr>
        <p:spPr bwMode="auto">
          <a:xfrm rot="-7126146">
            <a:off x="1185413" y="2356644"/>
            <a:ext cx="91122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sym typeface="Symbol" charset="2"/>
              </a:rPr>
              <a:t>Load</a:t>
            </a:r>
            <a:endParaRPr lang="en-US" sz="2400" b="0" dirty="0">
              <a:solidFill>
                <a:srgbClr val="000000"/>
              </a:solidFill>
              <a:latin typeface="Tahoma" charset="0"/>
              <a:sym typeface="Symbol" charset="2"/>
            </a:endParaRPr>
          </a:p>
        </p:txBody>
      </p:sp>
      <p:sp>
        <p:nvSpPr>
          <p:cNvPr id="121882" name="Text Box 13"/>
          <p:cNvSpPr txBox="1">
            <a:spLocks noChangeArrowheads="1"/>
          </p:cNvSpPr>
          <p:nvPr/>
        </p:nvSpPr>
        <p:spPr bwMode="auto">
          <a:xfrm>
            <a:off x="1189856" y="990600"/>
            <a:ext cx="1295400" cy="646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LdMiss</a:t>
            </a:r>
            <a:r>
              <a:rPr lang="en-US" dirty="0" smtClean="0">
                <a:solidFill>
                  <a:srgbClr val="000000"/>
                </a:solidFill>
              </a:rPr>
              <a:t>/ </a:t>
            </a:r>
            <a:r>
              <a:rPr lang="en-US" dirty="0" err="1" smtClean="0">
                <a:solidFill>
                  <a:srgbClr val="000000"/>
                </a:solidFill>
              </a:rPr>
              <a:t>StMiss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MSI protocol state transition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96086"/>
              </p:ext>
            </p:extLst>
          </p:nvPr>
        </p:nvGraphicFramePr>
        <p:xfrm>
          <a:off x="755576" y="980728"/>
          <a:ext cx="7507560" cy="3744416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From This Core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From Other Cores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State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Load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Store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Load Miss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Store Miss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741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Invalid (I)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Miss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" charset="2"/>
                          <a:ea typeface="Wingdings" charset="2"/>
                          <a:cs typeface="Wingdings" charset="2"/>
                        </a:rPr>
                        <a:t>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 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Miss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" charset="2"/>
                          <a:ea typeface="Wingdings" charset="2"/>
                          <a:cs typeface="Wingdings" charset="2"/>
                        </a:rPr>
                        <a:t>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 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---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---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Shared (S)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Hit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charset="0"/>
                        </a:rPr>
                        <a:t>Upg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charset="0"/>
                        </a:rPr>
                        <a:t>Miss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" charset="2"/>
                          <a:ea typeface="Wingdings" charset="2"/>
                          <a:cs typeface="Wingdings" charset="2"/>
                        </a:rPr>
                        <a:t>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 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---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" charset="2"/>
                          <a:ea typeface="Wingdings" charset="2"/>
                          <a:cs typeface="Wingdings" charset="2"/>
                        </a:rPr>
                        <a:t>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 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Modified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(M)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Hit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Hit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Send Data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" charset="2"/>
                          <a:ea typeface="Wingdings" charset="2"/>
                          <a:cs typeface="Wingdings" charset="2"/>
                        </a:rPr>
                        <a:t>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 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Send Data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" charset="2"/>
                          <a:ea typeface="Wingdings" charset="2"/>
                          <a:cs typeface="Wingdings" charset="2"/>
                        </a:rPr>
                        <a:t>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 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67544" y="5105400"/>
            <a:ext cx="8136904" cy="7899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marL="287338" lvl="0" indent="-287338" eaLnBrk="1" hangingPunct="1">
              <a:spcBef>
                <a:spcPct val="30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 </a:t>
            </a:r>
            <a:r>
              <a:rPr lang="en-US" sz="2400" dirty="0" smtClean="0">
                <a:solidFill>
                  <a:srgbClr val="000000"/>
                </a:solidFill>
                <a:latin typeface="Wingdings" charset="2"/>
              </a:rPr>
              <a:t></a:t>
            </a:r>
            <a:r>
              <a:rPr lang="en-US" sz="2400" kern="0" dirty="0" smtClean="0">
                <a:solidFill>
                  <a:schemeClr val="tx1"/>
                </a:solidFill>
              </a:rPr>
              <a:t>S transition on a </a:t>
            </a:r>
            <a:r>
              <a:rPr lang="en-US" sz="2400" kern="0" dirty="0" err="1" smtClean="0">
                <a:solidFill>
                  <a:schemeClr val="tx1"/>
                </a:solidFill>
              </a:rPr>
              <a:t>LdMiss</a:t>
            </a:r>
            <a:r>
              <a:rPr lang="en-US" sz="2400" kern="0" dirty="0" smtClean="0">
                <a:solidFill>
                  <a:schemeClr val="tx1"/>
                </a:solidFill>
              </a:rPr>
              <a:t> also updates memory (Sends Data) since the block is Dirty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MSI Snooping Protocol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00200" y="1295400"/>
            <a:ext cx="1871980" cy="112667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8501" y="1676400"/>
            <a:ext cx="97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Core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657600" y="1295400"/>
            <a:ext cx="1871980" cy="112667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25901" y="1676400"/>
            <a:ext cx="97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Core 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657600" y="2438400"/>
            <a:ext cx="935990" cy="762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3800" y="2362200"/>
            <a:ext cx="77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L1 I$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92822" y="2362200"/>
            <a:ext cx="89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L1 D$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219200" y="990600"/>
            <a:ext cx="4724400" cy="2286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2438400"/>
            <a:ext cx="935990" cy="762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00200" y="2438400"/>
            <a:ext cx="935990" cy="762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76400" y="2362200"/>
            <a:ext cx="77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L1 I$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35422" y="2362200"/>
            <a:ext cx="89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L1 D$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514600" y="2438400"/>
            <a:ext cx="935990" cy="762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600200" y="3505200"/>
            <a:ext cx="3886200" cy="8763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4600" y="3962400"/>
            <a:ext cx="23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Shared 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00400" y="356229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X = 0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81200" y="12954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Load X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14600" y="26670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X = 0</a:t>
            </a:r>
            <a:r>
              <a:rPr lang="en-US" sz="2000" baseline="-25000" dirty="0" smtClean="0">
                <a:solidFill>
                  <a:schemeClr val="accent2"/>
                </a:solidFill>
              </a:rPr>
              <a:t>S</a:t>
            </a:r>
            <a:endParaRPr lang="en-US" sz="2000" baseline="-25000" dirty="0">
              <a:solidFill>
                <a:schemeClr val="accent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62400" y="12954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Load X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72000" y="26670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X = 0</a:t>
            </a:r>
            <a:r>
              <a:rPr lang="en-US" sz="2000" baseline="-25000" dirty="0" smtClean="0">
                <a:solidFill>
                  <a:schemeClr val="accent2"/>
                </a:solidFill>
              </a:rPr>
              <a:t>S</a:t>
            </a:r>
            <a:endParaRPr lang="en-US" sz="2000" baseline="-25000" dirty="0">
              <a:solidFill>
                <a:schemeClr val="accent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90700" y="1970003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Store 1 to X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647700" y="4953000"/>
            <a:ext cx="7848600" cy="1713290"/>
          </a:xfrm>
        </p:spPr>
        <p:txBody>
          <a:bodyPr/>
          <a:lstStyle/>
          <a:p>
            <a:r>
              <a:rPr lang="en-US" dirty="0" smtClean="0"/>
              <a:t>When the second miss by Core 2 occurs, Core 1 responds with the value canceling the response from the shared memory (and also updating the value of X in the shared memory and marking its own copy as shared)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19800" y="762000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LdMiss</a:t>
            </a:r>
            <a:r>
              <a:rPr lang="en-US" sz="2000" dirty="0" smtClean="0">
                <a:solidFill>
                  <a:schemeClr val="tx1"/>
                </a:solidFill>
              </a:rPr>
              <a:t> seen by Core 1 (no action required)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19800" y="2565737"/>
            <a:ext cx="2895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StMiss</a:t>
            </a:r>
            <a:r>
              <a:rPr lang="en-US" sz="2000" dirty="0" smtClean="0">
                <a:solidFill>
                  <a:schemeClr val="tx1"/>
                </a:solidFill>
              </a:rPr>
              <a:t> (</a:t>
            </a:r>
            <a:r>
              <a:rPr lang="en-US" sz="2000" dirty="0" err="1" smtClean="0">
                <a:solidFill>
                  <a:schemeClr val="tx1"/>
                </a:solidFill>
              </a:rPr>
              <a:t>UpgMiss</a:t>
            </a:r>
            <a:r>
              <a:rPr lang="en-US" sz="2000" dirty="0" smtClean="0">
                <a:solidFill>
                  <a:schemeClr val="tx1"/>
                </a:solidFill>
              </a:rPr>
              <a:t>) seen by Core 2 so Core 2 invalidates its copy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36190" y="2715767"/>
            <a:ext cx="89281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X =1</a:t>
            </a:r>
            <a:r>
              <a:rPr lang="en-US" sz="2000" baseline="-25000" dirty="0" smtClean="0">
                <a:solidFill>
                  <a:schemeClr val="accent2"/>
                </a:solidFill>
              </a:rPr>
              <a:t>M</a:t>
            </a:r>
            <a:endParaRPr lang="en-US" sz="2000" baseline="-25000" dirty="0">
              <a:solidFill>
                <a:schemeClr val="accent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15650" y="2667000"/>
            <a:ext cx="85979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X = </a:t>
            </a:r>
            <a:r>
              <a:rPr lang="en-US" sz="2000" b="1" dirty="0" smtClean="0">
                <a:solidFill>
                  <a:srgbClr val="FF0000"/>
                </a:solidFill>
                <a:latin typeface="Castellar" pitchFamily="18" charset="0"/>
              </a:rPr>
              <a:t>I</a:t>
            </a:r>
            <a:endParaRPr lang="en-US" sz="2000" b="1" dirty="0">
              <a:solidFill>
                <a:srgbClr val="FF0000"/>
              </a:solidFill>
              <a:latin typeface="Castellar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17010" y="1333999"/>
            <a:ext cx="1219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Load X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06663" y="3553361"/>
            <a:ext cx="31373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LdMiss</a:t>
            </a:r>
            <a:r>
              <a:rPr lang="en-US" sz="2000" dirty="0" smtClean="0">
                <a:solidFill>
                  <a:schemeClr val="tx1"/>
                </a:solidFill>
              </a:rPr>
              <a:t> seen by Core 1, so Core 1 does a Send Data of X and marks its copy as shared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41454" y="3562290"/>
            <a:ext cx="85979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X = 1</a:t>
            </a:r>
            <a:endParaRPr lang="en-US" sz="2000" b="1" dirty="0">
              <a:solidFill>
                <a:schemeClr val="accent2"/>
              </a:solidFill>
              <a:latin typeface="Castellar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92822" y="2724090"/>
            <a:ext cx="91516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X =1</a:t>
            </a:r>
            <a:r>
              <a:rPr lang="en-US" sz="2000" baseline="-25000" dirty="0" smtClean="0">
                <a:solidFill>
                  <a:schemeClr val="accent2"/>
                </a:solidFill>
              </a:rPr>
              <a:t>S</a:t>
            </a:r>
            <a:endParaRPr lang="en-US" sz="2000" baseline="-25000" dirty="0">
              <a:solidFill>
                <a:schemeClr val="accent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58250" y="2740214"/>
            <a:ext cx="8707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X =1</a:t>
            </a:r>
            <a:r>
              <a:rPr lang="en-US" sz="2000" baseline="-25000" dirty="0" smtClean="0">
                <a:solidFill>
                  <a:schemeClr val="accent2"/>
                </a:solidFill>
              </a:rPr>
              <a:t>S</a:t>
            </a:r>
            <a:endParaRPr lang="en-US" sz="2000" baseline="-25000" dirty="0">
              <a:solidFill>
                <a:schemeClr val="accent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19800" y="1498937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Core 1 marks X as modified and sends out an </a:t>
            </a:r>
            <a:r>
              <a:rPr lang="en-US" sz="2000" dirty="0" err="1" smtClean="0">
                <a:solidFill>
                  <a:schemeClr val="tx1"/>
                </a:solidFill>
              </a:rPr>
              <a:t>UpgMiss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5417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0" grpId="0"/>
      <p:bldP spid="31" grpId="0"/>
      <p:bldP spid="38" grpId="0" build="p"/>
      <p:bldP spid="34" grpId="0"/>
      <p:bldP spid="39" grpId="0"/>
      <p:bldP spid="32" grpId="0" animBg="1"/>
      <p:bldP spid="40" grpId="0" animBg="1"/>
      <p:bldP spid="35" grpId="0" animBg="1"/>
      <p:bldP spid="41" grpId="0"/>
      <p:bldP spid="42" grpId="0" animBg="1"/>
      <p:bldP spid="37" grpId="0" animBg="1"/>
      <p:bldP spid="36" grpId="0" animBg="1"/>
      <p:bldP spid="43" grpId="0"/>
    </p:bldLst>
  </p:timing>
</p:sld>
</file>

<file path=ppt/theme/theme1.xml><?xml version="1.0" encoding="utf-8"?>
<a:theme xmlns:a="http://schemas.openxmlformats.org/drawingml/2006/main" name="mjicse431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mjicse43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jicse43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jicse43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14908</TotalTime>
  <Pages>47</Pages>
  <Words>808</Words>
  <Application>Microsoft Office PowerPoint</Application>
  <PresentationFormat>Letter Paper (8.5x11 in)</PresentationFormat>
  <Paragraphs>171</Paragraphs>
  <Slides>8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Castellar</vt:lpstr>
      <vt:lpstr>Monotype Sorts</vt:lpstr>
      <vt:lpstr>Symbol</vt:lpstr>
      <vt:lpstr>Tahoma</vt:lpstr>
      <vt:lpstr>Times New Roman</vt:lpstr>
      <vt:lpstr>Wingdings</vt:lpstr>
      <vt:lpstr>mjicse431</vt:lpstr>
      <vt:lpstr>Hardware Cache Coherence</vt:lpstr>
      <vt:lpstr>VI (MI) coherence protocol</vt:lpstr>
      <vt:lpstr>VI Protocol State Transition Table</vt:lpstr>
      <vt:lpstr>Example of VI Snooping Protocol</vt:lpstr>
      <vt:lpstr>Example of VI Snooping Protocol</vt:lpstr>
      <vt:lpstr>VI  MSI</vt:lpstr>
      <vt:lpstr>MSI protocol state transition table</vt:lpstr>
      <vt:lpstr>Example of MSI Snooping Protocol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431. Computer Architecture</dc:title>
  <dc:subject>Lecture 01</dc:subject>
  <dc:creator>Janie Irwin</dc:creator>
  <cp:lastModifiedBy>Mahmut Taylan Kandemir</cp:lastModifiedBy>
  <cp:revision>831</cp:revision>
  <cp:lastPrinted>2013-11-12T10:57:59Z</cp:lastPrinted>
  <dcterms:created xsi:type="dcterms:W3CDTF">1997-08-19T16:58:46Z</dcterms:created>
  <dcterms:modified xsi:type="dcterms:W3CDTF">2017-12-09T16:05:30Z</dcterms:modified>
</cp:coreProperties>
</file>