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0"/>
  </p:notesMasterIdLst>
  <p:handoutMasterIdLst>
    <p:handoutMasterId r:id="rId31"/>
  </p:handoutMasterIdLst>
  <p:sldIdLst>
    <p:sldId id="256" r:id="rId2"/>
    <p:sldId id="294" r:id="rId3"/>
    <p:sldId id="311" r:id="rId4"/>
    <p:sldId id="312" r:id="rId5"/>
    <p:sldId id="303" r:id="rId6"/>
    <p:sldId id="304" r:id="rId7"/>
    <p:sldId id="313" r:id="rId8"/>
    <p:sldId id="283" r:id="rId9"/>
    <p:sldId id="284" r:id="rId10"/>
    <p:sldId id="285" r:id="rId11"/>
    <p:sldId id="286" r:id="rId12"/>
    <p:sldId id="290" r:id="rId13"/>
    <p:sldId id="287" r:id="rId14"/>
    <p:sldId id="288" r:id="rId15"/>
    <p:sldId id="316" r:id="rId16"/>
    <p:sldId id="320" r:id="rId17"/>
    <p:sldId id="289" r:id="rId18"/>
    <p:sldId id="292" r:id="rId19"/>
    <p:sldId id="331" r:id="rId20"/>
    <p:sldId id="335" r:id="rId21"/>
    <p:sldId id="332" r:id="rId22"/>
    <p:sldId id="333" r:id="rId23"/>
    <p:sldId id="334" r:id="rId24"/>
    <p:sldId id="326" r:id="rId25"/>
    <p:sldId id="327" r:id="rId26"/>
    <p:sldId id="328" r:id="rId27"/>
    <p:sldId id="329" r:id="rId28"/>
    <p:sldId id="330" r:id="rId29"/>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Times New Roman" pitchFamily="18" charset="0"/>
      </a:defRPr>
    </a:lvl1pPr>
    <a:lvl2pPr marL="457200" algn="l" rtl="0" eaLnBrk="0" fontAlgn="base" hangingPunct="0">
      <a:spcBef>
        <a:spcPct val="0"/>
      </a:spcBef>
      <a:spcAft>
        <a:spcPct val="0"/>
      </a:spcAft>
      <a:defRPr kern="1200">
        <a:solidFill>
          <a:schemeClr val="tx1"/>
        </a:solidFill>
        <a:latin typeface="Verdana" pitchFamily="34" charset="0"/>
        <a:ea typeface="+mn-ea"/>
        <a:cs typeface="Times New Roman" pitchFamily="18" charset="0"/>
      </a:defRPr>
    </a:lvl2pPr>
    <a:lvl3pPr marL="914400" algn="l" rtl="0" eaLnBrk="0" fontAlgn="base" hangingPunct="0">
      <a:spcBef>
        <a:spcPct val="0"/>
      </a:spcBef>
      <a:spcAft>
        <a:spcPct val="0"/>
      </a:spcAft>
      <a:defRPr kern="1200">
        <a:solidFill>
          <a:schemeClr val="tx1"/>
        </a:solidFill>
        <a:latin typeface="Verdana" pitchFamily="34" charset="0"/>
        <a:ea typeface="+mn-ea"/>
        <a:cs typeface="Times New Roman" pitchFamily="18" charset="0"/>
      </a:defRPr>
    </a:lvl3pPr>
    <a:lvl4pPr marL="1371600" algn="l" rtl="0" eaLnBrk="0" fontAlgn="base" hangingPunct="0">
      <a:spcBef>
        <a:spcPct val="0"/>
      </a:spcBef>
      <a:spcAft>
        <a:spcPct val="0"/>
      </a:spcAft>
      <a:defRPr kern="1200">
        <a:solidFill>
          <a:schemeClr val="tx1"/>
        </a:solidFill>
        <a:latin typeface="Verdana" pitchFamily="34" charset="0"/>
        <a:ea typeface="+mn-ea"/>
        <a:cs typeface="Times New Roman" pitchFamily="18" charset="0"/>
      </a:defRPr>
    </a:lvl4pPr>
    <a:lvl5pPr marL="1828800" algn="l" rtl="0" eaLnBrk="0" fontAlgn="base" hangingPunct="0">
      <a:spcBef>
        <a:spcPct val="0"/>
      </a:spcBef>
      <a:spcAft>
        <a:spcPct val="0"/>
      </a:spcAft>
      <a:defRPr kern="1200">
        <a:solidFill>
          <a:schemeClr val="tx1"/>
        </a:solidFill>
        <a:latin typeface="Verdana" pitchFamily="34" charset="0"/>
        <a:ea typeface="+mn-ea"/>
        <a:cs typeface="Times New Roman" pitchFamily="18" charset="0"/>
      </a:defRPr>
    </a:lvl5pPr>
    <a:lvl6pPr marL="2286000" algn="l" defTabSz="914400" rtl="0" eaLnBrk="1" latinLnBrk="0" hangingPunct="1">
      <a:defRPr kern="1200">
        <a:solidFill>
          <a:schemeClr val="tx1"/>
        </a:solidFill>
        <a:latin typeface="Verdana" pitchFamily="34" charset="0"/>
        <a:ea typeface="+mn-ea"/>
        <a:cs typeface="Times New Roman" pitchFamily="18" charset="0"/>
      </a:defRPr>
    </a:lvl6pPr>
    <a:lvl7pPr marL="2743200" algn="l" defTabSz="914400" rtl="0" eaLnBrk="1" latinLnBrk="0" hangingPunct="1">
      <a:defRPr kern="1200">
        <a:solidFill>
          <a:schemeClr val="tx1"/>
        </a:solidFill>
        <a:latin typeface="Verdana" pitchFamily="34" charset="0"/>
        <a:ea typeface="+mn-ea"/>
        <a:cs typeface="Times New Roman" pitchFamily="18" charset="0"/>
      </a:defRPr>
    </a:lvl7pPr>
    <a:lvl8pPr marL="3200400" algn="l" defTabSz="914400" rtl="0" eaLnBrk="1" latinLnBrk="0" hangingPunct="1">
      <a:defRPr kern="1200">
        <a:solidFill>
          <a:schemeClr val="tx1"/>
        </a:solidFill>
        <a:latin typeface="Verdana" pitchFamily="34" charset="0"/>
        <a:ea typeface="+mn-ea"/>
        <a:cs typeface="Times New Roman" pitchFamily="18" charset="0"/>
      </a:defRPr>
    </a:lvl8pPr>
    <a:lvl9pPr marL="3657600" algn="l" defTabSz="914400" rtl="0" eaLnBrk="1" latinLnBrk="0" hangingPunct="1">
      <a:defRPr kern="1200">
        <a:solidFill>
          <a:schemeClr val="tx1"/>
        </a:solidFill>
        <a:latin typeface="Verdana" pitchFamily="34"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60093"/>
    <a:srgbClr val="00FF00"/>
    <a:srgbClr val="FF3300"/>
    <a:srgbClr val="E9FAFF"/>
    <a:srgbClr val="E9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autoAdjust="0"/>
    <p:restoredTop sz="86182" autoAdjust="0"/>
  </p:normalViewPr>
  <p:slideViewPr>
    <p:cSldViewPr showGuides="1">
      <p:cViewPr varScale="1">
        <p:scale>
          <a:sx n="63" d="100"/>
          <a:sy n="63" d="100"/>
        </p:scale>
        <p:origin x="159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0"/>
    </p:cViewPr>
  </p:sorterViewPr>
  <p:notesViewPr>
    <p:cSldViewPr showGuides="1">
      <p:cViewPr varScale="1">
        <p:scale>
          <a:sx n="55" d="100"/>
          <a:sy n="55" d="100"/>
        </p:scale>
        <p:origin x="-1616" y="-56"/>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eaLnBrk="1" hangingPunct="1">
              <a:defRPr sz="1300">
                <a:latin typeface="Times New Roman" pitchFamily="18" charset="0"/>
              </a:defRPr>
            </a:lvl1pPr>
          </a:lstStyle>
          <a:p>
            <a:pPr>
              <a:defRPr/>
            </a:pPr>
            <a:endParaRPr lang="en-US"/>
          </a:p>
        </p:txBody>
      </p:sp>
      <p:sp>
        <p:nvSpPr>
          <p:cNvPr id="20483"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eaLnBrk="1" hangingPunct="1">
              <a:defRPr sz="1300">
                <a:latin typeface="Times New Roman" pitchFamily="18" charset="0"/>
              </a:defRPr>
            </a:lvl1pPr>
          </a:lstStyle>
          <a:p>
            <a:pPr>
              <a:defRPr/>
            </a:pPr>
            <a:endParaRPr lang="en-US"/>
          </a:p>
        </p:txBody>
      </p:sp>
      <p:sp>
        <p:nvSpPr>
          <p:cNvPr id="20484"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eaLnBrk="1" hangingPunct="1">
              <a:defRPr sz="1300">
                <a:latin typeface="Times New Roman" pitchFamily="18" charset="0"/>
              </a:defRPr>
            </a:lvl1pPr>
          </a:lstStyle>
          <a:p>
            <a:pPr>
              <a:defRPr/>
            </a:pPr>
            <a:endParaRPr lang="en-US"/>
          </a:p>
        </p:txBody>
      </p:sp>
      <p:sp>
        <p:nvSpPr>
          <p:cNvPr id="20485"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eaLnBrk="1" hangingPunct="1">
              <a:defRPr sz="1300">
                <a:latin typeface="Times New Roman" pitchFamily="18" charset="0"/>
              </a:defRPr>
            </a:lvl1pPr>
          </a:lstStyle>
          <a:p>
            <a:pPr>
              <a:defRPr/>
            </a:pPr>
            <a:fld id="{F34B1B5F-9B2B-40B1-BAFD-428F89DFD232}" type="slidenum">
              <a:rPr lang="en-US"/>
              <a:pPr>
                <a:defRPr/>
              </a:pPr>
              <a:t>‹#›</a:t>
            </a:fld>
            <a:endParaRPr lang="en-US"/>
          </a:p>
        </p:txBody>
      </p:sp>
    </p:spTree>
    <p:extLst>
      <p:ext uri="{BB962C8B-B14F-4D97-AF65-F5344CB8AC3E}">
        <p14:creationId xmlns:p14="http://schemas.microsoft.com/office/powerpoint/2010/main" val="635983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eaLnBrk="1" hangingPunct="1">
              <a:defRPr sz="1300">
                <a:latin typeface="Times New Roman" pitchFamily="18" charset="0"/>
              </a:defRPr>
            </a:lvl1pPr>
          </a:lstStyle>
          <a:p>
            <a:pPr>
              <a:defRPr/>
            </a:pPr>
            <a:endParaRPr lang="en-US"/>
          </a:p>
        </p:txBody>
      </p:sp>
      <p:sp>
        <p:nvSpPr>
          <p:cNvPr id="19459"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eaLnBrk="1" hangingPunct="1">
              <a:defRPr sz="1300">
                <a:latin typeface="Times New Roman" pitchFamily="18" charset="0"/>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461" name="Rectangle 5"/>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9462"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eaLnBrk="1" hangingPunct="1">
              <a:defRPr sz="1300">
                <a:latin typeface="Times New Roman" pitchFamily="18" charset="0"/>
              </a:defRPr>
            </a:lvl1pPr>
          </a:lstStyle>
          <a:p>
            <a:pPr>
              <a:defRPr/>
            </a:pPr>
            <a:endParaRPr lang="en-US"/>
          </a:p>
        </p:txBody>
      </p:sp>
      <p:sp>
        <p:nvSpPr>
          <p:cNvPr id="19463"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eaLnBrk="1" hangingPunct="1">
              <a:defRPr sz="1300">
                <a:latin typeface="Times New Roman" pitchFamily="18" charset="0"/>
              </a:defRPr>
            </a:lvl1pPr>
          </a:lstStyle>
          <a:p>
            <a:pPr>
              <a:defRPr/>
            </a:pPr>
            <a:fld id="{A6653D4C-28BE-45C8-A4AE-529930600558}" type="slidenum">
              <a:rPr lang="en-US"/>
              <a:pPr>
                <a:defRPr/>
              </a:pPr>
              <a:t>‹#›</a:t>
            </a:fld>
            <a:endParaRPr lang="en-US"/>
          </a:p>
        </p:txBody>
      </p:sp>
    </p:spTree>
    <p:extLst>
      <p:ext uri="{BB962C8B-B14F-4D97-AF65-F5344CB8AC3E}">
        <p14:creationId xmlns:p14="http://schemas.microsoft.com/office/powerpoint/2010/main" val="2310391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s://en.wikipedia.org/wiki/Face_detection" TargetMode="External"/><Relationship Id="rId13" Type="http://schemas.openxmlformats.org/officeDocument/2006/relationships/hyperlink" Target="https://en.wikipedia.org/wiki/Snapchat#cite_note-84" TargetMode="External"/><Relationship Id="rId3" Type="http://schemas.openxmlformats.org/officeDocument/2006/relationships/hyperlink" Target="https://en.wikipedia.org/wiki/Snapchat#cite_note-pocketlint-7tips-26" TargetMode="External"/><Relationship Id="rId7" Type="http://schemas.openxmlformats.org/officeDocument/2006/relationships/hyperlink" Target="https://en.wikipedia.org/wiki/Snapchat#cite_note-tc-geofilter-29" TargetMode="External"/><Relationship Id="rId12" Type="http://schemas.openxmlformats.org/officeDocument/2006/relationships/hyperlink" Target="https://en.wikipedia.org/wiki/Federal_Trade_Commission" TargetMode="External"/><Relationship Id="rId2" Type="http://schemas.openxmlformats.org/officeDocument/2006/relationships/slide" Target="../slides/slide19.xml"/><Relationship Id="rId16" Type="http://schemas.openxmlformats.org/officeDocument/2006/relationships/hyperlink" Target="https://en.wikipedia.org/wiki/Snapchat#cite_note-86" TargetMode="External"/><Relationship Id="rId1" Type="http://schemas.openxmlformats.org/officeDocument/2006/relationships/notesMaster" Target="../notesMasters/notesMaster1.xml"/><Relationship Id="rId6" Type="http://schemas.openxmlformats.org/officeDocument/2006/relationships/hyperlink" Target="https://en.wikipedia.org/wiki/Snapchat#cite_note-tc-sponsoredfilters-28" TargetMode="External"/><Relationship Id="rId11" Type="http://schemas.openxmlformats.org/officeDocument/2006/relationships/hyperlink" Target="https://en.wikipedia.org/wiki/Snapchat#cite_note-tc-stories-19" TargetMode="External"/><Relationship Id="rId5" Type="http://schemas.openxmlformats.org/officeDocument/2006/relationships/hyperlink" Target="https://en.wikipedia.org/wiki/Geo-fence" TargetMode="External"/><Relationship Id="rId15" Type="http://schemas.openxmlformats.org/officeDocument/2006/relationships/hyperlink" Target="https://en.wikipedia.org/wiki/CSI_(TV_series)" TargetMode="External"/><Relationship Id="rId10" Type="http://schemas.openxmlformats.org/officeDocument/2006/relationships/hyperlink" Target="https://en.wikipedia.org/wiki/QR_code" TargetMode="External"/><Relationship Id="rId4" Type="http://schemas.openxmlformats.org/officeDocument/2006/relationships/hyperlink" Target="https://en.wikipedia.org/wiki/Snapchat#cite_note-27" TargetMode="External"/><Relationship Id="rId9" Type="http://schemas.openxmlformats.org/officeDocument/2006/relationships/hyperlink" Target="https://en.wikipedia.org/wiki/Snapchat#cite_note-30" TargetMode="External"/><Relationship Id="rId14" Type="http://schemas.openxmlformats.org/officeDocument/2006/relationships/hyperlink" Target="https://en.wikipedia.org/wiki/Snapchat#cite_note-snapchatprivacy-85"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en.wikipedia.org/wiki/Yik_Yak#cite_note-web.archive.org-2" TargetMode="External"/><Relationship Id="rId3" Type="http://schemas.openxmlformats.org/officeDocument/2006/relationships/hyperlink" Target="https://en.wikipedia.org/wiki/IOS" TargetMode="External"/><Relationship Id="rId7" Type="http://schemas.openxmlformats.org/officeDocument/2006/relationships/hyperlink" Target="https://en.wikipedia.org/wiki/Whisper_(app)"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n.wikipedia.org/wiki/Nearby" TargetMode="External"/><Relationship Id="rId5" Type="http://schemas.openxmlformats.org/officeDocument/2006/relationships/hyperlink" Target="https://en.wikipedia.org/wiki/Yik_Yak#cite_note-1" TargetMode="External"/><Relationship Id="rId4" Type="http://schemas.openxmlformats.org/officeDocument/2006/relationships/hyperlink" Target="https://en.wikipedia.org/wiki/Android_(operating_system)" TargetMode="External"/><Relationship Id="rId9" Type="http://schemas.openxmlformats.org/officeDocument/2006/relationships/hyperlink" Target="https://en.wikipedia.org/wiki/Wikipedia:Verifiability"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en.wikipedia.org/wiki/Punishment"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en.wikipedia.org/wiki/Retributivism"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defTabSz="990600">
              <a:defRPr>
                <a:solidFill>
                  <a:schemeClr val="tx1"/>
                </a:solidFill>
                <a:latin typeface="Verdana" pitchFamily="34" charset="0"/>
                <a:cs typeface="Times New Roman" pitchFamily="18" charset="0"/>
              </a:defRPr>
            </a:lvl1pPr>
            <a:lvl2pPr marL="742950" indent="-285750" defTabSz="990600">
              <a:defRPr>
                <a:solidFill>
                  <a:schemeClr val="tx1"/>
                </a:solidFill>
                <a:latin typeface="Verdana" pitchFamily="34" charset="0"/>
                <a:cs typeface="Times New Roman" pitchFamily="18" charset="0"/>
              </a:defRPr>
            </a:lvl2pPr>
            <a:lvl3pPr marL="1143000" indent="-228600" defTabSz="990600">
              <a:defRPr>
                <a:solidFill>
                  <a:schemeClr val="tx1"/>
                </a:solidFill>
                <a:latin typeface="Verdana" pitchFamily="34" charset="0"/>
                <a:cs typeface="Times New Roman" pitchFamily="18" charset="0"/>
              </a:defRPr>
            </a:lvl3pPr>
            <a:lvl4pPr marL="1600200" indent="-228600" defTabSz="990600">
              <a:defRPr>
                <a:solidFill>
                  <a:schemeClr val="tx1"/>
                </a:solidFill>
                <a:latin typeface="Verdana" pitchFamily="34" charset="0"/>
                <a:cs typeface="Times New Roman" pitchFamily="18" charset="0"/>
              </a:defRPr>
            </a:lvl4pPr>
            <a:lvl5pPr marL="2057400" indent="-228600" defTabSz="990600">
              <a:defRPr>
                <a:solidFill>
                  <a:schemeClr val="tx1"/>
                </a:solidFill>
                <a:latin typeface="Verdana" pitchFamily="34" charset="0"/>
                <a:cs typeface="Times New Roman" pitchFamily="18" charset="0"/>
              </a:defRPr>
            </a:lvl5pPr>
            <a:lvl6pPr marL="25146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40B79EA7-D82E-4FD5-9CA8-5A944519F0B4}" type="slidenum">
              <a:rPr lang="en-US" smtClean="0">
                <a:latin typeface="Times New Roman" pitchFamily="18" charset="0"/>
              </a:rPr>
              <a:pPr/>
              <a:t>1</a:t>
            </a:fld>
            <a:endParaRPr lang="en-US" smtClean="0">
              <a:latin typeface="Times New Roman" pitchFamily="18" charset="0"/>
            </a:endParaRPr>
          </a:p>
        </p:txBody>
      </p:sp>
      <p:sp>
        <p:nvSpPr>
          <p:cNvPr id="29699" name="Rectangle 2"/>
          <p:cNvSpPr>
            <a:spLocks noGrp="1" noRot="1" noChangeAspect="1" noChangeArrowheads="1" noTextEdit="1"/>
          </p:cNvSpPr>
          <p:nvPr>
            <p:ph type="sldImg"/>
          </p:nvPr>
        </p:nvSpPr>
        <p:spPr>
          <a:xfrm>
            <a:off x="992188" y="768350"/>
            <a:ext cx="5114925" cy="3836988"/>
          </a:xfrm>
          <a:ln/>
        </p:spPr>
      </p:sp>
      <p:sp>
        <p:nvSpPr>
          <p:cNvPr id="2970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defTabSz="990600">
              <a:defRPr>
                <a:solidFill>
                  <a:schemeClr val="tx1"/>
                </a:solidFill>
                <a:latin typeface="Verdana" pitchFamily="34" charset="0"/>
                <a:cs typeface="Times New Roman" pitchFamily="18" charset="0"/>
              </a:defRPr>
            </a:lvl1pPr>
            <a:lvl2pPr marL="742950" indent="-285750" defTabSz="990600">
              <a:defRPr>
                <a:solidFill>
                  <a:schemeClr val="tx1"/>
                </a:solidFill>
                <a:latin typeface="Verdana" pitchFamily="34" charset="0"/>
                <a:cs typeface="Times New Roman" pitchFamily="18" charset="0"/>
              </a:defRPr>
            </a:lvl2pPr>
            <a:lvl3pPr marL="1143000" indent="-228600" defTabSz="990600">
              <a:defRPr>
                <a:solidFill>
                  <a:schemeClr val="tx1"/>
                </a:solidFill>
                <a:latin typeface="Verdana" pitchFamily="34" charset="0"/>
                <a:cs typeface="Times New Roman" pitchFamily="18" charset="0"/>
              </a:defRPr>
            </a:lvl3pPr>
            <a:lvl4pPr marL="1600200" indent="-228600" defTabSz="990600">
              <a:defRPr>
                <a:solidFill>
                  <a:schemeClr val="tx1"/>
                </a:solidFill>
                <a:latin typeface="Verdana" pitchFamily="34" charset="0"/>
                <a:cs typeface="Times New Roman" pitchFamily="18" charset="0"/>
              </a:defRPr>
            </a:lvl4pPr>
            <a:lvl5pPr marL="2057400" indent="-228600" defTabSz="990600">
              <a:defRPr>
                <a:solidFill>
                  <a:schemeClr val="tx1"/>
                </a:solidFill>
                <a:latin typeface="Verdana" pitchFamily="34" charset="0"/>
                <a:cs typeface="Times New Roman" pitchFamily="18" charset="0"/>
              </a:defRPr>
            </a:lvl5pPr>
            <a:lvl6pPr marL="25146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B6EE1A6D-FC06-46C4-8126-1BED97361CFD}" type="slidenum">
              <a:rPr lang="en-US" smtClean="0">
                <a:latin typeface="Times New Roman" pitchFamily="18" charset="0"/>
              </a:rPr>
              <a:pPr/>
              <a:t>10</a:t>
            </a:fld>
            <a:endParaRPr lang="en-US" smtClean="0">
              <a:latin typeface="Times New Roman" pitchFamily="18" charset="0"/>
            </a:endParaRPr>
          </a:p>
        </p:txBody>
      </p:sp>
      <p:sp>
        <p:nvSpPr>
          <p:cNvPr id="39939" name="Rectangle 2"/>
          <p:cNvSpPr>
            <a:spLocks noGrp="1" noRot="1" noChangeAspect="1" noChangeArrowheads="1" noTextEdit="1"/>
          </p:cNvSpPr>
          <p:nvPr>
            <p:ph type="sldImg"/>
          </p:nvPr>
        </p:nvSpPr>
        <p:spPr>
          <a:xfrm>
            <a:off x="992188" y="768350"/>
            <a:ext cx="5114925" cy="3836988"/>
          </a:xfrm>
          <a:ln/>
        </p:spPr>
      </p:sp>
      <p:sp>
        <p:nvSpPr>
          <p:cNvPr id="3994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defTabSz="990600">
              <a:defRPr>
                <a:solidFill>
                  <a:schemeClr val="tx1"/>
                </a:solidFill>
                <a:latin typeface="Verdana" pitchFamily="34" charset="0"/>
                <a:cs typeface="Times New Roman" pitchFamily="18" charset="0"/>
              </a:defRPr>
            </a:lvl1pPr>
            <a:lvl2pPr marL="742950" indent="-285750" defTabSz="990600">
              <a:defRPr>
                <a:solidFill>
                  <a:schemeClr val="tx1"/>
                </a:solidFill>
                <a:latin typeface="Verdana" pitchFamily="34" charset="0"/>
                <a:cs typeface="Times New Roman" pitchFamily="18" charset="0"/>
              </a:defRPr>
            </a:lvl2pPr>
            <a:lvl3pPr marL="1143000" indent="-228600" defTabSz="990600">
              <a:defRPr>
                <a:solidFill>
                  <a:schemeClr val="tx1"/>
                </a:solidFill>
                <a:latin typeface="Verdana" pitchFamily="34" charset="0"/>
                <a:cs typeface="Times New Roman" pitchFamily="18" charset="0"/>
              </a:defRPr>
            </a:lvl3pPr>
            <a:lvl4pPr marL="1600200" indent="-228600" defTabSz="990600">
              <a:defRPr>
                <a:solidFill>
                  <a:schemeClr val="tx1"/>
                </a:solidFill>
                <a:latin typeface="Verdana" pitchFamily="34" charset="0"/>
                <a:cs typeface="Times New Roman" pitchFamily="18" charset="0"/>
              </a:defRPr>
            </a:lvl4pPr>
            <a:lvl5pPr marL="2057400" indent="-228600" defTabSz="990600">
              <a:defRPr>
                <a:solidFill>
                  <a:schemeClr val="tx1"/>
                </a:solidFill>
                <a:latin typeface="Verdana" pitchFamily="34" charset="0"/>
                <a:cs typeface="Times New Roman" pitchFamily="18" charset="0"/>
              </a:defRPr>
            </a:lvl5pPr>
            <a:lvl6pPr marL="25146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8ACE63D6-06C7-4F42-B224-2EA0313CC430}" type="slidenum">
              <a:rPr lang="en-US" smtClean="0">
                <a:latin typeface="Times New Roman" pitchFamily="18" charset="0"/>
              </a:rPr>
              <a:pPr/>
              <a:t>11</a:t>
            </a:fld>
            <a:endParaRPr lang="en-US" smtClean="0">
              <a:latin typeface="Times New Roman" pitchFamily="18" charset="0"/>
            </a:endParaRPr>
          </a:p>
        </p:txBody>
      </p:sp>
      <p:sp>
        <p:nvSpPr>
          <p:cNvPr id="40963" name="Rectangle 2"/>
          <p:cNvSpPr>
            <a:spLocks noGrp="1" noRot="1" noChangeAspect="1" noChangeArrowheads="1" noTextEdit="1"/>
          </p:cNvSpPr>
          <p:nvPr>
            <p:ph type="sldImg"/>
          </p:nvPr>
        </p:nvSpPr>
        <p:spPr>
          <a:xfrm>
            <a:off x="992188" y="768350"/>
            <a:ext cx="5114925" cy="3836988"/>
          </a:xfrm>
          <a:ln/>
        </p:spPr>
      </p:sp>
      <p:sp>
        <p:nvSpPr>
          <p:cNvPr id="4096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defTabSz="990600">
              <a:defRPr>
                <a:solidFill>
                  <a:schemeClr val="tx1"/>
                </a:solidFill>
                <a:latin typeface="Verdana" pitchFamily="34" charset="0"/>
                <a:cs typeface="Times New Roman" pitchFamily="18" charset="0"/>
              </a:defRPr>
            </a:lvl1pPr>
            <a:lvl2pPr marL="742950" indent="-285750" defTabSz="990600">
              <a:defRPr>
                <a:solidFill>
                  <a:schemeClr val="tx1"/>
                </a:solidFill>
                <a:latin typeface="Verdana" pitchFamily="34" charset="0"/>
                <a:cs typeface="Times New Roman" pitchFamily="18" charset="0"/>
              </a:defRPr>
            </a:lvl2pPr>
            <a:lvl3pPr marL="1143000" indent="-228600" defTabSz="990600">
              <a:defRPr>
                <a:solidFill>
                  <a:schemeClr val="tx1"/>
                </a:solidFill>
                <a:latin typeface="Verdana" pitchFamily="34" charset="0"/>
                <a:cs typeface="Times New Roman" pitchFamily="18" charset="0"/>
              </a:defRPr>
            </a:lvl3pPr>
            <a:lvl4pPr marL="1600200" indent="-228600" defTabSz="990600">
              <a:defRPr>
                <a:solidFill>
                  <a:schemeClr val="tx1"/>
                </a:solidFill>
                <a:latin typeface="Verdana" pitchFamily="34" charset="0"/>
                <a:cs typeface="Times New Roman" pitchFamily="18" charset="0"/>
              </a:defRPr>
            </a:lvl4pPr>
            <a:lvl5pPr marL="2057400" indent="-228600" defTabSz="990600">
              <a:defRPr>
                <a:solidFill>
                  <a:schemeClr val="tx1"/>
                </a:solidFill>
                <a:latin typeface="Verdana" pitchFamily="34" charset="0"/>
                <a:cs typeface="Times New Roman" pitchFamily="18" charset="0"/>
              </a:defRPr>
            </a:lvl5pPr>
            <a:lvl6pPr marL="25146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E4252FDD-8EB6-435F-810A-7EAD889C5139}" type="slidenum">
              <a:rPr lang="en-US" smtClean="0">
                <a:latin typeface="Times New Roman" pitchFamily="18" charset="0"/>
              </a:rPr>
              <a:pPr/>
              <a:t>12</a:t>
            </a:fld>
            <a:endParaRPr lang="en-US" smtClean="0">
              <a:latin typeface="Times New Roman" pitchFamily="18" charset="0"/>
            </a:endParaRPr>
          </a:p>
        </p:txBody>
      </p:sp>
      <p:sp>
        <p:nvSpPr>
          <p:cNvPr id="41987" name="Rectangle 2"/>
          <p:cNvSpPr>
            <a:spLocks noGrp="1" noRot="1" noChangeAspect="1" noChangeArrowheads="1" noTextEdit="1"/>
          </p:cNvSpPr>
          <p:nvPr>
            <p:ph type="sldImg"/>
          </p:nvPr>
        </p:nvSpPr>
        <p:spPr>
          <a:xfrm>
            <a:off x="992188" y="768350"/>
            <a:ext cx="5114925" cy="3836988"/>
          </a:xfrm>
          <a:ln/>
        </p:spPr>
      </p:sp>
      <p:sp>
        <p:nvSpPr>
          <p:cNvPr id="4198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90600">
              <a:defRPr>
                <a:solidFill>
                  <a:schemeClr val="tx1"/>
                </a:solidFill>
                <a:latin typeface="Verdana" pitchFamily="34" charset="0"/>
                <a:cs typeface="Times New Roman" pitchFamily="18" charset="0"/>
              </a:defRPr>
            </a:lvl1pPr>
            <a:lvl2pPr marL="742950" indent="-285750" defTabSz="990600">
              <a:defRPr>
                <a:solidFill>
                  <a:schemeClr val="tx1"/>
                </a:solidFill>
                <a:latin typeface="Verdana" pitchFamily="34" charset="0"/>
                <a:cs typeface="Times New Roman" pitchFamily="18" charset="0"/>
              </a:defRPr>
            </a:lvl2pPr>
            <a:lvl3pPr marL="1143000" indent="-228600" defTabSz="990600">
              <a:defRPr>
                <a:solidFill>
                  <a:schemeClr val="tx1"/>
                </a:solidFill>
                <a:latin typeface="Verdana" pitchFamily="34" charset="0"/>
                <a:cs typeface="Times New Roman" pitchFamily="18" charset="0"/>
              </a:defRPr>
            </a:lvl3pPr>
            <a:lvl4pPr marL="1600200" indent="-228600" defTabSz="990600">
              <a:defRPr>
                <a:solidFill>
                  <a:schemeClr val="tx1"/>
                </a:solidFill>
                <a:latin typeface="Verdana" pitchFamily="34" charset="0"/>
                <a:cs typeface="Times New Roman" pitchFamily="18" charset="0"/>
              </a:defRPr>
            </a:lvl4pPr>
            <a:lvl5pPr marL="2057400" indent="-228600" defTabSz="990600">
              <a:defRPr>
                <a:solidFill>
                  <a:schemeClr val="tx1"/>
                </a:solidFill>
                <a:latin typeface="Verdana" pitchFamily="34" charset="0"/>
                <a:cs typeface="Times New Roman" pitchFamily="18" charset="0"/>
              </a:defRPr>
            </a:lvl5pPr>
            <a:lvl6pPr marL="25146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4D18A6E7-4EE3-421C-8BDF-8914BFC85624}" type="slidenum">
              <a:rPr lang="en-US" smtClean="0">
                <a:latin typeface="Times New Roman" pitchFamily="18" charset="0"/>
              </a:rPr>
              <a:pPr/>
              <a:t>13</a:t>
            </a:fld>
            <a:endParaRPr lang="en-US" smtClean="0">
              <a:latin typeface="Times New Roman" pitchFamily="18" charset="0"/>
            </a:endParaRPr>
          </a:p>
        </p:txBody>
      </p:sp>
      <p:sp>
        <p:nvSpPr>
          <p:cNvPr id="43011" name="Rectangle 2"/>
          <p:cNvSpPr>
            <a:spLocks noGrp="1" noRot="1" noChangeAspect="1" noChangeArrowheads="1" noTextEdit="1"/>
          </p:cNvSpPr>
          <p:nvPr>
            <p:ph type="sldImg"/>
          </p:nvPr>
        </p:nvSpPr>
        <p:spPr>
          <a:xfrm>
            <a:off x="992188" y="768350"/>
            <a:ext cx="5114925" cy="3836988"/>
          </a:xfrm>
          <a:ln/>
        </p:spPr>
      </p:sp>
      <p:sp>
        <p:nvSpPr>
          <p:cNvPr id="4301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defTabSz="990600">
              <a:defRPr>
                <a:solidFill>
                  <a:schemeClr val="tx1"/>
                </a:solidFill>
                <a:latin typeface="Verdana" pitchFamily="34" charset="0"/>
                <a:cs typeface="Times New Roman" pitchFamily="18" charset="0"/>
              </a:defRPr>
            </a:lvl1pPr>
            <a:lvl2pPr marL="742950" indent="-285750" defTabSz="990600">
              <a:defRPr>
                <a:solidFill>
                  <a:schemeClr val="tx1"/>
                </a:solidFill>
                <a:latin typeface="Verdana" pitchFamily="34" charset="0"/>
                <a:cs typeface="Times New Roman" pitchFamily="18" charset="0"/>
              </a:defRPr>
            </a:lvl2pPr>
            <a:lvl3pPr marL="1143000" indent="-228600" defTabSz="990600">
              <a:defRPr>
                <a:solidFill>
                  <a:schemeClr val="tx1"/>
                </a:solidFill>
                <a:latin typeface="Verdana" pitchFamily="34" charset="0"/>
                <a:cs typeface="Times New Roman" pitchFamily="18" charset="0"/>
              </a:defRPr>
            </a:lvl3pPr>
            <a:lvl4pPr marL="1600200" indent="-228600" defTabSz="990600">
              <a:defRPr>
                <a:solidFill>
                  <a:schemeClr val="tx1"/>
                </a:solidFill>
                <a:latin typeface="Verdana" pitchFamily="34" charset="0"/>
                <a:cs typeface="Times New Roman" pitchFamily="18" charset="0"/>
              </a:defRPr>
            </a:lvl4pPr>
            <a:lvl5pPr marL="2057400" indent="-228600" defTabSz="990600">
              <a:defRPr>
                <a:solidFill>
                  <a:schemeClr val="tx1"/>
                </a:solidFill>
                <a:latin typeface="Verdana" pitchFamily="34" charset="0"/>
                <a:cs typeface="Times New Roman" pitchFamily="18" charset="0"/>
              </a:defRPr>
            </a:lvl5pPr>
            <a:lvl6pPr marL="25146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1A888904-DB11-4BDB-B7EE-F82334485393}" type="slidenum">
              <a:rPr lang="en-US" smtClean="0">
                <a:latin typeface="Times New Roman" pitchFamily="18" charset="0"/>
              </a:rPr>
              <a:pPr/>
              <a:t>14</a:t>
            </a:fld>
            <a:endParaRPr lang="en-US" smtClean="0">
              <a:latin typeface="Times New Roman" pitchFamily="18" charset="0"/>
            </a:endParaRPr>
          </a:p>
        </p:txBody>
      </p:sp>
      <p:sp>
        <p:nvSpPr>
          <p:cNvPr id="44035" name="Rectangle 2"/>
          <p:cNvSpPr>
            <a:spLocks noGrp="1" noRot="1" noChangeAspect="1" noChangeArrowheads="1" noTextEdit="1"/>
          </p:cNvSpPr>
          <p:nvPr>
            <p:ph type="sldImg"/>
          </p:nvPr>
        </p:nvSpPr>
        <p:spPr>
          <a:xfrm>
            <a:off x="992188" y="768350"/>
            <a:ext cx="5114925" cy="3836988"/>
          </a:xfrm>
          <a:ln/>
        </p:spPr>
      </p:sp>
      <p:sp>
        <p:nvSpPr>
          <p:cNvPr id="4403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defTabSz="990600">
              <a:defRPr>
                <a:solidFill>
                  <a:schemeClr val="tx1"/>
                </a:solidFill>
                <a:latin typeface="Verdana" pitchFamily="34" charset="0"/>
                <a:cs typeface="Times New Roman" pitchFamily="18" charset="0"/>
              </a:defRPr>
            </a:lvl1pPr>
            <a:lvl2pPr marL="742950" indent="-285750" defTabSz="990600">
              <a:defRPr>
                <a:solidFill>
                  <a:schemeClr val="tx1"/>
                </a:solidFill>
                <a:latin typeface="Verdana" pitchFamily="34" charset="0"/>
                <a:cs typeface="Times New Roman" pitchFamily="18" charset="0"/>
              </a:defRPr>
            </a:lvl2pPr>
            <a:lvl3pPr marL="1143000" indent="-228600" defTabSz="990600">
              <a:defRPr>
                <a:solidFill>
                  <a:schemeClr val="tx1"/>
                </a:solidFill>
                <a:latin typeface="Verdana" pitchFamily="34" charset="0"/>
                <a:cs typeface="Times New Roman" pitchFamily="18" charset="0"/>
              </a:defRPr>
            </a:lvl3pPr>
            <a:lvl4pPr marL="1600200" indent="-228600" defTabSz="990600">
              <a:defRPr>
                <a:solidFill>
                  <a:schemeClr val="tx1"/>
                </a:solidFill>
                <a:latin typeface="Verdana" pitchFamily="34" charset="0"/>
                <a:cs typeface="Times New Roman" pitchFamily="18" charset="0"/>
              </a:defRPr>
            </a:lvl4pPr>
            <a:lvl5pPr marL="2057400" indent="-228600" defTabSz="990600">
              <a:defRPr>
                <a:solidFill>
                  <a:schemeClr val="tx1"/>
                </a:solidFill>
                <a:latin typeface="Verdana" pitchFamily="34" charset="0"/>
                <a:cs typeface="Times New Roman" pitchFamily="18" charset="0"/>
              </a:defRPr>
            </a:lvl5pPr>
            <a:lvl6pPr marL="25146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7CA257D9-BF6F-4223-873E-657739925801}" type="slidenum">
              <a:rPr lang="en-US" smtClean="0">
                <a:latin typeface="Times New Roman" pitchFamily="18" charset="0"/>
              </a:rPr>
              <a:pPr/>
              <a:t>15</a:t>
            </a:fld>
            <a:endParaRPr lang="en-US" smtClean="0">
              <a:latin typeface="Times New Roman" pitchFamily="18" charset="0"/>
            </a:endParaRPr>
          </a:p>
        </p:txBody>
      </p:sp>
      <p:sp>
        <p:nvSpPr>
          <p:cNvPr id="47107" name="Rectangle 2"/>
          <p:cNvSpPr>
            <a:spLocks noGrp="1" noRot="1" noChangeAspect="1" noChangeArrowheads="1" noTextEdit="1"/>
          </p:cNvSpPr>
          <p:nvPr>
            <p:ph type="sldImg"/>
          </p:nvPr>
        </p:nvSpPr>
        <p:spPr>
          <a:xfrm>
            <a:off x="992188" y="768350"/>
            <a:ext cx="5114925" cy="3836988"/>
          </a:xfrm>
          <a:ln/>
        </p:spPr>
      </p:sp>
      <p:sp>
        <p:nvSpPr>
          <p:cNvPr id="47108" name="Rectangle 3"/>
          <p:cNvSpPr>
            <a:spLocks noGrp="1" noChangeArrowheads="1"/>
          </p:cNvSpPr>
          <p:nvPr>
            <p:ph type="body" idx="1"/>
          </p:nvPr>
        </p:nvSpPr>
        <p:spPr>
          <a:xfrm>
            <a:off x="709613" y="4860925"/>
            <a:ext cx="5680075" cy="4605338"/>
          </a:xfrm>
          <a:noFill/>
        </p:spPr>
        <p:txBody>
          <a:bodyPr/>
          <a:lstStyle/>
          <a:p>
            <a:pPr eaLnBrk="1" hangingPunct="1"/>
            <a:r>
              <a:rPr lang="en-US" dirty="0" smtClean="0"/>
              <a:t>Another useful view of trends in computer security is provided by the CSI/FBI Computer Crime and Security Survey for 2006, conducted by the Computer Security Institute, a private organization, and the U.S. Federal Bureau of Investigation (FBI). Figure 1.7 here shows the estimated losses caused by various types of computer security incidents. The top four categories of losses (viruses, unauthorized access, laptop or mobile hardware theft, and theft of proprietary information) accounted for nearly three-quarters of the total loss. Note that these attacks need to be countered by technical measures (in the case of viruses and unauthorized access); physical security measures (laptop or mobile hardware theft); or a combination (theft of proprietary information, which could include electronic as well as paper assets). Other management controls would also come into play.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defTabSz="990600">
              <a:defRPr>
                <a:solidFill>
                  <a:schemeClr val="tx1"/>
                </a:solidFill>
                <a:latin typeface="Verdana" pitchFamily="34" charset="0"/>
                <a:cs typeface="Times New Roman" pitchFamily="18" charset="0"/>
              </a:defRPr>
            </a:lvl1pPr>
            <a:lvl2pPr marL="742950" indent="-285750" defTabSz="990600">
              <a:defRPr>
                <a:solidFill>
                  <a:schemeClr val="tx1"/>
                </a:solidFill>
                <a:latin typeface="Verdana" pitchFamily="34" charset="0"/>
                <a:cs typeface="Times New Roman" pitchFamily="18" charset="0"/>
              </a:defRPr>
            </a:lvl2pPr>
            <a:lvl3pPr marL="1143000" indent="-228600" defTabSz="990600">
              <a:defRPr>
                <a:solidFill>
                  <a:schemeClr val="tx1"/>
                </a:solidFill>
                <a:latin typeface="Verdana" pitchFamily="34" charset="0"/>
                <a:cs typeface="Times New Roman" pitchFamily="18" charset="0"/>
              </a:defRPr>
            </a:lvl3pPr>
            <a:lvl4pPr marL="1600200" indent="-228600" defTabSz="990600">
              <a:defRPr>
                <a:solidFill>
                  <a:schemeClr val="tx1"/>
                </a:solidFill>
                <a:latin typeface="Verdana" pitchFamily="34" charset="0"/>
                <a:cs typeface="Times New Roman" pitchFamily="18" charset="0"/>
              </a:defRPr>
            </a:lvl4pPr>
            <a:lvl5pPr marL="2057400" indent="-228600" defTabSz="990600">
              <a:defRPr>
                <a:solidFill>
                  <a:schemeClr val="tx1"/>
                </a:solidFill>
                <a:latin typeface="Verdana" pitchFamily="34" charset="0"/>
                <a:cs typeface="Times New Roman" pitchFamily="18" charset="0"/>
              </a:defRPr>
            </a:lvl5pPr>
            <a:lvl6pPr marL="25146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1667CA30-6978-4A90-9EDE-D07608B5ABF0}" type="slidenum">
              <a:rPr lang="en-AU" smtClean="0">
                <a:latin typeface="Times New Roman" pitchFamily="18" charset="0"/>
              </a:rPr>
              <a:pPr/>
              <a:t>16</a:t>
            </a:fld>
            <a:endParaRPr lang="en-AU" smtClean="0">
              <a:latin typeface="Times New Roman" pitchFamily="18" charset="0"/>
            </a:endParaRPr>
          </a:p>
        </p:txBody>
      </p:sp>
      <p:sp>
        <p:nvSpPr>
          <p:cNvPr id="46083" name="Rectangle 2"/>
          <p:cNvSpPr>
            <a:spLocks noGrp="1" noRot="1" noChangeAspect="1" noChangeArrowheads="1" noTextEdit="1"/>
          </p:cNvSpPr>
          <p:nvPr>
            <p:ph type="sldImg"/>
          </p:nvPr>
        </p:nvSpPr>
        <p:spPr>
          <a:xfrm>
            <a:off x="992188" y="768350"/>
            <a:ext cx="5114925" cy="3836988"/>
          </a:xfrm>
          <a:ln/>
        </p:spPr>
      </p:sp>
      <p:sp>
        <p:nvSpPr>
          <p:cNvPr id="236547" name="Rectangle 3"/>
          <p:cNvSpPr>
            <a:spLocks noGrp="1" noChangeArrowheads="1"/>
          </p:cNvSpPr>
          <p:nvPr>
            <p:ph type="body" idx="1"/>
          </p:nvPr>
        </p:nvSpPr>
        <p:spPr/>
        <p:txBody>
          <a:bodyPr/>
          <a:lstStyle/>
          <a:p>
            <a:pPr>
              <a:defRPr/>
            </a:pPr>
            <a:r>
              <a:rPr lang="en-US" sz="1300" dirty="0">
                <a:latin typeface="Arial" pitchFamily="-107" charset="0"/>
                <a:cs typeface="+mn-cs"/>
              </a:rPr>
              <a:t>Figure 1.5 indicates the types of security technology used by organizations to</a:t>
            </a:r>
          </a:p>
          <a:p>
            <a:pPr>
              <a:defRPr/>
            </a:pPr>
            <a:r>
              <a:rPr lang="en-US" sz="1300" dirty="0">
                <a:latin typeface="Arial" pitchFamily="-107" charset="0"/>
                <a:cs typeface="+mn-cs"/>
              </a:rPr>
              <a:t>counter threats. Both firewalls and antivirus software are used almost universally.</a:t>
            </a:r>
          </a:p>
          <a:p>
            <a:pPr>
              <a:defRPr/>
            </a:pPr>
            <a:endParaRPr lang="en-US" sz="1300" dirty="0">
              <a:latin typeface="Arial" pitchFamily="-107" charset="0"/>
              <a:cs typeface="+mn-cs"/>
            </a:endParaRPr>
          </a:p>
          <a:p>
            <a:pPr>
              <a:defRPr/>
            </a:pPr>
            <a:r>
              <a:rPr lang="en-US" sz="1300" dirty="0">
                <a:latin typeface="Arial" pitchFamily="-107" charset="0"/>
                <a:cs typeface="+mn-cs"/>
              </a:rPr>
              <a:t>This popularity reflects a number of factors:</a:t>
            </a:r>
          </a:p>
          <a:p>
            <a:pPr>
              <a:defRPr/>
            </a:pPr>
            <a:endParaRPr lang="en-US" sz="1300" dirty="0">
              <a:latin typeface="Arial" pitchFamily="-107" charset="0"/>
              <a:cs typeface="+mn-cs"/>
            </a:endParaRPr>
          </a:p>
          <a:p>
            <a:pPr>
              <a:defRPr/>
            </a:pPr>
            <a:r>
              <a:rPr lang="en-US" sz="1300" dirty="0">
                <a:latin typeface="Arial" pitchFamily="-107" charset="0"/>
                <a:cs typeface="+mn-cs"/>
              </a:rPr>
              <a:t>• The maturity of these technologies means that security administrators are</a:t>
            </a:r>
          </a:p>
          <a:p>
            <a:pPr>
              <a:defRPr/>
            </a:pPr>
            <a:r>
              <a:rPr lang="en-US" sz="1300" dirty="0">
                <a:latin typeface="Arial" pitchFamily="-107" charset="0"/>
                <a:cs typeface="+mn-cs"/>
              </a:rPr>
              <a:t>very familiar with the products and are confident of their effectiveness.</a:t>
            </a:r>
          </a:p>
          <a:p>
            <a:pPr>
              <a:defRPr/>
            </a:pPr>
            <a:endParaRPr lang="en-US" sz="1300" dirty="0">
              <a:latin typeface="Arial" pitchFamily="-107" charset="0"/>
              <a:cs typeface="+mn-cs"/>
            </a:endParaRPr>
          </a:p>
          <a:p>
            <a:pPr>
              <a:defRPr/>
            </a:pPr>
            <a:r>
              <a:rPr lang="en-US" sz="1300" dirty="0">
                <a:latin typeface="Arial" pitchFamily="-107" charset="0"/>
                <a:cs typeface="+mn-cs"/>
              </a:rPr>
              <a:t>• Because these technologies are mature and there are a number of vendors, costs</a:t>
            </a:r>
          </a:p>
          <a:p>
            <a:pPr>
              <a:defRPr/>
            </a:pPr>
            <a:r>
              <a:rPr lang="en-US" sz="1300" dirty="0">
                <a:latin typeface="Arial" pitchFamily="-107" charset="0"/>
                <a:cs typeface="+mn-cs"/>
              </a:rPr>
              <a:t>tend to be quite reasonable and user-friendly interfaces are available.</a:t>
            </a:r>
          </a:p>
          <a:p>
            <a:pPr>
              <a:defRPr/>
            </a:pPr>
            <a:endParaRPr lang="en-US" sz="1300" dirty="0">
              <a:latin typeface="Arial" pitchFamily="-107" charset="0"/>
              <a:cs typeface="+mn-cs"/>
            </a:endParaRPr>
          </a:p>
          <a:p>
            <a:pPr>
              <a:defRPr/>
            </a:pPr>
            <a:r>
              <a:rPr lang="en-US" sz="1300" dirty="0">
                <a:latin typeface="Arial" pitchFamily="-107" charset="0"/>
                <a:cs typeface="+mn-cs"/>
              </a:rPr>
              <a:t>• The threats countered by these technologies are among the most significant</a:t>
            </a:r>
          </a:p>
          <a:p>
            <a:pPr>
              <a:defRPr/>
            </a:pPr>
            <a:r>
              <a:rPr lang="en-US" sz="1300" dirty="0">
                <a:latin typeface="Arial" pitchFamily="-107" charset="0"/>
                <a:cs typeface="+mn-cs"/>
              </a:rPr>
              <a:t>facing security administrators.</a:t>
            </a:r>
            <a:endParaRPr lang="en-US" dirty="0">
              <a:latin typeface="Times New Roman" pitchFamily="-107"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defTabSz="990600">
              <a:defRPr>
                <a:solidFill>
                  <a:schemeClr val="tx1"/>
                </a:solidFill>
                <a:latin typeface="Verdana" pitchFamily="34" charset="0"/>
                <a:cs typeface="Times New Roman" pitchFamily="18" charset="0"/>
              </a:defRPr>
            </a:lvl1pPr>
            <a:lvl2pPr marL="742950" indent="-285750" defTabSz="990600">
              <a:defRPr>
                <a:solidFill>
                  <a:schemeClr val="tx1"/>
                </a:solidFill>
                <a:latin typeface="Verdana" pitchFamily="34" charset="0"/>
                <a:cs typeface="Times New Roman" pitchFamily="18" charset="0"/>
              </a:defRPr>
            </a:lvl2pPr>
            <a:lvl3pPr marL="1143000" indent="-228600" defTabSz="990600">
              <a:defRPr>
                <a:solidFill>
                  <a:schemeClr val="tx1"/>
                </a:solidFill>
                <a:latin typeface="Verdana" pitchFamily="34" charset="0"/>
                <a:cs typeface="Times New Roman" pitchFamily="18" charset="0"/>
              </a:defRPr>
            </a:lvl3pPr>
            <a:lvl4pPr marL="1600200" indent="-228600" defTabSz="990600">
              <a:defRPr>
                <a:solidFill>
                  <a:schemeClr val="tx1"/>
                </a:solidFill>
                <a:latin typeface="Verdana" pitchFamily="34" charset="0"/>
                <a:cs typeface="Times New Roman" pitchFamily="18" charset="0"/>
              </a:defRPr>
            </a:lvl4pPr>
            <a:lvl5pPr marL="2057400" indent="-228600" defTabSz="990600">
              <a:defRPr>
                <a:solidFill>
                  <a:schemeClr val="tx1"/>
                </a:solidFill>
                <a:latin typeface="Verdana" pitchFamily="34" charset="0"/>
                <a:cs typeface="Times New Roman" pitchFamily="18" charset="0"/>
              </a:defRPr>
            </a:lvl5pPr>
            <a:lvl6pPr marL="25146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A0B62EAD-17AD-49A0-9CDA-25EEA00B9C9E}" type="slidenum">
              <a:rPr lang="en-US" smtClean="0">
                <a:latin typeface="Times New Roman" pitchFamily="18" charset="0"/>
              </a:rPr>
              <a:pPr/>
              <a:t>17</a:t>
            </a:fld>
            <a:endParaRPr lang="en-US" smtClean="0">
              <a:latin typeface="Times New Roman" pitchFamily="18" charset="0"/>
            </a:endParaRPr>
          </a:p>
        </p:txBody>
      </p:sp>
      <p:sp>
        <p:nvSpPr>
          <p:cNvPr id="48131" name="Rectangle 2"/>
          <p:cNvSpPr>
            <a:spLocks noGrp="1" noRot="1" noChangeAspect="1" noChangeArrowheads="1" noTextEdit="1"/>
          </p:cNvSpPr>
          <p:nvPr>
            <p:ph type="sldImg"/>
          </p:nvPr>
        </p:nvSpPr>
        <p:spPr>
          <a:xfrm>
            <a:off x="992188" y="768350"/>
            <a:ext cx="5114925" cy="3836988"/>
          </a:xfrm>
          <a:ln/>
        </p:spPr>
      </p:sp>
      <p:sp>
        <p:nvSpPr>
          <p:cNvPr id="4813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defTabSz="990600">
              <a:defRPr>
                <a:solidFill>
                  <a:schemeClr val="tx1"/>
                </a:solidFill>
                <a:latin typeface="Verdana" pitchFamily="34" charset="0"/>
                <a:cs typeface="Times New Roman" pitchFamily="18" charset="0"/>
              </a:defRPr>
            </a:lvl1pPr>
            <a:lvl2pPr marL="742950" indent="-285750" defTabSz="990600">
              <a:defRPr>
                <a:solidFill>
                  <a:schemeClr val="tx1"/>
                </a:solidFill>
                <a:latin typeface="Verdana" pitchFamily="34" charset="0"/>
                <a:cs typeface="Times New Roman" pitchFamily="18" charset="0"/>
              </a:defRPr>
            </a:lvl2pPr>
            <a:lvl3pPr marL="1143000" indent="-228600" defTabSz="990600">
              <a:defRPr>
                <a:solidFill>
                  <a:schemeClr val="tx1"/>
                </a:solidFill>
                <a:latin typeface="Verdana" pitchFamily="34" charset="0"/>
                <a:cs typeface="Times New Roman" pitchFamily="18" charset="0"/>
              </a:defRPr>
            </a:lvl3pPr>
            <a:lvl4pPr marL="1600200" indent="-228600" defTabSz="990600">
              <a:defRPr>
                <a:solidFill>
                  <a:schemeClr val="tx1"/>
                </a:solidFill>
                <a:latin typeface="Verdana" pitchFamily="34" charset="0"/>
                <a:cs typeface="Times New Roman" pitchFamily="18" charset="0"/>
              </a:defRPr>
            </a:lvl4pPr>
            <a:lvl5pPr marL="2057400" indent="-228600" defTabSz="990600">
              <a:defRPr>
                <a:solidFill>
                  <a:schemeClr val="tx1"/>
                </a:solidFill>
                <a:latin typeface="Verdana" pitchFamily="34" charset="0"/>
                <a:cs typeface="Times New Roman" pitchFamily="18" charset="0"/>
              </a:defRPr>
            </a:lvl5pPr>
            <a:lvl6pPr marL="25146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894C7995-59BF-480D-90EB-C9BC6FBA0610}" type="slidenum">
              <a:rPr lang="en-US" smtClean="0">
                <a:latin typeface="Times New Roman" pitchFamily="18" charset="0"/>
              </a:rPr>
              <a:pPr/>
              <a:t>18</a:t>
            </a:fld>
            <a:endParaRPr lang="en-US" smtClean="0">
              <a:latin typeface="Times New Roman" pitchFamily="18" charset="0"/>
            </a:endParaRPr>
          </a:p>
        </p:txBody>
      </p:sp>
      <p:sp>
        <p:nvSpPr>
          <p:cNvPr id="49155" name="Rectangle 2"/>
          <p:cNvSpPr>
            <a:spLocks noGrp="1" noRot="1" noChangeAspect="1" noChangeArrowheads="1" noTextEdit="1"/>
          </p:cNvSpPr>
          <p:nvPr>
            <p:ph type="sldImg"/>
          </p:nvPr>
        </p:nvSpPr>
        <p:spPr>
          <a:xfrm>
            <a:off x="992188" y="768350"/>
            <a:ext cx="5114925" cy="3836988"/>
          </a:xfrm>
          <a:ln/>
        </p:spPr>
      </p:sp>
      <p:sp>
        <p:nvSpPr>
          <p:cNvPr id="4915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Times New Roman" pitchFamily="18" charset="0"/>
              </a:rPr>
              <a:t>Snapchat is primarily used for creating multimedia messages referred to as "snaps"; snaps can consist of a photo or a short video, and can be edited to include filters and effects, text captions, and drawings.</a:t>
            </a:r>
            <a:r>
              <a:rPr lang="en-US" sz="1200" b="0" i="0" u="none" strike="noStrike" kern="1200" baseline="30000" dirty="0" smtClean="0">
                <a:solidFill>
                  <a:schemeClr val="tx1"/>
                </a:solidFill>
                <a:effectLst/>
                <a:latin typeface="Times New Roman" pitchFamily="18" charset="0"/>
                <a:ea typeface="+mn-ea"/>
                <a:cs typeface="Times New Roman" pitchFamily="18" charset="0"/>
                <a:hlinkClick r:id="rId3"/>
              </a:rPr>
              <a:t>[26]</a:t>
            </a:r>
            <a:r>
              <a:rPr lang="en-US" sz="1200" b="0" i="0" u="none" strike="noStrike" kern="1200" baseline="30000" dirty="0" smtClean="0">
                <a:solidFill>
                  <a:schemeClr val="tx1"/>
                </a:solidFill>
                <a:effectLst/>
                <a:latin typeface="Times New Roman" pitchFamily="18" charset="0"/>
                <a:ea typeface="+mn-ea"/>
                <a:cs typeface="Times New Roman" pitchFamily="18" charset="0"/>
                <a:hlinkClick r:id="rId4"/>
              </a:rPr>
              <a:t>[27]</a:t>
            </a:r>
            <a:r>
              <a:rPr lang="en-US" sz="1200" b="0" i="0" kern="1200" dirty="0" smtClean="0">
                <a:solidFill>
                  <a:schemeClr val="tx1"/>
                </a:solidFill>
                <a:effectLst/>
                <a:latin typeface="Times New Roman" pitchFamily="18" charset="0"/>
                <a:ea typeface="+mn-ea"/>
                <a:cs typeface="Times New Roman" pitchFamily="18" charset="0"/>
              </a:rPr>
              <a:t> A feature known as "</a:t>
            </a:r>
            <a:r>
              <a:rPr lang="en-US" sz="1200" b="0" i="0" kern="1200" dirty="0" err="1" smtClean="0">
                <a:solidFill>
                  <a:schemeClr val="tx1"/>
                </a:solidFill>
                <a:effectLst/>
                <a:latin typeface="Times New Roman" pitchFamily="18" charset="0"/>
                <a:ea typeface="+mn-ea"/>
                <a:cs typeface="Times New Roman" pitchFamily="18" charset="0"/>
              </a:rPr>
              <a:t>Geofilters</a:t>
            </a:r>
            <a:r>
              <a:rPr lang="en-US" sz="1200" b="0" i="0" kern="1200" dirty="0" smtClean="0">
                <a:solidFill>
                  <a:schemeClr val="tx1"/>
                </a:solidFill>
                <a:effectLst/>
                <a:latin typeface="Times New Roman" pitchFamily="18" charset="0"/>
                <a:ea typeface="+mn-ea"/>
                <a:cs typeface="Times New Roman" pitchFamily="18" charset="0"/>
              </a:rPr>
              <a:t>" was added in July 2014, which allows special graphical overlays to be available if the user is </a:t>
            </a:r>
            <a:r>
              <a:rPr lang="en-US" sz="1200" b="0" i="0" u="none" strike="noStrike" kern="1200" dirty="0" smtClean="0">
                <a:solidFill>
                  <a:schemeClr val="tx1"/>
                </a:solidFill>
                <a:effectLst/>
                <a:latin typeface="Times New Roman" pitchFamily="18" charset="0"/>
                <a:ea typeface="+mn-ea"/>
                <a:cs typeface="Times New Roman" pitchFamily="18" charset="0"/>
                <a:hlinkClick r:id="rId5" tooltip="Geo-fence"/>
              </a:rPr>
              <a:t>within a certain geographical location</a:t>
            </a:r>
            <a:r>
              <a:rPr lang="en-US" sz="1200" b="0" i="0" kern="1200" dirty="0" smtClean="0">
                <a:solidFill>
                  <a:schemeClr val="tx1"/>
                </a:solidFill>
                <a:effectLst/>
                <a:latin typeface="Times New Roman" pitchFamily="18" charset="0"/>
                <a:ea typeface="+mn-ea"/>
                <a:cs typeface="Times New Roman" pitchFamily="18" charset="0"/>
              </a:rPr>
              <a:t>, such as a city, event, or destination.</a:t>
            </a:r>
            <a:r>
              <a:rPr lang="en-US" sz="1200" b="0" i="0" u="none" strike="noStrike" kern="1200" baseline="30000" dirty="0" smtClean="0">
                <a:solidFill>
                  <a:schemeClr val="tx1"/>
                </a:solidFill>
                <a:effectLst/>
                <a:latin typeface="Times New Roman" pitchFamily="18" charset="0"/>
                <a:ea typeface="+mn-ea"/>
                <a:cs typeface="Times New Roman" pitchFamily="18" charset="0"/>
                <a:hlinkClick r:id="rId6"/>
              </a:rPr>
              <a:t>[28]</a:t>
            </a:r>
            <a:r>
              <a:rPr lang="en-US" sz="1200" b="0" i="0" u="none" strike="noStrike" kern="1200" baseline="30000" dirty="0" smtClean="0">
                <a:solidFill>
                  <a:schemeClr val="tx1"/>
                </a:solidFill>
                <a:effectLst/>
                <a:latin typeface="Times New Roman" pitchFamily="18" charset="0"/>
                <a:ea typeface="+mn-ea"/>
                <a:cs typeface="Times New Roman" pitchFamily="18" charset="0"/>
                <a:hlinkClick r:id="rId7"/>
              </a:rPr>
              <a:t>[29]</a:t>
            </a:r>
            <a:r>
              <a:rPr lang="en-US" sz="1200" b="0" i="0" kern="1200" dirty="0" smtClean="0">
                <a:solidFill>
                  <a:schemeClr val="tx1"/>
                </a:solidFill>
                <a:effectLst/>
                <a:latin typeface="Times New Roman" pitchFamily="18" charset="0"/>
                <a:ea typeface="+mn-ea"/>
                <a:cs typeface="Times New Roman" pitchFamily="18" charset="0"/>
              </a:rPr>
              <a:t> The "Lens" feature, introduced in September 2015, allows users to add real-time effects into their snaps by using </a:t>
            </a:r>
            <a:r>
              <a:rPr lang="en-US" sz="1200" b="0" i="0" u="none" strike="noStrike" kern="1200" dirty="0" smtClean="0">
                <a:solidFill>
                  <a:schemeClr val="tx1"/>
                </a:solidFill>
                <a:effectLst/>
                <a:latin typeface="Times New Roman" pitchFamily="18" charset="0"/>
                <a:ea typeface="+mn-ea"/>
                <a:cs typeface="Times New Roman" pitchFamily="18" charset="0"/>
                <a:hlinkClick r:id="rId8" tooltip="Face detection"/>
              </a:rPr>
              <a:t>face detection</a:t>
            </a:r>
            <a:r>
              <a:rPr lang="en-US" sz="1200" b="0" i="0" kern="1200" dirty="0" smtClean="0">
                <a:solidFill>
                  <a:schemeClr val="tx1"/>
                </a:solidFill>
                <a:effectLst/>
                <a:latin typeface="Times New Roman" pitchFamily="18" charset="0"/>
                <a:ea typeface="+mn-ea"/>
                <a:cs typeface="Times New Roman" pitchFamily="18" charset="0"/>
              </a:rPr>
              <a:t> technology which is activated by long-pressing on a face within the viewfinder.</a:t>
            </a:r>
            <a:r>
              <a:rPr lang="en-US" sz="1200" b="0" i="0" u="none" strike="noStrike" kern="1200" baseline="30000" dirty="0" smtClean="0">
                <a:solidFill>
                  <a:schemeClr val="tx1"/>
                </a:solidFill>
                <a:effectLst/>
                <a:latin typeface="Times New Roman" pitchFamily="18" charset="0"/>
                <a:ea typeface="+mn-ea"/>
                <a:cs typeface="Times New Roman" pitchFamily="18" charset="0"/>
                <a:hlinkClick r:id="rId9"/>
              </a:rPr>
              <a:t>[30]</a:t>
            </a:r>
            <a:endParaRPr lang="en-US" sz="1200" b="0" i="0" kern="1200" dirty="0" smtClean="0">
              <a:solidFill>
                <a:schemeClr val="tx1"/>
              </a:solidFill>
              <a:effectLst/>
              <a:latin typeface="Times New Roman" pitchFamily="18" charset="0"/>
              <a:ea typeface="+mn-ea"/>
              <a:cs typeface="Times New Roman" pitchFamily="18" charset="0"/>
            </a:endParaRPr>
          </a:p>
          <a:p>
            <a:r>
              <a:rPr lang="en-US" sz="1200" b="0" i="0" kern="1200" dirty="0" smtClean="0">
                <a:solidFill>
                  <a:schemeClr val="tx1"/>
                </a:solidFill>
                <a:effectLst/>
                <a:latin typeface="Times New Roman" pitchFamily="18" charset="0"/>
                <a:ea typeface="+mn-ea"/>
                <a:cs typeface="Times New Roman" pitchFamily="18" charset="0"/>
              </a:rPr>
              <a:t>An example of a </a:t>
            </a:r>
            <a:r>
              <a:rPr lang="en-US" sz="1200" b="0" i="0" kern="1200" dirty="0" err="1" smtClean="0">
                <a:solidFill>
                  <a:schemeClr val="tx1"/>
                </a:solidFill>
                <a:effectLst/>
                <a:latin typeface="Times New Roman" pitchFamily="18" charset="0"/>
                <a:ea typeface="+mn-ea"/>
                <a:cs typeface="Times New Roman" pitchFamily="18" charset="0"/>
              </a:rPr>
              <a:t>Snapcode</a:t>
            </a:r>
            <a:r>
              <a:rPr lang="en-US" sz="1200" b="0" i="0" kern="1200" dirty="0" smtClean="0">
                <a:solidFill>
                  <a:schemeClr val="tx1"/>
                </a:solidFill>
                <a:effectLst/>
                <a:latin typeface="Times New Roman" pitchFamily="18" charset="0"/>
                <a:ea typeface="+mn-ea"/>
                <a:cs typeface="Times New Roman" pitchFamily="18" charset="0"/>
              </a:rPr>
              <a:t>, the app's version of a </a:t>
            </a:r>
            <a:r>
              <a:rPr lang="en-US" sz="1200" b="0" i="0" kern="1200" dirty="0" err="1" smtClean="0">
                <a:solidFill>
                  <a:schemeClr val="tx1"/>
                </a:solidFill>
                <a:effectLst/>
                <a:latin typeface="Times New Roman" pitchFamily="18" charset="0"/>
                <a:ea typeface="+mn-ea"/>
                <a:cs typeface="Times New Roman" pitchFamily="18" charset="0"/>
              </a:rPr>
              <a:t>scannable</a:t>
            </a:r>
            <a:r>
              <a:rPr lang="en-US" sz="1200" b="0" i="0" kern="1200" dirty="0" smtClean="0">
                <a:solidFill>
                  <a:schemeClr val="tx1"/>
                </a:solidFill>
                <a:effectLst/>
                <a:latin typeface="Times New Roman" pitchFamily="18" charset="0"/>
                <a:ea typeface="+mn-ea"/>
                <a:cs typeface="Times New Roman" pitchFamily="18" charset="0"/>
              </a:rPr>
              <a:t> </a:t>
            </a:r>
            <a:r>
              <a:rPr lang="en-US" sz="1200" b="0" i="0" u="none" strike="noStrike" kern="1200" dirty="0" smtClean="0">
                <a:solidFill>
                  <a:schemeClr val="tx1"/>
                </a:solidFill>
                <a:effectLst/>
                <a:latin typeface="Times New Roman" pitchFamily="18" charset="0"/>
                <a:ea typeface="+mn-ea"/>
                <a:cs typeface="Times New Roman" pitchFamily="18" charset="0"/>
                <a:hlinkClick r:id="rId10" tooltip="QR code"/>
              </a:rPr>
              <a:t>QR code</a:t>
            </a:r>
            <a:endParaRPr lang="en-US" sz="1200" b="0" i="0" kern="1200" dirty="0" smtClean="0">
              <a:solidFill>
                <a:schemeClr val="tx1"/>
              </a:solidFill>
              <a:effectLst/>
              <a:latin typeface="Times New Roman" pitchFamily="18" charset="0"/>
              <a:ea typeface="+mn-ea"/>
              <a:cs typeface="Times New Roman" pitchFamily="18" charset="0"/>
            </a:endParaRPr>
          </a:p>
          <a:p>
            <a:r>
              <a:rPr lang="en-US" sz="1200" b="0" i="0" kern="1200" dirty="0" smtClean="0">
                <a:solidFill>
                  <a:schemeClr val="tx1"/>
                </a:solidFill>
                <a:effectLst/>
                <a:latin typeface="Times New Roman" pitchFamily="18" charset="0"/>
                <a:ea typeface="+mn-ea"/>
                <a:cs typeface="Times New Roman" pitchFamily="18" charset="0"/>
              </a:rPr>
              <a:t>Snaps can be directed privately to selected contacts, or to a semi-public "Story".</a:t>
            </a:r>
            <a:r>
              <a:rPr lang="en-US" sz="1200" b="0" i="0" u="none" strike="noStrike" kern="1200" baseline="30000" dirty="0" smtClean="0">
                <a:solidFill>
                  <a:schemeClr val="tx1"/>
                </a:solidFill>
                <a:effectLst/>
                <a:latin typeface="Times New Roman" pitchFamily="18" charset="0"/>
                <a:ea typeface="+mn-ea"/>
                <a:cs typeface="Times New Roman" pitchFamily="18" charset="0"/>
                <a:hlinkClick r:id="rId11"/>
              </a:rPr>
              <a:t>[19]</a:t>
            </a:r>
            <a:r>
              <a:rPr lang="en-US" sz="1200" b="0" i="0" kern="1200" dirty="0" smtClean="0">
                <a:solidFill>
                  <a:schemeClr val="tx1"/>
                </a:solidFill>
                <a:effectLst/>
                <a:latin typeface="Times New Roman" pitchFamily="18" charset="0"/>
                <a:ea typeface="+mn-ea"/>
                <a:cs typeface="Times New Roman" pitchFamily="18" charset="0"/>
              </a:rPr>
              <a:t> The private message photo snaps can be viewed for a user-specified length of time (1 to 10 seconds as determined by the sender) before they become inaccessible. </a:t>
            </a:r>
          </a:p>
          <a:p>
            <a:endParaRPr lang="en-US" sz="1200" b="0" i="0" kern="1200" dirty="0" smtClean="0">
              <a:solidFill>
                <a:schemeClr val="tx1"/>
              </a:solidFill>
              <a:effectLst/>
              <a:latin typeface="Times New Roman" pitchFamily="18" charset="0"/>
              <a:ea typeface="+mn-ea"/>
              <a:cs typeface="Times New Roman" pitchFamily="18" charset="0"/>
            </a:endParaRPr>
          </a:p>
          <a:p>
            <a:endParaRPr lang="en-US" sz="1200" b="0" i="0" kern="1200" dirty="0" smtClean="0">
              <a:solidFill>
                <a:schemeClr val="tx1"/>
              </a:solidFill>
              <a:effectLst/>
              <a:latin typeface="Times New Roman" pitchFamily="18" charset="0"/>
              <a:ea typeface="+mn-ea"/>
              <a:cs typeface="Times New Roman" pitchFamily="18" charset="0"/>
            </a:endParaRPr>
          </a:p>
          <a:p>
            <a:r>
              <a:rPr lang="en-US" sz="1200" b="0" i="0" kern="1200" dirty="0" smtClean="0">
                <a:solidFill>
                  <a:schemeClr val="tx1"/>
                </a:solidFill>
                <a:effectLst/>
                <a:latin typeface="Times New Roman" pitchFamily="18" charset="0"/>
                <a:ea typeface="+mn-ea"/>
                <a:cs typeface="Times New Roman" pitchFamily="18" charset="0"/>
              </a:rPr>
              <a:t>In 2014, Snapchat settled a complaint made by the </a:t>
            </a:r>
            <a:r>
              <a:rPr lang="en-US" sz="1200" b="0" i="0" u="none" strike="noStrike" kern="1200" dirty="0" smtClean="0">
                <a:solidFill>
                  <a:schemeClr val="tx1"/>
                </a:solidFill>
                <a:effectLst/>
                <a:latin typeface="Times New Roman" pitchFamily="18" charset="0"/>
                <a:ea typeface="+mn-ea"/>
                <a:cs typeface="Times New Roman" pitchFamily="18" charset="0"/>
                <a:hlinkClick r:id="rId12" tooltip="Federal Trade Commission"/>
              </a:rPr>
              <a:t>Federal Trade Commission</a:t>
            </a:r>
            <a:r>
              <a:rPr lang="en-US" sz="1200" b="0" i="0" kern="1200" dirty="0" smtClean="0">
                <a:solidFill>
                  <a:schemeClr val="tx1"/>
                </a:solidFill>
                <a:effectLst/>
                <a:latin typeface="Times New Roman" pitchFamily="18" charset="0"/>
                <a:ea typeface="+mn-ea"/>
                <a:cs typeface="Times New Roman" pitchFamily="18" charset="0"/>
              </a:rPr>
              <a:t>. The government agency alleged that the company had exaggerated to the public the degree to which mobile app images and photos could actually be made to disappear. Under the terms of the agreement, Snapchat was not fined, but the app service agreed to have its claims and policies monitored by an independent party for a period of 20 years. The FTC concluded that Snapchat was prohibited from "misrepresenting the extent to which it maintains the privacy, security, or confidentiality of users' information."</a:t>
            </a:r>
            <a:r>
              <a:rPr lang="en-US" sz="1200" b="0" i="0" u="none" strike="noStrike" kern="1200" baseline="30000" dirty="0" smtClean="0">
                <a:solidFill>
                  <a:schemeClr val="tx1"/>
                </a:solidFill>
                <a:effectLst/>
                <a:latin typeface="Times New Roman" pitchFamily="18" charset="0"/>
                <a:ea typeface="+mn-ea"/>
                <a:cs typeface="Times New Roman" pitchFamily="18" charset="0"/>
                <a:hlinkClick r:id="rId13"/>
              </a:rPr>
              <a:t>[84]</a:t>
            </a:r>
            <a:endParaRPr lang="en-US" sz="1200" b="0" i="0" kern="1200" dirty="0" smtClean="0">
              <a:solidFill>
                <a:schemeClr val="tx1"/>
              </a:solidFill>
              <a:effectLst/>
              <a:latin typeface="Times New Roman" pitchFamily="18" charset="0"/>
              <a:ea typeface="+mn-ea"/>
              <a:cs typeface="Times New Roman" pitchFamily="18" charset="0"/>
            </a:endParaRPr>
          </a:p>
          <a:p>
            <a:r>
              <a:rPr lang="en-US" sz="1200" b="0" i="0" kern="1200" dirty="0" smtClean="0">
                <a:solidFill>
                  <a:schemeClr val="tx1"/>
                </a:solidFill>
                <a:effectLst/>
                <a:latin typeface="Times New Roman" pitchFamily="18" charset="0"/>
                <a:ea typeface="+mn-ea"/>
                <a:cs typeface="Times New Roman" pitchFamily="18" charset="0"/>
              </a:rPr>
              <a:t>Following the agreement, Snapchat updated its privacy page to state that the company "can't guarantee that messages will be deleted within a specific timeframe." </a:t>
            </a:r>
            <a:r>
              <a:rPr lang="en-US" sz="1200" b="0" i="0" u="none" strike="noStrike" kern="1200" baseline="30000" dirty="0" smtClean="0">
                <a:solidFill>
                  <a:schemeClr val="tx1"/>
                </a:solidFill>
                <a:effectLst/>
                <a:latin typeface="Times New Roman" pitchFamily="18" charset="0"/>
                <a:ea typeface="+mn-ea"/>
                <a:cs typeface="Times New Roman" pitchFamily="18" charset="0"/>
                <a:hlinkClick r:id="rId14"/>
              </a:rPr>
              <a:t>[85]</a:t>
            </a:r>
            <a:r>
              <a:rPr lang="en-US" sz="1200" b="0" i="0" kern="1200" dirty="0" smtClean="0">
                <a:solidFill>
                  <a:schemeClr val="tx1"/>
                </a:solidFill>
                <a:effectLst/>
                <a:latin typeface="Times New Roman" pitchFamily="18" charset="0"/>
                <a:ea typeface="+mn-ea"/>
                <a:cs typeface="Times New Roman" pitchFamily="18" charset="0"/>
              </a:rPr>
              <a:t> Even after Snapchat deletes message data from their servers, that same data may remain in backup for a certain period of time.</a:t>
            </a:r>
            <a:r>
              <a:rPr lang="en-US" sz="1200" b="0" i="0" u="none" strike="noStrike" kern="1200" baseline="30000" dirty="0" smtClean="0">
                <a:solidFill>
                  <a:schemeClr val="tx1"/>
                </a:solidFill>
                <a:effectLst/>
                <a:latin typeface="Times New Roman" pitchFamily="18" charset="0"/>
                <a:ea typeface="+mn-ea"/>
                <a:cs typeface="Times New Roman" pitchFamily="18" charset="0"/>
                <a:hlinkClick r:id="rId14"/>
              </a:rPr>
              <a:t>[85]</a:t>
            </a:r>
            <a:r>
              <a:rPr lang="en-US" sz="1200" b="0" i="0" kern="1200" dirty="0" smtClean="0">
                <a:solidFill>
                  <a:schemeClr val="tx1"/>
                </a:solidFill>
                <a:effectLst/>
                <a:latin typeface="Times New Roman" pitchFamily="18" charset="0"/>
                <a:ea typeface="+mn-ea"/>
                <a:cs typeface="Times New Roman" pitchFamily="18" charset="0"/>
              </a:rPr>
              <a:t> In a public blog post, the service warned that "If you've ever tried to recover lost data after accidentally deleting a drive or maybe watched an episode of </a:t>
            </a:r>
            <a:r>
              <a:rPr lang="en-US" sz="1200" b="0" i="1" u="none" strike="noStrike" kern="1200" dirty="0" smtClean="0">
                <a:solidFill>
                  <a:schemeClr val="tx1"/>
                </a:solidFill>
                <a:effectLst/>
                <a:latin typeface="Times New Roman" pitchFamily="18" charset="0"/>
                <a:ea typeface="+mn-ea"/>
                <a:cs typeface="Times New Roman" pitchFamily="18" charset="0"/>
                <a:hlinkClick r:id="rId15" tooltip="CSI (TV series)"/>
              </a:rPr>
              <a:t>CSI</a:t>
            </a:r>
            <a:r>
              <a:rPr lang="en-US" sz="1200" b="0" i="0" kern="1200" dirty="0" smtClean="0">
                <a:solidFill>
                  <a:schemeClr val="tx1"/>
                </a:solidFill>
                <a:effectLst/>
                <a:latin typeface="Times New Roman" pitchFamily="18" charset="0"/>
                <a:ea typeface="+mn-ea"/>
                <a:cs typeface="Times New Roman" pitchFamily="18" charset="0"/>
              </a:rPr>
              <a:t>, you might know that with the right forensic tools, it's sometimes possible to retrieve data after it has been deleted."</a:t>
            </a:r>
            <a:r>
              <a:rPr lang="en-US" sz="1200" b="0" i="0" u="none" strike="noStrike" kern="1200" baseline="30000" dirty="0" smtClean="0">
                <a:solidFill>
                  <a:schemeClr val="tx1"/>
                </a:solidFill>
                <a:effectLst/>
                <a:latin typeface="Times New Roman" pitchFamily="18" charset="0"/>
                <a:ea typeface="+mn-ea"/>
                <a:cs typeface="Times New Roman" pitchFamily="18" charset="0"/>
                <a:hlinkClick r:id="rId16"/>
              </a:rPr>
              <a:t>[86]</a:t>
            </a:r>
            <a:endParaRPr lang="en-US" sz="1200" b="0" i="0" kern="1200" dirty="0" smtClean="0">
              <a:solidFill>
                <a:schemeClr val="tx1"/>
              </a:solidFill>
              <a:effectLst/>
              <a:latin typeface="Times New Roman" pitchFamily="18" charset="0"/>
              <a:ea typeface="+mn-ea"/>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pPr>
              <a:defRPr/>
            </a:pPr>
            <a:fld id="{A6653D4C-28BE-45C8-A4AE-529930600558}" type="slidenum">
              <a:rPr lang="en-US" smtClean="0"/>
              <a:pPr>
                <a:defRPr/>
              </a:pPr>
              <a:t>19</a:t>
            </a:fld>
            <a:endParaRPr lang="en-US"/>
          </a:p>
        </p:txBody>
      </p:sp>
    </p:spTree>
    <p:extLst>
      <p:ext uri="{BB962C8B-B14F-4D97-AF65-F5344CB8AC3E}">
        <p14:creationId xmlns:p14="http://schemas.microsoft.com/office/powerpoint/2010/main" val="3629843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defTabSz="990600">
              <a:defRPr>
                <a:solidFill>
                  <a:schemeClr val="tx1"/>
                </a:solidFill>
                <a:latin typeface="Verdana" pitchFamily="34" charset="0"/>
                <a:cs typeface="Times New Roman" pitchFamily="18" charset="0"/>
              </a:defRPr>
            </a:lvl1pPr>
            <a:lvl2pPr marL="742950" indent="-285750" defTabSz="990600">
              <a:defRPr>
                <a:solidFill>
                  <a:schemeClr val="tx1"/>
                </a:solidFill>
                <a:latin typeface="Verdana" pitchFamily="34" charset="0"/>
                <a:cs typeface="Times New Roman" pitchFamily="18" charset="0"/>
              </a:defRPr>
            </a:lvl2pPr>
            <a:lvl3pPr marL="1143000" indent="-228600" defTabSz="990600">
              <a:defRPr>
                <a:solidFill>
                  <a:schemeClr val="tx1"/>
                </a:solidFill>
                <a:latin typeface="Verdana" pitchFamily="34" charset="0"/>
                <a:cs typeface="Times New Roman" pitchFamily="18" charset="0"/>
              </a:defRPr>
            </a:lvl3pPr>
            <a:lvl4pPr marL="1600200" indent="-228600" defTabSz="990600">
              <a:defRPr>
                <a:solidFill>
                  <a:schemeClr val="tx1"/>
                </a:solidFill>
                <a:latin typeface="Verdana" pitchFamily="34" charset="0"/>
                <a:cs typeface="Times New Roman" pitchFamily="18" charset="0"/>
              </a:defRPr>
            </a:lvl4pPr>
            <a:lvl5pPr marL="2057400" indent="-228600" defTabSz="990600">
              <a:defRPr>
                <a:solidFill>
                  <a:schemeClr val="tx1"/>
                </a:solidFill>
                <a:latin typeface="Verdana" pitchFamily="34" charset="0"/>
                <a:cs typeface="Times New Roman" pitchFamily="18" charset="0"/>
              </a:defRPr>
            </a:lvl5pPr>
            <a:lvl6pPr marL="25146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496562DE-2DCD-4969-B056-492D4D43C3A2}" type="slidenum">
              <a:rPr lang="en-US" smtClean="0">
                <a:latin typeface="Times New Roman" pitchFamily="18" charset="0"/>
              </a:rPr>
              <a:pPr/>
              <a:t>2</a:t>
            </a:fld>
            <a:endParaRPr lang="en-US" smtClean="0">
              <a:latin typeface="Times New Roman" pitchFamily="18" charset="0"/>
            </a:endParaRPr>
          </a:p>
        </p:txBody>
      </p:sp>
      <p:sp>
        <p:nvSpPr>
          <p:cNvPr id="30723" name="Rectangle 2"/>
          <p:cNvSpPr>
            <a:spLocks noGrp="1" noRot="1" noChangeAspect="1" noChangeArrowheads="1" noTextEdit="1"/>
          </p:cNvSpPr>
          <p:nvPr>
            <p:ph type="sldImg"/>
          </p:nvPr>
        </p:nvSpPr>
        <p:spPr>
          <a:xfrm>
            <a:off x="992188" y="768350"/>
            <a:ext cx="5114925" cy="3836988"/>
          </a:xfrm>
          <a:ln/>
        </p:spPr>
      </p:sp>
      <p:sp>
        <p:nvSpPr>
          <p:cNvPr id="3072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Times New Roman" pitchFamily="18" charset="0"/>
                <a:ea typeface="+mn-ea"/>
                <a:cs typeface="Times New Roman" pitchFamily="18" charset="0"/>
              </a:rPr>
              <a:t>Yik</a:t>
            </a:r>
            <a:r>
              <a:rPr lang="en-US" sz="1200" b="1" i="0" kern="1200" dirty="0" smtClean="0">
                <a:solidFill>
                  <a:schemeClr val="tx1"/>
                </a:solidFill>
                <a:effectLst/>
                <a:latin typeface="Times New Roman" pitchFamily="18" charset="0"/>
                <a:ea typeface="+mn-ea"/>
                <a:cs typeface="Times New Roman" pitchFamily="18" charset="0"/>
              </a:rPr>
              <a:t> Yak</a:t>
            </a:r>
            <a:r>
              <a:rPr lang="en-US" sz="1200" b="0" i="0" kern="1200" dirty="0" smtClean="0">
                <a:solidFill>
                  <a:schemeClr val="tx1"/>
                </a:solidFill>
                <a:effectLst/>
                <a:latin typeface="Times New Roman" pitchFamily="18" charset="0"/>
                <a:ea typeface="+mn-ea"/>
                <a:cs typeface="Times New Roman" pitchFamily="18" charset="0"/>
              </a:rPr>
              <a:t> is a social media smartphone application. It is available for </a:t>
            </a:r>
            <a:r>
              <a:rPr lang="en-US" sz="1200" b="0" i="0" u="none" strike="noStrike" kern="1200" dirty="0" smtClean="0">
                <a:solidFill>
                  <a:schemeClr val="tx1"/>
                </a:solidFill>
                <a:effectLst/>
                <a:latin typeface="Times New Roman" pitchFamily="18" charset="0"/>
                <a:ea typeface="+mn-ea"/>
                <a:cs typeface="Times New Roman" pitchFamily="18" charset="0"/>
                <a:hlinkClick r:id="rId3" tooltip="IOS"/>
              </a:rPr>
              <a:t>iOS</a:t>
            </a:r>
            <a:r>
              <a:rPr lang="en-US" sz="1200" b="0" i="0" kern="1200" dirty="0" smtClean="0">
                <a:solidFill>
                  <a:schemeClr val="tx1"/>
                </a:solidFill>
                <a:effectLst/>
                <a:latin typeface="Times New Roman" pitchFamily="18" charset="0"/>
                <a:ea typeface="+mn-ea"/>
                <a:cs typeface="Times New Roman" pitchFamily="18" charset="0"/>
              </a:rPr>
              <a:t> and </a:t>
            </a:r>
            <a:r>
              <a:rPr lang="en-US" sz="1200" b="0" i="0" u="none" strike="noStrike" kern="1200" dirty="0" smtClean="0">
                <a:solidFill>
                  <a:schemeClr val="tx1"/>
                </a:solidFill>
                <a:effectLst/>
                <a:latin typeface="Times New Roman" pitchFamily="18" charset="0"/>
                <a:ea typeface="+mn-ea"/>
                <a:cs typeface="Times New Roman" pitchFamily="18" charset="0"/>
                <a:hlinkClick r:id="rId4" tooltip="Android (operating system)"/>
              </a:rPr>
              <a:t>Android</a:t>
            </a:r>
            <a:r>
              <a:rPr lang="en-US" sz="1200" b="0" i="0" kern="1200" dirty="0" smtClean="0">
                <a:solidFill>
                  <a:schemeClr val="tx1"/>
                </a:solidFill>
                <a:effectLst/>
                <a:latin typeface="Times New Roman" pitchFamily="18" charset="0"/>
                <a:ea typeface="+mn-ea"/>
                <a:cs typeface="Times New Roman" pitchFamily="18" charset="0"/>
              </a:rPr>
              <a:t> and it allows people to create and view discussion threads within a 5-mile radius (termed "Yaks" by the application).</a:t>
            </a:r>
            <a:r>
              <a:rPr lang="en-US" sz="1200" b="0" i="0" u="none" strike="noStrike" kern="1200" baseline="30000" dirty="0" smtClean="0">
                <a:solidFill>
                  <a:schemeClr val="tx1"/>
                </a:solidFill>
                <a:effectLst/>
                <a:latin typeface="Times New Roman" pitchFamily="18" charset="0"/>
                <a:ea typeface="+mn-ea"/>
                <a:cs typeface="Times New Roman" pitchFamily="18" charset="0"/>
                <a:hlinkClick r:id="rId5"/>
              </a:rPr>
              <a:t>[1]</a:t>
            </a:r>
            <a:r>
              <a:rPr lang="en-US" sz="1200" b="0" i="0" kern="1200" dirty="0" smtClean="0">
                <a:solidFill>
                  <a:schemeClr val="tx1"/>
                </a:solidFill>
                <a:effectLst/>
                <a:latin typeface="Times New Roman" pitchFamily="18" charset="0"/>
                <a:ea typeface="+mn-ea"/>
                <a:cs typeface="Times New Roman" pitchFamily="18" charset="0"/>
              </a:rPr>
              <a:t> It is similar to other anonymous sharing apps such as </a:t>
            </a:r>
            <a:r>
              <a:rPr lang="en-US" sz="1200" b="0" i="0" u="none" strike="noStrike" kern="1200" dirty="0" smtClean="0">
                <a:solidFill>
                  <a:schemeClr val="tx1"/>
                </a:solidFill>
                <a:effectLst/>
                <a:latin typeface="Times New Roman" pitchFamily="18" charset="0"/>
                <a:ea typeface="+mn-ea"/>
                <a:cs typeface="Times New Roman" pitchFamily="18" charset="0"/>
                <a:hlinkClick r:id="rId6" tooltip="Nearby"/>
              </a:rPr>
              <a:t>Nearby</a:t>
            </a:r>
            <a:r>
              <a:rPr lang="en-US" sz="1200" b="0" i="0" kern="1200" dirty="0" smtClean="0">
                <a:solidFill>
                  <a:schemeClr val="tx1"/>
                </a:solidFill>
                <a:effectLst/>
                <a:latin typeface="Times New Roman" pitchFamily="18" charset="0"/>
                <a:ea typeface="+mn-ea"/>
                <a:cs typeface="Times New Roman" pitchFamily="18" charset="0"/>
              </a:rPr>
              <a:t>, but differs from others such as </a:t>
            </a:r>
            <a:r>
              <a:rPr lang="en-US" sz="1200" b="0" i="0" u="none" strike="noStrike" kern="1200" dirty="0" smtClean="0">
                <a:solidFill>
                  <a:schemeClr val="tx1"/>
                </a:solidFill>
                <a:effectLst/>
                <a:latin typeface="Times New Roman" pitchFamily="18" charset="0"/>
                <a:ea typeface="+mn-ea"/>
                <a:cs typeface="Times New Roman" pitchFamily="18" charset="0"/>
                <a:hlinkClick r:id="rId7" tooltip="Whisper (app)"/>
              </a:rPr>
              <a:t>Whisper</a:t>
            </a:r>
            <a:r>
              <a:rPr lang="en-US" sz="1200" b="0" i="0" kern="1200" dirty="0" smtClean="0">
                <a:solidFill>
                  <a:schemeClr val="tx1"/>
                </a:solidFill>
                <a:effectLst/>
                <a:latin typeface="Times New Roman" pitchFamily="18" charset="0"/>
                <a:ea typeface="+mn-ea"/>
                <a:cs typeface="Times New Roman" pitchFamily="18" charset="0"/>
              </a:rPr>
              <a:t> in that it is intended for sharing primarily with those in proximity to the user.</a:t>
            </a:r>
            <a:r>
              <a:rPr lang="en-US" sz="1200" b="0" i="0" u="none" strike="noStrike" kern="1200" baseline="30000" dirty="0" smtClean="0">
                <a:solidFill>
                  <a:schemeClr val="tx1"/>
                </a:solidFill>
                <a:effectLst/>
                <a:latin typeface="Times New Roman" pitchFamily="18" charset="0"/>
                <a:ea typeface="+mn-ea"/>
                <a:cs typeface="Times New Roman" pitchFamily="18" charset="0"/>
                <a:hlinkClick r:id="rId8"/>
              </a:rPr>
              <a:t>[2]</a:t>
            </a:r>
            <a:r>
              <a:rPr lang="en-US" sz="1200" b="0" i="0" kern="1200" baseline="30000" dirty="0" smtClean="0">
                <a:solidFill>
                  <a:schemeClr val="tx1"/>
                </a:solidFill>
                <a:effectLst/>
                <a:latin typeface="Times New Roman" pitchFamily="18" charset="0"/>
                <a:ea typeface="+mn-ea"/>
                <a:cs typeface="Times New Roman" pitchFamily="18" charset="0"/>
              </a:rPr>
              <a:t>[</a:t>
            </a:r>
            <a:r>
              <a:rPr lang="en-US" sz="1200" b="0" i="1" u="none" strike="noStrike" kern="1200" baseline="30000" dirty="0" smtClean="0">
                <a:solidFill>
                  <a:schemeClr val="tx1"/>
                </a:solidFill>
                <a:effectLst/>
                <a:latin typeface="Times New Roman" pitchFamily="18" charset="0"/>
                <a:ea typeface="+mn-ea"/>
                <a:cs typeface="Times New Roman" pitchFamily="18" charset="0"/>
                <a:hlinkClick r:id="rId9" tooltip="Wikipedia:Verifiability"/>
              </a:rPr>
              <a:t>not in citation given</a:t>
            </a:r>
            <a:r>
              <a:rPr lang="en-US" sz="1200" b="0" i="0" kern="1200" baseline="30000" dirty="0" smtClean="0">
                <a:solidFill>
                  <a:schemeClr val="tx1"/>
                </a:solidFill>
                <a:effectLst/>
                <a:latin typeface="Times New Roman" pitchFamily="18" charset="0"/>
                <a:ea typeface="+mn-ea"/>
                <a:cs typeface="Times New Roman" pitchFamily="18" charset="0"/>
              </a:rPr>
              <a:t>]</a:t>
            </a:r>
            <a:r>
              <a:rPr lang="en-US" sz="1200" b="0" i="0" kern="1200" dirty="0" smtClean="0">
                <a:solidFill>
                  <a:schemeClr val="tx1"/>
                </a:solidFill>
                <a:effectLst/>
                <a:latin typeface="Times New Roman" pitchFamily="18" charset="0"/>
                <a:ea typeface="+mn-ea"/>
                <a:cs typeface="Times New Roman" pitchFamily="18" charset="0"/>
              </a:rPr>
              <a:t> All users have the ability to contribute to the stream by writing, responding, and "voting up" or "voting down" (liking or disliking) yaks.</a:t>
            </a:r>
          </a:p>
          <a:p>
            <a:endParaRPr lang="en-US" sz="1200" b="0" i="0" kern="1200" dirty="0" smtClean="0">
              <a:solidFill>
                <a:schemeClr val="tx1"/>
              </a:solidFill>
              <a:effectLst/>
              <a:latin typeface="Times New Roman" pitchFamily="18" charset="0"/>
              <a:ea typeface="+mn-ea"/>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pPr>
              <a:defRPr/>
            </a:pPr>
            <a:fld id="{A6653D4C-28BE-45C8-A4AE-529930600558}" type="slidenum">
              <a:rPr lang="en-US" smtClean="0"/>
              <a:pPr>
                <a:defRPr/>
              </a:pPr>
              <a:t>20</a:t>
            </a:fld>
            <a:endParaRPr lang="en-US"/>
          </a:p>
        </p:txBody>
      </p:sp>
    </p:spTree>
    <p:extLst>
      <p:ext uri="{BB962C8B-B14F-4D97-AF65-F5344CB8AC3E}">
        <p14:creationId xmlns:p14="http://schemas.microsoft.com/office/powerpoint/2010/main" val="381617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defTabSz="990600">
              <a:defRPr>
                <a:solidFill>
                  <a:schemeClr val="tx1"/>
                </a:solidFill>
                <a:latin typeface="Verdana" pitchFamily="34" charset="0"/>
                <a:cs typeface="Times New Roman" pitchFamily="18" charset="0"/>
              </a:defRPr>
            </a:lvl1pPr>
            <a:lvl2pPr marL="742950" indent="-285750" defTabSz="990600">
              <a:defRPr>
                <a:solidFill>
                  <a:schemeClr val="tx1"/>
                </a:solidFill>
                <a:latin typeface="Verdana" pitchFamily="34" charset="0"/>
                <a:cs typeface="Times New Roman" pitchFamily="18" charset="0"/>
              </a:defRPr>
            </a:lvl2pPr>
            <a:lvl3pPr marL="1143000" indent="-228600" defTabSz="990600">
              <a:defRPr>
                <a:solidFill>
                  <a:schemeClr val="tx1"/>
                </a:solidFill>
                <a:latin typeface="Verdana" pitchFamily="34" charset="0"/>
                <a:cs typeface="Times New Roman" pitchFamily="18" charset="0"/>
              </a:defRPr>
            </a:lvl3pPr>
            <a:lvl4pPr marL="1600200" indent="-228600" defTabSz="990600">
              <a:defRPr>
                <a:solidFill>
                  <a:schemeClr val="tx1"/>
                </a:solidFill>
                <a:latin typeface="Verdana" pitchFamily="34" charset="0"/>
                <a:cs typeface="Times New Roman" pitchFamily="18" charset="0"/>
              </a:defRPr>
            </a:lvl4pPr>
            <a:lvl5pPr marL="2057400" indent="-228600" defTabSz="990600">
              <a:defRPr>
                <a:solidFill>
                  <a:schemeClr val="tx1"/>
                </a:solidFill>
                <a:latin typeface="Verdana" pitchFamily="34" charset="0"/>
                <a:cs typeface="Times New Roman" pitchFamily="18" charset="0"/>
              </a:defRPr>
            </a:lvl5pPr>
            <a:lvl6pPr marL="25146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9705EAAD-34E8-4E38-BF5E-1AF1B82ED3DC}" type="slidenum">
              <a:rPr lang="en-US" smtClean="0">
                <a:latin typeface="Times New Roman" pitchFamily="18" charset="0"/>
              </a:rPr>
              <a:pPr/>
              <a:t>24</a:t>
            </a:fld>
            <a:endParaRPr lang="en-US" smtClean="0">
              <a:latin typeface="Times New Roman" pitchFamily="18" charset="0"/>
            </a:endParaRPr>
          </a:p>
        </p:txBody>
      </p:sp>
      <p:sp>
        <p:nvSpPr>
          <p:cNvPr id="50179" name="Rectangle 2"/>
          <p:cNvSpPr>
            <a:spLocks noGrp="1" noRot="1" noChangeAspect="1" noChangeArrowheads="1" noTextEdit="1"/>
          </p:cNvSpPr>
          <p:nvPr>
            <p:ph type="sldImg"/>
          </p:nvPr>
        </p:nvSpPr>
        <p:spPr>
          <a:xfrm>
            <a:off x="992188" y="768350"/>
            <a:ext cx="5114925" cy="3836988"/>
          </a:xfrm>
          <a:ln/>
        </p:spPr>
      </p:sp>
      <p:sp>
        <p:nvSpPr>
          <p:cNvPr id="5018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defTabSz="990600">
              <a:defRPr>
                <a:solidFill>
                  <a:schemeClr val="tx1"/>
                </a:solidFill>
                <a:latin typeface="Verdana" pitchFamily="34" charset="0"/>
                <a:cs typeface="Times New Roman" pitchFamily="18" charset="0"/>
              </a:defRPr>
            </a:lvl1pPr>
            <a:lvl2pPr marL="742950" indent="-285750" defTabSz="990600">
              <a:defRPr>
                <a:solidFill>
                  <a:schemeClr val="tx1"/>
                </a:solidFill>
                <a:latin typeface="Verdana" pitchFamily="34" charset="0"/>
                <a:cs typeface="Times New Roman" pitchFamily="18" charset="0"/>
              </a:defRPr>
            </a:lvl2pPr>
            <a:lvl3pPr marL="1143000" indent="-228600" defTabSz="990600">
              <a:defRPr>
                <a:solidFill>
                  <a:schemeClr val="tx1"/>
                </a:solidFill>
                <a:latin typeface="Verdana" pitchFamily="34" charset="0"/>
                <a:cs typeface="Times New Roman" pitchFamily="18" charset="0"/>
              </a:defRPr>
            </a:lvl3pPr>
            <a:lvl4pPr marL="1600200" indent="-228600" defTabSz="990600">
              <a:defRPr>
                <a:solidFill>
                  <a:schemeClr val="tx1"/>
                </a:solidFill>
                <a:latin typeface="Verdana" pitchFamily="34" charset="0"/>
                <a:cs typeface="Times New Roman" pitchFamily="18" charset="0"/>
              </a:defRPr>
            </a:lvl4pPr>
            <a:lvl5pPr marL="2057400" indent="-228600" defTabSz="990600">
              <a:defRPr>
                <a:solidFill>
                  <a:schemeClr val="tx1"/>
                </a:solidFill>
                <a:latin typeface="Verdana" pitchFamily="34" charset="0"/>
                <a:cs typeface="Times New Roman" pitchFamily="18" charset="0"/>
              </a:defRPr>
            </a:lvl5pPr>
            <a:lvl6pPr marL="25146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CD190413-76A9-4FFF-A617-770A324FEEC1}" type="slidenum">
              <a:rPr lang="en-US" smtClean="0">
                <a:latin typeface="Times New Roman" pitchFamily="18" charset="0"/>
              </a:rPr>
              <a:pPr/>
              <a:t>25</a:t>
            </a:fld>
            <a:endParaRPr lang="en-US" smtClean="0">
              <a:latin typeface="Times New Roman" pitchFamily="18" charset="0"/>
            </a:endParaRPr>
          </a:p>
        </p:txBody>
      </p:sp>
      <p:sp>
        <p:nvSpPr>
          <p:cNvPr id="51203" name="Rectangle 2"/>
          <p:cNvSpPr>
            <a:spLocks noGrp="1" noRot="1" noChangeAspect="1" noChangeArrowheads="1" noTextEdit="1"/>
          </p:cNvSpPr>
          <p:nvPr>
            <p:ph type="sldImg"/>
          </p:nvPr>
        </p:nvSpPr>
        <p:spPr>
          <a:xfrm>
            <a:off x="992188" y="768350"/>
            <a:ext cx="5114925" cy="3836988"/>
          </a:xfrm>
          <a:ln/>
        </p:spPr>
      </p:sp>
      <p:sp>
        <p:nvSpPr>
          <p:cNvPr id="51204" name="Rectangle 3"/>
          <p:cNvSpPr>
            <a:spLocks noGrp="1" noChangeArrowheads="1"/>
          </p:cNvSpPr>
          <p:nvPr>
            <p:ph type="body" idx="1"/>
          </p:nvPr>
        </p:nvSpPr>
        <p:spPr>
          <a:noFill/>
        </p:spPr>
        <p:txBody>
          <a:bodyPr/>
          <a:lstStyle/>
          <a:p>
            <a:r>
              <a:rPr lang="en-US" sz="1200" b="1" i="0" kern="1200" dirty="0" smtClean="0">
                <a:solidFill>
                  <a:schemeClr val="tx1"/>
                </a:solidFill>
                <a:effectLst/>
                <a:latin typeface="Times New Roman" pitchFamily="18" charset="0"/>
                <a:ea typeface="+mn-ea"/>
                <a:cs typeface="Times New Roman" pitchFamily="18" charset="0"/>
              </a:rPr>
              <a:t>Deterrence</a:t>
            </a:r>
            <a:r>
              <a:rPr lang="en-US" sz="1200" b="0" i="0" kern="1200" dirty="0" smtClean="0">
                <a:solidFill>
                  <a:schemeClr val="tx1"/>
                </a:solidFill>
                <a:effectLst/>
                <a:latin typeface="Times New Roman" pitchFamily="18" charset="0"/>
                <a:ea typeface="+mn-ea"/>
                <a:cs typeface="Times New Roman" pitchFamily="18" charset="0"/>
              </a:rPr>
              <a:t> is the use of </a:t>
            </a:r>
            <a:r>
              <a:rPr lang="en-US" sz="1200" b="0" i="0" u="none" strike="noStrike" kern="1200" dirty="0" smtClean="0">
                <a:solidFill>
                  <a:schemeClr val="tx1"/>
                </a:solidFill>
                <a:effectLst/>
                <a:latin typeface="Times New Roman" pitchFamily="18" charset="0"/>
                <a:ea typeface="+mn-ea"/>
                <a:cs typeface="Times New Roman" pitchFamily="18" charset="0"/>
                <a:hlinkClick r:id="rId3" tooltip="Punishment"/>
              </a:rPr>
              <a:t>punishment</a:t>
            </a:r>
            <a:r>
              <a:rPr lang="en-US" sz="1200" b="0" i="0" kern="1200" dirty="0" smtClean="0">
                <a:solidFill>
                  <a:schemeClr val="tx1"/>
                </a:solidFill>
                <a:effectLst/>
                <a:latin typeface="Times New Roman" pitchFamily="18" charset="0"/>
                <a:ea typeface="+mn-ea"/>
                <a:cs typeface="Times New Roman" pitchFamily="18" charset="0"/>
              </a:rPr>
              <a:t> as a threat to deter people from offending. Deterrence is often contrasted with </a:t>
            </a:r>
            <a:r>
              <a:rPr lang="en-US" sz="1200" b="0" i="0" u="none" strike="noStrike" kern="1200" dirty="0" smtClean="0">
                <a:solidFill>
                  <a:schemeClr val="tx1"/>
                </a:solidFill>
                <a:effectLst/>
                <a:latin typeface="Times New Roman" pitchFamily="18" charset="0"/>
                <a:ea typeface="+mn-ea"/>
                <a:cs typeface="Times New Roman" pitchFamily="18" charset="0"/>
                <a:hlinkClick r:id="rId4" tooltip="Retributivism"/>
              </a:rPr>
              <a:t>retributivism</a:t>
            </a:r>
            <a:r>
              <a:rPr lang="en-US" sz="1200" b="0" i="0" kern="1200" dirty="0" smtClean="0">
                <a:solidFill>
                  <a:schemeClr val="tx1"/>
                </a:solidFill>
                <a:effectLst/>
                <a:latin typeface="Times New Roman" pitchFamily="18" charset="0"/>
                <a:ea typeface="+mn-ea"/>
                <a:cs typeface="Times New Roman" pitchFamily="18" charset="0"/>
              </a:rPr>
              <a:t>, which holds that punishment is a necessary consequence of a crime and should be calculated based on the gravity of the wrong done.</a:t>
            </a:r>
          </a:p>
          <a:p>
            <a:r>
              <a:rPr lang="en-US" sz="1200" b="0" i="0" kern="1200" dirty="0" smtClean="0">
                <a:solidFill>
                  <a:schemeClr val="tx1"/>
                </a:solidFill>
                <a:effectLst/>
                <a:latin typeface="Times New Roman" pitchFamily="18" charset="0"/>
                <a:ea typeface="+mn-ea"/>
                <a:cs typeface="Times New Roman" pitchFamily="18" charset="0"/>
              </a:rPr>
              <a:t>The concept of deterrence has two key assumptions: the first is that specific punishments imposed on offenders will "deter" or prevent them from committing further crimes; the second is that fear of punishment will prevent others from committing similar crimes.</a:t>
            </a:r>
          </a:p>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defTabSz="990600">
              <a:defRPr>
                <a:solidFill>
                  <a:schemeClr val="tx1"/>
                </a:solidFill>
                <a:latin typeface="Verdana" pitchFamily="34" charset="0"/>
                <a:cs typeface="Times New Roman" pitchFamily="18" charset="0"/>
              </a:defRPr>
            </a:lvl1pPr>
            <a:lvl2pPr marL="742950" indent="-285750" defTabSz="990600">
              <a:defRPr>
                <a:solidFill>
                  <a:schemeClr val="tx1"/>
                </a:solidFill>
                <a:latin typeface="Verdana" pitchFamily="34" charset="0"/>
                <a:cs typeface="Times New Roman" pitchFamily="18" charset="0"/>
              </a:defRPr>
            </a:lvl2pPr>
            <a:lvl3pPr marL="1143000" indent="-228600" defTabSz="990600">
              <a:defRPr>
                <a:solidFill>
                  <a:schemeClr val="tx1"/>
                </a:solidFill>
                <a:latin typeface="Verdana" pitchFamily="34" charset="0"/>
                <a:cs typeface="Times New Roman" pitchFamily="18" charset="0"/>
              </a:defRPr>
            </a:lvl3pPr>
            <a:lvl4pPr marL="1600200" indent="-228600" defTabSz="990600">
              <a:defRPr>
                <a:solidFill>
                  <a:schemeClr val="tx1"/>
                </a:solidFill>
                <a:latin typeface="Verdana" pitchFamily="34" charset="0"/>
                <a:cs typeface="Times New Roman" pitchFamily="18" charset="0"/>
              </a:defRPr>
            </a:lvl4pPr>
            <a:lvl5pPr marL="2057400" indent="-228600" defTabSz="990600">
              <a:defRPr>
                <a:solidFill>
                  <a:schemeClr val="tx1"/>
                </a:solidFill>
                <a:latin typeface="Verdana" pitchFamily="34" charset="0"/>
                <a:cs typeface="Times New Roman" pitchFamily="18" charset="0"/>
              </a:defRPr>
            </a:lvl5pPr>
            <a:lvl6pPr marL="25146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46B31835-18D1-4DAA-AD22-674CF0E0BEA8}" type="slidenum">
              <a:rPr lang="en-US" smtClean="0">
                <a:latin typeface="Times New Roman" pitchFamily="18" charset="0"/>
              </a:rPr>
              <a:pPr/>
              <a:t>26</a:t>
            </a:fld>
            <a:endParaRPr lang="en-US" smtClean="0">
              <a:latin typeface="Times New Roman" pitchFamily="18" charset="0"/>
            </a:endParaRPr>
          </a:p>
        </p:txBody>
      </p:sp>
      <p:sp>
        <p:nvSpPr>
          <p:cNvPr id="52227" name="Rectangle 2"/>
          <p:cNvSpPr>
            <a:spLocks noGrp="1" noRot="1" noChangeAspect="1" noChangeArrowheads="1" noTextEdit="1"/>
          </p:cNvSpPr>
          <p:nvPr>
            <p:ph type="sldImg"/>
          </p:nvPr>
        </p:nvSpPr>
        <p:spPr>
          <a:xfrm>
            <a:off x="992188" y="768350"/>
            <a:ext cx="5114925" cy="3836988"/>
          </a:xfrm>
          <a:ln/>
        </p:spPr>
      </p:sp>
      <p:sp>
        <p:nvSpPr>
          <p:cNvPr id="5222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defTabSz="990600">
              <a:defRPr>
                <a:solidFill>
                  <a:schemeClr val="tx1"/>
                </a:solidFill>
                <a:latin typeface="Verdana" pitchFamily="34" charset="0"/>
                <a:cs typeface="Times New Roman" pitchFamily="18" charset="0"/>
              </a:defRPr>
            </a:lvl1pPr>
            <a:lvl2pPr marL="742950" indent="-285750" defTabSz="990600">
              <a:defRPr>
                <a:solidFill>
                  <a:schemeClr val="tx1"/>
                </a:solidFill>
                <a:latin typeface="Verdana" pitchFamily="34" charset="0"/>
                <a:cs typeface="Times New Roman" pitchFamily="18" charset="0"/>
              </a:defRPr>
            </a:lvl2pPr>
            <a:lvl3pPr marL="1143000" indent="-228600" defTabSz="990600">
              <a:defRPr>
                <a:solidFill>
                  <a:schemeClr val="tx1"/>
                </a:solidFill>
                <a:latin typeface="Verdana" pitchFamily="34" charset="0"/>
                <a:cs typeface="Times New Roman" pitchFamily="18" charset="0"/>
              </a:defRPr>
            </a:lvl3pPr>
            <a:lvl4pPr marL="1600200" indent="-228600" defTabSz="990600">
              <a:defRPr>
                <a:solidFill>
                  <a:schemeClr val="tx1"/>
                </a:solidFill>
                <a:latin typeface="Verdana" pitchFamily="34" charset="0"/>
                <a:cs typeface="Times New Roman" pitchFamily="18" charset="0"/>
              </a:defRPr>
            </a:lvl4pPr>
            <a:lvl5pPr marL="2057400" indent="-228600" defTabSz="990600">
              <a:defRPr>
                <a:solidFill>
                  <a:schemeClr val="tx1"/>
                </a:solidFill>
                <a:latin typeface="Verdana" pitchFamily="34" charset="0"/>
                <a:cs typeface="Times New Roman" pitchFamily="18" charset="0"/>
              </a:defRPr>
            </a:lvl5pPr>
            <a:lvl6pPr marL="25146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B5B16B0D-C076-421F-BF01-F2C1D0D3E7F7}" type="slidenum">
              <a:rPr lang="en-US" smtClean="0">
                <a:latin typeface="Times New Roman" pitchFamily="18" charset="0"/>
              </a:rPr>
              <a:pPr/>
              <a:t>27</a:t>
            </a:fld>
            <a:endParaRPr lang="en-US" smtClean="0">
              <a:latin typeface="Times New Roman" pitchFamily="18" charset="0"/>
            </a:endParaRPr>
          </a:p>
        </p:txBody>
      </p:sp>
      <p:sp>
        <p:nvSpPr>
          <p:cNvPr id="53251" name="Rectangle 2"/>
          <p:cNvSpPr>
            <a:spLocks noGrp="1" noRot="1" noChangeAspect="1" noChangeArrowheads="1" noTextEdit="1"/>
          </p:cNvSpPr>
          <p:nvPr>
            <p:ph type="sldImg"/>
          </p:nvPr>
        </p:nvSpPr>
        <p:spPr>
          <a:xfrm>
            <a:off x="992188" y="768350"/>
            <a:ext cx="5114925" cy="3836988"/>
          </a:xfrm>
          <a:ln/>
        </p:spPr>
      </p:sp>
      <p:sp>
        <p:nvSpPr>
          <p:cNvPr id="5325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defTabSz="990600">
              <a:defRPr>
                <a:solidFill>
                  <a:schemeClr val="tx1"/>
                </a:solidFill>
                <a:latin typeface="Verdana" pitchFamily="34" charset="0"/>
                <a:cs typeface="Times New Roman" pitchFamily="18" charset="0"/>
              </a:defRPr>
            </a:lvl1pPr>
            <a:lvl2pPr marL="742950" indent="-285750" defTabSz="990600">
              <a:defRPr>
                <a:solidFill>
                  <a:schemeClr val="tx1"/>
                </a:solidFill>
                <a:latin typeface="Verdana" pitchFamily="34" charset="0"/>
                <a:cs typeface="Times New Roman" pitchFamily="18" charset="0"/>
              </a:defRPr>
            </a:lvl2pPr>
            <a:lvl3pPr marL="1143000" indent="-228600" defTabSz="990600">
              <a:defRPr>
                <a:solidFill>
                  <a:schemeClr val="tx1"/>
                </a:solidFill>
                <a:latin typeface="Verdana" pitchFamily="34" charset="0"/>
                <a:cs typeface="Times New Roman" pitchFamily="18" charset="0"/>
              </a:defRPr>
            </a:lvl3pPr>
            <a:lvl4pPr marL="1600200" indent="-228600" defTabSz="990600">
              <a:defRPr>
                <a:solidFill>
                  <a:schemeClr val="tx1"/>
                </a:solidFill>
                <a:latin typeface="Verdana" pitchFamily="34" charset="0"/>
                <a:cs typeface="Times New Roman" pitchFamily="18" charset="0"/>
              </a:defRPr>
            </a:lvl4pPr>
            <a:lvl5pPr marL="2057400" indent="-228600" defTabSz="990600">
              <a:defRPr>
                <a:solidFill>
                  <a:schemeClr val="tx1"/>
                </a:solidFill>
                <a:latin typeface="Verdana" pitchFamily="34" charset="0"/>
                <a:cs typeface="Times New Roman" pitchFamily="18" charset="0"/>
              </a:defRPr>
            </a:lvl5pPr>
            <a:lvl6pPr marL="25146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992C606B-764D-47EB-940D-9406D9B39839}" type="slidenum">
              <a:rPr lang="en-US" smtClean="0">
                <a:latin typeface="Times New Roman" pitchFamily="18" charset="0"/>
              </a:rPr>
              <a:pPr/>
              <a:t>28</a:t>
            </a:fld>
            <a:endParaRPr lang="en-US" smtClean="0">
              <a:latin typeface="Times New Roman" pitchFamily="18" charset="0"/>
            </a:endParaRPr>
          </a:p>
        </p:txBody>
      </p:sp>
      <p:sp>
        <p:nvSpPr>
          <p:cNvPr id="54275" name="Rectangle 2"/>
          <p:cNvSpPr>
            <a:spLocks noGrp="1" noRot="1" noChangeAspect="1" noChangeArrowheads="1" noTextEdit="1"/>
          </p:cNvSpPr>
          <p:nvPr>
            <p:ph type="sldImg"/>
          </p:nvPr>
        </p:nvSpPr>
        <p:spPr>
          <a:xfrm>
            <a:off x="992188" y="768350"/>
            <a:ext cx="5114925" cy="3836988"/>
          </a:xfrm>
          <a:ln/>
        </p:spPr>
      </p:sp>
      <p:sp>
        <p:nvSpPr>
          <p:cNvPr id="5427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defTabSz="990600">
              <a:defRPr>
                <a:solidFill>
                  <a:schemeClr val="tx1"/>
                </a:solidFill>
                <a:latin typeface="Verdana" pitchFamily="34" charset="0"/>
                <a:cs typeface="Times New Roman" pitchFamily="18" charset="0"/>
              </a:defRPr>
            </a:lvl1pPr>
            <a:lvl2pPr marL="742950" indent="-285750" defTabSz="990600">
              <a:defRPr>
                <a:solidFill>
                  <a:schemeClr val="tx1"/>
                </a:solidFill>
                <a:latin typeface="Verdana" pitchFamily="34" charset="0"/>
                <a:cs typeface="Times New Roman" pitchFamily="18" charset="0"/>
              </a:defRPr>
            </a:lvl2pPr>
            <a:lvl3pPr marL="1143000" indent="-228600" defTabSz="990600">
              <a:defRPr>
                <a:solidFill>
                  <a:schemeClr val="tx1"/>
                </a:solidFill>
                <a:latin typeface="Verdana" pitchFamily="34" charset="0"/>
                <a:cs typeface="Times New Roman" pitchFamily="18" charset="0"/>
              </a:defRPr>
            </a:lvl3pPr>
            <a:lvl4pPr marL="1600200" indent="-228600" defTabSz="990600">
              <a:defRPr>
                <a:solidFill>
                  <a:schemeClr val="tx1"/>
                </a:solidFill>
                <a:latin typeface="Verdana" pitchFamily="34" charset="0"/>
                <a:cs typeface="Times New Roman" pitchFamily="18" charset="0"/>
              </a:defRPr>
            </a:lvl4pPr>
            <a:lvl5pPr marL="2057400" indent="-228600" defTabSz="990600">
              <a:defRPr>
                <a:solidFill>
                  <a:schemeClr val="tx1"/>
                </a:solidFill>
                <a:latin typeface="Verdana" pitchFamily="34" charset="0"/>
                <a:cs typeface="Times New Roman" pitchFamily="18" charset="0"/>
              </a:defRPr>
            </a:lvl5pPr>
            <a:lvl6pPr marL="25146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41140CF6-F4ED-4EE1-98AA-0D0E9B37641C}" type="slidenum">
              <a:rPr lang="en-US" smtClean="0">
                <a:latin typeface="Times New Roman" pitchFamily="18" charset="0"/>
              </a:rPr>
              <a:pPr/>
              <a:t>3</a:t>
            </a:fld>
            <a:endParaRPr lang="en-US" smtClean="0">
              <a:latin typeface="Times New Roman" pitchFamily="18" charset="0"/>
            </a:endParaRPr>
          </a:p>
        </p:txBody>
      </p:sp>
      <p:sp>
        <p:nvSpPr>
          <p:cNvPr id="31747" name="Rectangle 2"/>
          <p:cNvSpPr>
            <a:spLocks noGrp="1" noRot="1" noChangeAspect="1" noChangeArrowheads="1" noTextEdit="1"/>
          </p:cNvSpPr>
          <p:nvPr>
            <p:ph type="sldImg"/>
          </p:nvPr>
        </p:nvSpPr>
        <p:spPr>
          <a:xfrm>
            <a:off x="992188" y="768350"/>
            <a:ext cx="5114925" cy="3836988"/>
          </a:xfrm>
          <a:ln/>
        </p:spPr>
      </p:sp>
      <p:sp>
        <p:nvSpPr>
          <p:cNvPr id="31748" name="Rectangle 3"/>
          <p:cNvSpPr>
            <a:spLocks noGrp="1" noChangeArrowheads="1"/>
          </p:cNvSpPr>
          <p:nvPr>
            <p:ph type="body" idx="1"/>
          </p:nvPr>
        </p:nvSpPr>
        <p:spPr>
          <a:xfrm>
            <a:off x="709613" y="4860925"/>
            <a:ext cx="5680075" cy="4605338"/>
          </a:xfrm>
          <a:noFill/>
        </p:spPr>
        <p:txBody>
          <a:bodyPr/>
          <a:lstStyle/>
          <a:p>
            <a:pPr eaLnBrk="1" hangingPunct="1"/>
            <a:r>
              <a:rPr lang="en-US" smtClean="0"/>
              <a:t>This chapter provides an overview of computer security. We begin with a discussion of what we mean by computer security. The NIST Computer Security Handbook [NIST95] defines the term </a:t>
            </a:r>
            <a:r>
              <a:rPr lang="en-US" i="1" smtClean="0"/>
              <a:t>computer security</a:t>
            </a:r>
            <a:r>
              <a:rPr lang="en-US" smtClean="0"/>
              <a:t> as shown. This definition introduces three key objectives that are at the heart of computer security as we see on the next slide.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defTabSz="990600">
              <a:defRPr>
                <a:solidFill>
                  <a:schemeClr val="tx1"/>
                </a:solidFill>
                <a:latin typeface="Verdana" pitchFamily="34" charset="0"/>
                <a:cs typeface="Times New Roman" pitchFamily="18" charset="0"/>
              </a:defRPr>
            </a:lvl1pPr>
            <a:lvl2pPr marL="742950" indent="-285750" defTabSz="990600">
              <a:defRPr>
                <a:solidFill>
                  <a:schemeClr val="tx1"/>
                </a:solidFill>
                <a:latin typeface="Verdana" pitchFamily="34" charset="0"/>
                <a:cs typeface="Times New Roman" pitchFamily="18" charset="0"/>
              </a:defRPr>
            </a:lvl2pPr>
            <a:lvl3pPr marL="1143000" indent="-228600" defTabSz="990600">
              <a:defRPr>
                <a:solidFill>
                  <a:schemeClr val="tx1"/>
                </a:solidFill>
                <a:latin typeface="Verdana" pitchFamily="34" charset="0"/>
                <a:cs typeface="Times New Roman" pitchFamily="18" charset="0"/>
              </a:defRPr>
            </a:lvl3pPr>
            <a:lvl4pPr marL="1600200" indent="-228600" defTabSz="990600">
              <a:defRPr>
                <a:solidFill>
                  <a:schemeClr val="tx1"/>
                </a:solidFill>
                <a:latin typeface="Verdana" pitchFamily="34" charset="0"/>
                <a:cs typeface="Times New Roman" pitchFamily="18" charset="0"/>
              </a:defRPr>
            </a:lvl4pPr>
            <a:lvl5pPr marL="2057400" indent="-228600" defTabSz="990600">
              <a:defRPr>
                <a:solidFill>
                  <a:schemeClr val="tx1"/>
                </a:solidFill>
                <a:latin typeface="Verdana" pitchFamily="34" charset="0"/>
                <a:cs typeface="Times New Roman" pitchFamily="18" charset="0"/>
              </a:defRPr>
            </a:lvl5pPr>
            <a:lvl6pPr marL="25146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650D6C7E-3A29-4273-B6B0-6D37676DDACA}" type="slidenum">
              <a:rPr lang="en-US" smtClean="0">
                <a:latin typeface="Times New Roman" pitchFamily="18" charset="0"/>
              </a:rPr>
              <a:pPr/>
              <a:t>4</a:t>
            </a:fld>
            <a:endParaRPr lang="en-US" smtClean="0">
              <a:latin typeface="Times New Roman" pitchFamily="18" charset="0"/>
            </a:endParaRPr>
          </a:p>
        </p:txBody>
      </p:sp>
      <p:sp>
        <p:nvSpPr>
          <p:cNvPr id="32771" name="Rectangle 2"/>
          <p:cNvSpPr>
            <a:spLocks noGrp="1" noRot="1" noChangeAspect="1" noChangeArrowheads="1" noTextEdit="1"/>
          </p:cNvSpPr>
          <p:nvPr>
            <p:ph type="sldImg"/>
          </p:nvPr>
        </p:nvSpPr>
        <p:spPr>
          <a:xfrm>
            <a:off x="992188" y="768350"/>
            <a:ext cx="5114925" cy="3836988"/>
          </a:xfrm>
          <a:ln/>
        </p:spPr>
      </p:sp>
      <p:sp>
        <p:nvSpPr>
          <p:cNvPr id="32772" name="Rectangle 3"/>
          <p:cNvSpPr>
            <a:spLocks noGrp="1" noChangeArrowheads="1"/>
          </p:cNvSpPr>
          <p:nvPr>
            <p:ph type="body" idx="1"/>
          </p:nvPr>
        </p:nvSpPr>
        <p:spPr>
          <a:xfrm>
            <a:off x="709613" y="4860925"/>
            <a:ext cx="5680075" cy="4605338"/>
          </a:xfrm>
          <a:noFill/>
        </p:spPr>
        <p:txBody>
          <a:bodyPr/>
          <a:lstStyle/>
          <a:p>
            <a:pPr eaLnBrk="1" hangingPunct="1"/>
            <a:r>
              <a:rPr lang="en-US" smtClean="0"/>
              <a:t>These three concepts form what is often referred to as the </a:t>
            </a:r>
            <a:r>
              <a:rPr lang="en-US" b="1" smtClean="0"/>
              <a:t>CIA triad</a:t>
            </a:r>
            <a:r>
              <a:rPr lang="en-US" smtClean="0"/>
              <a:t> (Figure 1.1). The three concepts embody the fundamental security objectives for both data and for information and computing services. FIPS PUB 199 provides a useful characterization of these three objectives in terms of requirements and the definition of a loss of security in each category:</a:t>
            </a:r>
          </a:p>
          <a:p>
            <a:pPr eaLnBrk="1" hangingPunct="1"/>
            <a:r>
              <a:rPr lang="en-US" smtClean="0"/>
              <a:t>• </a:t>
            </a:r>
            <a:r>
              <a:rPr lang="en-US" b="1" smtClean="0"/>
              <a:t>Confidentiality:</a:t>
            </a:r>
            <a:r>
              <a:rPr lang="en-US" smtClean="0"/>
              <a:t> Preserving authorized restrictions on information access and disclosure, including means for protecting personal privacy and proprietary information. A loss of confidentiality is the unauthorized disclosure of information.</a:t>
            </a:r>
          </a:p>
          <a:p>
            <a:pPr eaLnBrk="1" hangingPunct="1"/>
            <a:r>
              <a:rPr lang="en-US" smtClean="0"/>
              <a:t>• </a:t>
            </a:r>
            <a:r>
              <a:rPr lang="en-US" b="1" smtClean="0"/>
              <a:t>Integrity:</a:t>
            </a:r>
            <a:r>
              <a:rPr lang="en-US" smtClean="0"/>
              <a:t> Guarding against improper information modification or destruction, and includes ensuring information non-repudiation and authenticity. A loss of integrity is the unauthorized modification or destruction of information.</a:t>
            </a:r>
          </a:p>
          <a:p>
            <a:pPr eaLnBrk="1" hangingPunct="1"/>
            <a:r>
              <a:rPr lang="en-US" smtClean="0"/>
              <a:t>• </a:t>
            </a:r>
            <a:r>
              <a:rPr lang="en-US" b="1" smtClean="0"/>
              <a:t>Availability:</a:t>
            </a:r>
            <a:r>
              <a:rPr lang="en-US" smtClean="0"/>
              <a:t> Ensuring timely and reliable access to and use of information. A loss of availability is the disruption of access to or use of information or an information system.</a:t>
            </a:r>
          </a:p>
          <a:p>
            <a:pPr eaLnBrk="1" hangingPunct="1"/>
            <a:r>
              <a:rPr lang="en-US" smtClean="0"/>
              <a:t>Although the use of the CIA triad to define security objectives is well established, some in the security field feel that additional concepts are needed to present a complete picture. Two of the most commonly mentioned are:</a:t>
            </a:r>
          </a:p>
          <a:p>
            <a:pPr eaLnBrk="1" hangingPunct="1"/>
            <a:r>
              <a:rPr lang="en-US" smtClean="0"/>
              <a:t>• </a:t>
            </a:r>
            <a:r>
              <a:rPr lang="en-US" b="1" smtClean="0"/>
              <a:t>Authenticity:</a:t>
            </a:r>
            <a:r>
              <a:rPr lang="en-US" smtClean="0"/>
              <a:t> The property of being genuine and being able to be verified and trusted; confidence in the validity of a transmission, a message, or message originator. • </a:t>
            </a:r>
            <a:r>
              <a:rPr lang="en-US" b="1" smtClean="0"/>
              <a:t>Accountability:</a:t>
            </a:r>
            <a:r>
              <a:rPr lang="en-US" smtClean="0"/>
              <a:t> The security goal that generates the requirement for actions of an entity to be traced uniquely to that entity.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990600">
              <a:defRPr>
                <a:solidFill>
                  <a:schemeClr val="tx1"/>
                </a:solidFill>
                <a:latin typeface="Verdana" pitchFamily="34" charset="0"/>
                <a:cs typeface="Times New Roman" pitchFamily="18" charset="0"/>
              </a:defRPr>
            </a:lvl1pPr>
            <a:lvl2pPr marL="742950" indent="-285750" defTabSz="990600">
              <a:defRPr>
                <a:solidFill>
                  <a:schemeClr val="tx1"/>
                </a:solidFill>
                <a:latin typeface="Verdana" pitchFamily="34" charset="0"/>
                <a:cs typeface="Times New Roman" pitchFamily="18" charset="0"/>
              </a:defRPr>
            </a:lvl2pPr>
            <a:lvl3pPr marL="1143000" indent="-228600" defTabSz="990600">
              <a:defRPr>
                <a:solidFill>
                  <a:schemeClr val="tx1"/>
                </a:solidFill>
                <a:latin typeface="Verdana" pitchFamily="34" charset="0"/>
                <a:cs typeface="Times New Roman" pitchFamily="18" charset="0"/>
              </a:defRPr>
            </a:lvl3pPr>
            <a:lvl4pPr marL="1600200" indent="-228600" defTabSz="990600">
              <a:defRPr>
                <a:solidFill>
                  <a:schemeClr val="tx1"/>
                </a:solidFill>
                <a:latin typeface="Verdana" pitchFamily="34" charset="0"/>
                <a:cs typeface="Times New Roman" pitchFamily="18" charset="0"/>
              </a:defRPr>
            </a:lvl4pPr>
            <a:lvl5pPr marL="2057400" indent="-228600" defTabSz="990600">
              <a:defRPr>
                <a:solidFill>
                  <a:schemeClr val="tx1"/>
                </a:solidFill>
                <a:latin typeface="Verdana" pitchFamily="34" charset="0"/>
                <a:cs typeface="Times New Roman" pitchFamily="18" charset="0"/>
              </a:defRPr>
            </a:lvl5pPr>
            <a:lvl6pPr marL="25146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F430DCAB-19A6-46AE-9482-B06E69646B1C}" type="slidenum">
              <a:rPr lang="en-US" smtClean="0">
                <a:latin typeface="Times New Roman" pitchFamily="18" charset="0"/>
              </a:rPr>
              <a:pPr/>
              <a:t>5</a:t>
            </a:fld>
            <a:endParaRPr lang="en-US" smtClean="0">
              <a:latin typeface="Times New Roman" pitchFamily="18" charset="0"/>
            </a:endParaRPr>
          </a:p>
        </p:txBody>
      </p:sp>
      <p:sp>
        <p:nvSpPr>
          <p:cNvPr id="33795" name="Rectangle 2"/>
          <p:cNvSpPr>
            <a:spLocks noGrp="1" noRot="1" noChangeAspect="1" noChangeArrowheads="1" noTextEdit="1"/>
          </p:cNvSpPr>
          <p:nvPr>
            <p:ph type="sldImg"/>
          </p:nvPr>
        </p:nvSpPr>
        <p:spPr>
          <a:xfrm>
            <a:off x="992188" y="768350"/>
            <a:ext cx="5114925" cy="3836988"/>
          </a:xfrm>
          <a:ln/>
        </p:spPr>
      </p:sp>
      <p:sp>
        <p:nvSpPr>
          <p:cNvPr id="3379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defTabSz="990600">
              <a:defRPr>
                <a:solidFill>
                  <a:schemeClr val="tx1"/>
                </a:solidFill>
                <a:latin typeface="Verdana" pitchFamily="34" charset="0"/>
                <a:cs typeface="Times New Roman" pitchFamily="18" charset="0"/>
              </a:defRPr>
            </a:lvl1pPr>
            <a:lvl2pPr marL="742950" indent="-285750" defTabSz="990600">
              <a:defRPr>
                <a:solidFill>
                  <a:schemeClr val="tx1"/>
                </a:solidFill>
                <a:latin typeface="Verdana" pitchFamily="34" charset="0"/>
                <a:cs typeface="Times New Roman" pitchFamily="18" charset="0"/>
              </a:defRPr>
            </a:lvl2pPr>
            <a:lvl3pPr marL="1143000" indent="-228600" defTabSz="990600">
              <a:defRPr>
                <a:solidFill>
                  <a:schemeClr val="tx1"/>
                </a:solidFill>
                <a:latin typeface="Verdana" pitchFamily="34" charset="0"/>
                <a:cs typeface="Times New Roman" pitchFamily="18" charset="0"/>
              </a:defRPr>
            </a:lvl3pPr>
            <a:lvl4pPr marL="1600200" indent="-228600" defTabSz="990600">
              <a:defRPr>
                <a:solidFill>
                  <a:schemeClr val="tx1"/>
                </a:solidFill>
                <a:latin typeface="Verdana" pitchFamily="34" charset="0"/>
                <a:cs typeface="Times New Roman" pitchFamily="18" charset="0"/>
              </a:defRPr>
            </a:lvl4pPr>
            <a:lvl5pPr marL="2057400" indent="-228600" defTabSz="990600">
              <a:defRPr>
                <a:solidFill>
                  <a:schemeClr val="tx1"/>
                </a:solidFill>
                <a:latin typeface="Verdana" pitchFamily="34" charset="0"/>
                <a:cs typeface="Times New Roman" pitchFamily="18" charset="0"/>
              </a:defRPr>
            </a:lvl5pPr>
            <a:lvl6pPr marL="25146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BE8C7797-0DEC-49DD-9270-2CFE13AB60BE}" type="slidenum">
              <a:rPr lang="en-US" smtClean="0">
                <a:latin typeface="Times New Roman" pitchFamily="18" charset="0"/>
              </a:rPr>
              <a:pPr/>
              <a:t>6</a:t>
            </a:fld>
            <a:endParaRPr lang="en-US" smtClean="0">
              <a:latin typeface="Times New Roman" pitchFamily="18" charset="0"/>
            </a:endParaRPr>
          </a:p>
        </p:txBody>
      </p:sp>
      <p:sp>
        <p:nvSpPr>
          <p:cNvPr id="35843" name="Rectangle 2"/>
          <p:cNvSpPr>
            <a:spLocks noGrp="1" noRot="1" noChangeAspect="1" noChangeArrowheads="1" noTextEdit="1"/>
          </p:cNvSpPr>
          <p:nvPr>
            <p:ph type="sldImg"/>
          </p:nvPr>
        </p:nvSpPr>
        <p:spPr>
          <a:xfrm>
            <a:off x="992188" y="768350"/>
            <a:ext cx="5114925" cy="3836988"/>
          </a:xfrm>
          <a:ln/>
        </p:spPr>
      </p:sp>
      <p:sp>
        <p:nvSpPr>
          <p:cNvPr id="3584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defTabSz="990600">
              <a:defRPr>
                <a:solidFill>
                  <a:schemeClr val="tx1"/>
                </a:solidFill>
                <a:latin typeface="Verdana" pitchFamily="34" charset="0"/>
                <a:cs typeface="Times New Roman" pitchFamily="18" charset="0"/>
              </a:defRPr>
            </a:lvl1pPr>
            <a:lvl2pPr marL="742950" indent="-285750" defTabSz="990600">
              <a:defRPr>
                <a:solidFill>
                  <a:schemeClr val="tx1"/>
                </a:solidFill>
                <a:latin typeface="Verdana" pitchFamily="34" charset="0"/>
                <a:cs typeface="Times New Roman" pitchFamily="18" charset="0"/>
              </a:defRPr>
            </a:lvl2pPr>
            <a:lvl3pPr marL="1143000" indent="-228600" defTabSz="990600">
              <a:defRPr>
                <a:solidFill>
                  <a:schemeClr val="tx1"/>
                </a:solidFill>
                <a:latin typeface="Verdana" pitchFamily="34" charset="0"/>
                <a:cs typeface="Times New Roman" pitchFamily="18" charset="0"/>
              </a:defRPr>
            </a:lvl3pPr>
            <a:lvl4pPr marL="1600200" indent="-228600" defTabSz="990600">
              <a:defRPr>
                <a:solidFill>
                  <a:schemeClr val="tx1"/>
                </a:solidFill>
                <a:latin typeface="Verdana" pitchFamily="34" charset="0"/>
                <a:cs typeface="Times New Roman" pitchFamily="18" charset="0"/>
              </a:defRPr>
            </a:lvl4pPr>
            <a:lvl5pPr marL="2057400" indent="-228600" defTabSz="990600">
              <a:defRPr>
                <a:solidFill>
                  <a:schemeClr val="tx1"/>
                </a:solidFill>
                <a:latin typeface="Verdana" pitchFamily="34" charset="0"/>
                <a:cs typeface="Times New Roman" pitchFamily="18" charset="0"/>
              </a:defRPr>
            </a:lvl5pPr>
            <a:lvl6pPr marL="25146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C39188EB-D98B-4468-A2D5-B8ADCA69A59C}" type="slidenum">
              <a:rPr lang="en-US" smtClean="0">
                <a:latin typeface="Times New Roman" pitchFamily="18" charset="0"/>
              </a:rPr>
              <a:pPr/>
              <a:t>7</a:t>
            </a:fld>
            <a:endParaRPr lang="en-US" smtClean="0">
              <a:latin typeface="Times New Roman" pitchFamily="18" charset="0"/>
            </a:endParaRPr>
          </a:p>
        </p:txBody>
      </p:sp>
      <p:sp>
        <p:nvSpPr>
          <p:cNvPr id="36867" name="Rectangle 2"/>
          <p:cNvSpPr>
            <a:spLocks noGrp="1" noRot="1" noChangeAspect="1" noChangeArrowheads="1" noTextEdit="1"/>
          </p:cNvSpPr>
          <p:nvPr>
            <p:ph type="sldImg"/>
          </p:nvPr>
        </p:nvSpPr>
        <p:spPr>
          <a:xfrm>
            <a:off x="992188" y="768350"/>
            <a:ext cx="5114925" cy="3836988"/>
          </a:xfrm>
          <a:ln/>
        </p:spPr>
      </p:sp>
      <p:sp>
        <p:nvSpPr>
          <p:cNvPr id="36868" name="Rectangle 3"/>
          <p:cNvSpPr>
            <a:spLocks noGrp="1" noChangeArrowheads="1"/>
          </p:cNvSpPr>
          <p:nvPr>
            <p:ph type="body" idx="1"/>
          </p:nvPr>
        </p:nvSpPr>
        <p:spPr>
          <a:xfrm>
            <a:off x="709613" y="4860925"/>
            <a:ext cx="5680075" cy="4605338"/>
          </a:xfrm>
          <a:noFill/>
        </p:spPr>
        <p:txBody>
          <a:bodyPr/>
          <a:lstStyle/>
          <a:p>
            <a:pPr eaLnBrk="1" hangingPunct="1"/>
            <a:r>
              <a:rPr lang="en-US" dirty="0" smtClean="0"/>
              <a:t>Computer security is both fascinating and complex. Some of the reasons follow:</a:t>
            </a:r>
          </a:p>
          <a:p>
            <a:pPr eaLnBrk="1" hangingPunct="1"/>
            <a:r>
              <a:rPr lang="en-US" b="1" dirty="0" smtClean="0"/>
              <a:t>1.</a:t>
            </a:r>
            <a:r>
              <a:rPr lang="en-US" dirty="0" smtClean="0"/>
              <a:t> Computer security is not as simple as it might first appear to the novice. The requirements seem to be straightforward, but the mechanisms used to meet those requirements can be quite complex and subtle.</a:t>
            </a:r>
          </a:p>
          <a:p>
            <a:pPr eaLnBrk="1" hangingPunct="1"/>
            <a:r>
              <a:rPr lang="en-US" b="1" dirty="0" smtClean="0"/>
              <a:t>2.</a:t>
            </a:r>
            <a:r>
              <a:rPr lang="en-US" dirty="0" smtClean="0"/>
              <a:t> In developing a particular security mechanism or algorithm, one must always consider potential attacks (often unexpected) on those security features. </a:t>
            </a:r>
          </a:p>
          <a:p>
            <a:pPr eaLnBrk="1" hangingPunct="1"/>
            <a:r>
              <a:rPr lang="en-US" b="1" dirty="0" smtClean="0"/>
              <a:t>3.</a:t>
            </a:r>
            <a:r>
              <a:rPr lang="en-US" dirty="0" smtClean="0"/>
              <a:t> Hence procedures used to </a:t>
            </a:r>
            <a:r>
              <a:rPr lang="en-US" b="1" dirty="0" smtClean="0"/>
              <a:t>provide particular </a:t>
            </a:r>
            <a:r>
              <a:rPr lang="en-US" dirty="0" smtClean="0"/>
              <a:t>services are often counterintuitive. </a:t>
            </a:r>
          </a:p>
          <a:p>
            <a:pPr eaLnBrk="1" hangingPunct="1"/>
            <a:r>
              <a:rPr lang="en-US" b="1" dirty="0" smtClean="0"/>
              <a:t>4. </a:t>
            </a:r>
            <a:r>
              <a:rPr lang="en-US" dirty="0" smtClean="0"/>
              <a:t>Having designed various security mechanisms, it is necessary to decide where to use them.</a:t>
            </a:r>
          </a:p>
          <a:p>
            <a:pPr eaLnBrk="1" hangingPunct="1"/>
            <a:r>
              <a:rPr lang="en-US" b="1" dirty="0" smtClean="0"/>
              <a:t>5.</a:t>
            </a:r>
            <a:r>
              <a:rPr lang="en-US" dirty="0" smtClean="0"/>
              <a:t> Security mechanisms typically involve more than a particular algorithm or protocol, but also require participants to have secret information, leading to issues of creation, distribution, and protection of that secret information. </a:t>
            </a:r>
          </a:p>
          <a:p>
            <a:pPr eaLnBrk="1" hangingPunct="1"/>
            <a:r>
              <a:rPr lang="en-US" b="1" dirty="0" smtClean="0"/>
              <a:t>6. </a:t>
            </a:r>
            <a:r>
              <a:rPr lang="en-US" dirty="0" smtClean="0"/>
              <a:t>Computer security is essentially a battle of wits between a perpetrator who tries to find holes and the designer or administrator who tries to close them. </a:t>
            </a:r>
          </a:p>
          <a:p>
            <a:pPr eaLnBrk="1" hangingPunct="1"/>
            <a:r>
              <a:rPr lang="en-US" b="1" dirty="0" smtClean="0"/>
              <a:t>7. </a:t>
            </a:r>
            <a:r>
              <a:rPr lang="en-US" dirty="0" smtClean="0"/>
              <a:t>There is a natural tendency on the part of users and system managers to perceive little benefit from security investment until a security failure occurs.</a:t>
            </a:r>
          </a:p>
          <a:p>
            <a:pPr eaLnBrk="1" hangingPunct="1"/>
            <a:r>
              <a:rPr lang="en-US" b="1" dirty="0" smtClean="0"/>
              <a:t>8. </a:t>
            </a:r>
            <a:r>
              <a:rPr lang="en-US" dirty="0" smtClean="0"/>
              <a:t>Security requires regular monitoring, difficult in today's short-term environment.</a:t>
            </a:r>
          </a:p>
          <a:p>
            <a:pPr eaLnBrk="1" hangingPunct="1"/>
            <a:r>
              <a:rPr lang="en-US" b="1" dirty="0" smtClean="0"/>
              <a:t>9. </a:t>
            </a:r>
            <a:r>
              <a:rPr lang="en-US" dirty="0" smtClean="0"/>
              <a:t>Security is still too often an afterthought - incorporated after the design is complete.</a:t>
            </a:r>
          </a:p>
          <a:p>
            <a:pPr eaLnBrk="1" hangingPunct="1"/>
            <a:r>
              <a:rPr lang="en-US" b="1" dirty="0" smtClean="0"/>
              <a:t>10. </a:t>
            </a:r>
            <a:r>
              <a:rPr lang="en-US" dirty="0" smtClean="0"/>
              <a:t>Many users / security administrators view strong security as an impediment to efficient and user-friendly operation of an information system or use of information.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90600">
              <a:defRPr>
                <a:solidFill>
                  <a:schemeClr val="tx1"/>
                </a:solidFill>
                <a:latin typeface="Verdana" pitchFamily="34" charset="0"/>
                <a:cs typeface="Times New Roman" pitchFamily="18" charset="0"/>
              </a:defRPr>
            </a:lvl1pPr>
            <a:lvl2pPr marL="742950" indent="-285750" defTabSz="990600">
              <a:defRPr>
                <a:solidFill>
                  <a:schemeClr val="tx1"/>
                </a:solidFill>
                <a:latin typeface="Verdana" pitchFamily="34" charset="0"/>
                <a:cs typeface="Times New Roman" pitchFamily="18" charset="0"/>
              </a:defRPr>
            </a:lvl2pPr>
            <a:lvl3pPr marL="1143000" indent="-228600" defTabSz="990600">
              <a:defRPr>
                <a:solidFill>
                  <a:schemeClr val="tx1"/>
                </a:solidFill>
                <a:latin typeface="Verdana" pitchFamily="34" charset="0"/>
                <a:cs typeface="Times New Roman" pitchFamily="18" charset="0"/>
              </a:defRPr>
            </a:lvl3pPr>
            <a:lvl4pPr marL="1600200" indent="-228600" defTabSz="990600">
              <a:defRPr>
                <a:solidFill>
                  <a:schemeClr val="tx1"/>
                </a:solidFill>
                <a:latin typeface="Verdana" pitchFamily="34" charset="0"/>
                <a:cs typeface="Times New Roman" pitchFamily="18" charset="0"/>
              </a:defRPr>
            </a:lvl4pPr>
            <a:lvl5pPr marL="2057400" indent="-228600" defTabSz="990600">
              <a:defRPr>
                <a:solidFill>
                  <a:schemeClr val="tx1"/>
                </a:solidFill>
                <a:latin typeface="Verdana" pitchFamily="34" charset="0"/>
                <a:cs typeface="Times New Roman" pitchFamily="18" charset="0"/>
              </a:defRPr>
            </a:lvl5pPr>
            <a:lvl6pPr marL="25146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FB538692-1F48-4AAD-B341-4691E1886938}" type="slidenum">
              <a:rPr lang="en-US" smtClean="0">
                <a:latin typeface="Times New Roman" pitchFamily="18" charset="0"/>
              </a:rPr>
              <a:pPr/>
              <a:t>8</a:t>
            </a:fld>
            <a:endParaRPr lang="en-US" smtClean="0">
              <a:latin typeface="Times New Roman" pitchFamily="18" charset="0"/>
            </a:endParaRPr>
          </a:p>
        </p:txBody>
      </p:sp>
      <p:sp>
        <p:nvSpPr>
          <p:cNvPr id="37891" name="Rectangle 2"/>
          <p:cNvSpPr>
            <a:spLocks noGrp="1" noRot="1" noChangeAspect="1" noChangeArrowheads="1" noTextEdit="1"/>
          </p:cNvSpPr>
          <p:nvPr>
            <p:ph type="sldImg"/>
          </p:nvPr>
        </p:nvSpPr>
        <p:spPr>
          <a:xfrm>
            <a:off x="992188" y="768350"/>
            <a:ext cx="5114925" cy="3836988"/>
          </a:xfrm>
          <a:ln/>
        </p:spPr>
      </p:sp>
      <p:sp>
        <p:nvSpPr>
          <p:cNvPr id="3789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defTabSz="990600">
              <a:defRPr>
                <a:solidFill>
                  <a:schemeClr val="tx1"/>
                </a:solidFill>
                <a:latin typeface="Verdana" pitchFamily="34" charset="0"/>
                <a:cs typeface="Times New Roman" pitchFamily="18" charset="0"/>
              </a:defRPr>
            </a:lvl1pPr>
            <a:lvl2pPr marL="742950" indent="-285750" defTabSz="990600">
              <a:defRPr>
                <a:solidFill>
                  <a:schemeClr val="tx1"/>
                </a:solidFill>
                <a:latin typeface="Verdana" pitchFamily="34" charset="0"/>
                <a:cs typeface="Times New Roman" pitchFamily="18" charset="0"/>
              </a:defRPr>
            </a:lvl2pPr>
            <a:lvl3pPr marL="1143000" indent="-228600" defTabSz="990600">
              <a:defRPr>
                <a:solidFill>
                  <a:schemeClr val="tx1"/>
                </a:solidFill>
                <a:latin typeface="Verdana" pitchFamily="34" charset="0"/>
                <a:cs typeface="Times New Roman" pitchFamily="18" charset="0"/>
              </a:defRPr>
            </a:lvl3pPr>
            <a:lvl4pPr marL="1600200" indent="-228600" defTabSz="990600">
              <a:defRPr>
                <a:solidFill>
                  <a:schemeClr val="tx1"/>
                </a:solidFill>
                <a:latin typeface="Verdana" pitchFamily="34" charset="0"/>
                <a:cs typeface="Times New Roman" pitchFamily="18" charset="0"/>
              </a:defRPr>
            </a:lvl4pPr>
            <a:lvl5pPr marL="2057400" indent="-228600" defTabSz="990600">
              <a:defRPr>
                <a:solidFill>
                  <a:schemeClr val="tx1"/>
                </a:solidFill>
                <a:latin typeface="Verdana" pitchFamily="34" charset="0"/>
                <a:cs typeface="Times New Roman" pitchFamily="18" charset="0"/>
              </a:defRPr>
            </a:lvl5pPr>
            <a:lvl6pPr marL="25146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defTabSz="990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A7BFAB4F-85EC-4921-93DF-B10B6AADF534}" type="slidenum">
              <a:rPr lang="en-US" smtClean="0">
                <a:latin typeface="Times New Roman" pitchFamily="18" charset="0"/>
              </a:rPr>
              <a:pPr/>
              <a:t>9</a:t>
            </a:fld>
            <a:endParaRPr lang="en-US" smtClean="0">
              <a:latin typeface="Times New Roman" pitchFamily="18" charset="0"/>
            </a:endParaRPr>
          </a:p>
        </p:txBody>
      </p:sp>
      <p:sp>
        <p:nvSpPr>
          <p:cNvPr id="38915" name="Rectangle 2"/>
          <p:cNvSpPr>
            <a:spLocks noGrp="1" noRot="1" noChangeAspect="1" noChangeArrowheads="1" noTextEdit="1"/>
          </p:cNvSpPr>
          <p:nvPr>
            <p:ph type="sldImg"/>
          </p:nvPr>
        </p:nvSpPr>
        <p:spPr>
          <a:xfrm>
            <a:off x="992188" y="768350"/>
            <a:ext cx="5114925" cy="3836988"/>
          </a:xfrm>
          <a:ln/>
        </p:spPr>
      </p:sp>
      <p:sp>
        <p:nvSpPr>
          <p:cNvPr id="3891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11998573 h 1000"/>
              <a:gd name="T6" fmla="*/ 0 w 1000"/>
              <a:gd name="T7" fmla="*/ 11998573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30722" name="Rectangle 2"/>
          <p:cNvSpPr>
            <a:spLocks noGrp="1" noChangeArrowheads="1"/>
          </p:cNvSpPr>
          <p:nvPr>
            <p:ph type="ctrTitle"/>
          </p:nvPr>
        </p:nvSpPr>
        <p:spPr>
          <a:xfrm>
            <a:off x="685800" y="990600"/>
            <a:ext cx="7772400" cy="1371600"/>
          </a:xfrm>
        </p:spPr>
        <p:txBody>
          <a:bodyPr/>
          <a:lstStyle>
            <a:lvl1pPr>
              <a:defRPr sz="4000"/>
            </a:lvl1pPr>
          </a:lstStyle>
          <a:p>
            <a:pPr lvl="0"/>
            <a:r>
              <a:rPr lang="en-US" noProof="0" smtClean="0"/>
              <a:t>Click to edit Master title style</a:t>
            </a:r>
          </a:p>
        </p:txBody>
      </p:sp>
      <p:sp>
        <p:nvSpPr>
          <p:cNvPr id="307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pPr lvl="0"/>
            <a:r>
              <a:rPr lang="en-US" noProof="0" smtClean="0"/>
              <a:t>Click to edit Master subtitle style</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7FA2ECFB-C30B-4B82-8EEB-59ED41C8AF01}" type="slidenum">
              <a:rPr lang="en-US"/>
              <a:pPr>
                <a:defRPr/>
              </a:pPr>
              <a:t>‹#›</a:t>
            </a:fld>
            <a:endParaRPr lang="en-US"/>
          </a:p>
        </p:txBody>
      </p:sp>
    </p:spTree>
    <p:extLst>
      <p:ext uri="{BB962C8B-B14F-4D97-AF65-F5344CB8AC3E}">
        <p14:creationId xmlns:p14="http://schemas.microsoft.com/office/powerpoint/2010/main" val="2567546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08913C3E-D518-493F-A234-903CE5E56AF2}" type="slidenum">
              <a:rPr lang="en-US"/>
              <a:pPr>
                <a:defRPr/>
              </a:pPr>
              <a:t>‹#›</a:t>
            </a:fld>
            <a:endParaRPr lang="en-US"/>
          </a:p>
        </p:txBody>
      </p:sp>
    </p:spTree>
    <p:extLst>
      <p:ext uri="{BB962C8B-B14F-4D97-AF65-F5344CB8AC3E}">
        <p14:creationId xmlns:p14="http://schemas.microsoft.com/office/powerpoint/2010/main" val="380537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140DFD01-BFA9-4CA2-B916-FF10A6C8BF71}" type="slidenum">
              <a:rPr lang="en-US"/>
              <a:pPr>
                <a:defRPr/>
              </a:pPr>
              <a:t>‹#›</a:t>
            </a:fld>
            <a:endParaRPr lang="en-US"/>
          </a:p>
        </p:txBody>
      </p:sp>
    </p:spTree>
    <p:extLst>
      <p:ext uri="{BB962C8B-B14F-4D97-AF65-F5344CB8AC3E}">
        <p14:creationId xmlns:p14="http://schemas.microsoft.com/office/powerpoint/2010/main" val="2536509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752600"/>
            <a:ext cx="39243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8953A31F-140D-4630-A71C-AE1D764C0DEB}" type="slidenum">
              <a:rPr lang="en-US"/>
              <a:pPr>
                <a:defRPr/>
              </a:pPr>
              <a:t>‹#›</a:t>
            </a:fld>
            <a:endParaRPr lang="en-US"/>
          </a:p>
        </p:txBody>
      </p:sp>
    </p:spTree>
    <p:extLst>
      <p:ext uri="{BB962C8B-B14F-4D97-AF65-F5344CB8AC3E}">
        <p14:creationId xmlns:p14="http://schemas.microsoft.com/office/powerpoint/2010/main" val="3610476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3F9502DF-B475-4200-95E0-9E8412006735}" type="slidenum">
              <a:rPr lang="en-US"/>
              <a:pPr>
                <a:defRPr/>
              </a:pPr>
              <a:t>‹#›</a:t>
            </a:fld>
            <a:endParaRPr lang="en-US"/>
          </a:p>
        </p:txBody>
      </p:sp>
    </p:spTree>
    <p:extLst>
      <p:ext uri="{BB962C8B-B14F-4D97-AF65-F5344CB8AC3E}">
        <p14:creationId xmlns:p14="http://schemas.microsoft.com/office/powerpoint/2010/main" val="727766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FCFC5663-0452-4C87-BC84-827AAAB75E01}" type="slidenum">
              <a:rPr lang="en-US"/>
              <a:pPr>
                <a:defRPr/>
              </a:pPr>
              <a:t>‹#›</a:t>
            </a:fld>
            <a:endParaRPr lang="en-US"/>
          </a:p>
        </p:txBody>
      </p:sp>
    </p:spTree>
    <p:extLst>
      <p:ext uri="{BB962C8B-B14F-4D97-AF65-F5344CB8AC3E}">
        <p14:creationId xmlns:p14="http://schemas.microsoft.com/office/powerpoint/2010/main" val="137027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6C406646-3B60-4A0C-B6AE-D645B596DB77}" type="slidenum">
              <a:rPr lang="en-US"/>
              <a:pPr>
                <a:defRPr/>
              </a:pPr>
              <a:t>‹#›</a:t>
            </a:fld>
            <a:endParaRPr lang="en-US"/>
          </a:p>
        </p:txBody>
      </p:sp>
    </p:spTree>
    <p:extLst>
      <p:ext uri="{BB962C8B-B14F-4D97-AF65-F5344CB8AC3E}">
        <p14:creationId xmlns:p14="http://schemas.microsoft.com/office/powerpoint/2010/main" val="170622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CBC53450-E981-4DC6-A792-8050DF5D3D76}" type="slidenum">
              <a:rPr lang="en-US"/>
              <a:pPr>
                <a:defRPr/>
              </a:pPr>
              <a:t>‹#›</a:t>
            </a:fld>
            <a:endParaRPr lang="en-US"/>
          </a:p>
        </p:txBody>
      </p:sp>
    </p:spTree>
    <p:extLst>
      <p:ext uri="{BB962C8B-B14F-4D97-AF65-F5344CB8AC3E}">
        <p14:creationId xmlns:p14="http://schemas.microsoft.com/office/powerpoint/2010/main" val="2780748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7874EEBE-7DDA-4468-8B0E-5CC4E7AC10C5}" type="slidenum">
              <a:rPr lang="en-US"/>
              <a:pPr>
                <a:defRPr/>
              </a:pPr>
              <a:t>‹#›</a:t>
            </a:fld>
            <a:endParaRPr lang="en-US"/>
          </a:p>
        </p:txBody>
      </p:sp>
    </p:spTree>
    <p:extLst>
      <p:ext uri="{BB962C8B-B14F-4D97-AF65-F5344CB8AC3E}">
        <p14:creationId xmlns:p14="http://schemas.microsoft.com/office/powerpoint/2010/main" val="2883044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74E2E23A-5249-47A6-813E-CE85A8E5F7BE}" type="slidenum">
              <a:rPr lang="en-US"/>
              <a:pPr>
                <a:defRPr/>
              </a:pPr>
              <a:t>‹#›</a:t>
            </a:fld>
            <a:endParaRPr lang="en-US"/>
          </a:p>
        </p:txBody>
      </p:sp>
    </p:spTree>
    <p:extLst>
      <p:ext uri="{BB962C8B-B14F-4D97-AF65-F5344CB8AC3E}">
        <p14:creationId xmlns:p14="http://schemas.microsoft.com/office/powerpoint/2010/main" val="44677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51BDF498-8023-417E-9512-336BCE7450AC}" type="slidenum">
              <a:rPr lang="en-US"/>
              <a:pPr>
                <a:defRPr/>
              </a:pPr>
              <a:t>‹#›</a:t>
            </a:fld>
            <a:endParaRPr lang="en-US"/>
          </a:p>
        </p:txBody>
      </p:sp>
    </p:spTree>
    <p:extLst>
      <p:ext uri="{BB962C8B-B14F-4D97-AF65-F5344CB8AC3E}">
        <p14:creationId xmlns:p14="http://schemas.microsoft.com/office/powerpoint/2010/main" val="3130504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13DF04F5-FFD0-4817-8BAE-F239997895F7}" type="slidenum">
              <a:rPr lang="en-US"/>
              <a:pPr>
                <a:defRPr/>
              </a:pPr>
              <a:t>‹#›</a:t>
            </a:fld>
            <a:endParaRPr lang="en-US"/>
          </a:p>
        </p:txBody>
      </p:sp>
    </p:spTree>
    <p:extLst>
      <p:ext uri="{BB962C8B-B14F-4D97-AF65-F5344CB8AC3E}">
        <p14:creationId xmlns:p14="http://schemas.microsoft.com/office/powerpoint/2010/main" val="1291180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11998354 h 1000"/>
              <a:gd name="T6" fmla="*/ 0 w 1000"/>
              <a:gd name="T7" fmla="*/ 11998354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2" name="Rectangle 6"/>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29703" name="Rectangle 7"/>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29704" name="Rectangle 8"/>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76E3CA21-140A-463C-B743-31A836DFDD0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p:spPr>
        <p:txBody>
          <a:bodyPr/>
          <a:lstStyle>
            <a:lvl1pPr>
              <a:defRPr>
                <a:solidFill>
                  <a:schemeClr val="tx1"/>
                </a:solidFill>
                <a:latin typeface="Verdana" pitchFamily="34" charset="0"/>
                <a:cs typeface="Times New Roman" pitchFamily="18" charset="0"/>
              </a:defRPr>
            </a:lvl1pPr>
            <a:lvl2pPr marL="742950" indent="-285750">
              <a:defRPr>
                <a:solidFill>
                  <a:schemeClr val="tx1"/>
                </a:solidFill>
                <a:latin typeface="Verdana" pitchFamily="34" charset="0"/>
                <a:cs typeface="Times New Roman" pitchFamily="18" charset="0"/>
              </a:defRPr>
            </a:lvl2pPr>
            <a:lvl3pPr marL="1143000" indent="-228600">
              <a:defRPr>
                <a:solidFill>
                  <a:schemeClr val="tx1"/>
                </a:solidFill>
                <a:latin typeface="Verdana" pitchFamily="34" charset="0"/>
                <a:cs typeface="Times New Roman" pitchFamily="18" charset="0"/>
              </a:defRPr>
            </a:lvl3pPr>
            <a:lvl4pPr marL="1600200" indent="-228600">
              <a:defRPr>
                <a:solidFill>
                  <a:schemeClr val="tx1"/>
                </a:solidFill>
                <a:latin typeface="Verdana" pitchFamily="34" charset="0"/>
                <a:cs typeface="Times New Roman" pitchFamily="18" charset="0"/>
              </a:defRPr>
            </a:lvl4pPr>
            <a:lvl5pPr marL="2057400" indent="-228600">
              <a:defRPr>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CEBC4F29-8293-407D-AC24-38A5487260B9}" type="slidenum">
              <a:rPr lang="en-US" smtClean="0"/>
              <a:pPr/>
              <a:t>1</a:t>
            </a:fld>
            <a:endParaRPr lang="en-US" smtClean="0"/>
          </a:p>
        </p:txBody>
      </p:sp>
      <p:sp>
        <p:nvSpPr>
          <p:cNvPr id="3075" name="Rectangle 3"/>
          <p:cNvSpPr>
            <a:spLocks noGrp="1" noChangeArrowheads="1"/>
          </p:cNvSpPr>
          <p:nvPr>
            <p:ph type="subTitle" idx="1"/>
          </p:nvPr>
        </p:nvSpPr>
        <p:spPr>
          <a:xfrm>
            <a:off x="1676400" y="2133600"/>
            <a:ext cx="6400800" cy="1752600"/>
          </a:xfrm>
        </p:spPr>
        <p:txBody>
          <a:bodyPr/>
          <a:lstStyle/>
          <a:p>
            <a:pPr eaLnBrk="1" hangingPunct="1"/>
            <a:endParaRPr lang="en-US" smtClean="0"/>
          </a:p>
          <a:p>
            <a:pPr eaLnBrk="1" hangingPunct="1"/>
            <a:endParaRPr lang="en-US" smtClean="0"/>
          </a:p>
          <a:p>
            <a:pPr eaLnBrk="1" hangingPunct="1"/>
            <a:endParaRPr lang="en-US" smtClean="0"/>
          </a:p>
        </p:txBody>
      </p:sp>
      <p:sp>
        <p:nvSpPr>
          <p:cNvPr id="3076" name="Rectangle 4"/>
          <p:cNvSpPr>
            <a:spLocks noChangeArrowheads="1"/>
          </p:cNvSpPr>
          <p:nvPr/>
        </p:nvSpPr>
        <p:spPr bwMode="auto">
          <a:xfrm>
            <a:off x="3429000" y="4587875"/>
            <a:ext cx="30226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80000"/>
              </a:lnSpc>
              <a:spcBef>
                <a:spcPct val="20000"/>
              </a:spcBef>
            </a:pPr>
            <a:r>
              <a:rPr lang="en-US" sz="3200">
                <a:latin typeface="Palatino" pitchFamily="18" charset="0"/>
              </a:rPr>
              <a:t>Dr. Sencun Zhu</a:t>
            </a:r>
          </a:p>
        </p:txBody>
      </p:sp>
      <p:sp>
        <p:nvSpPr>
          <p:cNvPr id="3077" name="Text Box 5"/>
          <p:cNvSpPr txBox="1">
            <a:spLocks noChangeArrowheads="1"/>
          </p:cNvSpPr>
          <p:nvPr/>
        </p:nvSpPr>
        <p:spPr bwMode="auto">
          <a:xfrm>
            <a:off x="1371600" y="3352800"/>
            <a:ext cx="6705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cs typeface="Times New Roman" pitchFamily="18" charset="0"/>
              </a:defRPr>
            </a:lvl1pPr>
            <a:lvl2pPr marL="742950" indent="-285750">
              <a:defRPr>
                <a:solidFill>
                  <a:schemeClr val="tx1"/>
                </a:solidFill>
                <a:latin typeface="Verdana" pitchFamily="34" charset="0"/>
                <a:cs typeface="Times New Roman" pitchFamily="18" charset="0"/>
              </a:defRPr>
            </a:lvl2pPr>
            <a:lvl3pPr marL="1143000" indent="-228600">
              <a:defRPr>
                <a:solidFill>
                  <a:schemeClr val="tx1"/>
                </a:solidFill>
                <a:latin typeface="Verdana" pitchFamily="34" charset="0"/>
                <a:cs typeface="Times New Roman" pitchFamily="18" charset="0"/>
              </a:defRPr>
            </a:lvl3pPr>
            <a:lvl4pPr marL="1600200" indent="-228600">
              <a:defRPr>
                <a:solidFill>
                  <a:schemeClr val="tx1"/>
                </a:solidFill>
                <a:latin typeface="Verdana" pitchFamily="34" charset="0"/>
                <a:cs typeface="Times New Roman" pitchFamily="18" charset="0"/>
              </a:defRPr>
            </a:lvl4pPr>
            <a:lvl5pPr marL="2057400" indent="-228600">
              <a:defRPr>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Verdana" pitchFamily="34" charset="0"/>
                <a:cs typeface="Times New Roman" pitchFamily="18" charset="0"/>
              </a:defRPr>
            </a:lvl9pPr>
          </a:lstStyle>
          <a:p>
            <a:pPr algn="ctr" eaLnBrk="1" hangingPunct="1"/>
            <a:r>
              <a:rPr lang="en-US" sz="3600" dirty="0" smtClean="0">
                <a:latin typeface="Book Antiqua" pitchFamily="18" charset="0"/>
              </a:rPr>
              <a:t>Basic </a:t>
            </a:r>
            <a:r>
              <a:rPr lang="en-US" sz="3600" dirty="0">
                <a:latin typeface="Book Antiqua" pitchFamily="18" charset="0"/>
              </a:rPr>
              <a:t>Concepts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lvl1pPr>
              <a:defRPr>
                <a:solidFill>
                  <a:schemeClr val="tx1"/>
                </a:solidFill>
                <a:latin typeface="Verdana" pitchFamily="34" charset="0"/>
                <a:cs typeface="Times New Roman" pitchFamily="18" charset="0"/>
              </a:defRPr>
            </a:lvl1pPr>
            <a:lvl2pPr marL="742950" indent="-285750">
              <a:defRPr>
                <a:solidFill>
                  <a:schemeClr val="tx1"/>
                </a:solidFill>
                <a:latin typeface="Verdana" pitchFamily="34" charset="0"/>
                <a:cs typeface="Times New Roman" pitchFamily="18" charset="0"/>
              </a:defRPr>
            </a:lvl2pPr>
            <a:lvl3pPr marL="1143000" indent="-228600">
              <a:defRPr>
                <a:solidFill>
                  <a:schemeClr val="tx1"/>
                </a:solidFill>
                <a:latin typeface="Verdana" pitchFamily="34" charset="0"/>
                <a:cs typeface="Times New Roman" pitchFamily="18" charset="0"/>
              </a:defRPr>
            </a:lvl3pPr>
            <a:lvl4pPr marL="1600200" indent="-228600">
              <a:defRPr>
                <a:solidFill>
                  <a:schemeClr val="tx1"/>
                </a:solidFill>
                <a:latin typeface="Verdana" pitchFamily="34" charset="0"/>
                <a:cs typeface="Times New Roman" pitchFamily="18" charset="0"/>
              </a:defRPr>
            </a:lvl4pPr>
            <a:lvl5pPr marL="2057400" indent="-228600">
              <a:defRPr>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0B25D4DF-E06A-4ABF-9685-DEB95667FEFD}" type="slidenum">
              <a:rPr lang="en-US" smtClean="0"/>
              <a:pPr/>
              <a:t>10</a:t>
            </a:fld>
            <a:endParaRPr lang="en-US" smtClean="0"/>
          </a:p>
        </p:txBody>
      </p:sp>
      <p:sp>
        <p:nvSpPr>
          <p:cNvPr id="13315" name="Rectangle 2"/>
          <p:cNvSpPr>
            <a:spLocks noGrp="1" noChangeArrowheads="1"/>
          </p:cNvSpPr>
          <p:nvPr>
            <p:ph type="title"/>
          </p:nvPr>
        </p:nvSpPr>
        <p:spPr/>
        <p:txBody>
          <a:bodyPr/>
          <a:lstStyle/>
          <a:p>
            <a:pPr eaLnBrk="1" hangingPunct="1"/>
            <a:r>
              <a:rPr lang="en-US" smtClean="0"/>
              <a:t>Vulnerabilities</a:t>
            </a:r>
          </a:p>
        </p:txBody>
      </p:sp>
      <p:sp>
        <p:nvSpPr>
          <p:cNvPr id="13316" name="Rectangle 3"/>
          <p:cNvSpPr>
            <a:spLocks noGrp="1" noChangeArrowheads="1"/>
          </p:cNvSpPr>
          <p:nvPr>
            <p:ph type="body" idx="1"/>
          </p:nvPr>
        </p:nvSpPr>
        <p:spPr/>
        <p:txBody>
          <a:bodyPr/>
          <a:lstStyle/>
          <a:p>
            <a:pPr eaLnBrk="1" hangingPunct="1">
              <a:lnSpc>
                <a:spcPct val="80000"/>
              </a:lnSpc>
            </a:pPr>
            <a:r>
              <a:rPr lang="en-US" sz="2600" dirty="0" smtClean="0"/>
              <a:t>A </a:t>
            </a:r>
            <a:r>
              <a:rPr lang="en-US" sz="2600" dirty="0" smtClean="0">
                <a:solidFill>
                  <a:srgbClr val="FF3300"/>
                </a:solidFill>
              </a:rPr>
              <a:t>vulnerability</a:t>
            </a:r>
            <a:r>
              <a:rPr lang="en-US" sz="2600" dirty="0" smtClean="0"/>
              <a:t> is a weakness in a system that might be exploited to cause loss or harm</a:t>
            </a:r>
          </a:p>
          <a:p>
            <a:pPr lvl="1" eaLnBrk="1" hangingPunct="1">
              <a:lnSpc>
                <a:spcPct val="80000"/>
              </a:lnSpc>
            </a:pPr>
            <a:r>
              <a:rPr lang="en-US" sz="2200" dirty="0" smtClean="0"/>
              <a:t>E.g. buffer-overflow, WEP key leakage</a:t>
            </a:r>
          </a:p>
          <a:p>
            <a:pPr lvl="1" eaLnBrk="1" hangingPunct="1">
              <a:lnSpc>
                <a:spcPct val="80000"/>
              </a:lnSpc>
            </a:pPr>
            <a:r>
              <a:rPr lang="en-US" sz="2200" dirty="0" smtClean="0"/>
              <a:t>be corrupted (loss of integrity)</a:t>
            </a:r>
          </a:p>
          <a:p>
            <a:pPr lvl="1" eaLnBrk="1" hangingPunct="1">
              <a:lnSpc>
                <a:spcPct val="80000"/>
              </a:lnSpc>
            </a:pPr>
            <a:r>
              <a:rPr lang="en-US" sz="2200" dirty="0" smtClean="0"/>
              <a:t>become leaky (loss of confidentiality)</a:t>
            </a:r>
          </a:p>
          <a:p>
            <a:pPr lvl="1" eaLnBrk="1" hangingPunct="1">
              <a:lnSpc>
                <a:spcPct val="80000"/>
              </a:lnSpc>
            </a:pPr>
            <a:r>
              <a:rPr lang="en-US" sz="2200" dirty="0" smtClean="0"/>
              <a:t>become unavailable (loss of availability)</a:t>
            </a:r>
          </a:p>
          <a:p>
            <a:pPr eaLnBrk="1" hangingPunct="1">
              <a:lnSpc>
                <a:spcPct val="80000"/>
              </a:lnSpc>
            </a:pPr>
            <a:r>
              <a:rPr lang="en-US" sz="2600" dirty="0" smtClean="0"/>
              <a:t>What could be the sources?</a:t>
            </a:r>
          </a:p>
          <a:p>
            <a:pPr lvl="1" eaLnBrk="1" hangingPunct="1">
              <a:lnSpc>
                <a:spcPct val="80000"/>
              </a:lnSpc>
            </a:pPr>
            <a:r>
              <a:rPr lang="en-US" sz="2200" dirty="0" smtClean="0"/>
              <a:t>Bad design</a:t>
            </a:r>
          </a:p>
          <a:p>
            <a:pPr lvl="1" eaLnBrk="1" hangingPunct="1">
              <a:lnSpc>
                <a:spcPct val="80000"/>
              </a:lnSpc>
            </a:pPr>
            <a:r>
              <a:rPr lang="en-US" sz="2200" dirty="0" smtClean="0"/>
              <a:t>Bad implementation</a:t>
            </a:r>
          </a:p>
          <a:p>
            <a:pPr lvl="1" eaLnBrk="1" hangingPunct="1">
              <a:lnSpc>
                <a:spcPct val="80000"/>
              </a:lnSpc>
            </a:pPr>
            <a:r>
              <a:rPr lang="en-US" sz="2200" dirty="0" smtClean="0"/>
              <a:t>Bad policy/configuration</a:t>
            </a:r>
          </a:p>
          <a:p>
            <a:pPr lvl="1" eaLnBrk="1" hangingPunct="1">
              <a:lnSpc>
                <a:spcPct val="80000"/>
              </a:lnSpc>
            </a:pPr>
            <a:r>
              <a:rPr lang="en-US" sz="2200" dirty="0" smtClean="0"/>
              <a:t>System misuse</a:t>
            </a:r>
          </a:p>
          <a:p>
            <a:pPr lvl="1" eaLnBrk="1" hangingPunct="1">
              <a:lnSpc>
                <a:spcPct val="80000"/>
              </a:lnSpc>
            </a:pPr>
            <a:endParaRPr lang="en-US" sz="2200" dirty="0" smtClean="0"/>
          </a:p>
        </p:txBody>
      </p:sp>
      <p:pic>
        <p:nvPicPr>
          <p:cNvPr id="1331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0" y="4038600"/>
            <a:ext cx="3252788"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6">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lvl1pPr>
              <a:defRPr>
                <a:solidFill>
                  <a:schemeClr val="tx1"/>
                </a:solidFill>
                <a:latin typeface="Verdana" pitchFamily="34" charset="0"/>
                <a:cs typeface="Times New Roman" pitchFamily="18" charset="0"/>
              </a:defRPr>
            </a:lvl1pPr>
            <a:lvl2pPr marL="742950" indent="-285750">
              <a:defRPr>
                <a:solidFill>
                  <a:schemeClr val="tx1"/>
                </a:solidFill>
                <a:latin typeface="Verdana" pitchFamily="34" charset="0"/>
                <a:cs typeface="Times New Roman" pitchFamily="18" charset="0"/>
              </a:defRPr>
            </a:lvl2pPr>
            <a:lvl3pPr marL="1143000" indent="-228600">
              <a:defRPr>
                <a:solidFill>
                  <a:schemeClr val="tx1"/>
                </a:solidFill>
                <a:latin typeface="Verdana" pitchFamily="34" charset="0"/>
                <a:cs typeface="Times New Roman" pitchFamily="18" charset="0"/>
              </a:defRPr>
            </a:lvl3pPr>
            <a:lvl4pPr marL="1600200" indent="-228600">
              <a:defRPr>
                <a:solidFill>
                  <a:schemeClr val="tx1"/>
                </a:solidFill>
                <a:latin typeface="Verdana" pitchFamily="34" charset="0"/>
                <a:cs typeface="Times New Roman" pitchFamily="18" charset="0"/>
              </a:defRPr>
            </a:lvl4pPr>
            <a:lvl5pPr marL="2057400" indent="-228600">
              <a:defRPr>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71B3D2CD-A8B3-40D6-BB4F-18ACB5EFD9EE}" type="slidenum">
              <a:rPr lang="en-US" smtClean="0"/>
              <a:pPr/>
              <a:t>11</a:t>
            </a:fld>
            <a:endParaRPr lang="en-US" smtClean="0"/>
          </a:p>
        </p:txBody>
      </p:sp>
      <p:sp>
        <p:nvSpPr>
          <p:cNvPr id="14339" name="Rectangle 2"/>
          <p:cNvSpPr>
            <a:spLocks noGrp="1" noChangeArrowheads="1"/>
          </p:cNvSpPr>
          <p:nvPr>
            <p:ph type="title"/>
          </p:nvPr>
        </p:nvSpPr>
        <p:spPr/>
        <p:txBody>
          <a:bodyPr/>
          <a:lstStyle/>
          <a:p>
            <a:pPr eaLnBrk="1" hangingPunct="1"/>
            <a:r>
              <a:rPr lang="en-US" smtClean="0"/>
              <a:t>Threats</a:t>
            </a:r>
          </a:p>
        </p:txBody>
      </p:sp>
      <p:sp>
        <p:nvSpPr>
          <p:cNvPr id="14340" name="Rectangle 3"/>
          <p:cNvSpPr>
            <a:spLocks noGrp="1" noChangeArrowheads="1"/>
          </p:cNvSpPr>
          <p:nvPr>
            <p:ph type="body" idx="1"/>
          </p:nvPr>
        </p:nvSpPr>
        <p:spPr>
          <a:xfrm>
            <a:off x="566738" y="1752600"/>
            <a:ext cx="7739062" cy="4267200"/>
          </a:xfrm>
        </p:spPr>
        <p:txBody>
          <a:bodyPr/>
          <a:lstStyle/>
          <a:p>
            <a:pPr eaLnBrk="1" hangingPunct="1">
              <a:lnSpc>
                <a:spcPct val="80000"/>
              </a:lnSpc>
            </a:pPr>
            <a:r>
              <a:rPr lang="en-US" sz="2200" dirty="0" smtClean="0"/>
              <a:t>A </a:t>
            </a:r>
            <a:r>
              <a:rPr lang="en-US" sz="2200" dirty="0" smtClean="0">
                <a:solidFill>
                  <a:srgbClr val="FF3300"/>
                </a:solidFill>
              </a:rPr>
              <a:t>threat</a:t>
            </a:r>
            <a:r>
              <a:rPr lang="en-US" sz="2200" dirty="0" smtClean="0"/>
              <a:t> is a </a:t>
            </a:r>
            <a:r>
              <a:rPr lang="en-US" sz="2100" dirty="0" smtClean="0"/>
              <a:t>potential for violation of security</a:t>
            </a:r>
            <a:r>
              <a:rPr lang="en-US" sz="2200" dirty="0" smtClean="0"/>
              <a:t> which could potentially cause loss or harm to a system</a:t>
            </a:r>
          </a:p>
          <a:p>
            <a:pPr lvl="1" eaLnBrk="1" hangingPunct="1">
              <a:lnSpc>
                <a:spcPct val="80000"/>
              </a:lnSpc>
            </a:pPr>
            <a:r>
              <a:rPr lang="en-US" sz="2200" dirty="0" smtClean="0"/>
              <a:t>Context specific</a:t>
            </a:r>
          </a:p>
          <a:p>
            <a:pPr lvl="1" eaLnBrk="1" hangingPunct="1">
              <a:lnSpc>
                <a:spcPct val="80000"/>
              </a:lnSpc>
            </a:pPr>
            <a:r>
              <a:rPr lang="en-US" sz="2000" dirty="0" smtClean="0"/>
              <a:t>unauthorized disclosure</a:t>
            </a:r>
          </a:p>
          <a:p>
            <a:pPr lvl="1" eaLnBrk="1" hangingPunct="1">
              <a:lnSpc>
                <a:spcPct val="80000"/>
              </a:lnSpc>
            </a:pPr>
            <a:r>
              <a:rPr lang="en-US" sz="2000" dirty="0" smtClean="0"/>
              <a:t>deception</a:t>
            </a:r>
          </a:p>
          <a:p>
            <a:pPr lvl="1" eaLnBrk="1" hangingPunct="1">
              <a:lnSpc>
                <a:spcPct val="80000"/>
              </a:lnSpc>
            </a:pPr>
            <a:r>
              <a:rPr lang="en-US" sz="2000" dirty="0" smtClean="0"/>
              <a:t>disruption</a:t>
            </a:r>
          </a:p>
          <a:p>
            <a:pPr lvl="1" eaLnBrk="1" hangingPunct="1">
              <a:lnSpc>
                <a:spcPct val="80000"/>
              </a:lnSpc>
            </a:pPr>
            <a:r>
              <a:rPr lang="en-US" sz="2000" dirty="0" smtClean="0"/>
              <a:t>usurpation</a:t>
            </a:r>
          </a:p>
          <a:p>
            <a:pPr eaLnBrk="1" hangingPunct="1">
              <a:lnSpc>
                <a:spcPct val="80000"/>
              </a:lnSpc>
            </a:pPr>
            <a:r>
              <a:rPr lang="en-US" sz="2200" dirty="0" smtClean="0"/>
              <a:t>A </a:t>
            </a:r>
            <a:r>
              <a:rPr lang="en-US" sz="2200" dirty="0" smtClean="0">
                <a:solidFill>
                  <a:srgbClr val="FF3300"/>
                </a:solidFill>
              </a:rPr>
              <a:t>threat model</a:t>
            </a:r>
            <a:r>
              <a:rPr lang="en-US" sz="2200" dirty="0" smtClean="0"/>
              <a:t> is a collection of threats that are deemed important for a particular environment</a:t>
            </a:r>
          </a:p>
          <a:p>
            <a:pPr lvl="1" eaLnBrk="1" hangingPunct="1">
              <a:lnSpc>
                <a:spcPct val="80000"/>
              </a:lnSpc>
            </a:pPr>
            <a:r>
              <a:rPr lang="en-US" sz="2200" dirty="0" smtClean="0"/>
              <a:t>E.g. should be addressed</a:t>
            </a:r>
          </a:p>
          <a:p>
            <a:pPr lvl="1" eaLnBrk="1" hangingPunct="1">
              <a:lnSpc>
                <a:spcPct val="80000"/>
              </a:lnSpc>
            </a:pPr>
            <a:r>
              <a:rPr lang="en-US" sz="2200" dirty="0" smtClean="0"/>
              <a:t>A set of “security requirements” 				for a system</a:t>
            </a:r>
          </a:p>
          <a:p>
            <a:pPr lvl="1" eaLnBrk="1" hangingPunct="1">
              <a:lnSpc>
                <a:spcPct val="80000"/>
              </a:lnSpc>
            </a:pPr>
            <a:endParaRPr lang="en-US" sz="2200" dirty="0" smtClean="0"/>
          </a:p>
        </p:txBody>
      </p:sp>
      <p:pic>
        <p:nvPicPr>
          <p:cNvPr id="14341"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9400" y="2286000"/>
            <a:ext cx="2362200"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4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4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lvl1pPr>
              <a:defRPr>
                <a:solidFill>
                  <a:schemeClr val="tx1"/>
                </a:solidFill>
                <a:latin typeface="Verdana" pitchFamily="34" charset="0"/>
                <a:cs typeface="Times New Roman" pitchFamily="18" charset="0"/>
              </a:defRPr>
            </a:lvl1pPr>
            <a:lvl2pPr marL="742950" indent="-285750">
              <a:defRPr>
                <a:solidFill>
                  <a:schemeClr val="tx1"/>
                </a:solidFill>
                <a:latin typeface="Verdana" pitchFamily="34" charset="0"/>
                <a:cs typeface="Times New Roman" pitchFamily="18" charset="0"/>
              </a:defRPr>
            </a:lvl2pPr>
            <a:lvl3pPr marL="1143000" indent="-228600">
              <a:defRPr>
                <a:solidFill>
                  <a:schemeClr val="tx1"/>
                </a:solidFill>
                <a:latin typeface="Verdana" pitchFamily="34" charset="0"/>
                <a:cs typeface="Times New Roman" pitchFamily="18" charset="0"/>
              </a:defRPr>
            </a:lvl3pPr>
            <a:lvl4pPr marL="1600200" indent="-228600">
              <a:defRPr>
                <a:solidFill>
                  <a:schemeClr val="tx1"/>
                </a:solidFill>
                <a:latin typeface="Verdana" pitchFamily="34" charset="0"/>
                <a:cs typeface="Times New Roman" pitchFamily="18" charset="0"/>
              </a:defRPr>
            </a:lvl4pPr>
            <a:lvl5pPr marL="2057400" indent="-228600">
              <a:defRPr>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9E9E453A-239F-4A20-99EA-57BFB3EE56C7}" type="slidenum">
              <a:rPr lang="en-US" smtClean="0"/>
              <a:pPr/>
              <a:t>12</a:t>
            </a:fld>
            <a:endParaRPr lang="en-US" smtClean="0"/>
          </a:p>
        </p:txBody>
      </p:sp>
      <p:sp>
        <p:nvSpPr>
          <p:cNvPr id="15363" name="Rectangle 2"/>
          <p:cNvSpPr>
            <a:spLocks noGrp="1" noChangeArrowheads="1"/>
          </p:cNvSpPr>
          <p:nvPr>
            <p:ph type="title"/>
          </p:nvPr>
        </p:nvSpPr>
        <p:spPr/>
        <p:txBody>
          <a:bodyPr/>
          <a:lstStyle/>
          <a:p>
            <a:pPr eaLnBrk="1" hangingPunct="1"/>
            <a:r>
              <a:rPr lang="en-US" smtClean="0"/>
              <a:t>Adversary</a:t>
            </a:r>
          </a:p>
        </p:txBody>
      </p:sp>
      <p:sp>
        <p:nvSpPr>
          <p:cNvPr id="80899" name="Rectangle 3"/>
          <p:cNvSpPr>
            <a:spLocks noGrp="1" noChangeArrowheads="1"/>
          </p:cNvSpPr>
          <p:nvPr>
            <p:ph type="body" idx="1"/>
          </p:nvPr>
        </p:nvSpPr>
        <p:spPr>
          <a:xfrm>
            <a:off x="566738" y="1752600"/>
            <a:ext cx="8001000" cy="4495800"/>
          </a:xfrm>
        </p:spPr>
        <p:txBody>
          <a:bodyPr/>
          <a:lstStyle/>
          <a:p>
            <a:pPr eaLnBrk="1" hangingPunct="1">
              <a:lnSpc>
                <a:spcPct val="90000"/>
              </a:lnSpc>
            </a:pPr>
            <a:r>
              <a:rPr lang="en-US" sz="2000" dirty="0" smtClean="0"/>
              <a:t>An </a:t>
            </a:r>
            <a:r>
              <a:rPr lang="en-US" sz="2000" dirty="0" smtClean="0">
                <a:solidFill>
                  <a:srgbClr val="FF3300"/>
                </a:solidFill>
              </a:rPr>
              <a:t>adversary</a:t>
            </a:r>
            <a:r>
              <a:rPr lang="en-US" sz="2000" dirty="0" smtClean="0"/>
              <a:t> is a subject who tries to gain unauthorized access by circumventing the security infrastructure in place</a:t>
            </a:r>
          </a:p>
          <a:p>
            <a:pPr lvl="1" eaLnBrk="1" hangingPunct="1">
              <a:lnSpc>
                <a:spcPct val="90000"/>
              </a:lnSpc>
            </a:pPr>
            <a:r>
              <a:rPr lang="en-US" sz="2000" dirty="0" smtClean="0"/>
              <a:t>Crackers</a:t>
            </a:r>
          </a:p>
          <a:p>
            <a:pPr lvl="2" eaLnBrk="1" hangingPunct="1">
              <a:lnSpc>
                <a:spcPct val="90000"/>
              </a:lnSpc>
            </a:pPr>
            <a:r>
              <a:rPr lang="en-US" sz="1800" dirty="0" smtClean="0"/>
              <a:t>The curious and otherwise generally clueless</a:t>
            </a:r>
          </a:p>
          <a:p>
            <a:pPr lvl="2" eaLnBrk="1" hangingPunct="1">
              <a:lnSpc>
                <a:spcPct val="90000"/>
              </a:lnSpc>
            </a:pPr>
            <a:r>
              <a:rPr lang="en-US" sz="1800" dirty="0" smtClean="0"/>
              <a:t>Casual attackers seeking to understand systems</a:t>
            </a:r>
          </a:p>
          <a:p>
            <a:pPr lvl="1" eaLnBrk="1" hangingPunct="1">
              <a:lnSpc>
                <a:spcPct val="90000"/>
              </a:lnSpc>
            </a:pPr>
            <a:r>
              <a:rPr lang="en-US" sz="2000" dirty="0" smtClean="0"/>
              <a:t>Amateurs</a:t>
            </a:r>
          </a:p>
          <a:p>
            <a:pPr lvl="1" eaLnBrk="1" hangingPunct="1">
              <a:lnSpc>
                <a:spcPct val="90000"/>
              </a:lnSpc>
            </a:pPr>
            <a:r>
              <a:rPr lang="en-US" sz="2000" dirty="0" smtClean="0"/>
              <a:t>Career criminals</a:t>
            </a:r>
          </a:p>
          <a:p>
            <a:pPr lvl="2" eaLnBrk="1" hangingPunct="1">
              <a:lnSpc>
                <a:spcPct val="90000"/>
              </a:lnSpc>
            </a:pPr>
            <a:r>
              <a:rPr lang="en-US" sz="1800" dirty="0" smtClean="0"/>
              <a:t>Malicious groups of largely sophisticated users Competitors</a:t>
            </a:r>
          </a:p>
          <a:p>
            <a:pPr lvl="1" eaLnBrk="1" hangingPunct="1">
              <a:lnSpc>
                <a:spcPct val="90000"/>
              </a:lnSpc>
            </a:pPr>
            <a:r>
              <a:rPr lang="en-US" sz="2000" dirty="0" smtClean="0"/>
              <a:t>Other types</a:t>
            </a:r>
          </a:p>
          <a:p>
            <a:pPr lvl="2" eaLnBrk="1" hangingPunct="1">
              <a:lnSpc>
                <a:spcPct val="90000"/>
              </a:lnSpc>
            </a:pPr>
            <a:r>
              <a:rPr lang="en-US" sz="1800" dirty="0" smtClean="0"/>
              <a:t>Governments ??? </a:t>
            </a:r>
          </a:p>
          <a:p>
            <a:pPr lvl="2" eaLnBrk="1" hangingPunct="1">
              <a:lnSpc>
                <a:spcPct val="90000"/>
              </a:lnSpc>
            </a:pPr>
            <a:r>
              <a:rPr lang="en-US" sz="1800" dirty="0" smtClean="0"/>
              <a:t>Spammers? </a:t>
            </a:r>
          </a:p>
          <a:p>
            <a:pPr lvl="2" eaLnBrk="1" hangingPunct="1">
              <a:lnSpc>
                <a:spcPct val="90000"/>
              </a:lnSpc>
            </a:pPr>
            <a:r>
              <a:rPr lang="en-US" sz="1800" dirty="0" smtClean="0"/>
              <a:t>…</a:t>
            </a:r>
          </a:p>
          <a:p>
            <a:pPr lvl="2" eaLnBrk="1" hangingPunct="1">
              <a:lnSpc>
                <a:spcPct val="90000"/>
              </a:lnSpc>
            </a:pPr>
            <a:endParaRPr lang="en-US" sz="1800" dirty="0" smtClean="0"/>
          </a:p>
          <a:p>
            <a:pPr lvl="2" eaLnBrk="1" hangingPunct="1">
              <a:lnSpc>
                <a:spcPct val="90000"/>
              </a:lnSpc>
            </a:pPr>
            <a:endParaRPr lang="en-US" sz="1800" dirty="0" smtClean="0"/>
          </a:p>
          <a:p>
            <a:pPr eaLnBrk="1" hangingPunct="1">
              <a:lnSpc>
                <a:spcPct val="90000"/>
              </a:lnSpc>
              <a:buFont typeface="Wingdings" pitchFamily="2" charset="2"/>
              <a:buNone/>
            </a:pPr>
            <a:endParaRPr lang="en-US" sz="2400" dirty="0" smtClean="0"/>
          </a:p>
          <a:p>
            <a:pPr lvl="1" eaLnBrk="1" hangingPunct="1">
              <a:lnSpc>
                <a:spcPct val="90000"/>
              </a:lnSpc>
            </a:pPr>
            <a:endParaRPr lang="en-US" sz="20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lvl1pPr>
              <a:defRPr>
                <a:solidFill>
                  <a:schemeClr val="tx1"/>
                </a:solidFill>
                <a:latin typeface="Verdana" pitchFamily="34" charset="0"/>
                <a:cs typeface="Times New Roman" pitchFamily="18" charset="0"/>
              </a:defRPr>
            </a:lvl1pPr>
            <a:lvl2pPr marL="742950" indent="-285750">
              <a:defRPr>
                <a:solidFill>
                  <a:schemeClr val="tx1"/>
                </a:solidFill>
                <a:latin typeface="Verdana" pitchFamily="34" charset="0"/>
                <a:cs typeface="Times New Roman" pitchFamily="18" charset="0"/>
              </a:defRPr>
            </a:lvl2pPr>
            <a:lvl3pPr marL="1143000" indent="-228600">
              <a:defRPr>
                <a:solidFill>
                  <a:schemeClr val="tx1"/>
                </a:solidFill>
                <a:latin typeface="Verdana" pitchFamily="34" charset="0"/>
                <a:cs typeface="Times New Roman" pitchFamily="18" charset="0"/>
              </a:defRPr>
            </a:lvl3pPr>
            <a:lvl4pPr marL="1600200" indent="-228600">
              <a:defRPr>
                <a:solidFill>
                  <a:schemeClr val="tx1"/>
                </a:solidFill>
                <a:latin typeface="Verdana" pitchFamily="34" charset="0"/>
                <a:cs typeface="Times New Roman" pitchFamily="18" charset="0"/>
              </a:defRPr>
            </a:lvl4pPr>
            <a:lvl5pPr marL="2057400" indent="-228600">
              <a:defRPr>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8668A0F8-345A-4F34-8953-25CD825E2D80}" type="slidenum">
              <a:rPr lang="en-US" smtClean="0"/>
              <a:pPr/>
              <a:t>13</a:t>
            </a:fld>
            <a:endParaRPr lang="en-US" smtClean="0"/>
          </a:p>
        </p:txBody>
      </p:sp>
      <p:sp>
        <p:nvSpPr>
          <p:cNvPr id="16387" name="Rectangle 2"/>
          <p:cNvSpPr>
            <a:spLocks noGrp="1" noChangeArrowheads="1"/>
          </p:cNvSpPr>
          <p:nvPr>
            <p:ph type="title"/>
          </p:nvPr>
        </p:nvSpPr>
        <p:spPr/>
        <p:txBody>
          <a:bodyPr/>
          <a:lstStyle/>
          <a:p>
            <a:pPr eaLnBrk="1" hangingPunct="1"/>
            <a:r>
              <a:rPr lang="en-US" smtClean="0"/>
              <a:t>Attacks</a:t>
            </a:r>
          </a:p>
        </p:txBody>
      </p:sp>
      <p:sp>
        <p:nvSpPr>
          <p:cNvPr id="76803" name="Rectangle 3"/>
          <p:cNvSpPr>
            <a:spLocks noGrp="1" noChangeArrowheads="1"/>
          </p:cNvSpPr>
          <p:nvPr>
            <p:ph type="body" idx="1"/>
          </p:nvPr>
        </p:nvSpPr>
        <p:spPr/>
        <p:txBody>
          <a:bodyPr/>
          <a:lstStyle/>
          <a:p>
            <a:pPr eaLnBrk="1" hangingPunct="1">
              <a:lnSpc>
                <a:spcPct val="80000"/>
              </a:lnSpc>
            </a:pPr>
            <a:r>
              <a:rPr lang="en-US" sz="2200" dirty="0" smtClean="0"/>
              <a:t>An </a:t>
            </a:r>
            <a:r>
              <a:rPr lang="en-US" sz="2200" dirty="0" smtClean="0">
                <a:solidFill>
                  <a:srgbClr val="FF3300"/>
                </a:solidFill>
              </a:rPr>
              <a:t>attack</a:t>
            </a:r>
            <a:r>
              <a:rPr lang="en-US" sz="2200" dirty="0" smtClean="0"/>
              <a:t> occurs when an adversary attempts to </a:t>
            </a:r>
            <a:r>
              <a:rPr lang="en-US" sz="2200" dirty="0" smtClean="0">
                <a:solidFill>
                  <a:srgbClr val="FF3300"/>
                </a:solidFill>
              </a:rPr>
              <a:t>exploit</a:t>
            </a:r>
            <a:r>
              <a:rPr lang="en-US" sz="2200" dirty="0" smtClean="0"/>
              <a:t> a vulnerability</a:t>
            </a:r>
            <a:endParaRPr lang="en-US" sz="2400" dirty="0" smtClean="0"/>
          </a:p>
          <a:p>
            <a:pPr eaLnBrk="1" hangingPunct="1">
              <a:lnSpc>
                <a:spcPct val="80000"/>
              </a:lnSpc>
            </a:pPr>
            <a:r>
              <a:rPr lang="en-US" sz="2200" dirty="0" smtClean="0"/>
              <a:t>Kinds of attacks (next slide)</a:t>
            </a:r>
          </a:p>
          <a:p>
            <a:pPr lvl="1" eaLnBrk="1" hangingPunct="1">
              <a:lnSpc>
                <a:spcPct val="80000"/>
              </a:lnSpc>
            </a:pPr>
            <a:r>
              <a:rPr lang="en-US" sz="2000" dirty="0" smtClean="0"/>
              <a:t>Passive (e.g., eavesdropping) vs. Active (e.g., password guessing)</a:t>
            </a:r>
          </a:p>
          <a:p>
            <a:pPr lvl="1" eaLnBrk="1" hangingPunct="1">
              <a:lnSpc>
                <a:spcPct val="80000"/>
              </a:lnSpc>
            </a:pPr>
            <a:r>
              <a:rPr lang="en-US" sz="2000" dirty="0" smtClean="0"/>
              <a:t>Insider vs. outsider</a:t>
            </a:r>
          </a:p>
          <a:p>
            <a:pPr lvl="1" eaLnBrk="1" hangingPunct="1">
              <a:lnSpc>
                <a:spcPct val="80000"/>
              </a:lnSpc>
            </a:pPr>
            <a:r>
              <a:rPr lang="en-US" sz="2000" dirty="0" smtClean="0"/>
              <a:t>Denial of Service (</a:t>
            </a:r>
            <a:r>
              <a:rPr lang="en-US" sz="2000" dirty="0" err="1" smtClean="0"/>
              <a:t>DoS</a:t>
            </a:r>
            <a:r>
              <a:rPr lang="en-US" sz="2000" dirty="0" smtClean="0"/>
              <a:t>)</a:t>
            </a:r>
          </a:p>
          <a:p>
            <a:pPr eaLnBrk="1" hangingPunct="1">
              <a:lnSpc>
                <a:spcPct val="80000"/>
              </a:lnSpc>
            </a:pPr>
            <a:r>
              <a:rPr lang="en-US" sz="2400" dirty="0" smtClean="0"/>
              <a:t>A </a:t>
            </a:r>
            <a:r>
              <a:rPr lang="en-US" sz="2400" dirty="0" smtClean="0">
                <a:solidFill>
                  <a:srgbClr val="FF3300"/>
                </a:solidFill>
              </a:rPr>
              <a:t>compromise</a:t>
            </a:r>
            <a:r>
              <a:rPr lang="en-US" sz="2400" dirty="0" smtClean="0"/>
              <a:t> occurs when an attack is successful</a:t>
            </a:r>
          </a:p>
          <a:p>
            <a:pPr lvl="1" eaLnBrk="1" hangingPunct="1">
              <a:lnSpc>
                <a:spcPct val="80000"/>
              </a:lnSpc>
            </a:pPr>
            <a:r>
              <a:rPr lang="en-US" sz="2000" dirty="0" smtClean="0"/>
              <a:t>Typically associated with taking over/altering systems</a:t>
            </a:r>
          </a:p>
          <a:p>
            <a:pPr eaLnBrk="1" hangingPunct="1">
              <a:lnSpc>
                <a:spcPct val="80000"/>
              </a:lnSpc>
              <a:buFont typeface="Wingdings" pitchFamily="2" charset="2"/>
              <a:buNone/>
            </a:pPr>
            <a:r>
              <a:rPr lang="en-US" sz="2400" dirty="0" smtClean="0"/>
              <a:t>	</a:t>
            </a:r>
            <a:r>
              <a:rPr lang="en-US" sz="2400" i="1" dirty="0" smtClean="0"/>
              <a:t>Q: What is the difference between threat and attack?</a:t>
            </a:r>
          </a:p>
          <a:p>
            <a:pPr lvl="1" eaLnBrk="1" hangingPunct="1">
              <a:lnSpc>
                <a:spcPct val="80000"/>
              </a:lnSpc>
            </a:pPr>
            <a:endParaRPr lang="en-US" sz="2000" i="1"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6803">
                                            <p:txEl>
                                              <p:pRg st="7" end="7"/>
                                            </p:txEl>
                                          </p:spTgt>
                                        </p:tgtEl>
                                        <p:attrNameLst>
                                          <p:attrName>style.visibility</p:attrName>
                                        </p:attrNameLst>
                                      </p:cBhvr>
                                      <p:to>
                                        <p:strVal val="visible"/>
                                      </p:to>
                                    </p:set>
                                    <p:animEffect transition="in" filter="box(in)">
                                      <p:cBhvr>
                                        <p:cTn id="7" dur="500"/>
                                        <p:tgtEl>
                                          <p:spTgt spid="768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lvl1pPr>
              <a:defRPr>
                <a:solidFill>
                  <a:schemeClr val="tx1"/>
                </a:solidFill>
                <a:latin typeface="Verdana" pitchFamily="34" charset="0"/>
                <a:cs typeface="Times New Roman" pitchFamily="18" charset="0"/>
              </a:defRPr>
            </a:lvl1pPr>
            <a:lvl2pPr marL="742950" indent="-285750">
              <a:defRPr>
                <a:solidFill>
                  <a:schemeClr val="tx1"/>
                </a:solidFill>
                <a:latin typeface="Verdana" pitchFamily="34" charset="0"/>
                <a:cs typeface="Times New Roman" pitchFamily="18" charset="0"/>
              </a:defRPr>
            </a:lvl2pPr>
            <a:lvl3pPr marL="1143000" indent="-228600">
              <a:defRPr>
                <a:solidFill>
                  <a:schemeClr val="tx1"/>
                </a:solidFill>
                <a:latin typeface="Verdana" pitchFamily="34" charset="0"/>
                <a:cs typeface="Times New Roman" pitchFamily="18" charset="0"/>
              </a:defRPr>
            </a:lvl3pPr>
            <a:lvl4pPr marL="1600200" indent="-228600">
              <a:defRPr>
                <a:solidFill>
                  <a:schemeClr val="tx1"/>
                </a:solidFill>
                <a:latin typeface="Verdana" pitchFamily="34" charset="0"/>
                <a:cs typeface="Times New Roman" pitchFamily="18" charset="0"/>
              </a:defRPr>
            </a:lvl4pPr>
            <a:lvl5pPr marL="2057400" indent="-228600">
              <a:defRPr>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1C3CDCB6-453C-4BDE-A885-50F4C2520265}" type="slidenum">
              <a:rPr lang="en-US" smtClean="0"/>
              <a:pPr/>
              <a:t>14</a:t>
            </a:fld>
            <a:endParaRPr lang="en-US" smtClean="0"/>
          </a:p>
        </p:txBody>
      </p:sp>
      <p:sp>
        <p:nvSpPr>
          <p:cNvPr id="17411" name="Rectangle 2"/>
          <p:cNvSpPr>
            <a:spLocks noGrp="1" noChangeArrowheads="1"/>
          </p:cNvSpPr>
          <p:nvPr>
            <p:ph type="title"/>
          </p:nvPr>
        </p:nvSpPr>
        <p:spPr/>
        <p:txBody>
          <a:bodyPr/>
          <a:lstStyle/>
          <a:p>
            <a:pPr eaLnBrk="1" hangingPunct="1"/>
            <a:r>
              <a:rPr lang="en-US" smtClean="0"/>
              <a:t>Examples of Attacks/Threats</a:t>
            </a:r>
          </a:p>
        </p:txBody>
      </p:sp>
      <p:pic>
        <p:nvPicPr>
          <p:cNvPr id="17412"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371600" y="1812925"/>
            <a:ext cx="5715000" cy="4206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lvl1pPr>
              <a:defRPr>
                <a:solidFill>
                  <a:schemeClr val="tx1"/>
                </a:solidFill>
                <a:latin typeface="Verdana" pitchFamily="34" charset="0"/>
                <a:cs typeface="Times New Roman" pitchFamily="18" charset="0"/>
              </a:defRPr>
            </a:lvl1pPr>
            <a:lvl2pPr marL="742950" indent="-285750">
              <a:defRPr>
                <a:solidFill>
                  <a:schemeClr val="tx1"/>
                </a:solidFill>
                <a:latin typeface="Verdana" pitchFamily="34" charset="0"/>
                <a:cs typeface="Times New Roman" pitchFamily="18" charset="0"/>
              </a:defRPr>
            </a:lvl2pPr>
            <a:lvl3pPr marL="1143000" indent="-228600">
              <a:defRPr>
                <a:solidFill>
                  <a:schemeClr val="tx1"/>
                </a:solidFill>
                <a:latin typeface="Verdana" pitchFamily="34" charset="0"/>
                <a:cs typeface="Times New Roman" pitchFamily="18" charset="0"/>
              </a:defRPr>
            </a:lvl3pPr>
            <a:lvl4pPr marL="1600200" indent="-228600">
              <a:defRPr>
                <a:solidFill>
                  <a:schemeClr val="tx1"/>
                </a:solidFill>
                <a:latin typeface="Verdana" pitchFamily="34" charset="0"/>
                <a:cs typeface="Times New Roman" pitchFamily="18" charset="0"/>
              </a:defRPr>
            </a:lvl4pPr>
            <a:lvl5pPr marL="2057400" indent="-228600">
              <a:defRPr>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C0D79906-2EFF-4C99-8C53-5125826EDAEF}" type="slidenum">
              <a:rPr lang="en-US" smtClean="0"/>
              <a:pPr/>
              <a:t>15</a:t>
            </a:fld>
            <a:endParaRPr lang="en-US" smtClean="0"/>
          </a:p>
        </p:txBody>
      </p:sp>
      <p:sp>
        <p:nvSpPr>
          <p:cNvPr id="20483" name="Rectangle 2"/>
          <p:cNvSpPr>
            <a:spLocks noGrp="1" noChangeArrowheads="1"/>
          </p:cNvSpPr>
          <p:nvPr>
            <p:ph type="title"/>
          </p:nvPr>
        </p:nvSpPr>
        <p:spPr/>
        <p:txBody>
          <a:bodyPr/>
          <a:lstStyle/>
          <a:p>
            <a:pPr eaLnBrk="1" hangingPunct="1"/>
            <a:r>
              <a:rPr lang="en-US" smtClean="0"/>
              <a:t>Computer Security Losses</a:t>
            </a:r>
          </a:p>
        </p:txBody>
      </p:sp>
      <p:pic>
        <p:nvPicPr>
          <p:cNvPr id="20484" name="Picture 3"/>
          <p:cNvPicPr>
            <a:picLocks noChangeAspect="1" noChangeArrowheads="1"/>
          </p:cNvPicPr>
          <p:nvPr/>
        </p:nvPicPr>
        <p:blipFill>
          <a:blip r:embed="rId3">
            <a:extLst>
              <a:ext uri="{28A0092B-C50C-407E-A947-70E740481C1C}">
                <a14:useLocalDpi xmlns:a14="http://schemas.microsoft.com/office/drawing/2010/main" val="0"/>
              </a:ext>
            </a:extLst>
          </a:blip>
          <a:srcRect t="14319" b="14319"/>
          <a:stretch>
            <a:fillRect/>
          </a:stretch>
        </p:blipFill>
        <p:spPr bwMode="auto">
          <a:xfrm>
            <a:off x="971550" y="1544638"/>
            <a:ext cx="6834188" cy="5313362"/>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248400" y="152400"/>
            <a:ext cx="1752600" cy="2209800"/>
          </a:xfrm>
        </p:spPr>
        <p:txBody>
          <a:bodyPr/>
          <a:lstStyle/>
          <a:p>
            <a:r>
              <a:rPr lang="en-US" sz="1800" smtClean="0">
                <a:solidFill>
                  <a:schemeClr val="tx1"/>
                </a:solidFill>
              </a:rPr>
              <a:t/>
            </a:r>
            <a:br>
              <a:rPr lang="en-US" sz="1800" smtClean="0">
                <a:solidFill>
                  <a:schemeClr val="tx1"/>
                </a:solidFill>
              </a:rPr>
            </a:br>
            <a:r>
              <a:rPr lang="en-US" sz="1800" smtClean="0">
                <a:solidFill>
                  <a:schemeClr val="tx1"/>
                </a:solidFill>
              </a:rPr>
              <a:t/>
            </a:r>
            <a:br>
              <a:rPr lang="en-US" sz="1800" smtClean="0">
                <a:solidFill>
                  <a:schemeClr val="tx1"/>
                </a:solidFill>
              </a:rPr>
            </a:br>
            <a:r>
              <a:rPr lang="en-US" sz="1800" smtClean="0">
                <a:solidFill>
                  <a:schemeClr val="tx1"/>
                </a:solidFill>
              </a:rPr>
              <a:t/>
            </a:r>
            <a:br>
              <a:rPr lang="en-US" sz="1800" smtClean="0">
                <a:solidFill>
                  <a:schemeClr val="tx1"/>
                </a:solidFill>
              </a:rPr>
            </a:br>
            <a:r>
              <a:rPr lang="en-US" sz="1800" smtClean="0">
                <a:solidFill>
                  <a:schemeClr val="tx1"/>
                </a:solidFill>
              </a:rPr>
              <a:t/>
            </a:r>
            <a:br>
              <a:rPr lang="en-US" sz="1800" smtClean="0">
                <a:solidFill>
                  <a:schemeClr val="tx1"/>
                </a:solidFill>
              </a:rPr>
            </a:br>
            <a:r>
              <a:rPr lang="en-US" sz="1800" smtClean="0">
                <a:solidFill>
                  <a:schemeClr val="tx1"/>
                </a:solidFill>
              </a:rPr>
              <a:t/>
            </a:r>
            <a:br>
              <a:rPr lang="en-US" sz="1800" smtClean="0">
                <a:solidFill>
                  <a:schemeClr val="tx1"/>
                </a:solidFill>
              </a:rPr>
            </a:br>
            <a:r>
              <a:rPr lang="en-US" sz="1800" smtClean="0">
                <a:solidFill>
                  <a:schemeClr val="tx1"/>
                </a:solidFill>
              </a:rPr>
              <a:t>Figure 1.5</a:t>
            </a:r>
            <a:br>
              <a:rPr lang="en-US" sz="1800" smtClean="0">
                <a:solidFill>
                  <a:schemeClr val="tx1"/>
                </a:solidFill>
              </a:rPr>
            </a:br>
            <a:r>
              <a:rPr lang="en-US" sz="1800" smtClean="0">
                <a:solidFill>
                  <a:schemeClr val="tx1"/>
                </a:solidFill>
              </a:rPr>
              <a:t/>
            </a:r>
            <a:br>
              <a:rPr lang="en-US" sz="1800" smtClean="0">
                <a:solidFill>
                  <a:schemeClr val="tx1"/>
                </a:solidFill>
              </a:rPr>
            </a:br>
            <a:r>
              <a:rPr lang="en-US" sz="1800" smtClean="0">
                <a:solidFill>
                  <a:schemeClr val="tx1"/>
                </a:solidFill>
              </a:rPr>
              <a:t>Security Technologies </a:t>
            </a:r>
            <a:br>
              <a:rPr lang="en-US" sz="1800" smtClean="0">
                <a:solidFill>
                  <a:schemeClr val="tx1"/>
                </a:solidFill>
              </a:rPr>
            </a:br>
            <a:r>
              <a:rPr lang="en-US" sz="1800" smtClean="0">
                <a:solidFill>
                  <a:schemeClr val="tx1"/>
                </a:solidFill>
              </a:rPr>
              <a:t>Used</a:t>
            </a:r>
          </a:p>
        </p:txBody>
      </p:sp>
      <p:pic>
        <p:nvPicPr>
          <p:cNvPr id="4" name="Picture 3" descr="f5.pdf"/>
          <p:cNvPicPr>
            <a:picLocks noChangeAspect="1"/>
          </p:cNvPicPr>
          <p:nvPr/>
        </p:nvPicPr>
        <p:blipFill>
          <a:blip r:embed="rId3"/>
          <a:stretch>
            <a:fillRect/>
          </a:stretch>
        </p:blipFill>
        <p:spPr>
          <a:xfrm>
            <a:off x="152400" y="-241300"/>
            <a:ext cx="5486400" cy="7099300"/>
          </a:xfrm>
          <a:prstGeom prst="rect">
            <a:avLst/>
          </a:prstGeom>
          <a:solidFill>
            <a:schemeClr val="bg2">
              <a:lumMod val="20000"/>
              <a:lumOff val="80000"/>
            </a:schemeClr>
          </a:solidFill>
        </p:spPr>
      </p:pic>
    </p:spTree>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6"/>
          <p:cNvSpPr>
            <a:spLocks noGrp="1"/>
          </p:cNvSpPr>
          <p:nvPr>
            <p:ph type="sldNum" sz="quarter" idx="12"/>
          </p:nvPr>
        </p:nvSpPr>
        <p:spPr>
          <a:noFill/>
        </p:spPr>
        <p:txBody>
          <a:bodyPr/>
          <a:lstStyle>
            <a:lvl1pPr>
              <a:defRPr>
                <a:solidFill>
                  <a:schemeClr val="tx1"/>
                </a:solidFill>
                <a:latin typeface="Verdana" pitchFamily="34" charset="0"/>
                <a:cs typeface="Times New Roman" pitchFamily="18" charset="0"/>
              </a:defRPr>
            </a:lvl1pPr>
            <a:lvl2pPr marL="742950" indent="-285750">
              <a:defRPr>
                <a:solidFill>
                  <a:schemeClr val="tx1"/>
                </a:solidFill>
                <a:latin typeface="Verdana" pitchFamily="34" charset="0"/>
                <a:cs typeface="Times New Roman" pitchFamily="18" charset="0"/>
              </a:defRPr>
            </a:lvl2pPr>
            <a:lvl3pPr marL="1143000" indent="-228600">
              <a:defRPr>
                <a:solidFill>
                  <a:schemeClr val="tx1"/>
                </a:solidFill>
                <a:latin typeface="Verdana" pitchFamily="34" charset="0"/>
                <a:cs typeface="Times New Roman" pitchFamily="18" charset="0"/>
              </a:defRPr>
            </a:lvl3pPr>
            <a:lvl4pPr marL="1600200" indent="-228600">
              <a:defRPr>
                <a:solidFill>
                  <a:schemeClr val="tx1"/>
                </a:solidFill>
                <a:latin typeface="Verdana" pitchFamily="34" charset="0"/>
                <a:cs typeface="Times New Roman" pitchFamily="18" charset="0"/>
              </a:defRPr>
            </a:lvl4pPr>
            <a:lvl5pPr marL="2057400" indent="-228600">
              <a:defRPr>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1E57CE88-5974-4798-B775-E17B494656F2}" type="slidenum">
              <a:rPr lang="en-US" smtClean="0"/>
              <a:pPr/>
              <a:t>17</a:t>
            </a:fld>
            <a:endParaRPr lang="en-US" smtClean="0"/>
          </a:p>
        </p:txBody>
      </p:sp>
      <p:sp>
        <p:nvSpPr>
          <p:cNvPr id="21507" name="Rectangle 2"/>
          <p:cNvSpPr>
            <a:spLocks noGrp="1" noChangeArrowheads="1"/>
          </p:cNvSpPr>
          <p:nvPr>
            <p:ph type="title"/>
          </p:nvPr>
        </p:nvSpPr>
        <p:spPr/>
        <p:txBody>
          <a:bodyPr/>
          <a:lstStyle/>
          <a:p>
            <a:pPr eaLnBrk="1" hangingPunct="1"/>
            <a:r>
              <a:rPr lang="en-US" smtClean="0"/>
              <a:t>Trust</a:t>
            </a:r>
          </a:p>
        </p:txBody>
      </p:sp>
      <p:sp>
        <p:nvSpPr>
          <p:cNvPr id="21508" name="Rectangle 4"/>
          <p:cNvSpPr>
            <a:spLocks noGrp="1" noChangeArrowheads="1"/>
          </p:cNvSpPr>
          <p:nvPr>
            <p:ph type="body" sz="half" idx="1"/>
          </p:nvPr>
        </p:nvSpPr>
        <p:spPr>
          <a:xfrm>
            <a:off x="381000" y="1752600"/>
            <a:ext cx="5715000" cy="4267200"/>
          </a:xfrm>
        </p:spPr>
        <p:txBody>
          <a:bodyPr/>
          <a:lstStyle/>
          <a:p>
            <a:pPr eaLnBrk="1" hangingPunct="1"/>
            <a:r>
              <a:rPr lang="en-US" sz="2200" dirty="0" smtClean="0">
                <a:solidFill>
                  <a:srgbClr val="FF3300"/>
                </a:solidFill>
              </a:rPr>
              <a:t>Trust</a:t>
            </a:r>
            <a:r>
              <a:rPr lang="en-US" sz="2200" dirty="0" smtClean="0"/>
              <a:t> refers to the degree to which an entity is expected to behave</a:t>
            </a:r>
          </a:p>
          <a:p>
            <a:pPr lvl="1" eaLnBrk="1" hangingPunct="1"/>
            <a:r>
              <a:rPr lang="en-US" sz="2000" dirty="0" smtClean="0"/>
              <a:t>You make trust decisions every day</a:t>
            </a:r>
          </a:p>
          <a:p>
            <a:pPr lvl="1" eaLnBrk="1" hangingPunct="1"/>
            <a:r>
              <a:rPr lang="en-US" sz="2000" dirty="0" smtClean="0"/>
              <a:t>What are they and whom do you trust</a:t>
            </a:r>
          </a:p>
          <a:p>
            <a:pPr eaLnBrk="1" hangingPunct="1"/>
            <a:r>
              <a:rPr lang="en-US" sz="2200" dirty="0" smtClean="0"/>
              <a:t>A </a:t>
            </a:r>
            <a:r>
              <a:rPr lang="en-US" sz="2200" dirty="0" smtClean="0">
                <a:solidFill>
                  <a:srgbClr val="FF3300"/>
                </a:solidFill>
              </a:rPr>
              <a:t>trust model</a:t>
            </a:r>
            <a:r>
              <a:rPr lang="en-US" sz="2200" dirty="0" smtClean="0"/>
              <a:t> describes, for a particular environment, who is trusted to do what?</a:t>
            </a:r>
          </a:p>
          <a:p>
            <a:pPr eaLnBrk="1" hangingPunct="1"/>
            <a:r>
              <a:rPr lang="en-US" sz="2200" dirty="0" smtClean="0"/>
              <a:t>A </a:t>
            </a:r>
            <a:r>
              <a:rPr lang="en-US" sz="2200" dirty="0" smtClean="0">
                <a:solidFill>
                  <a:srgbClr val="FF3300"/>
                </a:solidFill>
              </a:rPr>
              <a:t>trusted third party</a:t>
            </a:r>
          </a:p>
          <a:p>
            <a:pPr lvl="1" eaLnBrk="1" hangingPunct="1"/>
            <a:r>
              <a:rPr lang="en-US" sz="2000" dirty="0" smtClean="0"/>
              <a:t>Trusted by all parties for some set of actions</a:t>
            </a:r>
          </a:p>
          <a:p>
            <a:pPr lvl="1" eaLnBrk="1" hangingPunct="1"/>
            <a:r>
              <a:rPr lang="en-US" sz="2000" dirty="0" smtClean="0"/>
              <a:t>Often used as introducer or arbiter</a:t>
            </a:r>
          </a:p>
        </p:txBody>
      </p:sp>
      <p:graphicFrame>
        <p:nvGraphicFramePr>
          <p:cNvPr id="21509" name="Object 5"/>
          <p:cNvGraphicFramePr>
            <a:graphicFrameLocks noGrp="1" noChangeAspect="1"/>
          </p:cNvGraphicFramePr>
          <p:nvPr>
            <p:ph sz="half" idx="2"/>
          </p:nvPr>
        </p:nvGraphicFramePr>
        <p:xfrm>
          <a:off x="6096000" y="1828800"/>
          <a:ext cx="2895600" cy="2743200"/>
        </p:xfrm>
        <a:graphic>
          <a:graphicData uri="http://schemas.openxmlformats.org/presentationml/2006/ole">
            <mc:AlternateContent xmlns:mc="http://schemas.openxmlformats.org/markup-compatibility/2006">
              <mc:Choice xmlns:v="urn:schemas-microsoft-com:vml" Requires="v">
                <p:oleObj spid="_x0000_s21528" name="Photo Editor Photo" r:id="rId4" imgW="2895238" imgH="2743438" progId="MSPhotoEd.3">
                  <p:embed/>
                </p:oleObj>
              </mc:Choice>
              <mc:Fallback>
                <p:oleObj name="Photo Editor Photo" r:id="rId4" imgW="2895238" imgH="2743438" progId="MSPhotoEd.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828800"/>
                        <a:ext cx="2895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lvl1pPr>
              <a:defRPr>
                <a:solidFill>
                  <a:schemeClr val="tx1"/>
                </a:solidFill>
                <a:latin typeface="Verdana" pitchFamily="34" charset="0"/>
                <a:cs typeface="Times New Roman" pitchFamily="18" charset="0"/>
              </a:defRPr>
            </a:lvl1pPr>
            <a:lvl2pPr marL="742950" indent="-285750">
              <a:defRPr>
                <a:solidFill>
                  <a:schemeClr val="tx1"/>
                </a:solidFill>
                <a:latin typeface="Verdana" pitchFamily="34" charset="0"/>
                <a:cs typeface="Times New Roman" pitchFamily="18" charset="0"/>
              </a:defRPr>
            </a:lvl2pPr>
            <a:lvl3pPr marL="1143000" indent="-228600">
              <a:defRPr>
                <a:solidFill>
                  <a:schemeClr val="tx1"/>
                </a:solidFill>
                <a:latin typeface="Verdana" pitchFamily="34" charset="0"/>
                <a:cs typeface="Times New Roman" pitchFamily="18" charset="0"/>
              </a:defRPr>
            </a:lvl3pPr>
            <a:lvl4pPr marL="1600200" indent="-228600">
              <a:defRPr>
                <a:solidFill>
                  <a:schemeClr val="tx1"/>
                </a:solidFill>
                <a:latin typeface="Verdana" pitchFamily="34" charset="0"/>
                <a:cs typeface="Times New Roman" pitchFamily="18" charset="0"/>
              </a:defRPr>
            </a:lvl4pPr>
            <a:lvl5pPr marL="2057400" indent="-228600">
              <a:defRPr>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3783373E-85A9-46C2-AA57-41A89C6ACFFB}" type="slidenum">
              <a:rPr lang="en-US" smtClean="0"/>
              <a:pPr/>
              <a:t>18</a:t>
            </a:fld>
            <a:endParaRPr lang="en-US" smtClean="0"/>
          </a:p>
        </p:txBody>
      </p:sp>
      <p:sp>
        <p:nvSpPr>
          <p:cNvPr id="22531" name="Rectangle 2"/>
          <p:cNvSpPr>
            <a:spLocks noGrp="1" noChangeArrowheads="1"/>
          </p:cNvSpPr>
          <p:nvPr>
            <p:ph type="title"/>
          </p:nvPr>
        </p:nvSpPr>
        <p:spPr/>
        <p:txBody>
          <a:bodyPr/>
          <a:lstStyle/>
          <a:p>
            <a:pPr eaLnBrk="1" hangingPunct="1"/>
            <a:r>
              <a:rPr lang="en-US" smtClean="0"/>
              <a:t>Security Model</a:t>
            </a:r>
          </a:p>
        </p:txBody>
      </p:sp>
      <p:sp>
        <p:nvSpPr>
          <p:cNvPr id="22532" name="Rectangle 3"/>
          <p:cNvSpPr>
            <a:spLocks noGrp="1" noChangeArrowheads="1"/>
          </p:cNvSpPr>
          <p:nvPr>
            <p:ph type="body" idx="1"/>
          </p:nvPr>
        </p:nvSpPr>
        <p:spPr/>
        <p:txBody>
          <a:bodyPr/>
          <a:lstStyle/>
          <a:p>
            <a:pPr eaLnBrk="1" hangingPunct="1">
              <a:lnSpc>
                <a:spcPct val="90000"/>
              </a:lnSpc>
            </a:pPr>
            <a:r>
              <a:rPr lang="en-US" sz="2100" dirty="0" smtClean="0"/>
              <a:t>A </a:t>
            </a:r>
            <a:r>
              <a:rPr lang="en-US" sz="2100" dirty="0" smtClean="0">
                <a:solidFill>
                  <a:srgbClr val="FF3300"/>
                </a:solidFill>
              </a:rPr>
              <a:t>security model</a:t>
            </a:r>
            <a:r>
              <a:rPr lang="en-US" sz="2100" dirty="0" smtClean="0"/>
              <a:t> is the combination of a threat and a trust model</a:t>
            </a:r>
          </a:p>
          <a:p>
            <a:pPr lvl="1" eaLnBrk="1" hangingPunct="1">
              <a:lnSpc>
                <a:spcPct val="90000"/>
              </a:lnSpc>
            </a:pPr>
            <a:r>
              <a:rPr lang="en-US" sz="2000" dirty="0" smtClean="0"/>
              <a:t>Every design must have a security model</a:t>
            </a:r>
          </a:p>
          <a:p>
            <a:pPr lvl="1" eaLnBrk="1" hangingPunct="1">
              <a:lnSpc>
                <a:spcPct val="90000"/>
              </a:lnSpc>
            </a:pPr>
            <a:r>
              <a:rPr lang="en-US" sz="2000" dirty="0" smtClean="0">
                <a:solidFill>
                  <a:srgbClr val="D60093"/>
                </a:solidFill>
              </a:rPr>
              <a:t>The single biggest mistake seen in use of security is the lack of a coherent security model</a:t>
            </a:r>
          </a:p>
          <a:p>
            <a:pPr eaLnBrk="1" hangingPunct="1">
              <a:lnSpc>
                <a:spcPct val="90000"/>
              </a:lnSpc>
            </a:pPr>
            <a:r>
              <a:rPr lang="en-US" sz="2100" dirty="0" smtClean="0"/>
              <a:t>General questions on security models</a:t>
            </a:r>
          </a:p>
          <a:p>
            <a:pPr lvl="1" eaLnBrk="1" hangingPunct="1">
              <a:lnSpc>
                <a:spcPct val="90000"/>
              </a:lnSpc>
            </a:pPr>
            <a:r>
              <a:rPr lang="en-US" sz="2000" dirty="0" smtClean="0"/>
              <a:t>What are the security concerns?</a:t>
            </a:r>
          </a:p>
          <a:p>
            <a:pPr lvl="1" eaLnBrk="1" hangingPunct="1">
              <a:lnSpc>
                <a:spcPct val="90000"/>
              </a:lnSpc>
            </a:pPr>
            <a:r>
              <a:rPr lang="en-US" sz="2000" dirty="0" smtClean="0"/>
              <a:t>What are the threats?</a:t>
            </a:r>
          </a:p>
          <a:p>
            <a:pPr lvl="1" eaLnBrk="1" hangingPunct="1">
              <a:lnSpc>
                <a:spcPct val="90000"/>
              </a:lnSpc>
            </a:pPr>
            <a:r>
              <a:rPr lang="en-US" sz="2000" dirty="0" smtClean="0"/>
              <a:t>Who are our adversaries?</a:t>
            </a:r>
          </a:p>
          <a:p>
            <a:pPr lvl="1" eaLnBrk="1" hangingPunct="1">
              <a:lnSpc>
                <a:spcPct val="90000"/>
              </a:lnSpc>
            </a:pPr>
            <a:r>
              <a:rPr lang="en-US" sz="2000" dirty="0" smtClean="0"/>
              <a:t>Who do we trust and to do what?</a:t>
            </a:r>
          </a:p>
          <a:p>
            <a:pPr eaLnBrk="1" hangingPunct="1">
              <a:lnSpc>
                <a:spcPct val="90000"/>
              </a:lnSpc>
            </a:pPr>
            <a:r>
              <a:rPr lang="en-US" sz="2100" dirty="0" smtClean="0"/>
              <a:t>Systems must be explicit about these things to be secure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3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2532">
                                            <p:txEl>
                                              <p:pRg st="8" end="8"/>
                                            </p:txEl>
                                          </p:spTgt>
                                        </p:tgtEl>
                                        <p:attrNameLst>
                                          <p:attrName>style.visibility</p:attrName>
                                        </p:attrNameLst>
                                      </p:cBhvr>
                                      <p:to>
                                        <p:strVal val="visible"/>
                                      </p:to>
                                    </p:set>
                                    <p:animEffect transition="in" filter="fade">
                                      <p:cBhvr>
                                        <p:cTn id="19" dur="500"/>
                                        <p:tgtEl>
                                          <p:spTgt spid="2253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Snapchat</a:t>
            </a:r>
            <a:endParaRPr lang="en-US" dirty="0"/>
          </a:p>
        </p:txBody>
      </p:sp>
      <p:sp>
        <p:nvSpPr>
          <p:cNvPr id="3" name="Content Placeholder 2"/>
          <p:cNvSpPr>
            <a:spLocks noGrp="1"/>
          </p:cNvSpPr>
          <p:nvPr>
            <p:ph idx="1"/>
          </p:nvPr>
        </p:nvSpPr>
        <p:spPr/>
        <p:txBody>
          <a:bodyPr/>
          <a:lstStyle/>
          <a:p>
            <a:r>
              <a:rPr lang="en-US" dirty="0" smtClean="0"/>
              <a:t>Suppose you are the developer of Snapchat? </a:t>
            </a:r>
          </a:p>
          <a:p>
            <a:pPr lvl="1"/>
            <a:r>
              <a:rPr lang="en-US" dirty="0" smtClean="0"/>
              <a:t>What is your security model?</a:t>
            </a:r>
          </a:p>
          <a:p>
            <a:pPr lvl="1"/>
            <a:r>
              <a:rPr lang="en-US" dirty="0" smtClean="0"/>
              <a:t>What are the security objectives?</a:t>
            </a:r>
          </a:p>
          <a:p>
            <a:pPr marL="471487" lvl="1" indent="0">
              <a:buNone/>
            </a:pPr>
            <a:endParaRPr lang="en-US" dirty="0"/>
          </a:p>
          <a:p>
            <a:pPr marL="471487" lvl="1" indent="0">
              <a:buNone/>
            </a:pPr>
            <a:endParaRPr lang="en-US" dirty="0" smtClean="0"/>
          </a:p>
          <a:p>
            <a:pPr marL="471487" lvl="1" indent="0">
              <a:buNone/>
            </a:pPr>
            <a:r>
              <a:rPr lang="en-US" dirty="0"/>
              <a:t>http://mashable.com/2014/10/10/saving-snapchat-photos-easy/</a:t>
            </a:r>
          </a:p>
        </p:txBody>
      </p:sp>
      <p:sp>
        <p:nvSpPr>
          <p:cNvPr id="4" name="Slide Number Placeholder 3"/>
          <p:cNvSpPr>
            <a:spLocks noGrp="1"/>
          </p:cNvSpPr>
          <p:nvPr>
            <p:ph type="sldNum" sz="quarter" idx="12"/>
          </p:nvPr>
        </p:nvSpPr>
        <p:spPr/>
        <p:txBody>
          <a:bodyPr/>
          <a:lstStyle/>
          <a:p>
            <a:pPr>
              <a:defRPr/>
            </a:pPr>
            <a:fld id="{3F9502DF-B475-4200-95E0-9E8412006735}" type="slidenum">
              <a:rPr lang="en-US" smtClean="0"/>
              <a:pPr>
                <a:defRPr/>
              </a:pPr>
              <a:t>19</a:t>
            </a:fld>
            <a:endParaRPr lang="en-US"/>
          </a:p>
        </p:txBody>
      </p:sp>
    </p:spTree>
    <p:extLst>
      <p:ext uri="{BB962C8B-B14F-4D97-AF65-F5344CB8AC3E}">
        <p14:creationId xmlns:p14="http://schemas.microsoft.com/office/powerpoint/2010/main" val="5781600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a:solidFill>
                  <a:schemeClr val="tx1"/>
                </a:solidFill>
                <a:latin typeface="Verdana" pitchFamily="34" charset="0"/>
                <a:cs typeface="Times New Roman" pitchFamily="18" charset="0"/>
              </a:defRPr>
            </a:lvl1pPr>
            <a:lvl2pPr marL="742950" indent="-285750">
              <a:defRPr>
                <a:solidFill>
                  <a:schemeClr val="tx1"/>
                </a:solidFill>
                <a:latin typeface="Verdana" pitchFamily="34" charset="0"/>
                <a:cs typeface="Times New Roman" pitchFamily="18" charset="0"/>
              </a:defRPr>
            </a:lvl2pPr>
            <a:lvl3pPr marL="1143000" indent="-228600">
              <a:defRPr>
                <a:solidFill>
                  <a:schemeClr val="tx1"/>
                </a:solidFill>
                <a:latin typeface="Verdana" pitchFamily="34" charset="0"/>
                <a:cs typeface="Times New Roman" pitchFamily="18" charset="0"/>
              </a:defRPr>
            </a:lvl3pPr>
            <a:lvl4pPr marL="1600200" indent="-228600">
              <a:defRPr>
                <a:solidFill>
                  <a:schemeClr val="tx1"/>
                </a:solidFill>
                <a:latin typeface="Verdana" pitchFamily="34" charset="0"/>
                <a:cs typeface="Times New Roman" pitchFamily="18" charset="0"/>
              </a:defRPr>
            </a:lvl4pPr>
            <a:lvl5pPr marL="2057400" indent="-228600">
              <a:defRPr>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9BCAE332-90F9-4872-BBF8-03FE345491C6}" type="slidenum">
              <a:rPr lang="en-US" smtClean="0"/>
              <a:pPr/>
              <a:t>2</a:t>
            </a:fld>
            <a:endParaRPr lang="en-US" smtClean="0"/>
          </a:p>
        </p:txBody>
      </p:sp>
      <p:sp>
        <p:nvSpPr>
          <p:cNvPr id="4099" name="Rectangle 2"/>
          <p:cNvSpPr>
            <a:spLocks noGrp="1" noChangeArrowheads="1"/>
          </p:cNvSpPr>
          <p:nvPr>
            <p:ph type="title"/>
          </p:nvPr>
        </p:nvSpPr>
        <p:spPr/>
        <p:txBody>
          <a:bodyPr/>
          <a:lstStyle/>
          <a:p>
            <a:pPr eaLnBrk="1" hangingPunct="1"/>
            <a:r>
              <a:rPr lang="en-US" smtClean="0"/>
              <a:t>What is Security</a:t>
            </a:r>
          </a:p>
        </p:txBody>
      </p:sp>
      <p:sp>
        <p:nvSpPr>
          <p:cNvPr id="4100" name="Rectangle 3"/>
          <p:cNvSpPr>
            <a:spLocks noGrp="1" noChangeArrowheads="1"/>
          </p:cNvSpPr>
          <p:nvPr>
            <p:ph type="body" idx="1"/>
          </p:nvPr>
        </p:nvSpPr>
        <p:spPr>
          <a:xfrm>
            <a:off x="533400" y="1828800"/>
            <a:ext cx="8001000" cy="4267200"/>
          </a:xfrm>
        </p:spPr>
        <p:txBody>
          <a:bodyPr/>
          <a:lstStyle/>
          <a:p>
            <a:pPr eaLnBrk="1" hangingPunct="1"/>
            <a:r>
              <a:rPr lang="en-US" sz="3600" dirty="0" smtClean="0"/>
              <a:t>The property that a system behaves as expected</a:t>
            </a:r>
          </a:p>
          <a:p>
            <a:pPr lvl="1" eaLnBrk="1" hangingPunct="1"/>
            <a:r>
              <a:rPr lang="en-US" sz="3200" dirty="0" smtClean="0"/>
              <a:t>This does not say what a system should or should not do</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a:t>
            </a:r>
            <a:endParaRPr lang="en-US" dirty="0"/>
          </a:p>
        </p:txBody>
      </p:sp>
      <p:sp>
        <p:nvSpPr>
          <p:cNvPr id="3" name="Content Placeholder 2"/>
          <p:cNvSpPr>
            <a:spLocks noGrp="1"/>
          </p:cNvSpPr>
          <p:nvPr>
            <p:ph idx="1"/>
          </p:nvPr>
        </p:nvSpPr>
        <p:spPr/>
        <p:txBody>
          <a:bodyPr/>
          <a:lstStyle/>
          <a:p>
            <a:r>
              <a:rPr lang="en-US" dirty="0" err="1"/>
              <a:t>Yik</a:t>
            </a:r>
            <a:r>
              <a:rPr lang="en-US" dirty="0"/>
              <a:t> </a:t>
            </a:r>
            <a:r>
              <a:rPr lang="en-US" dirty="0" smtClean="0"/>
              <a:t>Yak anonymity</a:t>
            </a:r>
          </a:p>
          <a:p>
            <a:r>
              <a:rPr lang="en-US" dirty="0" smtClean="0"/>
              <a:t>http</a:t>
            </a:r>
            <a:r>
              <a:rPr lang="en-US" dirty="0"/>
              <a:t>://www.collegian.psu.edu/news/crime_courts/article_03456bf8-5306-11e4-a0ba-001a4bcf6878.html</a:t>
            </a:r>
          </a:p>
        </p:txBody>
      </p:sp>
      <p:sp>
        <p:nvSpPr>
          <p:cNvPr id="4" name="Slide Number Placeholder 3"/>
          <p:cNvSpPr>
            <a:spLocks noGrp="1"/>
          </p:cNvSpPr>
          <p:nvPr>
            <p:ph type="sldNum" sz="quarter" idx="12"/>
          </p:nvPr>
        </p:nvSpPr>
        <p:spPr/>
        <p:txBody>
          <a:bodyPr/>
          <a:lstStyle/>
          <a:p>
            <a:pPr>
              <a:defRPr/>
            </a:pPr>
            <a:fld id="{3F9502DF-B475-4200-95E0-9E8412006735}" type="slidenum">
              <a:rPr lang="en-US" smtClean="0"/>
              <a:pPr>
                <a:defRPr/>
              </a:pPr>
              <a:t>20</a:t>
            </a:fld>
            <a:endParaRPr lang="en-US"/>
          </a:p>
        </p:txBody>
      </p:sp>
    </p:spTree>
    <p:extLst>
      <p:ext uri="{BB962C8B-B14F-4D97-AF65-F5344CB8AC3E}">
        <p14:creationId xmlns:p14="http://schemas.microsoft.com/office/powerpoint/2010/main" val="568174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3:</a:t>
            </a:r>
            <a:endParaRPr lang="en-US" dirty="0"/>
          </a:p>
        </p:txBody>
      </p:sp>
      <p:sp>
        <p:nvSpPr>
          <p:cNvPr id="3" name="Content Placeholder 2"/>
          <p:cNvSpPr>
            <a:spLocks noGrp="1"/>
          </p:cNvSpPr>
          <p:nvPr>
            <p:ph idx="1"/>
          </p:nvPr>
        </p:nvSpPr>
        <p:spPr/>
        <p:txBody>
          <a:bodyPr/>
          <a:lstStyle/>
          <a:p>
            <a:r>
              <a:rPr lang="en-US" dirty="0" smtClean="0"/>
              <a:t>For an antivirus software, what is its security model?</a:t>
            </a:r>
            <a:endParaRPr lang="en-US" dirty="0"/>
          </a:p>
        </p:txBody>
      </p:sp>
      <p:sp>
        <p:nvSpPr>
          <p:cNvPr id="4" name="Slide Number Placeholder 3"/>
          <p:cNvSpPr>
            <a:spLocks noGrp="1"/>
          </p:cNvSpPr>
          <p:nvPr>
            <p:ph type="sldNum" sz="quarter" idx="12"/>
          </p:nvPr>
        </p:nvSpPr>
        <p:spPr/>
        <p:txBody>
          <a:bodyPr/>
          <a:lstStyle/>
          <a:p>
            <a:pPr>
              <a:defRPr/>
            </a:pPr>
            <a:fld id="{3F9502DF-B475-4200-95E0-9E8412006735}" type="slidenum">
              <a:rPr lang="en-US" smtClean="0"/>
              <a:pPr>
                <a:defRPr/>
              </a:pPr>
              <a:t>21</a:t>
            </a:fld>
            <a:endParaRPr lang="en-US"/>
          </a:p>
        </p:txBody>
      </p:sp>
    </p:spTree>
    <p:extLst>
      <p:ext uri="{BB962C8B-B14F-4D97-AF65-F5344CB8AC3E}">
        <p14:creationId xmlns:p14="http://schemas.microsoft.com/office/powerpoint/2010/main" val="5082887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4:</a:t>
            </a:r>
            <a:endParaRPr lang="en-US" dirty="0"/>
          </a:p>
        </p:txBody>
      </p:sp>
      <p:sp>
        <p:nvSpPr>
          <p:cNvPr id="3" name="Content Placeholder 2"/>
          <p:cNvSpPr>
            <a:spLocks noGrp="1"/>
          </p:cNvSpPr>
          <p:nvPr>
            <p:ph idx="1"/>
          </p:nvPr>
        </p:nvSpPr>
        <p:spPr/>
        <p:txBody>
          <a:bodyPr/>
          <a:lstStyle/>
          <a:p>
            <a:r>
              <a:rPr lang="en-US" dirty="0" smtClean="0"/>
              <a:t>If you are developing a multi-party online game</a:t>
            </a:r>
          </a:p>
          <a:p>
            <a:pPr lvl="1"/>
            <a:r>
              <a:rPr lang="en-US" dirty="0" smtClean="0"/>
              <a:t>What is your security model?</a:t>
            </a:r>
          </a:p>
          <a:p>
            <a:pPr lvl="1"/>
            <a:r>
              <a:rPr lang="en-US" dirty="0" smtClean="0"/>
              <a:t>What are the security objectives?</a:t>
            </a:r>
            <a:endParaRPr lang="en-US" dirty="0"/>
          </a:p>
        </p:txBody>
      </p:sp>
      <p:sp>
        <p:nvSpPr>
          <p:cNvPr id="4" name="Slide Number Placeholder 3"/>
          <p:cNvSpPr>
            <a:spLocks noGrp="1"/>
          </p:cNvSpPr>
          <p:nvPr>
            <p:ph type="sldNum" sz="quarter" idx="12"/>
          </p:nvPr>
        </p:nvSpPr>
        <p:spPr/>
        <p:txBody>
          <a:bodyPr/>
          <a:lstStyle/>
          <a:p>
            <a:pPr>
              <a:defRPr/>
            </a:pPr>
            <a:fld id="{3F9502DF-B475-4200-95E0-9E8412006735}" type="slidenum">
              <a:rPr lang="en-US" smtClean="0"/>
              <a:pPr>
                <a:defRPr/>
              </a:pPr>
              <a:t>22</a:t>
            </a:fld>
            <a:endParaRPr lang="en-US"/>
          </a:p>
        </p:txBody>
      </p:sp>
    </p:spTree>
    <p:extLst>
      <p:ext uri="{BB962C8B-B14F-4D97-AF65-F5344CB8AC3E}">
        <p14:creationId xmlns:p14="http://schemas.microsoft.com/office/powerpoint/2010/main" val="37874339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5: </a:t>
            </a:r>
            <a:endParaRPr lang="en-US" dirty="0"/>
          </a:p>
        </p:txBody>
      </p:sp>
      <p:sp>
        <p:nvSpPr>
          <p:cNvPr id="3" name="Content Placeholder 2"/>
          <p:cNvSpPr>
            <a:spLocks noGrp="1"/>
          </p:cNvSpPr>
          <p:nvPr>
            <p:ph idx="1"/>
          </p:nvPr>
        </p:nvSpPr>
        <p:spPr/>
        <p:txBody>
          <a:bodyPr/>
          <a:lstStyle/>
          <a:p>
            <a:r>
              <a:rPr lang="en-US" dirty="0" smtClean="0"/>
              <a:t>Suppose you are hired by </a:t>
            </a:r>
            <a:r>
              <a:rPr lang="en-US" dirty="0" err="1" smtClean="0"/>
              <a:t>Nittany</a:t>
            </a:r>
            <a:r>
              <a:rPr lang="en-US" dirty="0" smtClean="0"/>
              <a:t> Hospital to secure its patient health records. </a:t>
            </a:r>
          </a:p>
          <a:p>
            <a:pPr lvl="1"/>
            <a:r>
              <a:rPr lang="en-US" dirty="0" smtClean="0"/>
              <a:t>What is your security model?</a:t>
            </a:r>
          </a:p>
          <a:p>
            <a:pPr lvl="1"/>
            <a:r>
              <a:rPr lang="en-US" dirty="0" smtClean="0"/>
              <a:t>What are the security objectives?  </a:t>
            </a:r>
            <a:endParaRPr lang="en-US" dirty="0"/>
          </a:p>
        </p:txBody>
      </p:sp>
      <p:sp>
        <p:nvSpPr>
          <p:cNvPr id="4" name="Slide Number Placeholder 3"/>
          <p:cNvSpPr>
            <a:spLocks noGrp="1"/>
          </p:cNvSpPr>
          <p:nvPr>
            <p:ph type="sldNum" sz="quarter" idx="12"/>
          </p:nvPr>
        </p:nvSpPr>
        <p:spPr/>
        <p:txBody>
          <a:bodyPr/>
          <a:lstStyle/>
          <a:p>
            <a:pPr>
              <a:defRPr/>
            </a:pPr>
            <a:fld id="{3F9502DF-B475-4200-95E0-9E8412006735}" type="slidenum">
              <a:rPr lang="en-US" smtClean="0"/>
              <a:pPr>
                <a:defRPr/>
              </a:pPr>
              <a:t>23</a:t>
            </a:fld>
            <a:endParaRPr lang="en-US"/>
          </a:p>
        </p:txBody>
      </p:sp>
    </p:spTree>
    <p:extLst>
      <p:ext uri="{BB962C8B-B14F-4D97-AF65-F5344CB8AC3E}">
        <p14:creationId xmlns:p14="http://schemas.microsoft.com/office/powerpoint/2010/main" val="16308199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defRPr>
                <a:solidFill>
                  <a:schemeClr val="tx1"/>
                </a:solidFill>
                <a:latin typeface="Verdana" pitchFamily="34" charset="0"/>
                <a:cs typeface="Times New Roman" pitchFamily="18" charset="0"/>
              </a:defRPr>
            </a:lvl1pPr>
            <a:lvl2pPr marL="742950" indent="-285750">
              <a:defRPr>
                <a:solidFill>
                  <a:schemeClr val="tx1"/>
                </a:solidFill>
                <a:latin typeface="Verdana" pitchFamily="34" charset="0"/>
                <a:cs typeface="Times New Roman" pitchFamily="18" charset="0"/>
              </a:defRPr>
            </a:lvl2pPr>
            <a:lvl3pPr marL="1143000" indent="-228600">
              <a:defRPr>
                <a:solidFill>
                  <a:schemeClr val="tx1"/>
                </a:solidFill>
                <a:latin typeface="Verdana" pitchFamily="34" charset="0"/>
                <a:cs typeface="Times New Roman" pitchFamily="18" charset="0"/>
              </a:defRPr>
            </a:lvl3pPr>
            <a:lvl4pPr marL="1600200" indent="-228600">
              <a:defRPr>
                <a:solidFill>
                  <a:schemeClr val="tx1"/>
                </a:solidFill>
                <a:latin typeface="Verdana" pitchFamily="34" charset="0"/>
                <a:cs typeface="Times New Roman" pitchFamily="18" charset="0"/>
              </a:defRPr>
            </a:lvl4pPr>
            <a:lvl5pPr marL="2057400" indent="-228600">
              <a:defRPr>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603422EA-AF53-4353-BE87-2604273B6A91}" type="slidenum">
              <a:rPr lang="en-US" smtClean="0"/>
              <a:pPr/>
              <a:t>24</a:t>
            </a:fld>
            <a:endParaRPr lang="en-US" smtClean="0"/>
          </a:p>
        </p:txBody>
      </p:sp>
      <p:sp>
        <p:nvSpPr>
          <p:cNvPr id="23555" name="Rectangle 2"/>
          <p:cNvSpPr>
            <a:spLocks noGrp="1" noChangeArrowheads="1"/>
          </p:cNvSpPr>
          <p:nvPr>
            <p:ph type="title"/>
          </p:nvPr>
        </p:nvSpPr>
        <p:spPr/>
        <p:txBody>
          <a:bodyPr/>
          <a:lstStyle/>
          <a:p>
            <a:pPr eaLnBrk="1" hangingPunct="1"/>
            <a:r>
              <a:rPr lang="en-US" smtClean="0"/>
              <a:t>Related Terminology</a:t>
            </a:r>
          </a:p>
        </p:txBody>
      </p:sp>
      <p:sp>
        <p:nvSpPr>
          <p:cNvPr id="23556" name="Rectangle 3"/>
          <p:cNvSpPr>
            <a:spLocks noGrp="1" noChangeArrowheads="1"/>
          </p:cNvSpPr>
          <p:nvPr>
            <p:ph type="body" idx="1"/>
          </p:nvPr>
        </p:nvSpPr>
        <p:spPr/>
        <p:txBody>
          <a:bodyPr/>
          <a:lstStyle/>
          <a:p>
            <a:pPr eaLnBrk="1" hangingPunct="1">
              <a:lnSpc>
                <a:spcPct val="80000"/>
              </a:lnSpc>
            </a:pPr>
            <a:r>
              <a:rPr lang="en-US" sz="2100" smtClean="0"/>
              <a:t>Reliability</a:t>
            </a:r>
          </a:p>
          <a:p>
            <a:pPr lvl="1" eaLnBrk="1" hangingPunct="1">
              <a:lnSpc>
                <a:spcPct val="80000"/>
              </a:lnSpc>
            </a:pPr>
            <a:r>
              <a:rPr lang="en-US" sz="2000" smtClean="0"/>
              <a:t>Property of a system that indicates it will continue to function for long periods of time under varying circumstances</a:t>
            </a:r>
          </a:p>
          <a:p>
            <a:pPr eaLnBrk="1" hangingPunct="1">
              <a:lnSpc>
                <a:spcPct val="80000"/>
              </a:lnSpc>
            </a:pPr>
            <a:r>
              <a:rPr lang="en-US" sz="2100" smtClean="0"/>
              <a:t>Survivability</a:t>
            </a:r>
          </a:p>
          <a:p>
            <a:pPr lvl="1" eaLnBrk="1" hangingPunct="1">
              <a:lnSpc>
                <a:spcPct val="80000"/>
              </a:lnSpc>
            </a:pPr>
            <a:r>
              <a:rPr lang="en-US" sz="2000" smtClean="0"/>
              <a:t>Ability of a system to maintain function during abnormal or environmentally troubling events</a:t>
            </a:r>
            <a:endParaRPr lang="en-US" sz="2100" smtClean="0"/>
          </a:p>
          <a:p>
            <a:pPr eaLnBrk="1" hangingPunct="1">
              <a:lnSpc>
                <a:spcPct val="80000"/>
              </a:lnSpc>
            </a:pPr>
            <a:r>
              <a:rPr lang="en-US" sz="2100" smtClean="0"/>
              <a:t>Assurance</a:t>
            </a:r>
          </a:p>
          <a:p>
            <a:pPr lvl="1" eaLnBrk="1" hangingPunct="1">
              <a:lnSpc>
                <a:spcPct val="80000"/>
              </a:lnSpc>
            </a:pPr>
            <a:r>
              <a:rPr lang="en-US" sz="2000" smtClean="0"/>
              <a:t>Confidence that system meets its security requirements</a:t>
            </a:r>
          </a:p>
          <a:p>
            <a:pPr eaLnBrk="1" hangingPunct="1">
              <a:lnSpc>
                <a:spcPct val="80000"/>
              </a:lnSpc>
            </a:pPr>
            <a:r>
              <a:rPr lang="en-US" sz="2200" smtClean="0"/>
              <a:t>Security </a:t>
            </a:r>
            <a:r>
              <a:rPr lang="en-US" sz="2200" smtClean="0">
                <a:solidFill>
                  <a:srgbClr val="FF3300"/>
                </a:solidFill>
              </a:rPr>
              <a:t>policy</a:t>
            </a:r>
          </a:p>
          <a:p>
            <a:pPr lvl="1" eaLnBrk="1" hangingPunct="1">
              <a:lnSpc>
                <a:spcPct val="80000"/>
              </a:lnSpc>
            </a:pPr>
            <a:r>
              <a:rPr lang="en-US" sz="2000" smtClean="0"/>
              <a:t>Statement of what is and is not allowed</a:t>
            </a:r>
          </a:p>
          <a:p>
            <a:pPr eaLnBrk="1" hangingPunct="1">
              <a:lnSpc>
                <a:spcPct val="80000"/>
              </a:lnSpc>
            </a:pPr>
            <a:r>
              <a:rPr lang="en-US" sz="2200" smtClean="0"/>
              <a:t>Security </a:t>
            </a:r>
            <a:r>
              <a:rPr lang="en-US" sz="2200" smtClean="0">
                <a:solidFill>
                  <a:srgbClr val="FF3300"/>
                </a:solidFill>
              </a:rPr>
              <a:t>mechanism</a:t>
            </a:r>
          </a:p>
          <a:p>
            <a:pPr lvl="1" eaLnBrk="1" hangingPunct="1">
              <a:lnSpc>
                <a:spcPct val="80000"/>
              </a:lnSpc>
            </a:pPr>
            <a:r>
              <a:rPr lang="en-US" sz="2000" smtClean="0"/>
              <a:t>Method for enforcing a security policy </a:t>
            </a:r>
            <a:endParaRPr lang="en-US" sz="1800" smtClean="0"/>
          </a:p>
        </p:txBody>
      </p:sp>
    </p:spTree>
    <p:extLst>
      <p:ext uri="{BB962C8B-B14F-4D97-AF65-F5344CB8AC3E}">
        <p14:creationId xmlns:p14="http://schemas.microsoft.com/office/powerpoint/2010/main" val="39931639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lvl1pPr>
              <a:defRPr>
                <a:solidFill>
                  <a:schemeClr val="tx1"/>
                </a:solidFill>
                <a:latin typeface="Verdana" pitchFamily="34" charset="0"/>
                <a:cs typeface="Times New Roman" pitchFamily="18" charset="0"/>
              </a:defRPr>
            </a:lvl1pPr>
            <a:lvl2pPr marL="742950" indent="-285750">
              <a:defRPr>
                <a:solidFill>
                  <a:schemeClr val="tx1"/>
                </a:solidFill>
                <a:latin typeface="Verdana" pitchFamily="34" charset="0"/>
                <a:cs typeface="Times New Roman" pitchFamily="18" charset="0"/>
              </a:defRPr>
            </a:lvl2pPr>
            <a:lvl3pPr marL="1143000" indent="-228600">
              <a:defRPr>
                <a:solidFill>
                  <a:schemeClr val="tx1"/>
                </a:solidFill>
                <a:latin typeface="Verdana" pitchFamily="34" charset="0"/>
                <a:cs typeface="Times New Roman" pitchFamily="18" charset="0"/>
              </a:defRPr>
            </a:lvl3pPr>
            <a:lvl4pPr marL="1600200" indent="-228600">
              <a:defRPr>
                <a:solidFill>
                  <a:schemeClr val="tx1"/>
                </a:solidFill>
                <a:latin typeface="Verdana" pitchFamily="34" charset="0"/>
                <a:cs typeface="Times New Roman" pitchFamily="18" charset="0"/>
              </a:defRPr>
            </a:lvl4pPr>
            <a:lvl5pPr marL="2057400" indent="-228600">
              <a:defRPr>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77F91C8F-763D-479A-A83D-59B0A65A4357}" type="slidenum">
              <a:rPr lang="en-US" smtClean="0"/>
              <a:pPr/>
              <a:t>25</a:t>
            </a:fld>
            <a:endParaRPr lang="en-US" smtClean="0"/>
          </a:p>
        </p:txBody>
      </p:sp>
      <p:sp>
        <p:nvSpPr>
          <p:cNvPr id="24579" name="Rectangle 2"/>
          <p:cNvSpPr>
            <a:spLocks noGrp="1" noChangeArrowheads="1"/>
          </p:cNvSpPr>
          <p:nvPr>
            <p:ph type="title"/>
          </p:nvPr>
        </p:nvSpPr>
        <p:spPr/>
        <p:txBody>
          <a:bodyPr/>
          <a:lstStyle/>
          <a:p>
            <a:pPr eaLnBrk="1" hangingPunct="1"/>
            <a:r>
              <a:rPr lang="en-US" smtClean="0"/>
              <a:t>Methods of Defense</a:t>
            </a:r>
          </a:p>
        </p:txBody>
      </p:sp>
      <p:sp>
        <p:nvSpPr>
          <p:cNvPr id="24580" name="Rectangle 3"/>
          <p:cNvSpPr>
            <a:spLocks noGrp="1" noChangeArrowheads="1"/>
          </p:cNvSpPr>
          <p:nvPr>
            <p:ph type="body" idx="1"/>
          </p:nvPr>
        </p:nvSpPr>
        <p:spPr/>
        <p:txBody>
          <a:bodyPr/>
          <a:lstStyle/>
          <a:p>
            <a:pPr eaLnBrk="1" hangingPunct="1"/>
            <a:r>
              <a:rPr lang="en-US" dirty="0" smtClean="0"/>
              <a:t>Prevention</a:t>
            </a:r>
          </a:p>
          <a:p>
            <a:pPr lvl="1" eaLnBrk="1" hangingPunct="1"/>
            <a:r>
              <a:rPr lang="en-US" dirty="0" smtClean="0"/>
              <a:t>By blocking the attack or closing the vulnerability</a:t>
            </a:r>
          </a:p>
          <a:p>
            <a:pPr lvl="1" eaLnBrk="1" hangingPunct="1"/>
            <a:r>
              <a:rPr lang="en-US" dirty="0" smtClean="0"/>
              <a:t>Attacks are going to occur</a:t>
            </a:r>
          </a:p>
          <a:p>
            <a:pPr lvl="1" eaLnBrk="1" hangingPunct="1"/>
            <a:r>
              <a:rPr lang="en-US" dirty="0" smtClean="0"/>
              <a:t>Prevention is not the only solution</a:t>
            </a:r>
          </a:p>
          <a:p>
            <a:pPr eaLnBrk="1" hangingPunct="1"/>
            <a:r>
              <a:rPr lang="en-US" dirty="0" smtClean="0"/>
              <a:t>Deterrence</a:t>
            </a:r>
          </a:p>
          <a:p>
            <a:pPr lvl="1" eaLnBrk="1" hangingPunct="1"/>
            <a:r>
              <a:rPr lang="en-US" dirty="0" smtClean="0"/>
              <a:t>By making the attack harder, but not impossible</a:t>
            </a:r>
          </a:p>
          <a:p>
            <a:pPr eaLnBrk="1" hangingPunct="1">
              <a:buFont typeface="Wingdings" pitchFamily="2" charset="2"/>
              <a:buNone/>
            </a:pPr>
            <a:endParaRPr lang="en-US" dirty="0" smtClean="0"/>
          </a:p>
        </p:txBody>
      </p:sp>
    </p:spTree>
    <p:extLst>
      <p:ext uri="{BB962C8B-B14F-4D97-AF65-F5344CB8AC3E}">
        <p14:creationId xmlns:p14="http://schemas.microsoft.com/office/powerpoint/2010/main" val="27539253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lvl1pPr>
              <a:defRPr>
                <a:solidFill>
                  <a:schemeClr val="tx1"/>
                </a:solidFill>
                <a:latin typeface="Verdana" pitchFamily="34" charset="0"/>
                <a:cs typeface="Times New Roman" pitchFamily="18" charset="0"/>
              </a:defRPr>
            </a:lvl1pPr>
            <a:lvl2pPr marL="742950" indent="-285750">
              <a:defRPr>
                <a:solidFill>
                  <a:schemeClr val="tx1"/>
                </a:solidFill>
                <a:latin typeface="Verdana" pitchFamily="34" charset="0"/>
                <a:cs typeface="Times New Roman" pitchFamily="18" charset="0"/>
              </a:defRPr>
            </a:lvl2pPr>
            <a:lvl3pPr marL="1143000" indent="-228600">
              <a:defRPr>
                <a:solidFill>
                  <a:schemeClr val="tx1"/>
                </a:solidFill>
                <a:latin typeface="Verdana" pitchFamily="34" charset="0"/>
                <a:cs typeface="Times New Roman" pitchFamily="18" charset="0"/>
              </a:defRPr>
            </a:lvl3pPr>
            <a:lvl4pPr marL="1600200" indent="-228600">
              <a:defRPr>
                <a:solidFill>
                  <a:schemeClr val="tx1"/>
                </a:solidFill>
                <a:latin typeface="Verdana" pitchFamily="34" charset="0"/>
                <a:cs typeface="Times New Roman" pitchFamily="18" charset="0"/>
              </a:defRPr>
            </a:lvl4pPr>
            <a:lvl5pPr marL="2057400" indent="-228600">
              <a:defRPr>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EBD1E891-10AB-4097-985E-841B4475FD48}" type="slidenum">
              <a:rPr lang="en-US" smtClean="0"/>
              <a:pPr/>
              <a:t>26</a:t>
            </a:fld>
            <a:endParaRPr lang="en-US" smtClean="0"/>
          </a:p>
        </p:txBody>
      </p:sp>
      <p:sp>
        <p:nvSpPr>
          <p:cNvPr id="25603" name="Rectangle 2"/>
          <p:cNvSpPr>
            <a:spLocks noGrp="1" noChangeArrowheads="1"/>
          </p:cNvSpPr>
          <p:nvPr>
            <p:ph type="title"/>
          </p:nvPr>
        </p:nvSpPr>
        <p:spPr/>
        <p:txBody>
          <a:bodyPr/>
          <a:lstStyle/>
          <a:p>
            <a:pPr eaLnBrk="1" hangingPunct="1"/>
            <a:r>
              <a:rPr lang="en-US" smtClean="0"/>
              <a:t>Other Defenses</a:t>
            </a:r>
          </a:p>
        </p:txBody>
      </p:sp>
      <p:sp>
        <p:nvSpPr>
          <p:cNvPr id="25604" name="Rectangle 3"/>
          <p:cNvSpPr>
            <a:spLocks noGrp="1" noChangeArrowheads="1"/>
          </p:cNvSpPr>
          <p:nvPr>
            <p:ph type="body" idx="1"/>
          </p:nvPr>
        </p:nvSpPr>
        <p:spPr/>
        <p:txBody>
          <a:bodyPr/>
          <a:lstStyle/>
          <a:p>
            <a:pPr eaLnBrk="1" hangingPunct="1">
              <a:lnSpc>
                <a:spcPct val="90000"/>
              </a:lnSpc>
            </a:pPr>
            <a:r>
              <a:rPr lang="en-US" smtClean="0"/>
              <a:t>Detection and response</a:t>
            </a:r>
          </a:p>
          <a:p>
            <a:pPr lvl="1" eaLnBrk="1" hangingPunct="1">
              <a:lnSpc>
                <a:spcPct val="90000"/>
              </a:lnSpc>
            </a:pPr>
            <a:r>
              <a:rPr lang="en-US" smtClean="0"/>
              <a:t>How do you know when you are attacked</a:t>
            </a:r>
          </a:p>
          <a:p>
            <a:pPr lvl="1" eaLnBrk="1" hangingPunct="1">
              <a:lnSpc>
                <a:spcPct val="90000"/>
              </a:lnSpc>
            </a:pPr>
            <a:r>
              <a:rPr lang="en-US" smtClean="0"/>
              <a:t>How quickly can you stop the attack</a:t>
            </a:r>
          </a:p>
          <a:p>
            <a:pPr lvl="1" eaLnBrk="1" hangingPunct="1">
              <a:lnSpc>
                <a:spcPct val="90000"/>
              </a:lnSpc>
            </a:pPr>
            <a:r>
              <a:rPr lang="en-US" smtClean="0"/>
              <a:t>Can you prevent the attack from recurring</a:t>
            </a:r>
          </a:p>
          <a:p>
            <a:pPr eaLnBrk="1" hangingPunct="1">
              <a:lnSpc>
                <a:spcPct val="90000"/>
              </a:lnSpc>
            </a:pPr>
            <a:r>
              <a:rPr lang="en-US" smtClean="0"/>
              <a:t>Recovery</a:t>
            </a:r>
          </a:p>
          <a:p>
            <a:pPr lvl="1" eaLnBrk="1" hangingPunct="1">
              <a:lnSpc>
                <a:spcPct val="90000"/>
              </a:lnSpc>
            </a:pPr>
            <a:r>
              <a:rPr lang="en-US" smtClean="0"/>
              <a:t>Can be much more important than prevention</a:t>
            </a:r>
          </a:p>
          <a:p>
            <a:pPr eaLnBrk="1" hangingPunct="1">
              <a:lnSpc>
                <a:spcPct val="90000"/>
              </a:lnSpc>
            </a:pPr>
            <a:r>
              <a:rPr lang="en-US" smtClean="0"/>
              <a:t>Legal issues</a:t>
            </a:r>
          </a:p>
        </p:txBody>
      </p:sp>
    </p:spTree>
    <p:extLst>
      <p:ext uri="{BB962C8B-B14F-4D97-AF65-F5344CB8AC3E}">
        <p14:creationId xmlns:p14="http://schemas.microsoft.com/office/powerpoint/2010/main" val="3604607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lvl1pPr>
              <a:defRPr>
                <a:solidFill>
                  <a:schemeClr val="tx1"/>
                </a:solidFill>
                <a:latin typeface="Verdana" pitchFamily="34" charset="0"/>
                <a:cs typeface="Times New Roman" pitchFamily="18" charset="0"/>
              </a:defRPr>
            </a:lvl1pPr>
            <a:lvl2pPr marL="742950" indent="-285750">
              <a:defRPr>
                <a:solidFill>
                  <a:schemeClr val="tx1"/>
                </a:solidFill>
                <a:latin typeface="Verdana" pitchFamily="34" charset="0"/>
                <a:cs typeface="Times New Roman" pitchFamily="18" charset="0"/>
              </a:defRPr>
            </a:lvl2pPr>
            <a:lvl3pPr marL="1143000" indent="-228600">
              <a:defRPr>
                <a:solidFill>
                  <a:schemeClr val="tx1"/>
                </a:solidFill>
                <a:latin typeface="Verdana" pitchFamily="34" charset="0"/>
                <a:cs typeface="Times New Roman" pitchFamily="18" charset="0"/>
              </a:defRPr>
            </a:lvl3pPr>
            <a:lvl4pPr marL="1600200" indent="-228600">
              <a:defRPr>
                <a:solidFill>
                  <a:schemeClr val="tx1"/>
                </a:solidFill>
                <a:latin typeface="Verdana" pitchFamily="34" charset="0"/>
                <a:cs typeface="Times New Roman" pitchFamily="18" charset="0"/>
              </a:defRPr>
            </a:lvl4pPr>
            <a:lvl5pPr marL="2057400" indent="-228600">
              <a:defRPr>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99D02500-6C4C-4837-B537-504CD3CA0D61}" type="slidenum">
              <a:rPr lang="en-US" smtClean="0"/>
              <a:pPr/>
              <a:t>27</a:t>
            </a:fld>
            <a:endParaRPr lang="en-US" smtClean="0"/>
          </a:p>
        </p:txBody>
      </p:sp>
      <p:sp>
        <p:nvSpPr>
          <p:cNvPr id="26627" name="Rectangle 2"/>
          <p:cNvSpPr>
            <a:spLocks noGrp="1" noChangeArrowheads="1"/>
          </p:cNvSpPr>
          <p:nvPr>
            <p:ph type="title"/>
          </p:nvPr>
        </p:nvSpPr>
        <p:spPr/>
        <p:txBody>
          <a:bodyPr/>
          <a:lstStyle/>
          <a:p>
            <a:pPr eaLnBrk="1" hangingPunct="1"/>
            <a:r>
              <a:rPr lang="en-US" smtClean="0"/>
              <a:t>Human Factors</a:t>
            </a:r>
          </a:p>
        </p:txBody>
      </p:sp>
      <p:sp>
        <p:nvSpPr>
          <p:cNvPr id="26628" name="Rectangle 3"/>
          <p:cNvSpPr>
            <a:spLocks noGrp="1" noChangeArrowheads="1"/>
          </p:cNvSpPr>
          <p:nvPr>
            <p:ph type="body" idx="1"/>
          </p:nvPr>
        </p:nvSpPr>
        <p:spPr/>
        <p:txBody>
          <a:bodyPr/>
          <a:lstStyle/>
          <a:p>
            <a:pPr eaLnBrk="1" hangingPunct="1"/>
            <a:r>
              <a:rPr lang="en-US" smtClean="0"/>
              <a:t>E.g., passwords</a:t>
            </a:r>
          </a:p>
          <a:p>
            <a:pPr eaLnBrk="1" hangingPunct="1"/>
            <a:r>
              <a:rPr lang="en-US" smtClean="0"/>
              <a:t>Outsider vs. insider attacks</a:t>
            </a:r>
          </a:p>
          <a:p>
            <a:pPr eaLnBrk="1" hangingPunct="1"/>
            <a:r>
              <a:rPr lang="en-US" smtClean="0"/>
              <a:t>Software misconfiguration</a:t>
            </a:r>
          </a:p>
          <a:p>
            <a:pPr eaLnBrk="1" hangingPunct="1"/>
            <a:r>
              <a:rPr lang="en-US" smtClean="0"/>
              <a:t>Social engineering</a:t>
            </a:r>
          </a:p>
          <a:p>
            <a:pPr eaLnBrk="1" hangingPunct="1"/>
            <a:r>
              <a:rPr lang="en-US" smtClean="0"/>
              <a:t>Not applying security patches</a:t>
            </a:r>
          </a:p>
          <a:p>
            <a:pPr eaLnBrk="1" hangingPunct="1"/>
            <a:r>
              <a:rPr lang="en-US" smtClean="0"/>
              <a:t>…</a:t>
            </a:r>
          </a:p>
          <a:p>
            <a:pPr eaLnBrk="1" hangingPunct="1"/>
            <a:endParaRPr lang="en-US" smtClean="0"/>
          </a:p>
        </p:txBody>
      </p:sp>
    </p:spTree>
    <p:extLst>
      <p:ext uri="{BB962C8B-B14F-4D97-AF65-F5344CB8AC3E}">
        <p14:creationId xmlns:p14="http://schemas.microsoft.com/office/powerpoint/2010/main" val="27658567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lvl1pPr>
              <a:defRPr>
                <a:solidFill>
                  <a:schemeClr val="tx1"/>
                </a:solidFill>
                <a:latin typeface="Verdana" pitchFamily="34" charset="0"/>
                <a:cs typeface="Times New Roman" pitchFamily="18" charset="0"/>
              </a:defRPr>
            </a:lvl1pPr>
            <a:lvl2pPr marL="742950" indent="-285750">
              <a:defRPr>
                <a:solidFill>
                  <a:schemeClr val="tx1"/>
                </a:solidFill>
                <a:latin typeface="Verdana" pitchFamily="34" charset="0"/>
                <a:cs typeface="Times New Roman" pitchFamily="18" charset="0"/>
              </a:defRPr>
            </a:lvl2pPr>
            <a:lvl3pPr marL="1143000" indent="-228600">
              <a:defRPr>
                <a:solidFill>
                  <a:schemeClr val="tx1"/>
                </a:solidFill>
                <a:latin typeface="Verdana" pitchFamily="34" charset="0"/>
                <a:cs typeface="Times New Roman" pitchFamily="18" charset="0"/>
              </a:defRPr>
            </a:lvl3pPr>
            <a:lvl4pPr marL="1600200" indent="-228600">
              <a:defRPr>
                <a:solidFill>
                  <a:schemeClr val="tx1"/>
                </a:solidFill>
                <a:latin typeface="Verdana" pitchFamily="34" charset="0"/>
                <a:cs typeface="Times New Roman" pitchFamily="18" charset="0"/>
              </a:defRPr>
            </a:lvl4pPr>
            <a:lvl5pPr marL="2057400" indent="-228600">
              <a:defRPr>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C34B61AC-9AB8-47D6-B543-F35A156801CA}" type="slidenum">
              <a:rPr lang="en-US" smtClean="0"/>
              <a:pPr/>
              <a:t>28</a:t>
            </a:fld>
            <a:endParaRPr lang="en-US" smtClean="0"/>
          </a:p>
        </p:txBody>
      </p:sp>
      <p:sp>
        <p:nvSpPr>
          <p:cNvPr id="27651" name="Rectangle 2"/>
          <p:cNvSpPr>
            <a:spLocks noGrp="1" noChangeArrowheads="1"/>
          </p:cNvSpPr>
          <p:nvPr>
            <p:ph type="title"/>
          </p:nvPr>
        </p:nvSpPr>
        <p:spPr/>
        <p:txBody>
          <a:bodyPr/>
          <a:lstStyle/>
          <a:p>
            <a:pPr eaLnBrk="1" hangingPunct="1"/>
            <a:r>
              <a:rPr lang="en-US" smtClean="0"/>
              <a:t>Basic Principles</a:t>
            </a:r>
          </a:p>
        </p:txBody>
      </p:sp>
      <p:sp>
        <p:nvSpPr>
          <p:cNvPr id="27652" name="Rectangle 3"/>
          <p:cNvSpPr>
            <a:spLocks noGrp="1" noChangeArrowheads="1"/>
          </p:cNvSpPr>
          <p:nvPr>
            <p:ph type="body" idx="1"/>
          </p:nvPr>
        </p:nvSpPr>
        <p:spPr/>
        <p:txBody>
          <a:bodyPr/>
          <a:lstStyle/>
          <a:p>
            <a:pPr eaLnBrk="1" hangingPunct="1"/>
            <a:r>
              <a:rPr lang="en-US" smtClean="0"/>
              <a:t>Principle of the weakest link</a:t>
            </a:r>
          </a:p>
          <a:p>
            <a:pPr lvl="1" eaLnBrk="1" hangingPunct="1"/>
            <a:r>
              <a:rPr lang="en-US" smtClean="0"/>
              <a:t>Security of a system is as good as the security at its weakest link</a:t>
            </a:r>
          </a:p>
          <a:p>
            <a:pPr eaLnBrk="1" hangingPunct="1"/>
            <a:r>
              <a:rPr lang="en-US" smtClean="0"/>
              <a:t>Principle of effectiveness</a:t>
            </a:r>
          </a:p>
          <a:p>
            <a:pPr lvl="1" eaLnBrk="1" hangingPunct="1"/>
            <a:r>
              <a:rPr lang="en-US" smtClean="0"/>
              <a:t>Controls must be used –and used properly –to be effective</a:t>
            </a:r>
          </a:p>
          <a:p>
            <a:pPr lvl="1" eaLnBrk="1" hangingPunct="1"/>
            <a:r>
              <a:rPr lang="en-US" smtClean="0"/>
              <a:t>They must be efficient, easy to use, and appropriate</a:t>
            </a:r>
          </a:p>
        </p:txBody>
      </p:sp>
    </p:spTree>
    <p:extLst>
      <p:ext uri="{BB962C8B-B14F-4D97-AF65-F5344CB8AC3E}">
        <p14:creationId xmlns:p14="http://schemas.microsoft.com/office/powerpoint/2010/main" val="369955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a:defRPr>
                <a:solidFill>
                  <a:schemeClr val="tx1"/>
                </a:solidFill>
                <a:latin typeface="Verdana" pitchFamily="34" charset="0"/>
                <a:cs typeface="Times New Roman" pitchFamily="18" charset="0"/>
              </a:defRPr>
            </a:lvl1pPr>
            <a:lvl2pPr marL="742950" indent="-285750">
              <a:defRPr>
                <a:solidFill>
                  <a:schemeClr val="tx1"/>
                </a:solidFill>
                <a:latin typeface="Verdana" pitchFamily="34" charset="0"/>
                <a:cs typeface="Times New Roman" pitchFamily="18" charset="0"/>
              </a:defRPr>
            </a:lvl2pPr>
            <a:lvl3pPr marL="1143000" indent="-228600">
              <a:defRPr>
                <a:solidFill>
                  <a:schemeClr val="tx1"/>
                </a:solidFill>
                <a:latin typeface="Verdana" pitchFamily="34" charset="0"/>
                <a:cs typeface="Times New Roman" pitchFamily="18" charset="0"/>
              </a:defRPr>
            </a:lvl3pPr>
            <a:lvl4pPr marL="1600200" indent="-228600">
              <a:defRPr>
                <a:solidFill>
                  <a:schemeClr val="tx1"/>
                </a:solidFill>
                <a:latin typeface="Verdana" pitchFamily="34" charset="0"/>
                <a:cs typeface="Times New Roman" pitchFamily="18" charset="0"/>
              </a:defRPr>
            </a:lvl4pPr>
            <a:lvl5pPr marL="2057400" indent="-228600">
              <a:defRPr>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18B72ACA-0118-4F0D-BAED-5EF20FFF72D0}" type="slidenum">
              <a:rPr lang="en-US" smtClean="0"/>
              <a:pPr/>
              <a:t>3</a:t>
            </a:fld>
            <a:endParaRPr lang="en-US" smtClean="0"/>
          </a:p>
        </p:txBody>
      </p:sp>
      <p:sp>
        <p:nvSpPr>
          <p:cNvPr id="5123" name="Rectangle 2"/>
          <p:cNvSpPr>
            <a:spLocks noGrp="1" noChangeArrowheads="1"/>
          </p:cNvSpPr>
          <p:nvPr>
            <p:ph type="title"/>
          </p:nvPr>
        </p:nvSpPr>
        <p:spPr>
          <a:xfrm>
            <a:off x="574675" y="304800"/>
            <a:ext cx="8569325" cy="1216025"/>
          </a:xfrm>
        </p:spPr>
        <p:txBody>
          <a:bodyPr/>
          <a:lstStyle/>
          <a:p>
            <a:pPr eaLnBrk="1" hangingPunct="1"/>
            <a:r>
              <a:rPr lang="en-GB" sz="3400" smtClean="0"/>
              <a:t>What is Computer Security (by NIST)</a:t>
            </a:r>
            <a:endParaRPr lang="en-AU" sz="3400" smtClean="0"/>
          </a:p>
        </p:txBody>
      </p:sp>
      <p:sp>
        <p:nvSpPr>
          <p:cNvPr id="5124" name="Rectangle 3"/>
          <p:cNvSpPr>
            <a:spLocks noGrp="1" noChangeArrowheads="1"/>
          </p:cNvSpPr>
          <p:nvPr>
            <p:ph type="body" idx="1"/>
          </p:nvPr>
        </p:nvSpPr>
        <p:spPr/>
        <p:txBody>
          <a:bodyPr/>
          <a:lstStyle/>
          <a:p>
            <a:pPr eaLnBrk="1" hangingPunct="1">
              <a:buFont typeface="Wingdings" pitchFamily="2" charset="2"/>
              <a:buNone/>
            </a:pPr>
            <a:r>
              <a:rPr lang="en-US" b="1" dirty="0" smtClean="0"/>
              <a:t>	Computer Security:</a:t>
            </a:r>
            <a:r>
              <a:rPr lang="en-US" dirty="0" smtClean="0"/>
              <a:t> protection </a:t>
            </a:r>
            <a:r>
              <a:rPr lang="en-US" dirty="0" smtClean="0">
                <a:solidFill>
                  <a:srgbClr val="FF0000"/>
                </a:solidFill>
              </a:rPr>
              <a:t>afforded</a:t>
            </a:r>
            <a:r>
              <a:rPr lang="en-US" dirty="0" smtClean="0"/>
              <a:t> to an automated information system in order to attain the </a:t>
            </a:r>
            <a:r>
              <a:rPr lang="en-US" dirty="0" smtClean="0">
                <a:solidFill>
                  <a:srgbClr val="FF0000"/>
                </a:solidFill>
              </a:rPr>
              <a:t>applicable </a:t>
            </a:r>
            <a:r>
              <a:rPr lang="en-US" dirty="0" smtClean="0"/>
              <a:t>objectives of preserving the integrity, availability and confidentiality of information system resources (includes hardware, software, firmware, information/data, and telecommunications).</a:t>
            </a:r>
            <a:endParaRPr lang="en-AU" dirty="0" smtClean="0">
              <a:latin typeface="Times"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lvl1pPr>
              <a:defRPr>
                <a:solidFill>
                  <a:schemeClr val="tx1"/>
                </a:solidFill>
                <a:latin typeface="Verdana" pitchFamily="34" charset="0"/>
                <a:cs typeface="Times New Roman" pitchFamily="18" charset="0"/>
              </a:defRPr>
            </a:lvl1pPr>
            <a:lvl2pPr marL="742950" indent="-285750">
              <a:defRPr>
                <a:solidFill>
                  <a:schemeClr val="tx1"/>
                </a:solidFill>
                <a:latin typeface="Verdana" pitchFamily="34" charset="0"/>
                <a:cs typeface="Times New Roman" pitchFamily="18" charset="0"/>
              </a:defRPr>
            </a:lvl2pPr>
            <a:lvl3pPr marL="1143000" indent="-228600">
              <a:defRPr>
                <a:solidFill>
                  <a:schemeClr val="tx1"/>
                </a:solidFill>
                <a:latin typeface="Verdana" pitchFamily="34" charset="0"/>
                <a:cs typeface="Times New Roman" pitchFamily="18" charset="0"/>
              </a:defRPr>
            </a:lvl3pPr>
            <a:lvl4pPr marL="1600200" indent="-228600">
              <a:defRPr>
                <a:solidFill>
                  <a:schemeClr val="tx1"/>
                </a:solidFill>
                <a:latin typeface="Verdana" pitchFamily="34" charset="0"/>
                <a:cs typeface="Times New Roman" pitchFamily="18" charset="0"/>
              </a:defRPr>
            </a:lvl4pPr>
            <a:lvl5pPr marL="2057400" indent="-228600">
              <a:defRPr>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92DBB061-8A94-435D-BCF0-C37C92D8972C}" type="slidenum">
              <a:rPr lang="en-US" smtClean="0"/>
              <a:pPr/>
              <a:t>4</a:t>
            </a:fld>
            <a:endParaRPr lang="en-US" smtClean="0"/>
          </a:p>
        </p:txBody>
      </p:sp>
      <p:sp>
        <p:nvSpPr>
          <p:cNvPr id="6147" name="Rectangle 2"/>
          <p:cNvSpPr>
            <a:spLocks noGrp="1" noChangeArrowheads="1"/>
          </p:cNvSpPr>
          <p:nvPr>
            <p:ph type="title"/>
          </p:nvPr>
        </p:nvSpPr>
        <p:spPr/>
        <p:txBody>
          <a:bodyPr/>
          <a:lstStyle/>
          <a:p>
            <a:pPr eaLnBrk="1" hangingPunct="1"/>
            <a:r>
              <a:rPr lang="en-US" sz="3400" dirty="0" smtClean="0"/>
              <a:t>Key Security Concepts (CIA Triad)</a:t>
            </a:r>
          </a:p>
        </p:txBody>
      </p:sp>
      <p:pic>
        <p:nvPicPr>
          <p:cNvPr id="6148" name="Picture 3"/>
          <p:cNvPicPr>
            <a:picLocks noChangeAspect="1" noChangeArrowheads="1"/>
          </p:cNvPicPr>
          <p:nvPr/>
        </p:nvPicPr>
        <p:blipFill>
          <a:blip r:embed="rId3">
            <a:extLst>
              <a:ext uri="{28A0092B-C50C-407E-A947-70E740481C1C}">
                <a14:useLocalDpi xmlns:a14="http://schemas.microsoft.com/office/drawing/2010/main" val="0"/>
              </a:ext>
            </a:extLst>
          </a:blip>
          <a:srcRect l="4633" t="10739" r="4633" b="21477"/>
          <a:stretch>
            <a:fillRect/>
          </a:stretch>
        </p:blipFill>
        <p:spPr bwMode="auto">
          <a:xfrm>
            <a:off x="2268538" y="1700213"/>
            <a:ext cx="4919662" cy="475615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a:solidFill>
                  <a:schemeClr val="tx1"/>
                </a:solidFill>
                <a:latin typeface="Verdana" pitchFamily="34" charset="0"/>
                <a:cs typeface="Times New Roman" pitchFamily="18" charset="0"/>
              </a:defRPr>
            </a:lvl1pPr>
            <a:lvl2pPr marL="742950" indent="-285750">
              <a:defRPr>
                <a:solidFill>
                  <a:schemeClr val="tx1"/>
                </a:solidFill>
                <a:latin typeface="Verdana" pitchFamily="34" charset="0"/>
                <a:cs typeface="Times New Roman" pitchFamily="18" charset="0"/>
              </a:defRPr>
            </a:lvl2pPr>
            <a:lvl3pPr marL="1143000" indent="-228600">
              <a:defRPr>
                <a:solidFill>
                  <a:schemeClr val="tx1"/>
                </a:solidFill>
                <a:latin typeface="Verdana" pitchFamily="34" charset="0"/>
                <a:cs typeface="Times New Roman" pitchFamily="18" charset="0"/>
              </a:defRPr>
            </a:lvl3pPr>
            <a:lvl4pPr marL="1600200" indent="-228600">
              <a:defRPr>
                <a:solidFill>
                  <a:schemeClr val="tx1"/>
                </a:solidFill>
                <a:latin typeface="Verdana" pitchFamily="34" charset="0"/>
                <a:cs typeface="Times New Roman" pitchFamily="18" charset="0"/>
              </a:defRPr>
            </a:lvl4pPr>
            <a:lvl5pPr marL="2057400" indent="-228600">
              <a:defRPr>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3F984D40-B891-45A8-B480-9DE0E295CA8F}" type="slidenum">
              <a:rPr lang="en-US" smtClean="0"/>
              <a:pPr/>
              <a:t>5</a:t>
            </a:fld>
            <a:endParaRPr lang="en-US" smtClean="0"/>
          </a:p>
        </p:txBody>
      </p:sp>
      <p:sp>
        <p:nvSpPr>
          <p:cNvPr id="7171" name="Rectangle 2"/>
          <p:cNvSpPr>
            <a:spLocks noGrp="1" noChangeArrowheads="1"/>
          </p:cNvSpPr>
          <p:nvPr>
            <p:ph type="title"/>
          </p:nvPr>
        </p:nvSpPr>
        <p:spPr/>
        <p:txBody>
          <a:bodyPr/>
          <a:lstStyle/>
          <a:p>
            <a:pPr eaLnBrk="1" hangingPunct="1"/>
            <a:r>
              <a:rPr lang="en-US" dirty="0" smtClean="0"/>
              <a:t>CIA-Three Basic Security Goals</a:t>
            </a:r>
          </a:p>
        </p:txBody>
      </p:sp>
      <p:sp>
        <p:nvSpPr>
          <p:cNvPr id="7172" name="Rectangle 3"/>
          <p:cNvSpPr>
            <a:spLocks noGrp="1" noChangeArrowheads="1"/>
          </p:cNvSpPr>
          <p:nvPr>
            <p:ph type="body" idx="1"/>
          </p:nvPr>
        </p:nvSpPr>
        <p:spPr/>
        <p:txBody>
          <a:bodyPr/>
          <a:lstStyle/>
          <a:p>
            <a:pPr eaLnBrk="1" hangingPunct="1">
              <a:lnSpc>
                <a:spcPct val="90000"/>
              </a:lnSpc>
            </a:pPr>
            <a:r>
              <a:rPr lang="en-US" sz="2600" dirty="0" smtClean="0"/>
              <a:t>Confidentiality</a:t>
            </a:r>
          </a:p>
          <a:p>
            <a:pPr lvl="1" eaLnBrk="1" hangingPunct="1">
              <a:lnSpc>
                <a:spcPct val="90000"/>
              </a:lnSpc>
            </a:pPr>
            <a:r>
              <a:rPr lang="en-US" sz="2200" dirty="0" smtClean="0"/>
              <a:t>assets are accessed only by authorized parties</a:t>
            </a:r>
          </a:p>
          <a:p>
            <a:pPr lvl="1" eaLnBrk="1" hangingPunct="1">
              <a:lnSpc>
                <a:spcPct val="90000"/>
              </a:lnSpc>
            </a:pPr>
            <a:r>
              <a:rPr lang="en-US" sz="2200" dirty="0" smtClean="0"/>
              <a:t>Sometimes called privacy, secrecy</a:t>
            </a:r>
          </a:p>
          <a:p>
            <a:pPr lvl="1" eaLnBrk="1" hangingPunct="1">
              <a:lnSpc>
                <a:spcPct val="90000"/>
              </a:lnSpc>
            </a:pPr>
            <a:r>
              <a:rPr lang="en-US" sz="2200" i="1" dirty="0" smtClean="0"/>
              <a:t>Or, preventing unauthorized disclosure</a:t>
            </a:r>
          </a:p>
          <a:p>
            <a:pPr eaLnBrk="1" hangingPunct="1">
              <a:lnSpc>
                <a:spcPct val="90000"/>
              </a:lnSpc>
            </a:pPr>
            <a:r>
              <a:rPr lang="en-US" sz="2600" dirty="0" smtClean="0"/>
              <a:t>Integrity</a:t>
            </a:r>
          </a:p>
          <a:p>
            <a:pPr lvl="1" eaLnBrk="1" hangingPunct="1">
              <a:lnSpc>
                <a:spcPct val="90000"/>
              </a:lnSpc>
            </a:pPr>
            <a:r>
              <a:rPr lang="en-US" sz="2200" dirty="0" smtClean="0"/>
              <a:t>Assets can be modified by authorized parties or only in authorized ways</a:t>
            </a:r>
          </a:p>
          <a:p>
            <a:pPr eaLnBrk="1" hangingPunct="1">
              <a:lnSpc>
                <a:spcPct val="90000"/>
              </a:lnSpc>
            </a:pPr>
            <a:r>
              <a:rPr lang="en-US" sz="2600" dirty="0" smtClean="0"/>
              <a:t>Availability</a:t>
            </a:r>
          </a:p>
          <a:p>
            <a:pPr lvl="1" eaLnBrk="1" hangingPunct="1">
              <a:lnSpc>
                <a:spcPct val="90000"/>
              </a:lnSpc>
            </a:pPr>
            <a:r>
              <a:rPr lang="en-US" sz="2200" dirty="0" smtClean="0"/>
              <a:t>Assets are accessible to authorized parties at appropriate times</a:t>
            </a:r>
          </a:p>
          <a:p>
            <a:pPr lvl="1" eaLnBrk="1" hangingPunct="1">
              <a:lnSpc>
                <a:spcPct val="90000"/>
              </a:lnSpc>
            </a:pPr>
            <a:r>
              <a:rPr lang="en-US" sz="2200" dirty="0" smtClean="0"/>
              <a:t>Security’s next great challenge</a:t>
            </a:r>
          </a:p>
          <a:p>
            <a:pPr eaLnBrk="1" hangingPunct="1">
              <a:lnSpc>
                <a:spcPct val="90000"/>
              </a:lnSpc>
              <a:buFont typeface="Wingdings" pitchFamily="2" charset="2"/>
              <a:buNone/>
            </a:pPr>
            <a:endParaRPr lang="en-US" sz="26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lvl1pPr>
              <a:defRPr>
                <a:solidFill>
                  <a:schemeClr val="tx1"/>
                </a:solidFill>
                <a:latin typeface="Verdana" pitchFamily="34" charset="0"/>
                <a:cs typeface="Times New Roman" pitchFamily="18" charset="0"/>
              </a:defRPr>
            </a:lvl1pPr>
            <a:lvl2pPr marL="742950" indent="-285750">
              <a:defRPr>
                <a:solidFill>
                  <a:schemeClr val="tx1"/>
                </a:solidFill>
                <a:latin typeface="Verdana" pitchFamily="34" charset="0"/>
                <a:cs typeface="Times New Roman" pitchFamily="18" charset="0"/>
              </a:defRPr>
            </a:lvl2pPr>
            <a:lvl3pPr marL="1143000" indent="-228600">
              <a:defRPr>
                <a:solidFill>
                  <a:schemeClr val="tx1"/>
                </a:solidFill>
                <a:latin typeface="Verdana" pitchFamily="34" charset="0"/>
                <a:cs typeface="Times New Roman" pitchFamily="18" charset="0"/>
              </a:defRPr>
            </a:lvl3pPr>
            <a:lvl4pPr marL="1600200" indent="-228600">
              <a:defRPr>
                <a:solidFill>
                  <a:schemeClr val="tx1"/>
                </a:solidFill>
                <a:latin typeface="Verdana" pitchFamily="34" charset="0"/>
                <a:cs typeface="Times New Roman" pitchFamily="18" charset="0"/>
              </a:defRPr>
            </a:lvl4pPr>
            <a:lvl5pPr marL="2057400" indent="-228600">
              <a:defRPr>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8AB7B929-0D28-4615-9ACF-B822C1073EF1}" type="slidenum">
              <a:rPr lang="en-US" smtClean="0"/>
              <a:pPr/>
              <a:t>6</a:t>
            </a:fld>
            <a:endParaRPr lang="en-US" smtClean="0"/>
          </a:p>
        </p:txBody>
      </p:sp>
      <p:sp>
        <p:nvSpPr>
          <p:cNvPr id="9219" name="Rectangle 2"/>
          <p:cNvSpPr>
            <a:spLocks noGrp="1" noChangeArrowheads="1"/>
          </p:cNvSpPr>
          <p:nvPr>
            <p:ph type="title"/>
          </p:nvPr>
        </p:nvSpPr>
        <p:spPr/>
        <p:txBody>
          <a:bodyPr/>
          <a:lstStyle/>
          <a:p>
            <a:pPr eaLnBrk="1" hangingPunct="1"/>
            <a:r>
              <a:rPr lang="en-US" smtClean="0"/>
              <a:t>Security is always a tradeoff</a:t>
            </a:r>
          </a:p>
        </p:txBody>
      </p:sp>
      <p:sp>
        <p:nvSpPr>
          <p:cNvPr id="9220" name="Rectangle 3"/>
          <p:cNvSpPr>
            <a:spLocks noGrp="1" noChangeArrowheads="1"/>
          </p:cNvSpPr>
          <p:nvPr>
            <p:ph type="body" idx="1"/>
          </p:nvPr>
        </p:nvSpPr>
        <p:spPr/>
        <p:txBody>
          <a:bodyPr/>
          <a:lstStyle/>
          <a:p>
            <a:pPr eaLnBrk="1" hangingPunct="1"/>
            <a:r>
              <a:rPr lang="en-US" smtClean="0"/>
              <a:t>Often these are conflicting goals</a:t>
            </a:r>
          </a:p>
        </p:txBody>
      </p:sp>
      <p:pic>
        <p:nvPicPr>
          <p:cNvPr id="9221"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2286000"/>
            <a:ext cx="360997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2286000"/>
            <a:ext cx="457835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a:defRPr>
                <a:solidFill>
                  <a:schemeClr val="tx1"/>
                </a:solidFill>
                <a:latin typeface="Verdana" pitchFamily="34" charset="0"/>
                <a:cs typeface="Times New Roman" pitchFamily="18" charset="0"/>
              </a:defRPr>
            </a:lvl1pPr>
            <a:lvl2pPr marL="742950" indent="-285750">
              <a:defRPr>
                <a:solidFill>
                  <a:schemeClr val="tx1"/>
                </a:solidFill>
                <a:latin typeface="Verdana" pitchFamily="34" charset="0"/>
                <a:cs typeface="Times New Roman" pitchFamily="18" charset="0"/>
              </a:defRPr>
            </a:lvl2pPr>
            <a:lvl3pPr marL="1143000" indent="-228600">
              <a:defRPr>
                <a:solidFill>
                  <a:schemeClr val="tx1"/>
                </a:solidFill>
                <a:latin typeface="Verdana" pitchFamily="34" charset="0"/>
                <a:cs typeface="Times New Roman" pitchFamily="18" charset="0"/>
              </a:defRPr>
            </a:lvl3pPr>
            <a:lvl4pPr marL="1600200" indent="-228600">
              <a:defRPr>
                <a:solidFill>
                  <a:schemeClr val="tx1"/>
                </a:solidFill>
                <a:latin typeface="Verdana" pitchFamily="34" charset="0"/>
                <a:cs typeface="Times New Roman" pitchFamily="18" charset="0"/>
              </a:defRPr>
            </a:lvl4pPr>
            <a:lvl5pPr marL="2057400" indent="-228600">
              <a:defRPr>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92D92040-F1AF-4524-B0BC-F7A33813DB99}" type="slidenum">
              <a:rPr lang="en-US" smtClean="0"/>
              <a:pPr/>
              <a:t>7</a:t>
            </a:fld>
            <a:endParaRPr lang="en-US" smtClean="0"/>
          </a:p>
        </p:txBody>
      </p:sp>
      <p:sp>
        <p:nvSpPr>
          <p:cNvPr id="10243" name="Rectangle 2"/>
          <p:cNvSpPr>
            <a:spLocks noGrp="1" noChangeArrowheads="1"/>
          </p:cNvSpPr>
          <p:nvPr>
            <p:ph type="title"/>
          </p:nvPr>
        </p:nvSpPr>
        <p:spPr>
          <a:xfrm>
            <a:off x="304800" y="277813"/>
            <a:ext cx="8610600" cy="1139825"/>
          </a:xfrm>
        </p:spPr>
        <p:txBody>
          <a:bodyPr/>
          <a:lstStyle/>
          <a:p>
            <a:pPr eaLnBrk="1" hangingPunct="1"/>
            <a:r>
              <a:rPr lang="en-US" smtClean="0"/>
              <a:t>Computer Security Challenges</a:t>
            </a:r>
          </a:p>
        </p:txBody>
      </p:sp>
      <p:sp>
        <p:nvSpPr>
          <p:cNvPr id="10244" name="Rectangle 3"/>
          <p:cNvSpPr>
            <a:spLocks noGrp="1" noChangeArrowheads="1"/>
          </p:cNvSpPr>
          <p:nvPr>
            <p:ph type="body" idx="1"/>
          </p:nvPr>
        </p:nvSpPr>
        <p:spPr>
          <a:xfrm>
            <a:off x="539750" y="1844675"/>
            <a:ext cx="8223250" cy="4479925"/>
          </a:xfrm>
        </p:spPr>
        <p:txBody>
          <a:bodyPr/>
          <a:lstStyle/>
          <a:p>
            <a:pPr marL="609600" indent="-609600" eaLnBrk="1" hangingPunct="1">
              <a:lnSpc>
                <a:spcPct val="90000"/>
              </a:lnSpc>
              <a:buFont typeface="Times" pitchFamily="18" charset="0"/>
              <a:buAutoNum type="arabicPeriod"/>
            </a:pPr>
            <a:r>
              <a:rPr lang="en-US" sz="2600" dirty="0" smtClean="0"/>
              <a:t>not simple</a:t>
            </a:r>
          </a:p>
          <a:p>
            <a:pPr marL="609600" indent="-609600" eaLnBrk="1" hangingPunct="1">
              <a:lnSpc>
                <a:spcPct val="90000"/>
              </a:lnSpc>
              <a:buFont typeface="Times" pitchFamily="18" charset="0"/>
              <a:buAutoNum type="arabicPeriod"/>
            </a:pPr>
            <a:r>
              <a:rPr lang="en-US" sz="2600" dirty="0" smtClean="0"/>
              <a:t>must consider potential attacks</a:t>
            </a:r>
          </a:p>
          <a:p>
            <a:pPr marL="609600" indent="-609600" eaLnBrk="1" hangingPunct="1">
              <a:lnSpc>
                <a:spcPct val="90000"/>
              </a:lnSpc>
              <a:buFont typeface="Times" pitchFamily="18" charset="0"/>
              <a:buAutoNum type="arabicPeriod"/>
            </a:pPr>
            <a:r>
              <a:rPr lang="en-US" sz="2600" dirty="0" smtClean="0"/>
              <a:t>procedures used counter-intuitive</a:t>
            </a:r>
          </a:p>
          <a:p>
            <a:pPr marL="609600" indent="-609600" eaLnBrk="1" hangingPunct="1">
              <a:lnSpc>
                <a:spcPct val="90000"/>
              </a:lnSpc>
              <a:buFont typeface="Times" pitchFamily="18" charset="0"/>
              <a:buAutoNum type="arabicPeriod"/>
            </a:pPr>
            <a:r>
              <a:rPr lang="en-US" sz="2600" dirty="0" smtClean="0"/>
              <a:t>involve algorithms and secret info</a:t>
            </a:r>
          </a:p>
          <a:p>
            <a:pPr marL="609600" indent="-609600" eaLnBrk="1" hangingPunct="1">
              <a:lnSpc>
                <a:spcPct val="90000"/>
              </a:lnSpc>
              <a:buFont typeface="Times" pitchFamily="18" charset="0"/>
              <a:buAutoNum type="arabicPeriod"/>
            </a:pPr>
            <a:r>
              <a:rPr lang="en-US" sz="2600" dirty="0" smtClean="0"/>
              <a:t>must decide where to deploy mechanisms</a:t>
            </a:r>
          </a:p>
          <a:p>
            <a:pPr marL="609600" indent="-609600" eaLnBrk="1" hangingPunct="1">
              <a:lnSpc>
                <a:spcPct val="90000"/>
              </a:lnSpc>
              <a:buFont typeface="Times" pitchFamily="18" charset="0"/>
              <a:buAutoNum type="arabicPeriod"/>
            </a:pPr>
            <a:r>
              <a:rPr lang="en-US" sz="2600" dirty="0" smtClean="0"/>
              <a:t>battle of wits between attacker / admin</a:t>
            </a:r>
          </a:p>
          <a:p>
            <a:pPr marL="609600" indent="-609600" eaLnBrk="1" hangingPunct="1">
              <a:lnSpc>
                <a:spcPct val="90000"/>
              </a:lnSpc>
              <a:buFont typeface="Times" pitchFamily="18" charset="0"/>
              <a:buAutoNum type="arabicPeriod"/>
            </a:pPr>
            <a:r>
              <a:rPr lang="en-US" sz="2600" dirty="0" smtClean="0"/>
              <a:t>not perceived on benefit until fails</a:t>
            </a:r>
          </a:p>
          <a:p>
            <a:pPr marL="609600" indent="-609600" eaLnBrk="1" hangingPunct="1">
              <a:lnSpc>
                <a:spcPct val="90000"/>
              </a:lnSpc>
              <a:buFont typeface="Times" pitchFamily="18" charset="0"/>
              <a:buAutoNum type="arabicPeriod"/>
            </a:pPr>
            <a:r>
              <a:rPr lang="en-US" sz="2600" dirty="0" smtClean="0"/>
              <a:t>requires regular monitoring</a:t>
            </a:r>
          </a:p>
          <a:p>
            <a:pPr marL="609600" indent="-609600" eaLnBrk="1" hangingPunct="1">
              <a:lnSpc>
                <a:spcPct val="90000"/>
              </a:lnSpc>
              <a:buFont typeface="Times" pitchFamily="18" charset="0"/>
              <a:buAutoNum type="arabicPeriod"/>
            </a:pPr>
            <a:r>
              <a:rPr lang="en-US" sz="2600" dirty="0" smtClean="0"/>
              <a:t>too often an after-thought</a:t>
            </a:r>
          </a:p>
          <a:p>
            <a:pPr marL="609600" indent="-609600" eaLnBrk="1" hangingPunct="1">
              <a:lnSpc>
                <a:spcPct val="90000"/>
              </a:lnSpc>
              <a:buFont typeface="Times" pitchFamily="18" charset="0"/>
              <a:buAutoNum type="arabicPeriod"/>
            </a:pPr>
            <a:r>
              <a:rPr lang="en-US" sz="2600" dirty="0" smtClean="0"/>
              <a:t>regarded as impediment to using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4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4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4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4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lvl1pPr>
              <a:defRPr>
                <a:solidFill>
                  <a:schemeClr val="tx1"/>
                </a:solidFill>
                <a:latin typeface="Verdana" pitchFamily="34" charset="0"/>
                <a:cs typeface="Times New Roman" pitchFamily="18" charset="0"/>
              </a:defRPr>
            </a:lvl1pPr>
            <a:lvl2pPr marL="742950" indent="-285750">
              <a:defRPr>
                <a:solidFill>
                  <a:schemeClr val="tx1"/>
                </a:solidFill>
                <a:latin typeface="Verdana" pitchFamily="34" charset="0"/>
                <a:cs typeface="Times New Roman" pitchFamily="18" charset="0"/>
              </a:defRPr>
            </a:lvl2pPr>
            <a:lvl3pPr marL="1143000" indent="-228600">
              <a:defRPr>
                <a:solidFill>
                  <a:schemeClr val="tx1"/>
                </a:solidFill>
                <a:latin typeface="Verdana" pitchFamily="34" charset="0"/>
                <a:cs typeface="Times New Roman" pitchFamily="18" charset="0"/>
              </a:defRPr>
            </a:lvl3pPr>
            <a:lvl4pPr marL="1600200" indent="-228600">
              <a:defRPr>
                <a:solidFill>
                  <a:schemeClr val="tx1"/>
                </a:solidFill>
                <a:latin typeface="Verdana" pitchFamily="34" charset="0"/>
                <a:cs typeface="Times New Roman" pitchFamily="18" charset="0"/>
              </a:defRPr>
            </a:lvl4pPr>
            <a:lvl5pPr marL="2057400" indent="-228600">
              <a:defRPr>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A54F5544-4B81-4770-B013-F2499E0F0FEE}" type="slidenum">
              <a:rPr lang="en-US" smtClean="0"/>
              <a:pPr/>
              <a:t>8</a:t>
            </a:fld>
            <a:endParaRPr lang="en-US" smtClean="0"/>
          </a:p>
        </p:txBody>
      </p:sp>
      <p:sp>
        <p:nvSpPr>
          <p:cNvPr id="11267" name="Rectangle 2"/>
          <p:cNvSpPr>
            <a:spLocks noGrp="1" noChangeArrowheads="1"/>
          </p:cNvSpPr>
          <p:nvPr>
            <p:ph type="title"/>
          </p:nvPr>
        </p:nvSpPr>
        <p:spPr/>
        <p:txBody>
          <a:bodyPr/>
          <a:lstStyle/>
          <a:p>
            <a:pPr eaLnBrk="1" hangingPunct="1"/>
            <a:r>
              <a:rPr lang="en-US" sz="3400" smtClean="0"/>
              <a:t>“More” security not always better</a:t>
            </a:r>
          </a:p>
        </p:txBody>
      </p:sp>
      <p:sp>
        <p:nvSpPr>
          <p:cNvPr id="11268" name="Rectangle 3"/>
          <p:cNvSpPr>
            <a:spLocks noGrp="1" noChangeArrowheads="1"/>
          </p:cNvSpPr>
          <p:nvPr>
            <p:ph type="body" idx="1"/>
          </p:nvPr>
        </p:nvSpPr>
        <p:spPr>
          <a:xfrm>
            <a:off x="566738" y="1752600"/>
            <a:ext cx="8001000" cy="4343400"/>
          </a:xfrm>
        </p:spPr>
        <p:txBody>
          <a:bodyPr/>
          <a:lstStyle/>
          <a:p>
            <a:pPr eaLnBrk="1" hangingPunct="1">
              <a:lnSpc>
                <a:spcPct val="80000"/>
              </a:lnSpc>
            </a:pPr>
            <a:r>
              <a:rPr lang="en-US" sz="2600" dirty="0" smtClean="0"/>
              <a:t>Security is not a magic bullet</a:t>
            </a:r>
          </a:p>
          <a:p>
            <a:pPr lvl="1" eaLnBrk="1" hangingPunct="1">
              <a:lnSpc>
                <a:spcPct val="80000"/>
              </a:lnSpc>
            </a:pPr>
            <a:r>
              <a:rPr lang="en-US" sz="2200" dirty="0" smtClean="0"/>
              <a:t>The goal should never be to make a system as secure as possible</a:t>
            </a:r>
          </a:p>
          <a:p>
            <a:pPr lvl="1" eaLnBrk="1" hangingPunct="1">
              <a:lnSpc>
                <a:spcPct val="80000"/>
              </a:lnSpc>
            </a:pPr>
            <a:r>
              <a:rPr lang="en-US" sz="2200" dirty="0" smtClean="0"/>
              <a:t>Rather “to make the system as secure as possible within certain constraints”</a:t>
            </a:r>
            <a:endParaRPr lang="en-US" dirty="0" smtClean="0"/>
          </a:p>
          <a:p>
            <a:pPr eaLnBrk="1" hangingPunct="1">
              <a:lnSpc>
                <a:spcPct val="80000"/>
              </a:lnSpc>
            </a:pPr>
            <a:r>
              <a:rPr lang="en-US" sz="2600" dirty="0" smtClean="0"/>
              <a:t>Principle of adequate protection</a:t>
            </a:r>
          </a:p>
          <a:p>
            <a:pPr lvl="1" eaLnBrk="1" hangingPunct="1">
              <a:lnSpc>
                <a:spcPct val="80000"/>
              </a:lnSpc>
            </a:pPr>
            <a:r>
              <a:rPr lang="en-US" sz="2200" dirty="0" smtClean="0"/>
              <a:t>Computer items must be protected only until they lose their value</a:t>
            </a:r>
          </a:p>
          <a:p>
            <a:pPr lvl="1" eaLnBrk="1" hangingPunct="1">
              <a:lnSpc>
                <a:spcPct val="80000"/>
              </a:lnSpc>
            </a:pPr>
            <a:r>
              <a:rPr lang="en-US" sz="2200" dirty="0" smtClean="0"/>
              <a:t>The cost of protection should not exceed their value</a:t>
            </a:r>
          </a:p>
          <a:p>
            <a:pPr eaLnBrk="1" hangingPunct="1">
              <a:lnSpc>
                <a:spcPct val="80000"/>
              </a:lnSpc>
            </a:pPr>
            <a:r>
              <a:rPr lang="en-US" sz="2600" dirty="0" smtClean="0"/>
              <a:t>The likelihood of a particular attack</a:t>
            </a:r>
          </a:p>
          <a:p>
            <a:pPr lvl="1" eaLnBrk="1" hangingPunct="1">
              <a:lnSpc>
                <a:spcPct val="80000"/>
              </a:lnSpc>
            </a:pPr>
            <a:r>
              <a:rPr lang="en-US" sz="2200" dirty="0" smtClean="0"/>
              <a:t>Risk 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 calcmode="lin" valueType="num">
                                      <p:cBhvr additive="base">
                                        <p:cTn id="7" dur="500" fill="hold"/>
                                        <p:tgtEl>
                                          <p:spTgt spid="112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268">
                                            <p:txEl>
                                              <p:pRg st="1" end="1"/>
                                            </p:txEl>
                                          </p:spTgt>
                                        </p:tgtEl>
                                        <p:attrNameLst>
                                          <p:attrName>style.visibility</p:attrName>
                                        </p:attrNameLst>
                                      </p:cBhvr>
                                      <p:to>
                                        <p:strVal val="visible"/>
                                      </p:to>
                                    </p:set>
                                    <p:anim calcmode="lin" valueType="num">
                                      <p:cBhvr additive="base">
                                        <p:cTn id="11" dur="500" fill="hold"/>
                                        <p:tgtEl>
                                          <p:spTgt spid="1126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26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268">
                                            <p:txEl>
                                              <p:pRg st="2" end="2"/>
                                            </p:txEl>
                                          </p:spTgt>
                                        </p:tgtEl>
                                        <p:attrNameLst>
                                          <p:attrName>style.visibility</p:attrName>
                                        </p:attrNameLst>
                                      </p:cBhvr>
                                      <p:to>
                                        <p:strVal val="visible"/>
                                      </p:to>
                                    </p:set>
                                    <p:anim calcmode="lin" valueType="num">
                                      <p:cBhvr additive="base">
                                        <p:cTn id="15" dur="500" fill="hold"/>
                                        <p:tgtEl>
                                          <p:spTgt spid="1126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2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268">
                                            <p:txEl>
                                              <p:pRg st="3" end="3"/>
                                            </p:txEl>
                                          </p:spTgt>
                                        </p:tgtEl>
                                        <p:attrNameLst>
                                          <p:attrName>style.visibility</p:attrName>
                                        </p:attrNameLst>
                                      </p:cBhvr>
                                      <p:to>
                                        <p:strVal val="visible"/>
                                      </p:to>
                                    </p:set>
                                    <p:anim calcmode="lin" valueType="num">
                                      <p:cBhvr additive="base">
                                        <p:cTn id="21" dur="500" fill="hold"/>
                                        <p:tgtEl>
                                          <p:spTgt spid="1126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268">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268">
                                            <p:txEl>
                                              <p:pRg st="4" end="4"/>
                                            </p:txEl>
                                          </p:spTgt>
                                        </p:tgtEl>
                                        <p:attrNameLst>
                                          <p:attrName>style.visibility</p:attrName>
                                        </p:attrNameLst>
                                      </p:cBhvr>
                                      <p:to>
                                        <p:strVal val="visible"/>
                                      </p:to>
                                    </p:set>
                                    <p:anim calcmode="lin" valueType="num">
                                      <p:cBhvr additive="base">
                                        <p:cTn id="25" dur="500" fill="hold"/>
                                        <p:tgtEl>
                                          <p:spTgt spid="1126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8">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268">
                                            <p:txEl>
                                              <p:pRg st="5" end="5"/>
                                            </p:txEl>
                                          </p:spTgt>
                                        </p:tgtEl>
                                        <p:attrNameLst>
                                          <p:attrName>style.visibility</p:attrName>
                                        </p:attrNameLst>
                                      </p:cBhvr>
                                      <p:to>
                                        <p:strVal val="visible"/>
                                      </p:to>
                                    </p:set>
                                    <p:anim calcmode="lin" valueType="num">
                                      <p:cBhvr additive="base">
                                        <p:cTn id="29" dur="500" fill="hold"/>
                                        <p:tgtEl>
                                          <p:spTgt spid="11268">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26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268">
                                            <p:txEl>
                                              <p:pRg st="6" end="6"/>
                                            </p:txEl>
                                          </p:spTgt>
                                        </p:tgtEl>
                                        <p:attrNameLst>
                                          <p:attrName>style.visibility</p:attrName>
                                        </p:attrNameLst>
                                      </p:cBhvr>
                                      <p:to>
                                        <p:strVal val="visible"/>
                                      </p:to>
                                    </p:set>
                                    <p:anim calcmode="lin" valueType="num">
                                      <p:cBhvr additive="base">
                                        <p:cTn id="35" dur="500" fill="hold"/>
                                        <p:tgtEl>
                                          <p:spTgt spid="11268">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268">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268">
                                            <p:txEl>
                                              <p:pRg st="7" end="7"/>
                                            </p:txEl>
                                          </p:spTgt>
                                        </p:tgtEl>
                                        <p:attrNameLst>
                                          <p:attrName>style.visibility</p:attrName>
                                        </p:attrNameLst>
                                      </p:cBhvr>
                                      <p:to>
                                        <p:strVal val="visible"/>
                                      </p:to>
                                    </p:set>
                                    <p:anim calcmode="lin" valueType="num">
                                      <p:cBhvr additive="base">
                                        <p:cTn id="39" dur="500" fill="hold"/>
                                        <p:tgtEl>
                                          <p:spTgt spid="11268">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26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lvl1pPr>
              <a:defRPr>
                <a:solidFill>
                  <a:schemeClr val="tx1"/>
                </a:solidFill>
                <a:latin typeface="Verdana" pitchFamily="34" charset="0"/>
                <a:cs typeface="Times New Roman" pitchFamily="18" charset="0"/>
              </a:defRPr>
            </a:lvl1pPr>
            <a:lvl2pPr marL="742950" indent="-285750">
              <a:defRPr>
                <a:solidFill>
                  <a:schemeClr val="tx1"/>
                </a:solidFill>
                <a:latin typeface="Verdana" pitchFamily="34" charset="0"/>
                <a:cs typeface="Times New Roman" pitchFamily="18" charset="0"/>
              </a:defRPr>
            </a:lvl2pPr>
            <a:lvl3pPr marL="1143000" indent="-228600">
              <a:defRPr>
                <a:solidFill>
                  <a:schemeClr val="tx1"/>
                </a:solidFill>
                <a:latin typeface="Verdana" pitchFamily="34" charset="0"/>
                <a:cs typeface="Times New Roman" pitchFamily="18" charset="0"/>
              </a:defRPr>
            </a:lvl3pPr>
            <a:lvl4pPr marL="1600200" indent="-228600">
              <a:defRPr>
                <a:solidFill>
                  <a:schemeClr val="tx1"/>
                </a:solidFill>
                <a:latin typeface="Verdana" pitchFamily="34" charset="0"/>
                <a:cs typeface="Times New Roman" pitchFamily="18" charset="0"/>
              </a:defRPr>
            </a:lvl4pPr>
            <a:lvl5pPr marL="2057400" indent="-228600">
              <a:defRPr>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Verdana" pitchFamily="34" charset="0"/>
                <a:cs typeface="Times New Roman" pitchFamily="18" charset="0"/>
              </a:defRPr>
            </a:lvl9pPr>
          </a:lstStyle>
          <a:p>
            <a:fld id="{0544F929-F183-4681-9F3E-D0B907D346DB}" type="slidenum">
              <a:rPr lang="en-US" smtClean="0"/>
              <a:pPr/>
              <a:t>9</a:t>
            </a:fld>
            <a:endParaRPr lang="en-US" smtClean="0"/>
          </a:p>
        </p:txBody>
      </p:sp>
      <p:sp>
        <p:nvSpPr>
          <p:cNvPr id="12291" name="Rectangle 2"/>
          <p:cNvSpPr>
            <a:spLocks noGrp="1" noChangeArrowheads="1"/>
          </p:cNvSpPr>
          <p:nvPr>
            <p:ph type="title"/>
          </p:nvPr>
        </p:nvSpPr>
        <p:spPr/>
        <p:txBody>
          <a:bodyPr/>
          <a:lstStyle/>
          <a:p>
            <a:pPr eaLnBrk="1" hangingPunct="1"/>
            <a:r>
              <a:rPr lang="en-US" smtClean="0"/>
              <a:t>Terminology</a:t>
            </a:r>
          </a:p>
        </p:txBody>
      </p:sp>
      <p:sp>
        <p:nvSpPr>
          <p:cNvPr id="12292" name="Rectangle 3"/>
          <p:cNvSpPr>
            <a:spLocks noGrp="1" noChangeArrowheads="1"/>
          </p:cNvSpPr>
          <p:nvPr>
            <p:ph type="body" idx="1"/>
          </p:nvPr>
        </p:nvSpPr>
        <p:spPr/>
        <p:txBody>
          <a:bodyPr/>
          <a:lstStyle/>
          <a:p>
            <a:pPr eaLnBrk="1" hangingPunct="1"/>
            <a:r>
              <a:rPr lang="en-US" smtClean="0"/>
              <a:t>Vulnerability</a:t>
            </a:r>
          </a:p>
          <a:p>
            <a:pPr eaLnBrk="1" hangingPunct="1"/>
            <a:r>
              <a:rPr lang="en-US" smtClean="0"/>
              <a:t>Threat</a:t>
            </a:r>
          </a:p>
          <a:p>
            <a:pPr eaLnBrk="1" hangingPunct="1"/>
            <a:r>
              <a:rPr lang="en-US" smtClean="0"/>
              <a:t>Adversary</a:t>
            </a:r>
          </a:p>
          <a:p>
            <a:pPr eaLnBrk="1" hangingPunct="1"/>
            <a:r>
              <a:rPr lang="en-US" smtClean="0"/>
              <a:t>Attack</a:t>
            </a:r>
          </a:p>
          <a:p>
            <a:pPr eaLnBrk="1" hangingPunct="1"/>
            <a:r>
              <a:rPr lang="en-US" smtClean="0"/>
              <a:t>Trust</a:t>
            </a:r>
          </a:p>
          <a:p>
            <a:pPr eaLnBrk="1" hangingPunct="1"/>
            <a:endParaRPr lang="en-US" smtClean="0"/>
          </a:p>
          <a:p>
            <a:pPr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cs typeface="Times New Roman" pitchFamily="18"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23032</TotalTime>
  <Words>1827</Words>
  <Application>Microsoft Office PowerPoint</Application>
  <PresentationFormat>On-screen Show (4:3)</PresentationFormat>
  <Paragraphs>265</Paragraphs>
  <Slides>28</Slides>
  <Notes>25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7" baseType="lpstr">
      <vt:lpstr>Palatino</vt:lpstr>
      <vt:lpstr>Arial</vt:lpstr>
      <vt:lpstr>Book Antiqua</vt:lpstr>
      <vt:lpstr>Times</vt:lpstr>
      <vt:lpstr>Times New Roman</vt:lpstr>
      <vt:lpstr>Verdana</vt:lpstr>
      <vt:lpstr>Wingdings</vt:lpstr>
      <vt:lpstr>Profile</vt:lpstr>
      <vt:lpstr>Photo Editor Photo</vt:lpstr>
      <vt:lpstr>PowerPoint Presentation</vt:lpstr>
      <vt:lpstr>What is Security</vt:lpstr>
      <vt:lpstr>What is Computer Security (by NIST)</vt:lpstr>
      <vt:lpstr>Key Security Concepts (CIA Triad)</vt:lpstr>
      <vt:lpstr>CIA-Three Basic Security Goals</vt:lpstr>
      <vt:lpstr>Security is always a tradeoff</vt:lpstr>
      <vt:lpstr>Computer Security Challenges</vt:lpstr>
      <vt:lpstr>“More” security not always better</vt:lpstr>
      <vt:lpstr>Terminology</vt:lpstr>
      <vt:lpstr>Vulnerabilities</vt:lpstr>
      <vt:lpstr>Threats</vt:lpstr>
      <vt:lpstr>Adversary</vt:lpstr>
      <vt:lpstr>Attacks</vt:lpstr>
      <vt:lpstr>Examples of Attacks/Threats</vt:lpstr>
      <vt:lpstr>Computer Security Losses</vt:lpstr>
      <vt:lpstr>     Figure 1.5  Security Technologies  Used</vt:lpstr>
      <vt:lpstr>Trust</vt:lpstr>
      <vt:lpstr>Security Model</vt:lpstr>
      <vt:lpstr>Case 1: Snapchat</vt:lpstr>
      <vt:lpstr>Case 2</vt:lpstr>
      <vt:lpstr>Case 3:</vt:lpstr>
      <vt:lpstr>Case 4:</vt:lpstr>
      <vt:lpstr>Case 5: </vt:lpstr>
      <vt:lpstr>Related Terminology</vt:lpstr>
      <vt:lpstr>Methods of Defense</vt:lpstr>
      <vt:lpstr>Other Defenses</vt:lpstr>
      <vt:lpstr>Human Factors</vt:lpstr>
      <vt:lpstr>Basic Principles</vt:lpstr>
    </vt:vector>
  </TitlesOfParts>
  <Company>TinyMesh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CSE597B: Special Topics in Network and Systems Security</dc:title>
  <dc:creator>Sencun Zhu</dc:creator>
  <cp:lastModifiedBy>Sencun Zhu</cp:lastModifiedBy>
  <cp:revision>111</cp:revision>
  <dcterms:created xsi:type="dcterms:W3CDTF">2004-09-02T22:01:32Z</dcterms:created>
  <dcterms:modified xsi:type="dcterms:W3CDTF">2017-01-16T22:02:36Z</dcterms:modified>
</cp:coreProperties>
</file>