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61" r:id="rId3"/>
    <p:sldId id="262" r:id="rId4"/>
    <p:sldId id="263" r:id="rId5"/>
    <p:sldId id="264" r:id="rId6"/>
    <p:sldId id="265" r:id="rId7"/>
    <p:sldId id="266" r:id="rId8"/>
    <p:sldId id="267" r:id="rId9"/>
    <p:sldId id="268" r:id="rId10"/>
    <p:sldId id="581" r:id="rId11"/>
    <p:sldId id="594" r:id="rId12"/>
    <p:sldId id="269" r:id="rId13"/>
    <p:sldId id="270" r:id="rId14"/>
    <p:sldId id="271" r:id="rId15"/>
    <p:sldId id="597" r:id="rId16"/>
    <p:sldId id="272" r:id="rId17"/>
    <p:sldId id="582" r:id="rId18"/>
    <p:sldId id="590" r:id="rId19"/>
    <p:sldId id="275" r:id="rId20"/>
    <p:sldId id="588" r:id="rId21"/>
    <p:sldId id="585" r:id="rId22"/>
    <p:sldId id="596" r:id="rId23"/>
    <p:sldId id="592" r:id="rId24"/>
    <p:sldId id="595" r:id="rId25"/>
    <p:sldId id="593" r:id="rId26"/>
    <p:sldId id="276" r:id="rId27"/>
    <p:sldId id="586" r:id="rId28"/>
    <p:sldId id="277" r:id="rId29"/>
    <p:sldId id="279" r:id="rId30"/>
    <p:sldId id="573" r:id="rId31"/>
    <p:sldId id="574" r:id="rId32"/>
    <p:sldId id="281" r:id="rId33"/>
    <p:sldId id="282" r:id="rId34"/>
    <p:sldId id="283" r:id="rId35"/>
    <p:sldId id="284" r:id="rId36"/>
    <p:sldId id="285" r:id="rId37"/>
    <p:sldId id="286" r:id="rId38"/>
    <p:sldId id="287" r:id="rId39"/>
    <p:sldId id="288" r:id="rId40"/>
    <p:sldId id="289" r:id="rId41"/>
    <p:sldId id="290" r:id="rId42"/>
    <p:sldId id="297"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varScale="1">
        <p:scale>
          <a:sx n="65" d="100"/>
          <a:sy n="65" d="100"/>
        </p:scale>
        <p:origin x="15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60"/>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manualLayout>
          <c:layoutTarget val="inner"/>
          <c:xMode val="edge"/>
          <c:yMode val="edge"/>
          <c:x val="0.10654827968923419"/>
          <c:y val="7.7064220183486451E-2"/>
          <c:w val="0.88235294117647067"/>
          <c:h val="0.75412844036697368"/>
        </c:manualLayout>
      </c:layout>
      <c:bar3DChart>
        <c:barDir val="col"/>
        <c:grouping val="clustered"/>
        <c:varyColors val="0"/>
        <c:ser>
          <c:idx val="0"/>
          <c:order val="0"/>
          <c:tx>
            <c:strRef>
              <c:f>Sheet1!$A$2</c:f>
              <c:strCache>
                <c:ptCount val="1"/>
                <c:pt idx="0">
                  <c:v>frequency</c:v>
                </c:pt>
              </c:strCache>
            </c:strRef>
          </c:tx>
          <c:spPr>
            <a:solidFill>
              <a:srgbClr val="3366FF"/>
            </a:solidFill>
            <a:ln w="6659">
              <a:solidFill>
                <a:schemeClr val="tx1"/>
              </a:solidFill>
              <a:prstDash val="solid"/>
            </a:ln>
          </c:spPr>
          <c:invertIfNegative val="0"/>
          <c:cat>
            <c:strRef>
              <c:f>Sheet1!$B$1:$AA$1</c:f>
              <c:strCache>
                <c:ptCount val="26"/>
                <c:pt idx="0">
                  <c:v>A</c:v>
                </c:pt>
                <c:pt idx="1">
                  <c:v>B</c:v>
                </c:pt>
                <c:pt idx="2">
                  <c:v>C</c:v>
                </c:pt>
                <c:pt idx="3">
                  <c:v>D</c:v>
                </c:pt>
                <c:pt idx="4">
                  <c:v>E</c:v>
                </c:pt>
                <c:pt idx="5">
                  <c:v>F</c:v>
                </c:pt>
                <c:pt idx="6">
                  <c:v>G</c:v>
                </c:pt>
                <c:pt idx="7">
                  <c:v>H</c:v>
                </c:pt>
                <c:pt idx="8">
                  <c:v>I</c:v>
                </c:pt>
                <c:pt idx="9">
                  <c:v>J</c:v>
                </c:pt>
                <c:pt idx="10">
                  <c:v>K</c:v>
                </c:pt>
                <c:pt idx="11">
                  <c:v>L</c:v>
                </c:pt>
                <c:pt idx="12">
                  <c:v>M</c:v>
                </c:pt>
                <c:pt idx="13">
                  <c:v>N</c:v>
                </c:pt>
                <c:pt idx="14">
                  <c:v>O</c:v>
                </c:pt>
                <c:pt idx="15">
                  <c:v>P</c:v>
                </c:pt>
                <c:pt idx="16">
                  <c:v>Q</c:v>
                </c:pt>
                <c:pt idx="17">
                  <c:v>R</c:v>
                </c:pt>
                <c:pt idx="18">
                  <c:v>S</c:v>
                </c:pt>
                <c:pt idx="19">
                  <c:v>T</c:v>
                </c:pt>
                <c:pt idx="20">
                  <c:v>U</c:v>
                </c:pt>
                <c:pt idx="21">
                  <c:v>V</c:v>
                </c:pt>
                <c:pt idx="22">
                  <c:v>W</c:v>
                </c:pt>
                <c:pt idx="23">
                  <c:v>X</c:v>
                </c:pt>
                <c:pt idx="24">
                  <c:v>Y</c:v>
                </c:pt>
                <c:pt idx="25">
                  <c:v>Z</c:v>
                </c:pt>
              </c:strCache>
            </c:strRef>
          </c:cat>
          <c:val>
            <c:numRef>
              <c:f>Sheet1!$B$2:$AA$2</c:f>
              <c:numCache>
                <c:formatCode>General</c:formatCode>
                <c:ptCount val="26"/>
                <c:pt idx="0">
                  <c:v>8.1670000000000048E-2</c:v>
                </c:pt>
                <c:pt idx="1">
                  <c:v>1.4919999999999999E-2</c:v>
                </c:pt>
                <c:pt idx="2">
                  <c:v>2.782000000000005E-2</c:v>
                </c:pt>
                <c:pt idx="3">
                  <c:v>4.2529999999999998E-2</c:v>
                </c:pt>
                <c:pt idx="4">
                  <c:v>0.12701999999999999</c:v>
                </c:pt>
                <c:pt idx="5">
                  <c:v>2.228000000000005E-2</c:v>
                </c:pt>
                <c:pt idx="6">
                  <c:v>2.0150000000000001E-2</c:v>
                </c:pt>
                <c:pt idx="7">
                  <c:v>6.0940000000000022E-2</c:v>
                </c:pt>
                <c:pt idx="8">
                  <c:v>6.9660000000000125E-2</c:v>
                </c:pt>
                <c:pt idx="9">
                  <c:v>1.5299999999999999E-3</c:v>
                </c:pt>
                <c:pt idx="10">
                  <c:v>7.7200000000000142E-3</c:v>
                </c:pt>
                <c:pt idx="11">
                  <c:v>4.0250000000000001E-2</c:v>
                </c:pt>
                <c:pt idx="12">
                  <c:v>2.4060000000000002E-2</c:v>
                </c:pt>
                <c:pt idx="13">
                  <c:v>6.7489999999999994E-2</c:v>
                </c:pt>
                <c:pt idx="14">
                  <c:v>7.5070000000000109E-2</c:v>
                </c:pt>
                <c:pt idx="15">
                  <c:v>1.9290000000000029E-2</c:v>
                </c:pt>
                <c:pt idx="16">
                  <c:v>9.500000000000026E-4</c:v>
                </c:pt>
                <c:pt idx="17">
                  <c:v>5.9870000000000104E-2</c:v>
                </c:pt>
                <c:pt idx="18">
                  <c:v>6.3270000000000007E-2</c:v>
                </c:pt>
                <c:pt idx="19">
                  <c:v>9.0560000000000251E-2</c:v>
                </c:pt>
                <c:pt idx="20">
                  <c:v>2.7580000000000045E-2</c:v>
                </c:pt>
                <c:pt idx="21">
                  <c:v>9.7800000000000161E-3</c:v>
                </c:pt>
                <c:pt idx="22">
                  <c:v>2.3599999999999996E-2</c:v>
                </c:pt>
                <c:pt idx="23">
                  <c:v>1.5000000000000037E-3</c:v>
                </c:pt>
                <c:pt idx="24">
                  <c:v>1.9740000000000035E-2</c:v>
                </c:pt>
                <c:pt idx="25">
                  <c:v>7.4000000000000237E-4</c:v>
                </c:pt>
              </c:numCache>
            </c:numRef>
          </c:val>
          <c:extLst>
            <c:ext xmlns:c16="http://schemas.microsoft.com/office/drawing/2014/chart" uri="{C3380CC4-5D6E-409C-BE32-E72D297353CC}">
              <c16:uniqueId val="{00000000-33BF-4848-B6F8-F5CB3E034C6C}"/>
            </c:ext>
          </c:extLst>
        </c:ser>
        <c:dLbls>
          <c:showLegendKey val="0"/>
          <c:showVal val="0"/>
          <c:showCatName val="0"/>
          <c:showSerName val="0"/>
          <c:showPercent val="0"/>
          <c:showBubbleSize val="0"/>
        </c:dLbls>
        <c:gapWidth val="70"/>
        <c:gapDepth val="0"/>
        <c:shape val="box"/>
        <c:axId val="149119488"/>
        <c:axId val="128618432"/>
        <c:axId val="0"/>
      </c:bar3DChart>
      <c:catAx>
        <c:axId val="149119488"/>
        <c:scaling>
          <c:orientation val="minMax"/>
        </c:scaling>
        <c:delete val="0"/>
        <c:axPos val="b"/>
        <c:numFmt formatCode="General" sourceLinked="1"/>
        <c:majorTickMark val="out"/>
        <c:minorTickMark val="none"/>
        <c:tickLblPos val="low"/>
        <c:spPr>
          <a:ln w="1665">
            <a:solidFill>
              <a:schemeClr val="tx1"/>
            </a:solidFill>
            <a:prstDash val="solid"/>
          </a:ln>
        </c:spPr>
        <c:txPr>
          <a:bodyPr rot="0" vert="horz"/>
          <a:lstStyle/>
          <a:p>
            <a:pPr>
              <a:defRPr sz="1400" b="1" i="0" u="none" strike="noStrike" baseline="0">
                <a:solidFill>
                  <a:schemeClr val="tx1"/>
                </a:solidFill>
                <a:latin typeface="Segoe UI" pitchFamily="34" charset="0"/>
                <a:ea typeface="Segoe UI" pitchFamily="34" charset="0"/>
                <a:cs typeface="Segoe UI" pitchFamily="34" charset="0"/>
              </a:defRPr>
            </a:pPr>
            <a:endParaRPr lang="en-US"/>
          </a:p>
        </c:txPr>
        <c:crossAx val="128618432"/>
        <c:crosses val="autoZero"/>
        <c:auto val="1"/>
        <c:lblAlgn val="ctr"/>
        <c:lblOffset val="100"/>
        <c:tickLblSkip val="2"/>
        <c:tickMarkSkip val="1"/>
        <c:noMultiLvlLbl val="0"/>
      </c:catAx>
      <c:valAx>
        <c:axId val="128618432"/>
        <c:scaling>
          <c:orientation val="minMax"/>
        </c:scaling>
        <c:delete val="0"/>
        <c:axPos val="l"/>
        <c:majorGridlines>
          <c:spPr>
            <a:ln w="1665">
              <a:solidFill>
                <a:schemeClr val="tx1"/>
              </a:solidFill>
              <a:prstDash val="solid"/>
            </a:ln>
          </c:spPr>
        </c:majorGridlines>
        <c:numFmt formatCode="0.00" sourceLinked="0"/>
        <c:majorTickMark val="out"/>
        <c:minorTickMark val="none"/>
        <c:tickLblPos val="nextTo"/>
        <c:spPr>
          <a:ln w="1665">
            <a:solidFill>
              <a:schemeClr val="tx1"/>
            </a:solidFill>
            <a:prstDash val="solid"/>
          </a:ln>
        </c:spPr>
        <c:txPr>
          <a:bodyPr rot="0" vert="horz"/>
          <a:lstStyle/>
          <a:p>
            <a:pPr>
              <a:defRPr sz="1200" b="1" i="0" u="none" strike="noStrike" baseline="0">
                <a:solidFill>
                  <a:schemeClr val="tx1"/>
                </a:solidFill>
                <a:latin typeface="Segoe UI" pitchFamily="34" charset="0"/>
                <a:ea typeface="Segoe UI" pitchFamily="34" charset="0"/>
                <a:cs typeface="Segoe UI" pitchFamily="34" charset="0"/>
              </a:defRPr>
            </a:pPr>
            <a:endParaRPr lang="en-US"/>
          </a:p>
        </c:txPr>
        <c:crossAx val="149119488"/>
        <c:crosses val="autoZero"/>
        <c:crossBetween val="between"/>
      </c:valAx>
      <c:spPr>
        <a:noFill/>
        <a:ln w="13318">
          <a:noFill/>
        </a:ln>
      </c:spPr>
    </c:plotArea>
    <c:plotVisOnly val="1"/>
    <c:dispBlanksAs val="gap"/>
    <c:showDLblsOverMax val="0"/>
  </c:chart>
  <c:spPr>
    <a:noFill/>
    <a:ln>
      <a:noFill/>
    </a:ln>
  </c:spPr>
  <c:txPr>
    <a:bodyPr/>
    <a:lstStyle/>
    <a:p>
      <a:pPr>
        <a:defRPr sz="1219" b="1" i="0" u="none" strike="noStrike" baseline="0">
          <a:solidFill>
            <a:schemeClr val="tx1"/>
          </a:solidFill>
          <a:latin typeface="Comic Sans MS"/>
          <a:ea typeface="Comic Sans MS"/>
          <a:cs typeface="Comic Sans MS"/>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533D30-C5CD-46CD-8B56-0222A9FCD7A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61789BA-EA98-479C-97BB-C7DA431D3393}">
      <dgm:prSet custT="1"/>
      <dgm:spPr/>
      <dgm:t>
        <a:bodyPr/>
        <a:lstStyle/>
        <a:p>
          <a:pPr rtl="0"/>
          <a:endParaRPr lang="en-US" sz="1800"/>
        </a:p>
      </dgm:t>
    </dgm:pt>
    <dgm:pt modelId="{F27787DD-21C9-4413-B098-1B1D4022059A}" type="parTrans" cxnId="{8A498722-5139-4A4B-9F7C-2D4994598CA2}">
      <dgm:prSet/>
      <dgm:spPr/>
      <dgm:t>
        <a:bodyPr/>
        <a:lstStyle/>
        <a:p>
          <a:endParaRPr lang="en-US" sz="2400"/>
        </a:p>
      </dgm:t>
    </dgm:pt>
    <dgm:pt modelId="{F1C92B6B-C55F-41F3-AA34-5AA868FF4331}" type="sibTrans" cxnId="{8A498722-5139-4A4B-9F7C-2D4994598CA2}">
      <dgm:prSet/>
      <dgm:spPr/>
      <dgm:t>
        <a:bodyPr/>
        <a:lstStyle/>
        <a:p>
          <a:endParaRPr lang="en-US" sz="2400"/>
        </a:p>
      </dgm:t>
    </dgm:pt>
    <dgm:pt modelId="{A99596A4-F44C-4826-9831-6FCA7300E4AE}">
      <dgm:prSet custT="1"/>
      <dgm:spPr/>
      <dgm:t>
        <a:bodyPr/>
        <a:lstStyle/>
        <a:p>
          <a:pPr rtl="0"/>
          <a:r>
            <a:rPr lang="en-US" sz="1800" smtClean="0"/>
            <a:t>th 1.52       en 0.55       ng 0.18</a:t>
          </a:r>
          <a:endParaRPr lang="en-US" sz="1800"/>
        </a:p>
      </dgm:t>
    </dgm:pt>
    <dgm:pt modelId="{E8210F54-0562-476B-9457-6DA9AABC2388}" type="parTrans" cxnId="{EEB444CD-CBDD-486A-A2C4-E2BB7E9C0962}">
      <dgm:prSet/>
      <dgm:spPr/>
      <dgm:t>
        <a:bodyPr/>
        <a:lstStyle/>
        <a:p>
          <a:endParaRPr lang="en-US" sz="2400"/>
        </a:p>
      </dgm:t>
    </dgm:pt>
    <dgm:pt modelId="{D681DAE2-1D22-4806-B113-9BD8D23BBBB9}" type="sibTrans" cxnId="{EEB444CD-CBDD-486A-A2C4-E2BB7E9C0962}">
      <dgm:prSet/>
      <dgm:spPr/>
      <dgm:t>
        <a:bodyPr/>
        <a:lstStyle/>
        <a:p>
          <a:endParaRPr lang="en-US" sz="2400"/>
        </a:p>
      </dgm:t>
    </dgm:pt>
    <dgm:pt modelId="{DFF71677-6836-474C-B932-995D143DA145}">
      <dgm:prSet custT="1"/>
      <dgm:spPr/>
      <dgm:t>
        <a:bodyPr/>
        <a:lstStyle/>
        <a:p>
          <a:pPr rtl="0"/>
          <a:r>
            <a:rPr lang="en-US" sz="1800" smtClean="0"/>
            <a:t>he 1.28       ed 0.53       of 0.16</a:t>
          </a:r>
          <a:endParaRPr lang="en-US" sz="1800"/>
        </a:p>
      </dgm:t>
    </dgm:pt>
    <dgm:pt modelId="{205AE8EA-8A00-4A4F-B545-64DF09C61861}" type="parTrans" cxnId="{F493FF81-F185-457E-9E0C-C695DD88C842}">
      <dgm:prSet/>
      <dgm:spPr/>
      <dgm:t>
        <a:bodyPr/>
        <a:lstStyle/>
        <a:p>
          <a:endParaRPr lang="en-US" sz="2400"/>
        </a:p>
      </dgm:t>
    </dgm:pt>
    <dgm:pt modelId="{69F30023-0A61-4388-8BAE-509435FDEE18}" type="sibTrans" cxnId="{F493FF81-F185-457E-9E0C-C695DD88C842}">
      <dgm:prSet/>
      <dgm:spPr/>
      <dgm:t>
        <a:bodyPr/>
        <a:lstStyle/>
        <a:p>
          <a:endParaRPr lang="en-US" sz="2400"/>
        </a:p>
      </dgm:t>
    </dgm:pt>
    <dgm:pt modelId="{414D1E6A-3015-48D3-B476-09BA00FC67C7}">
      <dgm:prSet custT="1"/>
      <dgm:spPr/>
      <dgm:t>
        <a:bodyPr/>
        <a:lstStyle/>
        <a:p>
          <a:pPr rtl="0"/>
          <a:r>
            <a:rPr lang="en-US" sz="1800" smtClean="0"/>
            <a:t>in 0.94       to 0.52       al 0.09</a:t>
          </a:r>
          <a:endParaRPr lang="en-US" sz="1800"/>
        </a:p>
      </dgm:t>
    </dgm:pt>
    <dgm:pt modelId="{09576E47-51B8-499E-BD46-4200DD373E1D}" type="parTrans" cxnId="{A1AB8083-6BD3-4EFB-B873-7FE9CFB7C6C3}">
      <dgm:prSet/>
      <dgm:spPr/>
      <dgm:t>
        <a:bodyPr/>
        <a:lstStyle/>
        <a:p>
          <a:endParaRPr lang="en-US" sz="2400"/>
        </a:p>
      </dgm:t>
    </dgm:pt>
    <dgm:pt modelId="{E64B74DD-2D67-4889-9578-8FA4DB9A8BFC}" type="sibTrans" cxnId="{A1AB8083-6BD3-4EFB-B873-7FE9CFB7C6C3}">
      <dgm:prSet/>
      <dgm:spPr/>
      <dgm:t>
        <a:bodyPr/>
        <a:lstStyle/>
        <a:p>
          <a:endParaRPr lang="en-US" sz="2400"/>
        </a:p>
      </dgm:t>
    </dgm:pt>
    <dgm:pt modelId="{6F60B1B1-0EE2-4720-B4D5-B8C7959D4511}">
      <dgm:prSet custT="1"/>
      <dgm:spPr/>
      <dgm:t>
        <a:bodyPr/>
        <a:lstStyle/>
        <a:p>
          <a:pPr rtl="0"/>
          <a:r>
            <a:rPr lang="en-US" sz="1800" smtClean="0"/>
            <a:t>er 0.94       it 0.50       de 0.09</a:t>
          </a:r>
          <a:endParaRPr lang="en-US" sz="1800"/>
        </a:p>
      </dgm:t>
    </dgm:pt>
    <dgm:pt modelId="{ABDF49D1-2BB8-42B0-8BAE-B8AA9964AB28}" type="parTrans" cxnId="{80865843-84A4-407E-8804-E66B1B6EA1B8}">
      <dgm:prSet/>
      <dgm:spPr/>
      <dgm:t>
        <a:bodyPr/>
        <a:lstStyle/>
        <a:p>
          <a:endParaRPr lang="en-US" sz="2400"/>
        </a:p>
      </dgm:t>
    </dgm:pt>
    <dgm:pt modelId="{B4DE2A06-1234-4B52-8573-8A65E4AA784B}" type="sibTrans" cxnId="{80865843-84A4-407E-8804-E66B1B6EA1B8}">
      <dgm:prSet/>
      <dgm:spPr/>
      <dgm:t>
        <a:bodyPr/>
        <a:lstStyle/>
        <a:p>
          <a:endParaRPr lang="en-US" sz="2400"/>
        </a:p>
      </dgm:t>
    </dgm:pt>
    <dgm:pt modelId="{2FBE1C2D-10F0-4D31-8D40-E41CE64A7EB2}">
      <dgm:prSet custT="1"/>
      <dgm:spPr/>
      <dgm:t>
        <a:bodyPr/>
        <a:lstStyle/>
        <a:p>
          <a:pPr rtl="0"/>
          <a:r>
            <a:rPr lang="en-US" sz="1800" smtClean="0"/>
            <a:t>an 0.82       ou 0.50       se 0.08</a:t>
          </a:r>
          <a:endParaRPr lang="en-US" sz="1800"/>
        </a:p>
      </dgm:t>
    </dgm:pt>
    <dgm:pt modelId="{0D02523B-D074-45AB-8CBF-3F3FA84DDD64}" type="parTrans" cxnId="{76CD23A7-924D-471D-8CCB-27A512374823}">
      <dgm:prSet/>
      <dgm:spPr/>
      <dgm:t>
        <a:bodyPr/>
        <a:lstStyle/>
        <a:p>
          <a:endParaRPr lang="en-US" sz="2400"/>
        </a:p>
      </dgm:t>
    </dgm:pt>
    <dgm:pt modelId="{C7F6EABB-2D66-42A0-B5E2-C74D0C661792}" type="sibTrans" cxnId="{76CD23A7-924D-471D-8CCB-27A512374823}">
      <dgm:prSet/>
      <dgm:spPr/>
      <dgm:t>
        <a:bodyPr/>
        <a:lstStyle/>
        <a:p>
          <a:endParaRPr lang="en-US" sz="2400"/>
        </a:p>
      </dgm:t>
    </dgm:pt>
    <dgm:pt modelId="{22D2EDCA-B98C-4DCF-A046-C6D9F1729F66}">
      <dgm:prSet custT="1"/>
      <dgm:spPr/>
      <dgm:t>
        <a:bodyPr/>
        <a:lstStyle/>
        <a:p>
          <a:pPr rtl="0"/>
          <a:r>
            <a:rPr lang="en-US" sz="1800" smtClean="0"/>
            <a:t>re 0.68       ea 0.47       le 0.08</a:t>
          </a:r>
          <a:endParaRPr lang="en-US" sz="1800"/>
        </a:p>
      </dgm:t>
    </dgm:pt>
    <dgm:pt modelId="{B0C75792-F248-412F-91C0-785D2425BAED}" type="parTrans" cxnId="{80EBD48F-7CD5-4E30-A960-0AEEC4DC0B8C}">
      <dgm:prSet/>
      <dgm:spPr/>
      <dgm:t>
        <a:bodyPr/>
        <a:lstStyle/>
        <a:p>
          <a:endParaRPr lang="en-US" sz="2400"/>
        </a:p>
      </dgm:t>
    </dgm:pt>
    <dgm:pt modelId="{36C346FF-BD96-4284-BC2B-0B88879EDF69}" type="sibTrans" cxnId="{80EBD48F-7CD5-4E30-A960-0AEEC4DC0B8C}">
      <dgm:prSet/>
      <dgm:spPr/>
      <dgm:t>
        <a:bodyPr/>
        <a:lstStyle/>
        <a:p>
          <a:endParaRPr lang="en-US" sz="2400"/>
        </a:p>
      </dgm:t>
    </dgm:pt>
    <dgm:pt modelId="{B64B865B-98C9-4830-A6DF-275F71E2C0EB}">
      <dgm:prSet custT="1"/>
      <dgm:spPr/>
      <dgm:t>
        <a:bodyPr/>
        <a:lstStyle/>
        <a:p>
          <a:pPr rtl="0"/>
          <a:r>
            <a:rPr lang="en-US" sz="1800" smtClean="0"/>
            <a:t>nd 0.63       hi 0.46       sa 0.06</a:t>
          </a:r>
          <a:endParaRPr lang="en-US" sz="1800"/>
        </a:p>
      </dgm:t>
    </dgm:pt>
    <dgm:pt modelId="{AE6D7E01-40FD-4B2B-B771-177130EF0CF9}" type="parTrans" cxnId="{AF594229-5EDB-4123-9BA6-5BB81A60C125}">
      <dgm:prSet/>
      <dgm:spPr/>
      <dgm:t>
        <a:bodyPr/>
        <a:lstStyle/>
        <a:p>
          <a:endParaRPr lang="en-US" sz="2400"/>
        </a:p>
      </dgm:t>
    </dgm:pt>
    <dgm:pt modelId="{38700FE7-3AB3-4855-9840-E2C952230E8F}" type="sibTrans" cxnId="{AF594229-5EDB-4123-9BA6-5BB81A60C125}">
      <dgm:prSet/>
      <dgm:spPr/>
      <dgm:t>
        <a:bodyPr/>
        <a:lstStyle/>
        <a:p>
          <a:endParaRPr lang="en-US" sz="2400"/>
        </a:p>
      </dgm:t>
    </dgm:pt>
    <dgm:pt modelId="{958770D2-3403-40B6-A22B-C34A54BD4B1C}">
      <dgm:prSet custT="1"/>
      <dgm:spPr/>
      <dgm:t>
        <a:bodyPr/>
        <a:lstStyle/>
        <a:p>
          <a:pPr rtl="0"/>
          <a:r>
            <a:rPr lang="en-US" sz="1800" smtClean="0"/>
            <a:t>at 0.59       is 0.46       si 0.05</a:t>
          </a:r>
          <a:endParaRPr lang="en-US" sz="1800"/>
        </a:p>
      </dgm:t>
    </dgm:pt>
    <dgm:pt modelId="{6F02E293-968B-4A78-B9C4-A82616A8D22E}" type="parTrans" cxnId="{F1A3F878-FF29-4BED-AD31-24A9388EA91B}">
      <dgm:prSet/>
      <dgm:spPr/>
      <dgm:t>
        <a:bodyPr/>
        <a:lstStyle/>
        <a:p>
          <a:endParaRPr lang="en-US" sz="2400"/>
        </a:p>
      </dgm:t>
    </dgm:pt>
    <dgm:pt modelId="{5ABCACA5-D63C-4523-9EEC-032D269C5574}" type="sibTrans" cxnId="{F1A3F878-FF29-4BED-AD31-24A9388EA91B}">
      <dgm:prSet/>
      <dgm:spPr/>
      <dgm:t>
        <a:bodyPr/>
        <a:lstStyle/>
        <a:p>
          <a:endParaRPr lang="en-US" sz="2400"/>
        </a:p>
      </dgm:t>
    </dgm:pt>
    <dgm:pt modelId="{A1EF88AC-FAE2-4463-BD92-34F9B356E343}">
      <dgm:prSet custT="1"/>
      <dgm:spPr/>
      <dgm:t>
        <a:bodyPr/>
        <a:lstStyle/>
        <a:p>
          <a:pPr rtl="0"/>
          <a:r>
            <a:rPr lang="en-US" sz="1800" smtClean="0"/>
            <a:t>on 0.57       or 0.43       ar 0.04</a:t>
          </a:r>
          <a:endParaRPr lang="en-US" sz="1800"/>
        </a:p>
      </dgm:t>
    </dgm:pt>
    <dgm:pt modelId="{D6397E99-EB41-4B87-83A0-6CF84A427B9C}" type="parTrans" cxnId="{49A85690-46B4-4318-AA5E-91325BBD6BFA}">
      <dgm:prSet/>
      <dgm:spPr/>
      <dgm:t>
        <a:bodyPr/>
        <a:lstStyle/>
        <a:p>
          <a:endParaRPr lang="en-US" sz="2400"/>
        </a:p>
      </dgm:t>
    </dgm:pt>
    <dgm:pt modelId="{A390A86A-9773-45A5-8832-4B6CD5E7D58E}" type="sibTrans" cxnId="{49A85690-46B4-4318-AA5E-91325BBD6BFA}">
      <dgm:prSet/>
      <dgm:spPr/>
      <dgm:t>
        <a:bodyPr/>
        <a:lstStyle/>
        <a:p>
          <a:endParaRPr lang="en-US" sz="2400"/>
        </a:p>
      </dgm:t>
    </dgm:pt>
    <dgm:pt modelId="{31384587-2BAF-437D-AF81-2873D6918792}">
      <dgm:prSet custT="1"/>
      <dgm:spPr/>
      <dgm:t>
        <a:bodyPr/>
        <a:lstStyle/>
        <a:p>
          <a:pPr rtl="0"/>
          <a:r>
            <a:rPr lang="en-US" sz="1800" smtClean="0"/>
            <a:t>nt 0.56       ti 0.34       ve 0.04</a:t>
          </a:r>
          <a:endParaRPr lang="en-US" sz="1800"/>
        </a:p>
      </dgm:t>
    </dgm:pt>
    <dgm:pt modelId="{BCF5A695-42A3-4FF2-976A-36CFDB6F770A}" type="parTrans" cxnId="{91AF436D-4192-4BB7-8762-04CE0F6B85E0}">
      <dgm:prSet/>
      <dgm:spPr/>
      <dgm:t>
        <a:bodyPr/>
        <a:lstStyle/>
        <a:p>
          <a:endParaRPr lang="en-US" sz="2400"/>
        </a:p>
      </dgm:t>
    </dgm:pt>
    <dgm:pt modelId="{A1BBC600-88EE-4BD2-8C67-87A7047CC9DD}" type="sibTrans" cxnId="{91AF436D-4192-4BB7-8762-04CE0F6B85E0}">
      <dgm:prSet/>
      <dgm:spPr/>
      <dgm:t>
        <a:bodyPr/>
        <a:lstStyle/>
        <a:p>
          <a:endParaRPr lang="en-US" sz="2400"/>
        </a:p>
      </dgm:t>
    </dgm:pt>
    <dgm:pt modelId="{3E97AC02-6E50-4D71-82A5-8CF5214459C4}">
      <dgm:prSet custT="1"/>
      <dgm:spPr/>
      <dgm:t>
        <a:bodyPr/>
        <a:lstStyle/>
        <a:p>
          <a:pPr rtl="0"/>
          <a:r>
            <a:rPr lang="en-US" sz="1800" smtClean="0"/>
            <a:t>ha 0.56       as 0.33       ra 0.04</a:t>
          </a:r>
          <a:endParaRPr lang="en-US" sz="1800"/>
        </a:p>
      </dgm:t>
    </dgm:pt>
    <dgm:pt modelId="{163408B0-062F-4D12-A350-FFA7BE562EAF}" type="parTrans" cxnId="{61942B66-EC46-464B-A6EE-D882D60FC82E}">
      <dgm:prSet/>
      <dgm:spPr/>
      <dgm:t>
        <a:bodyPr/>
        <a:lstStyle/>
        <a:p>
          <a:endParaRPr lang="en-US" sz="2400"/>
        </a:p>
      </dgm:t>
    </dgm:pt>
    <dgm:pt modelId="{9E484089-63B4-4854-890D-6FC501E3D63E}" type="sibTrans" cxnId="{61942B66-EC46-464B-A6EE-D882D60FC82E}">
      <dgm:prSet/>
      <dgm:spPr/>
      <dgm:t>
        <a:bodyPr/>
        <a:lstStyle/>
        <a:p>
          <a:endParaRPr lang="en-US" sz="2400"/>
        </a:p>
      </dgm:t>
    </dgm:pt>
    <dgm:pt modelId="{E452AF2E-2E4F-4652-8A82-EC222ECC18C0}">
      <dgm:prSet custT="1"/>
      <dgm:spPr/>
      <dgm:t>
        <a:bodyPr/>
        <a:lstStyle/>
        <a:p>
          <a:pPr rtl="0"/>
          <a:r>
            <a:rPr lang="en-US" sz="1800" smtClean="0"/>
            <a:t>es 0.56       te 0.27       ld 0.02</a:t>
          </a:r>
          <a:endParaRPr lang="en-US" sz="1800"/>
        </a:p>
      </dgm:t>
    </dgm:pt>
    <dgm:pt modelId="{087F9C43-5C03-4792-A03D-D820424B5E23}" type="parTrans" cxnId="{37D3E797-9388-4AE1-82BA-FEB13F838308}">
      <dgm:prSet/>
      <dgm:spPr/>
      <dgm:t>
        <a:bodyPr/>
        <a:lstStyle/>
        <a:p>
          <a:endParaRPr lang="en-US" sz="2400"/>
        </a:p>
      </dgm:t>
    </dgm:pt>
    <dgm:pt modelId="{58F503EE-C6A2-416E-97E3-82A925B6CFB8}" type="sibTrans" cxnId="{37D3E797-9388-4AE1-82BA-FEB13F838308}">
      <dgm:prSet/>
      <dgm:spPr/>
      <dgm:t>
        <a:bodyPr/>
        <a:lstStyle/>
        <a:p>
          <a:endParaRPr lang="en-US" sz="2400"/>
        </a:p>
      </dgm:t>
    </dgm:pt>
    <dgm:pt modelId="{EF968419-F198-494B-BAFC-84C4C59163D2}">
      <dgm:prSet custT="1"/>
      <dgm:spPr/>
      <dgm:t>
        <a:bodyPr/>
        <a:lstStyle/>
        <a:p>
          <a:pPr rtl="0"/>
          <a:r>
            <a:rPr lang="en-US" sz="1800" smtClean="0"/>
            <a:t>st 0.55       et 0.19       ur 0.02</a:t>
          </a:r>
          <a:endParaRPr lang="en-US" sz="1800"/>
        </a:p>
      </dgm:t>
    </dgm:pt>
    <dgm:pt modelId="{A38AB7EF-AE63-4438-9049-1B8C13449805}" type="parTrans" cxnId="{F4076286-0218-4FD3-8E19-F3B16C3B5D44}">
      <dgm:prSet/>
      <dgm:spPr/>
      <dgm:t>
        <a:bodyPr/>
        <a:lstStyle/>
        <a:p>
          <a:endParaRPr lang="en-US" sz="2400"/>
        </a:p>
      </dgm:t>
    </dgm:pt>
    <dgm:pt modelId="{299A7676-52EB-403D-BDEB-2BBE199F33F2}" type="sibTrans" cxnId="{F4076286-0218-4FD3-8E19-F3B16C3B5D44}">
      <dgm:prSet/>
      <dgm:spPr/>
      <dgm:t>
        <a:bodyPr/>
        <a:lstStyle/>
        <a:p>
          <a:endParaRPr lang="en-US" sz="2400"/>
        </a:p>
      </dgm:t>
    </dgm:pt>
    <dgm:pt modelId="{A4F07184-6525-4ACF-B854-45795F9EAA94}" type="pres">
      <dgm:prSet presAssocID="{C7533D30-C5CD-46CD-8B56-0222A9FCD7A7}" presName="Name0" presStyleCnt="0">
        <dgm:presLayoutVars>
          <dgm:dir/>
          <dgm:animLvl val="lvl"/>
          <dgm:resizeHandles val="exact"/>
        </dgm:presLayoutVars>
      </dgm:prSet>
      <dgm:spPr/>
      <dgm:t>
        <a:bodyPr/>
        <a:lstStyle/>
        <a:p>
          <a:endParaRPr lang="en-US"/>
        </a:p>
      </dgm:t>
    </dgm:pt>
    <dgm:pt modelId="{F1F7F1F8-1F99-4A3C-9276-23ABDB7EF025}" type="pres">
      <dgm:prSet presAssocID="{E61789BA-EA98-479C-97BB-C7DA431D3393}" presName="linNode" presStyleCnt="0"/>
      <dgm:spPr/>
    </dgm:pt>
    <dgm:pt modelId="{6FCF9E06-4B1F-46E9-8A6C-CA4F162BFF24}" type="pres">
      <dgm:prSet presAssocID="{E61789BA-EA98-479C-97BB-C7DA431D3393}" presName="parentText" presStyleLbl="node1" presStyleIdx="0" presStyleCnt="14">
        <dgm:presLayoutVars>
          <dgm:chMax val="1"/>
          <dgm:bulletEnabled val="1"/>
        </dgm:presLayoutVars>
      </dgm:prSet>
      <dgm:spPr/>
      <dgm:t>
        <a:bodyPr/>
        <a:lstStyle/>
        <a:p>
          <a:endParaRPr lang="en-US"/>
        </a:p>
      </dgm:t>
    </dgm:pt>
    <dgm:pt modelId="{9CCA3468-25BB-4771-B56B-9030037B39F4}" type="pres">
      <dgm:prSet presAssocID="{F1C92B6B-C55F-41F3-AA34-5AA868FF4331}" presName="sp" presStyleCnt="0"/>
      <dgm:spPr/>
    </dgm:pt>
    <dgm:pt modelId="{4AE4BBC8-3E02-4847-AA65-B1E9D855C315}" type="pres">
      <dgm:prSet presAssocID="{A99596A4-F44C-4826-9831-6FCA7300E4AE}" presName="linNode" presStyleCnt="0"/>
      <dgm:spPr/>
    </dgm:pt>
    <dgm:pt modelId="{0D2B9DB5-407F-403E-904B-816D780CEA0D}" type="pres">
      <dgm:prSet presAssocID="{A99596A4-F44C-4826-9831-6FCA7300E4AE}" presName="parentText" presStyleLbl="node1" presStyleIdx="1" presStyleCnt="14">
        <dgm:presLayoutVars>
          <dgm:chMax val="1"/>
          <dgm:bulletEnabled val="1"/>
        </dgm:presLayoutVars>
      </dgm:prSet>
      <dgm:spPr/>
      <dgm:t>
        <a:bodyPr/>
        <a:lstStyle/>
        <a:p>
          <a:endParaRPr lang="en-US"/>
        </a:p>
      </dgm:t>
    </dgm:pt>
    <dgm:pt modelId="{8ECED9F8-0A00-4A51-999E-338FB273CC0F}" type="pres">
      <dgm:prSet presAssocID="{D681DAE2-1D22-4806-B113-9BD8D23BBBB9}" presName="sp" presStyleCnt="0"/>
      <dgm:spPr/>
    </dgm:pt>
    <dgm:pt modelId="{13669F9A-9F0D-4540-A412-E7310C3B4DA4}" type="pres">
      <dgm:prSet presAssocID="{DFF71677-6836-474C-B932-995D143DA145}" presName="linNode" presStyleCnt="0"/>
      <dgm:spPr/>
    </dgm:pt>
    <dgm:pt modelId="{B62D6337-47FC-4DBF-AD3E-4AD525350A53}" type="pres">
      <dgm:prSet presAssocID="{DFF71677-6836-474C-B932-995D143DA145}" presName="parentText" presStyleLbl="node1" presStyleIdx="2" presStyleCnt="14">
        <dgm:presLayoutVars>
          <dgm:chMax val="1"/>
          <dgm:bulletEnabled val="1"/>
        </dgm:presLayoutVars>
      </dgm:prSet>
      <dgm:spPr/>
      <dgm:t>
        <a:bodyPr/>
        <a:lstStyle/>
        <a:p>
          <a:endParaRPr lang="en-US"/>
        </a:p>
      </dgm:t>
    </dgm:pt>
    <dgm:pt modelId="{486C9918-2D1E-4509-85D0-F6DEF56D6538}" type="pres">
      <dgm:prSet presAssocID="{69F30023-0A61-4388-8BAE-509435FDEE18}" presName="sp" presStyleCnt="0"/>
      <dgm:spPr/>
    </dgm:pt>
    <dgm:pt modelId="{62578C13-C2B0-4793-853A-10D27A88BEDA}" type="pres">
      <dgm:prSet presAssocID="{414D1E6A-3015-48D3-B476-09BA00FC67C7}" presName="linNode" presStyleCnt="0"/>
      <dgm:spPr/>
    </dgm:pt>
    <dgm:pt modelId="{E822FDD6-6E87-4942-834A-AE7667687EE9}" type="pres">
      <dgm:prSet presAssocID="{414D1E6A-3015-48D3-B476-09BA00FC67C7}" presName="parentText" presStyleLbl="node1" presStyleIdx="3" presStyleCnt="14">
        <dgm:presLayoutVars>
          <dgm:chMax val="1"/>
          <dgm:bulletEnabled val="1"/>
        </dgm:presLayoutVars>
      </dgm:prSet>
      <dgm:spPr/>
      <dgm:t>
        <a:bodyPr/>
        <a:lstStyle/>
        <a:p>
          <a:endParaRPr lang="en-US"/>
        </a:p>
      </dgm:t>
    </dgm:pt>
    <dgm:pt modelId="{5E8184BD-2085-4A03-B1CF-0ED7E9891FB4}" type="pres">
      <dgm:prSet presAssocID="{E64B74DD-2D67-4889-9578-8FA4DB9A8BFC}" presName="sp" presStyleCnt="0"/>
      <dgm:spPr/>
    </dgm:pt>
    <dgm:pt modelId="{701CC97D-A4AB-458A-B21B-7527606A6094}" type="pres">
      <dgm:prSet presAssocID="{6F60B1B1-0EE2-4720-B4D5-B8C7959D4511}" presName="linNode" presStyleCnt="0"/>
      <dgm:spPr/>
    </dgm:pt>
    <dgm:pt modelId="{F084CE6F-E163-4489-BD0C-A6831875D9F0}" type="pres">
      <dgm:prSet presAssocID="{6F60B1B1-0EE2-4720-B4D5-B8C7959D4511}" presName="parentText" presStyleLbl="node1" presStyleIdx="4" presStyleCnt="14">
        <dgm:presLayoutVars>
          <dgm:chMax val="1"/>
          <dgm:bulletEnabled val="1"/>
        </dgm:presLayoutVars>
      </dgm:prSet>
      <dgm:spPr/>
      <dgm:t>
        <a:bodyPr/>
        <a:lstStyle/>
        <a:p>
          <a:endParaRPr lang="en-US"/>
        </a:p>
      </dgm:t>
    </dgm:pt>
    <dgm:pt modelId="{636AC626-DE07-43CC-B15A-E24E2F05CF0F}" type="pres">
      <dgm:prSet presAssocID="{B4DE2A06-1234-4B52-8573-8A65E4AA784B}" presName="sp" presStyleCnt="0"/>
      <dgm:spPr/>
    </dgm:pt>
    <dgm:pt modelId="{B571662B-EA6A-4BAA-8F4A-684B68DC167E}" type="pres">
      <dgm:prSet presAssocID="{2FBE1C2D-10F0-4D31-8D40-E41CE64A7EB2}" presName="linNode" presStyleCnt="0"/>
      <dgm:spPr/>
    </dgm:pt>
    <dgm:pt modelId="{AE00DB59-26A7-4D86-AF25-4C101B4A4DBF}" type="pres">
      <dgm:prSet presAssocID="{2FBE1C2D-10F0-4D31-8D40-E41CE64A7EB2}" presName="parentText" presStyleLbl="node1" presStyleIdx="5" presStyleCnt="14">
        <dgm:presLayoutVars>
          <dgm:chMax val="1"/>
          <dgm:bulletEnabled val="1"/>
        </dgm:presLayoutVars>
      </dgm:prSet>
      <dgm:spPr/>
      <dgm:t>
        <a:bodyPr/>
        <a:lstStyle/>
        <a:p>
          <a:endParaRPr lang="en-US"/>
        </a:p>
      </dgm:t>
    </dgm:pt>
    <dgm:pt modelId="{1198C89B-90A0-4704-985E-18C4A4FF464D}" type="pres">
      <dgm:prSet presAssocID="{C7F6EABB-2D66-42A0-B5E2-C74D0C661792}" presName="sp" presStyleCnt="0"/>
      <dgm:spPr/>
    </dgm:pt>
    <dgm:pt modelId="{C4C4EF97-87C1-4B06-B4C3-D737CF6845F3}" type="pres">
      <dgm:prSet presAssocID="{22D2EDCA-B98C-4DCF-A046-C6D9F1729F66}" presName="linNode" presStyleCnt="0"/>
      <dgm:spPr/>
    </dgm:pt>
    <dgm:pt modelId="{6C6B697D-84EC-494D-8359-0D4A60E8309C}" type="pres">
      <dgm:prSet presAssocID="{22D2EDCA-B98C-4DCF-A046-C6D9F1729F66}" presName="parentText" presStyleLbl="node1" presStyleIdx="6" presStyleCnt="14">
        <dgm:presLayoutVars>
          <dgm:chMax val="1"/>
          <dgm:bulletEnabled val="1"/>
        </dgm:presLayoutVars>
      </dgm:prSet>
      <dgm:spPr/>
      <dgm:t>
        <a:bodyPr/>
        <a:lstStyle/>
        <a:p>
          <a:endParaRPr lang="en-US"/>
        </a:p>
      </dgm:t>
    </dgm:pt>
    <dgm:pt modelId="{BA59D8E6-56B0-42B6-9A6E-3D3DCBC19237}" type="pres">
      <dgm:prSet presAssocID="{36C346FF-BD96-4284-BC2B-0B88879EDF69}" presName="sp" presStyleCnt="0"/>
      <dgm:spPr/>
    </dgm:pt>
    <dgm:pt modelId="{4FC56EE1-2EC2-4984-A6CF-C281BF560E18}" type="pres">
      <dgm:prSet presAssocID="{B64B865B-98C9-4830-A6DF-275F71E2C0EB}" presName="linNode" presStyleCnt="0"/>
      <dgm:spPr/>
    </dgm:pt>
    <dgm:pt modelId="{388D2CB6-4705-4A35-B4E9-567BAEAA8431}" type="pres">
      <dgm:prSet presAssocID="{B64B865B-98C9-4830-A6DF-275F71E2C0EB}" presName="parentText" presStyleLbl="node1" presStyleIdx="7" presStyleCnt="14">
        <dgm:presLayoutVars>
          <dgm:chMax val="1"/>
          <dgm:bulletEnabled val="1"/>
        </dgm:presLayoutVars>
      </dgm:prSet>
      <dgm:spPr/>
      <dgm:t>
        <a:bodyPr/>
        <a:lstStyle/>
        <a:p>
          <a:endParaRPr lang="en-US"/>
        </a:p>
      </dgm:t>
    </dgm:pt>
    <dgm:pt modelId="{3F267F35-20B1-4BBD-A27F-64316CECF9C9}" type="pres">
      <dgm:prSet presAssocID="{38700FE7-3AB3-4855-9840-E2C952230E8F}" presName="sp" presStyleCnt="0"/>
      <dgm:spPr/>
    </dgm:pt>
    <dgm:pt modelId="{60C3183E-05B3-4E1B-85DE-10D28836147A}" type="pres">
      <dgm:prSet presAssocID="{958770D2-3403-40B6-A22B-C34A54BD4B1C}" presName="linNode" presStyleCnt="0"/>
      <dgm:spPr/>
    </dgm:pt>
    <dgm:pt modelId="{0EAAB8ED-E5CA-4F80-9E0D-C1F78EBBDFF9}" type="pres">
      <dgm:prSet presAssocID="{958770D2-3403-40B6-A22B-C34A54BD4B1C}" presName="parentText" presStyleLbl="node1" presStyleIdx="8" presStyleCnt="14">
        <dgm:presLayoutVars>
          <dgm:chMax val="1"/>
          <dgm:bulletEnabled val="1"/>
        </dgm:presLayoutVars>
      </dgm:prSet>
      <dgm:spPr/>
      <dgm:t>
        <a:bodyPr/>
        <a:lstStyle/>
        <a:p>
          <a:endParaRPr lang="en-US"/>
        </a:p>
      </dgm:t>
    </dgm:pt>
    <dgm:pt modelId="{AA513122-9BF9-487D-9EC7-07834A20791C}" type="pres">
      <dgm:prSet presAssocID="{5ABCACA5-D63C-4523-9EEC-032D269C5574}" presName="sp" presStyleCnt="0"/>
      <dgm:spPr/>
    </dgm:pt>
    <dgm:pt modelId="{5221C891-0C5E-40F4-8569-86C778E9D567}" type="pres">
      <dgm:prSet presAssocID="{A1EF88AC-FAE2-4463-BD92-34F9B356E343}" presName="linNode" presStyleCnt="0"/>
      <dgm:spPr/>
    </dgm:pt>
    <dgm:pt modelId="{9483E9B8-3BC2-4544-911D-D7E064B1D832}" type="pres">
      <dgm:prSet presAssocID="{A1EF88AC-FAE2-4463-BD92-34F9B356E343}" presName="parentText" presStyleLbl="node1" presStyleIdx="9" presStyleCnt="14">
        <dgm:presLayoutVars>
          <dgm:chMax val="1"/>
          <dgm:bulletEnabled val="1"/>
        </dgm:presLayoutVars>
      </dgm:prSet>
      <dgm:spPr/>
      <dgm:t>
        <a:bodyPr/>
        <a:lstStyle/>
        <a:p>
          <a:endParaRPr lang="en-US"/>
        </a:p>
      </dgm:t>
    </dgm:pt>
    <dgm:pt modelId="{426756B4-38EA-42D0-AC91-BAB81A3EACC9}" type="pres">
      <dgm:prSet presAssocID="{A390A86A-9773-45A5-8832-4B6CD5E7D58E}" presName="sp" presStyleCnt="0"/>
      <dgm:spPr/>
    </dgm:pt>
    <dgm:pt modelId="{F092AD2C-BD16-4024-9B36-F94E3CC39818}" type="pres">
      <dgm:prSet presAssocID="{31384587-2BAF-437D-AF81-2873D6918792}" presName="linNode" presStyleCnt="0"/>
      <dgm:spPr/>
    </dgm:pt>
    <dgm:pt modelId="{37B765F4-3B9D-4AF4-8468-A1CF56C33EB4}" type="pres">
      <dgm:prSet presAssocID="{31384587-2BAF-437D-AF81-2873D6918792}" presName="parentText" presStyleLbl="node1" presStyleIdx="10" presStyleCnt="14">
        <dgm:presLayoutVars>
          <dgm:chMax val="1"/>
          <dgm:bulletEnabled val="1"/>
        </dgm:presLayoutVars>
      </dgm:prSet>
      <dgm:spPr/>
      <dgm:t>
        <a:bodyPr/>
        <a:lstStyle/>
        <a:p>
          <a:endParaRPr lang="en-US"/>
        </a:p>
      </dgm:t>
    </dgm:pt>
    <dgm:pt modelId="{3233B5DF-8133-4674-A687-61E60F257AF8}" type="pres">
      <dgm:prSet presAssocID="{A1BBC600-88EE-4BD2-8C67-87A7047CC9DD}" presName="sp" presStyleCnt="0"/>
      <dgm:spPr/>
    </dgm:pt>
    <dgm:pt modelId="{AEE0C339-B523-4577-AE5E-CC144A2D4CA6}" type="pres">
      <dgm:prSet presAssocID="{3E97AC02-6E50-4D71-82A5-8CF5214459C4}" presName="linNode" presStyleCnt="0"/>
      <dgm:spPr/>
    </dgm:pt>
    <dgm:pt modelId="{26BBEF00-B453-4708-8A0E-DBCB9ED31B41}" type="pres">
      <dgm:prSet presAssocID="{3E97AC02-6E50-4D71-82A5-8CF5214459C4}" presName="parentText" presStyleLbl="node1" presStyleIdx="11" presStyleCnt="14">
        <dgm:presLayoutVars>
          <dgm:chMax val="1"/>
          <dgm:bulletEnabled val="1"/>
        </dgm:presLayoutVars>
      </dgm:prSet>
      <dgm:spPr/>
      <dgm:t>
        <a:bodyPr/>
        <a:lstStyle/>
        <a:p>
          <a:endParaRPr lang="en-US"/>
        </a:p>
      </dgm:t>
    </dgm:pt>
    <dgm:pt modelId="{6AAE45BB-7E7E-495E-8C9F-74A0B17E9A97}" type="pres">
      <dgm:prSet presAssocID="{9E484089-63B4-4854-890D-6FC501E3D63E}" presName="sp" presStyleCnt="0"/>
      <dgm:spPr/>
    </dgm:pt>
    <dgm:pt modelId="{B6EF937C-C156-48FA-A88B-509EF067F4DA}" type="pres">
      <dgm:prSet presAssocID="{E452AF2E-2E4F-4652-8A82-EC222ECC18C0}" presName="linNode" presStyleCnt="0"/>
      <dgm:spPr/>
    </dgm:pt>
    <dgm:pt modelId="{C8EBD256-ED82-4D38-B02E-DF7DC25824F5}" type="pres">
      <dgm:prSet presAssocID="{E452AF2E-2E4F-4652-8A82-EC222ECC18C0}" presName="parentText" presStyleLbl="node1" presStyleIdx="12" presStyleCnt="14">
        <dgm:presLayoutVars>
          <dgm:chMax val="1"/>
          <dgm:bulletEnabled val="1"/>
        </dgm:presLayoutVars>
      </dgm:prSet>
      <dgm:spPr/>
      <dgm:t>
        <a:bodyPr/>
        <a:lstStyle/>
        <a:p>
          <a:endParaRPr lang="en-US"/>
        </a:p>
      </dgm:t>
    </dgm:pt>
    <dgm:pt modelId="{46F0CA04-F392-4FAD-A42E-08175D8693B1}" type="pres">
      <dgm:prSet presAssocID="{58F503EE-C6A2-416E-97E3-82A925B6CFB8}" presName="sp" presStyleCnt="0"/>
      <dgm:spPr/>
    </dgm:pt>
    <dgm:pt modelId="{2634D71A-B215-4EF3-B488-B34FF2BE0D75}" type="pres">
      <dgm:prSet presAssocID="{EF968419-F198-494B-BAFC-84C4C59163D2}" presName="linNode" presStyleCnt="0"/>
      <dgm:spPr/>
    </dgm:pt>
    <dgm:pt modelId="{8260C5B2-5D68-4F89-888B-E9F83EBDE4F7}" type="pres">
      <dgm:prSet presAssocID="{EF968419-F198-494B-BAFC-84C4C59163D2}" presName="parentText" presStyleLbl="node1" presStyleIdx="13" presStyleCnt="14">
        <dgm:presLayoutVars>
          <dgm:chMax val="1"/>
          <dgm:bulletEnabled val="1"/>
        </dgm:presLayoutVars>
      </dgm:prSet>
      <dgm:spPr/>
      <dgm:t>
        <a:bodyPr/>
        <a:lstStyle/>
        <a:p>
          <a:endParaRPr lang="en-US"/>
        </a:p>
      </dgm:t>
    </dgm:pt>
  </dgm:ptLst>
  <dgm:cxnLst>
    <dgm:cxn modelId="{C3084BA0-EB1B-487A-A2D4-F44D9012E053}" type="presOf" srcId="{6F60B1B1-0EE2-4720-B4D5-B8C7959D4511}" destId="{F084CE6F-E163-4489-BD0C-A6831875D9F0}" srcOrd="0" destOrd="0" presId="urn:microsoft.com/office/officeart/2005/8/layout/vList5"/>
    <dgm:cxn modelId="{89FEBE47-C730-41DF-A434-3E0554B12A4A}" type="presOf" srcId="{DFF71677-6836-474C-B932-995D143DA145}" destId="{B62D6337-47FC-4DBF-AD3E-4AD525350A53}" srcOrd="0" destOrd="0" presId="urn:microsoft.com/office/officeart/2005/8/layout/vList5"/>
    <dgm:cxn modelId="{ED945F2B-0A30-4A36-B3A3-6B141A0B2BE2}" type="presOf" srcId="{A1EF88AC-FAE2-4463-BD92-34F9B356E343}" destId="{9483E9B8-3BC2-4544-911D-D7E064B1D832}" srcOrd="0" destOrd="0" presId="urn:microsoft.com/office/officeart/2005/8/layout/vList5"/>
    <dgm:cxn modelId="{F493FF81-F185-457E-9E0C-C695DD88C842}" srcId="{C7533D30-C5CD-46CD-8B56-0222A9FCD7A7}" destId="{DFF71677-6836-474C-B932-995D143DA145}" srcOrd="2" destOrd="0" parTransId="{205AE8EA-8A00-4A4F-B545-64DF09C61861}" sibTransId="{69F30023-0A61-4388-8BAE-509435FDEE18}"/>
    <dgm:cxn modelId="{37D3E797-9388-4AE1-82BA-FEB13F838308}" srcId="{C7533D30-C5CD-46CD-8B56-0222A9FCD7A7}" destId="{E452AF2E-2E4F-4652-8A82-EC222ECC18C0}" srcOrd="12" destOrd="0" parTransId="{087F9C43-5C03-4792-A03D-D820424B5E23}" sibTransId="{58F503EE-C6A2-416E-97E3-82A925B6CFB8}"/>
    <dgm:cxn modelId="{6CBFDAA9-A1E1-4C7F-8877-64F3FCFB8446}" type="presOf" srcId="{E452AF2E-2E4F-4652-8A82-EC222ECC18C0}" destId="{C8EBD256-ED82-4D38-B02E-DF7DC25824F5}" srcOrd="0" destOrd="0" presId="urn:microsoft.com/office/officeart/2005/8/layout/vList5"/>
    <dgm:cxn modelId="{80EBD48F-7CD5-4E30-A960-0AEEC4DC0B8C}" srcId="{C7533D30-C5CD-46CD-8B56-0222A9FCD7A7}" destId="{22D2EDCA-B98C-4DCF-A046-C6D9F1729F66}" srcOrd="6" destOrd="0" parTransId="{B0C75792-F248-412F-91C0-785D2425BAED}" sibTransId="{36C346FF-BD96-4284-BC2B-0B88879EDF69}"/>
    <dgm:cxn modelId="{A11DF8BE-C0B2-4609-B164-5B880269E33F}" type="presOf" srcId="{EF968419-F198-494B-BAFC-84C4C59163D2}" destId="{8260C5B2-5D68-4F89-888B-E9F83EBDE4F7}" srcOrd="0" destOrd="0" presId="urn:microsoft.com/office/officeart/2005/8/layout/vList5"/>
    <dgm:cxn modelId="{76CD23A7-924D-471D-8CCB-27A512374823}" srcId="{C7533D30-C5CD-46CD-8B56-0222A9FCD7A7}" destId="{2FBE1C2D-10F0-4D31-8D40-E41CE64A7EB2}" srcOrd="5" destOrd="0" parTransId="{0D02523B-D074-45AB-8CBF-3F3FA84DDD64}" sibTransId="{C7F6EABB-2D66-42A0-B5E2-C74D0C661792}"/>
    <dgm:cxn modelId="{F4076286-0218-4FD3-8E19-F3B16C3B5D44}" srcId="{C7533D30-C5CD-46CD-8B56-0222A9FCD7A7}" destId="{EF968419-F198-494B-BAFC-84C4C59163D2}" srcOrd="13" destOrd="0" parTransId="{A38AB7EF-AE63-4438-9049-1B8C13449805}" sibTransId="{299A7676-52EB-403D-BDEB-2BBE199F33F2}"/>
    <dgm:cxn modelId="{AF594229-5EDB-4123-9BA6-5BB81A60C125}" srcId="{C7533D30-C5CD-46CD-8B56-0222A9FCD7A7}" destId="{B64B865B-98C9-4830-A6DF-275F71E2C0EB}" srcOrd="7" destOrd="0" parTransId="{AE6D7E01-40FD-4B2B-B771-177130EF0CF9}" sibTransId="{38700FE7-3AB3-4855-9840-E2C952230E8F}"/>
    <dgm:cxn modelId="{1413FFD2-F6B5-488D-A9F8-CB69EDEAC916}" type="presOf" srcId="{C7533D30-C5CD-46CD-8B56-0222A9FCD7A7}" destId="{A4F07184-6525-4ACF-B854-45795F9EAA94}" srcOrd="0" destOrd="0" presId="urn:microsoft.com/office/officeart/2005/8/layout/vList5"/>
    <dgm:cxn modelId="{8A498722-5139-4A4B-9F7C-2D4994598CA2}" srcId="{C7533D30-C5CD-46CD-8B56-0222A9FCD7A7}" destId="{E61789BA-EA98-479C-97BB-C7DA431D3393}" srcOrd="0" destOrd="0" parTransId="{F27787DD-21C9-4413-B098-1B1D4022059A}" sibTransId="{F1C92B6B-C55F-41F3-AA34-5AA868FF4331}"/>
    <dgm:cxn modelId="{16B41AC7-8ED4-4DF2-A596-BDA61C645BAE}" type="presOf" srcId="{958770D2-3403-40B6-A22B-C34A54BD4B1C}" destId="{0EAAB8ED-E5CA-4F80-9E0D-C1F78EBBDFF9}" srcOrd="0" destOrd="0" presId="urn:microsoft.com/office/officeart/2005/8/layout/vList5"/>
    <dgm:cxn modelId="{62B6B844-C6CF-4220-8D91-0C88526B48F3}" type="presOf" srcId="{A99596A4-F44C-4826-9831-6FCA7300E4AE}" destId="{0D2B9DB5-407F-403E-904B-816D780CEA0D}" srcOrd="0" destOrd="0" presId="urn:microsoft.com/office/officeart/2005/8/layout/vList5"/>
    <dgm:cxn modelId="{61942B66-EC46-464B-A6EE-D882D60FC82E}" srcId="{C7533D30-C5CD-46CD-8B56-0222A9FCD7A7}" destId="{3E97AC02-6E50-4D71-82A5-8CF5214459C4}" srcOrd="11" destOrd="0" parTransId="{163408B0-062F-4D12-A350-FFA7BE562EAF}" sibTransId="{9E484089-63B4-4854-890D-6FC501E3D63E}"/>
    <dgm:cxn modelId="{C08BA8F3-CC56-4FE8-8729-FC955BEEB1B3}" type="presOf" srcId="{22D2EDCA-B98C-4DCF-A046-C6D9F1729F66}" destId="{6C6B697D-84EC-494D-8359-0D4A60E8309C}" srcOrd="0" destOrd="0" presId="urn:microsoft.com/office/officeart/2005/8/layout/vList5"/>
    <dgm:cxn modelId="{C72E0E71-7172-40A9-9CDE-5BF1C16E0D18}" type="presOf" srcId="{B64B865B-98C9-4830-A6DF-275F71E2C0EB}" destId="{388D2CB6-4705-4A35-B4E9-567BAEAA8431}" srcOrd="0" destOrd="0" presId="urn:microsoft.com/office/officeart/2005/8/layout/vList5"/>
    <dgm:cxn modelId="{03BC45DE-B431-4446-9310-F853289FE11D}" type="presOf" srcId="{E61789BA-EA98-479C-97BB-C7DA431D3393}" destId="{6FCF9E06-4B1F-46E9-8A6C-CA4F162BFF24}" srcOrd="0" destOrd="0" presId="urn:microsoft.com/office/officeart/2005/8/layout/vList5"/>
    <dgm:cxn modelId="{49A85690-46B4-4318-AA5E-91325BBD6BFA}" srcId="{C7533D30-C5CD-46CD-8B56-0222A9FCD7A7}" destId="{A1EF88AC-FAE2-4463-BD92-34F9B356E343}" srcOrd="9" destOrd="0" parTransId="{D6397E99-EB41-4B87-83A0-6CF84A427B9C}" sibTransId="{A390A86A-9773-45A5-8832-4B6CD5E7D58E}"/>
    <dgm:cxn modelId="{A1AB8083-6BD3-4EFB-B873-7FE9CFB7C6C3}" srcId="{C7533D30-C5CD-46CD-8B56-0222A9FCD7A7}" destId="{414D1E6A-3015-48D3-B476-09BA00FC67C7}" srcOrd="3" destOrd="0" parTransId="{09576E47-51B8-499E-BD46-4200DD373E1D}" sibTransId="{E64B74DD-2D67-4889-9578-8FA4DB9A8BFC}"/>
    <dgm:cxn modelId="{F1A3F878-FF29-4BED-AD31-24A9388EA91B}" srcId="{C7533D30-C5CD-46CD-8B56-0222A9FCD7A7}" destId="{958770D2-3403-40B6-A22B-C34A54BD4B1C}" srcOrd="8" destOrd="0" parTransId="{6F02E293-968B-4A78-B9C4-A82616A8D22E}" sibTransId="{5ABCACA5-D63C-4523-9EEC-032D269C5574}"/>
    <dgm:cxn modelId="{8AC0A6A8-C1B9-4475-B50C-F73BB370FF9A}" type="presOf" srcId="{2FBE1C2D-10F0-4D31-8D40-E41CE64A7EB2}" destId="{AE00DB59-26A7-4D86-AF25-4C101B4A4DBF}" srcOrd="0" destOrd="0" presId="urn:microsoft.com/office/officeart/2005/8/layout/vList5"/>
    <dgm:cxn modelId="{5F9409F2-F80F-447F-8A4B-77E771E5E78A}" type="presOf" srcId="{3E97AC02-6E50-4D71-82A5-8CF5214459C4}" destId="{26BBEF00-B453-4708-8A0E-DBCB9ED31B41}" srcOrd="0" destOrd="0" presId="urn:microsoft.com/office/officeart/2005/8/layout/vList5"/>
    <dgm:cxn modelId="{0C679089-3ED4-48D6-98FA-F9A2BB0173EE}" type="presOf" srcId="{414D1E6A-3015-48D3-B476-09BA00FC67C7}" destId="{E822FDD6-6E87-4942-834A-AE7667687EE9}" srcOrd="0" destOrd="0" presId="urn:microsoft.com/office/officeart/2005/8/layout/vList5"/>
    <dgm:cxn modelId="{80865843-84A4-407E-8804-E66B1B6EA1B8}" srcId="{C7533D30-C5CD-46CD-8B56-0222A9FCD7A7}" destId="{6F60B1B1-0EE2-4720-B4D5-B8C7959D4511}" srcOrd="4" destOrd="0" parTransId="{ABDF49D1-2BB8-42B0-8BAE-B8AA9964AB28}" sibTransId="{B4DE2A06-1234-4B52-8573-8A65E4AA784B}"/>
    <dgm:cxn modelId="{0A286913-5A6E-4E4B-838B-39B888A5811B}" type="presOf" srcId="{31384587-2BAF-437D-AF81-2873D6918792}" destId="{37B765F4-3B9D-4AF4-8468-A1CF56C33EB4}" srcOrd="0" destOrd="0" presId="urn:microsoft.com/office/officeart/2005/8/layout/vList5"/>
    <dgm:cxn modelId="{EEB444CD-CBDD-486A-A2C4-E2BB7E9C0962}" srcId="{C7533D30-C5CD-46CD-8B56-0222A9FCD7A7}" destId="{A99596A4-F44C-4826-9831-6FCA7300E4AE}" srcOrd="1" destOrd="0" parTransId="{E8210F54-0562-476B-9457-6DA9AABC2388}" sibTransId="{D681DAE2-1D22-4806-B113-9BD8D23BBBB9}"/>
    <dgm:cxn modelId="{91AF436D-4192-4BB7-8762-04CE0F6B85E0}" srcId="{C7533D30-C5CD-46CD-8B56-0222A9FCD7A7}" destId="{31384587-2BAF-437D-AF81-2873D6918792}" srcOrd="10" destOrd="0" parTransId="{BCF5A695-42A3-4FF2-976A-36CFDB6F770A}" sibTransId="{A1BBC600-88EE-4BD2-8C67-87A7047CC9DD}"/>
    <dgm:cxn modelId="{25E4D901-A07A-4E34-9B6F-F04AA4423ADE}" type="presParOf" srcId="{A4F07184-6525-4ACF-B854-45795F9EAA94}" destId="{F1F7F1F8-1F99-4A3C-9276-23ABDB7EF025}" srcOrd="0" destOrd="0" presId="urn:microsoft.com/office/officeart/2005/8/layout/vList5"/>
    <dgm:cxn modelId="{E203CEB7-1278-4519-A14D-4D34F6ED20D2}" type="presParOf" srcId="{F1F7F1F8-1F99-4A3C-9276-23ABDB7EF025}" destId="{6FCF9E06-4B1F-46E9-8A6C-CA4F162BFF24}" srcOrd="0" destOrd="0" presId="urn:microsoft.com/office/officeart/2005/8/layout/vList5"/>
    <dgm:cxn modelId="{E62614F3-9B6A-46B9-93C7-FF14978836CD}" type="presParOf" srcId="{A4F07184-6525-4ACF-B854-45795F9EAA94}" destId="{9CCA3468-25BB-4771-B56B-9030037B39F4}" srcOrd="1" destOrd="0" presId="urn:microsoft.com/office/officeart/2005/8/layout/vList5"/>
    <dgm:cxn modelId="{79EA7517-FDEB-4865-8F52-72D558B66BAB}" type="presParOf" srcId="{A4F07184-6525-4ACF-B854-45795F9EAA94}" destId="{4AE4BBC8-3E02-4847-AA65-B1E9D855C315}" srcOrd="2" destOrd="0" presId="urn:microsoft.com/office/officeart/2005/8/layout/vList5"/>
    <dgm:cxn modelId="{3A5C26CF-DB0B-4A46-84C2-2207B85E8C92}" type="presParOf" srcId="{4AE4BBC8-3E02-4847-AA65-B1E9D855C315}" destId="{0D2B9DB5-407F-403E-904B-816D780CEA0D}" srcOrd="0" destOrd="0" presId="urn:microsoft.com/office/officeart/2005/8/layout/vList5"/>
    <dgm:cxn modelId="{D1E444C0-4635-4DDA-8626-95CF3D085770}" type="presParOf" srcId="{A4F07184-6525-4ACF-B854-45795F9EAA94}" destId="{8ECED9F8-0A00-4A51-999E-338FB273CC0F}" srcOrd="3" destOrd="0" presId="urn:microsoft.com/office/officeart/2005/8/layout/vList5"/>
    <dgm:cxn modelId="{2EDF8642-846E-4C41-8603-6799EA820AC3}" type="presParOf" srcId="{A4F07184-6525-4ACF-B854-45795F9EAA94}" destId="{13669F9A-9F0D-4540-A412-E7310C3B4DA4}" srcOrd="4" destOrd="0" presId="urn:microsoft.com/office/officeart/2005/8/layout/vList5"/>
    <dgm:cxn modelId="{38D2918A-D0AF-4D2F-B7CC-D3EEFA1ABCDF}" type="presParOf" srcId="{13669F9A-9F0D-4540-A412-E7310C3B4DA4}" destId="{B62D6337-47FC-4DBF-AD3E-4AD525350A53}" srcOrd="0" destOrd="0" presId="urn:microsoft.com/office/officeart/2005/8/layout/vList5"/>
    <dgm:cxn modelId="{760DB648-826C-41DE-97EB-D8D79E0E7E75}" type="presParOf" srcId="{A4F07184-6525-4ACF-B854-45795F9EAA94}" destId="{486C9918-2D1E-4509-85D0-F6DEF56D6538}" srcOrd="5" destOrd="0" presId="urn:microsoft.com/office/officeart/2005/8/layout/vList5"/>
    <dgm:cxn modelId="{C6249C27-933B-489F-9F93-C099961E4F2A}" type="presParOf" srcId="{A4F07184-6525-4ACF-B854-45795F9EAA94}" destId="{62578C13-C2B0-4793-853A-10D27A88BEDA}" srcOrd="6" destOrd="0" presId="urn:microsoft.com/office/officeart/2005/8/layout/vList5"/>
    <dgm:cxn modelId="{4B773600-AE8F-488A-8470-329A5EA4C4C8}" type="presParOf" srcId="{62578C13-C2B0-4793-853A-10D27A88BEDA}" destId="{E822FDD6-6E87-4942-834A-AE7667687EE9}" srcOrd="0" destOrd="0" presId="urn:microsoft.com/office/officeart/2005/8/layout/vList5"/>
    <dgm:cxn modelId="{1A25FD52-7B5E-4BA0-AD02-5BF82C2345C2}" type="presParOf" srcId="{A4F07184-6525-4ACF-B854-45795F9EAA94}" destId="{5E8184BD-2085-4A03-B1CF-0ED7E9891FB4}" srcOrd="7" destOrd="0" presId="urn:microsoft.com/office/officeart/2005/8/layout/vList5"/>
    <dgm:cxn modelId="{F57BD05A-134C-4420-948A-391BE80F890B}" type="presParOf" srcId="{A4F07184-6525-4ACF-B854-45795F9EAA94}" destId="{701CC97D-A4AB-458A-B21B-7527606A6094}" srcOrd="8" destOrd="0" presId="urn:microsoft.com/office/officeart/2005/8/layout/vList5"/>
    <dgm:cxn modelId="{42E5CD67-D165-4903-83CE-A449DA9B5951}" type="presParOf" srcId="{701CC97D-A4AB-458A-B21B-7527606A6094}" destId="{F084CE6F-E163-4489-BD0C-A6831875D9F0}" srcOrd="0" destOrd="0" presId="urn:microsoft.com/office/officeart/2005/8/layout/vList5"/>
    <dgm:cxn modelId="{3618EF2F-E16F-4BF7-9806-A90613408C22}" type="presParOf" srcId="{A4F07184-6525-4ACF-B854-45795F9EAA94}" destId="{636AC626-DE07-43CC-B15A-E24E2F05CF0F}" srcOrd="9" destOrd="0" presId="urn:microsoft.com/office/officeart/2005/8/layout/vList5"/>
    <dgm:cxn modelId="{3AC404CD-2ED8-4824-9FA7-90DF3097EA7D}" type="presParOf" srcId="{A4F07184-6525-4ACF-B854-45795F9EAA94}" destId="{B571662B-EA6A-4BAA-8F4A-684B68DC167E}" srcOrd="10" destOrd="0" presId="urn:microsoft.com/office/officeart/2005/8/layout/vList5"/>
    <dgm:cxn modelId="{99BCE0E2-C9C8-418E-B687-15EBA60EAF13}" type="presParOf" srcId="{B571662B-EA6A-4BAA-8F4A-684B68DC167E}" destId="{AE00DB59-26A7-4D86-AF25-4C101B4A4DBF}" srcOrd="0" destOrd="0" presId="urn:microsoft.com/office/officeart/2005/8/layout/vList5"/>
    <dgm:cxn modelId="{73A032DF-EDAD-4D55-A7BD-BEFB82043E7B}" type="presParOf" srcId="{A4F07184-6525-4ACF-B854-45795F9EAA94}" destId="{1198C89B-90A0-4704-985E-18C4A4FF464D}" srcOrd="11" destOrd="0" presId="urn:microsoft.com/office/officeart/2005/8/layout/vList5"/>
    <dgm:cxn modelId="{F47DD82E-3DB2-419C-BF01-9FEA329AE48D}" type="presParOf" srcId="{A4F07184-6525-4ACF-B854-45795F9EAA94}" destId="{C4C4EF97-87C1-4B06-B4C3-D737CF6845F3}" srcOrd="12" destOrd="0" presId="urn:microsoft.com/office/officeart/2005/8/layout/vList5"/>
    <dgm:cxn modelId="{AE64B3FD-B394-453D-AB23-36DC354C9B4C}" type="presParOf" srcId="{C4C4EF97-87C1-4B06-B4C3-D737CF6845F3}" destId="{6C6B697D-84EC-494D-8359-0D4A60E8309C}" srcOrd="0" destOrd="0" presId="urn:microsoft.com/office/officeart/2005/8/layout/vList5"/>
    <dgm:cxn modelId="{8EEF45AC-06D6-46B3-B099-660BDB26A36F}" type="presParOf" srcId="{A4F07184-6525-4ACF-B854-45795F9EAA94}" destId="{BA59D8E6-56B0-42B6-9A6E-3D3DCBC19237}" srcOrd="13" destOrd="0" presId="urn:microsoft.com/office/officeart/2005/8/layout/vList5"/>
    <dgm:cxn modelId="{823A0B5E-5B12-44D5-AC34-1002F84DB962}" type="presParOf" srcId="{A4F07184-6525-4ACF-B854-45795F9EAA94}" destId="{4FC56EE1-2EC2-4984-A6CF-C281BF560E18}" srcOrd="14" destOrd="0" presId="urn:microsoft.com/office/officeart/2005/8/layout/vList5"/>
    <dgm:cxn modelId="{B8144324-38BE-4F0E-AFB8-4577E65011EC}" type="presParOf" srcId="{4FC56EE1-2EC2-4984-A6CF-C281BF560E18}" destId="{388D2CB6-4705-4A35-B4E9-567BAEAA8431}" srcOrd="0" destOrd="0" presId="urn:microsoft.com/office/officeart/2005/8/layout/vList5"/>
    <dgm:cxn modelId="{06ED7F0A-1CA0-4A7D-AEBA-D7C7D2D6616D}" type="presParOf" srcId="{A4F07184-6525-4ACF-B854-45795F9EAA94}" destId="{3F267F35-20B1-4BBD-A27F-64316CECF9C9}" srcOrd="15" destOrd="0" presId="urn:microsoft.com/office/officeart/2005/8/layout/vList5"/>
    <dgm:cxn modelId="{8848D828-D47C-4BEF-8BA5-517974E74F59}" type="presParOf" srcId="{A4F07184-6525-4ACF-B854-45795F9EAA94}" destId="{60C3183E-05B3-4E1B-85DE-10D28836147A}" srcOrd="16" destOrd="0" presId="urn:microsoft.com/office/officeart/2005/8/layout/vList5"/>
    <dgm:cxn modelId="{7C7090F8-EBF6-453A-A6DB-A9A07DD5F880}" type="presParOf" srcId="{60C3183E-05B3-4E1B-85DE-10D28836147A}" destId="{0EAAB8ED-E5CA-4F80-9E0D-C1F78EBBDFF9}" srcOrd="0" destOrd="0" presId="urn:microsoft.com/office/officeart/2005/8/layout/vList5"/>
    <dgm:cxn modelId="{B727D291-E9E6-454E-B41A-D32747B2A176}" type="presParOf" srcId="{A4F07184-6525-4ACF-B854-45795F9EAA94}" destId="{AA513122-9BF9-487D-9EC7-07834A20791C}" srcOrd="17" destOrd="0" presId="urn:microsoft.com/office/officeart/2005/8/layout/vList5"/>
    <dgm:cxn modelId="{F8D2DB0E-7A7A-4E06-A034-5414286FE4AC}" type="presParOf" srcId="{A4F07184-6525-4ACF-B854-45795F9EAA94}" destId="{5221C891-0C5E-40F4-8569-86C778E9D567}" srcOrd="18" destOrd="0" presId="urn:microsoft.com/office/officeart/2005/8/layout/vList5"/>
    <dgm:cxn modelId="{CB9EA228-3D3E-479C-BABE-F94B8CE1AE09}" type="presParOf" srcId="{5221C891-0C5E-40F4-8569-86C778E9D567}" destId="{9483E9B8-3BC2-4544-911D-D7E064B1D832}" srcOrd="0" destOrd="0" presId="urn:microsoft.com/office/officeart/2005/8/layout/vList5"/>
    <dgm:cxn modelId="{EEFF4014-1780-4997-937E-618586D51754}" type="presParOf" srcId="{A4F07184-6525-4ACF-B854-45795F9EAA94}" destId="{426756B4-38EA-42D0-AC91-BAB81A3EACC9}" srcOrd="19" destOrd="0" presId="urn:microsoft.com/office/officeart/2005/8/layout/vList5"/>
    <dgm:cxn modelId="{18AB74A8-2233-445B-8B13-87CCDCCA8D22}" type="presParOf" srcId="{A4F07184-6525-4ACF-B854-45795F9EAA94}" destId="{F092AD2C-BD16-4024-9B36-F94E3CC39818}" srcOrd="20" destOrd="0" presId="urn:microsoft.com/office/officeart/2005/8/layout/vList5"/>
    <dgm:cxn modelId="{562187A5-6460-4DD9-963A-E09A230748EE}" type="presParOf" srcId="{F092AD2C-BD16-4024-9B36-F94E3CC39818}" destId="{37B765F4-3B9D-4AF4-8468-A1CF56C33EB4}" srcOrd="0" destOrd="0" presId="urn:microsoft.com/office/officeart/2005/8/layout/vList5"/>
    <dgm:cxn modelId="{63DDCC3F-F57C-4E33-8C5E-2BCD594A26D9}" type="presParOf" srcId="{A4F07184-6525-4ACF-B854-45795F9EAA94}" destId="{3233B5DF-8133-4674-A687-61E60F257AF8}" srcOrd="21" destOrd="0" presId="urn:microsoft.com/office/officeart/2005/8/layout/vList5"/>
    <dgm:cxn modelId="{56359281-73FE-4823-A41F-950157DD1E6E}" type="presParOf" srcId="{A4F07184-6525-4ACF-B854-45795F9EAA94}" destId="{AEE0C339-B523-4577-AE5E-CC144A2D4CA6}" srcOrd="22" destOrd="0" presId="urn:microsoft.com/office/officeart/2005/8/layout/vList5"/>
    <dgm:cxn modelId="{0914FDB4-DBF2-4BAD-9FE9-5B73A791E677}" type="presParOf" srcId="{AEE0C339-B523-4577-AE5E-CC144A2D4CA6}" destId="{26BBEF00-B453-4708-8A0E-DBCB9ED31B41}" srcOrd="0" destOrd="0" presId="urn:microsoft.com/office/officeart/2005/8/layout/vList5"/>
    <dgm:cxn modelId="{E182E9C0-A8B1-4263-80B3-A21B4D6B9941}" type="presParOf" srcId="{A4F07184-6525-4ACF-B854-45795F9EAA94}" destId="{6AAE45BB-7E7E-495E-8C9F-74A0B17E9A97}" srcOrd="23" destOrd="0" presId="urn:microsoft.com/office/officeart/2005/8/layout/vList5"/>
    <dgm:cxn modelId="{0F05788A-22B0-4ABD-A8AC-1D0390CE5998}" type="presParOf" srcId="{A4F07184-6525-4ACF-B854-45795F9EAA94}" destId="{B6EF937C-C156-48FA-A88B-509EF067F4DA}" srcOrd="24" destOrd="0" presId="urn:microsoft.com/office/officeart/2005/8/layout/vList5"/>
    <dgm:cxn modelId="{C104CB86-65EA-4C30-BF65-E8CF86DA349F}" type="presParOf" srcId="{B6EF937C-C156-48FA-A88B-509EF067F4DA}" destId="{C8EBD256-ED82-4D38-B02E-DF7DC25824F5}" srcOrd="0" destOrd="0" presId="urn:microsoft.com/office/officeart/2005/8/layout/vList5"/>
    <dgm:cxn modelId="{5000DA06-22B3-4BF0-AC66-EF132D97C0A3}" type="presParOf" srcId="{A4F07184-6525-4ACF-B854-45795F9EAA94}" destId="{46F0CA04-F392-4FAD-A42E-08175D8693B1}" srcOrd="25" destOrd="0" presId="urn:microsoft.com/office/officeart/2005/8/layout/vList5"/>
    <dgm:cxn modelId="{EC3DECBE-EECB-4BDC-93F0-D1A7F58D89B6}" type="presParOf" srcId="{A4F07184-6525-4ACF-B854-45795F9EAA94}" destId="{2634D71A-B215-4EF3-B488-B34FF2BE0D75}" srcOrd="26" destOrd="0" presId="urn:microsoft.com/office/officeart/2005/8/layout/vList5"/>
    <dgm:cxn modelId="{F4D6CDE7-24D1-4EFA-A0AA-870710E8C1F1}" type="presParOf" srcId="{2634D71A-B215-4EF3-B488-B34FF2BE0D75}" destId="{8260C5B2-5D68-4F89-888B-E9F83EBDE4F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F9E06-4B1F-46E9-8A6C-CA4F162BFF24}">
      <dsp:nvSpPr>
        <dsp:cNvPr id="0" name=""/>
        <dsp:cNvSpPr/>
      </dsp:nvSpPr>
      <dsp:spPr>
        <a:xfrm>
          <a:off x="2633471" y="732"/>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endParaRPr lang="en-US" sz="1800" kern="1200"/>
        </a:p>
      </dsp:txBody>
      <dsp:txXfrm>
        <a:off x="2648547" y="15808"/>
        <a:ext cx="2932504" cy="278687"/>
      </dsp:txXfrm>
    </dsp:sp>
    <dsp:sp modelId="{0D2B9DB5-407F-403E-904B-816D780CEA0D}">
      <dsp:nvSpPr>
        <dsp:cNvPr id="0" name=""/>
        <dsp:cNvSpPr/>
      </dsp:nvSpPr>
      <dsp:spPr>
        <a:xfrm>
          <a:off x="2633471" y="325013"/>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th 1.52       en 0.55       ng 0.18</a:t>
          </a:r>
          <a:endParaRPr lang="en-US" sz="1800" kern="1200"/>
        </a:p>
      </dsp:txBody>
      <dsp:txXfrm>
        <a:off x="2648547" y="340089"/>
        <a:ext cx="2932504" cy="278687"/>
      </dsp:txXfrm>
    </dsp:sp>
    <dsp:sp modelId="{B62D6337-47FC-4DBF-AD3E-4AD525350A53}">
      <dsp:nvSpPr>
        <dsp:cNvPr id="0" name=""/>
        <dsp:cNvSpPr/>
      </dsp:nvSpPr>
      <dsp:spPr>
        <a:xfrm>
          <a:off x="2633471" y="649295"/>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he 1.28       ed 0.53       of 0.16</a:t>
          </a:r>
          <a:endParaRPr lang="en-US" sz="1800" kern="1200"/>
        </a:p>
      </dsp:txBody>
      <dsp:txXfrm>
        <a:off x="2648547" y="664371"/>
        <a:ext cx="2932504" cy="278687"/>
      </dsp:txXfrm>
    </dsp:sp>
    <dsp:sp modelId="{E822FDD6-6E87-4942-834A-AE7667687EE9}">
      <dsp:nvSpPr>
        <dsp:cNvPr id="0" name=""/>
        <dsp:cNvSpPr/>
      </dsp:nvSpPr>
      <dsp:spPr>
        <a:xfrm>
          <a:off x="2633471" y="973576"/>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in 0.94       to 0.52       al 0.09</a:t>
          </a:r>
          <a:endParaRPr lang="en-US" sz="1800" kern="1200"/>
        </a:p>
      </dsp:txBody>
      <dsp:txXfrm>
        <a:off x="2648547" y="988652"/>
        <a:ext cx="2932504" cy="278687"/>
      </dsp:txXfrm>
    </dsp:sp>
    <dsp:sp modelId="{F084CE6F-E163-4489-BD0C-A6831875D9F0}">
      <dsp:nvSpPr>
        <dsp:cNvPr id="0" name=""/>
        <dsp:cNvSpPr/>
      </dsp:nvSpPr>
      <dsp:spPr>
        <a:xfrm>
          <a:off x="2633471" y="1297858"/>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er 0.94       it 0.50       de 0.09</a:t>
          </a:r>
          <a:endParaRPr lang="en-US" sz="1800" kern="1200"/>
        </a:p>
      </dsp:txBody>
      <dsp:txXfrm>
        <a:off x="2648547" y="1312934"/>
        <a:ext cx="2932504" cy="278687"/>
      </dsp:txXfrm>
    </dsp:sp>
    <dsp:sp modelId="{AE00DB59-26A7-4D86-AF25-4C101B4A4DBF}">
      <dsp:nvSpPr>
        <dsp:cNvPr id="0" name=""/>
        <dsp:cNvSpPr/>
      </dsp:nvSpPr>
      <dsp:spPr>
        <a:xfrm>
          <a:off x="2633471" y="1622139"/>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an 0.82       ou 0.50       se 0.08</a:t>
          </a:r>
          <a:endParaRPr lang="en-US" sz="1800" kern="1200"/>
        </a:p>
      </dsp:txBody>
      <dsp:txXfrm>
        <a:off x="2648547" y="1637215"/>
        <a:ext cx="2932504" cy="278687"/>
      </dsp:txXfrm>
    </dsp:sp>
    <dsp:sp modelId="{6C6B697D-84EC-494D-8359-0D4A60E8309C}">
      <dsp:nvSpPr>
        <dsp:cNvPr id="0" name=""/>
        <dsp:cNvSpPr/>
      </dsp:nvSpPr>
      <dsp:spPr>
        <a:xfrm>
          <a:off x="2633471" y="1946420"/>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re 0.68       ea 0.47       le 0.08</a:t>
          </a:r>
          <a:endParaRPr lang="en-US" sz="1800" kern="1200"/>
        </a:p>
      </dsp:txBody>
      <dsp:txXfrm>
        <a:off x="2648547" y="1961496"/>
        <a:ext cx="2932504" cy="278687"/>
      </dsp:txXfrm>
    </dsp:sp>
    <dsp:sp modelId="{388D2CB6-4705-4A35-B4E9-567BAEAA8431}">
      <dsp:nvSpPr>
        <dsp:cNvPr id="0" name=""/>
        <dsp:cNvSpPr/>
      </dsp:nvSpPr>
      <dsp:spPr>
        <a:xfrm>
          <a:off x="2633471" y="2270702"/>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nd 0.63       hi 0.46       sa 0.06</a:t>
          </a:r>
          <a:endParaRPr lang="en-US" sz="1800" kern="1200"/>
        </a:p>
      </dsp:txBody>
      <dsp:txXfrm>
        <a:off x="2648547" y="2285778"/>
        <a:ext cx="2932504" cy="278687"/>
      </dsp:txXfrm>
    </dsp:sp>
    <dsp:sp modelId="{0EAAB8ED-E5CA-4F80-9E0D-C1F78EBBDFF9}">
      <dsp:nvSpPr>
        <dsp:cNvPr id="0" name=""/>
        <dsp:cNvSpPr/>
      </dsp:nvSpPr>
      <dsp:spPr>
        <a:xfrm>
          <a:off x="2633471" y="2594983"/>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at 0.59       is 0.46       si 0.05</a:t>
          </a:r>
          <a:endParaRPr lang="en-US" sz="1800" kern="1200"/>
        </a:p>
      </dsp:txBody>
      <dsp:txXfrm>
        <a:off x="2648547" y="2610059"/>
        <a:ext cx="2932504" cy="278687"/>
      </dsp:txXfrm>
    </dsp:sp>
    <dsp:sp modelId="{9483E9B8-3BC2-4544-911D-D7E064B1D832}">
      <dsp:nvSpPr>
        <dsp:cNvPr id="0" name=""/>
        <dsp:cNvSpPr/>
      </dsp:nvSpPr>
      <dsp:spPr>
        <a:xfrm>
          <a:off x="2633471" y="2919265"/>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on 0.57       or 0.43       ar 0.04</a:t>
          </a:r>
          <a:endParaRPr lang="en-US" sz="1800" kern="1200"/>
        </a:p>
      </dsp:txBody>
      <dsp:txXfrm>
        <a:off x="2648547" y="2934341"/>
        <a:ext cx="2932504" cy="278687"/>
      </dsp:txXfrm>
    </dsp:sp>
    <dsp:sp modelId="{37B765F4-3B9D-4AF4-8468-A1CF56C33EB4}">
      <dsp:nvSpPr>
        <dsp:cNvPr id="0" name=""/>
        <dsp:cNvSpPr/>
      </dsp:nvSpPr>
      <dsp:spPr>
        <a:xfrm>
          <a:off x="2633471" y="3243546"/>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nt 0.56       ti 0.34       ve 0.04</a:t>
          </a:r>
          <a:endParaRPr lang="en-US" sz="1800" kern="1200"/>
        </a:p>
      </dsp:txBody>
      <dsp:txXfrm>
        <a:off x="2648547" y="3258622"/>
        <a:ext cx="2932504" cy="278687"/>
      </dsp:txXfrm>
    </dsp:sp>
    <dsp:sp modelId="{26BBEF00-B453-4708-8A0E-DBCB9ED31B41}">
      <dsp:nvSpPr>
        <dsp:cNvPr id="0" name=""/>
        <dsp:cNvSpPr/>
      </dsp:nvSpPr>
      <dsp:spPr>
        <a:xfrm>
          <a:off x="2633471" y="3567828"/>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ha 0.56       as 0.33       ra 0.04</a:t>
          </a:r>
          <a:endParaRPr lang="en-US" sz="1800" kern="1200"/>
        </a:p>
      </dsp:txBody>
      <dsp:txXfrm>
        <a:off x="2648547" y="3582904"/>
        <a:ext cx="2932504" cy="278687"/>
      </dsp:txXfrm>
    </dsp:sp>
    <dsp:sp modelId="{C8EBD256-ED82-4D38-B02E-DF7DC25824F5}">
      <dsp:nvSpPr>
        <dsp:cNvPr id="0" name=""/>
        <dsp:cNvSpPr/>
      </dsp:nvSpPr>
      <dsp:spPr>
        <a:xfrm>
          <a:off x="2633471" y="3892109"/>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es 0.56       te 0.27       ld 0.02</a:t>
          </a:r>
          <a:endParaRPr lang="en-US" sz="1800" kern="1200"/>
        </a:p>
      </dsp:txBody>
      <dsp:txXfrm>
        <a:off x="2648547" y="3907185"/>
        <a:ext cx="2932504" cy="278687"/>
      </dsp:txXfrm>
    </dsp:sp>
    <dsp:sp modelId="{8260C5B2-5D68-4F89-888B-E9F83EBDE4F7}">
      <dsp:nvSpPr>
        <dsp:cNvPr id="0" name=""/>
        <dsp:cNvSpPr/>
      </dsp:nvSpPr>
      <dsp:spPr>
        <a:xfrm>
          <a:off x="2633471" y="4216391"/>
          <a:ext cx="2962656" cy="308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smtClean="0"/>
            <a:t>st 0.55       et 0.19       ur 0.02</a:t>
          </a:r>
          <a:endParaRPr lang="en-US" sz="1800" kern="1200"/>
        </a:p>
      </dsp:txBody>
      <dsp:txXfrm>
        <a:off x="2648547" y="4231467"/>
        <a:ext cx="2932504" cy="2786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47CF68-C619-4066-8A6D-C319F740D451}" type="datetimeFigureOut">
              <a:rPr lang="en-US" smtClean="0"/>
              <a:pPr/>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E1F348-5C00-4906-8D85-D43704CD8F07}" type="slidenum">
              <a:rPr lang="en-US" smtClean="0"/>
              <a:pPr/>
              <a:t>‹#›</a:t>
            </a:fld>
            <a:endParaRPr lang="en-US"/>
          </a:p>
        </p:txBody>
      </p:sp>
    </p:spTree>
    <p:extLst>
      <p:ext uri="{BB962C8B-B14F-4D97-AF65-F5344CB8AC3E}">
        <p14:creationId xmlns:p14="http://schemas.microsoft.com/office/powerpoint/2010/main" val="291199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iphertext" TargetMode="External"/><Relationship Id="rId7" Type="http://schemas.openxmlformats.org/officeDocument/2006/relationships/hyperlink" Target="http://en.wikipedia.org/wiki/Substitution-permutation_network"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en.wikipedia.org/wiki/Avalanche_effect" TargetMode="External"/><Relationship Id="rId5" Type="http://schemas.openxmlformats.org/officeDocument/2006/relationships/hyperlink" Target="http://en.wikipedia.org/wiki/Plaintext" TargetMode="External"/><Relationship Id="rId4" Type="http://schemas.openxmlformats.org/officeDocument/2006/relationships/hyperlink" Target="http://en.wikipedia.org/wiki/Symmetric_ke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E1F348-5C00-4906-8D85-D43704CD8F07}" type="slidenum">
              <a:rPr lang="en-US" smtClean="0"/>
              <a:pPr/>
              <a:t>5</a:t>
            </a:fld>
            <a:endParaRPr lang="en-US"/>
          </a:p>
        </p:txBody>
      </p:sp>
    </p:spTree>
    <p:extLst>
      <p:ext uri="{BB962C8B-B14F-4D97-AF65-F5344CB8AC3E}">
        <p14:creationId xmlns:p14="http://schemas.microsoft.com/office/powerpoint/2010/main" val="75950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0C800-6DB7-43B0-B1A5-CB0B8A38C5F1}" type="slidenum">
              <a:rPr lang="en-AU"/>
              <a:pPr/>
              <a:t>11</a:t>
            </a:fld>
            <a:endParaRPr lang="en-AU"/>
          </a:p>
        </p:txBody>
      </p:sp>
      <p:sp>
        <p:nvSpPr>
          <p:cNvPr id="321538" name="Rectangle 2"/>
          <p:cNvSpPr>
            <a:spLocks noGrp="1" noRot="1" noChangeAspect="1" noChangeArrowheads="1" noTextEdit="1"/>
          </p:cNvSpPr>
          <p:nvPr>
            <p:ph type="sldImg"/>
          </p:nvPr>
        </p:nvSpPr>
        <p:spPr>
          <a:xfrm>
            <a:off x="1143000" y="685800"/>
            <a:ext cx="4572000" cy="3429000"/>
          </a:xfrm>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Shannon's original definitions, </a:t>
            </a:r>
            <a:r>
              <a:rPr lang="en-US" i="1" dirty="0" smtClean="0"/>
              <a:t>confusion</a:t>
            </a:r>
            <a:r>
              <a:rPr lang="en-US" dirty="0" smtClean="0"/>
              <a:t> refers to making the relationship between the </a:t>
            </a:r>
            <a:r>
              <a:rPr lang="en-US" dirty="0" err="1" smtClean="0">
                <a:hlinkClick r:id="rId3" tooltip="Ciphertext"/>
              </a:rPr>
              <a:t>ciphertext</a:t>
            </a:r>
            <a:r>
              <a:rPr lang="en-US" dirty="0" smtClean="0"/>
              <a:t> and the </a:t>
            </a:r>
            <a:r>
              <a:rPr lang="en-US" dirty="0" smtClean="0">
                <a:hlinkClick r:id="rId4" tooltip="Symmetric key"/>
              </a:rPr>
              <a:t>symmetric key</a:t>
            </a:r>
            <a:r>
              <a:rPr lang="en-US" dirty="0" smtClean="0"/>
              <a:t> as complex and involved as possible; </a:t>
            </a:r>
            <a:r>
              <a:rPr lang="en-US" i="1" dirty="0" smtClean="0"/>
              <a:t>diffusion</a:t>
            </a:r>
            <a:r>
              <a:rPr lang="en-US" dirty="0" smtClean="0"/>
              <a:t> refers to dissipating the statistical structure of </a:t>
            </a:r>
            <a:r>
              <a:rPr lang="en-US" dirty="0" smtClean="0">
                <a:hlinkClick r:id="rId5" tooltip="Plaintext"/>
              </a:rPr>
              <a:t>plaintext</a:t>
            </a:r>
            <a:r>
              <a:rPr lang="en-US" dirty="0" smtClean="0"/>
              <a:t> over bulk of </a:t>
            </a:r>
            <a:r>
              <a:rPr lang="en-US" dirty="0" err="1" smtClean="0">
                <a:hlinkClick r:id="rId3" tooltip="Ciphertext"/>
              </a:rPr>
              <a:t>ciphertext</a:t>
            </a:r>
            <a:r>
              <a:rPr lang="en-US" dirty="0" smtClean="0"/>
              <a:t>. This complexity is generally implemented through a well-defined and repeatable series of </a:t>
            </a:r>
            <a:r>
              <a:rPr lang="en-US" i="1" dirty="0" smtClean="0"/>
              <a:t>substitutions</a:t>
            </a:r>
            <a:r>
              <a:rPr lang="en-US" dirty="0" smtClean="0"/>
              <a:t> and </a:t>
            </a:r>
            <a:r>
              <a:rPr lang="en-US" i="1" dirty="0" smtClean="0"/>
              <a:t>permutations</a:t>
            </a:r>
            <a:r>
              <a:rPr lang="en-US" dirty="0" smtClean="0"/>
              <a:t>. Substitution refers the replacement of certain components (usually bits) with other components, following certain rules. Permutation refers to manipulation of the order of bits according to some algorithm. To be effective, any non-uniformity of plaintext bits needs to be redistributed across much larger structures in the </a:t>
            </a:r>
            <a:r>
              <a:rPr lang="en-US" dirty="0" err="1" smtClean="0"/>
              <a:t>ciphertext</a:t>
            </a:r>
            <a:r>
              <a:rPr lang="en-US" dirty="0" smtClean="0"/>
              <a:t>, making that non-uniformity much harder to detect.</a:t>
            </a:r>
          </a:p>
          <a:p>
            <a:r>
              <a:rPr lang="en-US" dirty="0" smtClean="0"/>
              <a:t>In particular, for a randomly chosen input, if one flips the </a:t>
            </a:r>
            <a:r>
              <a:rPr lang="en-US" i="1" dirty="0" err="1" smtClean="0"/>
              <a:t>i</a:t>
            </a:r>
            <a:r>
              <a:rPr lang="en-US" dirty="0" err="1" smtClean="0"/>
              <a:t>-th</a:t>
            </a:r>
            <a:r>
              <a:rPr lang="en-US" dirty="0" smtClean="0"/>
              <a:t> bit, then the probability that the </a:t>
            </a:r>
            <a:r>
              <a:rPr lang="en-US" i="1" dirty="0" smtClean="0"/>
              <a:t>j</a:t>
            </a:r>
            <a:r>
              <a:rPr lang="en-US" dirty="0" smtClean="0"/>
              <a:t>-</a:t>
            </a:r>
            <a:r>
              <a:rPr lang="en-US" dirty="0" err="1" smtClean="0"/>
              <a:t>th</a:t>
            </a:r>
            <a:r>
              <a:rPr lang="en-US" dirty="0" smtClean="0"/>
              <a:t> output bit will change should be one half, for any </a:t>
            </a:r>
            <a:r>
              <a:rPr lang="en-US" i="1" dirty="0" err="1" smtClean="0"/>
              <a:t>i</a:t>
            </a:r>
            <a:r>
              <a:rPr lang="en-US" dirty="0" smtClean="0"/>
              <a:t> and </a:t>
            </a:r>
            <a:r>
              <a:rPr lang="en-US" i="1" dirty="0" smtClean="0"/>
              <a:t>j</a:t>
            </a:r>
            <a:r>
              <a:rPr lang="en-US" dirty="0" smtClean="0"/>
              <a:t>—this is termed the </a:t>
            </a:r>
            <a:r>
              <a:rPr lang="en-US" dirty="0" smtClean="0">
                <a:hlinkClick r:id="rId6" tooltip="Avalanche effect"/>
              </a:rPr>
              <a:t>strict avalanche criterion</a:t>
            </a:r>
            <a:r>
              <a:rPr lang="en-US" dirty="0" smtClean="0"/>
              <a:t>. More generally, one may require that flipping a fixed set of bits should change each output bit with probability one half.</a:t>
            </a:r>
          </a:p>
          <a:p>
            <a:r>
              <a:rPr lang="en-US" dirty="0" smtClean="0"/>
              <a:t>One aim of confusion is to make it very hard to find the key even if one has a large number of plaintext-</a:t>
            </a:r>
            <a:r>
              <a:rPr lang="en-US" dirty="0" err="1" smtClean="0"/>
              <a:t>ciphertext</a:t>
            </a:r>
            <a:r>
              <a:rPr lang="en-US" dirty="0" smtClean="0"/>
              <a:t> pairs produced with the same key. Therefore, each bit of the </a:t>
            </a:r>
            <a:r>
              <a:rPr lang="en-US" dirty="0" err="1" smtClean="0"/>
              <a:t>ciphertext</a:t>
            </a:r>
            <a:r>
              <a:rPr lang="en-US" dirty="0" smtClean="0"/>
              <a:t> should depend on the entire key, and in different ways on different bits of the key. In particular, changing one bit of the key should change the </a:t>
            </a:r>
            <a:r>
              <a:rPr lang="en-US" dirty="0" err="1" smtClean="0"/>
              <a:t>ciphertext</a:t>
            </a:r>
            <a:r>
              <a:rPr lang="en-US" dirty="0" smtClean="0"/>
              <a:t> completely.</a:t>
            </a:r>
          </a:p>
          <a:p>
            <a:r>
              <a:rPr lang="en-US" dirty="0" smtClean="0"/>
              <a:t>The simplest way to achieve both diffusion and confusion is to use a </a:t>
            </a:r>
            <a:r>
              <a:rPr lang="en-US" dirty="0" smtClean="0">
                <a:hlinkClick r:id="rId7" tooltip="Substitution-permutation network"/>
              </a:rPr>
              <a:t>substitution-permutation network</a:t>
            </a:r>
            <a:r>
              <a:rPr lang="en-US" dirty="0" smtClean="0"/>
              <a:t>. </a:t>
            </a:r>
            <a:r>
              <a:rPr lang="en-US" smtClean="0"/>
              <a:t>In these systems, the plaintext and the key often have a very similar role in producing the output, hence the same mechanism ensures both diffusion and confusion.</a:t>
            </a:r>
          </a:p>
          <a:p>
            <a:endParaRPr lang="en-US" dirty="0"/>
          </a:p>
        </p:txBody>
      </p:sp>
      <p:sp>
        <p:nvSpPr>
          <p:cNvPr id="4" name="Slide Number Placeholder 3"/>
          <p:cNvSpPr>
            <a:spLocks noGrp="1"/>
          </p:cNvSpPr>
          <p:nvPr>
            <p:ph type="sldNum" sz="quarter" idx="10"/>
          </p:nvPr>
        </p:nvSpPr>
        <p:spPr/>
        <p:txBody>
          <a:bodyPr/>
          <a:lstStyle/>
          <a:p>
            <a:fld id="{4EE1F348-5C00-4906-8D85-D43704CD8F07}" type="slidenum">
              <a:rPr lang="en-US" smtClean="0"/>
              <a:pPr/>
              <a:t>20</a:t>
            </a:fld>
            <a:endParaRPr lang="en-US"/>
          </a:p>
        </p:txBody>
      </p:sp>
    </p:spTree>
    <p:extLst>
      <p:ext uri="{BB962C8B-B14F-4D97-AF65-F5344CB8AC3E}">
        <p14:creationId xmlns:p14="http://schemas.microsoft.com/office/powerpoint/2010/main" val="2408751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D622C5-0130-4CEF-ACDB-C449EA387F41}" type="slidenum">
              <a:rPr lang="en-AU"/>
              <a:pPr/>
              <a:t>23</a:t>
            </a:fld>
            <a:endParaRPr lang="en-AU"/>
          </a:p>
        </p:txBody>
      </p:sp>
      <p:sp>
        <p:nvSpPr>
          <p:cNvPr id="302082" name="Rectangle 2"/>
          <p:cNvSpPr>
            <a:spLocks noGrp="1" noRot="1" noChangeAspect="1" noChangeArrowheads="1" noTextEdit="1"/>
          </p:cNvSpPr>
          <p:nvPr>
            <p:ph type="sldImg"/>
          </p:nvPr>
        </p:nvSpPr>
        <p:spPr>
          <a:xfrm>
            <a:off x="1143000" y="685800"/>
            <a:ext cx="4575175" cy="3430588"/>
          </a:xfrm>
          <a:ln/>
        </p:spPr>
      </p:sp>
      <p:sp>
        <p:nvSpPr>
          <p:cNvPr id="302083" name="Rectangle 3"/>
          <p:cNvSpPr>
            <a:spLocks noGrp="1" noChangeArrowheads="1"/>
          </p:cNvSpPr>
          <p:nvPr>
            <p:ph type="body" idx="1"/>
          </p:nvPr>
        </p:nvSpPr>
        <p:spPr>
          <a:xfrm>
            <a:off x="685494" y="4344357"/>
            <a:ext cx="5487013" cy="4113169"/>
          </a:xfrm>
        </p:spPr>
        <p:txBody>
          <a:bodyPr/>
          <a:lstStyle/>
          <a:p>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E1F348-5C00-4906-8D85-D43704CD8F07}" type="slidenum">
              <a:rPr lang="en-US" smtClean="0"/>
              <a:pPr/>
              <a:t>24</a:t>
            </a:fld>
            <a:endParaRPr lang="en-US"/>
          </a:p>
        </p:txBody>
      </p:sp>
    </p:spTree>
    <p:extLst>
      <p:ext uri="{BB962C8B-B14F-4D97-AF65-F5344CB8AC3E}">
        <p14:creationId xmlns:p14="http://schemas.microsoft.com/office/powerpoint/2010/main" val="27334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CA264-5FA6-4838-9558-67A3D1B17223}" type="slidenum">
              <a:rPr lang="en-AU"/>
              <a:pPr/>
              <a:t>25</a:t>
            </a:fld>
            <a:endParaRPr lang="en-AU"/>
          </a:p>
        </p:txBody>
      </p:sp>
      <p:sp>
        <p:nvSpPr>
          <p:cNvPr id="296962" name="Rectangle 2"/>
          <p:cNvSpPr>
            <a:spLocks noGrp="1" noRot="1" noChangeAspect="1" noChangeArrowheads="1" noTextEdit="1"/>
          </p:cNvSpPr>
          <p:nvPr>
            <p:ph type="sldImg"/>
          </p:nvPr>
        </p:nvSpPr>
        <p:spPr>
          <a:xfrm>
            <a:off x="1143000" y="685800"/>
            <a:ext cx="4572000" cy="3429000"/>
          </a:xfrm>
          <a:ln/>
        </p:spPr>
      </p:sp>
      <p:sp>
        <p:nvSpPr>
          <p:cNvPr id="29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Venona</a:t>
            </a:r>
            <a:r>
              <a:rPr lang="en-US" sz="1200" b="0" i="0" kern="1200" dirty="0" smtClean="0">
                <a:solidFill>
                  <a:schemeClr val="tx1"/>
                </a:solidFill>
                <a:effectLst/>
                <a:latin typeface="+mn-lt"/>
                <a:ea typeface="+mn-ea"/>
                <a:cs typeface="+mn-cs"/>
              </a:rPr>
              <a:t> was a top-secret U.S. effort to gather and decrypt messages sent in the 1940s by agents of what is now called the KGB and the GRU, the Soviet military intelligence agency.</a:t>
            </a:r>
            <a:endParaRPr lang="en-US" dirty="0"/>
          </a:p>
        </p:txBody>
      </p:sp>
      <p:sp>
        <p:nvSpPr>
          <p:cNvPr id="4" name="Slide Number Placeholder 3"/>
          <p:cNvSpPr>
            <a:spLocks noGrp="1"/>
          </p:cNvSpPr>
          <p:nvPr>
            <p:ph type="sldNum" sz="quarter" idx="10"/>
          </p:nvPr>
        </p:nvSpPr>
        <p:spPr/>
        <p:txBody>
          <a:bodyPr/>
          <a:lstStyle/>
          <a:p>
            <a:fld id="{4EE1F348-5C00-4906-8D85-D43704CD8F07}" type="slidenum">
              <a:rPr lang="en-US" smtClean="0"/>
              <a:pPr/>
              <a:t>37</a:t>
            </a:fld>
            <a:endParaRPr lang="en-US"/>
          </a:p>
        </p:txBody>
      </p:sp>
    </p:spTree>
    <p:extLst>
      <p:ext uri="{BB962C8B-B14F-4D97-AF65-F5344CB8AC3E}">
        <p14:creationId xmlns:p14="http://schemas.microsoft.com/office/powerpoint/2010/main" val="292998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ADA444-E7D5-429B-9FBF-0ABDAF059E53}"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 Part 1  Cryptography                                                                                                     2</a:t>
            </a:r>
            <a:endParaRPr lang="en-US"/>
          </a:p>
        </p:txBody>
      </p:sp>
      <p:sp>
        <p:nvSpPr>
          <p:cNvPr id="6" name="Slide Number Placeholder 5"/>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291D1-DC05-4946-8FFD-1959631F50AA}"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 Part 1  Cryptography                                                                                                     2</a:t>
            </a:r>
            <a:endParaRPr lang="en-US"/>
          </a:p>
        </p:txBody>
      </p:sp>
      <p:sp>
        <p:nvSpPr>
          <p:cNvPr id="6" name="Slide Number Placeholder 5"/>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DD59AA-9A82-45A9-B30D-89A73FA5B7B2}"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 Part 1  Cryptography                                                                                                     2</a:t>
            </a:r>
            <a:endParaRPr lang="en-US"/>
          </a:p>
        </p:txBody>
      </p:sp>
      <p:sp>
        <p:nvSpPr>
          <p:cNvPr id="6" name="Slide Number Placeholder 5"/>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Arial" pitchFamily="34" charset="0"/>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9B5860-6334-4556-AB79-6B8BA4EE6068}"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 Part 1  Cryptography                                                                                                     2</a:t>
            </a:r>
            <a:endParaRPr lang="en-US"/>
          </a:p>
        </p:txBody>
      </p:sp>
      <p:sp>
        <p:nvSpPr>
          <p:cNvPr id="6" name="Slide Number Placeholder 5"/>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8899EA-165F-4001-82FF-1A02E0D8CEDC}"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 Part 1  Cryptography                                                                                                     2</a:t>
            </a:r>
            <a:endParaRPr lang="en-US"/>
          </a:p>
        </p:txBody>
      </p:sp>
      <p:sp>
        <p:nvSpPr>
          <p:cNvPr id="6" name="Slide Number Placeholder 5"/>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47F664-481A-4F24-8CAD-08BD014B83A6}"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 Part 1  Cryptography                                                                                                     2</a:t>
            </a:r>
            <a:endParaRPr lang="en-US"/>
          </a:p>
        </p:txBody>
      </p:sp>
      <p:sp>
        <p:nvSpPr>
          <p:cNvPr id="7" name="Slide Number Placeholder 6"/>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9160D-F0A2-4990-9E8C-E59EBF066F8A}" type="datetime1">
              <a:rPr lang="en-US" smtClean="0"/>
              <a:pPr/>
              <a:t>1/18/2017</a:t>
            </a:fld>
            <a:endParaRPr lang="en-US"/>
          </a:p>
        </p:txBody>
      </p:sp>
      <p:sp>
        <p:nvSpPr>
          <p:cNvPr id="8" name="Footer Placeholder 7"/>
          <p:cNvSpPr>
            <a:spLocks noGrp="1"/>
          </p:cNvSpPr>
          <p:nvPr>
            <p:ph type="ftr" sz="quarter" idx="11"/>
          </p:nvPr>
        </p:nvSpPr>
        <p:spPr/>
        <p:txBody>
          <a:bodyPr/>
          <a:lstStyle/>
          <a:p>
            <a:r>
              <a:rPr lang="en-US" smtClean="0"/>
              <a:t> Part 1  Cryptography                                                                                                     2</a:t>
            </a:r>
            <a:endParaRPr lang="en-US"/>
          </a:p>
        </p:txBody>
      </p:sp>
      <p:sp>
        <p:nvSpPr>
          <p:cNvPr id="9" name="Slide Number Placeholder 8"/>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68FA3C-0F01-4EB5-AE48-700886A53DBB}" type="datetime1">
              <a:rPr lang="en-US" smtClean="0"/>
              <a:pPr/>
              <a:t>1/18/2017</a:t>
            </a:fld>
            <a:endParaRPr lang="en-US"/>
          </a:p>
        </p:txBody>
      </p:sp>
      <p:sp>
        <p:nvSpPr>
          <p:cNvPr id="4" name="Footer Placeholder 3"/>
          <p:cNvSpPr>
            <a:spLocks noGrp="1"/>
          </p:cNvSpPr>
          <p:nvPr>
            <p:ph type="ftr" sz="quarter" idx="11"/>
          </p:nvPr>
        </p:nvSpPr>
        <p:spPr/>
        <p:txBody>
          <a:bodyPr/>
          <a:lstStyle/>
          <a:p>
            <a:r>
              <a:rPr lang="en-US" smtClean="0"/>
              <a:t> Part 1  Cryptography                                                                                                     2</a:t>
            </a:r>
            <a:endParaRPr lang="en-US"/>
          </a:p>
        </p:txBody>
      </p:sp>
      <p:sp>
        <p:nvSpPr>
          <p:cNvPr id="5" name="Slide Number Placeholder 4"/>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0BDB7-22FC-42F5-A015-A2D1E6036EDD}" type="datetime1">
              <a:rPr lang="en-US" smtClean="0"/>
              <a:pPr/>
              <a:t>1/18/2017</a:t>
            </a:fld>
            <a:endParaRPr lang="en-US"/>
          </a:p>
        </p:txBody>
      </p:sp>
      <p:sp>
        <p:nvSpPr>
          <p:cNvPr id="3" name="Footer Placeholder 2"/>
          <p:cNvSpPr>
            <a:spLocks noGrp="1"/>
          </p:cNvSpPr>
          <p:nvPr>
            <p:ph type="ftr" sz="quarter" idx="11"/>
          </p:nvPr>
        </p:nvSpPr>
        <p:spPr/>
        <p:txBody>
          <a:bodyPr/>
          <a:lstStyle/>
          <a:p>
            <a:r>
              <a:rPr lang="en-US" smtClean="0"/>
              <a:t> Part 1  Cryptography                                                                                                     2</a:t>
            </a:r>
            <a:endParaRPr lang="en-US"/>
          </a:p>
        </p:txBody>
      </p:sp>
      <p:sp>
        <p:nvSpPr>
          <p:cNvPr id="4" name="Slide Number Placeholder 3"/>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80DE4B-7333-49DB-8CAD-6623536D6998}"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 Part 1  Cryptography                                                                                                     2</a:t>
            </a:r>
            <a:endParaRPr lang="en-US"/>
          </a:p>
        </p:txBody>
      </p:sp>
      <p:sp>
        <p:nvSpPr>
          <p:cNvPr id="7" name="Slide Number Placeholder 6"/>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A0671-B8DF-459C-B199-F218B854968E}"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 Part 1  Cryptography                                                                                                     2</a:t>
            </a:r>
            <a:endParaRPr lang="en-US"/>
          </a:p>
        </p:txBody>
      </p:sp>
      <p:sp>
        <p:nvSpPr>
          <p:cNvPr id="7" name="Slide Number Placeholder 6"/>
          <p:cNvSpPr>
            <a:spLocks noGrp="1"/>
          </p:cNvSpPr>
          <p:nvPr>
            <p:ph type="sldNum" sz="quarter" idx="12"/>
          </p:nvPr>
        </p:nvSpPr>
        <p:spPr/>
        <p:txBody>
          <a:bodyPr/>
          <a:lstStyle/>
          <a:p>
            <a:fld id="{5CD56755-107C-4147-A005-6862840972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A1715-F6FD-420D-A2AF-E6D9371CB746}" type="datetime1">
              <a:rPr lang="en-US" smtClean="0"/>
              <a:pPr/>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Part 1  Cryptography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56755-107C-4147-A005-6862840972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nsa.gov/venona/index.cf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ibrary.thinkquest.org/28005/flashed/timemachine/courseofhistory/zimmerman.shtml?tqskip1=1&amp;tqtime=1029" TargetMode="Externa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cs.ucla.edu/~jkong/research/security/shannon1949.pdf" TargetMode="External"/><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CD56755-107C-4147-A005-68628409721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Secure System Requirement (I)</a:t>
            </a:r>
          </a:p>
        </p:txBody>
      </p:sp>
      <p:sp>
        <p:nvSpPr>
          <p:cNvPr id="19459" name="Content Placeholder 2"/>
          <p:cNvSpPr>
            <a:spLocks noGrp="1"/>
          </p:cNvSpPr>
          <p:nvPr>
            <p:ph idx="1"/>
          </p:nvPr>
        </p:nvSpPr>
        <p:spPr/>
        <p:txBody>
          <a:bodyPr>
            <a:normAutofit/>
          </a:bodyPr>
          <a:lstStyle/>
          <a:p>
            <a:pPr eaLnBrk="1" hangingPunct="1"/>
            <a:endParaRPr lang="en-US" sz="4000" dirty="0" smtClean="0"/>
          </a:p>
          <a:p>
            <a:pPr eaLnBrk="1" hangingPunct="1"/>
            <a:r>
              <a:rPr lang="en-US" sz="4000" dirty="0" smtClean="0"/>
              <a:t>Large key space</a:t>
            </a:r>
          </a:p>
          <a:p>
            <a:pPr eaLnBrk="1" hangingPunct="1"/>
            <a:endParaRPr lang="en-US" sz="4000" dirty="0" smtClean="0"/>
          </a:p>
          <a:p>
            <a:pPr lvl="1" eaLnBrk="1" hangingPunct="1"/>
            <a:r>
              <a:rPr lang="en-US" sz="3600" dirty="0" smtClean="0"/>
              <a:t>So that </a:t>
            </a:r>
            <a:r>
              <a:rPr lang="en-US" sz="3600" i="1" dirty="0" smtClean="0"/>
              <a:t>exhaustive key search </a:t>
            </a:r>
            <a:r>
              <a:rPr lang="en-US" sz="3600" dirty="0" smtClean="0"/>
              <a:t>takes too long</a:t>
            </a:r>
          </a:p>
        </p:txBody>
      </p:sp>
      <p:sp>
        <p:nvSpPr>
          <p:cNvPr id="5" name="Slide Number Placeholder 4"/>
          <p:cNvSpPr>
            <a:spLocks noGrp="1"/>
          </p:cNvSpPr>
          <p:nvPr>
            <p:ph type="sldNum" sz="quarter" idx="12"/>
          </p:nvPr>
        </p:nvSpPr>
        <p:spPr/>
        <p:txBody>
          <a:bodyPr/>
          <a:lstStyle/>
          <a:p>
            <a:fld id="{5CD56755-107C-4147-A005-68628409721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rmAutofit fontScale="90000"/>
          </a:bodyPr>
          <a:lstStyle/>
          <a:p>
            <a:r>
              <a:rPr lang="en-US" dirty="0" smtClean="0"/>
              <a:t>Not-So-Simple Substitution (2) Mixed </a:t>
            </a:r>
            <a:r>
              <a:rPr lang="en-US" dirty="0"/>
              <a:t>Alphabet </a:t>
            </a:r>
          </a:p>
        </p:txBody>
      </p:sp>
      <p:sp>
        <p:nvSpPr>
          <p:cNvPr id="320515" name="Rectangle 3"/>
          <p:cNvSpPr>
            <a:spLocks noGrp="1" noChangeArrowheads="1"/>
          </p:cNvSpPr>
          <p:nvPr>
            <p:ph type="body" idx="1"/>
          </p:nvPr>
        </p:nvSpPr>
        <p:spPr>
          <a:xfrm>
            <a:off x="566738" y="1752600"/>
            <a:ext cx="8253412" cy="4267200"/>
          </a:xfrm>
        </p:spPr>
        <p:txBody>
          <a:bodyPr/>
          <a:lstStyle/>
          <a:p>
            <a:r>
              <a:rPr lang="en-US"/>
              <a:t>Using this system, the keyword "zebras" gives us the following alphabets:</a:t>
            </a:r>
            <a:endParaRPr lang="en-US" i="1"/>
          </a:p>
          <a:p>
            <a:r>
              <a:rPr lang="en-US" i="1"/>
              <a:t>Plaintext alphabet:</a:t>
            </a:r>
            <a:r>
              <a:rPr lang="en-US"/>
              <a:t>abcdefghijklmnopqrstuvwxyz</a:t>
            </a:r>
          </a:p>
          <a:p>
            <a:r>
              <a:rPr lang="en-US" i="1"/>
              <a:t>Ciphertext alphabet:</a:t>
            </a:r>
            <a:r>
              <a:rPr lang="en-US"/>
              <a:t>ZEBRASCDFGHIJKLMNOPQTUVWXY</a:t>
            </a:r>
          </a:p>
        </p:txBody>
      </p:sp>
    </p:spTree>
    <p:extLst>
      <p:ext uri="{BB962C8B-B14F-4D97-AF65-F5344CB8AC3E}">
        <p14:creationId xmlns:p14="http://schemas.microsoft.com/office/powerpoint/2010/main" val="881699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609600"/>
            <a:ext cx="8153400" cy="1143000"/>
          </a:xfrm>
        </p:spPr>
        <p:txBody>
          <a:bodyPr/>
          <a:lstStyle/>
          <a:p>
            <a:pPr eaLnBrk="1" hangingPunct="1"/>
            <a:r>
              <a:rPr lang="en-US" smtClean="0"/>
              <a:t>Even-less-Simple Substitution</a:t>
            </a:r>
          </a:p>
        </p:txBody>
      </p:sp>
      <p:sp>
        <p:nvSpPr>
          <p:cNvPr id="15364" name="Rectangle 3"/>
          <p:cNvSpPr>
            <a:spLocks noGrp="1" noChangeArrowheads="1"/>
          </p:cNvSpPr>
          <p:nvPr>
            <p:ph idx="1"/>
          </p:nvPr>
        </p:nvSpPr>
        <p:spPr>
          <a:xfrm>
            <a:off x="685800" y="1905000"/>
            <a:ext cx="7924800" cy="1981200"/>
          </a:xfrm>
        </p:spPr>
        <p:txBody>
          <a:bodyPr/>
          <a:lstStyle/>
          <a:p>
            <a:pPr eaLnBrk="1" hangingPunct="1"/>
            <a:r>
              <a:rPr lang="en-US" smtClean="0"/>
              <a:t>Key is some permutation of letters</a:t>
            </a:r>
          </a:p>
          <a:p>
            <a:pPr eaLnBrk="1" hangingPunct="1"/>
            <a:r>
              <a:rPr lang="en-US" smtClean="0"/>
              <a:t>Need not be a shift</a:t>
            </a:r>
          </a:p>
          <a:p>
            <a:pPr eaLnBrk="1" hangingPunct="1"/>
            <a:r>
              <a:rPr lang="en-US" smtClean="0"/>
              <a:t>For example</a:t>
            </a:r>
            <a:endParaRPr lang="en-US" smtClean="0">
              <a:solidFill>
                <a:srgbClr val="FF0000"/>
              </a:solidFill>
              <a:latin typeface="Times-Roman" charset="0"/>
            </a:endParaRPr>
          </a:p>
        </p:txBody>
      </p:sp>
      <p:sp>
        <p:nvSpPr>
          <p:cNvPr id="10" name="Slide Number Placeholder 9"/>
          <p:cNvSpPr>
            <a:spLocks noGrp="1"/>
          </p:cNvSpPr>
          <p:nvPr>
            <p:ph type="sldNum" sz="quarter" idx="12"/>
          </p:nvPr>
        </p:nvSpPr>
        <p:spPr/>
        <p:txBody>
          <a:bodyPr/>
          <a:lstStyle/>
          <a:p>
            <a:fld id="{5CD56755-107C-4147-A005-686284097212}" type="slidenum">
              <a:rPr lang="en-US" smtClean="0"/>
              <a:pPr/>
              <a:t>12</a:t>
            </a:fld>
            <a:endParaRPr lang="en-US"/>
          </a:p>
        </p:txBody>
      </p:sp>
      <p:graphicFrame>
        <p:nvGraphicFramePr>
          <p:cNvPr id="172127" name="Group 95"/>
          <p:cNvGraphicFramePr>
            <a:graphicFrameLocks noGrp="1"/>
          </p:cNvGraphicFramePr>
          <p:nvPr/>
        </p:nvGraphicFramePr>
        <p:xfrm>
          <a:off x="1795463" y="3911600"/>
          <a:ext cx="6580644" cy="792480"/>
        </p:xfrm>
        <a:graphic>
          <a:graphicData uri="http://schemas.openxmlformats.org/drawingml/2006/table">
            <a:tbl>
              <a:tblPr/>
              <a:tblGrid>
                <a:gridCol w="208280">
                  <a:extLst>
                    <a:ext uri="{9D8B030D-6E8A-4147-A177-3AD203B41FA5}">
                      <a16:colId xmlns:a16="http://schemas.microsoft.com/office/drawing/2014/main" val="20000"/>
                    </a:ext>
                  </a:extLst>
                </a:gridCol>
                <a:gridCol w="254834">
                  <a:extLst>
                    <a:ext uri="{9D8B030D-6E8A-4147-A177-3AD203B41FA5}">
                      <a16:colId xmlns:a16="http://schemas.microsoft.com/office/drawing/2014/main" val="20001"/>
                    </a:ext>
                  </a:extLst>
                </a:gridCol>
                <a:gridCol w="254833">
                  <a:extLst>
                    <a:ext uri="{9D8B030D-6E8A-4147-A177-3AD203B41FA5}">
                      <a16:colId xmlns:a16="http://schemas.microsoft.com/office/drawing/2014/main" val="20002"/>
                    </a:ext>
                  </a:extLst>
                </a:gridCol>
                <a:gridCol w="253308">
                  <a:extLst>
                    <a:ext uri="{9D8B030D-6E8A-4147-A177-3AD203B41FA5}">
                      <a16:colId xmlns:a16="http://schemas.microsoft.com/office/drawing/2014/main" val="20003"/>
                    </a:ext>
                  </a:extLst>
                </a:gridCol>
                <a:gridCol w="256359">
                  <a:extLst>
                    <a:ext uri="{9D8B030D-6E8A-4147-A177-3AD203B41FA5}">
                      <a16:colId xmlns:a16="http://schemas.microsoft.com/office/drawing/2014/main" val="20004"/>
                    </a:ext>
                  </a:extLst>
                </a:gridCol>
                <a:gridCol w="254834">
                  <a:extLst>
                    <a:ext uri="{9D8B030D-6E8A-4147-A177-3AD203B41FA5}">
                      <a16:colId xmlns:a16="http://schemas.microsoft.com/office/drawing/2014/main" val="20005"/>
                    </a:ext>
                  </a:extLst>
                </a:gridCol>
                <a:gridCol w="256359">
                  <a:extLst>
                    <a:ext uri="{9D8B030D-6E8A-4147-A177-3AD203B41FA5}">
                      <a16:colId xmlns:a16="http://schemas.microsoft.com/office/drawing/2014/main" val="20006"/>
                    </a:ext>
                  </a:extLst>
                </a:gridCol>
                <a:gridCol w="254833">
                  <a:extLst>
                    <a:ext uri="{9D8B030D-6E8A-4147-A177-3AD203B41FA5}">
                      <a16:colId xmlns:a16="http://schemas.microsoft.com/office/drawing/2014/main" val="20007"/>
                    </a:ext>
                  </a:extLst>
                </a:gridCol>
                <a:gridCol w="253308">
                  <a:extLst>
                    <a:ext uri="{9D8B030D-6E8A-4147-A177-3AD203B41FA5}">
                      <a16:colId xmlns:a16="http://schemas.microsoft.com/office/drawing/2014/main" val="20008"/>
                    </a:ext>
                  </a:extLst>
                </a:gridCol>
                <a:gridCol w="256359">
                  <a:extLst>
                    <a:ext uri="{9D8B030D-6E8A-4147-A177-3AD203B41FA5}">
                      <a16:colId xmlns:a16="http://schemas.microsoft.com/office/drawing/2014/main" val="20009"/>
                    </a:ext>
                  </a:extLst>
                </a:gridCol>
                <a:gridCol w="254834">
                  <a:extLst>
                    <a:ext uri="{9D8B030D-6E8A-4147-A177-3AD203B41FA5}">
                      <a16:colId xmlns:a16="http://schemas.microsoft.com/office/drawing/2014/main" val="20010"/>
                    </a:ext>
                  </a:extLst>
                </a:gridCol>
                <a:gridCol w="253308">
                  <a:extLst>
                    <a:ext uri="{9D8B030D-6E8A-4147-A177-3AD203B41FA5}">
                      <a16:colId xmlns:a16="http://schemas.microsoft.com/office/drawing/2014/main" val="20011"/>
                    </a:ext>
                  </a:extLst>
                </a:gridCol>
                <a:gridCol w="256359">
                  <a:extLst>
                    <a:ext uri="{9D8B030D-6E8A-4147-A177-3AD203B41FA5}">
                      <a16:colId xmlns:a16="http://schemas.microsoft.com/office/drawing/2014/main" val="20012"/>
                    </a:ext>
                  </a:extLst>
                </a:gridCol>
                <a:gridCol w="253308">
                  <a:extLst>
                    <a:ext uri="{9D8B030D-6E8A-4147-A177-3AD203B41FA5}">
                      <a16:colId xmlns:a16="http://schemas.microsoft.com/office/drawing/2014/main" val="20013"/>
                    </a:ext>
                  </a:extLst>
                </a:gridCol>
                <a:gridCol w="254833">
                  <a:extLst>
                    <a:ext uri="{9D8B030D-6E8A-4147-A177-3AD203B41FA5}">
                      <a16:colId xmlns:a16="http://schemas.microsoft.com/office/drawing/2014/main" val="20014"/>
                    </a:ext>
                  </a:extLst>
                </a:gridCol>
                <a:gridCol w="256359">
                  <a:extLst>
                    <a:ext uri="{9D8B030D-6E8A-4147-A177-3AD203B41FA5}">
                      <a16:colId xmlns:a16="http://schemas.microsoft.com/office/drawing/2014/main" val="20015"/>
                    </a:ext>
                  </a:extLst>
                </a:gridCol>
                <a:gridCol w="253308">
                  <a:extLst>
                    <a:ext uri="{9D8B030D-6E8A-4147-A177-3AD203B41FA5}">
                      <a16:colId xmlns:a16="http://schemas.microsoft.com/office/drawing/2014/main" val="20016"/>
                    </a:ext>
                  </a:extLst>
                </a:gridCol>
                <a:gridCol w="254834">
                  <a:extLst>
                    <a:ext uri="{9D8B030D-6E8A-4147-A177-3AD203B41FA5}">
                      <a16:colId xmlns:a16="http://schemas.microsoft.com/office/drawing/2014/main" val="20017"/>
                    </a:ext>
                  </a:extLst>
                </a:gridCol>
                <a:gridCol w="256359">
                  <a:extLst>
                    <a:ext uri="{9D8B030D-6E8A-4147-A177-3AD203B41FA5}">
                      <a16:colId xmlns:a16="http://schemas.microsoft.com/office/drawing/2014/main" val="20018"/>
                    </a:ext>
                  </a:extLst>
                </a:gridCol>
                <a:gridCol w="254833">
                  <a:extLst>
                    <a:ext uri="{9D8B030D-6E8A-4147-A177-3AD203B41FA5}">
                      <a16:colId xmlns:a16="http://schemas.microsoft.com/office/drawing/2014/main" val="20019"/>
                    </a:ext>
                  </a:extLst>
                </a:gridCol>
                <a:gridCol w="256359">
                  <a:extLst>
                    <a:ext uri="{9D8B030D-6E8A-4147-A177-3AD203B41FA5}">
                      <a16:colId xmlns:a16="http://schemas.microsoft.com/office/drawing/2014/main" val="20020"/>
                    </a:ext>
                  </a:extLst>
                </a:gridCol>
                <a:gridCol w="253308">
                  <a:extLst>
                    <a:ext uri="{9D8B030D-6E8A-4147-A177-3AD203B41FA5}">
                      <a16:colId xmlns:a16="http://schemas.microsoft.com/office/drawing/2014/main" val="20021"/>
                    </a:ext>
                  </a:extLst>
                </a:gridCol>
                <a:gridCol w="254834">
                  <a:extLst>
                    <a:ext uri="{9D8B030D-6E8A-4147-A177-3AD203B41FA5}">
                      <a16:colId xmlns:a16="http://schemas.microsoft.com/office/drawing/2014/main" val="20022"/>
                    </a:ext>
                  </a:extLst>
                </a:gridCol>
                <a:gridCol w="254833">
                  <a:extLst>
                    <a:ext uri="{9D8B030D-6E8A-4147-A177-3AD203B41FA5}">
                      <a16:colId xmlns:a16="http://schemas.microsoft.com/office/drawing/2014/main" val="20023"/>
                    </a:ext>
                  </a:extLst>
                </a:gridCol>
                <a:gridCol w="254834">
                  <a:extLst>
                    <a:ext uri="{9D8B030D-6E8A-4147-A177-3AD203B41FA5}">
                      <a16:colId xmlns:a16="http://schemas.microsoft.com/office/drawing/2014/main" val="20024"/>
                    </a:ext>
                  </a:extLst>
                </a:gridCol>
                <a:gridCol w="254834">
                  <a:extLst>
                    <a:ext uri="{9D8B030D-6E8A-4147-A177-3AD203B41FA5}">
                      <a16:colId xmlns:a16="http://schemas.microsoft.com/office/drawing/2014/main" val="20025"/>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i</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453" name="Rectangle 92"/>
          <p:cNvSpPr>
            <a:spLocks noChangeArrowheads="1"/>
          </p:cNvSpPr>
          <p:nvPr/>
        </p:nvSpPr>
        <p:spPr bwMode="auto">
          <a:xfrm>
            <a:off x="533400" y="3973513"/>
            <a:ext cx="1247775" cy="446087"/>
          </a:xfrm>
          <a:prstGeom prst="rect">
            <a:avLst/>
          </a:prstGeom>
          <a:noFill/>
          <a:ln w="9525">
            <a:noFill/>
            <a:miter lim="800000"/>
            <a:headEnd/>
            <a:tailEnd/>
          </a:ln>
        </p:spPr>
        <p:txBody>
          <a:bodyPr wrap="none">
            <a:spAutoFit/>
          </a:bodyPr>
          <a:lstStyle/>
          <a:p>
            <a:r>
              <a:rPr lang="en-US" sz="2000"/>
              <a:t>Plaintext</a:t>
            </a:r>
          </a:p>
        </p:txBody>
      </p:sp>
      <p:sp>
        <p:nvSpPr>
          <p:cNvPr id="15454" name="Rectangle 93"/>
          <p:cNvSpPr>
            <a:spLocks noChangeArrowheads="1"/>
          </p:cNvSpPr>
          <p:nvPr/>
        </p:nvSpPr>
        <p:spPr bwMode="auto">
          <a:xfrm>
            <a:off x="304800" y="4354513"/>
            <a:ext cx="1481138" cy="446087"/>
          </a:xfrm>
          <a:prstGeom prst="rect">
            <a:avLst/>
          </a:prstGeom>
          <a:noFill/>
          <a:ln w="9525">
            <a:noFill/>
            <a:miter lim="800000"/>
            <a:headEnd/>
            <a:tailEnd/>
          </a:ln>
        </p:spPr>
        <p:txBody>
          <a:bodyPr wrap="none">
            <a:spAutoFit/>
          </a:bodyPr>
          <a:lstStyle/>
          <a:p>
            <a:r>
              <a:rPr lang="en-US" sz="2000" dirty="0"/>
              <a:t>Ciphertext</a:t>
            </a:r>
            <a:endParaRPr lang="en-US" dirty="0"/>
          </a:p>
        </p:txBody>
      </p:sp>
      <p:sp>
        <p:nvSpPr>
          <p:cNvPr id="15455" name="Rectangle 97"/>
          <p:cNvSpPr>
            <a:spLocks noChangeArrowheads="1"/>
          </p:cNvSpPr>
          <p:nvPr/>
        </p:nvSpPr>
        <p:spPr bwMode="auto">
          <a:xfrm>
            <a:off x="685800" y="5105400"/>
            <a:ext cx="8001000" cy="7620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3200" dirty="0"/>
              <a:t>Then 26! &gt; 2</a:t>
            </a:r>
            <a:r>
              <a:rPr lang="en-US" sz="3200" baseline="30000" dirty="0"/>
              <a:t>88</a:t>
            </a:r>
            <a:r>
              <a:rPr lang="en-US" sz="3200" dirty="0"/>
              <a:t> possible keys!</a:t>
            </a:r>
            <a:endParaRPr lang="en-US" sz="3200" dirty="0">
              <a:solidFill>
                <a:srgbClr val="FF0000"/>
              </a:solidFill>
              <a:latin typeface="Times-Roman"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533400" y="609600"/>
            <a:ext cx="8153400" cy="1143000"/>
          </a:xfrm>
        </p:spPr>
        <p:txBody>
          <a:bodyPr/>
          <a:lstStyle/>
          <a:p>
            <a:pPr eaLnBrk="1" hangingPunct="1"/>
            <a:r>
              <a:rPr lang="en-US" smtClean="0"/>
              <a:t>Cryptanalysis II: Be Clever</a:t>
            </a:r>
          </a:p>
        </p:txBody>
      </p:sp>
      <p:sp>
        <p:nvSpPr>
          <p:cNvPr id="16388" name="Rectangle 3"/>
          <p:cNvSpPr>
            <a:spLocks noGrp="1" noChangeArrowheads="1"/>
          </p:cNvSpPr>
          <p:nvPr>
            <p:ph idx="1"/>
          </p:nvPr>
        </p:nvSpPr>
        <p:spPr>
          <a:xfrm>
            <a:off x="685800" y="1905000"/>
            <a:ext cx="8077200" cy="4267200"/>
          </a:xfrm>
        </p:spPr>
        <p:txBody>
          <a:bodyPr/>
          <a:lstStyle/>
          <a:p>
            <a:pPr eaLnBrk="1" hangingPunct="1"/>
            <a:r>
              <a:rPr lang="en-US" sz="2800" dirty="0" smtClean="0"/>
              <a:t>We know that a simple substitution is used</a:t>
            </a:r>
          </a:p>
          <a:p>
            <a:pPr eaLnBrk="1" hangingPunct="1"/>
            <a:r>
              <a:rPr lang="en-US" sz="2800" dirty="0" smtClean="0"/>
              <a:t>But not necessarily a shift by n</a:t>
            </a:r>
          </a:p>
          <a:p>
            <a:pPr eaLnBrk="1" hangingPunct="1"/>
            <a:r>
              <a:rPr lang="en-US" sz="2800" dirty="0" smtClean="0"/>
              <a:t>Can we find the key given ciphertext: </a:t>
            </a:r>
          </a:p>
          <a:p>
            <a:pPr eaLnBrk="1" hangingPunct="1">
              <a:buFont typeface="Wingdings" pitchFamily="2" charset="2"/>
              <a:buNone/>
            </a:pPr>
            <a:r>
              <a:rPr lang="en-US" sz="1800" dirty="0" smtClean="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2000" dirty="0" smtClean="0"/>
          </a:p>
        </p:txBody>
      </p:sp>
      <p:sp>
        <p:nvSpPr>
          <p:cNvPr id="5" name="Slide Number Placeholder 4"/>
          <p:cNvSpPr>
            <a:spLocks noGrp="1"/>
          </p:cNvSpPr>
          <p:nvPr>
            <p:ph type="sldNum" sz="quarter" idx="12"/>
          </p:nvPr>
        </p:nvSpPr>
        <p:spPr/>
        <p:txBody>
          <a:bodyPr/>
          <a:lstStyle/>
          <a:p>
            <a:fld id="{5CD56755-107C-4147-A005-68628409721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33400" y="457200"/>
            <a:ext cx="8153400" cy="1143000"/>
          </a:xfrm>
        </p:spPr>
        <p:txBody>
          <a:bodyPr/>
          <a:lstStyle/>
          <a:p>
            <a:pPr eaLnBrk="1" hangingPunct="1"/>
            <a:r>
              <a:rPr lang="en-US" smtClean="0"/>
              <a:t>Cryptanalysis II</a:t>
            </a:r>
          </a:p>
        </p:txBody>
      </p:sp>
      <p:sp>
        <p:nvSpPr>
          <p:cNvPr id="176131" name="Rectangle 3"/>
          <p:cNvSpPr>
            <a:spLocks noGrp="1" noChangeArrowheads="1"/>
          </p:cNvSpPr>
          <p:nvPr>
            <p:ph idx="1"/>
          </p:nvPr>
        </p:nvSpPr>
        <p:spPr>
          <a:xfrm>
            <a:off x="533400" y="1676400"/>
            <a:ext cx="8001000" cy="1905000"/>
          </a:xfrm>
        </p:spPr>
        <p:txBody>
          <a:bodyPr/>
          <a:lstStyle/>
          <a:p>
            <a:pPr eaLnBrk="1" hangingPunct="1">
              <a:lnSpc>
                <a:spcPct val="110000"/>
              </a:lnSpc>
            </a:pPr>
            <a:r>
              <a:rPr lang="en-US" sz="2800" smtClean="0"/>
              <a:t>Can’t try all 2</a:t>
            </a:r>
            <a:r>
              <a:rPr lang="en-US" sz="2800" baseline="30000" smtClean="0"/>
              <a:t>88</a:t>
            </a:r>
            <a:r>
              <a:rPr lang="en-US" sz="2800" smtClean="0"/>
              <a:t> simple substitution keys</a:t>
            </a:r>
          </a:p>
          <a:p>
            <a:pPr eaLnBrk="1" hangingPunct="1">
              <a:lnSpc>
                <a:spcPct val="110000"/>
              </a:lnSpc>
            </a:pPr>
            <a:r>
              <a:rPr lang="en-US" sz="2800" smtClean="0"/>
              <a:t>Can we be more clever?</a:t>
            </a:r>
          </a:p>
          <a:p>
            <a:pPr eaLnBrk="1" hangingPunct="1">
              <a:lnSpc>
                <a:spcPct val="110000"/>
              </a:lnSpc>
            </a:pPr>
            <a:r>
              <a:rPr lang="en-US" sz="2800" smtClean="0"/>
              <a:t>English letter frequency counts…</a:t>
            </a:r>
            <a:endParaRPr lang="en-US" sz="2800" baseline="30000" smtClean="0"/>
          </a:p>
        </p:txBody>
      </p:sp>
      <p:sp>
        <p:nvSpPr>
          <p:cNvPr id="6" name="Slide Number Placeholder 5"/>
          <p:cNvSpPr>
            <a:spLocks noGrp="1"/>
          </p:cNvSpPr>
          <p:nvPr>
            <p:ph type="sldNum" sz="quarter" idx="12"/>
          </p:nvPr>
        </p:nvSpPr>
        <p:spPr/>
        <p:txBody>
          <a:bodyPr/>
          <a:lstStyle/>
          <a:p>
            <a:fld id="{5CD56755-107C-4147-A005-686284097212}" type="slidenum">
              <a:rPr lang="en-US" smtClean="0"/>
              <a:pPr/>
              <a:t>14</a:t>
            </a:fld>
            <a:endParaRPr lang="en-US"/>
          </a:p>
        </p:txBody>
      </p:sp>
      <p:graphicFrame>
        <p:nvGraphicFramePr>
          <p:cNvPr id="7" name="Object 5"/>
          <p:cNvGraphicFramePr>
            <a:graphicFrameLocks noChangeAspect="1"/>
          </p:cNvGraphicFramePr>
          <p:nvPr/>
        </p:nvGraphicFramePr>
        <p:xfrm>
          <a:off x="1066800" y="3293630"/>
          <a:ext cx="6019800" cy="34119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out)">
                                      <p:cBhvr>
                                        <p:cTn id="7" dur="500"/>
                                        <p:tgtEl>
                                          <p:spTgt spid="176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out)">
                                      <p:cBhvr>
                                        <p:cTn id="12" dur="500"/>
                                        <p:tgtEl>
                                          <p:spTgt spid="1761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out)">
                                      <p:cBhvr>
                                        <p:cTn id="17" dur="500"/>
                                        <p:tgtEl>
                                          <p:spTgt spid="1761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The frequency of the most common letter bigrams in a small English </a:t>
            </a:r>
            <a:r>
              <a:rPr lang="en-US" sz="3600" dirty="0" smtClean="0"/>
              <a:t>corpus</a:t>
            </a:r>
            <a:r>
              <a:rPr lang="en-US" sz="3600" dirty="0"/>
              <a:t/>
            </a:r>
            <a:br>
              <a:rPr lang="en-US" sz="3600" dirty="0"/>
            </a:b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784653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5CD56755-107C-4147-A005-686284097212}" type="slidenum">
              <a:rPr lang="en-US" smtClean="0"/>
              <a:pPr/>
              <a:t>15</a:t>
            </a:fld>
            <a:endParaRPr lang="en-US"/>
          </a:p>
        </p:txBody>
      </p:sp>
    </p:spTree>
    <p:extLst>
      <p:ext uri="{BB962C8B-B14F-4D97-AF65-F5344CB8AC3E}">
        <p14:creationId xmlns:p14="http://schemas.microsoft.com/office/powerpoint/2010/main" val="2277445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3400" y="381000"/>
            <a:ext cx="8153400" cy="1143000"/>
          </a:xfrm>
        </p:spPr>
        <p:txBody>
          <a:bodyPr/>
          <a:lstStyle/>
          <a:p>
            <a:pPr eaLnBrk="1" hangingPunct="1"/>
            <a:r>
              <a:rPr lang="en-US" smtClean="0"/>
              <a:t>Cryptanalysis II</a:t>
            </a:r>
          </a:p>
        </p:txBody>
      </p:sp>
      <p:sp>
        <p:nvSpPr>
          <p:cNvPr id="17412" name="Rectangle 3"/>
          <p:cNvSpPr>
            <a:spLocks noGrp="1" noChangeArrowheads="1"/>
          </p:cNvSpPr>
          <p:nvPr>
            <p:ph idx="1"/>
          </p:nvPr>
        </p:nvSpPr>
        <p:spPr>
          <a:xfrm>
            <a:off x="685800" y="1371600"/>
            <a:ext cx="8077200" cy="2971800"/>
          </a:xfrm>
        </p:spPr>
        <p:txBody>
          <a:bodyPr/>
          <a:lstStyle/>
          <a:p>
            <a:pPr eaLnBrk="1" hangingPunct="1"/>
            <a:r>
              <a:rPr lang="en-US" sz="2800" dirty="0" smtClean="0"/>
              <a:t>Ciphertext: </a:t>
            </a:r>
          </a:p>
          <a:p>
            <a:pPr eaLnBrk="1" hangingPunct="1">
              <a:buFont typeface="Wingdings" pitchFamily="2" charset="2"/>
              <a:buNone/>
            </a:pPr>
            <a:r>
              <a:rPr lang="en-US" sz="1600" dirty="0" smtClean="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1600" dirty="0" smtClean="0"/>
          </a:p>
        </p:txBody>
      </p:sp>
      <p:sp>
        <p:nvSpPr>
          <p:cNvPr id="9" name="Slide Number Placeholder 8"/>
          <p:cNvSpPr>
            <a:spLocks noGrp="1"/>
          </p:cNvSpPr>
          <p:nvPr>
            <p:ph type="sldNum" sz="quarter" idx="12"/>
          </p:nvPr>
        </p:nvSpPr>
        <p:spPr/>
        <p:txBody>
          <a:bodyPr/>
          <a:lstStyle/>
          <a:p>
            <a:fld id="{5CD56755-107C-4147-A005-686284097212}" type="slidenum">
              <a:rPr lang="en-US" smtClean="0"/>
              <a:pPr/>
              <a:t>16</a:t>
            </a:fld>
            <a:endParaRPr lang="en-US"/>
          </a:p>
        </p:txBody>
      </p:sp>
      <p:graphicFrame>
        <p:nvGraphicFramePr>
          <p:cNvPr id="177265" name="Group 113"/>
          <p:cNvGraphicFramePr>
            <a:graphicFrameLocks noGrp="1"/>
          </p:cNvGraphicFramePr>
          <p:nvPr/>
        </p:nvGraphicFramePr>
        <p:xfrm>
          <a:off x="228603" y="5202238"/>
          <a:ext cx="8610597" cy="792480"/>
        </p:xfrm>
        <a:graphic>
          <a:graphicData uri="http://schemas.openxmlformats.org/drawingml/2006/table">
            <a:tbl>
              <a:tblPr/>
              <a:tblGrid>
                <a:gridCol w="315972">
                  <a:extLst>
                    <a:ext uri="{9D8B030D-6E8A-4147-A177-3AD203B41FA5}">
                      <a16:colId xmlns:a16="http://schemas.microsoft.com/office/drawing/2014/main" val="20000"/>
                    </a:ext>
                  </a:extLst>
                </a:gridCol>
                <a:gridCol w="331235">
                  <a:extLst>
                    <a:ext uri="{9D8B030D-6E8A-4147-A177-3AD203B41FA5}">
                      <a16:colId xmlns:a16="http://schemas.microsoft.com/office/drawing/2014/main" val="20001"/>
                    </a:ext>
                  </a:extLst>
                </a:gridCol>
                <a:gridCol w="331236">
                  <a:extLst>
                    <a:ext uri="{9D8B030D-6E8A-4147-A177-3AD203B41FA5}">
                      <a16:colId xmlns:a16="http://schemas.microsoft.com/office/drawing/2014/main" val="20002"/>
                    </a:ext>
                  </a:extLst>
                </a:gridCol>
                <a:gridCol w="331235">
                  <a:extLst>
                    <a:ext uri="{9D8B030D-6E8A-4147-A177-3AD203B41FA5}">
                      <a16:colId xmlns:a16="http://schemas.microsoft.com/office/drawing/2014/main" val="20003"/>
                    </a:ext>
                  </a:extLst>
                </a:gridCol>
                <a:gridCol w="334289">
                  <a:extLst>
                    <a:ext uri="{9D8B030D-6E8A-4147-A177-3AD203B41FA5}">
                      <a16:colId xmlns:a16="http://schemas.microsoft.com/office/drawing/2014/main" val="20004"/>
                    </a:ext>
                  </a:extLst>
                </a:gridCol>
                <a:gridCol w="328182">
                  <a:extLst>
                    <a:ext uri="{9D8B030D-6E8A-4147-A177-3AD203B41FA5}">
                      <a16:colId xmlns:a16="http://schemas.microsoft.com/office/drawing/2014/main" val="20005"/>
                    </a:ext>
                  </a:extLst>
                </a:gridCol>
                <a:gridCol w="335815">
                  <a:extLst>
                    <a:ext uri="{9D8B030D-6E8A-4147-A177-3AD203B41FA5}">
                      <a16:colId xmlns:a16="http://schemas.microsoft.com/office/drawing/2014/main" val="20006"/>
                    </a:ext>
                  </a:extLst>
                </a:gridCol>
                <a:gridCol w="331236">
                  <a:extLst>
                    <a:ext uri="{9D8B030D-6E8A-4147-A177-3AD203B41FA5}">
                      <a16:colId xmlns:a16="http://schemas.microsoft.com/office/drawing/2014/main" val="20007"/>
                    </a:ext>
                  </a:extLst>
                </a:gridCol>
                <a:gridCol w="328182">
                  <a:extLst>
                    <a:ext uri="{9D8B030D-6E8A-4147-A177-3AD203B41FA5}">
                      <a16:colId xmlns:a16="http://schemas.microsoft.com/office/drawing/2014/main" val="20008"/>
                    </a:ext>
                  </a:extLst>
                </a:gridCol>
                <a:gridCol w="335815">
                  <a:extLst>
                    <a:ext uri="{9D8B030D-6E8A-4147-A177-3AD203B41FA5}">
                      <a16:colId xmlns:a16="http://schemas.microsoft.com/office/drawing/2014/main" val="20009"/>
                    </a:ext>
                  </a:extLst>
                </a:gridCol>
                <a:gridCol w="332762">
                  <a:extLst>
                    <a:ext uri="{9D8B030D-6E8A-4147-A177-3AD203B41FA5}">
                      <a16:colId xmlns:a16="http://schemas.microsoft.com/office/drawing/2014/main" val="20010"/>
                    </a:ext>
                  </a:extLst>
                </a:gridCol>
                <a:gridCol w="329709">
                  <a:extLst>
                    <a:ext uri="{9D8B030D-6E8A-4147-A177-3AD203B41FA5}">
                      <a16:colId xmlns:a16="http://schemas.microsoft.com/office/drawing/2014/main" val="20011"/>
                    </a:ext>
                  </a:extLst>
                </a:gridCol>
                <a:gridCol w="332762">
                  <a:extLst>
                    <a:ext uri="{9D8B030D-6E8A-4147-A177-3AD203B41FA5}">
                      <a16:colId xmlns:a16="http://schemas.microsoft.com/office/drawing/2014/main" val="20012"/>
                    </a:ext>
                  </a:extLst>
                </a:gridCol>
                <a:gridCol w="329709">
                  <a:extLst>
                    <a:ext uri="{9D8B030D-6E8A-4147-A177-3AD203B41FA5}">
                      <a16:colId xmlns:a16="http://schemas.microsoft.com/office/drawing/2014/main" val="20013"/>
                    </a:ext>
                  </a:extLst>
                </a:gridCol>
                <a:gridCol w="332762">
                  <a:extLst>
                    <a:ext uri="{9D8B030D-6E8A-4147-A177-3AD203B41FA5}">
                      <a16:colId xmlns:a16="http://schemas.microsoft.com/office/drawing/2014/main" val="20014"/>
                    </a:ext>
                  </a:extLst>
                </a:gridCol>
                <a:gridCol w="334289">
                  <a:extLst>
                    <a:ext uri="{9D8B030D-6E8A-4147-A177-3AD203B41FA5}">
                      <a16:colId xmlns:a16="http://schemas.microsoft.com/office/drawing/2014/main" val="20015"/>
                    </a:ext>
                  </a:extLst>
                </a:gridCol>
                <a:gridCol w="328182">
                  <a:extLst>
                    <a:ext uri="{9D8B030D-6E8A-4147-A177-3AD203B41FA5}">
                      <a16:colId xmlns:a16="http://schemas.microsoft.com/office/drawing/2014/main" val="20016"/>
                    </a:ext>
                  </a:extLst>
                </a:gridCol>
                <a:gridCol w="332762">
                  <a:extLst>
                    <a:ext uri="{9D8B030D-6E8A-4147-A177-3AD203B41FA5}">
                      <a16:colId xmlns:a16="http://schemas.microsoft.com/office/drawing/2014/main" val="20017"/>
                    </a:ext>
                  </a:extLst>
                </a:gridCol>
                <a:gridCol w="331236">
                  <a:extLst>
                    <a:ext uri="{9D8B030D-6E8A-4147-A177-3AD203B41FA5}">
                      <a16:colId xmlns:a16="http://schemas.microsoft.com/office/drawing/2014/main" val="20018"/>
                    </a:ext>
                  </a:extLst>
                </a:gridCol>
                <a:gridCol w="332762">
                  <a:extLst>
                    <a:ext uri="{9D8B030D-6E8A-4147-A177-3AD203B41FA5}">
                      <a16:colId xmlns:a16="http://schemas.microsoft.com/office/drawing/2014/main" val="20019"/>
                    </a:ext>
                  </a:extLst>
                </a:gridCol>
                <a:gridCol w="334288">
                  <a:extLst>
                    <a:ext uri="{9D8B030D-6E8A-4147-A177-3AD203B41FA5}">
                      <a16:colId xmlns:a16="http://schemas.microsoft.com/office/drawing/2014/main" val="20020"/>
                    </a:ext>
                  </a:extLst>
                </a:gridCol>
                <a:gridCol w="329709">
                  <a:extLst>
                    <a:ext uri="{9D8B030D-6E8A-4147-A177-3AD203B41FA5}">
                      <a16:colId xmlns:a16="http://schemas.microsoft.com/office/drawing/2014/main" val="20021"/>
                    </a:ext>
                  </a:extLst>
                </a:gridCol>
                <a:gridCol w="331236">
                  <a:extLst>
                    <a:ext uri="{9D8B030D-6E8A-4147-A177-3AD203B41FA5}">
                      <a16:colId xmlns:a16="http://schemas.microsoft.com/office/drawing/2014/main" val="20022"/>
                    </a:ext>
                  </a:extLst>
                </a:gridCol>
                <a:gridCol w="332762">
                  <a:extLst>
                    <a:ext uri="{9D8B030D-6E8A-4147-A177-3AD203B41FA5}">
                      <a16:colId xmlns:a16="http://schemas.microsoft.com/office/drawing/2014/main" val="20023"/>
                    </a:ext>
                  </a:extLst>
                </a:gridCol>
                <a:gridCol w="331235">
                  <a:extLst>
                    <a:ext uri="{9D8B030D-6E8A-4147-A177-3AD203B41FA5}">
                      <a16:colId xmlns:a16="http://schemas.microsoft.com/office/drawing/2014/main" val="20024"/>
                    </a:ext>
                  </a:extLst>
                </a:gridCol>
                <a:gridCol w="331235">
                  <a:extLst>
                    <a:ext uri="{9D8B030D-6E8A-4147-A177-3AD203B41FA5}">
                      <a16:colId xmlns:a16="http://schemas.microsoft.com/office/drawing/2014/main" val="20025"/>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21</a:t>
                      </a:r>
                    </a:p>
                  </a:txBody>
                  <a:tcPr marL="45720" marR="457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26</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6</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12</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51</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25</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9</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3</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15</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28</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42</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0</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27</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4</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24</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22</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smtClean="0">
                          <a:ln>
                            <a:noFill/>
                          </a:ln>
                          <a:solidFill>
                            <a:schemeClr val="tx1"/>
                          </a:solidFill>
                          <a:effectLst/>
                          <a:latin typeface="Segoe UI" pitchFamily="34" charset="0"/>
                          <a:ea typeface="Segoe UI" pitchFamily="34" charset="0"/>
                          <a:cs typeface="Segoe UI" pitchFamily="34" charset="0"/>
                        </a:rPr>
                        <a:t>28</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6</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8</a:t>
                      </a:r>
                    </a:p>
                  </a:txBody>
                  <a:tcPr marL="45720" marR="457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501" name="Rectangle 232"/>
          <p:cNvSpPr>
            <a:spLocks noChangeArrowheads="1"/>
          </p:cNvSpPr>
          <p:nvPr/>
        </p:nvSpPr>
        <p:spPr bwMode="auto">
          <a:xfrm>
            <a:off x="609600" y="4684713"/>
            <a:ext cx="4367213" cy="517525"/>
          </a:xfrm>
          <a:prstGeom prst="rect">
            <a:avLst/>
          </a:prstGeom>
          <a:noFill/>
          <a:ln w="9525">
            <a:noFill/>
            <a:miter lim="800000"/>
            <a:headEnd/>
            <a:tailEnd/>
          </a:ln>
        </p:spPr>
        <p:txBody>
          <a:bodyPr wrap="none">
            <a:spAutoFit/>
          </a:bodyPr>
          <a:lstStyle/>
          <a:p>
            <a:r>
              <a:rPr lang="en-US" dirty="0"/>
              <a:t>Ciphertext frequency counts:</a:t>
            </a:r>
          </a:p>
        </p:txBody>
      </p:sp>
      <p:sp>
        <p:nvSpPr>
          <p:cNvPr id="17502" name="Rectangle 233"/>
          <p:cNvSpPr>
            <a:spLocks noChangeArrowheads="1"/>
          </p:cNvSpPr>
          <p:nvPr/>
        </p:nvSpPr>
        <p:spPr bwMode="auto">
          <a:xfrm>
            <a:off x="685800" y="3962400"/>
            <a:ext cx="8001000" cy="7620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2800"/>
              <a:t>Decrypt this message using info below</a:t>
            </a:r>
            <a:endParaRPr lang="en-US" sz="2800">
              <a:solidFill>
                <a:srgbClr val="FF0000"/>
              </a:solidFill>
              <a:latin typeface="Times-Roman"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Secure System Requirement (II)</a:t>
            </a:r>
          </a:p>
        </p:txBody>
      </p:sp>
      <p:sp>
        <p:nvSpPr>
          <p:cNvPr id="19459" name="Content Placeholder 2"/>
          <p:cNvSpPr>
            <a:spLocks noGrp="1"/>
          </p:cNvSpPr>
          <p:nvPr>
            <p:ph idx="1"/>
          </p:nvPr>
        </p:nvSpPr>
        <p:spPr/>
        <p:txBody>
          <a:bodyPr>
            <a:normAutofit/>
          </a:bodyPr>
          <a:lstStyle/>
          <a:p>
            <a:endParaRPr lang="en-US" sz="4000" dirty="0" smtClean="0"/>
          </a:p>
          <a:p>
            <a:r>
              <a:rPr lang="en-US" sz="4000" dirty="0" smtClean="0"/>
              <a:t>No shortcut attacks</a:t>
            </a:r>
          </a:p>
          <a:p>
            <a:endParaRPr lang="en-US" sz="4000" dirty="0" smtClean="0"/>
          </a:p>
          <a:p>
            <a:pPr lvl="1"/>
            <a:r>
              <a:rPr lang="en-US" sz="3600" dirty="0" smtClean="0"/>
              <a:t>No better than </a:t>
            </a:r>
            <a:r>
              <a:rPr lang="en-US" sz="3600" i="1" dirty="0" smtClean="0"/>
              <a:t>exhaustive key search</a:t>
            </a:r>
          </a:p>
        </p:txBody>
      </p:sp>
      <p:sp>
        <p:nvSpPr>
          <p:cNvPr id="5" name="Slide Number Placeholder 4"/>
          <p:cNvSpPr>
            <a:spLocks noGrp="1"/>
          </p:cNvSpPr>
          <p:nvPr>
            <p:ph type="sldNum" sz="quarter" idx="12"/>
          </p:nvPr>
        </p:nvSpPr>
        <p:spPr/>
        <p:txBody>
          <a:bodyPr/>
          <a:lstStyle/>
          <a:p>
            <a:fld id="{5CD56755-107C-4147-A005-686284097212}"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Secure Systems</a:t>
            </a:r>
          </a:p>
        </p:txBody>
      </p:sp>
      <p:sp>
        <p:nvSpPr>
          <p:cNvPr id="19459" name="Content Placeholder 2"/>
          <p:cNvSpPr>
            <a:spLocks noGrp="1"/>
          </p:cNvSpPr>
          <p:nvPr>
            <p:ph idx="1"/>
          </p:nvPr>
        </p:nvSpPr>
        <p:spPr/>
        <p:txBody>
          <a:bodyPr>
            <a:normAutofit lnSpcReduction="10000"/>
          </a:bodyPr>
          <a:lstStyle/>
          <a:p>
            <a:pPr eaLnBrk="1" hangingPunct="1"/>
            <a:endParaRPr lang="en-US" dirty="0" smtClean="0"/>
          </a:p>
          <a:p>
            <a:r>
              <a:rPr lang="en-US" sz="4000" dirty="0" smtClean="0"/>
              <a:t>Large key space</a:t>
            </a:r>
          </a:p>
          <a:p>
            <a:pPr lvl="1"/>
            <a:r>
              <a:rPr lang="en-US" sz="3600" i="1" dirty="0" smtClean="0"/>
              <a:t>Exhaustive key search </a:t>
            </a:r>
            <a:r>
              <a:rPr lang="en-US" sz="3600" dirty="0" smtClean="0"/>
              <a:t>takes too long</a:t>
            </a:r>
          </a:p>
          <a:p>
            <a:pPr eaLnBrk="1" hangingPunct="1"/>
            <a:endParaRPr lang="en-US" sz="4000" dirty="0" smtClean="0"/>
          </a:p>
          <a:p>
            <a:pPr eaLnBrk="1" hangingPunct="1"/>
            <a:r>
              <a:rPr lang="en-US" sz="4000" dirty="0" smtClean="0"/>
              <a:t>No shortcut attacks</a:t>
            </a:r>
          </a:p>
          <a:p>
            <a:pPr lvl="1" eaLnBrk="1" hangingPunct="1"/>
            <a:r>
              <a:rPr lang="en-US" sz="3600" dirty="0" smtClean="0"/>
              <a:t>No better than </a:t>
            </a:r>
            <a:r>
              <a:rPr lang="en-US" sz="3600" i="1" dirty="0" smtClean="0"/>
              <a:t>exhaustive key search</a:t>
            </a:r>
          </a:p>
        </p:txBody>
      </p:sp>
      <p:sp>
        <p:nvSpPr>
          <p:cNvPr id="5" name="Slide Number Placeholder 4"/>
          <p:cNvSpPr>
            <a:spLocks noGrp="1"/>
          </p:cNvSpPr>
          <p:nvPr>
            <p:ph type="sldNum" sz="quarter" idx="12"/>
          </p:nvPr>
        </p:nvSpPr>
        <p:spPr/>
        <p:txBody>
          <a:bodyPr/>
          <a:lstStyle/>
          <a:p>
            <a:fld id="{5CD56755-107C-4147-A005-686284097212}" type="slidenum">
              <a:rPr lang="en-US" smtClean="0"/>
              <a:pPr/>
              <a:t>18</a:t>
            </a:fld>
            <a:endParaRPr lang="en-US"/>
          </a:p>
        </p:txBody>
      </p:sp>
    </p:spTree>
    <p:extLst>
      <p:ext uri="{BB962C8B-B14F-4D97-AF65-F5344CB8AC3E}">
        <p14:creationId xmlns:p14="http://schemas.microsoft.com/office/powerpoint/2010/main" val="3269595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Cipher design principles</a:t>
            </a:r>
          </a:p>
        </p:txBody>
      </p:sp>
      <p:sp>
        <p:nvSpPr>
          <p:cNvPr id="20483" name="Content Placeholder 2"/>
          <p:cNvSpPr>
            <a:spLocks noGrp="1"/>
          </p:cNvSpPr>
          <p:nvPr>
            <p:ph idx="1"/>
          </p:nvPr>
        </p:nvSpPr>
        <p:spPr/>
        <p:txBody>
          <a:bodyPr>
            <a:normAutofit/>
          </a:bodyPr>
          <a:lstStyle/>
          <a:p>
            <a:pPr algn="ctr" eaLnBrk="1" hangingPunct="1">
              <a:buNone/>
            </a:pPr>
            <a:r>
              <a:rPr lang="en-US" sz="8000" dirty="0" smtClean="0"/>
              <a:t>Confusion</a:t>
            </a:r>
          </a:p>
          <a:p>
            <a:pPr algn="ctr" eaLnBrk="1" hangingPunct="1">
              <a:buNone/>
            </a:pPr>
            <a:r>
              <a:rPr lang="en-US" sz="8000" dirty="0" smtClean="0"/>
              <a:t>and</a:t>
            </a:r>
          </a:p>
          <a:p>
            <a:pPr algn="ctr" eaLnBrk="1" hangingPunct="1">
              <a:buNone/>
            </a:pPr>
            <a:r>
              <a:rPr lang="en-US" sz="8000" dirty="0" smtClean="0"/>
              <a:t>Diffusion</a:t>
            </a:r>
          </a:p>
        </p:txBody>
      </p:sp>
      <p:sp>
        <p:nvSpPr>
          <p:cNvPr id="5" name="Slide Number Placeholder 4"/>
          <p:cNvSpPr>
            <a:spLocks noGrp="1"/>
          </p:cNvSpPr>
          <p:nvPr>
            <p:ph type="sldNum" sz="quarter" idx="12"/>
          </p:nvPr>
        </p:nvSpPr>
        <p:spPr/>
        <p:txBody>
          <a:bodyPr/>
          <a:lstStyle/>
          <a:p>
            <a:fld id="{5CD56755-107C-4147-A005-686284097212}"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smtClean="0"/>
              <a:t>Crypto</a:t>
            </a:r>
          </a:p>
        </p:txBody>
      </p:sp>
      <p:sp>
        <p:nvSpPr>
          <p:cNvPr id="7172" name="Rectangle 3"/>
          <p:cNvSpPr>
            <a:spLocks noGrp="1" noChangeArrowheads="1"/>
          </p:cNvSpPr>
          <p:nvPr>
            <p:ph idx="1"/>
          </p:nvPr>
        </p:nvSpPr>
        <p:spPr/>
        <p:txBody>
          <a:bodyPr/>
          <a:lstStyle/>
          <a:p>
            <a:pPr eaLnBrk="1" hangingPunct="1">
              <a:lnSpc>
                <a:spcPct val="110000"/>
              </a:lnSpc>
            </a:pPr>
            <a:r>
              <a:rPr lang="en-US" sz="2800" b="1" dirty="0" smtClean="0">
                <a:solidFill>
                  <a:schemeClr val="accent2"/>
                </a:solidFill>
              </a:rPr>
              <a:t>Cryptology </a:t>
            </a:r>
            <a:r>
              <a:rPr lang="en-US" sz="2800" dirty="0" smtClean="0">
                <a:sym typeface="Symbol" pitchFamily="18" charset="2"/>
              </a:rPr>
              <a:t></a:t>
            </a:r>
            <a:r>
              <a:rPr lang="en-US" sz="2800" dirty="0" smtClean="0"/>
              <a:t> The art and science of making and breaking “secret codes”</a:t>
            </a:r>
          </a:p>
          <a:p>
            <a:pPr eaLnBrk="1" hangingPunct="1">
              <a:lnSpc>
                <a:spcPct val="110000"/>
              </a:lnSpc>
            </a:pPr>
            <a:r>
              <a:rPr lang="en-US" sz="2800" b="1" dirty="0" smtClean="0">
                <a:solidFill>
                  <a:schemeClr val="accent2"/>
                </a:solidFill>
              </a:rPr>
              <a:t>Cryptography</a:t>
            </a:r>
            <a:r>
              <a:rPr lang="en-US" sz="2800" dirty="0" smtClean="0"/>
              <a:t> </a:t>
            </a:r>
            <a:r>
              <a:rPr lang="en-US" sz="2800" dirty="0" smtClean="0">
                <a:sym typeface="Symbol" pitchFamily="18" charset="2"/>
              </a:rPr>
              <a:t></a:t>
            </a:r>
            <a:r>
              <a:rPr lang="en-US" sz="2800" dirty="0" smtClean="0"/>
              <a:t> making “secret codes”</a:t>
            </a:r>
          </a:p>
          <a:p>
            <a:pPr eaLnBrk="1" hangingPunct="1">
              <a:lnSpc>
                <a:spcPct val="110000"/>
              </a:lnSpc>
            </a:pPr>
            <a:r>
              <a:rPr lang="en-US" sz="2800" b="1" dirty="0" smtClean="0">
                <a:solidFill>
                  <a:schemeClr val="accent2"/>
                </a:solidFill>
              </a:rPr>
              <a:t>Cryptanalysis</a:t>
            </a:r>
            <a:r>
              <a:rPr lang="en-US" sz="2800" dirty="0" smtClean="0"/>
              <a:t> </a:t>
            </a:r>
            <a:r>
              <a:rPr lang="en-US" sz="2800" dirty="0" smtClean="0">
                <a:sym typeface="Symbol" pitchFamily="18" charset="2"/>
              </a:rPr>
              <a:t></a:t>
            </a:r>
            <a:r>
              <a:rPr lang="en-US" sz="2800" dirty="0" smtClean="0"/>
              <a:t> breaking “secret codes”</a:t>
            </a:r>
          </a:p>
          <a:p>
            <a:pPr eaLnBrk="1" hangingPunct="1">
              <a:lnSpc>
                <a:spcPct val="110000"/>
              </a:lnSpc>
            </a:pPr>
            <a:r>
              <a:rPr lang="en-US" sz="2800" b="1" dirty="0" smtClean="0">
                <a:solidFill>
                  <a:schemeClr val="accent2"/>
                </a:solidFill>
              </a:rPr>
              <a:t>Crypto</a:t>
            </a:r>
            <a:r>
              <a:rPr lang="en-US" sz="2800" dirty="0" smtClean="0"/>
              <a:t> </a:t>
            </a:r>
            <a:r>
              <a:rPr lang="en-US" sz="2800" dirty="0" smtClean="0">
                <a:sym typeface="Symbol" pitchFamily="18" charset="2"/>
              </a:rPr>
              <a:t></a:t>
            </a:r>
            <a:r>
              <a:rPr lang="en-US" sz="2800" dirty="0" smtClean="0"/>
              <a:t> all of the above (and more)</a:t>
            </a:r>
          </a:p>
        </p:txBody>
      </p:sp>
      <p:sp>
        <p:nvSpPr>
          <p:cNvPr id="5" name="Slide Number Placeholder 4"/>
          <p:cNvSpPr>
            <a:spLocks noGrp="1"/>
          </p:cNvSpPr>
          <p:nvPr>
            <p:ph type="sldNum" sz="quarter" idx="12"/>
          </p:nvPr>
        </p:nvSpPr>
        <p:spPr/>
        <p:txBody>
          <a:bodyPr/>
          <a:lstStyle/>
          <a:p>
            <a:fld id="{5CD56755-107C-4147-A005-68628409721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Cipher design principle (I)</a:t>
            </a:r>
          </a:p>
        </p:txBody>
      </p:sp>
      <p:sp>
        <p:nvSpPr>
          <p:cNvPr id="20483" name="Content Placeholder 2"/>
          <p:cNvSpPr>
            <a:spLocks noGrp="1"/>
          </p:cNvSpPr>
          <p:nvPr>
            <p:ph idx="1"/>
          </p:nvPr>
        </p:nvSpPr>
        <p:spPr/>
        <p:txBody>
          <a:bodyPr>
            <a:normAutofit/>
          </a:bodyPr>
          <a:lstStyle/>
          <a:p>
            <a:pPr eaLnBrk="1" hangingPunct="1"/>
            <a:endParaRPr lang="en-US" sz="1200" dirty="0" smtClean="0"/>
          </a:p>
          <a:p>
            <a:pPr algn="ctr" eaLnBrk="1" hangingPunct="1">
              <a:buNone/>
            </a:pPr>
            <a:r>
              <a:rPr lang="en-US" sz="5400" dirty="0" smtClean="0"/>
              <a:t>Confusion</a:t>
            </a:r>
          </a:p>
          <a:p>
            <a:pPr algn="ctr">
              <a:buNone/>
            </a:pPr>
            <a:r>
              <a:rPr lang="en-US" sz="2800" i="1" dirty="0"/>
              <a:t>confusion</a:t>
            </a:r>
            <a:r>
              <a:rPr lang="en-US" sz="2800" dirty="0"/>
              <a:t> refers to making the relationship between the </a:t>
            </a:r>
            <a:r>
              <a:rPr lang="en-US" sz="2800" dirty="0">
                <a:solidFill>
                  <a:srgbClr val="FF0000"/>
                </a:solidFill>
              </a:rPr>
              <a:t>ciphertext </a:t>
            </a:r>
            <a:r>
              <a:rPr lang="en-US" sz="2800" dirty="0"/>
              <a:t>and the </a:t>
            </a:r>
            <a:r>
              <a:rPr lang="en-US" sz="2800" dirty="0">
                <a:solidFill>
                  <a:srgbClr val="FF0000"/>
                </a:solidFill>
              </a:rPr>
              <a:t>symmetric key </a:t>
            </a:r>
            <a:r>
              <a:rPr lang="en-US" sz="2800" dirty="0"/>
              <a:t>as complex and involved as possible;</a:t>
            </a:r>
            <a:endParaRPr lang="en-US" sz="2800" dirty="0" smtClean="0"/>
          </a:p>
        </p:txBody>
      </p:sp>
      <p:sp>
        <p:nvSpPr>
          <p:cNvPr id="5" name="Slide Number Placeholder 4"/>
          <p:cNvSpPr>
            <a:spLocks noGrp="1"/>
          </p:cNvSpPr>
          <p:nvPr>
            <p:ph type="sldNum" sz="quarter" idx="12"/>
          </p:nvPr>
        </p:nvSpPr>
        <p:spPr/>
        <p:txBody>
          <a:bodyPr/>
          <a:lstStyle/>
          <a:p>
            <a:fld id="{5CD56755-107C-4147-A005-686284097212}" type="slidenum">
              <a:rPr lang="en-US" smtClean="0"/>
              <a:pPr/>
              <a:t>20</a:t>
            </a:fld>
            <a:endParaRPr lang="en-US"/>
          </a:p>
        </p:txBody>
      </p:sp>
    </p:spTree>
    <p:extLst>
      <p:ext uri="{BB962C8B-B14F-4D97-AF65-F5344CB8AC3E}">
        <p14:creationId xmlns:p14="http://schemas.microsoft.com/office/powerpoint/2010/main" val="2319052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Cipher design principle (II)</a:t>
            </a:r>
          </a:p>
        </p:txBody>
      </p:sp>
      <p:sp>
        <p:nvSpPr>
          <p:cNvPr id="20483" name="Content Placeholder 2"/>
          <p:cNvSpPr>
            <a:spLocks noGrp="1"/>
          </p:cNvSpPr>
          <p:nvPr>
            <p:ph idx="1"/>
          </p:nvPr>
        </p:nvSpPr>
        <p:spPr/>
        <p:txBody>
          <a:bodyPr>
            <a:normAutofit/>
          </a:bodyPr>
          <a:lstStyle/>
          <a:p>
            <a:pPr eaLnBrk="1" hangingPunct="1"/>
            <a:endParaRPr lang="en-US" sz="1200" dirty="0" smtClean="0"/>
          </a:p>
          <a:p>
            <a:pPr algn="ctr" eaLnBrk="1" hangingPunct="1">
              <a:buNone/>
            </a:pPr>
            <a:r>
              <a:rPr lang="en-US" sz="5400" dirty="0" smtClean="0"/>
              <a:t>Diffusion</a:t>
            </a:r>
          </a:p>
          <a:p>
            <a:pPr algn="ctr">
              <a:buNone/>
            </a:pPr>
            <a:r>
              <a:rPr lang="en-US" sz="2400" i="1" dirty="0"/>
              <a:t>diffusion</a:t>
            </a:r>
            <a:r>
              <a:rPr lang="en-US" sz="2400" dirty="0"/>
              <a:t> refers to making the relationship between the </a:t>
            </a:r>
            <a:r>
              <a:rPr lang="en-US" sz="2400" dirty="0">
                <a:solidFill>
                  <a:srgbClr val="FF0000"/>
                </a:solidFill>
              </a:rPr>
              <a:t>plaintext</a:t>
            </a:r>
            <a:r>
              <a:rPr lang="en-US" sz="2400" dirty="0"/>
              <a:t> and the </a:t>
            </a:r>
            <a:r>
              <a:rPr lang="en-US" sz="2400" dirty="0">
                <a:solidFill>
                  <a:srgbClr val="FF0000"/>
                </a:solidFill>
              </a:rPr>
              <a:t>ciphertext</a:t>
            </a:r>
            <a:r>
              <a:rPr lang="en-US" sz="2400" dirty="0"/>
              <a:t> as complex and involved as </a:t>
            </a:r>
            <a:r>
              <a:rPr lang="en-US" sz="2400" dirty="0" smtClean="0"/>
              <a:t>possible (so that the plaintext statistics are spread over the </a:t>
            </a:r>
            <a:r>
              <a:rPr lang="en-US" sz="2400" dirty="0" err="1" smtClean="0"/>
              <a:t>ciphertext</a:t>
            </a:r>
            <a:r>
              <a:rPr lang="en-US" sz="2400" dirty="0" smtClean="0"/>
              <a:t>). </a:t>
            </a:r>
            <a:r>
              <a:rPr lang="en-US" sz="2400" dirty="0"/>
              <a:t>This complexity is generally implemented through a well-defined and repeatable series of </a:t>
            </a:r>
            <a:r>
              <a:rPr lang="en-US" sz="2400" i="1" dirty="0"/>
              <a:t>substitutions</a:t>
            </a:r>
            <a:r>
              <a:rPr lang="en-US" sz="2400" dirty="0"/>
              <a:t> and </a:t>
            </a:r>
            <a:r>
              <a:rPr lang="en-US" sz="2400" i="1" dirty="0"/>
              <a:t>permutations</a:t>
            </a:r>
            <a:r>
              <a:rPr lang="en-US" sz="2400" dirty="0"/>
              <a:t>. </a:t>
            </a:r>
            <a:endParaRPr lang="en-US" sz="2400" dirty="0" smtClean="0"/>
          </a:p>
        </p:txBody>
      </p:sp>
      <p:sp>
        <p:nvSpPr>
          <p:cNvPr id="5" name="Slide Number Placeholder 4"/>
          <p:cNvSpPr>
            <a:spLocks noGrp="1"/>
          </p:cNvSpPr>
          <p:nvPr>
            <p:ph type="sldNum" sz="quarter" idx="12"/>
          </p:nvPr>
        </p:nvSpPr>
        <p:spPr/>
        <p:txBody>
          <a:bodyPr/>
          <a:lstStyle/>
          <a:p>
            <a:fld id="{5CD56755-107C-4147-A005-686284097212}"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pPr algn="ctr">
              <a:buNone/>
            </a:pPr>
            <a:r>
              <a:rPr lang="en-US" dirty="0"/>
              <a:t>Confusion</a:t>
            </a:r>
          </a:p>
          <a:p>
            <a:pPr algn="ctr">
              <a:buNone/>
            </a:pPr>
            <a:r>
              <a:rPr lang="en-US" dirty="0"/>
              <a:t>and</a:t>
            </a:r>
          </a:p>
          <a:p>
            <a:pPr algn="ctr">
              <a:buNone/>
            </a:pPr>
            <a:r>
              <a:rPr lang="en-US" dirty="0"/>
              <a:t>Diffusion</a:t>
            </a:r>
          </a:p>
          <a:p>
            <a:endParaRPr lang="en-US" dirty="0"/>
          </a:p>
        </p:txBody>
      </p:sp>
      <p:sp>
        <p:nvSpPr>
          <p:cNvPr id="4" name="Slide Number Placeholder 3"/>
          <p:cNvSpPr>
            <a:spLocks noGrp="1"/>
          </p:cNvSpPr>
          <p:nvPr>
            <p:ph type="sldNum" sz="quarter" idx="12"/>
          </p:nvPr>
        </p:nvSpPr>
        <p:spPr/>
        <p:txBody>
          <a:bodyPr/>
          <a:lstStyle/>
          <a:p>
            <a:fld id="{5CD56755-107C-4147-A005-686284097212}" type="slidenum">
              <a:rPr lang="en-US" smtClean="0"/>
              <a:pPr/>
              <a:t>22</a:t>
            </a:fld>
            <a:endParaRPr lang="en-US"/>
          </a:p>
        </p:txBody>
      </p:sp>
    </p:spTree>
    <p:extLst>
      <p:ext uri="{BB962C8B-B14F-4D97-AF65-F5344CB8AC3E}">
        <p14:creationId xmlns:p14="http://schemas.microsoft.com/office/powerpoint/2010/main" val="2347719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AU" dirty="0"/>
              <a:t>Classical </a:t>
            </a:r>
            <a:r>
              <a:rPr lang="en-AU" dirty="0" smtClean="0"/>
              <a:t>Substitution Ciphers</a:t>
            </a:r>
            <a:endParaRPr lang="en-AU" dirty="0"/>
          </a:p>
        </p:txBody>
      </p:sp>
      <p:sp>
        <p:nvSpPr>
          <p:cNvPr id="301059" name="Rectangle 3"/>
          <p:cNvSpPr>
            <a:spLocks noGrp="1" noChangeArrowheads="1"/>
          </p:cNvSpPr>
          <p:nvPr>
            <p:ph type="body" idx="1"/>
          </p:nvPr>
        </p:nvSpPr>
        <p:spPr>
          <a:xfrm>
            <a:off x="250825" y="1700212"/>
            <a:ext cx="5545138" cy="3481387"/>
          </a:xfrm>
        </p:spPr>
        <p:txBody>
          <a:bodyPr>
            <a:normAutofit/>
          </a:bodyPr>
          <a:lstStyle/>
          <a:p>
            <a:r>
              <a:rPr lang="en-US" dirty="0"/>
              <a:t>Classical Substitution Ciphers</a:t>
            </a:r>
          </a:p>
          <a:p>
            <a:pPr lvl="1"/>
            <a:r>
              <a:rPr lang="en-US" dirty="0"/>
              <a:t>where </a:t>
            </a:r>
            <a:r>
              <a:rPr lang="en-AU" dirty="0"/>
              <a:t>letters of plaintext are replaced by other letters or by numbers or </a:t>
            </a:r>
            <a:r>
              <a:rPr lang="en-AU" dirty="0" smtClean="0"/>
              <a:t>symbols</a:t>
            </a:r>
          </a:p>
          <a:p>
            <a:pPr lvl="1"/>
            <a:endParaRPr lang="en-AU" dirty="0"/>
          </a:p>
        </p:txBody>
      </p:sp>
      <p:pic>
        <p:nvPicPr>
          <p:cNvPr id="3010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844675"/>
            <a:ext cx="32766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385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S-Box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96507558"/>
              </p:ext>
            </p:extLst>
          </p:nvPr>
        </p:nvGraphicFramePr>
        <p:xfrm>
          <a:off x="116271" y="1905000"/>
          <a:ext cx="8911458" cy="3566160"/>
        </p:xfrm>
        <a:graphic>
          <a:graphicData uri="http://schemas.openxmlformats.org/drawingml/2006/table">
            <a:tbl>
              <a:tblPr/>
              <a:tblGrid>
                <a:gridCol w="495081">
                  <a:extLst>
                    <a:ext uri="{9D8B030D-6E8A-4147-A177-3AD203B41FA5}">
                      <a16:colId xmlns:a16="http://schemas.microsoft.com/office/drawing/2014/main" val="20000"/>
                    </a:ext>
                  </a:extLst>
                </a:gridCol>
                <a:gridCol w="495081">
                  <a:extLst>
                    <a:ext uri="{9D8B030D-6E8A-4147-A177-3AD203B41FA5}">
                      <a16:colId xmlns:a16="http://schemas.microsoft.com/office/drawing/2014/main" val="20001"/>
                    </a:ext>
                  </a:extLst>
                </a:gridCol>
                <a:gridCol w="495081">
                  <a:extLst>
                    <a:ext uri="{9D8B030D-6E8A-4147-A177-3AD203B41FA5}">
                      <a16:colId xmlns:a16="http://schemas.microsoft.com/office/drawing/2014/main" val="20002"/>
                    </a:ext>
                  </a:extLst>
                </a:gridCol>
                <a:gridCol w="495081">
                  <a:extLst>
                    <a:ext uri="{9D8B030D-6E8A-4147-A177-3AD203B41FA5}">
                      <a16:colId xmlns:a16="http://schemas.microsoft.com/office/drawing/2014/main" val="20003"/>
                    </a:ext>
                  </a:extLst>
                </a:gridCol>
                <a:gridCol w="495081">
                  <a:extLst>
                    <a:ext uri="{9D8B030D-6E8A-4147-A177-3AD203B41FA5}">
                      <a16:colId xmlns:a16="http://schemas.microsoft.com/office/drawing/2014/main" val="20004"/>
                    </a:ext>
                  </a:extLst>
                </a:gridCol>
                <a:gridCol w="495081">
                  <a:extLst>
                    <a:ext uri="{9D8B030D-6E8A-4147-A177-3AD203B41FA5}">
                      <a16:colId xmlns:a16="http://schemas.microsoft.com/office/drawing/2014/main" val="20005"/>
                    </a:ext>
                  </a:extLst>
                </a:gridCol>
                <a:gridCol w="495081">
                  <a:extLst>
                    <a:ext uri="{9D8B030D-6E8A-4147-A177-3AD203B41FA5}">
                      <a16:colId xmlns:a16="http://schemas.microsoft.com/office/drawing/2014/main" val="20006"/>
                    </a:ext>
                  </a:extLst>
                </a:gridCol>
                <a:gridCol w="495081">
                  <a:extLst>
                    <a:ext uri="{9D8B030D-6E8A-4147-A177-3AD203B41FA5}">
                      <a16:colId xmlns:a16="http://schemas.microsoft.com/office/drawing/2014/main" val="20007"/>
                    </a:ext>
                  </a:extLst>
                </a:gridCol>
                <a:gridCol w="495081">
                  <a:extLst>
                    <a:ext uri="{9D8B030D-6E8A-4147-A177-3AD203B41FA5}">
                      <a16:colId xmlns:a16="http://schemas.microsoft.com/office/drawing/2014/main" val="20008"/>
                    </a:ext>
                  </a:extLst>
                </a:gridCol>
                <a:gridCol w="495081">
                  <a:extLst>
                    <a:ext uri="{9D8B030D-6E8A-4147-A177-3AD203B41FA5}">
                      <a16:colId xmlns:a16="http://schemas.microsoft.com/office/drawing/2014/main" val="20009"/>
                    </a:ext>
                  </a:extLst>
                </a:gridCol>
                <a:gridCol w="495081">
                  <a:extLst>
                    <a:ext uri="{9D8B030D-6E8A-4147-A177-3AD203B41FA5}">
                      <a16:colId xmlns:a16="http://schemas.microsoft.com/office/drawing/2014/main" val="20010"/>
                    </a:ext>
                  </a:extLst>
                </a:gridCol>
                <a:gridCol w="495081">
                  <a:extLst>
                    <a:ext uri="{9D8B030D-6E8A-4147-A177-3AD203B41FA5}">
                      <a16:colId xmlns:a16="http://schemas.microsoft.com/office/drawing/2014/main" val="20011"/>
                    </a:ext>
                  </a:extLst>
                </a:gridCol>
                <a:gridCol w="495081">
                  <a:extLst>
                    <a:ext uri="{9D8B030D-6E8A-4147-A177-3AD203B41FA5}">
                      <a16:colId xmlns:a16="http://schemas.microsoft.com/office/drawing/2014/main" val="20012"/>
                    </a:ext>
                  </a:extLst>
                </a:gridCol>
                <a:gridCol w="495081">
                  <a:extLst>
                    <a:ext uri="{9D8B030D-6E8A-4147-A177-3AD203B41FA5}">
                      <a16:colId xmlns:a16="http://schemas.microsoft.com/office/drawing/2014/main" val="20013"/>
                    </a:ext>
                  </a:extLst>
                </a:gridCol>
                <a:gridCol w="495081">
                  <a:extLst>
                    <a:ext uri="{9D8B030D-6E8A-4147-A177-3AD203B41FA5}">
                      <a16:colId xmlns:a16="http://schemas.microsoft.com/office/drawing/2014/main" val="20014"/>
                    </a:ext>
                  </a:extLst>
                </a:gridCol>
                <a:gridCol w="495081">
                  <a:extLst>
                    <a:ext uri="{9D8B030D-6E8A-4147-A177-3AD203B41FA5}">
                      <a16:colId xmlns:a16="http://schemas.microsoft.com/office/drawing/2014/main" val="20015"/>
                    </a:ext>
                  </a:extLst>
                </a:gridCol>
                <a:gridCol w="495081">
                  <a:extLst>
                    <a:ext uri="{9D8B030D-6E8A-4147-A177-3AD203B41FA5}">
                      <a16:colId xmlns:a16="http://schemas.microsoft.com/office/drawing/2014/main" val="20016"/>
                    </a:ext>
                  </a:extLst>
                </a:gridCol>
                <a:gridCol w="495081">
                  <a:extLst>
                    <a:ext uri="{9D8B030D-6E8A-4147-A177-3AD203B41FA5}">
                      <a16:colId xmlns:a16="http://schemas.microsoft.com/office/drawing/2014/main" val="20017"/>
                    </a:ext>
                  </a:extLst>
                </a:gridCol>
              </a:tblGrid>
              <a:tr h="0">
                <a:tc rowSpan="2" gridSpan="2">
                  <a:txBody>
                    <a:bodyPr/>
                    <a:lstStyle/>
                    <a:p>
                      <a:pPr algn="ctr"/>
                      <a:r>
                        <a:rPr lang="en-US" dirty="0"/>
                        <a:t>S</a:t>
                      </a:r>
                      <a:r>
                        <a:rPr lang="en-US" baseline="-25000" dirty="0"/>
                        <a:t>5</a:t>
                      </a:r>
                      <a:endParaRPr lang="en-US" dirty="0"/>
                    </a:p>
                  </a:txBody>
                  <a:tcPr anchor="ctr">
                    <a:lnL>
                      <a:noFill/>
                    </a:lnL>
                    <a:lnR>
                      <a:noFill/>
                    </a:lnR>
                    <a:lnT>
                      <a:noFill/>
                    </a:lnT>
                    <a:lnB>
                      <a:noFill/>
                    </a:lnB>
                  </a:tcPr>
                </a:tc>
                <a:tc rowSpan="2" hMerge="1">
                  <a:txBody>
                    <a:bodyPr/>
                    <a:lstStyle/>
                    <a:p>
                      <a:endParaRPr lang="en-US"/>
                    </a:p>
                  </a:txBody>
                  <a:tcPr/>
                </a:tc>
                <a:tc gridSpan="16">
                  <a:txBody>
                    <a:bodyPr/>
                    <a:lstStyle/>
                    <a:p>
                      <a:pPr algn="ctr"/>
                      <a:r>
                        <a:rPr lang="en-US"/>
                        <a:t>Middle 4 bits of input</a:t>
                      </a:r>
                    </a:p>
                  </a:txBody>
                  <a:tcPr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2" vMerge="1">
                  <a:txBody>
                    <a:bodyPr/>
                    <a:lstStyle/>
                    <a:p>
                      <a:endParaRPr lang="en-US"/>
                    </a:p>
                  </a:txBody>
                  <a:tcPr/>
                </a:tc>
                <a:tc hMerge="1" vMerge="1">
                  <a:txBody>
                    <a:bodyPr/>
                    <a:lstStyle/>
                    <a:p>
                      <a:endParaRPr lang="en-US"/>
                    </a:p>
                  </a:txBody>
                  <a:tcPr/>
                </a:tc>
                <a:tc>
                  <a:txBody>
                    <a:bodyPr/>
                    <a:lstStyle/>
                    <a:p>
                      <a:pPr algn="ctr"/>
                      <a:r>
                        <a:rPr lang="en-US"/>
                        <a:t>0000</a:t>
                      </a:r>
                    </a:p>
                  </a:txBody>
                  <a:tcPr anchor="ctr">
                    <a:lnL>
                      <a:noFill/>
                    </a:lnL>
                    <a:lnR>
                      <a:noFill/>
                    </a:lnR>
                    <a:lnT>
                      <a:noFill/>
                    </a:lnT>
                    <a:lnB>
                      <a:noFill/>
                    </a:lnB>
                  </a:tcPr>
                </a:tc>
                <a:tc>
                  <a:txBody>
                    <a:bodyPr/>
                    <a:lstStyle/>
                    <a:p>
                      <a:pPr algn="ctr"/>
                      <a:r>
                        <a:rPr lang="en-US"/>
                        <a:t>0001</a:t>
                      </a:r>
                    </a:p>
                  </a:txBody>
                  <a:tcPr anchor="ctr">
                    <a:lnL>
                      <a:noFill/>
                    </a:lnL>
                    <a:lnR>
                      <a:noFill/>
                    </a:lnR>
                    <a:lnT>
                      <a:noFill/>
                    </a:lnT>
                    <a:lnB>
                      <a:noFill/>
                    </a:lnB>
                  </a:tcPr>
                </a:tc>
                <a:tc>
                  <a:txBody>
                    <a:bodyPr/>
                    <a:lstStyle/>
                    <a:p>
                      <a:pPr algn="ctr"/>
                      <a:r>
                        <a:rPr lang="en-US"/>
                        <a:t>0010</a:t>
                      </a:r>
                    </a:p>
                  </a:txBody>
                  <a:tcPr anchor="ctr">
                    <a:lnL>
                      <a:noFill/>
                    </a:lnL>
                    <a:lnR>
                      <a:noFill/>
                    </a:lnR>
                    <a:lnT>
                      <a:noFill/>
                    </a:lnT>
                    <a:lnB>
                      <a:noFill/>
                    </a:lnB>
                  </a:tcPr>
                </a:tc>
                <a:tc>
                  <a:txBody>
                    <a:bodyPr/>
                    <a:lstStyle/>
                    <a:p>
                      <a:pPr algn="ctr"/>
                      <a:r>
                        <a:rPr lang="en-US"/>
                        <a:t>0011</a:t>
                      </a:r>
                    </a:p>
                  </a:txBody>
                  <a:tcPr anchor="ctr">
                    <a:lnL>
                      <a:noFill/>
                    </a:lnL>
                    <a:lnR>
                      <a:noFill/>
                    </a:lnR>
                    <a:lnT>
                      <a:noFill/>
                    </a:lnT>
                    <a:lnB>
                      <a:noFill/>
                    </a:lnB>
                  </a:tcPr>
                </a:tc>
                <a:tc>
                  <a:txBody>
                    <a:bodyPr/>
                    <a:lstStyle/>
                    <a:p>
                      <a:pPr algn="ctr"/>
                      <a:r>
                        <a:rPr lang="en-US"/>
                        <a:t>0100</a:t>
                      </a:r>
                    </a:p>
                  </a:txBody>
                  <a:tcPr anchor="ctr">
                    <a:lnL>
                      <a:noFill/>
                    </a:lnL>
                    <a:lnR>
                      <a:noFill/>
                    </a:lnR>
                    <a:lnT>
                      <a:noFill/>
                    </a:lnT>
                    <a:lnB>
                      <a:noFill/>
                    </a:lnB>
                  </a:tcPr>
                </a:tc>
                <a:tc>
                  <a:txBody>
                    <a:bodyPr/>
                    <a:lstStyle/>
                    <a:p>
                      <a:pPr algn="ctr"/>
                      <a:r>
                        <a:rPr lang="en-US"/>
                        <a:t>0101</a:t>
                      </a:r>
                    </a:p>
                  </a:txBody>
                  <a:tcPr anchor="ctr">
                    <a:lnL>
                      <a:noFill/>
                    </a:lnL>
                    <a:lnR>
                      <a:noFill/>
                    </a:lnR>
                    <a:lnT>
                      <a:noFill/>
                    </a:lnT>
                    <a:lnB>
                      <a:noFill/>
                    </a:lnB>
                  </a:tcPr>
                </a:tc>
                <a:tc>
                  <a:txBody>
                    <a:bodyPr/>
                    <a:lstStyle/>
                    <a:p>
                      <a:pPr algn="ctr"/>
                      <a:r>
                        <a:rPr lang="en-US"/>
                        <a:t>0110</a:t>
                      </a:r>
                    </a:p>
                  </a:txBody>
                  <a:tcPr anchor="ctr">
                    <a:lnL>
                      <a:noFill/>
                    </a:lnL>
                    <a:lnR>
                      <a:noFill/>
                    </a:lnR>
                    <a:lnT>
                      <a:noFill/>
                    </a:lnT>
                    <a:lnB>
                      <a:noFill/>
                    </a:lnB>
                  </a:tcPr>
                </a:tc>
                <a:tc>
                  <a:txBody>
                    <a:bodyPr/>
                    <a:lstStyle/>
                    <a:p>
                      <a:pPr algn="ctr"/>
                      <a:r>
                        <a:rPr lang="en-US"/>
                        <a:t>0111</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c>
                  <a:txBody>
                    <a:bodyPr/>
                    <a:lstStyle/>
                    <a:p>
                      <a:pPr algn="ctr"/>
                      <a:r>
                        <a:rPr lang="en-US"/>
                        <a:t>1001</a:t>
                      </a:r>
                    </a:p>
                  </a:txBody>
                  <a:tcPr anchor="ctr">
                    <a:lnL>
                      <a:noFill/>
                    </a:lnL>
                    <a:lnR>
                      <a:noFill/>
                    </a:lnR>
                    <a:lnT>
                      <a:noFill/>
                    </a:lnT>
                    <a:lnB>
                      <a:noFill/>
                    </a:lnB>
                  </a:tcPr>
                </a:tc>
                <a:tc>
                  <a:txBody>
                    <a:bodyPr/>
                    <a:lstStyle/>
                    <a:p>
                      <a:pPr algn="ctr"/>
                      <a:r>
                        <a:rPr lang="en-US"/>
                        <a:t>1010</a:t>
                      </a:r>
                    </a:p>
                  </a:txBody>
                  <a:tcPr anchor="ctr">
                    <a:lnL>
                      <a:noFill/>
                    </a:lnL>
                    <a:lnR>
                      <a:noFill/>
                    </a:lnR>
                    <a:lnT>
                      <a:noFill/>
                    </a:lnT>
                    <a:lnB>
                      <a:noFill/>
                    </a:lnB>
                  </a:tcPr>
                </a:tc>
                <a:tc>
                  <a:txBody>
                    <a:bodyPr/>
                    <a:lstStyle/>
                    <a:p>
                      <a:pPr algn="ctr"/>
                      <a:r>
                        <a:rPr lang="en-US"/>
                        <a:t>1011</a:t>
                      </a:r>
                    </a:p>
                  </a:txBody>
                  <a:tcPr anchor="ctr">
                    <a:lnL>
                      <a:noFill/>
                    </a:lnL>
                    <a:lnR>
                      <a:noFill/>
                    </a:lnR>
                    <a:lnT>
                      <a:noFill/>
                    </a:lnT>
                    <a:lnB>
                      <a:noFill/>
                    </a:lnB>
                  </a:tcPr>
                </a:tc>
                <a:tc>
                  <a:txBody>
                    <a:bodyPr/>
                    <a:lstStyle/>
                    <a:p>
                      <a:pPr algn="ctr"/>
                      <a:r>
                        <a:rPr lang="en-US"/>
                        <a:t>1100</a:t>
                      </a:r>
                    </a:p>
                  </a:txBody>
                  <a:tcPr anchor="ctr">
                    <a:lnL>
                      <a:noFill/>
                    </a:lnL>
                    <a:lnR>
                      <a:noFill/>
                    </a:lnR>
                    <a:lnT>
                      <a:noFill/>
                    </a:lnT>
                    <a:lnB>
                      <a:noFill/>
                    </a:lnB>
                  </a:tcPr>
                </a:tc>
                <a:tc>
                  <a:txBody>
                    <a:bodyPr/>
                    <a:lstStyle/>
                    <a:p>
                      <a:pPr algn="ctr"/>
                      <a:r>
                        <a:rPr lang="en-US">
                          <a:effectLst/>
                        </a:rPr>
                        <a:t>1101</a:t>
                      </a:r>
                    </a:p>
                  </a:txBody>
                  <a:tcPr anchor="ctr">
                    <a:lnL>
                      <a:noFill/>
                    </a:lnL>
                    <a:lnR>
                      <a:noFill/>
                    </a:lnR>
                    <a:lnT>
                      <a:noFill/>
                    </a:lnT>
                    <a:lnB>
                      <a:noFill/>
                    </a:lnB>
                    <a:solidFill>
                      <a:srgbClr val="FFDEAD"/>
                    </a:solidFill>
                  </a:tcPr>
                </a:tc>
                <a:tc>
                  <a:txBody>
                    <a:bodyPr/>
                    <a:lstStyle/>
                    <a:p>
                      <a:pPr algn="ctr"/>
                      <a:r>
                        <a:rPr lang="en-US"/>
                        <a:t>1110</a:t>
                      </a:r>
                    </a:p>
                  </a:txBody>
                  <a:tcPr anchor="ctr">
                    <a:lnL>
                      <a:noFill/>
                    </a:lnL>
                    <a:lnR>
                      <a:noFill/>
                    </a:lnR>
                    <a:lnT>
                      <a:noFill/>
                    </a:lnT>
                    <a:lnB>
                      <a:noFill/>
                    </a:lnB>
                  </a:tcPr>
                </a:tc>
                <a:tc>
                  <a:txBody>
                    <a:bodyPr/>
                    <a:lstStyle/>
                    <a:p>
                      <a:pPr algn="ctr"/>
                      <a:r>
                        <a:rPr lang="en-US"/>
                        <a:t>1111</a:t>
                      </a:r>
                    </a:p>
                  </a:txBody>
                  <a:tcPr anchor="ctr">
                    <a:lnL>
                      <a:noFill/>
                    </a:lnL>
                    <a:lnR>
                      <a:noFill/>
                    </a:lnR>
                    <a:lnT>
                      <a:noFill/>
                    </a:lnT>
                    <a:lnB>
                      <a:noFill/>
                    </a:lnB>
                  </a:tcPr>
                </a:tc>
                <a:extLst>
                  <a:ext uri="{0D108BD9-81ED-4DB2-BD59-A6C34878D82A}">
                    <a16:rowId xmlns:a16="http://schemas.microsoft.com/office/drawing/2014/main" val="10001"/>
                  </a:ext>
                </a:extLst>
              </a:tr>
              <a:tr h="0">
                <a:tc rowSpan="4">
                  <a:txBody>
                    <a:bodyPr/>
                    <a:lstStyle/>
                    <a:p>
                      <a:pPr algn="ctr"/>
                      <a:r>
                        <a:rPr lang="en-US" sz="1000" dirty="0"/>
                        <a:t>Outer bits</a:t>
                      </a:r>
                    </a:p>
                  </a:txBody>
                  <a:tcPr anchor="ctr">
                    <a:lnL>
                      <a:noFill/>
                    </a:lnL>
                    <a:lnR>
                      <a:noFill/>
                    </a:lnR>
                    <a:lnT>
                      <a:noFill/>
                    </a:lnT>
                    <a:lnB>
                      <a:noFill/>
                    </a:lnB>
                  </a:tcPr>
                </a:tc>
                <a:tc>
                  <a:txBody>
                    <a:bodyPr/>
                    <a:lstStyle/>
                    <a:p>
                      <a:pPr algn="ctr"/>
                      <a:r>
                        <a:rPr lang="en-US"/>
                        <a:t>00</a:t>
                      </a:r>
                    </a:p>
                  </a:txBody>
                  <a:tcPr anchor="ctr">
                    <a:lnL>
                      <a:noFill/>
                    </a:lnL>
                    <a:lnR>
                      <a:noFill/>
                    </a:lnR>
                    <a:lnT>
                      <a:noFill/>
                    </a:lnT>
                    <a:lnB>
                      <a:noFill/>
                    </a:lnB>
                  </a:tcPr>
                </a:tc>
                <a:tc>
                  <a:txBody>
                    <a:bodyPr/>
                    <a:lstStyle/>
                    <a:p>
                      <a:pPr algn="ctr"/>
                      <a:r>
                        <a:rPr lang="en-US"/>
                        <a:t>0010</a:t>
                      </a:r>
                    </a:p>
                  </a:txBody>
                  <a:tcPr anchor="ctr">
                    <a:lnL>
                      <a:noFill/>
                    </a:lnL>
                    <a:lnR>
                      <a:noFill/>
                    </a:lnR>
                    <a:lnT>
                      <a:noFill/>
                    </a:lnT>
                    <a:lnB>
                      <a:noFill/>
                    </a:lnB>
                  </a:tcPr>
                </a:tc>
                <a:tc>
                  <a:txBody>
                    <a:bodyPr/>
                    <a:lstStyle/>
                    <a:p>
                      <a:pPr algn="ctr"/>
                      <a:r>
                        <a:rPr lang="en-US"/>
                        <a:t>1100</a:t>
                      </a:r>
                    </a:p>
                  </a:txBody>
                  <a:tcPr anchor="ctr">
                    <a:lnL>
                      <a:noFill/>
                    </a:lnL>
                    <a:lnR>
                      <a:noFill/>
                    </a:lnR>
                    <a:lnT>
                      <a:noFill/>
                    </a:lnT>
                    <a:lnB>
                      <a:noFill/>
                    </a:lnB>
                  </a:tcPr>
                </a:tc>
                <a:tc>
                  <a:txBody>
                    <a:bodyPr/>
                    <a:lstStyle/>
                    <a:p>
                      <a:pPr algn="ctr"/>
                      <a:r>
                        <a:rPr lang="en-US"/>
                        <a:t>0100</a:t>
                      </a:r>
                    </a:p>
                  </a:txBody>
                  <a:tcPr anchor="ctr">
                    <a:lnL>
                      <a:noFill/>
                    </a:lnL>
                    <a:lnR>
                      <a:noFill/>
                    </a:lnR>
                    <a:lnT>
                      <a:noFill/>
                    </a:lnT>
                    <a:lnB>
                      <a:noFill/>
                    </a:lnB>
                  </a:tcPr>
                </a:tc>
                <a:tc>
                  <a:txBody>
                    <a:bodyPr/>
                    <a:lstStyle/>
                    <a:p>
                      <a:pPr algn="ctr"/>
                      <a:r>
                        <a:rPr lang="en-US"/>
                        <a:t>0001</a:t>
                      </a:r>
                    </a:p>
                  </a:txBody>
                  <a:tcPr anchor="ctr">
                    <a:lnL>
                      <a:noFill/>
                    </a:lnL>
                    <a:lnR>
                      <a:noFill/>
                    </a:lnR>
                    <a:lnT>
                      <a:noFill/>
                    </a:lnT>
                    <a:lnB>
                      <a:noFill/>
                    </a:lnB>
                  </a:tcPr>
                </a:tc>
                <a:tc>
                  <a:txBody>
                    <a:bodyPr/>
                    <a:lstStyle/>
                    <a:p>
                      <a:pPr algn="ctr"/>
                      <a:r>
                        <a:rPr lang="en-US"/>
                        <a:t>0111</a:t>
                      </a:r>
                    </a:p>
                  </a:txBody>
                  <a:tcPr anchor="ctr">
                    <a:lnL>
                      <a:noFill/>
                    </a:lnL>
                    <a:lnR>
                      <a:noFill/>
                    </a:lnR>
                    <a:lnT>
                      <a:noFill/>
                    </a:lnT>
                    <a:lnB>
                      <a:noFill/>
                    </a:lnB>
                  </a:tcPr>
                </a:tc>
                <a:tc>
                  <a:txBody>
                    <a:bodyPr/>
                    <a:lstStyle/>
                    <a:p>
                      <a:pPr algn="ctr"/>
                      <a:r>
                        <a:rPr lang="en-US"/>
                        <a:t>1010</a:t>
                      </a:r>
                    </a:p>
                  </a:txBody>
                  <a:tcPr anchor="ctr">
                    <a:lnL>
                      <a:noFill/>
                    </a:lnL>
                    <a:lnR>
                      <a:noFill/>
                    </a:lnR>
                    <a:lnT>
                      <a:noFill/>
                    </a:lnT>
                    <a:lnB>
                      <a:noFill/>
                    </a:lnB>
                  </a:tcPr>
                </a:tc>
                <a:tc>
                  <a:txBody>
                    <a:bodyPr/>
                    <a:lstStyle/>
                    <a:p>
                      <a:pPr algn="ctr"/>
                      <a:r>
                        <a:rPr lang="en-US"/>
                        <a:t>1011</a:t>
                      </a:r>
                    </a:p>
                  </a:txBody>
                  <a:tcPr anchor="ctr">
                    <a:lnL>
                      <a:noFill/>
                    </a:lnL>
                    <a:lnR>
                      <a:noFill/>
                    </a:lnR>
                    <a:lnT>
                      <a:noFill/>
                    </a:lnT>
                    <a:lnB>
                      <a:noFill/>
                    </a:lnB>
                  </a:tcPr>
                </a:tc>
                <a:tc>
                  <a:txBody>
                    <a:bodyPr/>
                    <a:lstStyle/>
                    <a:p>
                      <a:pPr algn="ctr"/>
                      <a:r>
                        <a:rPr lang="en-US"/>
                        <a:t>0110</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c>
                  <a:txBody>
                    <a:bodyPr/>
                    <a:lstStyle/>
                    <a:p>
                      <a:pPr algn="ctr"/>
                      <a:r>
                        <a:rPr lang="en-US"/>
                        <a:t>0101</a:t>
                      </a:r>
                    </a:p>
                  </a:txBody>
                  <a:tcPr anchor="ctr">
                    <a:lnL>
                      <a:noFill/>
                    </a:lnL>
                    <a:lnR>
                      <a:noFill/>
                    </a:lnR>
                    <a:lnT>
                      <a:noFill/>
                    </a:lnT>
                    <a:lnB>
                      <a:noFill/>
                    </a:lnB>
                  </a:tcPr>
                </a:tc>
                <a:tc>
                  <a:txBody>
                    <a:bodyPr/>
                    <a:lstStyle/>
                    <a:p>
                      <a:pPr algn="ctr"/>
                      <a:r>
                        <a:rPr lang="en-US"/>
                        <a:t>0011</a:t>
                      </a:r>
                    </a:p>
                  </a:txBody>
                  <a:tcPr anchor="ctr">
                    <a:lnL>
                      <a:noFill/>
                    </a:lnL>
                    <a:lnR>
                      <a:noFill/>
                    </a:lnR>
                    <a:lnT>
                      <a:noFill/>
                    </a:lnT>
                    <a:lnB>
                      <a:noFill/>
                    </a:lnB>
                  </a:tcPr>
                </a:tc>
                <a:tc>
                  <a:txBody>
                    <a:bodyPr/>
                    <a:lstStyle/>
                    <a:p>
                      <a:pPr algn="ctr"/>
                      <a:r>
                        <a:rPr lang="en-US"/>
                        <a:t>1111</a:t>
                      </a:r>
                    </a:p>
                  </a:txBody>
                  <a:tcPr anchor="ctr">
                    <a:lnL>
                      <a:noFill/>
                    </a:lnL>
                    <a:lnR>
                      <a:noFill/>
                    </a:lnR>
                    <a:lnT>
                      <a:noFill/>
                    </a:lnT>
                    <a:lnB>
                      <a:noFill/>
                    </a:lnB>
                  </a:tcPr>
                </a:tc>
                <a:tc>
                  <a:txBody>
                    <a:bodyPr/>
                    <a:lstStyle/>
                    <a:p>
                      <a:pPr algn="ctr"/>
                      <a:r>
                        <a:rPr lang="en-US"/>
                        <a:t>1101</a:t>
                      </a:r>
                    </a:p>
                  </a:txBody>
                  <a:tcPr anchor="ctr">
                    <a:lnL>
                      <a:noFill/>
                    </a:lnL>
                    <a:lnR>
                      <a:noFill/>
                    </a:lnR>
                    <a:lnT>
                      <a:noFill/>
                    </a:lnT>
                    <a:lnB>
                      <a:noFill/>
                    </a:lnB>
                  </a:tcPr>
                </a:tc>
                <a:tc>
                  <a:txBody>
                    <a:bodyPr/>
                    <a:lstStyle/>
                    <a:p>
                      <a:pPr algn="ctr"/>
                      <a:r>
                        <a:rPr lang="en-US">
                          <a:effectLst/>
                        </a:rPr>
                        <a:t>0000</a:t>
                      </a:r>
                    </a:p>
                  </a:txBody>
                  <a:tcPr anchor="ctr">
                    <a:lnL>
                      <a:noFill/>
                    </a:lnL>
                    <a:lnR>
                      <a:noFill/>
                    </a:lnR>
                    <a:lnT>
                      <a:noFill/>
                    </a:lnT>
                    <a:lnB>
                      <a:noFill/>
                    </a:lnB>
                    <a:solidFill>
                      <a:srgbClr val="FFDEAD"/>
                    </a:solidFill>
                  </a:tcPr>
                </a:tc>
                <a:tc>
                  <a:txBody>
                    <a:bodyPr/>
                    <a:lstStyle/>
                    <a:p>
                      <a:pPr algn="ctr"/>
                      <a:r>
                        <a:rPr lang="en-US"/>
                        <a:t>1110</a:t>
                      </a:r>
                    </a:p>
                  </a:txBody>
                  <a:tcPr anchor="ctr">
                    <a:lnL>
                      <a:noFill/>
                    </a:lnL>
                    <a:lnR>
                      <a:noFill/>
                    </a:lnR>
                    <a:lnT>
                      <a:noFill/>
                    </a:lnT>
                    <a:lnB>
                      <a:noFill/>
                    </a:lnB>
                  </a:tcPr>
                </a:tc>
                <a:tc>
                  <a:txBody>
                    <a:bodyPr/>
                    <a:lstStyle/>
                    <a:p>
                      <a:pPr algn="ctr"/>
                      <a:r>
                        <a:rPr lang="en-US"/>
                        <a:t>1001</a:t>
                      </a:r>
                    </a:p>
                  </a:txBody>
                  <a:tcPr anchor="ctr">
                    <a:lnL>
                      <a:noFill/>
                    </a:lnL>
                    <a:lnR>
                      <a:noFill/>
                    </a:lnR>
                    <a:lnT>
                      <a:noFill/>
                    </a:lnT>
                    <a:lnB>
                      <a:noFill/>
                    </a:lnB>
                  </a:tcPr>
                </a:tc>
                <a:extLst>
                  <a:ext uri="{0D108BD9-81ED-4DB2-BD59-A6C34878D82A}">
                    <a16:rowId xmlns:a16="http://schemas.microsoft.com/office/drawing/2014/main" val="10002"/>
                  </a:ext>
                </a:extLst>
              </a:tr>
              <a:tr h="0">
                <a:tc vMerge="1">
                  <a:txBody>
                    <a:bodyPr/>
                    <a:lstStyle/>
                    <a:p>
                      <a:endParaRPr lang="en-US"/>
                    </a:p>
                  </a:txBody>
                  <a:tcPr/>
                </a:tc>
                <a:tc>
                  <a:txBody>
                    <a:bodyPr/>
                    <a:lstStyle/>
                    <a:p>
                      <a:pPr algn="ctr"/>
                      <a:r>
                        <a:rPr lang="en-US">
                          <a:effectLst/>
                        </a:rPr>
                        <a:t>01</a:t>
                      </a:r>
                    </a:p>
                  </a:txBody>
                  <a:tcPr anchor="ctr">
                    <a:lnL>
                      <a:noFill/>
                    </a:lnL>
                    <a:lnR>
                      <a:noFill/>
                    </a:lnR>
                    <a:lnT>
                      <a:noFill/>
                    </a:lnT>
                    <a:lnB>
                      <a:noFill/>
                    </a:lnB>
                    <a:solidFill>
                      <a:srgbClr val="DEFFAD"/>
                    </a:solidFill>
                  </a:tcPr>
                </a:tc>
                <a:tc>
                  <a:txBody>
                    <a:bodyPr/>
                    <a:lstStyle/>
                    <a:p>
                      <a:pPr algn="ctr"/>
                      <a:r>
                        <a:rPr lang="en-US">
                          <a:effectLst/>
                        </a:rPr>
                        <a:t>1110</a:t>
                      </a:r>
                    </a:p>
                  </a:txBody>
                  <a:tcPr anchor="ctr">
                    <a:lnL>
                      <a:noFill/>
                    </a:lnL>
                    <a:lnR>
                      <a:noFill/>
                    </a:lnR>
                    <a:lnT>
                      <a:noFill/>
                    </a:lnT>
                    <a:lnB>
                      <a:noFill/>
                    </a:lnB>
                    <a:solidFill>
                      <a:srgbClr val="DEFFAD"/>
                    </a:solidFill>
                  </a:tcPr>
                </a:tc>
                <a:tc>
                  <a:txBody>
                    <a:bodyPr/>
                    <a:lstStyle/>
                    <a:p>
                      <a:pPr algn="ctr"/>
                      <a:r>
                        <a:rPr lang="en-US">
                          <a:effectLst/>
                        </a:rPr>
                        <a:t>1011</a:t>
                      </a:r>
                    </a:p>
                  </a:txBody>
                  <a:tcPr anchor="ctr">
                    <a:lnL>
                      <a:noFill/>
                    </a:lnL>
                    <a:lnR>
                      <a:noFill/>
                    </a:lnR>
                    <a:lnT>
                      <a:noFill/>
                    </a:lnT>
                    <a:lnB>
                      <a:noFill/>
                    </a:lnB>
                    <a:solidFill>
                      <a:srgbClr val="DEFFAD"/>
                    </a:solidFill>
                  </a:tcPr>
                </a:tc>
                <a:tc>
                  <a:txBody>
                    <a:bodyPr/>
                    <a:lstStyle/>
                    <a:p>
                      <a:pPr algn="ctr"/>
                      <a:r>
                        <a:rPr lang="en-US">
                          <a:effectLst/>
                        </a:rPr>
                        <a:t>0010</a:t>
                      </a:r>
                    </a:p>
                  </a:txBody>
                  <a:tcPr anchor="ctr">
                    <a:lnL>
                      <a:noFill/>
                    </a:lnL>
                    <a:lnR>
                      <a:noFill/>
                    </a:lnR>
                    <a:lnT>
                      <a:noFill/>
                    </a:lnT>
                    <a:lnB>
                      <a:noFill/>
                    </a:lnB>
                    <a:solidFill>
                      <a:srgbClr val="DEFFAD"/>
                    </a:solidFill>
                  </a:tcPr>
                </a:tc>
                <a:tc>
                  <a:txBody>
                    <a:bodyPr/>
                    <a:lstStyle/>
                    <a:p>
                      <a:pPr algn="ctr"/>
                      <a:r>
                        <a:rPr lang="en-US">
                          <a:effectLst/>
                        </a:rPr>
                        <a:t>1100</a:t>
                      </a:r>
                    </a:p>
                  </a:txBody>
                  <a:tcPr anchor="ctr">
                    <a:lnL>
                      <a:noFill/>
                    </a:lnL>
                    <a:lnR>
                      <a:noFill/>
                    </a:lnR>
                    <a:lnT>
                      <a:noFill/>
                    </a:lnT>
                    <a:lnB>
                      <a:noFill/>
                    </a:lnB>
                    <a:solidFill>
                      <a:srgbClr val="DEFFAD"/>
                    </a:solidFill>
                  </a:tcPr>
                </a:tc>
                <a:tc>
                  <a:txBody>
                    <a:bodyPr/>
                    <a:lstStyle/>
                    <a:p>
                      <a:pPr algn="ctr"/>
                      <a:r>
                        <a:rPr lang="en-US">
                          <a:effectLst/>
                        </a:rPr>
                        <a:t>0100</a:t>
                      </a:r>
                    </a:p>
                  </a:txBody>
                  <a:tcPr anchor="ctr">
                    <a:lnL>
                      <a:noFill/>
                    </a:lnL>
                    <a:lnR>
                      <a:noFill/>
                    </a:lnR>
                    <a:lnT>
                      <a:noFill/>
                    </a:lnT>
                    <a:lnB>
                      <a:noFill/>
                    </a:lnB>
                    <a:solidFill>
                      <a:srgbClr val="DEFFAD"/>
                    </a:solidFill>
                  </a:tcPr>
                </a:tc>
                <a:tc>
                  <a:txBody>
                    <a:bodyPr/>
                    <a:lstStyle/>
                    <a:p>
                      <a:pPr algn="ctr"/>
                      <a:r>
                        <a:rPr lang="en-US">
                          <a:effectLst/>
                        </a:rPr>
                        <a:t>0111</a:t>
                      </a:r>
                    </a:p>
                  </a:txBody>
                  <a:tcPr anchor="ctr">
                    <a:lnL>
                      <a:noFill/>
                    </a:lnL>
                    <a:lnR>
                      <a:noFill/>
                    </a:lnR>
                    <a:lnT>
                      <a:noFill/>
                    </a:lnT>
                    <a:lnB>
                      <a:noFill/>
                    </a:lnB>
                    <a:solidFill>
                      <a:srgbClr val="DEFFAD"/>
                    </a:solidFill>
                  </a:tcPr>
                </a:tc>
                <a:tc>
                  <a:txBody>
                    <a:bodyPr/>
                    <a:lstStyle/>
                    <a:p>
                      <a:pPr algn="ctr"/>
                      <a:r>
                        <a:rPr lang="en-US">
                          <a:effectLst/>
                        </a:rPr>
                        <a:t>1101</a:t>
                      </a:r>
                    </a:p>
                  </a:txBody>
                  <a:tcPr anchor="ctr">
                    <a:lnL>
                      <a:noFill/>
                    </a:lnL>
                    <a:lnR>
                      <a:noFill/>
                    </a:lnR>
                    <a:lnT>
                      <a:noFill/>
                    </a:lnT>
                    <a:lnB>
                      <a:noFill/>
                    </a:lnB>
                    <a:solidFill>
                      <a:srgbClr val="DEFFAD"/>
                    </a:solidFill>
                  </a:tcPr>
                </a:tc>
                <a:tc>
                  <a:txBody>
                    <a:bodyPr/>
                    <a:lstStyle/>
                    <a:p>
                      <a:pPr algn="ctr"/>
                      <a:r>
                        <a:rPr lang="en-US">
                          <a:effectLst/>
                        </a:rPr>
                        <a:t>0001</a:t>
                      </a:r>
                    </a:p>
                  </a:txBody>
                  <a:tcPr anchor="ctr">
                    <a:lnL>
                      <a:noFill/>
                    </a:lnL>
                    <a:lnR>
                      <a:noFill/>
                    </a:lnR>
                    <a:lnT>
                      <a:noFill/>
                    </a:lnT>
                    <a:lnB>
                      <a:noFill/>
                    </a:lnB>
                    <a:solidFill>
                      <a:srgbClr val="DEFFAD"/>
                    </a:solidFill>
                  </a:tcPr>
                </a:tc>
                <a:tc>
                  <a:txBody>
                    <a:bodyPr/>
                    <a:lstStyle/>
                    <a:p>
                      <a:pPr algn="ctr"/>
                      <a:r>
                        <a:rPr lang="en-US">
                          <a:effectLst/>
                        </a:rPr>
                        <a:t>0101</a:t>
                      </a:r>
                    </a:p>
                  </a:txBody>
                  <a:tcPr anchor="ctr">
                    <a:lnL>
                      <a:noFill/>
                    </a:lnL>
                    <a:lnR>
                      <a:noFill/>
                    </a:lnR>
                    <a:lnT>
                      <a:noFill/>
                    </a:lnT>
                    <a:lnB>
                      <a:noFill/>
                    </a:lnB>
                    <a:solidFill>
                      <a:srgbClr val="DEFFAD"/>
                    </a:solidFill>
                  </a:tcPr>
                </a:tc>
                <a:tc>
                  <a:txBody>
                    <a:bodyPr/>
                    <a:lstStyle/>
                    <a:p>
                      <a:pPr algn="ctr"/>
                      <a:r>
                        <a:rPr lang="en-US">
                          <a:effectLst/>
                        </a:rPr>
                        <a:t>0000</a:t>
                      </a:r>
                    </a:p>
                  </a:txBody>
                  <a:tcPr anchor="ctr">
                    <a:lnL>
                      <a:noFill/>
                    </a:lnL>
                    <a:lnR>
                      <a:noFill/>
                    </a:lnR>
                    <a:lnT>
                      <a:noFill/>
                    </a:lnT>
                    <a:lnB>
                      <a:noFill/>
                    </a:lnB>
                    <a:solidFill>
                      <a:srgbClr val="DEFFAD"/>
                    </a:solidFill>
                  </a:tcPr>
                </a:tc>
                <a:tc>
                  <a:txBody>
                    <a:bodyPr/>
                    <a:lstStyle/>
                    <a:p>
                      <a:pPr algn="ctr"/>
                      <a:r>
                        <a:rPr lang="en-US">
                          <a:effectLst/>
                        </a:rPr>
                        <a:t>1111</a:t>
                      </a:r>
                    </a:p>
                  </a:txBody>
                  <a:tcPr anchor="ctr">
                    <a:lnL>
                      <a:noFill/>
                    </a:lnL>
                    <a:lnR>
                      <a:noFill/>
                    </a:lnR>
                    <a:lnT>
                      <a:noFill/>
                    </a:lnT>
                    <a:lnB>
                      <a:noFill/>
                    </a:lnB>
                    <a:solidFill>
                      <a:srgbClr val="DEFFAD"/>
                    </a:solidFill>
                  </a:tcPr>
                </a:tc>
                <a:tc>
                  <a:txBody>
                    <a:bodyPr/>
                    <a:lstStyle/>
                    <a:p>
                      <a:pPr algn="ctr"/>
                      <a:r>
                        <a:rPr lang="en-US">
                          <a:effectLst/>
                        </a:rPr>
                        <a:t>1010</a:t>
                      </a:r>
                    </a:p>
                  </a:txBody>
                  <a:tcPr anchor="ctr">
                    <a:lnL>
                      <a:noFill/>
                    </a:lnL>
                    <a:lnR>
                      <a:noFill/>
                    </a:lnR>
                    <a:lnT>
                      <a:noFill/>
                    </a:lnT>
                    <a:lnB>
                      <a:noFill/>
                    </a:lnB>
                    <a:solidFill>
                      <a:srgbClr val="DEFFAD"/>
                    </a:solidFill>
                  </a:tcPr>
                </a:tc>
                <a:tc>
                  <a:txBody>
                    <a:bodyPr/>
                    <a:lstStyle/>
                    <a:p>
                      <a:pPr algn="ctr"/>
                      <a:r>
                        <a:rPr lang="en-US">
                          <a:effectLst/>
                        </a:rPr>
                        <a:t>0011</a:t>
                      </a:r>
                    </a:p>
                  </a:txBody>
                  <a:tcPr anchor="ctr">
                    <a:lnL>
                      <a:noFill/>
                    </a:lnL>
                    <a:lnR>
                      <a:noFill/>
                    </a:lnR>
                    <a:lnT>
                      <a:noFill/>
                    </a:lnT>
                    <a:lnB>
                      <a:noFill/>
                    </a:lnB>
                    <a:solidFill>
                      <a:srgbClr val="DEFFAD"/>
                    </a:solidFill>
                  </a:tcPr>
                </a:tc>
                <a:tc>
                  <a:txBody>
                    <a:bodyPr/>
                    <a:lstStyle/>
                    <a:p>
                      <a:pPr algn="ctr"/>
                      <a:r>
                        <a:rPr lang="en-US">
                          <a:effectLst/>
                        </a:rPr>
                        <a:t>1001</a:t>
                      </a:r>
                    </a:p>
                  </a:txBody>
                  <a:tcPr anchor="ctr">
                    <a:lnL>
                      <a:noFill/>
                    </a:lnL>
                    <a:lnR>
                      <a:noFill/>
                    </a:lnR>
                    <a:lnT>
                      <a:noFill/>
                    </a:lnT>
                    <a:lnB>
                      <a:noFill/>
                    </a:lnB>
                    <a:solidFill>
                      <a:srgbClr val="FEFE2D"/>
                    </a:solidFill>
                  </a:tcPr>
                </a:tc>
                <a:tc>
                  <a:txBody>
                    <a:bodyPr/>
                    <a:lstStyle/>
                    <a:p>
                      <a:pPr algn="ctr"/>
                      <a:r>
                        <a:rPr lang="en-US">
                          <a:effectLst/>
                        </a:rPr>
                        <a:t>1000</a:t>
                      </a:r>
                    </a:p>
                  </a:txBody>
                  <a:tcPr anchor="ctr">
                    <a:lnL>
                      <a:noFill/>
                    </a:lnL>
                    <a:lnR>
                      <a:noFill/>
                    </a:lnR>
                    <a:lnT>
                      <a:noFill/>
                    </a:lnT>
                    <a:lnB>
                      <a:noFill/>
                    </a:lnB>
                    <a:solidFill>
                      <a:srgbClr val="DEFFAD"/>
                    </a:solidFill>
                  </a:tcPr>
                </a:tc>
                <a:tc>
                  <a:txBody>
                    <a:bodyPr/>
                    <a:lstStyle/>
                    <a:p>
                      <a:pPr algn="ctr"/>
                      <a:r>
                        <a:rPr lang="en-US">
                          <a:effectLst/>
                        </a:rPr>
                        <a:t>0110</a:t>
                      </a:r>
                    </a:p>
                  </a:txBody>
                  <a:tcPr anchor="ctr">
                    <a:lnL>
                      <a:noFill/>
                    </a:lnL>
                    <a:lnR>
                      <a:noFill/>
                    </a:lnR>
                    <a:lnT>
                      <a:noFill/>
                    </a:lnT>
                    <a:lnB>
                      <a:noFill/>
                    </a:lnB>
                    <a:solidFill>
                      <a:srgbClr val="DEFFAD"/>
                    </a:solidFill>
                  </a:tcPr>
                </a:tc>
                <a:extLst>
                  <a:ext uri="{0D108BD9-81ED-4DB2-BD59-A6C34878D82A}">
                    <a16:rowId xmlns:a16="http://schemas.microsoft.com/office/drawing/2014/main" val="10003"/>
                  </a:ext>
                </a:extLst>
              </a:tr>
              <a:tr h="0">
                <a:tc vMerge="1">
                  <a:txBody>
                    <a:bodyPr/>
                    <a:lstStyle/>
                    <a:p>
                      <a:endParaRPr lang="en-US"/>
                    </a:p>
                  </a:txBody>
                  <a:tcPr/>
                </a:tc>
                <a:tc>
                  <a:txBody>
                    <a:bodyPr/>
                    <a:lstStyle/>
                    <a:p>
                      <a:pPr algn="ctr"/>
                      <a:r>
                        <a:rPr lang="en-US"/>
                        <a:t>10</a:t>
                      </a:r>
                    </a:p>
                  </a:txBody>
                  <a:tcPr anchor="ctr">
                    <a:lnL>
                      <a:noFill/>
                    </a:lnL>
                    <a:lnR>
                      <a:noFill/>
                    </a:lnR>
                    <a:lnT>
                      <a:noFill/>
                    </a:lnT>
                    <a:lnB>
                      <a:noFill/>
                    </a:lnB>
                  </a:tcPr>
                </a:tc>
                <a:tc>
                  <a:txBody>
                    <a:bodyPr/>
                    <a:lstStyle/>
                    <a:p>
                      <a:pPr algn="ctr"/>
                      <a:r>
                        <a:rPr lang="en-US"/>
                        <a:t>0100</a:t>
                      </a:r>
                    </a:p>
                  </a:txBody>
                  <a:tcPr anchor="ctr">
                    <a:lnL>
                      <a:noFill/>
                    </a:lnL>
                    <a:lnR>
                      <a:noFill/>
                    </a:lnR>
                    <a:lnT>
                      <a:noFill/>
                    </a:lnT>
                    <a:lnB>
                      <a:noFill/>
                    </a:lnB>
                  </a:tcPr>
                </a:tc>
                <a:tc>
                  <a:txBody>
                    <a:bodyPr/>
                    <a:lstStyle/>
                    <a:p>
                      <a:pPr algn="ctr"/>
                      <a:r>
                        <a:rPr lang="en-US"/>
                        <a:t>0010</a:t>
                      </a:r>
                    </a:p>
                  </a:txBody>
                  <a:tcPr anchor="ctr">
                    <a:lnL>
                      <a:noFill/>
                    </a:lnL>
                    <a:lnR>
                      <a:noFill/>
                    </a:lnR>
                    <a:lnT>
                      <a:noFill/>
                    </a:lnT>
                    <a:lnB>
                      <a:noFill/>
                    </a:lnB>
                  </a:tcPr>
                </a:tc>
                <a:tc>
                  <a:txBody>
                    <a:bodyPr/>
                    <a:lstStyle/>
                    <a:p>
                      <a:pPr algn="ctr"/>
                      <a:r>
                        <a:rPr lang="en-US"/>
                        <a:t>0001</a:t>
                      </a:r>
                    </a:p>
                  </a:txBody>
                  <a:tcPr anchor="ctr">
                    <a:lnL>
                      <a:noFill/>
                    </a:lnL>
                    <a:lnR>
                      <a:noFill/>
                    </a:lnR>
                    <a:lnT>
                      <a:noFill/>
                    </a:lnT>
                    <a:lnB>
                      <a:noFill/>
                    </a:lnB>
                  </a:tcPr>
                </a:tc>
                <a:tc>
                  <a:txBody>
                    <a:bodyPr/>
                    <a:lstStyle/>
                    <a:p>
                      <a:pPr algn="ctr"/>
                      <a:r>
                        <a:rPr lang="en-US"/>
                        <a:t>1011</a:t>
                      </a:r>
                    </a:p>
                  </a:txBody>
                  <a:tcPr anchor="ctr">
                    <a:lnL>
                      <a:noFill/>
                    </a:lnL>
                    <a:lnR>
                      <a:noFill/>
                    </a:lnR>
                    <a:lnT>
                      <a:noFill/>
                    </a:lnT>
                    <a:lnB>
                      <a:noFill/>
                    </a:lnB>
                  </a:tcPr>
                </a:tc>
                <a:tc>
                  <a:txBody>
                    <a:bodyPr/>
                    <a:lstStyle/>
                    <a:p>
                      <a:pPr algn="ctr"/>
                      <a:r>
                        <a:rPr lang="en-US"/>
                        <a:t>1010</a:t>
                      </a:r>
                    </a:p>
                  </a:txBody>
                  <a:tcPr anchor="ctr">
                    <a:lnL>
                      <a:noFill/>
                    </a:lnL>
                    <a:lnR>
                      <a:noFill/>
                    </a:lnR>
                    <a:lnT>
                      <a:noFill/>
                    </a:lnT>
                    <a:lnB>
                      <a:noFill/>
                    </a:lnB>
                  </a:tcPr>
                </a:tc>
                <a:tc>
                  <a:txBody>
                    <a:bodyPr/>
                    <a:lstStyle/>
                    <a:p>
                      <a:pPr algn="ctr"/>
                      <a:r>
                        <a:rPr lang="en-US"/>
                        <a:t>1101</a:t>
                      </a:r>
                    </a:p>
                  </a:txBody>
                  <a:tcPr anchor="ctr">
                    <a:lnL>
                      <a:noFill/>
                    </a:lnL>
                    <a:lnR>
                      <a:noFill/>
                    </a:lnR>
                    <a:lnT>
                      <a:noFill/>
                    </a:lnT>
                    <a:lnB>
                      <a:noFill/>
                    </a:lnB>
                  </a:tcPr>
                </a:tc>
                <a:tc>
                  <a:txBody>
                    <a:bodyPr/>
                    <a:lstStyle/>
                    <a:p>
                      <a:pPr algn="ctr"/>
                      <a:r>
                        <a:rPr lang="en-US"/>
                        <a:t>0111</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c>
                  <a:txBody>
                    <a:bodyPr/>
                    <a:lstStyle/>
                    <a:p>
                      <a:pPr algn="ctr"/>
                      <a:r>
                        <a:rPr lang="en-US"/>
                        <a:t>1111</a:t>
                      </a:r>
                    </a:p>
                  </a:txBody>
                  <a:tcPr anchor="ctr">
                    <a:lnL>
                      <a:noFill/>
                    </a:lnL>
                    <a:lnR>
                      <a:noFill/>
                    </a:lnR>
                    <a:lnT>
                      <a:noFill/>
                    </a:lnT>
                    <a:lnB>
                      <a:noFill/>
                    </a:lnB>
                  </a:tcPr>
                </a:tc>
                <a:tc>
                  <a:txBody>
                    <a:bodyPr/>
                    <a:lstStyle/>
                    <a:p>
                      <a:pPr algn="ctr"/>
                      <a:r>
                        <a:rPr lang="en-US"/>
                        <a:t>1001</a:t>
                      </a:r>
                    </a:p>
                  </a:txBody>
                  <a:tcPr anchor="ctr">
                    <a:lnL>
                      <a:noFill/>
                    </a:lnL>
                    <a:lnR>
                      <a:noFill/>
                    </a:lnR>
                    <a:lnT>
                      <a:noFill/>
                    </a:lnT>
                    <a:lnB>
                      <a:noFill/>
                    </a:lnB>
                  </a:tcPr>
                </a:tc>
                <a:tc>
                  <a:txBody>
                    <a:bodyPr/>
                    <a:lstStyle/>
                    <a:p>
                      <a:pPr algn="ctr"/>
                      <a:r>
                        <a:rPr lang="en-US"/>
                        <a:t>1100</a:t>
                      </a:r>
                    </a:p>
                  </a:txBody>
                  <a:tcPr anchor="ctr">
                    <a:lnL>
                      <a:noFill/>
                    </a:lnL>
                    <a:lnR>
                      <a:noFill/>
                    </a:lnR>
                    <a:lnT>
                      <a:noFill/>
                    </a:lnT>
                    <a:lnB>
                      <a:noFill/>
                    </a:lnB>
                  </a:tcPr>
                </a:tc>
                <a:tc>
                  <a:txBody>
                    <a:bodyPr/>
                    <a:lstStyle/>
                    <a:p>
                      <a:pPr algn="ctr"/>
                      <a:r>
                        <a:rPr lang="en-US"/>
                        <a:t>0101</a:t>
                      </a:r>
                    </a:p>
                  </a:txBody>
                  <a:tcPr anchor="ctr">
                    <a:lnL>
                      <a:noFill/>
                    </a:lnL>
                    <a:lnR>
                      <a:noFill/>
                    </a:lnR>
                    <a:lnT>
                      <a:noFill/>
                    </a:lnT>
                    <a:lnB>
                      <a:noFill/>
                    </a:lnB>
                  </a:tcPr>
                </a:tc>
                <a:tc>
                  <a:txBody>
                    <a:bodyPr/>
                    <a:lstStyle/>
                    <a:p>
                      <a:pPr algn="ctr"/>
                      <a:r>
                        <a:rPr lang="en-US"/>
                        <a:t>0110</a:t>
                      </a:r>
                    </a:p>
                  </a:txBody>
                  <a:tcPr anchor="ctr">
                    <a:lnL>
                      <a:noFill/>
                    </a:lnL>
                    <a:lnR>
                      <a:noFill/>
                    </a:lnR>
                    <a:lnT>
                      <a:noFill/>
                    </a:lnT>
                    <a:lnB>
                      <a:noFill/>
                    </a:lnB>
                  </a:tcPr>
                </a:tc>
                <a:tc>
                  <a:txBody>
                    <a:bodyPr/>
                    <a:lstStyle/>
                    <a:p>
                      <a:pPr algn="ctr"/>
                      <a:r>
                        <a:rPr lang="en-US">
                          <a:effectLst/>
                        </a:rPr>
                        <a:t>0011</a:t>
                      </a:r>
                    </a:p>
                  </a:txBody>
                  <a:tcPr anchor="ctr">
                    <a:lnL>
                      <a:noFill/>
                    </a:lnL>
                    <a:lnR>
                      <a:noFill/>
                    </a:lnR>
                    <a:lnT>
                      <a:noFill/>
                    </a:lnT>
                    <a:lnB>
                      <a:noFill/>
                    </a:lnB>
                    <a:solidFill>
                      <a:srgbClr val="FFDEAD"/>
                    </a:solidFill>
                  </a:tcPr>
                </a:tc>
                <a:tc>
                  <a:txBody>
                    <a:bodyPr/>
                    <a:lstStyle/>
                    <a:p>
                      <a:pPr algn="ctr"/>
                      <a:r>
                        <a:rPr lang="en-US"/>
                        <a:t>0000</a:t>
                      </a:r>
                    </a:p>
                  </a:txBody>
                  <a:tcPr anchor="ctr">
                    <a:lnL>
                      <a:noFill/>
                    </a:lnL>
                    <a:lnR>
                      <a:noFill/>
                    </a:lnR>
                    <a:lnT>
                      <a:noFill/>
                    </a:lnT>
                    <a:lnB>
                      <a:noFill/>
                    </a:lnB>
                  </a:tcPr>
                </a:tc>
                <a:tc>
                  <a:txBody>
                    <a:bodyPr/>
                    <a:lstStyle/>
                    <a:p>
                      <a:pPr algn="ctr"/>
                      <a:r>
                        <a:rPr lang="en-US"/>
                        <a:t>1110</a:t>
                      </a:r>
                    </a:p>
                  </a:txBody>
                  <a:tcPr anchor="ctr">
                    <a:lnL>
                      <a:noFill/>
                    </a:lnL>
                    <a:lnR>
                      <a:noFill/>
                    </a:lnR>
                    <a:lnT>
                      <a:noFill/>
                    </a:lnT>
                    <a:lnB>
                      <a:noFill/>
                    </a:lnB>
                  </a:tcPr>
                </a:tc>
                <a:extLst>
                  <a:ext uri="{0D108BD9-81ED-4DB2-BD59-A6C34878D82A}">
                    <a16:rowId xmlns:a16="http://schemas.microsoft.com/office/drawing/2014/main" val="10004"/>
                  </a:ext>
                </a:extLst>
              </a:tr>
              <a:tr h="0">
                <a:tc vMerge="1">
                  <a:txBody>
                    <a:bodyPr/>
                    <a:lstStyle/>
                    <a:p>
                      <a:endParaRPr lang="en-US"/>
                    </a:p>
                  </a:txBody>
                  <a:tcPr/>
                </a:tc>
                <a:tc>
                  <a:txBody>
                    <a:bodyPr/>
                    <a:lstStyle/>
                    <a:p>
                      <a:pPr algn="ctr"/>
                      <a:r>
                        <a:rPr lang="en-US"/>
                        <a:t>11</a:t>
                      </a:r>
                    </a:p>
                  </a:txBody>
                  <a:tcPr anchor="ctr">
                    <a:lnL>
                      <a:noFill/>
                    </a:lnL>
                    <a:lnR>
                      <a:noFill/>
                    </a:lnR>
                    <a:lnT>
                      <a:noFill/>
                    </a:lnT>
                    <a:lnB>
                      <a:noFill/>
                    </a:lnB>
                  </a:tcPr>
                </a:tc>
                <a:tc>
                  <a:txBody>
                    <a:bodyPr/>
                    <a:lstStyle/>
                    <a:p>
                      <a:pPr algn="ctr"/>
                      <a:r>
                        <a:rPr lang="en-US" dirty="0"/>
                        <a:t>1011</a:t>
                      </a:r>
                    </a:p>
                  </a:txBody>
                  <a:tcPr anchor="ctr">
                    <a:lnL>
                      <a:noFill/>
                    </a:lnL>
                    <a:lnR>
                      <a:noFill/>
                    </a:lnR>
                    <a:lnT>
                      <a:noFill/>
                    </a:lnT>
                    <a:lnB>
                      <a:noFill/>
                    </a:lnB>
                  </a:tcPr>
                </a:tc>
                <a:tc>
                  <a:txBody>
                    <a:bodyPr/>
                    <a:lstStyle/>
                    <a:p>
                      <a:pPr algn="ctr"/>
                      <a:r>
                        <a:rPr lang="en-US"/>
                        <a:t>1000</a:t>
                      </a:r>
                    </a:p>
                  </a:txBody>
                  <a:tcPr anchor="ctr">
                    <a:lnL>
                      <a:noFill/>
                    </a:lnL>
                    <a:lnR>
                      <a:noFill/>
                    </a:lnR>
                    <a:lnT>
                      <a:noFill/>
                    </a:lnT>
                    <a:lnB>
                      <a:noFill/>
                    </a:lnB>
                  </a:tcPr>
                </a:tc>
                <a:tc>
                  <a:txBody>
                    <a:bodyPr/>
                    <a:lstStyle/>
                    <a:p>
                      <a:pPr algn="ctr"/>
                      <a:r>
                        <a:rPr lang="en-US"/>
                        <a:t>1100</a:t>
                      </a:r>
                    </a:p>
                  </a:txBody>
                  <a:tcPr anchor="ctr">
                    <a:lnL>
                      <a:noFill/>
                    </a:lnL>
                    <a:lnR>
                      <a:noFill/>
                    </a:lnR>
                    <a:lnT>
                      <a:noFill/>
                    </a:lnT>
                    <a:lnB>
                      <a:noFill/>
                    </a:lnB>
                  </a:tcPr>
                </a:tc>
                <a:tc>
                  <a:txBody>
                    <a:bodyPr/>
                    <a:lstStyle/>
                    <a:p>
                      <a:pPr algn="ctr"/>
                      <a:r>
                        <a:rPr lang="en-US"/>
                        <a:t>0111</a:t>
                      </a:r>
                    </a:p>
                  </a:txBody>
                  <a:tcPr anchor="ctr">
                    <a:lnL>
                      <a:noFill/>
                    </a:lnL>
                    <a:lnR>
                      <a:noFill/>
                    </a:lnR>
                    <a:lnT>
                      <a:noFill/>
                    </a:lnT>
                    <a:lnB>
                      <a:noFill/>
                    </a:lnB>
                  </a:tcPr>
                </a:tc>
                <a:tc>
                  <a:txBody>
                    <a:bodyPr/>
                    <a:lstStyle/>
                    <a:p>
                      <a:pPr algn="ctr"/>
                      <a:r>
                        <a:rPr lang="en-US"/>
                        <a:t>0001</a:t>
                      </a:r>
                    </a:p>
                  </a:txBody>
                  <a:tcPr anchor="ctr">
                    <a:lnL>
                      <a:noFill/>
                    </a:lnL>
                    <a:lnR>
                      <a:noFill/>
                    </a:lnR>
                    <a:lnT>
                      <a:noFill/>
                    </a:lnT>
                    <a:lnB>
                      <a:noFill/>
                    </a:lnB>
                  </a:tcPr>
                </a:tc>
                <a:tc>
                  <a:txBody>
                    <a:bodyPr/>
                    <a:lstStyle/>
                    <a:p>
                      <a:pPr algn="ctr"/>
                      <a:r>
                        <a:rPr lang="en-US"/>
                        <a:t>1110</a:t>
                      </a:r>
                    </a:p>
                  </a:txBody>
                  <a:tcPr anchor="ctr">
                    <a:lnL>
                      <a:noFill/>
                    </a:lnL>
                    <a:lnR>
                      <a:noFill/>
                    </a:lnR>
                    <a:lnT>
                      <a:noFill/>
                    </a:lnT>
                    <a:lnB>
                      <a:noFill/>
                    </a:lnB>
                  </a:tcPr>
                </a:tc>
                <a:tc>
                  <a:txBody>
                    <a:bodyPr/>
                    <a:lstStyle/>
                    <a:p>
                      <a:pPr algn="ctr"/>
                      <a:r>
                        <a:rPr lang="en-US"/>
                        <a:t>0010</a:t>
                      </a:r>
                    </a:p>
                  </a:txBody>
                  <a:tcPr anchor="ctr">
                    <a:lnL>
                      <a:noFill/>
                    </a:lnL>
                    <a:lnR>
                      <a:noFill/>
                    </a:lnR>
                    <a:lnT>
                      <a:noFill/>
                    </a:lnT>
                    <a:lnB>
                      <a:noFill/>
                    </a:lnB>
                  </a:tcPr>
                </a:tc>
                <a:tc>
                  <a:txBody>
                    <a:bodyPr/>
                    <a:lstStyle/>
                    <a:p>
                      <a:pPr algn="ctr"/>
                      <a:r>
                        <a:rPr lang="en-US"/>
                        <a:t>1101</a:t>
                      </a:r>
                    </a:p>
                  </a:txBody>
                  <a:tcPr anchor="ctr">
                    <a:lnL>
                      <a:noFill/>
                    </a:lnL>
                    <a:lnR>
                      <a:noFill/>
                    </a:lnR>
                    <a:lnT>
                      <a:noFill/>
                    </a:lnT>
                    <a:lnB>
                      <a:noFill/>
                    </a:lnB>
                  </a:tcPr>
                </a:tc>
                <a:tc>
                  <a:txBody>
                    <a:bodyPr/>
                    <a:lstStyle/>
                    <a:p>
                      <a:pPr algn="ctr"/>
                      <a:r>
                        <a:rPr lang="en-US"/>
                        <a:t>0110</a:t>
                      </a:r>
                    </a:p>
                  </a:txBody>
                  <a:tcPr anchor="ctr">
                    <a:lnL>
                      <a:noFill/>
                    </a:lnL>
                    <a:lnR>
                      <a:noFill/>
                    </a:lnR>
                    <a:lnT>
                      <a:noFill/>
                    </a:lnT>
                    <a:lnB>
                      <a:noFill/>
                    </a:lnB>
                  </a:tcPr>
                </a:tc>
                <a:tc>
                  <a:txBody>
                    <a:bodyPr/>
                    <a:lstStyle/>
                    <a:p>
                      <a:pPr algn="ctr"/>
                      <a:r>
                        <a:rPr lang="en-US"/>
                        <a:t>1111</a:t>
                      </a:r>
                    </a:p>
                  </a:txBody>
                  <a:tcPr anchor="ctr">
                    <a:lnL>
                      <a:noFill/>
                    </a:lnL>
                    <a:lnR>
                      <a:noFill/>
                    </a:lnR>
                    <a:lnT>
                      <a:noFill/>
                    </a:lnT>
                    <a:lnB>
                      <a:noFill/>
                    </a:lnB>
                  </a:tcPr>
                </a:tc>
                <a:tc>
                  <a:txBody>
                    <a:bodyPr/>
                    <a:lstStyle/>
                    <a:p>
                      <a:pPr algn="ctr"/>
                      <a:r>
                        <a:rPr lang="en-US"/>
                        <a:t>0000</a:t>
                      </a:r>
                    </a:p>
                  </a:txBody>
                  <a:tcPr anchor="ctr">
                    <a:lnL>
                      <a:noFill/>
                    </a:lnL>
                    <a:lnR>
                      <a:noFill/>
                    </a:lnR>
                    <a:lnT>
                      <a:noFill/>
                    </a:lnT>
                    <a:lnB>
                      <a:noFill/>
                    </a:lnB>
                  </a:tcPr>
                </a:tc>
                <a:tc>
                  <a:txBody>
                    <a:bodyPr/>
                    <a:lstStyle/>
                    <a:p>
                      <a:pPr algn="ctr"/>
                      <a:r>
                        <a:rPr lang="en-US"/>
                        <a:t>1001</a:t>
                      </a:r>
                    </a:p>
                  </a:txBody>
                  <a:tcPr anchor="ctr">
                    <a:lnL>
                      <a:noFill/>
                    </a:lnL>
                    <a:lnR>
                      <a:noFill/>
                    </a:lnR>
                    <a:lnT>
                      <a:noFill/>
                    </a:lnT>
                    <a:lnB>
                      <a:noFill/>
                    </a:lnB>
                  </a:tcPr>
                </a:tc>
                <a:tc>
                  <a:txBody>
                    <a:bodyPr/>
                    <a:lstStyle/>
                    <a:p>
                      <a:pPr algn="ctr"/>
                      <a:r>
                        <a:rPr lang="en-US"/>
                        <a:t>1010</a:t>
                      </a:r>
                    </a:p>
                  </a:txBody>
                  <a:tcPr anchor="ctr">
                    <a:lnL>
                      <a:noFill/>
                    </a:lnL>
                    <a:lnR>
                      <a:noFill/>
                    </a:lnR>
                    <a:lnT>
                      <a:noFill/>
                    </a:lnT>
                    <a:lnB>
                      <a:noFill/>
                    </a:lnB>
                  </a:tcPr>
                </a:tc>
                <a:tc>
                  <a:txBody>
                    <a:bodyPr/>
                    <a:lstStyle/>
                    <a:p>
                      <a:pPr algn="ctr"/>
                      <a:r>
                        <a:rPr lang="en-US">
                          <a:effectLst/>
                        </a:rPr>
                        <a:t>0100</a:t>
                      </a:r>
                    </a:p>
                  </a:txBody>
                  <a:tcPr anchor="ctr">
                    <a:lnL>
                      <a:noFill/>
                    </a:lnL>
                    <a:lnR>
                      <a:noFill/>
                    </a:lnR>
                    <a:lnT>
                      <a:noFill/>
                    </a:lnT>
                    <a:lnB>
                      <a:noFill/>
                    </a:lnB>
                    <a:solidFill>
                      <a:srgbClr val="FFDEAD"/>
                    </a:solidFill>
                  </a:tcPr>
                </a:tc>
                <a:tc>
                  <a:txBody>
                    <a:bodyPr/>
                    <a:lstStyle/>
                    <a:p>
                      <a:pPr algn="ctr"/>
                      <a:r>
                        <a:rPr lang="en-US"/>
                        <a:t>0101</a:t>
                      </a:r>
                    </a:p>
                  </a:txBody>
                  <a:tcPr anchor="ctr">
                    <a:lnL>
                      <a:noFill/>
                    </a:lnL>
                    <a:lnR>
                      <a:noFill/>
                    </a:lnR>
                    <a:lnT>
                      <a:noFill/>
                    </a:lnT>
                    <a:lnB>
                      <a:noFill/>
                    </a:lnB>
                  </a:tcPr>
                </a:tc>
                <a:tc>
                  <a:txBody>
                    <a:bodyPr/>
                    <a:lstStyle/>
                    <a:p>
                      <a:pPr algn="ctr"/>
                      <a:r>
                        <a:rPr lang="en-US" dirty="0"/>
                        <a:t>0011</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CD56755-107C-4147-A005-686284097212}" type="slidenum">
              <a:rPr lang="en-US" smtClean="0"/>
              <a:pPr/>
              <a:t>24</a:t>
            </a:fld>
            <a:endParaRPr lang="en-US"/>
          </a:p>
        </p:txBody>
      </p:sp>
      <p:sp>
        <p:nvSpPr>
          <p:cNvPr id="6" name="Rectangle 1"/>
          <p:cNvSpPr>
            <a:spLocks noChangeArrowheads="1"/>
          </p:cNvSpPr>
          <p:nvPr/>
        </p:nvSpPr>
        <p:spPr bwMode="auto">
          <a:xfrm>
            <a:off x="2628" y="1219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One good example of a fixed table is this 6×4-bit S-Box from DES (S</a:t>
            </a:r>
            <a:r>
              <a:rPr kumimoji="0" lang="en-US" sz="1800" b="0" i="0" u="none" strike="noStrike" cap="none" normalizeH="0" baseline="-30000" dirty="0" smtClean="0">
                <a:ln>
                  <a:noFill/>
                </a:ln>
                <a:solidFill>
                  <a:schemeClr val="tx1"/>
                </a:solidFill>
                <a:effectLst/>
                <a:latin typeface="Arial" pitchFamily="34" charset="0"/>
                <a:cs typeface="Arial" pitchFamily="34" charset="0"/>
              </a:rPr>
              <a:t>5</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p:txBody>
      </p:sp>
    </p:spTree>
    <p:extLst>
      <p:ext uri="{BB962C8B-B14F-4D97-AF65-F5344CB8AC3E}">
        <p14:creationId xmlns:p14="http://schemas.microsoft.com/office/powerpoint/2010/main" val="1591860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ln>
            <a:solidFill>
              <a:schemeClr val="bg2"/>
            </a:solidFill>
            <a:miter lim="800000"/>
            <a:headEnd/>
            <a:tailEnd/>
          </a:ln>
          <a:extLst>
            <a:ext uri="{909E8E84-426E-40DD-AFC4-6F175D3DCCD1}">
              <a14:hiddenFill xmlns:a14="http://schemas.microsoft.com/office/drawing/2010/main">
                <a:solidFill>
                  <a:srgbClr val="15009D"/>
                </a:solidFill>
              </a14:hiddenFill>
            </a:ext>
          </a:extLst>
        </p:spPr>
        <p:txBody>
          <a:bodyPr lIns="137160" tIns="0" rIns="164592" bIns="0" anchor="ctr">
            <a:normAutofit fontScale="90000"/>
          </a:bodyPr>
          <a:lstStyle/>
          <a:p>
            <a:r>
              <a:rPr lang="en-US" dirty="0" smtClean="0"/>
              <a:t>Transposition (Permutation) </a:t>
            </a:r>
            <a:r>
              <a:rPr lang="en-US" dirty="0"/>
              <a:t>Ciphers</a:t>
            </a:r>
          </a:p>
        </p:txBody>
      </p:sp>
      <p:sp>
        <p:nvSpPr>
          <p:cNvPr id="289795" name="Rectangle 3"/>
          <p:cNvSpPr>
            <a:spLocks noGrp="1" noChangeArrowheads="1"/>
          </p:cNvSpPr>
          <p:nvPr>
            <p:ph type="body" idx="1"/>
          </p:nvPr>
        </p:nvSpPr>
        <p:spPr>
          <a:xfrm>
            <a:off x="566738" y="1752600"/>
            <a:ext cx="7696200" cy="4267200"/>
          </a:xfrm>
          <a:ln/>
        </p:spPr>
        <p:txBody>
          <a:bodyPr lIns="45720" tIns="0" rIns="45720" bIns="0"/>
          <a:lstStyle/>
          <a:p>
            <a:pPr marL="336550" indent="-336550"/>
            <a:r>
              <a:rPr lang="en-US" sz="2200"/>
              <a:t>Scrambles the symbols to produce output</a:t>
            </a:r>
          </a:p>
          <a:p>
            <a:pPr marL="336550" indent="-336550">
              <a:buFont typeface="Wingdings" pitchFamily="2" charset="2"/>
              <a:buNone/>
            </a:pPr>
            <a:endParaRPr lang="en-US" sz="2200"/>
          </a:p>
        </p:txBody>
      </p:sp>
      <p:pic>
        <p:nvPicPr>
          <p:cNvPr id="289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2420938"/>
            <a:ext cx="3314700"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84020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Double encryption</a:t>
            </a:r>
            <a:br>
              <a:rPr lang="en-US" dirty="0" smtClean="0"/>
            </a:br>
            <a:r>
              <a:rPr lang="en-US" dirty="0" smtClean="0"/>
              <a:t>(Discussion)</a:t>
            </a:r>
          </a:p>
        </p:txBody>
      </p:sp>
      <p:sp>
        <p:nvSpPr>
          <p:cNvPr id="21507" name="Content Placeholder 2"/>
          <p:cNvSpPr>
            <a:spLocks noGrp="1"/>
          </p:cNvSpPr>
          <p:nvPr>
            <p:ph idx="1"/>
          </p:nvPr>
        </p:nvSpPr>
        <p:spPr/>
        <p:txBody>
          <a:bodyPr/>
          <a:lstStyle/>
          <a:p>
            <a:r>
              <a:rPr lang="en-US" dirty="0" smtClean="0"/>
              <a:t>Does double encryption increase security?</a:t>
            </a:r>
          </a:p>
          <a:p>
            <a:endParaRPr lang="en-US" dirty="0" smtClean="0"/>
          </a:p>
          <a:p>
            <a:r>
              <a:rPr lang="en-US" dirty="0" smtClean="0"/>
              <a:t>Examples:</a:t>
            </a:r>
          </a:p>
          <a:p>
            <a:pPr lvl="1"/>
            <a:r>
              <a:rPr lang="en-US" dirty="0" smtClean="0"/>
              <a:t>Substitution</a:t>
            </a:r>
          </a:p>
          <a:p>
            <a:pPr lvl="1"/>
            <a:r>
              <a:rPr lang="en-US" dirty="0" smtClean="0"/>
              <a:t>permutation</a:t>
            </a:r>
          </a:p>
        </p:txBody>
      </p:sp>
      <p:sp>
        <p:nvSpPr>
          <p:cNvPr id="5" name="Slide Number Placeholder 4"/>
          <p:cNvSpPr>
            <a:spLocks noGrp="1"/>
          </p:cNvSpPr>
          <p:nvPr>
            <p:ph type="sldNum" sz="quarter" idx="12"/>
          </p:nvPr>
        </p:nvSpPr>
        <p:spPr/>
        <p:txBody>
          <a:bodyPr/>
          <a:lstStyle/>
          <a:p>
            <a:fld id="{5CD56755-107C-4147-A005-686284097212}"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dirty="0" smtClean="0"/>
          </a:p>
          <a:p>
            <a:r>
              <a:rPr lang="en-US" dirty="0" smtClean="0"/>
              <a:t>2 secure requirements</a:t>
            </a:r>
          </a:p>
          <a:p>
            <a:endParaRPr lang="en-US" dirty="0" smtClean="0"/>
          </a:p>
          <a:p>
            <a:r>
              <a:rPr lang="en-US" dirty="0" smtClean="0"/>
              <a:t>2 design principles</a:t>
            </a:r>
            <a:endParaRPr lang="en-US" dirty="0"/>
          </a:p>
        </p:txBody>
      </p:sp>
      <p:sp>
        <p:nvSpPr>
          <p:cNvPr id="4" name="Slide Number Placeholder 3"/>
          <p:cNvSpPr>
            <a:spLocks noGrp="1"/>
          </p:cNvSpPr>
          <p:nvPr>
            <p:ph type="sldNum" sz="quarter" idx="12"/>
          </p:nvPr>
        </p:nvSpPr>
        <p:spPr/>
        <p:txBody>
          <a:bodyPr/>
          <a:lstStyle/>
          <a:p>
            <a:fld id="{5CD56755-107C-4147-A005-686284097212}" type="slidenum">
              <a:rPr lang="en-US" smtClean="0"/>
              <a:pPr/>
              <a:t>27</a:t>
            </a:fld>
            <a:endParaRPr lang="en-US"/>
          </a:p>
        </p:txBody>
      </p:sp>
      <p:sp>
        <p:nvSpPr>
          <p:cNvPr id="5" name="Isosceles Triangle 4"/>
          <p:cNvSpPr/>
          <p:nvPr/>
        </p:nvSpPr>
        <p:spPr>
          <a:xfrm>
            <a:off x="6096000" y="2057400"/>
            <a:ext cx="1828800" cy="1828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Double Transposition</a:t>
            </a:r>
          </a:p>
        </p:txBody>
      </p:sp>
      <p:sp>
        <p:nvSpPr>
          <p:cNvPr id="2" name="Rectangle 3"/>
          <p:cNvSpPr>
            <a:spLocks noGrp="1" noChangeArrowheads="1"/>
          </p:cNvSpPr>
          <p:nvPr>
            <p:ph idx="1"/>
          </p:nvPr>
        </p:nvSpPr>
        <p:spPr>
          <a:xfrm>
            <a:off x="685800" y="1600200"/>
            <a:ext cx="7772400" cy="685800"/>
          </a:xfrm>
        </p:spPr>
        <p:txBody>
          <a:bodyPr/>
          <a:lstStyle/>
          <a:p>
            <a:pPr eaLnBrk="1" hangingPunct="1"/>
            <a:r>
              <a:rPr lang="en-US" smtClean="0"/>
              <a:t>Plaintext: </a:t>
            </a:r>
            <a:r>
              <a:rPr lang="en-US" smtClean="0">
                <a:solidFill>
                  <a:srgbClr val="FF0000"/>
                </a:solidFill>
                <a:latin typeface="Times-Roman" charset="0"/>
              </a:rPr>
              <a:t>attackxatxdawn</a:t>
            </a:r>
          </a:p>
        </p:txBody>
      </p:sp>
      <p:sp>
        <p:nvSpPr>
          <p:cNvPr id="10" name="Slide Number Placeholder 9"/>
          <p:cNvSpPr>
            <a:spLocks noGrp="1"/>
          </p:cNvSpPr>
          <p:nvPr>
            <p:ph type="sldNum" sz="quarter" idx="12"/>
          </p:nvPr>
        </p:nvSpPr>
        <p:spPr/>
        <p:txBody>
          <a:bodyPr/>
          <a:lstStyle/>
          <a:p>
            <a:fld id="{5CD56755-107C-4147-A005-686284097212}" type="slidenum">
              <a:rPr lang="en-US" smtClean="0"/>
              <a:pPr/>
              <a:t>28</a:t>
            </a:fld>
            <a:endParaRPr lang="en-US"/>
          </a:p>
        </p:txBody>
      </p:sp>
      <p:pic>
        <p:nvPicPr>
          <p:cNvPr id="22532" name="Picture 4"/>
          <p:cNvPicPr>
            <a:picLocks noChangeAspect="1" noChangeArrowheads="1"/>
          </p:cNvPicPr>
          <p:nvPr/>
        </p:nvPicPr>
        <p:blipFill>
          <a:blip r:embed="rId3" cstate="print"/>
          <a:srcRect/>
          <a:stretch>
            <a:fillRect/>
          </a:stretch>
        </p:blipFill>
        <p:spPr bwMode="auto">
          <a:xfrm>
            <a:off x="1143000" y="2362200"/>
            <a:ext cx="2209800" cy="2117725"/>
          </a:xfrm>
          <a:prstGeom prst="rect">
            <a:avLst/>
          </a:prstGeom>
          <a:noFill/>
          <a:ln w="9525">
            <a:noFill/>
            <a:miter lim="800000"/>
            <a:headEnd/>
            <a:tailEnd/>
          </a:ln>
        </p:spPr>
      </p:pic>
      <p:pic>
        <p:nvPicPr>
          <p:cNvPr id="22533" name="Picture 5"/>
          <p:cNvPicPr>
            <a:picLocks noChangeAspect="1" noChangeArrowheads="1"/>
          </p:cNvPicPr>
          <p:nvPr/>
        </p:nvPicPr>
        <p:blipFill>
          <a:blip r:embed="rId4" cstate="print"/>
          <a:srcRect/>
          <a:stretch>
            <a:fillRect/>
          </a:stretch>
        </p:blipFill>
        <p:spPr bwMode="auto">
          <a:xfrm>
            <a:off x="5334000" y="2362200"/>
            <a:ext cx="2209800" cy="2117725"/>
          </a:xfrm>
          <a:prstGeom prst="rect">
            <a:avLst/>
          </a:prstGeom>
          <a:noFill/>
          <a:ln w="9525">
            <a:noFill/>
            <a:miter lim="800000"/>
            <a:headEnd/>
            <a:tailEnd/>
          </a:ln>
        </p:spPr>
      </p:pic>
      <p:sp>
        <p:nvSpPr>
          <p:cNvPr id="22534" name="Rectangle 6"/>
          <p:cNvSpPr>
            <a:spLocks noChangeArrowheads="1"/>
          </p:cNvSpPr>
          <p:nvPr/>
        </p:nvSpPr>
        <p:spPr bwMode="auto">
          <a:xfrm>
            <a:off x="3463925" y="2590800"/>
            <a:ext cx="1795463" cy="800100"/>
          </a:xfrm>
          <a:prstGeom prst="rect">
            <a:avLst/>
          </a:prstGeom>
          <a:noFill/>
          <a:ln w="9525">
            <a:noFill/>
            <a:miter lim="800000"/>
            <a:headEnd/>
            <a:tailEnd/>
          </a:ln>
        </p:spPr>
        <p:txBody>
          <a:bodyPr wrap="none">
            <a:spAutoFit/>
          </a:bodyPr>
          <a:lstStyle/>
          <a:p>
            <a:r>
              <a:rPr lang="en-US" sz="2000"/>
              <a:t>Permute rows</a:t>
            </a:r>
          </a:p>
          <a:p>
            <a:r>
              <a:rPr lang="en-US" sz="2000"/>
              <a:t>and columns</a:t>
            </a:r>
            <a:endParaRPr lang="en-US"/>
          </a:p>
        </p:txBody>
      </p:sp>
      <p:sp>
        <p:nvSpPr>
          <p:cNvPr id="22535" name="Rectangle 7"/>
          <p:cNvSpPr>
            <a:spLocks noChangeArrowheads="1"/>
          </p:cNvSpPr>
          <p:nvPr/>
        </p:nvSpPr>
        <p:spPr bwMode="auto">
          <a:xfrm>
            <a:off x="3733800" y="3108325"/>
            <a:ext cx="1187450" cy="1311275"/>
          </a:xfrm>
          <a:prstGeom prst="rect">
            <a:avLst/>
          </a:prstGeom>
          <a:noFill/>
          <a:ln w="9525">
            <a:noFill/>
            <a:miter lim="800000"/>
            <a:headEnd/>
            <a:tailEnd/>
          </a:ln>
        </p:spPr>
        <p:txBody>
          <a:bodyPr>
            <a:spAutoFit/>
          </a:bodyPr>
          <a:lstStyle/>
          <a:p>
            <a:r>
              <a:rPr lang="en-US" sz="8000">
                <a:sym typeface="Symbol" pitchFamily="18" charset="2"/>
              </a:rPr>
              <a:t></a:t>
            </a:r>
            <a:endParaRPr lang="en-US"/>
          </a:p>
        </p:txBody>
      </p:sp>
      <p:sp>
        <p:nvSpPr>
          <p:cNvPr id="22537" name="Rectangle 9"/>
          <p:cNvSpPr>
            <a:spLocks noChangeArrowheads="1"/>
          </p:cNvSpPr>
          <p:nvPr/>
        </p:nvSpPr>
        <p:spPr bwMode="auto">
          <a:xfrm>
            <a:off x="685800" y="4495800"/>
            <a:ext cx="7772400" cy="16764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3200" dirty="0"/>
              <a:t>Ciphertext: </a:t>
            </a:r>
            <a:r>
              <a:rPr lang="en-US" sz="3200" dirty="0" err="1">
                <a:solidFill>
                  <a:srgbClr val="FF0000"/>
                </a:solidFill>
                <a:latin typeface="Times-Roman" charset="0"/>
              </a:rPr>
              <a:t>xtawxnattxadakc</a:t>
            </a:r>
            <a:r>
              <a:rPr lang="en-US" sz="3200" dirty="0">
                <a:solidFill>
                  <a:srgbClr val="FF0000"/>
                </a:solidFill>
                <a:latin typeface="Times-Roman" charset="0"/>
              </a:rPr>
              <a:t> </a:t>
            </a:r>
          </a:p>
          <a:p>
            <a:pPr marL="342900" indent="-342900">
              <a:lnSpc>
                <a:spcPct val="90000"/>
              </a:lnSpc>
              <a:spcBef>
                <a:spcPct val="20000"/>
              </a:spcBef>
              <a:buClr>
                <a:schemeClr val="accent2"/>
              </a:buClr>
              <a:buSzPct val="75000"/>
              <a:buFont typeface="Wingdings" pitchFamily="2" charset="2"/>
              <a:buChar char="q"/>
            </a:pPr>
            <a:r>
              <a:rPr lang="en-US" sz="3200" dirty="0"/>
              <a:t>Key: matrix size and permutations (3,5,1,4,2) and (1,3,2)</a:t>
            </a:r>
            <a:endParaRPr lang="en-US" sz="3200" dirty="0">
              <a:solidFill>
                <a:srgbClr val="FF0000"/>
              </a:solidFill>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8" presetClass="entr" presetSubtype="32" fill="hold" grpId="0" nodeType="clickEffect">
                                  <p:stCondLst>
                                    <p:cond delay="0"/>
                                  </p:stCondLst>
                                  <p:childTnLst>
                                    <p:set>
                                      <p:cBhvr>
                                        <p:cTn id="15" dur="1" fill="hold">
                                          <p:stCondLst>
                                            <p:cond delay="0"/>
                                          </p:stCondLst>
                                        </p:cTn>
                                        <p:tgtEl>
                                          <p:spTgt spid="22535"/>
                                        </p:tgtEl>
                                        <p:attrNameLst>
                                          <p:attrName>style.visibility</p:attrName>
                                        </p:attrNameLst>
                                      </p:cBhvr>
                                      <p:to>
                                        <p:strVal val="visible"/>
                                      </p:to>
                                    </p:set>
                                    <p:animEffect transition="in" filter="diamond(out)">
                                      <p:cBhvr>
                                        <p:cTn id="16" dur="500"/>
                                        <p:tgtEl>
                                          <p:spTgt spid="22535"/>
                                        </p:tgtEl>
                                      </p:cBhvr>
                                    </p:animEffec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253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253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2537">
                                            <p:txEl>
                                              <p:pRg st="0" end="0"/>
                                            </p:txEl>
                                          </p:spTgt>
                                        </p:tgtEl>
                                        <p:attrNameLst>
                                          <p:attrName>style.visibility</p:attrName>
                                        </p:attrNameLst>
                                      </p:cBhvr>
                                      <p:to>
                                        <p:strVal val="visible"/>
                                      </p:to>
                                    </p:set>
                                    <p:animEffect transition="in" filter="blinds(vertical)">
                                      <p:cBhvr>
                                        <p:cTn id="28" dur="500"/>
                                        <p:tgtEl>
                                          <p:spTgt spid="2253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22537">
                                            <p:txEl>
                                              <p:pRg st="1" end="1"/>
                                            </p:txEl>
                                          </p:spTgt>
                                        </p:tgtEl>
                                        <p:attrNameLst>
                                          <p:attrName>style.visibility</p:attrName>
                                        </p:attrNameLst>
                                      </p:cBhvr>
                                      <p:to>
                                        <p:strVal val="visible"/>
                                      </p:to>
                                    </p:set>
                                    <p:animEffect transition="in" filter="blinds(vertical)">
                                      <p:cBhvr>
                                        <p:cTn id="33" dur="500"/>
                                        <p:tgtEl>
                                          <p:spTgt spid="22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22534" grpId="0" autoUpdateAnimBg="0"/>
      <p:bldP spid="22535" grpId="0" autoUpdateAnimBg="0"/>
      <p:bldP spid="2253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Exercise </a:t>
            </a:r>
          </a:p>
        </p:txBody>
      </p:sp>
      <p:sp>
        <p:nvSpPr>
          <p:cNvPr id="24579" name="Content Placeholder 2"/>
          <p:cNvSpPr>
            <a:spLocks noGrp="1"/>
          </p:cNvSpPr>
          <p:nvPr>
            <p:ph idx="1"/>
          </p:nvPr>
        </p:nvSpPr>
        <p:spPr/>
        <p:txBody>
          <a:bodyPr/>
          <a:lstStyle/>
          <a:p>
            <a:r>
              <a:rPr lang="en-US" smtClean="0"/>
              <a:t>(32514)  (231)</a:t>
            </a:r>
          </a:p>
        </p:txBody>
      </p:sp>
      <p:sp>
        <p:nvSpPr>
          <p:cNvPr id="5" name="Slide Number Placeholder 4"/>
          <p:cNvSpPr>
            <a:spLocks noGrp="1"/>
          </p:cNvSpPr>
          <p:nvPr>
            <p:ph type="sldNum" sz="quarter" idx="12"/>
          </p:nvPr>
        </p:nvSpPr>
        <p:spPr/>
        <p:txBody>
          <a:bodyPr/>
          <a:lstStyle/>
          <a:p>
            <a:fld id="{5CD56755-107C-4147-A005-68628409721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85800" y="381000"/>
            <a:ext cx="7772400" cy="1143000"/>
          </a:xfrm>
        </p:spPr>
        <p:txBody>
          <a:bodyPr/>
          <a:lstStyle/>
          <a:p>
            <a:pPr eaLnBrk="1" hangingPunct="1"/>
            <a:r>
              <a:rPr lang="en-US" smtClean="0"/>
              <a:t>How to Speak Crypto</a:t>
            </a:r>
          </a:p>
        </p:txBody>
      </p:sp>
      <p:sp>
        <p:nvSpPr>
          <p:cNvPr id="8196" name="Rectangle 3"/>
          <p:cNvSpPr>
            <a:spLocks noGrp="1" noChangeArrowheads="1"/>
          </p:cNvSpPr>
          <p:nvPr>
            <p:ph idx="1"/>
          </p:nvPr>
        </p:nvSpPr>
        <p:spPr>
          <a:xfrm>
            <a:off x="609600" y="1752600"/>
            <a:ext cx="8229600" cy="4343400"/>
          </a:xfrm>
        </p:spPr>
        <p:txBody>
          <a:bodyPr>
            <a:normAutofit lnSpcReduction="10000"/>
          </a:bodyPr>
          <a:lstStyle/>
          <a:p>
            <a:pPr eaLnBrk="1" hangingPunct="1"/>
            <a:r>
              <a:rPr lang="en-US" sz="2800" dirty="0" smtClean="0"/>
              <a:t>A </a:t>
            </a:r>
            <a:r>
              <a:rPr lang="en-US" sz="2800" i="1" dirty="0" smtClean="0">
                <a:solidFill>
                  <a:schemeClr val="accent2"/>
                </a:solidFill>
              </a:rPr>
              <a:t>cipher</a:t>
            </a:r>
            <a:r>
              <a:rPr lang="en-US" sz="2800" dirty="0" smtClean="0"/>
              <a:t> or </a:t>
            </a:r>
            <a:r>
              <a:rPr lang="en-US" sz="2800" i="1" dirty="0" smtClean="0">
                <a:solidFill>
                  <a:schemeClr val="accent2"/>
                </a:solidFill>
              </a:rPr>
              <a:t>cryptosystem</a:t>
            </a:r>
            <a:r>
              <a:rPr lang="en-US" sz="2800" dirty="0" smtClean="0"/>
              <a:t> is used to </a:t>
            </a:r>
            <a:r>
              <a:rPr lang="en-US" sz="2800" i="1" dirty="0" smtClean="0">
                <a:solidFill>
                  <a:schemeClr val="accent2"/>
                </a:solidFill>
              </a:rPr>
              <a:t>encrypt </a:t>
            </a:r>
            <a:r>
              <a:rPr lang="en-US" sz="2800" dirty="0" smtClean="0"/>
              <a:t>the </a:t>
            </a:r>
            <a:r>
              <a:rPr lang="en-US" sz="2800" i="1" dirty="0" smtClean="0">
                <a:solidFill>
                  <a:schemeClr val="accent2"/>
                </a:solidFill>
              </a:rPr>
              <a:t>plaintext</a:t>
            </a:r>
            <a:endParaRPr lang="en-US" sz="2800" dirty="0" smtClean="0"/>
          </a:p>
          <a:p>
            <a:pPr eaLnBrk="1" hangingPunct="1"/>
            <a:r>
              <a:rPr lang="en-US" sz="2800" dirty="0" smtClean="0"/>
              <a:t>The result of encryption is </a:t>
            </a:r>
            <a:r>
              <a:rPr lang="en-US" sz="2800" i="1" dirty="0" smtClean="0">
                <a:solidFill>
                  <a:schemeClr val="accent2"/>
                </a:solidFill>
              </a:rPr>
              <a:t>ciphertext</a:t>
            </a:r>
            <a:endParaRPr lang="en-US" sz="2800" dirty="0" smtClean="0"/>
          </a:p>
          <a:p>
            <a:pPr eaLnBrk="1" hangingPunct="1"/>
            <a:r>
              <a:rPr lang="en-US" sz="2800" dirty="0" smtClean="0"/>
              <a:t>We </a:t>
            </a:r>
            <a:r>
              <a:rPr lang="en-US" sz="2800" i="1" dirty="0" smtClean="0">
                <a:solidFill>
                  <a:schemeClr val="accent2"/>
                </a:solidFill>
              </a:rPr>
              <a:t>decrypt </a:t>
            </a:r>
            <a:r>
              <a:rPr lang="en-US" sz="2800" dirty="0" smtClean="0"/>
              <a:t>ciphertext to recover plaintext</a:t>
            </a:r>
          </a:p>
          <a:p>
            <a:pPr eaLnBrk="1" hangingPunct="1"/>
            <a:r>
              <a:rPr lang="en-US" sz="2800" dirty="0" smtClean="0"/>
              <a:t>A </a:t>
            </a:r>
            <a:r>
              <a:rPr lang="en-US" sz="2800" i="1" dirty="0" smtClean="0">
                <a:solidFill>
                  <a:schemeClr val="accent2"/>
                </a:solidFill>
              </a:rPr>
              <a:t>key</a:t>
            </a:r>
            <a:r>
              <a:rPr lang="en-US" sz="2800" i="1" dirty="0" smtClean="0">
                <a:solidFill>
                  <a:srgbClr val="FF0000"/>
                </a:solidFill>
              </a:rPr>
              <a:t> </a:t>
            </a:r>
            <a:r>
              <a:rPr lang="en-US" sz="2800" dirty="0" smtClean="0"/>
              <a:t>is used to configure a cryptosystem</a:t>
            </a:r>
          </a:p>
          <a:p>
            <a:pPr eaLnBrk="1" hangingPunct="1"/>
            <a:r>
              <a:rPr lang="en-US" sz="2800" dirty="0" smtClean="0"/>
              <a:t>A </a:t>
            </a:r>
            <a:r>
              <a:rPr lang="en-US" sz="2800" i="1" dirty="0" smtClean="0">
                <a:solidFill>
                  <a:schemeClr val="accent2"/>
                </a:solidFill>
              </a:rPr>
              <a:t>symmetric key</a:t>
            </a:r>
            <a:r>
              <a:rPr lang="en-US" sz="2800" i="1" dirty="0" smtClean="0"/>
              <a:t> </a:t>
            </a:r>
            <a:r>
              <a:rPr lang="en-US" sz="2800" dirty="0" smtClean="0"/>
              <a:t>cryptosystem uses the same key to encrypt as to decrypt</a:t>
            </a:r>
          </a:p>
          <a:p>
            <a:pPr eaLnBrk="1" hangingPunct="1"/>
            <a:r>
              <a:rPr lang="en-US" sz="2800" dirty="0" smtClean="0"/>
              <a:t>A </a:t>
            </a:r>
            <a:r>
              <a:rPr lang="en-US" sz="2800" i="1" dirty="0" smtClean="0">
                <a:solidFill>
                  <a:schemeClr val="accent2"/>
                </a:solidFill>
              </a:rPr>
              <a:t>public key</a:t>
            </a:r>
            <a:r>
              <a:rPr lang="en-US" sz="2800" i="1" dirty="0" smtClean="0"/>
              <a:t> </a:t>
            </a:r>
            <a:r>
              <a:rPr lang="en-US" sz="2800" dirty="0" smtClean="0"/>
              <a:t>cryptosystem uses a </a:t>
            </a:r>
            <a:r>
              <a:rPr lang="en-US" sz="2800" i="1" dirty="0" smtClean="0">
                <a:solidFill>
                  <a:schemeClr val="accent2"/>
                </a:solidFill>
              </a:rPr>
              <a:t>public key</a:t>
            </a:r>
            <a:r>
              <a:rPr lang="en-US" sz="2800" dirty="0" smtClean="0"/>
              <a:t> to encrypt and a </a:t>
            </a:r>
            <a:r>
              <a:rPr lang="en-US" sz="2800" i="1" dirty="0" smtClean="0">
                <a:solidFill>
                  <a:schemeClr val="accent2"/>
                </a:solidFill>
              </a:rPr>
              <a:t>private key</a:t>
            </a:r>
            <a:r>
              <a:rPr lang="en-US" sz="2800" dirty="0" smtClean="0"/>
              <a:t> to decrypt (sign)</a:t>
            </a:r>
          </a:p>
        </p:txBody>
      </p:sp>
      <p:sp>
        <p:nvSpPr>
          <p:cNvPr id="5" name="Slide Number Placeholder 4"/>
          <p:cNvSpPr>
            <a:spLocks noGrp="1"/>
          </p:cNvSpPr>
          <p:nvPr>
            <p:ph type="sldNum" sz="quarter" idx="12"/>
          </p:nvPr>
        </p:nvSpPr>
        <p:spPr/>
        <p:txBody>
          <a:bodyPr/>
          <a:lstStyle/>
          <a:p>
            <a:fld id="{5CD56755-107C-4147-A005-686284097212}"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6">
                                            <p:txEl>
                                              <p:pRg st="1" end="1"/>
                                            </p:txEl>
                                          </p:spTgt>
                                        </p:tgtEl>
                                        <p:attrNameLst>
                                          <p:attrName>style.visibility</p:attrName>
                                        </p:attrNameLst>
                                      </p:cBhvr>
                                      <p:to>
                                        <p:strVal val="visible"/>
                                      </p:to>
                                    </p:set>
                                    <p:anim calcmode="lin" valueType="num">
                                      <p:cBhvr additive="base">
                                        <p:cTn id="13"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6">
                                            <p:txEl>
                                              <p:pRg st="2" end="2"/>
                                            </p:txEl>
                                          </p:spTgt>
                                        </p:tgtEl>
                                        <p:attrNameLst>
                                          <p:attrName>style.visibility</p:attrName>
                                        </p:attrNameLst>
                                      </p:cBhvr>
                                      <p:to>
                                        <p:strVal val="visible"/>
                                      </p:to>
                                    </p:set>
                                    <p:anim calcmode="lin" valueType="num">
                                      <p:cBhvr additive="base">
                                        <p:cTn id="19"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6">
                                            <p:txEl>
                                              <p:pRg st="3" end="3"/>
                                            </p:txEl>
                                          </p:spTgt>
                                        </p:tgtEl>
                                        <p:attrNameLst>
                                          <p:attrName>style.visibility</p:attrName>
                                        </p:attrNameLst>
                                      </p:cBhvr>
                                      <p:to>
                                        <p:strVal val="visible"/>
                                      </p:to>
                                    </p:set>
                                    <p:anim calcmode="lin" valueType="num">
                                      <p:cBhvr additive="base">
                                        <p:cTn id="25"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6">
                                            <p:txEl>
                                              <p:pRg st="4" end="4"/>
                                            </p:txEl>
                                          </p:spTgt>
                                        </p:tgtEl>
                                        <p:attrNameLst>
                                          <p:attrName>style.visibility</p:attrName>
                                        </p:attrNameLst>
                                      </p:cBhvr>
                                      <p:to>
                                        <p:strVal val="visible"/>
                                      </p:to>
                                    </p:set>
                                    <p:anim calcmode="lin" valueType="num">
                                      <p:cBhvr additive="base">
                                        <p:cTn id="31"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6">
                                            <p:txEl>
                                              <p:pRg st="5" end="5"/>
                                            </p:txEl>
                                          </p:spTgt>
                                        </p:tgtEl>
                                        <p:attrNameLst>
                                          <p:attrName>style.visibility</p:attrName>
                                        </p:attrNameLst>
                                      </p:cBhvr>
                                      <p:to>
                                        <p:strVal val="visible"/>
                                      </p:to>
                                    </p:set>
                                    <p:anim calcmode="lin" valueType="num">
                                      <p:cBhvr additive="base">
                                        <p:cTn id="37" dur="500" fill="hold"/>
                                        <p:tgtEl>
                                          <p:spTgt spid="819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XOR – exclusive or</a:t>
            </a:r>
          </a:p>
        </p:txBody>
      </p:sp>
      <p:sp>
        <p:nvSpPr>
          <p:cNvPr id="4099" name="Content Placeholder 2"/>
          <p:cNvSpPr>
            <a:spLocks noGrp="1"/>
          </p:cNvSpPr>
          <p:nvPr>
            <p:ph sz="half" idx="1"/>
          </p:nvPr>
        </p:nvSpPr>
        <p:spPr/>
        <p:txBody>
          <a:bodyPr>
            <a:normAutofit fontScale="92500" lnSpcReduction="10000"/>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X</a:t>
            </a:r>
            <a:r>
              <a:rPr lang="en-US" smtClean="0">
                <a:sym typeface="Symbol" pitchFamily="18" charset="2"/>
              </a:rPr>
              <a:t>Y=Z</a:t>
            </a:r>
          </a:p>
          <a:p>
            <a:pPr eaLnBrk="1" hangingPunct="1"/>
            <a:r>
              <a:rPr lang="en-US" smtClean="0"/>
              <a:t>X</a:t>
            </a:r>
            <a:r>
              <a:rPr lang="en-US" smtClean="0">
                <a:sym typeface="Symbol" pitchFamily="18" charset="2"/>
              </a:rPr>
              <a:t>Z=Y</a:t>
            </a:r>
          </a:p>
          <a:p>
            <a:pPr eaLnBrk="1" hangingPunct="1"/>
            <a:r>
              <a:rPr lang="en-US" smtClean="0">
                <a:sym typeface="Symbol" pitchFamily="18" charset="2"/>
              </a:rPr>
              <a:t>YZ=X</a:t>
            </a:r>
          </a:p>
          <a:p>
            <a:pPr eaLnBrk="1" hangingPunct="1"/>
            <a:endParaRPr lang="en-US" smtClean="0"/>
          </a:p>
          <a:p>
            <a:pPr eaLnBrk="1" hangingPunct="1"/>
            <a:endParaRPr lang="en-US" smtClean="0"/>
          </a:p>
        </p:txBody>
      </p:sp>
      <p:sp>
        <p:nvSpPr>
          <p:cNvPr id="4100" name="Content Placeholder 4"/>
          <p:cNvSpPr>
            <a:spLocks noGrp="1"/>
          </p:cNvSpPr>
          <p:nvPr>
            <p:ph sz="half" idx="2"/>
          </p:nvPr>
        </p:nvSpPr>
        <p:spPr/>
        <p:txBody>
          <a:bodyPr>
            <a:normAutofit fontScale="92500" lnSpcReduction="10000"/>
          </a:bodyPr>
          <a:lstStyle/>
          <a:p>
            <a:r>
              <a:rPr lang="en-US" dirty="0" smtClean="0"/>
              <a:t>Same -&gt; 0</a:t>
            </a:r>
          </a:p>
          <a:p>
            <a:r>
              <a:rPr lang="en-US" dirty="0" smtClean="0"/>
              <a:t>Diff -&gt; 1</a:t>
            </a:r>
          </a:p>
          <a:p>
            <a:endParaRPr lang="en-US" dirty="0" smtClean="0"/>
          </a:p>
          <a:p>
            <a:r>
              <a:rPr lang="en-US" dirty="0" smtClean="0"/>
              <a:t>0</a:t>
            </a:r>
            <a:r>
              <a:rPr lang="en-US" dirty="0" smtClean="0">
                <a:sym typeface="Symbol" pitchFamily="18" charset="2"/>
              </a:rPr>
              <a:t>0=0	</a:t>
            </a:r>
            <a:r>
              <a:rPr lang="en-US" dirty="0" smtClean="0"/>
              <a:t>1</a:t>
            </a:r>
            <a:r>
              <a:rPr lang="en-US" dirty="0" smtClean="0">
                <a:sym typeface="Symbol" pitchFamily="18" charset="2"/>
              </a:rPr>
              <a:t>1=0</a:t>
            </a:r>
            <a:endParaRPr lang="en-US" dirty="0" smtClean="0"/>
          </a:p>
          <a:p>
            <a:r>
              <a:rPr lang="en-US" dirty="0" smtClean="0">
                <a:sym typeface="Symbol" pitchFamily="18" charset="2"/>
              </a:rPr>
              <a:t>10=1	01=1</a:t>
            </a:r>
            <a:endParaRPr lang="en-US" dirty="0" smtClean="0"/>
          </a:p>
          <a:p>
            <a:endParaRPr lang="en-US" dirty="0" smtClean="0"/>
          </a:p>
          <a:p>
            <a:r>
              <a:rPr lang="en-US" dirty="0" smtClean="0"/>
              <a:t>X</a:t>
            </a:r>
            <a:r>
              <a:rPr lang="en-US" dirty="0" smtClean="0">
                <a:sym typeface="Symbol" pitchFamily="18" charset="2"/>
              </a:rPr>
              <a:t>Y=YX</a:t>
            </a:r>
          </a:p>
          <a:p>
            <a:r>
              <a:rPr lang="en-US" dirty="0" smtClean="0"/>
              <a:t>(X</a:t>
            </a:r>
            <a:r>
              <a:rPr lang="en-US" dirty="0" smtClean="0">
                <a:sym typeface="Symbol" pitchFamily="18" charset="2"/>
              </a:rPr>
              <a:t>Y)Z=X(YZ)</a:t>
            </a:r>
          </a:p>
          <a:p>
            <a:r>
              <a:rPr lang="en-US" dirty="0" smtClean="0"/>
              <a:t>X</a:t>
            </a:r>
            <a:r>
              <a:rPr lang="en-US" dirty="0" smtClean="0">
                <a:sym typeface="Symbol" pitchFamily="18" charset="2"/>
              </a:rPr>
              <a:t>X=0</a:t>
            </a:r>
          </a:p>
          <a:p>
            <a:r>
              <a:rPr lang="en-US" dirty="0" smtClean="0"/>
              <a:t>Y</a:t>
            </a:r>
            <a:r>
              <a:rPr lang="en-US" dirty="0" smtClean="0">
                <a:sym typeface="Symbol" pitchFamily="18" charset="2"/>
              </a:rPr>
              <a:t>XX=Y</a:t>
            </a:r>
          </a:p>
        </p:txBody>
      </p:sp>
      <p:sp>
        <p:nvSpPr>
          <p:cNvPr id="4101" name="Footer Placeholder 3"/>
          <p:cNvSpPr>
            <a:spLocks noGrp="1"/>
          </p:cNvSpPr>
          <p:nvPr>
            <p:ph type="ftr" sz="quarter" idx="10"/>
          </p:nvPr>
        </p:nvSpPr>
        <p:spPr>
          <a:noFill/>
        </p:spPr>
        <p:txBody>
          <a:bodyPr/>
          <a:lstStyle/>
          <a:p>
            <a:r>
              <a:rPr lang="en-US" smtClean="0"/>
              <a:t> Part 1 </a:t>
            </a:r>
            <a:r>
              <a:rPr lang="en-US" smtClean="0">
                <a:sym typeface="Symbol" pitchFamily="18" charset="2"/>
              </a:rPr>
              <a:t></a:t>
            </a:r>
            <a:r>
              <a:rPr lang="en-US" smtClean="0"/>
              <a:t> Cryptography                                                                                                     </a:t>
            </a:r>
            <a:fld id="{7EB11FAB-F905-4018-A9E9-7B8DD4AC206F}" type="slidenum">
              <a:rPr lang="en-US" smtClean="0">
                <a:latin typeface="Times New Roman" pitchFamily="18" charset="0"/>
              </a:rPr>
              <a:pPr/>
              <a:t>30</a:t>
            </a:fld>
            <a:endParaRPr lang="en-US" smtClean="0">
              <a:latin typeface="Times New Roman" pitchFamily="18" charset="0"/>
            </a:endParaRPr>
          </a:p>
        </p:txBody>
      </p:sp>
      <p:sp>
        <p:nvSpPr>
          <p:cNvPr id="4102" name="TextBox 5"/>
          <p:cNvSpPr txBox="1">
            <a:spLocks noChangeArrowheads="1"/>
          </p:cNvSpPr>
          <p:nvPr/>
        </p:nvSpPr>
        <p:spPr bwMode="auto">
          <a:xfrm>
            <a:off x="2057400" y="2209800"/>
            <a:ext cx="838200" cy="1323975"/>
          </a:xfrm>
          <a:prstGeom prst="rect">
            <a:avLst/>
          </a:prstGeom>
          <a:noFill/>
          <a:ln w="9525">
            <a:noFill/>
            <a:miter lim="800000"/>
            <a:headEnd/>
            <a:tailEnd/>
          </a:ln>
        </p:spPr>
        <p:txBody>
          <a:bodyPr>
            <a:spAutoFit/>
          </a:bodyPr>
          <a:lstStyle/>
          <a:p>
            <a:r>
              <a:rPr lang="en-US" sz="8000" b="1">
                <a:sym typeface="Symbol" pitchFamily="18" charset="2"/>
              </a:rPr>
              <a:t></a:t>
            </a:r>
            <a:endParaRPr lang="en-US" b="1">
              <a:sym typeface="Symbol" pitchFamily="18" charset="2"/>
            </a:endParaRPr>
          </a:p>
        </p:txBody>
      </p:sp>
      <p:cxnSp>
        <p:nvCxnSpPr>
          <p:cNvPr id="8" name="Straight Connector 7"/>
          <p:cNvCxnSpPr/>
          <p:nvPr/>
        </p:nvCxnSpPr>
        <p:spPr>
          <a:xfrm rot="5400000" flipH="1" flipV="1">
            <a:off x="2667000" y="2057400"/>
            <a:ext cx="609600" cy="457200"/>
          </a:xfrm>
          <a:prstGeom prst="line">
            <a:avLst/>
          </a:prstGeom>
          <a:ln w="76200"/>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16200000" flipV="1">
            <a:off x="1714500" y="2095500"/>
            <a:ext cx="609600" cy="533400"/>
          </a:xfrm>
          <a:prstGeom prst="line">
            <a:avLst/>
          </a:prstGeom>
          <a:ln w="762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2171700" y="3543300"/>
            <a:ext cx="685800" cy="0"/>
          </a:xfrm>
          <a:prstGeom prst="line">
            <a:avLst/>
          </a:prstGeom>
          <a:ln w="76200"/>
        </p:spPr>
        <p:style>
          <a:lnRef idx="2">
            <a:schemeClr val="dk1"/>
          </a:lnRef>
          <a:fillRef idx="0">
            <a:schemeClr val="dk1"/>
          </a:fillRef>
          <a:effectRef idx="1">
            <a:schemeClr val="dk1"/>
          </a:effectRef>
          <a:fontRef idx="minor">
            <a:schemeClr val="tx1"/>
          </a:fontRef>
        </p:style>
      </p:cxnSp>
      <p:sp>
        <p:nvSpPr>
          <p:cNvPr id="4106" name="TextBox 12"/>
          <p:cNvSpPr txBox="1">
            <a:spLocks noChangeArrowheads="1"/>
          </p:cNvSpPr>
          <p:nvPr/>
        </p:nvSpPr>
        <p:spPr bwMode="auto">
          <a:xfrm>
            <a:off x="1371600" y="1600200"/>
            <a:ext cx="304800" cy="584200"/>
          </a:xfrm>
          <a:prstGeom prst="rect">
            <a:avLst/>
          </a:prstGeom>
          <a:noFill/>
          <a:ln w="9525">
            <a:noFill/>
            <a:miter lim="800000"/>
            <a:headEnd/>
            <a:tailEnd/>
          </a:ln>
        </p:spPr>
        <p:txBody>
          <a:bodyPr>
            <a:spAutoFit/>
          </a:bodyPr>
          <a:lstStyle/>
          <a:p>
            <a:r>
              <a:rPr lang="en-US" sz="3200" b="1"/>
              <a:t>X</a:t>
            </a:r>
            <a:endParaRPr lang="en-US" b="1"/>
          </a:p>
        </p:txBody>
      </p:sp>
      <p:sp>
        <p:nvSpPr>
          <p:cNvPr id="4107" name="TextBox 13"/>
          <p:cNvSpPr txBox="1">
            <a:spLocks noChangeArrowheads="1"/>
          </p:cNvSpPr>
          <p:nvPr/>
        </p:nvSpPr>
        <p:spPr bwMode="auto">
          <a:xfrm>
            <a:off x="3276600" y="1600200"/>
            <a:ext cx="304800" cy="584200"/>
          </a:xfrm>
          <a:prstGeom prst="rect">
            <a:avLst/>
          </a:prstGeom>
          <a:noFill/>
          <a:ln w="9525">
            <a:noFill/>
            <a:miter lim="800000"/>
            <a:headEnd/>
            <a:tailEnd/>
          </a:ln>
        </p:spPr>
        <p:txBody>
          <a:bodyPr>
            <a:spAutoFit/>
          </a:bodyPr>
          <a:lstStyle/>
          <a:p>
            <a:r>
              <a:rPr lang="en-US" sz="3200" b="1"/>
              <a:t>Y</a:t>
            </a:r>
            <a:endParaRPr lang="en-US" b="1"/>
          </a:p>
        </p:txBody>
      </p:sp>
      <p:sp>
        <p:nvSpPr>
          <p:cNvPr id="4108" name="TextBox 14"/>
          <p:cNvSpPr txBox="1">
            <a:spLocks noChangeArrowheads="1"/>
          </p:cNvSpPr>
          <p:nvPr/>
        </p:nvSpPr>
        <p:spPr bwMode="auto">
          <a:xfrm>
            <a:off x="2286000" y="3962400"/>
            <a:ext cx="304800" cy="584200"/>
          </a:xfrm>
          <a:prstGeom prst="rect">
            <a:avLst/>
          </a:prstGeom>
          <a:noFill/>
          <a:ln w="9525">
            <a:noFill/>
            <a:miter lim="800000"/>
            <a:headEnd/>
            <a:tailEnd/>
          </a:ln>
        </p:spPr>
        <p:txBody>
          <a:bodyPr>
            <a:spAutoFit/>
          </a:bodyPr>
          <a:lstStyle/>
          <a:p>
            <a:r>
              <a:rPr lang="en-US" sz="3200" b="1"/>
              <a:t>Z</a:t>
            </a:r>
            <a:endParaRPr lang="en-US"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XOR – exclusive or</a:t>
            </a:r>
          </a:p>
        </p:txBody>
      </p:sp>
      <p:sp>
        <p:nvSpPr>
          <p:cNvPr id="5123" name="Content Placeholder 2"/>
          <p:cNvSpPr>
            <a:spLocks noGrp="1"/>
          </p:cNvSpPr>
          <p:nvPr>
            <p:ph sz="half"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sym typeface="Symbol" pitchFamily="18" charset="2"/>
            </a:endParaRPr>
          </a:p>
          <a:p>
            <a:pPr eaLnBrk="1" hangingPunct="1"/>
            <a:endParaRPr lang="en-US" smtClean="0"/>
          </a:p>
          <a:p>
            <a:pPr eaLnBrk="1" hangingPunct="1"/>
            <a:endParaRPr lang="en-US" smtClean="0"/>
          </a:p>
        </p:txBody>
      </p:sp>
      <p:sp>
        <p:nvSpPr>
          <p:cNvPr id="5124" name="Content Placeholder 4"/>
          <p:cNvSpPr>
            <a:spLocks noGrp="1"/>
          </p:cNvSpPr>
          <p:nvPr>
            <p:ph sz="half" idx="2"/>
          </p:nvPr>
        </p:nvSpPr>
        <p:spPr>
          <a:xfrm>
            <a:off x="3733800" y="1828800"/>
            <a:ext cx="5257800" cy="4114800"/>
          </a:xfrm>
        </p:spPr>
        <p:txBody>
          <a:bodyPr/>
          <a:lstStyle/>
          <a:p>
            <a:pPr eaLnBrk="1" hangingPunct="1"/>
            <a:r>
              <a:rPr lang="en-US" dirty="0" smtClean="0"/>
              <a:t>X</a:t>
            </a:r>
            <a:r>
              <a:rPr lang="en-US" dirty="0" smtClean="0">
                <a:sym typeface="Symbol" pitchFamily="18" charset="2"/>
              </a:rPr>
              <a:t>Y=Z</a:t>
            </a:r>
          </a:p>
          <a:p>
            <a:pPr eaLnBrk="1" hangingPunct="1"/>
            <a:r>
              <a:rPr lang="en-US" dirty="0" smtClean="0"/>
              <a:t>X</a:t>
            </a:r>
            <a:r>
              <a:rPr lang="en-US" dirty="0" smtClean="0">
                <a:sym typeface="Symbol" pitchFamily="18" charset="2"/>
              </a:rPr>
              <a:t>Z=Y</a:t>
            </a:r>
          </a:p>
          <a:p>
            <a:pPr eaLnBrk="1" hangingPunct="1"/>
            <a:r>
              <a:rPr lang="en-US" dirty="0" smtClean="0">
                <a:sym typeface="Symbol" pitchFamily="18" charset="2"/>
              </a:rPr>
              <a:t>YZ=X</a:t>
            </a:r>
          </a:p>
          <a:p>
            <a:pPr eaLnBrk="1" hangingPunct="1">
              <a:buFont typeface="Wingdings" pitchFamily="2" charset="2"/>
              <a:buNone/>
            </a:pPr>
            <a:endParaRPr lang="en-US" dirty="0" smtClean="0">
              <a:sym typeface="Symbol" pitchFamily="18" charset="2"/>
            </a:endParaRPr>
          </a:p>
          <a:p>
            <a:pPr eaLnBrk="1" hangingPunct="1">
              <a:buFont typeface="Wingdings" pitchFamily="2" charset="2"/>
              <a:buNone/>
            </a:pPr>
            <a:r>
              <a:rPr lang="en-US" dirty="0" smtClean="0">
                <a:sym typeface="Symbol" pitchFamily="18" charset="2"/>
              </a:rPr>
              <a:t>Plaintext  Key = Ciphertext</a:t>
            </a:r>
          </a:p>
          <a:p>
            <a:pPr eaLnBrk="1" hangingPunct="1">
              <a:buFont typeface="Wingdings" pitchFamily="2" charset="2"/>
              <a:buNone/>
            </a:pPr>
            <a:r>
              <a:rPr lang="en-US" dirty="0" smtClean="0">
                <a:sym typeface="Symbol" pitchFamily="18" charset="2"/>
              </a:rPr>
              <a:t>Ciphertext  Key = Plaintext</a:t>
            </a:r>
          </a:p>
          <a:p>
            <a:pPr eaLnBrk="1" hangingPunct="1">
              <a:buFont typeface="Wingdings" pitchFamily="2" charset="2"/>
              <a:buNone/>
            </a:pPr>
            <a:r>
              <a:rPr lang="en-US" dirty="0" smtClean="0">
                <a:sym typeface="Symbol" pitchFamily="18" charset="2"/>
              </a:rPr>
              <a:t>Plaintext  Ciphertext = Key</a:t>
            </a:r>
          </a:p>
          <a:p>
            <a:pPr eaLnBrk="1" hangingPunct="1"/>
            <a:endParaRPr lang="en-US" dirty="0" smtClean="0">
              <a:sym typeface="Symbol" pitchFamily="18" charset="2"/>
            </a:endParaRPr>
          </a:p>
        </p:txBody>
      </p:sp>
      <p:sp>
        <p:nvSpPr>
          <p:cNvPr id="5125" name="Footer Placeholder 3"/>
          <p:cNvSpPr>
            <a:spLocks noGrp="1"/>
          </p:cNvSpPr>
          <p:nvPr>
            <p:ph type="ftr" sz="quarter" idx="10"/>
          </p:nvPr>
        </p:nvSpPr>
        <p:spPr>
          <a:noFill/>
        </p:spPr>
        <p:txBody>
          <a:bodyPr/>
          <a:lstStyle/>
          <a:p>
            <a:r>
              <a:rPr lang="en-US" smtClean="0"/>
              <a:t> Part 1 </a:t>
            </a:r>
            <a:r>
              <a:rPr lang="en-US" smtClean="0">
                <a:sym typeface="Symbol" pitchFamily="18" charset="2"/>
              </a:rPr>
              <a:t></a:t>
            </a:r>
            <a:r>
              <a:rPr lang="en-US" smtClean="0"/>
              <a:t> Cryptography                                                                                                     </a:t>
            </a:r>
            <a:fld id="{E14823F2-CF38-45D7-AFAD-3028F2BC78E8}" type="slidenum">
              <a:rPr lang="en-US" smtClean="0">
                <a:latin typeface="Times New Roman" pitchFamily="18" charset="0"/>
              </a:rPr>
              <a:pPr/>
              <a:t>31</a:t>
            </a:fld>
            <a:endParaRPr lang="en-US" smtClean="0">
              <a:latin typeface="Times New Roman" pitchFamily="18" charset="0"/>
            </a:endParaRPr>
          </a:p>
        </p:txBody>
      </p:sp>
      <p:sp>
        <p:nvSpPr>
          <p:cNvPr id="5126" name="TextBox 5"/>
          <p:cNvSpPr txBox="1">
            <a:spLocks noChangeArrowheads="1"/>
          </p:cNvSpPr>
          <p:nvPr/>
        </p:nvSpPr>
        <p:spPr bwMode="auto">
          <a:xfrm>
            <a:off x="1752600" y="2768600"/>
            <a:ext cx="838200" cy="1322388"/>
          </a:xfrm>
          <a:prstGeom prst="rect">
            <a:avLst/>
          </a:prstGeom>
          <a:noFill/>
          <a:ln w="9525">
            <a:noFill/>
            <a:miter lim="800000"/>
            <a:headEnd/>
            <a:tailEnd/>
          </a:ln>
        </p:spPr>
        <p:txBody>
          <a:bodyPr>
            <a:spAutoFit/>
          </a:bodyPr>
          <a:lstStyle/>
          <a:p>
            <a:r>
              <a:rPr lang="en-US" sz="8000" b="1">
                <a:sym typeface="Symbol" pitchFamily="18" charset="2"/>
              </a:rPr>
              <a:t></a:t>
            </a:r>
            <a:endParaRPr lang="en-US" b="1">
              <a:sym typeface="Symbol" pitchFamily="18" charset="2"/>
            </a:endParaRPr>
          </a:p>
        </p:txBody>
      </p:sp>
      <p:cxnSp>
        <p:nvCxnSpPr>
          <p:cNvPr id="8" name="Straight Connector 7"/>
          <p:cNvCxnSpPr/>
          <p:nvPr/>
        </p:nvCxnSpPr>
        <p:spPr>
          <a:xfrm rot="5400000" flipH="1" flipV="1">
            <a:off x="2362200" y="2616200"/>
            <a:ext cx="609600" cy="457200"/>
          </a:xfrm>
          <a:prstGeom prst="line">
            <a:avLst/>
          </a:prstGeom>
          <a:ln w="76200"/>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rot="16200000" flipV="1">
            <a:off x="1409700" y="2654300"/>
            <a:ext cx="609600" cy="533400"/>
          </a:xfrm>
          <a:prstGeom prst="line">
            <a:avLst/>
          </a:prstGeom>
          <a:ln w="76200"/>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rot="5400000">
            <a:off x="1866900" y="4102100"/>
            <a:ext cx="685800" cy="0"/>
          </a:xfrm>
          <a:prstGeom prst="line">
            <a:avLst/>
          </a:prstGeom>
          <a:ln w="76200"/>
        </p:spPr>
        <p:style>
          <a:lnRef idx="2">
            <a:schemeClr val="dk1"/>
          </a:lnRef>
          <a:fillRef idx="0">
            <a:schemeClr val="dk1"/>
          </a:fillRef>
          <a:effectRef idx="1">
            <a:schemeClr val="dk1"/>
          </a:effectRef>
          <a:fontRef idx="minor">
            <a:schemeClr val="tx1"/>
          </a:fontRef>
        </p:style>
      </p:cxnSp>
      <p:sp>
        <p:nvSpPr>
          <p:cNvPr id="5130" name="TextBox 12"/>
          <p:cNvSpPr txBox="1">
            <a:spLocks noChangeArrowheads="1"/>
          </p:cNvSpPr>
          <p:nvPr/>
        </p:nvSpPr>
        <p:spPr bwMode="auto">
          <a:xfrm>
            <a:off x="1066800" y="2159000"/>
            <a:ext cx="304800" cy="584200"/>
          </a:xfrm>
          <a:prstGeom prst="rect">
            <a:avLst/>
          </a:prstGeom>
          <a:noFill/>
          <a:ln w="9525">
            <a:noFill/>
            <a:miter lim="800000"/>
            <a:headEnd/>
            <a:tailEnd/>
          </a:ln>
        </p:spPr>
        <p:txBody>
          <a:bodyPr>
            <a:spAutoFit/>
          </a:bodyPr>
          <a:lstStyle/>
          <a:p>
            <a:r>
              <a:rPr lang="en-US" sz="3200" b="1"/>
              <a:t>X</a:t>
            </a:r>
            <a:endParaRPr lang="en-US" b="1"/>
          </a:p>
        </p:txBody>
      </p:sp>
      <p:sp>
        <p:nvSpPr>
          <p:cNvPr id="5131" name="TextBox 13"/>
          <p:cNvSpPr txBox="1">
            <a:spLocks noChangeArrowheads="1"/>
          </p:cNvSpPr>
          <p:nvPr/>
        </p:nvSpPr>
        <p:spPr bwMode="auto">
          <a:xfrm>
            <a:off x="2971800" y="2159000"/>
            <a:ext cx="304800" cy="584200"/>
          </a:xfrm>
          <a:prstGeom prst="rect">
            <a:avLst/>
          </a:prstGeom>
          <a:noFill/>
          <a:ln w="9525">
            <a:noFill/>
            <a:miter lim="800000"/>
            <a:headEnd/>
            <a:tailEnd/>
          </a:ln>
        </p:spPr>
        <p:txBody>
          <a:bodyPr>
            <a:spAutoFit/>
          </a:bodyPr>
          <a:lstStyle/>
          <a:p>
            <a:r>
              <a:rPr lang="en-US" sz="3200" b="1"/>
              <a:t>Y</a:t>
            </a:r>
            <a:endParaRPr lang="en-US" b="1"/>
          </a:p>
        </p:txBody>
      </p:sp>
      <p:sp>
        <p:nvSpPr>
          <p:cNvPr id="5132" name="TextBox 14"/>
          <p:cNvSpPr txBox="1">
            <a:spLocks noChangeArrowheads="1"/>
          </p:cNvSpPr>
          <p:nvPr/>
        </p:nvSpPr>
        <p:spPr bwMode="auto">
          <a:xfrm>
            <a:off x="1981200" y="4521200"/>
            <a:ext cx="304800" cy="584200"/>
          </a:xfrm>
          <a:prstGeom prst="rect">
            <a:avLst/>
          </a:prstGeom>
          <a:noFill/>
          <a:ln w="9525">
            <a:noFill/>
            <a:miter lim="800000"/>
            <a:headEnd/>
            <a:tailEnd/>
          </a:ln>
        </p:spPr>
        <p:txBody>
          <a:bodyPr>
            <a:spAutoFit/>
          </a:bodyPr>
          <a:lstStyle/>
          <a:p>
            <a:r>
              <a:rPr lang="en-US" sz="3200" b="1"/>
              <a:t>Z</a:t>
            </a:r>
            <a:endParaRPr lang="en-US"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One-time Pad Encryption</a:t>
            </a:r>
          </a:p>
        </p:txBody>
      </p:sp>
      <p:sp>
        <p:nvSpPr>
          <p:cNvPr id="13" name="Slide Number Placeholder 12"/>
          <p:cNvSpPr>
            <a:spLocks noGrp="1"/>
          </p:cNvSpPr>
          <p:nvPr>
            <p:ph type="sldNum" sz="quarter" idx="12"/>
          </p:nvPr>
        </p:nvSpPr>
        <p:spPr/>
        <p:txBody>
          <a:bodyPr/>
          <a:lstStyle/>
          <a:p>
            <a:fld id="{5CD56755-107C-4147-A005-686284097212}" type="slidenum">
              <a:rPr lang="en-US" smtClean="0"/>
              <a:pPr/>
              <a:t>32</a:t>
            </a:fld>
            <a:endParaRPr lang="en-US"/>
          </a:p>
        </p:txBody>
      </p:sp>
      <p:sp>
        <p:nvSpPr>
          <p:cNvPr id="26628" name="Rectangle 5"/>
          <p:cNvSpPr>
            <a:spLocks noChangeArrowheads="1"/>
          </p:cNvSpPr>
          <p:nvPr/>
        </p:nvSpPr>
        <p:spPr bwMode="auto">
          <a:xfrm>
            <a:off x="347663" y="1828800"/>
            <a:ext cx="8415337" cy="396875"/>
          </a:xfrm>
          <a:prstGeom prst="rect">
            <a:avLst/>
          </a:prstGeom>
          <a:noFill/>
          <a:ln w="9525">
            <a:noFill/>
            <a:miter lim="800000"/>
            <a:headEnd/>
            <a:tailEnd/>
          </a:ln>
        </p:spPr>
        <p:txBody>
          <a:bodyPr wrap="none">
            <a:spAutoFit/>
          </a:bodyPr>
          <a:lstStyle/>
          <a:p>
            <a:pPr marL="457200" indent="-457200"/>
            <a:r>
              <a:rPr lang="en-US" sz="2000">
                <a:latin typeface="Andale Mono" charset="0"/>
              </a:rPr>
              <a:t>e=000  h=001  i=010  k=011  l=100  r=101  s=110  t=111</a:t>
            </a:r>
          </a:p>
        </p:txBody>
      </p:sp>
      <p:sp>
        <p:nvSpPr>
          <p:cNvPr id="26629" name="Rectangle 6"/>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lstStyle/>
          <a:p>
            <a:endParaRPr lang="en-US"/>
          </a:p>
        </p:txBody>
      </p:sp>
      <p:graphicFrame>
        <p:nvGraphicFramePr>
          <p:cNvPr id="154820" name="Group 196"/>
          <p:cNvGraphicFramePr>
            <a:graphicFrameLocks noGrp="1"/>
          </p:cNvGraphicFramePr>
          <p:nvPr/>
        </p:nvGraphicFramePr>
        <p:xfrm>
          <a:off x="2057400" y="320675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4937" name="Group 313"/>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82" name="Rectangle 314"/>
          <p:cNvSpPr>
            <a:spLocks noChangeArrowheads="1"/>
          </p:cNvSpPr>
          <p:nvPr/>
        </p:nvSpPr>
        <p:spPr bwMode="auto">
          <a:xfrm>
            <a:off x="2089150" y="2530475"/>
            <a:ext cx="6038850" cy="517525"/>
          </a:xfrm>
          <a:prstGeom prst="rect">
            <a:avLst/>
          </a:prstGeom>
          <a:noFill/>
          <a:ln w="9525">
            <a:noFill/>
            <a:miter lim="800000"/>
            <a:headEnd/>
            <a:tailEnd/>
          </a:ln>
        </p:spPr>
        <p:txBody>
          <a:bodyPr wrap="none">
            <a:spAutoFit/>
          </a:bodyPr>
          <a:lstStyle/>
          <a:p>
            <a:r>
              <a:rPr lang="en-US" b="1" dirty="0">
                <a:solidFill>
                  <a:schemeClr val="accent2"/>
                </a:solidFill>
              </a:rPr>
              <a:t>Encryption:</a:t>
            </a:r>
            <a:r>
              <a:rPr lang="en-US" dirty="0">
                <a:solidFill>
                  <a:srgbClr val="FF0000"/>
                </a:solidFill>
              </a:rPr>
              <a:t> Plaintext </a:t>
            </a:r>
            <a:r>
              <a:rPr lang="en-US" dirty="0">
                <a:solidFill>
                  <a:srgbClr val="FF0000"/>
                </a:solidFill>
                <a:sym typeface="Symbol" pitchFamily="18" charset="2"/>
              </a:rPr>
              <a:t> Key = Ciphertext</a:t>
            </a:r>
            <a:endParaRPr lang="en-US" dirty="0">
              <a:sym typeface="Symbol" pitchFamily="18" charset="2"/>
            </a:endParaRPr>
          </a:p>
        </p:txBody>
      </p:sp>
      <p:sp>
        <p:nvSpPr>
          <p:cNvPr id="26683" name="Line 317"/>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lstStyle/>
          <a:p>
            <a:endParaRPr lang="en-US"/>
          </a:p>
        </p:txBody>
      </p:sp>
      <p:sp>
        <p:nvSpPr>
          <p:cNvPr id="26684" name="Rectangle 319"/>
          <p:cNvSpPr>
            <a:spLocks noChangeArrowheads="1"/>
          </p:cNvSpPr>
          <p:nvPr/>
        </p:nvSpPr>
        <p:spPr bwMode="auto">
          <a:xfrm>
            <a:off x="992045" y="3821668"/>
            <a:ext cx="1065355" cy="369332"/>
          </a:xfrm>
          <a:prstGeom prst="rect">
            <a:avLst/>
          </a:prstGeom>
          <a:noFill/>
          <a:ln w="9525">
            <a:noFill/>
            <a:miter lim="800000"/>
            <a:headEnd/>
            <a:tailEnd/>
          </a:ln>
        </p:spPr>
        <p:txBody>
          <a:bodyPr wrap="none">
            <a:spAutoFit/>
          </a:bodyPr>
          <a:lstStyle/>
          <a:p>
            <a:pPr algn="r"/>
            <a:r>
              <a:rPr lang="en-US" dirty="0"/>
              <a:t>Plaintext:</a:t>
            </a:r>
          </a:p>
        </p:txBody>
      </p:sp>
      <p:sp>
        <p:nvSpPr>
          <p:cNvPr id="26685" name="Rectangle 320"/>
          <p:cNvSpPr>
            <a:spLocks noChangeArrowheads="1"/>
          </p:cNvSpPr>
          <p:nvPr/>
        </p:nvSpPr>
        <p:spPr bwMode="auto">
          <a:xfrm>
            <a:off x="1425223" y="4294743"/>
            <a:ext cx="581377" cy="369332"/>
          </a:xfrm>
          <a:prstGeom prst="rect">
            <a:avLst/>
          </a:prstGeom>
          <a:noFill/>
          <a:ln w="9525">
            <a:noFill/>
            <a:miter lim="800000"/>
            <a:headEnd/>
            <a:tailEnd/>
          </a:ln>
        </p:spPr>
        <p:txBody>
          <a:bodyPr wrap="none">
            <a:spAutoFit/>
          </a:bodyPr>
          <a:lstStyle/>
          <a:p>
            <a:pPr algn="r"/>
            <a:r>
              <a:rPr lang="en-US" dirty="0"/>
              <a:t>Key:</a:t>
            </a:r>
          </a:p>
        </p:txBody>
      </p:sp>
      <p:sp>
        <p:nvSpPr>
          <p:cNvPr id="26686" name="Rectangle 321"/>
          <p:cNvSpPr>
            <a:spLocks noChangeArrowheads="1"/>
          </p:cNvSpPr>
          <p:nvPr/>
        </p:nvSpPr>
        <p:spPr bwMode="auto">
          <a:xfrm>
            <a:off x="832820" y="4812268"/>
            <a:ext cx="1226168" cy="369332"/>
          </a:xfrm>
          <a:prstGeom prst="rect">
            <a:avLst/>
          </a:prstGeom>
          <a:noFill/>
          <a:ln w="9525">
            <a:noFill/>
            <a:miter lim="800000"/>
            <a:headEnd/>
            <a:tailEnd/>
          </a:ln>
        </p:spPr>
        <p:txBody>
          <a:bodyPr wrap="none">
            <a:spAutoFit/>
          </a:bodyPr>
          <a:lstStyle/>
          <a:p>
            <a:pPr algn="r"/>
            <a:r>
              <a:rPr lang="en-US" dirty="0"/>
              <a:t>Ciphertext: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One-time Pad Decryption</a:t>
            </a:r>
          </a:p>
        </p:txBody>
      </p:sp>
      <p:sp>
        <p:nvSpPr>
          <p:cNvPr id="13" name="Slide Number Placeholder 12"/>
          <p:cNvSpPr>
            <a:spLocks noGrp="1"/>
          </p:cNvSpPr>
          <p:nvPr>
            <p:ph type="sldNum" sz="quarter" idx="12"/>
          </p:nvPr>
        </p:nvSpPr>
        <p:spPr/>
        <p:txBody>
          <a:bodyPr/>
          <a:lstStyle/>
          <a:p>
            <a:fld id="{5CD56755-107C-4147-A005-686284097212}" type="slidenum">
              <a:rPr lang="en-US" smtClean="0"/>
              <a:pPr/>
              <a:t>33</a:t>
            </a:fld>
            <a:endParaRPr lang="en-US"/>
          </a:p>
        </p:txBody>
      </p:sp>
      <p:sp>
        <p:nvSpPr>
          <p:cNvPr id="27652" name="Rectangle 3"/>
          <p:cNvSpPr>
            <a:spLocks noChangeArrowheads="1"/>
          </p:cNvSpPr>
          <p:nvPr/>
        </p:nvSpPr>
        <p:spPr bwMode="auto">
          <a:xfrm>
            <a:off x="347663" y="1828800"/>
            <a:ext cx="8415337" cy="396875"/>
          </a:xfrm>
          <a:prstGeom prst="rect">
            <a:avLst/>
          </a:prstGeom>
          <a:noFill/>
          <a:ln w="9525">
            <a:noFill/>
            <a:miter lim="800000"/>
            <a:headEnd/>
            <a:tailEnd/>
          </a:ln>
        </p:spPr>
        <p:txBody>
          <a:bodyPr wrap="none">
            <a:spAutoFit/>
          </a:bodyPr>
          <a:lstStyle/>
          <a:p>
            <a:pPr marL="457200" indent="-457200"/>
            <a:r>
              <a:rPr lang="en-US" sz="2000">
                <a:latin typeface="Andale Mono" charset="0"/>
              </a:rPr>
              <a:t>e=000  h=001  i=010  k=011  l=100  r=101  s=110  t=111</a:t>
            </a:r>
          </a:p>
        </p:txBody>
      </p:sp>
      <p:sp>
        <p:nvSpPr>
          <p:cNvPr id="27653" name="Rectangle 4"/>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lstStyle/>
          <a:p>
            <a:endParaRPr lang="en-US"/>
          </a:p>
        </p:txBody>
      </p:sp>
      <p:graphicFrame>
        <p:nvGraphicFramePr>
          <p:cNvPr id="517125" name="Group 5"/>
          <p:cNvGraphicFramePr>
            <a:graphicFrameLocks noGrp="1"/>
          </p:cNvGraphicFramePr>
          <p:nvPr/>
        </p:nvGraphicFramePr>
        <p:xfrm>
          <a:off x="2057400" y="32004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7168" name="Group 48"/>
          <p:cNvGraphicFramePr>
            <a:graphicFrameLocks noGrp="1"/>
          </p:cNvGraphicFramePr>
          <p:nvPr/>
        </p:nvGraphicFramePr>
        <p:xfrm>
          <a:off x="2057400" y="418147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706" name="Rectangle 101"/>
          <p:cNvSpPr>
            <a:spLocks noChangeArrowheads="1"/>
          </p:cNvSpPr>
          <p:nvPr/>
        </p:nvSpPr>
        <p:spPr bwMode="auto">
          <a:xfrm>
            <a:off x="2089150" y="2530475"/>
            <a:ext cx="6078538" cy="517525"/>
          </a:xfrm>
          <a:prstGeom prst="rect">
            <a:avLst/>
          </a:prstGeom>
          <a:noFill/>
          <a:ln w="9525">
            <a:noFill/>
            <a:miter lim="800000"/>
            <a:headEnd/>
            <a:tailEnd/>
          </a:ln>
        </p:spPr>
        <p:txBody>
          <a:bodyPr wrap="none">
            <a:spAutoFit/>
          </a:bodyPr>
          <a:lstStyle/>
          <a:p>
            <a:r>
              <a:rPr lang="en-US" b="1" dirty="0">
                <a:solidFill>
                  <a:schemeClr val="accent2"/>
                </a:solidFill>
              </a:rPr>
              <a:t>Decryption:</a:t>
            </a:r>
            <a:r>
              <a:rPr lang="en-US" dirty="0">
                <a:solidFill>
                  <a:srgbClr val="FF0000"/>
                </a:solidFill>
              </a:rPr>
              <a:t> Ciphertext </a:t>
            </a:r>
            <a:r>
              <a:rPr lang="en-US" dirty="0">
                <a:solidFill>
                  <a:srgbClr val="FF0000"/>
                </a:solidFill>
                <a:sym typeface="Symbol" pitchFamily="18" charset="2"/>
              </a:rPr>
              <a:t> Key = Plaintext</a:t>
            </a:r>
            <a:endParaRPr lang="en-US" dirty="0">
              <a:sym typeface="Symbol" pitchFamily="18" charset="2"/>
            </a:endParaRPr>
          </a:p>
        </p:txBody>
      </p:sp>
      <p:sp>
        <p:nvSpPr>
          <p:cNvPr id="27707" name="Line 102"/>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lstStyle/>
          <a:p>
            <a:endParaRPr lang="en-US"/>
          </a:p>
        </p:txBody>
      </p:sp>
      <p:sp>
        <p:nvSpPr>
          <p:cNvPr id="27708" name="Rectangle 103"/>
          <p:cNvSpPr>
            <a:spLocks noChangeArrowheads="1"/>
          </p:cNvSpPr>
          <p:nvPr/>
        </p:nvSpPr>
        <p:spPr bwMode="auto">
          <a:xfrm>
            <a:off x="756620" y="3810000"/>
            <a:ext cx="1226168" cy="369332"/>
          </a:xfrm>
          <a:prstGeom prst="rect">
            <a:avLst/>
          </a:prstGeom>
          <a:noFill/>
          <a:ln w="9525">
            <a:noFill/>
            <a:miter lim="800000"/>
            <a:headEnd/>
            <a:tailEnd/>
          </a:ln>
        </p:spPr>
        <p:txBody>
          <a:bodyPr wrap="none">
            <a:spAutoFit/>
          </a:bodyPr>
          <a:lstStyle/>
          <a:p>
            <a:pPr algn="r"/>
            <a:r>
              <a:rPr lang="en-US" dirty="0"/>
              <a:t>Ciphertext:</a:t>
            </a:r>
          </a:p>
        </p:txBody>
      </p:sp>
      <p:sp>
        <p:nvSpPr>
          <p:cNvPr id="27709" name="Rectangle 104"/>
          <p:cNvSpPr>
            <a:spLocks noChangeArrowheads="1"/>
          </p:cNvSpPr>
          <p:nvPr/>
        </p:nvSpPr>
        <p:spPr bwMode="auto">
          <a:xfrm>
            <a:off x="1425223" y="4283075"/>
            <a:ext cx="581377" cy="369332"/>
          </a:xfrm>
          <a:prstGeom prst="rect">
            <a:avLst/>
          </a:prstGeom>
          <a:noFill/>
          <a:ln w="9525">
            <a:noFill/>
            <a:miter lim="800000"/>
            <a:headEnd/>
            <a:tailEnd/>
          </a:ln>
        </p:spPr>
        <p:txBody>
          <a:bodyPr wrap="none">
            <a:spAutoFit/>
          </a:bodyPr>
          <a:lstStyle/>
          <a:p>
            <a:pPr algn="r"/>
            <a:r>
              <a:rPr lang="en-US" dirty="0"/>
              <a:t>Key:</a:t>
            </a:r>
          </a:p>
        </p:txBody>
      </p:sp>
      <p:sp>
        <p:nvSpPr>
          <p:cNvPr id="27710" name="Rectangle 105"/>
          <p:cNvSpPr>
            <a:spLocks noChangeArrowheads="1"/>
          </p:cNvSpPr>
          <p:nvPr/>
        </p:nvSpPr>
        <p:spPr bwMode="auto">
          <a:xfrm>
            <a:off x="915845" y="4800600"/>
            <a:ext cx="1065355" cy="369332"/>
          </a:xfrm>
          <a:prstGeom prst="rect">
            <a:avLst/>
          </a:prstGeom>
          <a:noFill/>
          <a:ln w="9525">
            <a:noFill/>
            <a:miter lim="800000"/>
            <a:headEnd/>
            <a:tailEnd/>
          </a:ln>
        </p:spPr>
        <p:txBody>
          <a:bodyPr wrap="none">
            <a:spAutoFit/>
          </a:bodyPr>
          <a:lstStyle/>
          <a:p>
            <a:pPr algn="r"/>
            <a:r>
              <a:rPr lang="en-US" dirty="0"/>
              <a:t>Plaintext: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One-time Pad</a:t>
            </a:r>
          </a:p>
        </p:txBody>
      </p:sp>
      <p:sp>
        <p:nvSpPr>
          <p:cNvPr id="13" name="Slide Number Placeholder 12"/>
          <p:cNvSpPr>
            <a:spLocks noGrp="1"/>
          </p:cNvSpPr>
          <p:nvPr>
            <p:ph type="sldNum" sz="quarter" idx="12"/>
          </p:nvPr>
        </p:nvSpPr>
        <p:spPr/>
        <p:txBody>
          <a:bodyPr/>
          <a:lstStyle/>
          <a:p>
            <a:fld id="{5CD56755-107C-4147-A005-686284097212}" type="slidenum">
              <a:rPr lang="en-US" smtClean="0"/>
              <a:pPr/>
              <a:t>34</a:t>
            </a:fld>
            <a:endParaRPr lang="en-US"/>
          </a:p>
        </p:txBody>
      </p:sp>
      <p:sp>
        <p:nvSpPr>
          <p:cNvPr id="28676"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spAutoFit/>
          </a:bodyPr>
          <a:lstStyle/>
          <a:p>
            <a:pPr marL="457200" indent="-457200"/>
            <a:r>
              <a:rPr lang="en-US" sz="2000">
                <a:latin typeface="Andale Mono" charset="0"/>
              </a:rPr>
              <a:t>e=000  h=001  i=010  k=011  l=100  r=101  s=110  t=111</a:t>
            </a:r>
          </a:p>
        </p:txBody>
      </p:sp>
      <p:sp>
        <p:nvSpPr>
          <p:cNvPr id="28677"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lstStyle/>
          <a:p>
            <a:endParaRPr lang="en-US"/>
          </a:p>
        </p:txBody>
      </p:sp>
      <p:graphicFrame>
        <p:nvGraphicFramePr>
          <p:cNvPr id="155653"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5698"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ndale Mono" charset="0"/>
                        </a:rPr>
                        <a:t>101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Andale Mono" charset="0"/>
                        </a:rPr>
                        <a:t>k</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730" name="Line 104"/>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lstStyle/>
          <a:p>
            <a:endParaRPr lang="en-US"/>
          </a:p>
        </p:txBody>
      </p:sp>
      <p:sp>
        <p:nvSpPr>
          <p:cNvPr id="28731" name="Rectangle 105"/>
          <p:cNvSpPr>
            <a:spLocks noChangeArrowheads="1"/>
          </p:cNvSpPr>
          <p:nvPr/>
        </p:nvSpPr>
        <p:spPr bwMode="auto">
          <a:xfrm>
            <a:off x="831232" y="2895600"/>
            <a:ext cx="1226168" cy="369332"/>
          </a:xfrm>
          <a:prstGeom prst="rect">
            <a:avLst/>
          </a:prstGeom>
          <a:noFill/>
          <a:ln w="9525">
            <a:noFill/>
            <a:miter lim="800000"/>
            <a:headEnd/>
            <a:tailEnd/>
          </a:ln>
        </p:spPr>
        <p:txBody>
          <a:bodyPr wrap="none">
            <a:spAutoFit/>
          </a:bodyPr>
          <a:lstStyle/>
          <a:p>
            <a:pPr algn="r"/>
            <a:r>
              <a:rPr lang="en-US" dirty="0"/>
              <a:t>Ciphertext:</a:t>
            </a:r>
          </a:p>
        </p:txBody>
      </p:sp>
      <p:sp>
        <p:nvSpPr>
          <p:cNvPr id="28732" name="Rectangle 106"/>
          <p:cNvSpPr>
            <a:spLocks noChangeArrowheads="1"/>
          </p:cNvSpPr>
          <p:nvPr/>
        </p:nvSpPr>
        <p:spPr bwMode="auto">
          <a:xfrm>
            <a:off x="1243604" y="3368675"/>
            <a:ext cx="766171" cy="369332"/>
          </a:xfrm>
          <a:prstGeom prst="rect">
            <a:avLst/>
          </a:prstGeom>
          <a:noFill/>
          <a:ln w="9525">
            <a:noFill/>
            <a:miter lim="800000"/>
            <a:headEnd/>
            <a:tailEnd/>
          </a:ln>
        </p:spPr>
        <p:txBody>
          <a:bodyPr wrap="none">
            <a:spAutoFit/>
          </a:bodyPr>
          <a:lstStyle/>
          <a:p>
            <a:pPr algn="r"/>
            <a:r>
              <a:rPr lang="en-US"/>
              <a:t>“</a:t>
            </a:r>
            <a:r>
              <a:rPr lang="en-US" b="1">
                <a:solidFill>
                  <a:schemeClr val="accent2"/>
                </a:solidFill>
              </a:rPr>
              <a:t>key</a:t>
            </a:r>
            <a:r>
              <a:rPr lang="en-US"/>
              <a:t>”:</a:t>
            </a:r>
          </a:p>
        </p:txBody>
      </p:sp>
      <p:sp>
        <p:nvSpPr>
          <p:cNvPr id="28733" name="Rectangle 107"/>
          <p:cNvSpPr>
            <a:spLocks noChangeArrowheads="1"/>
          </p:cNvSpPr>
          <p:nvPr/>
        </p:nvSpPr>
        <p:spPr bwMode="auto">
          <a:xfrm>
            <a:off x="715469" y="3886200"/>
            <a:ext cx="1265731" cy="369332"/>
          </a:xfrm>
          <a:prstGeom prst="rect">
            <a:avLst/>
          </a:prstGeom>
          <a:noFill/>
          <a:ln w="9525">
            <a:noFill/>
            <a:miter lim="800000"/>
            <a:headEnd/>
            <a:tailEnd/>
          </a:ln>
        </p:spPr>
        <p:txBody>
          <a:bodyPr wrap="none">
            <a:spAutoFit/>
          </a:bodyPr>
          <a:lstStyle/>
          <a:p>
            <a:pPr algn="r"/>
            <a:r>
              <a:rPr lang="en-US"/>
              <a:t>“Plaintext”:</a:t>
            </a:r>
          </a:p>
        </p:txBody>
      </p:sp>
      <p:sp>
        <p:nvSpPr>
          <p:cNvPr id="28734" name="Rectangle 108"/>
          <p:cNvSpPr>
            <a:spLocks noChangeArrowheads="1"/>
          </p:cNvSpPr>
          <p:nvPr/>
        </p:nvSpPr>
        <p:spPr bwMode="auto">
          <a:xfrm>
            <a:off x="304800" y="1789113"/>
            <a:ext cx="6640513" cy="587375"/>
          </a:xfrm>
          <a:prstGeom prst="rect">
            <a:avLst/>
          </a:prstGeom>
          <a:noFill/>
          <a:ln w="9525">
            <a:noFill/>
            <a:miter lim="800000"/>
            <a:headEnd/>
            <a:tailEnd/>
          </a:ln>
        </p:spPr>
        <p:txBody>
          <a:bodyPr wrap="none">
            <a:spAutoFit/>
          </a:bodyPr>
          <a:lstStyle/>
          <a:p>
            <a:r>
              <a:rPr lang="en-US" sz="2800"/>
              <a:t>Double agent claims sender used “</a:t>
            </a:r>
            <a:r>
              <a:rPr lang="en-US" sz="2800" b="1">
                <a:solidFill>
                  <a:schemeClr val="accent2"/>
                </a:solidFill>
              </a:rPr>
              <a:t>key</a:t>
            </a:r>
            <a:r>
              <a:rPr lang="en-US" sz="2800"/>
              <a: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mtClean="0"/>
              <a:t>One-time Pad</a:t>
            </a:r>
          </a:p>
        </p:txBody>
      </p:sp>
      <p:sp>
        <p:nvSpPr>
          <p:cNvPr id="13" name="Slide Number Placeholder 12"/>
          <p:cNvSpPr>
            <a:spLocks noGrp="1"/>
          </p:cNvSpPr>
          <p:nvPr>
            <p:ph type="sldNum" sz="quarter" idx="12"/>
          </p:nvPr>
        </p:nvSpPr>
        <p:spPr/>
        <p:txBody>
          <a:bodyPr/>
          <a:lstStyle/>
          <a:p>
            <a:fld id="{5CD56755-107C-4147-A005-686284097212}" type="slidenum">
              <a:rPr lang="en-US" smtClean="0"/>
              <a:pPr/>
              <a:t>35</a:t>
            </a:fld>
            <a:endParaRPr lang="en-US"/>
          </a:p>
        </p:txBody>
      </p:sp>
      <p:sp>
        <p:nvSpPr>
          <p:cNvPr id="29700"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spAutoFit/>
          </a:bodyPr>
          <a:lstStyle/>
          <a:p>
            <a:pPr marL="457200" indent="-457200"/>
            <a:r>
              <a:rPr lang="en-US" sz="2000">
                <a:latin typeface="Andale Mono" charset="0"/>
              </a:rPr>
              <a:t>e=000  h=001  i=010  k=011  l=100  r=101  s=110  t=111</a:t>
            </a:r>
          </a:p>
        </p:txBody>
      </p:sp>
      <p:sp>
        <p:nvSpPr>
          <p:cNvPr id="29701"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lstStyle/>
          <a:p>
            <a:endParaRPr lang="en-US"/>
          </a:p>
        </p:txBody>
      </p:sp>
      <p:graphicFrame>
        <p:nvGraphicFramePr>
          <p:cNvPr id="156677" name="Group 5"/>
          <p:cNvGraphicFramePr>
            <a:graphicFrameLocks noGrp="1"/>
          </p:cNvGraphicFramePr>
          <p:nvPr/>
        </p:nvGraphicFramePr>
        <p:xfrm>
          <a:off x="2057400" y="2362200"/>
          <a:ext cx="6553200" cy="1117600"/>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6722" name="Group 50"/>
          <p:cNvGraphicFramePr>
            <a:graphicFrameLocks noGrp="1"/>
          </p:cNvGraphicFramePr>
          <p:nvPr/>
        </p:nvGraphicFramePr>
        <p:xfrm>
          <a:off x="2057400" y="3336925"/>
          <a:ext cx="6553200" cy="1762125"/>
        </p:xfrm>
        <a:graphic>
          <a:graphicData uri="http://schemas.openxmlformats.org/drawingml/2006/table">
            <a:tbl>
              <a:tblPr/>
              <a:tblGrid>
                <a:gridCol w="655638">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5638">
                  <a:extLst>
                    <a:ext uri="{9D8B030D-6E8A-4147-A177-3AD203B41FA5}">
                      <a16:colId xmlns:a16="http://schemas.microsoft.com/office/drawing/2014/main" val="20003"/>
                    </a:ext>
                  </a:extLst>
                </a:gridCol>
                <a:gridCol w="655637">
                  <a:extLst>
                    <a:ext uri="{9D8B030D-6E8A-4147-A177-3AD203B41FA5}">
                      <a16:colId xmlns:a16="http://schemas.microsoft.com/office/drawing/2014/main" val="20004"/>
                    </a:ext>
                  </a:extLst>
                </a:gridCol>
                <a:gridCol w="655638">
                  <a:extLst>
                    <a:ext uri="{9D8B030D-6E8A-4147-A177-3AD203B41FA5}">
                      <a16:colId xmlns:a16="http://schemas.microsoft.com/office/drawing/2014/main" val="20005"/>
                    </a:ext>
                  </a:extLst>
                </a:gridCol>
                <a:gridCol w="655637">
                  <a:extLst>
                    <a:ext uri="{9D8B030D-6E8A-4147-A177-3AD203B41FA5}">
                      <a16:colId xmlns:a16="http://schemas.microsoft.com/office/drawing/2014/main" val="20006"/>
                    </a:ext>
                  </a:extLst>
                </a:gridCol>
                <a:gridCol w="654050">
                  <a:extLst>
                    <a:ext uri="{9D8B030D-6E8A-4147-A177-3AD203B41FA5}">
                      <a16:colId xmlns:a16="http://schemas.microsoft.com/office/drawing/2014/main" val="20007"/>
                    </a:ext>
                  </a:extLst>
                </a:gridCol>
                <a:gridCol w="655638">
                  <a:extLst>
                    <a:ext uri="{9D8B030D-6E8A-4147-A177-3AD203B41FA5}">
                      <a16:colId xmlns:a16="http://schemas.microsoft.com/office/drawing/2014/main" val="20008"/>
                    </a:ext>
                  </a:extLst>
                </a:gridCol>
                <a:gridCol w="655637">
                  <a:extLst>
                    <a:ext uri="{9D8B030D-6E8A-4147-A177-3AD203B41FA5}">
                      <a16:colId xmlns:a16="http://schemas.microsoft.com/office/drawing/2014/main" val="20009"/>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101</a:t>
                      </a:r>
                    </a:p>
                  </a:txBody>
                  <a:tcPr anchor="ctr" anchorCtr="1"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Andale Mono" charset="0"/>
                        </a:rPr>
                        <a:t>000</a:t>
                      </a:r>
                    </a:p>
                  </a:txBody>
                  <a:tcPr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ndale Mono" charset="0"/>
                        </a:rPr>
                        <a:t>e</a:t>
                      </a:r>
                    </a:p>
                  </a:txBody>
                  <a:tcPr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54" name="Line 103"/>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lstStyle/>
          <a:p>
            <a:endParaRPr lang="en-US"/>
          </a:p>
        </p:txBody>
      </p:sp>
      <p:sp>
        <p:nvSpPr>
          <p:cNvPr id="29755" name="Rectangle 104"/>
          <p:cNvSpPr>
            <a:spLocks noChangeArrowheads="1"/>
          </p:cNvSpPr>
          <p:nvPr/>
        </p:nvSpPr>
        <p:spPr bwMode="auto">
          <a:xfrm>
            <a:off x="831232" y="2895600"/>
            <a:ext cx="1226168" cy="369332"/>
          </a:xfrm>
          <a:prstGeom prst="rect">
            <a:avLst/>
          </a:prstGeom>
          <a:noFill/>
          <a:ln w="9525">
            <a:noFill/>
            <a:miter lim="800000"/>
            <a:headEnd/>
            <a:tailEnd/>
          </a:ln>
        </p:spPr>
        <p:txBody>
          <a:bodyPr wrap="none">
            <a:spAutoFit/>
          </a:bodyPr>
          <a:lstStyle/>
          <a:p>
            <a:pPr algn="r"/>
            <a:r>
              <a:rPr lang="en-US" dirty="0"/>
              <a:t>Ciphertext:</a:t>
            </a:r>
          </a:p>
        </p:txBody>
      </p:sp>
      <p:sp>
        <p:nvSpPr>
          <p:cNvPr id="29756" name="Rectangle 105"/>
          <p:cNvSpPr>
            <a:spLocks noChangeArrowheads="1"/>
          </p:cNvSpPr>
          <p:nvPr/>
        </p:nvSpPr>
        <p:spPr bwMode="auto">
          <a:xfrm>
            <a:off x="1236986" y="3368675"/>
            <a:ext cx="780727" cy="369332"/>
          </a:xfrm>
          <a:prstGeom prst="rect">
            <a:avLst/>
          </a:prstGeom>
          <a:noFill/>
          <a:ln w="9525">
            <a:noFill/>
            <a:miter lim="800000"/>
            <a:headEnd/>
            <a:tailEnd/>
          </a:ln>
        </p:spPr>
        <p:txBody>
          <a:bodyPr wrap="none">
            <a:spAutoFit/>
          </a:bodyPr>
          <a:lstStyle/>
          <a:p>
            <a:pPr algn="r"/>
            <a:r>
              <a:rPr lang="en-US"/>
              <a:t>“Key”:</a:t>
            </a:r>
          </a:p>
        </p:txBody>
      </p:sp>
      <p:sp>
        <p:nvSpPr>
          <p:cNvPr id="29757" name="Rectangle 106"/>
          <p:cNvSpPr>
            <a:spLocks noChangeArrowheads="1"/>
          </p:cNvSpPr>
          <p:nvPr/>
        </p:nvSpPr>
        <p:spPr bwMode="auto">
          <a:xfrm>
            <a:off x="715469" y="3886200"/>
            <a:ext cx="1265731" cy="369332"/>
          </a:xfrm>
          <a:prstGeom prst="rect">
            <a:avLst/>
          </a:prstGeom>
          <a:noFill/>
          <a:ln w="9525">
            <a:noFill/>
            <a:miter lim="800000"/>
            <a:headEnd/>
            <a:tailEnd/>
          </a:ln>
        </p:spPr>
        <p:txBody>
          <a:bodyPr wrap="none">
            <a:spAutoFit/>
          </a:bodyPr>
          <a:lstStyle/>
          <a:p>
            <a:pPr algn="r"/>
            <a:r>
              <a:rPr lang="en-US"/>
              <a:t>“Plaintext”:</a:t>
            </a:r>
          </a:p>
        </p:txBody>
      </p:sp>
      <p:sp>
        <p:nvSpPr>
          <p:cNvPr id="29758" name="Rectangle 107"/>
          <p:cNvSpPr>
            <a:spLocks noChangeArrowheads="1"/>
          </p:cNvSpPr>
          <p:nvPr/>
        </p:nvSpPr>
        <p:spPr bwMode="auto">
          <a:xfrm>
            <a:off x="304800" y="1789113"/>
            <a:ext cx="6991350" cy="587375"/>
          </a:xfrm>
          <a:prstGeom prst="rect">
            <a:avLst/>
          </a:prstGeom>
          <a:noFill/>
          <a:ln w="9525">
            <a:noFill/>
            <a:miter lim="800000"/>
            <a:headEnd/>
            <a:tailEnd/>
          </a:ln>
        </p:spPr>
        <p:txBody>
          <a:bodyPr wrap="none">
            <a:spAutoFit/>
          </a:bodyPr>
          <a:lstStyle/>
          <a:p>
            <a:r>
              <a:rPr lang="en-US" sz="2800"/>
              <a:t>Sender is captured and claims the key is: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smtClean="0"/>
              <a:t>One-time Pad Summary</a:t>
            </a:r>
          </a:p>
        </p:txBody>
      </p:sp>
      <p:sp>
        <p:nvSpPr>
          <p:cNvPr id="2" name="Rectangle 3"/>
          <p:cNvSpPr>
            <a:spLocks noGrp="1" noChangeArrowheads="1"/>
          </p:cNvSpPr>
          <p:nvPr>
            <p:ph idx="1"/>
          </p:nvPr>
        </p:nvSpPr>
        <p:spPr>
          <a:xfrm>
            <a:off x="685800" y="1828800"/>
            <a:ext cx="7772400" cy="4267200"/>
          </a:xfrm>
        </p:spPr>
        <p:txBody>
          <a:bodyPr/>
          <a:lstStyle/>
          <a:p>
            <a:pPr eaLnBrk="1" hangingPunct="1"/>
            <a:r>
              <a:rPr lang="en-US" sz="2800" dirty="0" smtClean="0"/>
              <a:t>Provably secure, when used correctly</a:t>
            </a:r>
          </a:p>
          <a:p>
            <a:pPr lvl="1" eaLnBrk="1" hangingPunct="1"/>
            <a:r>
              <a:rPr lang="en-US" sz="2400" dirty="0" smtClean="0"/>
              <a:t>Ciphertext provides no info about plaintext</a:t>
            </a:r>
          </a:p>
          <a:p>
            <a:pPr lvl="1" eaLnBrk="1" hangingPunct="1"/>
            <a:r>
              <a:rPr lang="en-US" sz="2400" dirty="0" smtClean="0"/>
              <a:t>All plaintexts are equally likely</a:t>
            </a:r>
          </a:p>
          <a:p>
            <a:pPr lvl="1" eaLnBrk="1" hangingPunct="1"/>
            <a:r>
              <a:rPr lang="en-US" sz="2400" dirty="0" smtClean="0"/>
              <a:t>Pad must be random, used only once</a:t>
            </a:r>
          </a:p>
          <a:p>
            <a:pPr lvl="1" eaLnBrk="1" hangingPunct="1"/>
            <a:r>
              <a:rPr lang="en-US" sz="2400" dirty="0" smtClean="0"/>
              <a:t>Pad is known only by sender and receiver</a:t>
            </a:r>
          </a:p>
          <a:p>
            <a:pPr lvl="1" eaLnBrk="1" hangingPunct="1"/>
            <a:r>
              <a:rPr lang="en-US" sz="2400" i="1" dirty="0" smtClean="0"/>
              <a:t>Pad is same size as message</a:t>
            </a:r>
          </a:p>
          <a:p>
            <a:pPr lvl="1" eaLnBrk="1" hangingPunct="1"/>
            <a:r>
              <a:rPr lang="en-US" sz="2400" dirty="0" smtClean="0"/>
              <a:t>No assurance of message integrity</a:t>
            </a:r>
          </a:p>
          <a:p>
            <a:pPr marL="342900" lvl="1" indent="-342900">
              <a:buFont typeface="Arial" pitchFamily="34" charset="0"/>
              <a:buChar char="•"/>
            </a:pPr>
            <a:r>
              <a:rPr lang="en-US" sz="2800" dirty="0" smtClean="0"/>
              <a:t>Why not distribute message the same way as the pad?</a:t>
            </a:r>
            <a:r>
              <a:rPr lang="en-US" sz="2400" i="1" dirty="0" smtClean="0"/>
              <a:t> - Pad is same size as message</a:t>
            </a:r>
          </a:p>
          <a:p>
            <a:pPr eaLnBrk="1" hangingPunct="1"/>
            <a:endParaRPr lang="en-US" sz="2800" dirty="0" smtClean="0"/>
          </a:p>
        </p:txBody>
      </p:sp>
      <p:sp>
        <p:nvSpPr>
          <p:cNvPr id="5" name="Slide Number Placeholder 4"/>
          <p:cNvSpPr>
            <a:spLocks noGrp="1"/>
          </p:cNvSpPr>
          <p:nvPr>
            <p:ph type="sldNum" sz="quarter" idx="12"/>
          </p:nvPr>
        </p:nvSpPr>
        <p:spPr/>
        <p:txBody>
          <a:bodyPr/>
          <a:lstStyle/>
          <a:p>
            <a:fld id="{5CD56755-107C-4147-A005-686284097212}"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out)">
                                      <p:cBhvr>
                                        <p:cTn id="12" dur="500"/>
                                        <p:tgtEl>
                                          <p:spTgt spid="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out)">
                                      <p:cBhvr>
                                        <p:cTn id="17" dur="500"/>
                                        <p:tgtEl>
                                          <p:spTgt spid="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out)">
                                      <p:cBhvr>
                                        <p:cTn id="22" dur="500"/>
                                        <p:tgtEl>
                                          <p:spTgt spid="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ox(out)">
                                      <p:cBhvr>
                                        <p:cTn id="27" dur="500"/>
                                        <p:tgtEl>
                                          <p:spTgt spid="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ox(out)">
                                      <p:cBhvr>
                                        <p:cTn id="32" dur="500"/>
                                        <p:tgtEl>
                                          <p:spTgt spid="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ox(out)">
                                      <p:cBhvr>
                                        <p:cTn id="37" dur="500"/>
                                        <p:tgtEl>
                                          <p:spTgt spid="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ox(out)">
                                      <p:cBhvr>
                                        <p:cTn id="42" dur="500"/>
                                        <p:tgtEl>
                                          <p:spTgt spid="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mtClean="0"/>
              <a:t>Real-world One-time Pad</a:t>
            </a:r>
          </a:p>
        </p:txBody>
      </p:sp>
      <p:sp>
        <p:nvSpPr>
          <p:cNvPr id="31748" name="Rectangle 3"/>
          <p:cNvSpPr>
            <a:spLocks noGrp="1" noChangeArrowheads="1"/>
          </p:cNvSpPr>
          <p:nvPr>
            <p:ph idx="1"/>
          </p:nvPr>
        </p:nvSpPr>
        <p:spPr/>
        <p:txBody>
          <a:bodyPr/>
          <a:lstStyle/>
          <a:p>
            <a:pPr eaLnBrk="1" hangingPunct="1"/>
            <a:r>
              <a:rPr lang="en-US" sz="2800" dirty="0" smtClean="0"/>
              <a:t>Project </a:t>
            </a:r>
            <a:r>
              <a:rPr lang="en-US" sz="2800" dirty="0" smtClean="0">
                <a:hlinkClick r:id="rId3"/>
              </a:rPr>
              <a:t>VENONA</a:t>
            </a:r>
            <a:endParaRPr lang="en-US" sz="2800" dirty="0" smtClean="0"/>
          </a:p>
          <a:p>
            <a:pPr lvl="1" eaLnBrk="1" hangingPunct="1"/>
            <a:r>
              <a:rPr lang="en-US" sz="2400" dirty="0" smtClean="0"/>
              <a:t>Soviet spy messages from U.S. in 1940’s</a:t>
            </a:r>
          </a:p>
          <a:p>
            <a:pPr lvl="1" eaLnBrk="1" hangingPunct="1"/>
            <a:r>
              <a:rPr lang="en-US" sz="2400" dirty="0" smtClean="0"/>
              <a:t>Nuclear espionage, etc.</a:t>
            </a:r>
          </a:p>
          <a:p>
            <a:pPr lvl="1" eaLnBrk="1" hangingPunct="1"/>
            <a:r>
              <a:rPr lang="en-US" sz="2400" dirty="0" smtClean="0"/>
              <a:t>Thousands of messaged</a:t>
            </a:r>
          </a:p>
          <a:p>
            <a:pPr eaLnBrk="1" hangingPunct="1"/>
            <a:r>
              <a:rPr lang="en-US" sz="2800" dirty="0" smtClean="0"/>
              <a:t>Spy carried one-time pad into U.S.</a:t>
            </a:r>
          </a:p>
          <a:p>
            <a:pPr eaLnBrk="1" hangingPunct="1"/>
            <a:r>
              <a:rPr lang="en-US" sz="2800" dirty="0" smtClean="0"/>
              <a:t>Spy used pad to encrypt secret messages</a:t>
            </a:r>
          </a:p>
          <a:p>
            <a:pPr eaLnBrk="1" hangingPunct="1"/>
            <a:r>
              <a:rPr lang="en-US" sz="2800" dirty="0" smtClean="0"/>
              <a:t>Repeats within the “one-time” pads made cryptanalysis possible </a:t>
            </a:r>
          </a:p>
        </p:txBody>
      </p:sp>
      <p:sp>
        <p:nvSpPr>
          <p:cNvPr id="5" name="Slide Number Placeholder 4"/>
          <p:cNvSpPr>
            <a:spLocks noGrp="1"/>
          </p:cNvSpPr>
          <p:nvPr>
            <p:ph type="sldNum" sz="quarter" idx="12"/>
          </p:nvPr>
        </p:nvSpPr>
        <p:spPr/>
        <p:txBody>
          <a:bodyPr/>
          <a:lstStyle/>
          <a:p>
            <a:fld id="{5CD56755-107C-4147-A005-686284097212}"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152400"/>
            <a:ext cx="7772400" cy="685800"/>
          </a:xfrm>
        </p:spPr>
        <p:txBody>
          <a:bodyPr>
            <a:normAutofit fontScale="90000"/>
          </a:bodyPr>
          <a:lstStyle/>
          <a:p>
            <a:pPr eaLnBrk="1" hangingPunct="1"/>
            <a:r>
              <a:rPr lang="en-US" smtClean="0"/>
              <a:t>VENONA Decrypt (1944)</a:t>
            </a:r>
          </a:p>
        </p:txBody>
      </p:sp>
      <p:sp>
        <p:nvSpPr>
          <p:cNvPr id="32772" name="Rectangle 3"/>
          <p:cNvSpPr>
            <a:spLocks noGrp="1" noChangeArrowheads="1"/>
          </p:cNvSpPr>
          <p:nvPr>
            <p:ph idx="1"/>
          </p:nvPr>
        </p:nvSpPr>
        <p:spPr>
          <a:xfrm>
            <a:off x="685800" y="990600"/>
            <a:ext cx="7696200" cy="3886200"/>
          </a:xfrm>
        </p:spPr>
        <p:txBody>
          <a:bodyPr/>
          <a:lstStyle/>
          <a:p>
            <a:pPr eaLnBrk="1" hangingPunct="1">
              <a:buFont typeface="Wingdings" pitchFamily="2" charset="2"/>
              <a:buNone/>
            </a:pPr>
            <a:r>
              <a:rPr lang="en-US" sz="1600" smtClean="0">
                <a:latin typeface="Arial" pitchFamily="34" charset="0"/>
              </a:rPr>
              <a:t>	[C% Ruth] learned that her husband [v] was called up by the army but he was not sent to the front. He  is a mechanical engineer and is now working at the ENORMOUS [ENORMOZ] [vi] plant in SANTA FE, New Mexico. [45 groups  unrecoverable]</a:t>
            </a:r>
          </a:p>
          <a:p>
            <a:pPr eaLnBrk="1" hangingPunct="1">
              <a:buFont typeface="Wingdings" pitchFamily="2" charset="2"/>
              <a:buNone/>
            </a:pPr>
            <a:r>
              <a:rPr lang="en-US" sz="1600" smtClean="0">
                <a:latin typeface="Arial" pitchFamily="34" charset="0"/>
              </a:rPr>
              <a:t>	detain VOLOK [vii] who is working in a plant on ENORMOUS. He is a FELLOWCOUNTRYMAN  [ZEMLYaK] [viii]. Yesterday  he learned that they had dismissed him from his work. His  active work in progressive organizations in the past was cause of his dismissal. In the FELLOWCOUNTRYMAN line LIBERAL is in touch with CHESTER [ix]. They meet once a month for the payment of dues. CHESTER is interested in whether we are satisfied with the collaboration and whether there are not any misunderstandings. He does not inquire about specific items of work [KONKRETNAYa RABOTA]. In  as much as CHESTER knows about the role of  LIBERAL's group we beg consent to ask C. through LIBERAL about leads from among people who are working on ENOURMOUS and in other technical fields.</a:t>
            </a:r>
          </a:p>
        </p:txBody>
      </p:sp>
      <p:sp>
        <p:nvSpPr>
          <p:cNvPr id="6" name="Slide Number Placeholder 5"/>
          <p:cNvSpPr>
            <a:spLocks noGrp="1"/>
          </p:cNvSpPr>
          <p:nvPr>
            <p:ph type="sldNum" sz="quarter" idx="12"/>
          </p:nvPr>
        </p:nvSpPr>
        <p:spPr/>
        <p:txBody>
          <a:bodyPr/>
          <a:lstStyle/>
          <a:p>
            <a:fld id="{5CD56755-107C-4147-A005-686284097212}" type="slidenum">
              <a:rPr lang="en-US" smtClean="0"/>
              <a:pPr/>
              <a:t>38</a:t>
            </a:fld>
            <a:endParaRPr lang="en-US"/>
          </a:p>
        </p:txBody>
      </p:sp>
      <p:sp>
        <p:nvSpPr>
          <p:cNvPr id="494596" name="Rectangle 4"/>
          <p:cNvSpPr>
            <a:spLocks noChangeArrowheads="1"/>
          </p:cNvSpPr>
          <p:nvPr/>
        </p:nvSpPr>
        <p:spPr bwMode="auto">
          <a:xfrm>
            <a:off x="838200" y="4953000"/>
            <a:ext cx="7162800" cy="1295400"/>
          </a:xfrm>
          <a:prstGeom prst="rect">
            <a:avLst/>
          </a:prstGeom>
          <a:noFill/>
          <a:ln w="9525">
            <a:noFill/>
            <a:miter lim="800000"/>
            <a:headEnd/>
            <a:tailEnd/>
          </a:ln>
        </p:spPr>
        <p:txBody>
          <a:bodyPr/>
          <a:lstStyle/>
          <a:p>
            <a:pPr marL="342900" indent="-342900">
              <a:lnSpc>
                <a:spcPct val="80000"/>
              </a:lnSpc>
              <a:spcBef>
                <a:spcPct val="20000"/>
              </a:spcBef>
              <a:buClr>
                <a:schemeClr val="accent2"/>
              </a:buClr>
              <a:buSzPct val="75000"/>
              <a:buFont typeface="Wingdings" pitchFamily="2" charset="2"/>
              <a:buChar char="q"/>
            </a:pPr>
            <a:r>
              <a:rPr lang="en-US" sz="2800"/>
              <a:t>“Ruth” == Ruth Greenglass</a:t>
            </a:r>
          </a:p>
          <a:p>
            <a:pPr marL="342900" indent="-342900">
              <a:lnSpc>
                <a:spcPct val="80000"/>
              </a:lnSpc>
              <a:spcBef>
                <a:spcPct val="20000"/>
              </a:spcBef>
              <a:buClr>
                <a:schemeClr val="accent2"/>
              </a:buClr>
              <a:buSzPct val="75000"/>
              <a:buFont typeface="Wingdings" pitchFamily="2" charset="2"/>
              <a:buChar char="q"/>
            </a:pPr>
            <a:r>
              <a:rPr lang="en-US" sz="2800"/>
              <a:t>“Liberal” == Julius Rosenberg</a:t>
            </a:r>
          </a:p>
          <a:p>
            <a:pPr marL="342900" indent="-342900">
              <a:lnSpc>
                <a:spcPct val="80000"/>
              </a:lnSpc>
              <a:spcBef>
                <a:spcPct val="20000"/>
              </a:spcBef>
              <a:buClr>
                <a:schemeClr val="accent2"/>
              </a:buClr>
              <a:buSzPct val="75000"/>
              <a:buFont typeface="Wingdings" pitchFamily="2" charset="2"/>
              <a:buChar char="q"/>
            </a:pPr>
            <a:r>
              <a:rPr lang="en-US" sz="2800"/>
              <a:t>“Enormous” == the atomic bomb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4596">
                                            <p:txEl>
                                              <p:pRg st="0" end="0"/>
                                            </p:txEl>
                                          </p:spTgt>
                                        </p:tgtEl>
                                        <p:attrNameLst>
                                          <p:attrName>style.visibility</p:attrName>
                                        </p:attrNameLst>
                                      </p:cBhvr>
                                      <p:to>
                                        <p:strVal val="visible"/>
                                      </p:to>
                                    </p:set>
                                    <p:animEffect transition="in" filter="box(out)">
                                      <p:cBhvr>
                                        <p:cTn id="7" dur="500"/>
                                        <p:tgtEl>
                                          <p:spTgt spid="4945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4596">
                                            <p:txEl>
                                              <p:pRg st="1" end="1"/>
                                            </p:txEl>
                                          </p:spTgt>
                                        </p:tgtEl>
                                        <p:attrNameLst>
                                          <p:attrName>style.visibility</p:attrName>
                                        </p:attrNameLst>
                                      </p:cBhvr>
                                      <p:to>
                                        <p:strVal val="visible"/>
                                      </p:to>
                                    </p:set>
                                    <p:animEffect transition="in" filter="box(out)">
                                      <p:cBhvr>
                                        <p:cTn id="12" dur="500"/>
                                        <p:tgtEl>
                                          <p:spTgt spid="49459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box(out)">
                                      <p:cBhvr>
                                        <p:cTn id="17" dur="500"/>
                                        <p:tgtEl>
                                          <p:spTgt spid="49459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304800"/>
            <a:ext cx="7772400" cy="1143000"/>
          </a:xfrm>
        </p:spPr>
        <p:txBody>
          <a:bodyPr/>
          <a:lstStyle/>
          <a:p>
            <a:pPr eaLnBrk="1" hangingPunct="1"/>
            <a:r>
              <a:rPr lang="en-US" smtClean="0"/>
              <a:t>Codebook</a:t>
            </a:r>
          </a:p>
        </p:txBody>
      </p:sp>
      <p:sp>
        <p:nvSpPr>
          <p:cNvPr id="39939" name="Rectangle 3"/>
          <p:cNvSpPr>
            <a:spLocks noGrp="1" noChangeArrowheads="1"/>
          </p:cNvSpPr>
          <p:nvPr>
            <p:ph idx="1"/>
          </p:nvPr>
        </p:nvSpPr>
        <p:spPr>
          <a:xfrm>
            <a:off x="533400" y="1447800"/>
            <a:ext cx="8229600" cy="4648200"/>
          </a:xfrm>
        </p:spPr>
        <p:txBody>
          <a:bodyPr/>
          <a:lstStyle/>
          <a:p>
            <a:pPr eaLnBrk="1" hangingPunct="1"/>
            <a:r>
              <a:rPr lang="en-US" sz="2800" smtClean="0"/>
              <a:t>Literally, a book filled with “codewords”</a:t>
            </a:r>
            <a:endParaRPr lang="en-US" sz="2800" smtClean="0">
              <a:hlinkClick r:id="rId3"/>
            </a:endParaRPr>
          </a:p>
          <a:p>
            <a:pPr eaLnBrk="1" hangingPunct="1"/>
            <a:r>
              <a:rPr lang="en-US" sz="2800" smtClean="0">
                <a:hlinkClick r:id="rId3"/>
              </a:rPr>
              <a:t>Zimmerman Telegram</a:t>
            </a:r>
            <a:r>
              <a:rPr lang="en-US" sz="2800" smtClean="0"/>
              <a:t> encrypted via codebook</a:t>
            </a:r>
          </a:p>
          <a:p>
            <a:pPr eaLnBrk="1" hangingPunct="1">
              <a:buFont typeface="Wingdings" pitchFamily="2" charset="2"/>
              <a:buNone/>
            </a:pPr>
            <a:r>
              <a:rPr lang="en-US" sz="1800" smtClean="0"/>
              <a:t>		Februar			13605</a:t>
            </a:r>
          </a:p>
          <a:p>
            <a:pPr eaLnBrk="1" hangingPunct="1">
              <a:buFont typeface="Wingdings" pitchFamily="2" charset="2"/>
              <a:buNone/>
            </a:pPr>
            <a:r>
              <a:rPr lang="en-US" sz="1800" smtClean="0"/>
              <a:t>		fest			13732</a:t>
            </a:r>
          </a:p>
          <a:p>
            <a:pPr eaLnBrk="1" hangingPunct="1">
              <a:buFont typeface="Wingdings" pitchFamily="2" charset="2"/>
              <a:buNone/>
            </a:pPr>
            <a:r>
              <a:rPr lang="en-US" sz="1800" smtClean="0"/>
              <a:t>		finanzielle		13850</a:t>
            </a:r>
          </a:p>
          <a:p>
            <a:pPr eaLnBrk="1" hangingPunct="1">
              <a:buFont typeface="Wingdings" pitchFamily="2" charset="2"/>
              <a:buNone/>
            </a:pPr>
            <a:r>
              <a:rPr lang="en-US" sz="1800" smtClean="0"/>
              <a:t>		folgender		13918</a:t>
            </a:r>
          </a:p>
          <a:p>
            <a:pPr eaLnBrk="1" hangingPunct="1">
              <a:buFont typeface="Wingdings" pitchFamily="2" charset="2"/>
              <a:buNone/>
            </a:pPr>
            <a:r>
              <a:rPr lang="en-US" sz="1800" smtClean="0"/>
              <a:t>		Frieden			17142</a:t>
            </a:r>
          </a:p>
          <a:p>
            <a:pPr eaLnBrk="1" hangingPunct="1">
              <a:buFont typeface="Wingdings" pitchFamily="2" charset="2"/>
              <a:buNone/>
            </a:pPr>
            <a:r>
              <a:rPr lang="en-US" sz="1800" smtClean="0"/>
              <a:t>		Friedenschluss		17149</a:t>
            </a:r>
          </a:p>
          <a:p>
            <a:pPr eaLnBrk="1" hangingPunct="1">
              <a:buFont typeface="Wingdings" pitchFamily="2" charset="2"/>
              <a:buNone/>
            </a:pPr>
            <a:r>
              <a:rPr lang="en-US" sz="1800" smtClean="0"/>
              <a:t>			:		    :</a:t>
            </a:r>
          </a:p>
          <a:p>
            <a:pPr eaLnBrk="1" hangingPunct="1"/>
            <a:r>
              <a:rPr lang="en-US" sz="2800" smtClean="0"/>
              <a:t>Modern block ciphers are codebooks!</a:t>
            </a:r>
          </a:p>
          <a:p>
            <a:pPr eaLnBrk="1" hangingPunct="1"/>
            <a:r>
              <a:rPr lang="en-US" sz="2800" smtClean="0"/>
              <a:t>More on this later…</a:t>
            </a:r>
          </a:p>
        </p:txBody>
      </p:sp>
      <p:sp>
        <p:nvSpPr>
          <p:cNvPr id="5" name="Slide Number Placeholder 4"/>
          <p:cNvSpPr>
            <a:spLocks noGrp="1"/>
          </p:cNvSpPr>
          <p:nvPr>
            <p:ph type="sldNum" sz="quarter" idx="12"/>
          </p:nvPr>
        </p:nvSpPr>
        <p:spPr/>
        <p:txBody>
          <a:bodyPr/>
          <a:lstStyle/>
          <a:p>
            <a:fld id="{5CD56755-107C-4147-A005-686284097212}"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out)">
                                      <p:cBhvr>
                                        <p:cTn id="7" dur="500"/>
                                        <p:tgtEl>
                                          <p:spTgt spid="39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out)">
                                      <p:cBhvr>
                                        <p:cTn id="12" dur="500"/>
                                        <p:tgtEl>
                                          <p:spTgt spid="399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out)">
                                      <p:cBhvr>
                                        <p:cTn id="17" dur="500"/>
                                        <p:tgtEl>
                                          <p:spTgt spid="399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ox(out)">
                                      <p:cBhvr>
                                        <p:cTn id="22" dur="500"/>
                                        <p:tgtEl>
                                          <p:spTgt spid="399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out)">
                                      <p:cBhvr>
                                        <p:cTn id="27" dur="500"/>
                                        <p:tgtEl>
                                          <p:spTgt spid="399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out)">
                                      <p:cBhvr>
                                        <p:cTn id="32" dur="500"/>
                                        <p:tgtEl>
                                          <p:spTgt spid="399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ox(out)">
                                      <p:cBhvr>
                                        <p:cTn id="37" dur="500"/>
                                        <p:tgtEl>
                                          <p:spTgt spid="399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out)">
                                      <p:cBhvr>
                                        <p:cTn id="42" dur="500"/>
                                        <p:tgtEl>
                                          <p:spTgt spid="399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Effect transition="in" filter="box(out)">
                                      <p:cBhvr>
                                        <p:cTn id="47" dur="500"/>
                                        <p:tgtEl>
                                          <p:spTgt spid="3993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39">
                                            <p:txEl>
                                              <p:pRg st="9" end="9"/>
                                            </p:txEl>
                                          </p:spTgt>
                                        </p:tgtEl>
                                        <p:attrNameLst>
                                          <p:attrName>style.visibility</p:attrName>
                                        </p:attrNameLst>
                                      </p:cBhvr>
                                      <p:to>
                                        <p:strVal val="visible"/>
                                      </p:to>
                                    </p:set>
                                    <p:animEffect transition="in" filter="box(out)">
                                      <p:cBhvr>
                                        <p:cTn id="52" dur="500"/>
                                        <p:tgtEl>
                                          <p:spTgt spid="3993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39">
                                            <p:txEl>
                                              <p:pRg st="10" end="10"/>
                                            </p:txEl>
                                          </p:spTgt>
                                        </p:tgtEl>
                                        <p:attrNameLst>
                                          <p:attrName>style.visibility</p:attrName>
                                        </p:attrNameLst>
                                      </p:cBhvr>
                                      <p:to>
                                        <p:strVal val="visible"/>
                                      </p:to>
                                    </p:set>
                                    <p:animEffect transition="in" filter="box(out)">
                                      <p:cBhvr>
                                        <p:cTn id="57" dur="500"/>
                                        <p:tgtEl>
                                          <p:spTgt spid="3993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304800"/>
            <a:ext cx="7772400" cy="990600"/>
          </a:xfrm>
        </p:spPr>
        <p:txBody>
          <a:bodyPr/>
          <a:lstStyle/>
          <a:p>
            <a:pPr eaLnBrk="1" hangingPunct="1"/>
            <a:r>
              <a:rPr lang="en-US" smtClean="0"/>
              <a:t>Crypto</a:t>
            </a:r>
          </a:p>
        </p:txBody>
      </p:sp>
      <p:sp>
        <p:nvSpPr>
          <p:cNvPr id="9220" name="Rectangle 3"/>
          <p:cNvSpPr>
            <a:spLocks noGrp="1" noChangeArrowheads="1"/>
          </p:cNvSpPr>
          <p:nvPr>
            <p:ph idx="1"/>
          </p:nvPr>
        </p:nvSpPr>
        <p:spPr>
          <a:xfrm>
            <a:off x="685800" y="1447800"/>
            <a:ext cx="7848600" cy="4724400"/>
          </a:xfrm>
        </p:spPr>
        <p:txBody>
          <a:bodyPr/>
          <a:lstStyle/>
          <a:p>
            <a:pPr eaLnBrk="1" hangingPunct="1"/>
            <a:r>
              <a:rPr lang="en-US" sz="2800" dirty="0" smtClean="0"/>
              <a:t>Basic assumption</a:t>
            </a:r>
          </a:p>
          <a:p>
            <a:pPr lvl="1" eaLnBrk="1" hangingPunct="1"/>
            <a:r>
              <a:rPr lang="en-US" sz="2400" dirty="0" smtClean="0"/>
              <a:t>The system is completely known to the attacker</a:t>
            </a:r>
          </a:p>
          <a:p>
            <a:pPr lvl="1" eaLnBrk="1" hangingPunct="1"/>
            <a:r>
              <a:rPr lang="en-US" sz="2400" dirty="0" smtClean="0"/>
              <a:t>Only the key is secret</a:t>
            </a:r>
          </a:p>
          <a:p>
            <a:pPr eaLnBrk="1" hangingPunct="1"/>
            <a:r>
              <a:rPr lang="en-US" sz="2800" dirty="0" smtClean="0"/>
              <a:t>Also known as </a:t>
            </a:r>
            <a:r>
              <a:rPr lang="en-US" sz="2800" b="1" dirty="0" err="1" smtClean="0">
                <a:solidFill>
                  <a:schemeClr val="accent2"/>
                </a:solidFill>
              </a:rPr>
              <a:t>Kerckhoffs</a:t>
            </a:r>
            <a:r>
              <a:rPr lang="en-US" sz="2800" b="1" dirty="0" smtClean="0">
                <a:solidFill>
                  <a:schemeClr val="accent2"/>
                </a:solidFill>
              </a:rPr>
              <a:t> Principle</a:t>
            </a:r>
            <a:endParaRPr lang="en-US" sz="2800" dirty="0" smtClean="0"/>
          </a:p>
          <a:p>
            <a:pPr lvl="1" eaLnBrk="1" hangingPunct="1"/>
            <a:r>
              <a:rPr lang="en-US" sz="2400" dirty="0" smtClean="0"/>
              <a:t>Crypto algorithms are not secret</a:t>
            </a:r>
          </a:p>
          <a:p>
            <a:pPr eaLnBrk="1" hangingPunct="1"/>
            <a:r>
              <a:rPr lang="en-US" sz="2800" dirty="0" smtClean="0"/>
              <a:t>Why do we make this assumption?</a:t>
            </a:r>
          </a:p>
        </p:txBody>
      </p:sp>
      <p:sp>
        <p:nvSpPr>
          <p:cNvPr id="5" name="Slide Number Placeholder 4"/>
          <p:cNvSpPr>
            <a:spLocks noGrp="1"/>
          </p:cNvSpPr>
          <p:nvPr>
            <p:ph type="sldNum" sz="quarter" idx="12"/>
          </p:nvPr>
        </p:nvSpPr>
        <p:spPr/>
        <p:txBody>
          <a:bodyPr/>
          <a:lstStyle/>
          <a:p>
            <a:fld id="{5CD56755-107C-4147-A005-686284097212}"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Grp="1" noChangeArrowheads="1"/>
          </p:cNvSpPr>
          <p:nvPr>
            <p:ph type="title"/>
          </p:nvPr>
        </p:nvSpPr>
        <p:spPr>
          <a:xfrm>
            <a:off x="457200" y="457200"/>
            <a:ext cx="3200400" cy="1524000"/>
          </a:xfrm>
          <a:noFill/>
        </p:spPr>
        <p:txBody>
          <a:bodyPr/>
          <a:lstStyle/>
          <a:p>
            <a:pPr eaLnBrk="1" hangingPunct="1"/>
            <a:r>
              <a:rPr lang="en-US" smtClean="0"/>
              <a:t>Zimmerman</a:t>
            </a:r>
            <a:br>
              <a:rPr lang="en-US" smtClean="0"/>
            </a:br>
            <a:r>
              <a:rPr lang="en-US" smtClean="0"/>
              <a:t>Telegram</a:t>
            </a:r>
          </a:p>
        </p:txBody>
      </p:sp>
      <p:sp>
        <p:nvSpPr>
          <p:cNvPr id="34820" name="Rectangle 8"/>
          <p:cNvSpPr>
            <a:spLocks noGrp="1" noChangeArrowheads="1"/>
          </p:cNvSpPr>
          <p:nvPr>
            <p:ph idx="1"/>
          </p:nvPr>
        </p:nvSpPr>
        <p:spPr>
          <a:xfrm>
            <a:off x="381000" y="2362200"/>
            <a:ext cx="3429000" cy="3581400"/>
          </a:xfrm>
          <a:noFill/>
        </p:spPr>
        <p:txBody>
          <a:bodyPr/>
          <a:lstStyle/>
          <a:p>
            <a:pPr eaLnBrk="1" hangingPunct="1"/>
            <a:r>
              <a:rPr lang="en-US" sz="2800" dirty="0" smtClean="0"/>
              <a:t>One of most famous codebook ciphers ever</a:t>
            </a:r>
          </a:p>
          <a:p>
            <a:pPr eaLnBrk="1" hangingPunct="1"/>
            <a:r>
              <a:rPr lang="en-US" sz="2800" dirty="0" smtClean="0"/>
              <a:t>Led to US entry in WWI</a:t>
            </a:r>
          </a:p>
          <a:p>
            <a:pPr eaLnBrk="1" hangingPunct="1"/>
            <a:r>
              <a:rPr lang="en-US" sz="2800" dirty="0" smtClean="0"/>
              <a:t>Ciphertext shown here…</a:t>
            </a:r>
          </a:p>
        </p:txBody>
      </p:sp>
      <p:sp>
        <p:nvSpPr>
          <p:cNvPr id="6" name="Slide Number Placeholder 5"/>
          <p:cNvSpPr>
            <a:spLocks noGrp="1"/>
          </p:cNvSpPr>
          <p:nvPr>
            <p:ph type="sldNum" sz="quarter" idx="12"/>
          </p:nvPr>
        </p:nvSpPr>
        <p:spPr/>
        <p:txBody>
          <a:bodyPr/>
          <a:lstStyle/>
          <a:p>
            <a:fld id="{5CD56755-107C-4147-A005-686284097212}" type="slidenum">
              <a:rPr lang="en-US" smtClean="0"/>
              <a:pPr/>
              <a:t>40</a:t>
            </a:fld>
            <a:endParaRPr lang="en-US"/>
          </a:p>
        </p:txBody>
      </p:sp>
      <p:pic>
        <p:nvPicPr>
          <p:cNvPr id="34821" name="Picture 12"/>
          <p:cNvPicPr>
            <a:picLocks noChangeAspect="1" noChangeArrowheads="1"/>
          </p:cNvPicPr>
          <p:nvPr/>
        </p:nvPicPr>
        <p:blipFill>
          <a:blip r:embed="rId2" cstate="print"/>
          <a:srcRect/>
          <a:stretch>
            <a:fillRect/>
          </a:stretch>
        </p:blipFill>
        <p:spPr bwMode="auto">
          <a:xfrm>
            <a:off x="4267200" y="533400"/>
            <a:ext cx="4286250" cy="5487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a:xfrm>
            <a:off x="152400" y="304800"/>
            <a:ext cx="3276600" cy="2057400"/>
          </a:xfrm>
          <a:noFill/>
        </p:spPr>
        <p:txBody>
          <a:bodyPr>
            <a:normAutofit fontScale="90000"/>
          </a:bodyPr>
          <a:lstStyle/>
          <a:p>
            <a:pPr eaLnBrk="1" hangingPunct="1"/>
            <a:r>
              <a:rPr lang="en-US" smtClean="0"/>
              <a:t>Zimmerman</a:t>
            </a:r>
            <a:br>
              <a:rPr lang="en-US" smtClean="0"/>
            </a:br>
            <a:r>
              <a:rPr lang="en-US" smtClean="0"/>
              <a:t>Telegram</a:t>
            </a:r>
            <a:br>
              <a:rPr lang="en-US" smtClean="0"/>
            </a:br>
            <a:r>
              <a:rPr lang="en-US" smtClean="0"/>
              <a:t>Decrypted</a:t>
            </a:r>
          </a:p>
        </p:txBody>
      </p:sp>
      <p:sp>
        <p:nvSpPr>
          <p:cNvPr id="6" name="Slide Number Placeholder 5"/>
          <p:cNvSpPr>
            <a:spLocks noGrp="1"/>
          </p:cNvSpPr>
          <p:nvPr>
            <p:ph type="sldNum" sz="quarter" idx="12"/>
          </p:nvPr>
        </p:nvSpPr>
        <p:spPr/>
        <p:txBody>
          <a:bodyPr/>
          <a:lstStyle/>
          <a:p>
            <a:fld id="{5CD56755-107C-4147-A005-686284097212}" type="slidenum">
              <a:rPr lang="en-US" smtClean="0"/>
              <a:pPr/>
              <a:t>41</a:t>
            </a:fld>
            <a:endParaRPr lang="en-US"/>
          </a:p>
        </p:txBody>
      </p:sp>
      <p:sp>
        <p:nvSpPr>
          <p:cNvPr id="35844" name="Rectangle 6"/>
          <p:cNvSpPr>
            <a:spLocks noChangeArrowheads="1"/>
          </p:cNvSpPr>
          <p:nvPr/>
        </p:nvSpPr>
        <p:spPr bwMode="auto">
          <a:xfrm>
            <a:off x="228600" y="2743200"/>
            <a:ext cx="3124200" cy="28956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2800"/>
              <a:t>British had recovered partial codebook</a:t>
            </a:r>
          </a:p>
          <a:p>
            <a:pPr marL="342900" indent="-342900">
              <a:lnSpc>
                <a:spcPct val="90000"/>
              </a:lnSpc>
              <a:spcBef>
                <a:spcPct val="20000"/>
              </a:spcBef>
              <a:buClr>
                <a:schemeClr val="accent2"/>
              </a:buClr>
              <a:buSzPct val="75000"/>
              <a:buFont typeface="Wingdings" pitchFamily="2" charset="2"/>
              <a:buChar char="q"/>
            </a:pPr>
            <a:r>
              <a:rPr lang="en-US" sz="2800"/>
              <a:t>Able to fill in missing parts</a:t>
            </a:r>
          </a:p>
        </p:txBody>
      </p:sp>
      <p:pic>
        <p:nvPicPr>
          <p:cNvPr id="35845" name="Picture 9"/>
          <p:cNvPicPr>
            <a:picLocks noChangeAspect="1" noChangeArrowheads="1"/>
          </p:cNvPicPr>
          <p:nvPr/>
        </p:nvPicPr>
        <p:blipFill>
          <a:blip r:embed="rId2" cstate="print"/>
          <a:srcRect/>
          <a:stretch>
            <a:fillRect/>
          </a:stretch>
        </p:blipFill>
        <p:spPr bwMode="auto">
          <a:xfrm>
            <a:off x="3962400" y="609600"/>
            <a:ext cx="4554538" cy="5380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smtClean="0"/>
              <a:t>Post-WWII History</a:t>
            </a:r>
          </a:p>
        </p:txBody>
      </p:sp>
      <p:sp>
        <p:nvSpPr>
          <p:cNvPr id="43012" name="Rectangle 3"/>
          <p:cNvSpPr>
            <a:spLocks noGrp="1" noChangeArrowheads="1"/>
          </p:cNvSpPr>
          <p:nvPr>
            <p:ph idx="1"/>
          </p:nvPr>
        </p:nvSpPr>
        <p:spPr>
          <a:xfrm>
            <a:off x="685800" y="1905000"/>
            <a:ext cx="7772400" cy="4267200"/>
          </a:xfrm>
        </p:spPr>
        <p:txBody>
          <a:bodyPr/>
          <a:lstStyle/>
          <a:p>
            <a:pPr eaLnBrk="1" hangingPunct="1"/>
            <a:r>
              <a:rPr lang="en-US" sz="2800" smtClean="0"/>
              <a:t>Claude Shannon </a:t>
            </a:r>
            <a:r>
              <a:rPr lang="en-US" sz="2800" smtClean="0">
                <a:sym typeface="Symbol" pitchFamily="18" charset="2"/>
              </a:rPr>
              <a:t></a:t>
            </a:r>
            <a:r>
              <a:rPr lang="en-US" sz="2800" smtClean="0"/>
              <a:t> father of the science of information theory</a:t>
            </a:r>
          </a:p>
          <a:p>
            <a:pPr eaLnBrk="1" hangingPunct="1"/>
            <a:r>
              <a:rPr lang="en-US" sz="2800" smtClean="0"/>
              <a:t>Computer revolution </a:t>
            </a:r>
            <a:r>
              <a:rPr lang="en-US" sz="2800" smtClean="0">
                <a:sym typeface="Symbol" pitchFamily="18" charset="2"/>
              </a:rPr>
              <a:t></a:t>
            </a:r>
            <a:r>
              <a:rPr lang="en-US" sz="2800" smtClean="0"/>
              <a:t> lots of data</a:t>
            </a:r>
          </a:p>
          <a:p>
            <a:pPr eaLnBrk="1" hangingPunct="1"/>
            <a:r>
              <a:rPr lang="en-US" sz="2800" smtClean="0"/>
              <a:t>Data Encryption Standard (DES), 70’s</a:t>
            </a:r>
          </a:p>
          <a:p>
            <a:pPr eaLnBrk="1" hangingPunct="1"/>
            <a:r>
              <a:rPr lang="en-US" sz="2800" smtClean="0"/>
              <a:t>Public Key cryptography, 70’s</a:t>
            </a:r>
          </a:p>
          <a:p>
            <a:pPr eaLnBrk="1" hangingPunct="1"/>
            <a:r>
              <a:rPr lang="en-US" sz="2800" smtClean="0"/>
              <a:t>CRYPTO conferences, 80’s</a:t>
            </a:r>
          </a:p>
          <a:p>
            <a:pPr eaLnBrk="1" hangingPunct="1"/>
            <a:r>
              <a:rPr lang="en-US" sz="2800" smtClean="0"/>
              <a:t>Advanced Encryption Standard (AES), 90’s</a:t>
            </a:r>
          </a:p>
          <a:p>
            <a:pPr eaLnBrk="1" hangingPunct="1"/>
            <a:r>
              <a:rPr lang="en-US" sz="2800" smtClean="0"/>
              <a:t>Crypto moved out of classified world</a:t>
            </a:r>
          </a:p>
        </p:txBody>
      </p:sp>
      <p:sp>
        <p:nvSpPr>
          <p:cNvPr id="5" name="Slide Number Placeholder 4"/>
          <p:cNvSpPr>
            <a:spLocks noGrp="1"/>
          </p:cNvSpPr>
          <p:nvPr>
            <p:ph type="sldNum" sz="quarter" idx="12"/>
          </p:nvPr>
        </p:nvSpPr>
        <p:spPr/>
        <p:txBody>
          <a:bodyPr/>
          <a:lstStyle/>
          <a:p>
            <a:fld id="{5CD56755-107C-4147-A005-686284097212}"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457200"/>
            <a:ext cx="7772400" cy="914400"/>
          </a:xfrm>
        </p:spPr>
        <p:txBody>
          <a:bodyPr/>
          <a:lstStyle/>
          <a:p>
            <a:pPr eaLnBrk="1" hangingPunct="1"/>
            <a:r>
              <a:rPr lang="en-US" smtClean="0"/>
              <a:t>Claude Shannon</a:t>
            </a:r>
          </a:p>
        </p:txBody>
      </p:sp>
      <p:sp>
        <p:nvSpPr>
          <p:cNvPr id="58371" name="Rectangle 3"/>
          <p:cNvSpPr>
            <a:spLocks noGrp="1" noChangeArrowheads="1"/>
          </p:cNvSpPr>
          <p:nvPr>
            <p:ph idx="1"/>
          </p:nvPr>
        </p:nvSpPr>
        <p:spPr>
          <a:xfrm>
            <a:off x="685800" y="1600200"/>
            <a:ext cx="8001000" cy="4572000"/>
          </a:xfrm>
        </p:spPr>
        <p:txBody>
          <a:bodyPr/>
          <a:lstStyle/>
          <a:p>
            <a:pPr eaLnBrk="1" hangingPunct="1"/>
            <a:r>
              <a:rPr lang="en-US" sz="2800" dirty="0" smtClean="0"/>
              <a:t>The founder of </a:t>
            </a:r>
            <a:r>
              <a:rPr lang="en-US" sz="2800" i="1" dirty="0" smtClean="0"/>
              <a:t>Information Theory</a:t>
            </a:r>
            <a:endParaRPr lang="en-US" sz="2800" i="1" dirty="0" smtClean="0">
              <a:latin typeface="Times-Italic" charset="0"/>
            </a:endParaRPr>
          </a:p>
          <a:p>
            <a:pPr eaLnBrk="1" hangingPunct="1"/>
            <a:r>
              <a:rPr lang="en-US" sz="2800" dirty="0" smtClean="0"/>
              <a:t>1949 paper:</a:t>
            </a:r>
            <a:r>
              <a:rPr lang="en-US" sz="2800" i="1" dirty="0" smtClean="0">
                <a:latin typeface="Times-Italic" charset="0"/>
              </a:rPr>
              <a:t> </a:t>
            </a:r>
            <a:r>
              <a:rPr lang="en-US" sz="2800" i="1" dirty="0" smtClean="0">
                <a:latin typeface="Times-Italic" charset="0"/>
                <a:hlinkClick r:id="rId3"/>
              </a:rPr>
              <a:t>Comm. Thy. of Secrecy Systems</a:t>
            </a:r>
            <a:endParaRPr lang="en-US" sz="2800" i="1" dirty="0" smtClean="0">
              <a:latin typeface="Times-Italic" charset="0"/>
            </a:endParaRPr>
          </a:p>
          <a:p>
            <a:pPr eaLnBrk="1" hangingPunct="1"/>
            <a:r>
              <a:rPr lang="en-US" sz="2800" dirty="0" smtClean="0"/>
              <a:t>Confusion and diffusion</a:t>
            </a:r>
          </a:p>
          <a:p>
            <a:r>
              <a:rPr lang="en-US" dirty="0" smtClean="0"/>
              <a:t>Proved that one-time pad is secure</a:t>
            </a:r>
          </a:p>
        </p:txBody>
      </p:sp>
      <p:sp>
        <p:nvSpPr>
          <p:cNvPr id="5" name="Slide Number Placeholder 4"/>
          <p:cNvSpPr>
            <a:spLocks noGrp="1"/>
          </p:cNvSpPr>
          <p:nvPr>
            <p:ph type="sldNum" sz="quarter" idx="12"/>
          </p:nvPr>
        </p:nvSpPr>
        <p:spPr/>
        <p:txBody>
          <a:bodyPr/>
          <a:lstStyle/>
          <a:p>
            <a:fld id="{5CD56755-107C-4147-A005-686284097212}"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out)">
                                      <p:cBhvr>
                                        <p:cTn id="12" dur="500"/>
                                        <p:tgtEl>
                                          <p:spTgt spid="583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out)">
                                      <p:cBhvr>
                                        <p:cTn id="17" dur="500"/>
                                        <p:tgtEl>
                                          <p:spTgt spid="583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out)">
                                      <p:cBhvr>
                                        <p:cTn id="22" dur="500"/>
                                        <p:tgtEl>
                                          <p:spTgt spid="583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5800" y="457200"/>
            <a:ext cx="7772400" cy="914400"/>
          </a:xfrm>
        </p:spPr>
        <p:txBody>
          <a:bodyPr/>
          <a:lstStyle/>
          <a:p>
            <a:pPr eaLnBrk="1" hangingPunct="1"/>
            <a:r>
              <a:rPr lang="en-US" dirty="0" smtClean="0"/>
              <a:t>Taxonomy of Cryptography</a:t>
            </a:r>
          </a:p>
        </p:txBody>
      </p:sp>
      <p:sp>
        <p:nvSpPr>
          <p:cNvPr id="45060" name="Rectangle 3"/>
          <p:cNvSpPr>
            <a:spLocks noGrp="1" noChangeArrowheads="1"/>
          </p:cNvSpPr>
          <p:nvPr>
            <p:ph idx="1"/>
          </p:nvPr>
        </p:nvSpPr>
        <p:spPr>
          <a:xfrm>
            <a:off x="685800" y="1447800"/>
            <a:ext cx="7848600" cy="4724400"/>
          </a:xfrm>
        </p:spPr>
        <p:txBody>
          <a:bodyPr/>
          <a:lstStyle/>
          <a:p>
            <a:pPr eaLnBrk="1" hangingPunct="1"/>
            <a:r>
              <a:rPr lang="en-US" sz="2800" b="1" dirty="0" smtClean="0">
                <a:solidFill>
                  <a:schemeClr val="accent2"/>
                </a:solidFill>
              </a:rPr>
              <a:t>Symmetric Key</a:t>
            </a:r>
            <a:endParaRPr lang="en-US" sz="2800" dirty="0" smtClean="0"/>
          </a:p>
          <a:p>
            <a:pPr lvl="1" eaLnBrk="1" hangingPunct="1"/>
            <a:r>
              <a:rPr lang="en-US" sz="2400" dirty="0" smtClean="0"/>
              <a:t>Same key for encryption as for decryption</a:t>
            </a:r>
          </a:p>
          <a:p>
            <a:pPr lvl="1" eaLnBrk="1" hangingPunct="1"/>
            <a:r>
              <a:rPr lang="en-US" sz="2400" dirty="0" smtClean="0"/>
              <a:t>Stream ciphers</a:t>
            </a:r>
          </a:p>
          <a:p>
            <a:pPr lvl="1" eaLnBrk="1" hangingPunct="1"/>
            <a:r>
              <a:rPr lang="en-US" sz="2400" dirty="0" smtClean="0"/>
              <a:t>Block ciphers</a:t>
            </a:r>
          </a:p>
          <a:p>
            <a:pPr eaLnBrk="1" hangingPunct="1"/>
            <a:r>
              <a:rPr lang="en-US" sz="2800" b="1" dirty="0" smtClean="0">
                <a:solidFill>
                  <a:schemeClr val="accent2"/>
                </a:solidFill>
              </a:rPr>
              <a:t>Public Key</a:t>
            </a:r>
            <a:endParaRPr lang="en-US" sz="2800" dirty="0" smtClean="0"/>
          </a:p>
          <a:p>
            <a:pPr lvl="1" eaLnBrk="1" hangingPunct="1"/>
            <a:r>
              <a:rPr lang="en-US" sz="2400" dirty="0" smtClean="0"/>
              <a:t>Two keys, one for encryption (public), and one for decryption (private)</a:t>
            </a:r>
          </a:p>
          <a:p>
            <a:pPr lvl="1" eaLnBrk="1" hangingPunct="1"/>
            <a:r>
              <a:rPr lang="en-US" sz="2400" dirty="0" smtClean="0"/>
              <a:t>Digital signatures </a:t>
            </a:r>
            <a:r>
              <a:rPr lang="en-US" sz="2400" dirty="0" smtClean="0">
                <a:sym typeface="Symbol" pitchFamily="18" charset="2"/>
              </a:rPr>
              <a:t></a:t>
            </a:r>
            <a:r>
              <a:rPr lang="en-US" sz="2400" dirty="0" smtClean="0"/>
              <a:t> nothing comparable in symmetric key crypto</a:t>
            </a:r>
          </a:p>
          <a:p>
            <a:pPr eaLnBrk="1" hangingPunct="1"/>
            <a:r>
              <a:rPr lang="en-US" sz="2800" b="1" dirty="0" smtClean="0">
                <a:solidFill>
                  <a:schemeClr val="accent2"/>
                </a:solidFill>
              </a:rPr>
              <a:t>Hash algorithms</a:t>
            </a:r>
          </a:p>
        </p:txBody>
      </p:sp>
      <p:sp>
        <p:nvSpPr>
          <p:cNvPr id="5" name="Slide Number Placeholder 4"/>
          <p:cNvSpPr>
            <a:spLocks noGrp="1"/>
          </p:cNvSpPr>
          <p:nvPr>
            <p:ph type="sldNum" sz="quarter" idx="12"/>
          </p:nvPr>
        </p:nvSpPr>
        <p:spPr/>
        <p:txBody>
          <a:bodyPr/>
          <a:lstStyle/>
          <a:p>
            <a:fld id="{5CD56755-107C-4147-A005-686284097212}"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85800" y="228600"/>
            <a:ext cx="7772400" cy="1143000"/>
          </a:xfrm>
        </p:spPr>
        <p:txBody>
          <a:bodyPr/>
          <a:lstStyle/>
          <a:p>
            <a:pPr eaLnBrk="1" hangingPunct="1"/>
            <a:r>
              <a:rPr lang="en-US" smtClean="0"/>
              <a:t>Taxonomy of Cryptanalysis</a:t>
            </a:r>
          </a:p>
        </p:txBody>
      </p:sp>
      <p:sp>
        <p:nvSpPr>
          <p:cNvPr id="46084" name="Rectangle 3"/>
          <p:cNvSpPr>
            <a:spLocks noGrp="1" noChangeArrowheads="1"/>
          </p:cNvSpPr>
          <p:nvPr>
            <p:ph idx="1"/>
          </p:nvPr>
        </p:nvSpPr>
        <p:spPr>
          <a:xfrm>
            <a:off x="685800" y="1524000"/>
            <a:ext cx="7772400" cy="4572000"/>
          </a:xfrm>
        </p:spPr>
        <p:txBody>
          <a:bodyPr>
            <a:normAutofit lnSpcReduction="10000"/>
          </a:bodyPr>
          <a:lstStyle/>
          <a:p>
            <a:pPr eaLnBrk="1" hangingPunct="1"/>
            <a:r>
              <a:rPr lang="en-US" sz="2800" dirty="0" smtClean="0"/>
              <a:t>Ciphertext only</a:t>
            </a:r>
          </a:p>
          <a:p>
            <a:pPr eaLnBrk="1" hangingPunct="1"/>
            <a:r>
              <a:rPr lang="en-US" sz="2800" dirty="0" smtClean="0"/>
              <a:t>Known plaintext</a:t>
            </a:r>
          </a:p>
          <a:p>
            <a:pPr eaLnBrk="1" hangingPunct="1"/>
            <a:r>
              <a:rPr lang="en-US" sz="2800" dirty="0" smtClean="0"/>
              <a:t>Chosen plaintext</a:t>
            </a:r>
          </a:p>
          <a:p>
            <a:pPr lvl="1" eaLnBrk="1" hangingPunct="1"/>
            <a:r>
              <a:rPr lang="en-US" dirty="0" smtClean="0"/>
              <a:t>“Lunchtime attack”</a:t>
            </a:r>
          </a:p>
          <a:p>
            <a:pPr lvl="1" eaLnBrk="1" hangingPunct="1"/>
            <a:r>
              <a:rPr lang="en-US" dirty="0" smtClean="0"/>
              <a:t>Protocols might encrypt chosen text</a:t>
            </a:r>
          </a:p>
          <a:p>
            <a:pPr eaLnBrk="1" hangingPunct="1"/>
            <a:r>
              <a:rPr lang="en-US" sz="2800" dirty="0" smtClean="0"/>
              <a:t>Adaptively chosen plaintext</a:t>
            </a:r>
          </a:p>
          <a:p>
            <a:pPr eaLnBrk="1" hangingPunct="1"/>
            <a:r>
              <a:rPr lang="en-US" sz="2800" dirty="0" smtClean="0"/>
              <a:t>Related key</a:t>
            </a:r>
          </a:p>
          <a:p>
            <a:pPr eaLnBrk="1" hangingPunct="1"/>
            <a:r>
              <a:rPr lang="en-US" sz="2800" dirty="0" smtClean="0"/>
              <a:t>Forward search (public key crypto only)</a:t>
            </a:r>
          </a:p>
          <a:p>
            <a:pPr eaLnBrk="1" hangingPunct="1"/>
            <a:r>
              <a:rPr lang="en-US" sz="2800" dirty="0" smtClean="0"/>
              <a:t>Etc., etc.</a:t>
            </a:r>
          </a:p>
        </p:txBody>
      </p:sp>
      <p:sp>
        <p:nvSpPr>
          <p:cNvPr id="5" name="Slide Number Placeholder 4"/>
          <p:cNvSpPr>
            <a:spLocks noGrp="1"/>
          </p:cNvSpPr>
          <p:nvPr>
            <p:ph type="sldNum" sz="quarter" idx="12"/>
          </p:nvPr>
        </p:nvSpPr>
        <p:spPr/>
        <p:txBody>
          <a:bodyPr/>
          <a:lstStyle/>
          <a:p>
            <a:fld id="{5CD56755-107C-4147-A005-686284097212}" type="slidenum">
              <a:rPr lang="en-US" smtClean="0"/>
              <a:pPr/>
              <a:t>45</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smtClean="0"/>
              <a:t>Crypto as Black Box</a:t>
            </a:r>
          </a:p>
        </p:txBody>
      </p:sp>
      <p:sp>
        <p:nvSpPr>
          <p:cNvPr id="27" name="Slide Number Placeholder 26"/>
          <p:cNvSpPr>
            <a:spLocks noGrp="1"/>
          </p:cNvSpPr>
          <p:nvPr>
            <p:ph type="sldNum" sz="quarter" idx="12"/>
          </p:nvPr>
        </p:nvSpPr>
        <p:spPr/>
        <p:txBody>
          <a:bodyPr/>
          <a:lstStyle/>
          <a:p>
            <a:fld id="{5CD56755-107C-4147-A005-686284097212}" type="slidenum">
              <a:rPr lang="en-US" smtClean="0"/>
              <a:pPr/>
              <a:t>5</a:t>
            </a:fld>
            <a:endParaRPr lang="en-US"/>
          </a:p>
        </p:txBody>
      </p:sp>
      <p:sp>
        <p:nvSpPr>
          <p:cNvPr id="10244" name="Rectangle 4"/>
          <p:cNvSpPr>
            <a:spLocks noChangeArrowheads="1"/>
          </p:cNvSpPr>
          <p:nvPr/>
        </p:nvSpPr>
        <p:spPr bwMode="auto">
          <a:xfrm>
            <a:off x="2133600" y="3581400"/>
            <a:ext cx="1143000" cy="609600"/>
          </a:xfrm>
          <a:prstGeom prst="rect">
            <a:avLst/>
          </a:prstGeom>
          <a:solidFill>
            <a:schemeClr val="tx2">
              <a:alpha val="0"/>
            </a:schemeClr>
          </a:solidFill>
          <a:ln w="9525">
            <a:solidFill>
              <a:schemeClr val="tx1"/>
            </a:solidFill>
            <a:miter lim="800000"/>
            <a:headEnd/>
            <a:tailEnd/>
          </a:ln>
        </p:spPr>
        <p:txBody>
          <a:bodyPr wrap="none" anchor="ctr"/>
          <a:lstStyle/>
          <a:p>
            <a:endParaRPr lang="en-US"/>
          </a:p>
        </p:txBody>
      </p:sp>
      <p:sp>
        <p:nvSpPr>
          <p:cNvPr id="10245" name="Rectangle 5"/>
          <p:cNvSpPr>
            <a:spLocks noChangeArrowheads="1"/>
          </p:cNvSpPr>
          <p:nvPr/>
        </p:nvSpPr>
        <p:spPr bwMode="auto">
          <a:xfrm>
            <a:off x="5830888" y="3581400"/>
            <a:ext cx="1219200" cy="609600"/>
          </a:xfrm>
          <a:prstGeom prst="rect">
            <a:avLst/>
          </a:prstGeom>
          <a:solidFill>
            <a:schemeClr val="tx2">
              <a:alpha val="0"/>
            </a:schemeClr>
          </a:solidFill>
          <a:ln w="9525">
            <a:solidFill>
              <a:schemeClr val="tx1"/>
            </a:solidFill>
            <a:miter lim="800000"/>
            <a:headEnd/>
            <a:tailEnd/>
          </a:ln>
        </p:spPr>
        <p:txBody>
          <a:bodyPr wrap="none" anchor="ctr"/>
          <a:lstStyle/>
          <a:p>
            <a:endParaRPr lang="en-US"/>
          </a:p>
        </p:txBody>
      </p:sp>
      <p:sp>
        <p:nvSpPr>
          <p:cNvPr id="10246" name="Rectangle 6"/>
          <p:cNvSpPr>
            <a:spLocks noChangeArrowheads="1"/>
          </p:cNvSpPr>
          <p:nvPr/>
        </p:nvSpPr>
        <p:spPr bwMode="auto">
          <a:xfrm>
            <a:off x="76200" y="3668713"/>
            <a:ext cx="1295400" cy="446087"/>
          </a:xfrm>
          <a:prstGeom prst="rect">
            <a:avLst/>
          </a:prstGeom>
          <a:noFill/>
          <a:ln w="9525">
            <a:noFill/>
            <a:miter lim="800000"/>
            <a:headEnd/>
            <a:tailEnd/>
          </a:ln>
        </p:spPr>
        <p:txBody>
          <a:bodyPr>
            <a:spAutoFit/>
          </a:bodyPr>
          <a:lstStyle/>
          <a:p>
            <a:r>
              <a:rPr lang="en-US" sz="2000"/>
              <a:t>plaintext</a:t>
            </a:r>
          </a:p>
        </p:txBody>
      </p:sp>
      <p:sp>
        <p:nvSpPr>
          <p:cNvPr id="10247" name="Rectangle 8"/>
          <p:cNvSpPr>
            <a:spLocks noChangeArrowheads="1"/>
          </p:cNvSpPr>
          <p:nvPr/>
        </p:nvSpPr>
        <p:spPr bwMode="auto">
          <a:xfrm>
            <a:off x="6096000" y="2286000"/>
            <a:ext cx="838200" cy="517525"/>
          </a:xfrm>
          <a:prstGeom prst="rect">
            <a:avLst/>
          </a:prstGeom>
          <a:noFill/>
          <a:ln w="9525">
            <a:noFill/>
            <a:miter lim="800000"/>
            <a:headEnd/>
            <a:tailEnd/>
          </a:ln>
        </p:spPr>
        <p:txBody>
          <a:bodyPr>
            <a:spAutoFit/>
          </a:bodyPr>
          <a:lstStyle/>
          <a:p>
            <a:r>
              <a:rPr lang="en-US"/>
              <a:t>key</a:t>
            </a:r>
          </a:p>
        </p:txBody>
      </p:sp>
      <p:sp>
        <p:nvSpPr>
          <p:cNvPr id="10248" name="Rectangle 9"/>
          <p:cNvSpPr>
            <a:spLocks noChangeArrowheads="1"/>
          </p:cNvSpPr>
          <p:nvPr/>
        </p:nvSpPr>
        <p:spPr bwMode="auto">
          <a:xfrm>
            <a:off x="2438400" y="2301875"/>
            <a:ext cx="819150" cy="517525"/>
          </a:xfrm>
          <a:prstGeom prst="rect">
            <a:avLst/>
          </a:prstGeom>
          <a:noFill/>
          <a:ln w="9525">
            <a:noFill/>
            <a:miter lim="800000"/>
            <a:headEnd/>
            <a:tailEnd/>
          </a:ln>
        </p:spPr>
        <p:txBody>
          <a:bodyPr>
            <a:spAutoFit/>
          </a:bodyPr>
          <a:lstStyle/>
          <a:p>
            <a:r>
              <a:rPr lang="en-US"/>
              <a:t>key</a:t>
            </a:r>
          </a:p>
        </p:txBody>
      </p:sp>
      <p:sp>
        <p:nvSpPr>
          <p:cNvPr id="10249" name="Rectangle 10"/>
          <p:cNvSpPr>
            <a:spLocks noChangeArrowheads="1"/>
          </p:cNvSpPr>
          <p:nvPr/>
        </p:nvSpPr>
        <p:spPr bwMode="auto">
          <a:xfrm>
            <a:off x="7848600" y="3657600"/>
            <a:ext cx="1295400" cy="446088"/>
          </a:xfrm>
          <a:prstGeom prst="rect">
            <a:avLst/>
          </a:prstGeom>
          <a:noFill/>
          <a:ln w="9525">
            <a:noFill/>
            <a:miter lim="800000"/>
            <a:headEnd/>
            <a:tailEnd/>
          </a:ln>
        </p:spPr>
        <p:txBody>
          <a:bodyPr>
            <a:spAutoFit/>
          </a:bodyPr>
          <a:lstStyle/>
          <a:p>
            <a:r>
              <a:rPr lang="en-US" sz="2000"/>
              <a:t>plaintext</a:t>
            </a:r>
          </a:p>
        </p:txBody>
      </p:sp>
      <p:sp>
        <p:nvSpPr>
          <p:cNvPr id="10250" name="Rectangle 11"/>
          <p:cNvSpPr>
            <a:spLocks noChangeArrowheads="1"/>
          </p:cNvSpPr>
          <p:nvPr/>
        </p:nvSpPr>
        <p:spPr bwMode="auto">
          <a:xfrm>
            <a:off x="3810000" y="4114800"/>
            <a:ext cx="1524000" cy="446088"/>
          </a:xfrm>
          <a:prstGeom prst="rect">
            <a:avLst/>
          </a:prstGeom>
          <a:noFill/>
          <a:ln w="9525">
            <a:noFill/>
            <a:miter lim="800000"/>
            <a:headEnd/>
            <a:tailEnd/>
          </a:ln>
        </p:spPr>
        <p:txBody>
          <a:bodyPr>
            <a:spAutoFit/>
          </a:bodyPr>
          <a:lstStyle/>
          <a:p>
            <a:r>
              <a:rPr lang="en-US" sz="2000" dirty="0"/>
              <a:t>ciphertext</a:t>
            </a:r>
          </a:p>
        </p:txBody>
      </p:sp>
      <p:sp>
        <p:nvSpPr>
          <p:cNvPr id="10251" name="Line 12"/>
          <p:cNvSpPr>
            <a:spLocks noChangeShapeType="1"/>
          </p:cNvSpPr>
          <p:nvPr/>
        </p:nvSpPr>
        <p:spPr bwMode="auto">
          <a:xfrm>
            <a:off x="1295400" y="3886200"/>
            <a:ext cx="838200" cy="0"/>
          </a:xfrm>
          <a:prstGeom prst="line">
            <a:avLst/>
          </a:prstGeom>
          <a:noFill/>
          <a:ln w="9525">
            <a:solidFill>
              <a:schemeClr val="tx1"/>
            </a:solidFill>
            <a:round/>
            <a:headEnd/>
            <a:tailEnd type="triangle" w="med" len="med"/>
          </a:ln>
        </p:spPr>
        <p:txBody>
          <a:bodyPr wrap="none" anchor="ctr"/>
          <a:lstStyle/>
          <a:p>
            <a:endParaRPr lang="en-US"/>
          </a:p>
        </p:txBody>
      </p:sp>
      <p:sp>
        <p:nvSpPr>
          <p:cNvPr id="10252" name="Rectangle 18"/>
          <p:cNvSpPr>
            <a:spLocks noChangeArrowheads="1"/>
          </p:cNvSpPr>
          <p:nvPr/>
        </p:nvSpPr>
        <p:spPr bwMode="auto">
          <a:xfrm>
            <a:off x="2589213" y="5284788"/>
            <a:ext cx="184150" cy="517525"/>
          </a:xfrm>
          <a:prstGeom prst="rect">
            <a:avLst/>
          </a:prstGeom>
          <a:noFill/>
          <a:ln w="9525">
            <a:noFill/>
            <a:miter lim="800000"/>
            <a:headEnd/>
            <a:tailEnd/>
          </a:ln>
        </p:spPr>
        <p:txBody>
          <a:bodyPr wrap="none">
            <a:spAutoFit/>
          </a:bodyPr>
          <a:lstStyle/>
          <a:p>
            <a:endParaRPr lang="en-US"/>
          </a:p>
        </p:txBody>
      </p:sp>
      <p:sp>
        <p:nvSpPr>
          <p:cNvPr id="10253" name="Line 22"/>
          <p:cNvSpPr>
            <a:spLocks noChangeShapeType="1"/>
          </p:cNvSpPr>
          <p:nvPr/>
        </p:nvSpPr>
        <p:spPr bwMode="auto">
          <a:xfrm>
            <a:off x="7046913" y="3886200"/>
            <a:ext cx="838200" cy="0"/>
          </a:xfrm>
          <a:prstGeom prst="line">
            <a:avLst/>
          </a:prstGeom>
          <a:noFill/>
          <a:ln w="9525">
            <a:solidFill>
              <a:schemeClr val="tx1"/>
            </a:solidFill>
            <a:round/>
            <a:headEnd/>
            <a:tailEnd type="triangle" w="med" len="med"/>
          </a:ln>
        </p:spPr>
        <p:txBody>
          <a:bodyPr wrap="none" anchor="ctr"/>
          <a:lstStyle/>
          <a:p>
            <a:endParaRPr lang="en-US"/>
          </a:p>
        </p:txBody>
      </p:sp>
      <p:sp>
        <p:nvSpPr>
          <p:cNvPr id="10254" name="Line 23"/>
          <p:cNvSpPr>
            <a:spLocks noChangeShapeType="1"/>
          </p:cNvSpPr>
          <p:nvPr/>
        </p:nvSpPr>
        <p:spPr bwMode="auto">
          <a:xfrm>
            <a:off x="2743200" y="2743200"/>
            <a:ext cx="0" cy="838200"/>
          </a:xfrm>
          <a:prstGeom prst="line">
            <a:avLst/>
          </a:prstGeom>
          <a:noFill/>
          <a:ln w="9525">
            <a:solidFill>
              <a:schemeClr val="tx1"/>
            </a:solidFill>
            <a:round/>
            <a:headEnd/>
            <a:tailEnd type="triangle" w="med" len="med"/>
          </a:ln>
        </p:spPr>
        <p:txBody>
          <a:bodyPr wrap="none" anchor="ctr"/>
          <a:lstStyle/>
          <a:p>
            <a:endParaRPr lang="en-US"/>
          </a:p>
        </p:txBody>
      </p:sp>
      <p:sp>
        <p:nvSpPr>
          <p:cNvPr id="10255" name="Line 24"/>
          <p:cNvSpPr>
            <a:spLocks noChangeShapeType="1"/>
          </p:cNvSpPr>
          <p:nvPr/>
        </p:nvSpPr>
        <p:spPr bwMode="auto">
          <a:xfrm>
            <a:off x="6400800" y="2743200"/>
            <a:ext cx="0" cy="838200"/>
          </a:xfrm>
          <a:prstGeom prst="line">
            <a:avLst/>
          </a:prstGeom>
          <a:noFill/>
          <a:ln w="9525">
            <a:solidFill>
              <a:schemeClr val="tx1"/>
            </a:solidFill>
            <a:round/>
            <a:headEnd/>
            <a:tailEnd type="triangle" w="med" len="med"/>
          </a:ln>
        </p:spPr>
        <p:txBody>
          <a:bodyPr wrap="none" anchor="ctr"/>
          <a:lstStyle/>
          <a:p>
            <a:endParaRPr lang="en-US"/>
          </a:p>
        </p:txBody>
      </p:sp>
      <p:sp>
        <p:nvSpPr>
          <p:cNvPr id="10256" name="Rectangle 25"/>
          <p:cNvSpPr>
            <a:spLocks noChangeArrowheads="1"/>
          </p:cNvSpPr>
          <p:nvPr/>
        </p:nvSpPr>
        <p:spPr bwMode="auto">
          <a:xfrm>
            <a:off x="2209800" y="5208588"/>
            <a:ext cx="4649788" cy="658812"/>
          </a:xfrm>
          <a:prstGeom prst="rect">
            <a:avLst/>
          </a:prstGeom>
          <a:noFill/>
          <a:ln w="9525">
            <a:noFill/>
            <a:miter lim="800000"/>
            <a:headEnd/>
            <a:tailEnd/>
          </a:ln>
        </p:spPr>
        <p:txBody>
          <a:bodyPr wrap="none">
            <a:spAutoFit/>
          </a:bodyPr>
          <a:lstStyle/>
          <a:p>
            <a:r>
              <a:rPr lang="en-US" sz="3200"/>
              <a:t>A generic use of crypto</a:t>
            </a:r>
          </a:p>
        </p:txBody>
      </p:sp>
      <p:sp>
        <p:nvSpPr>
          <p:cNvPr id="10257" name="Rectangle 26"/>
          <p:cNvSpPr>
            <a:spLocks noChangeArrowheads="1"/>
          </p:cNvSpPr>
          <p:nvPr/>
        </p:nvSpPr>
        <p:spPr bwMode="auto">
          <a:xfrm>
            <a:off x="2179638" y="3657600"/>
            <a:ext cx="1096962" cy="446088"/>
          </a:xfrm>
          <a:prstGeom prst="rect">
            <a:avLst/>
          </a:prstGeom>
          <a:noFill/>
          <a:ln w="9525">
            <a:noFill/>
            <a:miter lim="800000"/>
            <a:headEnd/>
            <a:tailEnd/>
          </a:ln>
        </p:spPr>
        <p:txBody>
          <a:bodyPr wrap="none">
            <a:spAutoFit/>
          </a:bodyPr>
          <a:lstStyle/>
          <a:p>
            <a:r>
              <a:rPr lang="en-US" sz="2000"/>
              <a:t>encrypt</a:t>
            </a:r>
          </a:p>
        </p:txBody>
      </p:sp>
      <p:sp>
        <p:nvSpPr>
          <p:cNvPr id="10258" name="Rectangle 27"/>
          <p:cNvSpPr>
            <a:spLocks noChangeArrowheads="1"/>
          </p:cNvSpPr>
          <p:nvPr/>
        </p:nvSpPr>
        <p:spPr bwMode="auto">
          <a:xfrm>
            <a:off x="5897563" y="3668713"/>
            <a:ext cx="1112837" cy="446087"/>
          </a:xfrm>
          <a:prstGeom prst="rect">
            <a:avLst/>
          </a:prstGeom>
          <a:noFill/>
          <a:ln w="9525">
            <a:noFill/>
            <a:miter lim="800000"/>
            <a:headEnd/>
            <a:tailEnd/>
          </a:ln>
        </p:spPr>
        <p:txBody>
          <a:bodyPr wrap="none">
            <a:spAutoFit/>
          </a:bodyPr>
          <a:lstStyle/>
          <a:p>
            <a:r>
              <a:rPr lang="en-US" sz="2000"/>
              <a:t>decrypt</a:t>
            </a:r>
          </a:p>
        </p:txBody>
      </p:sp>
      <p:sp>
        <p:nvSpPr>
          <p:cNvPr id="10259" name="Line 31"/>
          <p:cNvSpPr>
            <a:spLocks noChangeShapeType="1"/>
          </p:cNvSpPr>
          <p:nvPr/>
        </p:nvSpPr>
        <p:spPr bwMode="auto">
          <a:xfrm>
            <a:off x="3276600" y="3886200"/>
            <a:ext cx="381000" cy="228600"/>
          </a:xfrm>
          <a:prstGeom prst="line">
            <a:avLst/>
          </a:prstGeom>
          <a:noFill/>
          <a:ln w="9525">
            <a:solidFill>
              <a:schemeClr val="tx1"/>
            </a:solidFill>
            <a:round/>
            <a:headEnd/>
            <a:tailEnd type="triangle" w="med" len="med"/>
          </a:ln>
        </p:spPr>
        <p:txBody>
          <a:bodyPr wrap="none" anchor="ctr"/>
          <a:lstStyle/>
          <a:p>
            <a:endParaRPr lang="en-US"/>
          </a:p>
        </p:txBody>
      </p:sp>
      <p:sp>
        <p:nvSpPr>
          <p:cNvPr id="10260" name="Line 32"/>
          <p:cNvSpPr>
            <a:spLocks noChangeShapeType="1"/>
          </p:cNvSpPr>
          <p:nvPr/>
        </p:nvSpPr>
        <p:spPr bwMode="auto">
          <a:xfrm flipV="1">
            <a:off x="5446713" y="3886200"/>
            <a:ext cx="381000" cy="228600"/>
          </a:xfrm>
          <a:prstGeom prst="line">
            <a:avLst/>
          </a:prstGeom>
          <a:noFill/>
          <a:ln w="9525">
            <a:solidFill>
              <a:schemeClr val="tx1"/>
            </a:solidFill>
            <a:round/>
            <a:headEnd/>
            <a:tailEnd type="triangle" w="med" len="med"/>
          </a:ln>
        </p:spPr>
        <p:txBody>
          <a:bodyPr wrap="none" anchor="ctr"/>
          <a:lstStyle/>
          <a:p>
            <a:endParaRPr lang="en-US"/>
          </a:p>
        </p:txBody>
      </p:sp>
      <p:sp>
        <p:nvSpPr>
          <p:cNvPr id="10261" name="Line 33"/>
          <p:cNvSpPr>
            <a:spLocks noChangeShapeType="1"/>
          </p:cNvSpPr>
          <p:nvPr/>
        </p:nvSpPr>
        <p:spPr bwMode="auto">
          <a:xfrm flipV="1">
            <a:off x="3657600" y="381000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10262" name="Line 34"/>
          <p:cNvSpPr>
            <a:spLocks noChangeShapeType="1"/>
          </p:cNvSpPr>
          <p:nvPr/>
        </p:nvSpPr>
        <p:spPr bwMode="auto">
          <a:xfrm flipV="1">
            <a:off x="4249738" y="381000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10263" name="Line 35"/>
          <p:cNvSpPr>
            <a:spLocks noChangeShapeType="1"/>
          </p:cNvSpPr>
          <p:nvPr/>
        </p:nvSpPr>
        <p:spPr bwMode="auto">
          <a:xfrm flipV="1">
            <a:off x="4862513" y="3811588"/>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10264" name="Line 36"/>
          <p:cNvSpPr>
            <a:spLocks noChangeShapeType="1"/>
          </p:cNvSpPr>
          <p:nvPr/>
        </p:nvSpPr>
        <p:spPr bwMode="auto">
          <a:xfrm>
            <a:off x="3957638" y="382905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10265" name="Line 37"/>
          <p:cNvSpPr>
            <a:spLocks noChangeShapeType="1"/>
          </p:cNvSpPr>
          <p:nvPr/>
        </p:nvSpPr>
        <p:spPr bwMode="auto">
          <a:xfrm>
            <a:off x="4551363" y="3829050"/>
            <a:ext cx="304800" cy="304800"/>
          </a:xfrm>
          <a:prstGeom prst="line">
            <a:avLst/>
          </a:prstGeom>
          <a:noFill/>
          <a:ln w="9525">
            <a:solidFill>
              <a:schemeClr val="tx1"/>
            </a:solidFill>
            <a:round/>
            <a:headEnd/>
            <a:tailEnd type="triangle" w="med" len="med"/>
          </a:ln>
        </p:spPr>
        <p:txBody>
          <a:bodyPr wrap="none" anchor="ctr"/>
          <a:lstStyle/>
          <a:p>
            <a:endParaRPr lang="en-US"/>
          </a:p>
        </p:txBody>
      </p:sp>
      <p:sp>
        <p:nvSpPr>
          <p:cNvPr id="10266" name="Line 38"/>
          <p:cNvSpPr>
            <a:spLocks noChangeShapeType="1"/>
          </p:cNvSpPr>
          <p:nvPr/>
        </p:nvSpPr>
        <p:spPr bwMode="auto">
          <a:xfrm>
            <a:off x="5164138" y="3829050"/>
            <a:ext cx="304800" cy="3048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33400" y="609600"/>
            <a:ext cx="7924800" cy="1143000"/>
          </a:xfrm>
        </p:spPr>
        <p:txBody>
          <a:bodyPr/>
          <a:lstStyle/>
          <a:p>
            <a:pPr eaLnBrk="1" hangingPunct="1"/>
            <a:r>
              <a:rPr lang="en-US" smtClean="0"/>
              <a:t>Simple Substitution</a:t>
            </a:r>
          </a:p>
        </p:txBody>
      </p:sp>
      <p:sp>
        <p:nvSpPr>
          <p:cNvPr id="11268" name="Rectangle 3"/>
          <p:cNvSpPr>
            <a:spLocks noGrp="1" noChangeArrowheads="1"/>
          </p:cNvSpPr>
          <p:nvPr>
            <p:ph idx="1"/>
          </p:nvPr>
        </p:nvSpPr>
        <p:spPr>
          <a:xfrm>
            <a:off x="685800" y="1828800"/>
            <a:ext cx="7848600" cy="1295400"/>
          </a:xfrm>
        </p:spPr>
        <p:txBody>
          <a:bodyPr/>
          <a:lstStyle/>
          <a:p>
            <a:pPr eaLnBrk="1" hangingPunct="1"/>
            <a:r>
              <a:rPr lang="en-US" sz="2800" smtClean="0"/>
              <a:t>Plaintext: </a:t>
            </a:r>
            <a:r>
              <a:rPr lang="en-US" sz="2800" smtClean="0">
                <a:solidFill>
                  <a:srgbClr val="FF0000"/>
                </a:solidFill>
                <a:latin typeface="Times-Roman" charset="0"/>
              </a:rPr>
              <a:t>fourscoreandsevenyearsago</a:t>
            </a:r>
          </a:p>
          <a:p>
            <a:pPr eaLnBrk="1" hangingPunct="1"/>
            <a:r>
              <a:rPr lang="en-US" sz="2800" smtClean="0"/>
              <a:t>Key:</a:t>
            </a:r>
            <a:r>
              <a:rPr lang="en-US" sz="2800" smtClean="0">
                <a:solidFill>
                  <a:srgbClr val="FF0000"/>
                </a:solidFill>
                <a:latin typeface="Times-Roman" charset="0"/>
              </a:rPr>
              <a:t> </a:t>
            </a:r>
          </a:p>
        </p:txBody>
      </p:sp>
      <p:sp>
        <p:nvSpPr>
          <p:cNvPr id="10" name="Slide Number Placeholder 9"/>
          <p:cNvSpPr>
            <a:spLocks noGrp="1"/>
          </p:cNvSpPr>
          <p:nvPr>
            <p:ph type="sldNum" sz="quarter" idx="12"/>
          </p:nvPr>
        </p:nvSpPr>
        <p:spPr/>
        <p:txBody>
          <a:bodyPr/>
          <a:lstStyle/>
          <a:p>
            <a:fld id="{5CD56755-107C-4147-A005-686284097212}" type="slidenum">
              <a:rPr lang="en-US" smtClean="0"/>
              <a:pPr/>
              <a:t>6</a:t>
            </a:fld>
            <a:endParaRPr lang="en-US"/>
          </a:p>
        </p:txBody>
      </p:sp>
      <p:graphicFrame>
        <p:nvGraphicFramePr>
          <p:cNvPr id="21621" name="Group 117"/>
          <p:cNvGraphicFramePr>
            <a:graphicFrameLocks noGrp="1"/>
          </p:cNvGraphicFramePr>
          <p:nvPr/>
        </p:nvGraphicFramePr>
        <p:xfrm>
          <a:off x="1795463" y="3149600"/>
          <a:ext cx="6580644" cy="792480"/>
        </p:xfrm>
        <a:graphic>
          <a:graphicData uri="http://schemas.openxmlformats.org/drawingml/2006/table">
            <a:tbl>
              <a:tblPr/>
              <a:tblGrid>
                <a:gridCol w="208280">
                  <a:extLst>
                    <a:ext uri="{9D8B030D-6E8A-4147-A177-3AD203B41FA5}">
                      <a16:colId xmlns:a16="http://schemas.microsoft.com/office/drawing/2014/main" val="20000"/>
                    </a:ext>
                  </a:extLst>
                </a:gridCol>
                <a:gridCol w="254834">
                  <a:extLst>
                    <a:ext uri="{9D8B030D-6E8A-4147-A177-3AD203B41FA5}">
                      <a16:colId xmlns:a16="http://schemas.microsoft.com/office/drawing/2014/main" val="20001"/>
                    </a:ext>
                  </a:extLst>
                </a:gridCol>
                <a:gridCol w="254833">
                  <a:extLst>
                    <a:ext uri="{9D8B030D-6E8A-4147-A177-3AD203B41FA5}">
                      <a16:colId xmlns:a16="http://schemas.microsoft.com/office/drawing/2014/main" val="20002"/>
                    </a:ext>
                  </a:extLst>
                </a:gridCol>
                <a:gridCol w="253308">
                  <a:extLst>
                    <a:ext uri="{9D8B030D-6E8A-4147-A177-3AD203B41FA5}">
                      <a16:colId xmlns:a16="http://schemas.microsoft.com/office/drawing/2014/main" val="20003"/>
                    </a:ext>
                  </a:extLst>
                </a:gridCol>
                <a:gridCol w="256359">
                  <a:extLst>
                    <a:ext uri="{9D8B030D-6E8A-4147-A177-3AD203B41FA5}">
                      <a16:colId xmlns:a16="http://schemas.microsoft.com/office/drawing/2014/main" val="20004"/>
                    </a:ext>
                  </a:extLst>
                </a:gridCol>
                <a:gridCol w="254834">
                  <a:extLst>
                    <a:ext uri="{9D8B030D-6E8A-4147-A177-3AD203B41FA5}">
                      <a16:colId xmlns:a16="http://schemas.microsoft.com/office/drawing/2014/main" val="20005"/>
                    </a:ext>
                  </a:extLst>
                </a:gridCol>
                <a:gridCol w="256359">
                  <a:extLst>
                    <a:ext uri="{9D8B030D-6E8A-4147-A177-3AD203B41FA5}">
                      <a16:colId xmlns:a16="http://schemas.microsoft.com/office/drawing/2014/main" val="20006"/>
                    </a:ext>
                  </a:extLst>
                </a:gridCol>
                <a:gridCol w="254833">
                  <a:extLst>
                    <a:ext uri="{9D8B030D-6E8A-4147-A177-3AD203B41FA5}">
                      <a16:colId xmlns:a16="http://schemas.microsoft.com/office/drawing/2014/main" val="20007"/>
                    </a:ext>
                  </a:extLst>
                </a:gridCol>
                <a:gridCol w="253308">
                  <a:extLst>
                    <a:ext uri="{9D8B030D-6E8A-4147-A177-3AD203B41FA5}">
                      <a16:colId xmlns:a16="http://schemas.microsoft.com/office/drawing/2014/main" val="20008"/>
                    </a:ext>
                  </a:extLst>
                </a:gridCol>
                <a:gridCol w="256359">
                  <a:extLst>
                    <a:ext uri="{9D8B030D-6E8A-4147-A177-3AD203B41FA5}">
                      <a16:colId xmlns:a16="http://schemas.microsoft.com/office/drawing/2014/main" val="20009"/>
                    </a:ext>
                  </a:extLst>
                </a:gridCol>
                <a:gridCol w="254834">
                  <a:extLst>
                    <a:ext uri="{9D8B030D-6E8A-4147-A177-3AD203B41FA5}">
                      <a16:colId xmlns:a16="http://schemas.microsoft.com/office/drawing/2014/main" val="20010"/>
                    </a:ext>
                  </a:extLst>
                </a:gridCol>
                <a:gridCol w="253308">
                  <a:extLst>
                    <a:ext uri="{9D8B030D-6E8A-4147-A177-3AD203B41FA5}">
                      <a16:colId xmlns:a16="http://schemas.microsoft.com/office/drawing/2014/main" val="20011"/>
                    </a:ext>
                  </a:extLst>
                </a:gridCol>
                <a:gridCol w="256359">
                  <a:extLst>
                    <a:ext uri="{9D8B030D-6E8A-4147-A177-3AD203B41FA5}">
                      <a16:colId xmlns:a16="http://schemas.microsoft.com/office/drawing/2014/main" val="20012"/>
                    </a:ext>
                  </a:extLst>
                </a:gridCol>
                <a:gridCol w="253308">
                  <a:extLst>
                    <a:ext uri="{9D8B030D-6E8A-4147-A177-3AD203B41FA5}">
                      <a16:colId xmlns:a16="http://schemas.microsoft.com/office/drawing/2014/main" val="20013"/>
                    </a:ext>
                  </a:extLst>
                </a:gridCol>
                <a:gridCol w="254833">
                  <a:extLst>
                    <a:ext uri="{9D8B030D-6E8A-4147-A177-3AD203B41FA5}">
                      <a16:colId xmlns:a16="http://schemas.microsoft.com/office/drawing/2014/main" val="20014"/>
                    </a:ext>
                  </a:extLst>
                </a:gridCol>
                <a:gridCol w="256359">
                  <a:extLst>
                    <a:ext uri="{9D8B030D-6E8A-4147-A177-3AD203B41FA5}">
                      <a16:colId xmlns:a16="http://schemas.microsoft.com/office/drawing/2014/main" val="20015"/>
                    </a:ext>
                  </a:extLst>
                </a:gridCol>
                <a:gridCol w="253308">
                  <a:extLst>
                    <a:ext uri="{9D8B030D-6E8A-4147-A177-3AD203B41FA5}">
                      <a16:colId xmlns:a16="http://schemas.microsoft.com/office/drawing/2014/main" val="20016"/>
                    </a:ext>
                  </a:extLst>
                </a:gridCol>
                <a:gridCol w="254834">
                  <a:extLst>
                    <a:ext uri="{9D8B030D-6E8A-4147-A177-3AD203B41FA5}">
                      <a16:colId xmlns:a16="http://schemas.microsoft.com/office/drawing/2014/main" val="20017"/>
                    </a:ext>
                  </a:extLst>
                </a:gridCol>
                <a:gridCol w="256359">
                  <a:extLst>
                    <a:ext uri="{9D8B030D-6E8A-4147-A177-3AD203B41FA5}">
                      <a16:colId xmlns:a16="http://schemas.microsoft.com/office/drawing/2014/main" val="20018"/>
                    </a:ext>
                  </a:extLst>
                </a:gridCol>
                <a:gridCol w="254833">
                  <a:extLst>
                    <a:ext uri="{9D8B030D-6E8A-4147-A177-3AD203B41FA5}">
                      <a16:colId xmlns:a16="http://schemas.microsoft.com/office/drawing/2014/main" val="20019"/>
                    </a:ext>
                  </a:extLst>
                </a:gridCol>
                <a:gridCol w="256359">
                  <a:extLst>
                    <a:ext uri="{9D8B030D-6E8A-4147-A177-3AD203B41FA5}">
                      <a16:colId xmlns:a16="http://schemas.microsoft.com/office/drawing/2014/main" val="20020"/>
                    </a:ext>
                  </a:extLst>
                </a:gridCol>
                <a:gridCol w="253308">
                  <a:extLst>
                    <a:ext uri="{9D8B030D-6E8A-4147-A177-3AD203B41FA5}">
                      <a16:colId xmlns:a16="http://schemas.microsoft.com/office/drawing/2014/main" val="20021"/>
                    </a:ext>
                  </a:extLst>
                </a:gridCol>
                <a:gridCol w="254834">
                  <a:extLst>
                    <a:ext uri="{9D8B030D-6E8A-4147-A177-3AD203B41FA5}">
                      <a16:colId xmlns:a16="http://schemas.microsoft.com/office/drawing/2014/main" val="20022"/>
                    </a:ext>
                  </a:extLst>
                </a:gridCol>
                <a:gridCol w="254833">
                  <a:extLst>
                    <a:ext uri="{9D8B030D-6E8A-4147-A177-3AD203B41FA5}">
                      <a16:colId xmlns:a16="http://schemas.microsoft.com/office/drawing/2014/main" val="20023"/>
                    </a:ext>
                  </a:extLst>
                </a:gridCol>
                <a:gridCol w="254834">
                  <a:extLst>
                    <a:ext uri="{9D8B030D-6E8A-4147-A177-3AD203B41FA5}">
                      <a16:colId xmlns:a16="http://schemas.microsoft.com/office/drawing/2014/main" val="20024"/>
                    </a:ext>
                  </a:extLst>
                </a:gridCol>
                <a:gridCol w="254834">
                  <a:extLst>
                    <a:ext uri="{9D8B030D-6E8A-4147-A177-3AD203B41FA5}">
                      <a16:colId xmlns:a16="http://schemas.microsoft.com/office/drawing/2014/main" val="20025"/>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i</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357" name="Rectangle 116"/>
          <p:cNvSpPr>
            <a:spLocks noChangeArrowheads="1"/>
          </p:cNvSpPr>
          <p:nvPr/>
        </p:nvSpPr>
        <p:spPr bwMode="auto">
          <a:xfrm>
            <a:off x="685800" y="4191000"/>
            <a:ext cx="7772400" cy="1676400"/>
          </a:xfrm>
          <a:prstGeom prst="rect">
            <a:avLst/>
          </a:prstGeom>
          <a:noFill/>
          <a:ln w="9525">
            <a:noFill/>
            <a:miter lim="800000"/>
            <a:headEnd/>
            <a:tailEnd/>
          </a:ln>
        </p:spPr>
        <p:txBody>
          <a:bodyPr/>
          <a:lstStyle/>
          <a:p>
            <a:pPr marL="342900" indent="-342900">
              <a:lnSpc>
                <a:spcPct val="90000"/>
              </a:lnSpc>
              <a:spcBef>
                <a:spcPct val="20000"/>
              </a:spcBef>
              <a:buClr>
                <a:schemeClr val="accent2"/>
              </a:buClr>
              <a:buSzPct val="75000"/>
              <a:buFont typeface="Wingdings" pitchFamily="2" charset="2"/>
              <a:buChar char="q"/>
            </a:pPr>
            <a:r>
              <a:rPr lang="en-US" sz="3200" dirty="0"/>
              <a:t>Ciphertext: </a:t>
            </a:r>
          </a:p>
          <a:p>
            <a:pPr marL="342900" indent="-342900">
              <a:lnSpc>
                <a:spcPct val="90000"/>
              </a:lnSpc>
              <a:spcBef>
                <a:spcPct val="20000"/>
              </a:spcBef>
              <a:buClr>
                <a:schemeClr val="accent2"/>
              </a:buClr>
              <a:buSzPct val="75000"/>
              <a:buFont typeface="Wingdings" pitchFamily="2" charset="2"/>
              <a:buNone/>
            </a:pPr>
            <a:r>
              <a:rPr lang="en-US" sz="3200" dirty="0">
                <a:solidFill>
                  <a:srgbClr val="FF0000"/>
                </a:solidFill>
                <a:latin typeface="Times-Roman" charset="0"/>
              </a:rPr>
              <a:t>	IRXUVFRUHDAGVHYHABHDUVDIR</a:t>
            </a:r>
          </a:p>
          <a:p>
            <a:pPr marL="342900" indent="-342900">
              <a:lnSpc>
                <a:spcPct val="90000"/>
              </a:lnSpc>
              <a:spcBef>
                <a:spcPct val="20000"/>
              </a:spcBef>
              <a:buClr>
                <a:schemeClr val="accent2"/>
              </a:buClr>
              <a:buSzPct val="75000"/>
              <a:buFont typeface="Wingdings" pitchFamily="2" charset="2"/>
              <a:buChar char="q"/>
            </a:pPr>
            <a:r>
              <a:rPr lang="en-US" sz="3200" dirty="0"/>
              <a:t>Shift by 3 is “Caesar’s cipher”</a:t>
            </a:r>
            <a:endParaRPr lang="en-US" sz="3200" dirty="0">
              <a:solidFill>
                <a:srgbClr val="FF0000"/>
              </a:solidFill>
              <a:latin typeface="Times-Roman" charset="0"/>
            </a:endParaRPr>
          </a:p>
        </p:txBody>
      </p:sp>
      <p:sp>
        <p:nvSpPr>
          <p:cNvPr id="11358" name="Rectangle 118"/>
          <p:cNvSpPr>
            <a:spLocks noChangeArrowheads="1"/>
          </p:cNvSpPr>
          <p:nvPr/>
        </p:nvSpPr>
        <p:spPr bwMode="auto">
          <a:xfrm>
            <a:off x="533400" y="3211513"/>
            <a:ext cx="1247775" cy="446087"/>
          </a:xfrm>
          <a:prstGeom prst="rect">
            <a:avLst/>
          </a:prstGeom>
          <a:noFill/>
          <a:ln w="9525">
            <a:noFill/>
            <a:miter lim="800000"/>
            <a:headEnd/>
            <a:tailEnd/>
          </a:ln>
        </p:spPr>
        <p:txBody>
          <a:bodyPr wrap="none">
            <a:spAutoFit/>
          </a:bodyPr>
          <a:lstStyle/>
          <a:p>
            <a:r>
              <a:rPr lang="en-US" sz="2000"/>
              <a:t>Plaintext</a:t>
            </a:r>
          </a:p>
        </p:txBody>
      </p:sp>
      <p:sp>
        <p:nvSpPr>
          <p:cNvPr id="11359" name="Rectangle 119"/>
          <p:cNvSpPr>
            <a:spLocks noChangeArrowheads="1"/>
          </p:cNvSpPr>
          <p:nvPr/>
        </p:nvSpPr>
        <p:spPr bwMode="auto">
          <a:xfrm>
            <a:off x="304800" y="3592513"/>
            <a:ext cx="1481138" cy="446087"/>
          </a:xfrm>
          <a:prstGeom prst="rect">
            <a:avLst/>
          </a:prstGeom>
          <a:noFill/>
          <a:ln w="9525">
            <a:noFill/>
            <a:miter lim="800000"/>
            <a:headEnd/>
            <a:tailEnd/>
          </a:ln>
        </p:spPr>
        <p:txBody>
          <a:bodyPr wrap="none">
            <a:spAutoFit/>
          </a:bodyPr>
          <a:lstStyle/>
          <a:p>
            <a:r>
              <a:rPr lang="en-US" sz="2000" dirty="0"/>
              <a:t>Ciphertext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3400" y="457200"/>
            <a:ext cx="8077200" cy="990600"/>
          </a:xfrm>
        </p:spPr>
        <p:txBody>
          <a:bodyPr/>
          <a:lstStyle/>
          <a:p>
            <a:pPr eaLnBrk="1" hangingPunct="1"/>
            <a:r>
              <a:rPr lang="en-US" dirty="0" smtClean="0"/>
              <a:t>Ca</a:t>
            </a:r>
            <a:r>
              <a:rPr lang="en-US" altLang="zh-CN" dirty="0" smtClean="0"/>
              <a:t>e</a:t>
            </a:r>
            <a:r>
              <a:rPr lang="en-US" dirty="0" smtClean="0"/>
              <a:t>sar’s Cipher Decryption</a:t>
            </a:r>
          </a:p>
        </p:txBody>
      </p:sp>
      <p:sp>
        <p:nvSpPr>
          <p:cNvPr id="169987" name="Rectangle 3"/>
          <p:cNvSpPr>
            <a:spLocks noGrp="1" noChangeArrowheads="1"/>
          </p:cNvSpPr>
          <p:nvPr>
            <p:ph idx="1"/>
          </p:nvPr>
        </p:nvSpPr>
        <p:spPr>
          <a:xfrm>
            <a:off x="762000" y="5029200"/>
            <a:ext cx="8077200" cy="838200"/>
          </a:xfrm>
        </p:spPr>
        <p:txBody>
          <a:bodyPr/>
          <a:lstStyle/>
          <a:p>
            <a:pPr eaLnBrk="1" hangingPunct="1"/>
            <a:r>
              <a:rPr lang="en-US" sz="3600" dirty="0" smtClean="0"/>
              <a:t>Plaintext: </a:t>
            </a:r>
            <a:r>
              <a:rPr lang="en-US" sz="3600" dirty="0" err="1" smtClean="0">
                <a:solidFill>
                  <a:srgbClr val="FF0000"/>
                </a:solidFill>
                <a:latin typeface="Times-Roman" charset="0"/>
              </a:rPr>
              <a:t>spongebobsquarepants</a:t>
            </a:r>
            <a:endParaRPr lang="en-US" sz="3600" dirty="0" smtClean="0">
              <a:solidFill>
                <a:srgbClr val="FF0000"/>
              </a:solidFill>
              <a:latin typeface="Times-Roman" charset="0"/>
            </a:endParaRPr>
          </a:p>
        </p:txBody>
      </p:sp>
      <p:sp>
        <p:nvSpPr>
          <p:cNvPr id="10" name="Slide Number Placeholder 9"/>
          <p:cNvSpPr>
            <a:spLocks noGrp="1"/>
          </p:cNvSpPr>
          <p:nvPr>
            <p:ph type="sldNum" sz="quarter" idx="12"/>
          </p:nvPr>
        </p:nvSpPr>
        <p:spPr/>
        <p:txBody>
          <a:bodyPr/>
          <a:lstStyle/>
          <a:p>
            <a:fld id="{5CD56755-107C-4147-A005-686284097212}" type="slidenum">
              <a:rPr lang="en-US" smtClean="0"/>
              <a:pPr/>
              <a:t>7</a:t>
            </a:fld>
            <a:endParaRPr lang="en-US"/>
          </a:p>
        </p:txBody>
      </p:sp>
      <p:sp>
        <p:nvSpPr>
          <p:cNvPr id="12381" name="Rectangle 93"/>
          <p:cNvSpPr>
            <a:spLocks noChangeArrowheads="1"/>
          </p:cNvSpPr>
          <p:nvPr/>
        </p:nvSpPr>
        <p:spPr bwMode="auto">
          <a:xfrm>
            <a:off x="533400" y="4024313"/>
            <a:ext cx="1247775" cy="446087"/>
          </a:xfrm>
          <a:prstGeom prst="rect">
            <a:avLst/>
          </a:prstGeom>
          <a:noFill/>
          <a:ln w="9525">
            <a:noFill/>
            <a:miter lim="800000"/>
            <a:headEnd/>
            <a:tailEnd/>
          </a:ln>
        </p:spPr>
        <p:txBody>
          <a:bodyPr wrap="none">
            <a:spAutoFit/>
          </a:bodyPr>
          <a:lstStyle/>
          <a:p>
            <a:r>
              <a:rPr lang="en-US" sz="2000" dirty="0"/>
              <a:t>Plaintext</a:t>
            </a:r>
          </a:p>
        </p:txBody>
      </p:sp>
      <p:sp>
        <p:nvSpPr>
          <p:cNvPr id="12382" name="Rectangle 94"/>
          <p:cNvSpPr>
            <a:spLocks noChangeArrowheads="1"/>
          </p:cNvSpPr>
          <p:nvPr/>
        </p:nvSpPr>
        <p:spPr bwMode="auto">
          <a:xfrm>
            <a:off x="304800" y="4405313"/>
            <a:ext cx="1481138" cy="446087"/>
          </a:xfrm>
          <a:prstGeom prst="rect">
            <a:avLst/>
          </a:prstGeom>
          <a:noFill/>
          <a:ln w="9525">
            <a:noFill/>
            <a:miter lim="800000"/>
            <a:headEnd/>
            <a:tailEnd/>
          </a:ln>
        </p:spPr>
        <p:txBody>
          <a:bodyPr wrap="none">
            <a:spAutoFit/>
          </a:bodyPr>
          <a:lstStyle/>
          <a:p>
            <a:r>
              <a:rPr lang="en-US" sz="2000" dirty="0"/>
              <a:t>Ciphertext</a:t>
            </a:r>
            <a:endParaRPr lang="en-US" dirty="0"/>
          </a:p>
        </p:txBody>
      </p:sp>
      <p:sp>
        <p:nvSpPr>
          <p:cNvPr id="12383" name="Rectangle 97"/>
          <p:cNvSpPr>
            <a:spLocks noChangeArrowheads="1"/>
          </p:cNvSpPr>
          <p:nvPr/>
        </p:nvSpPr>
        <p:spPr bwMode="auto">
          <a:xfrm>
            <a:off x="685800" y="1524000"/>
            <a:ext cx="7848600" cy="2209800"/>
          </a:xfrm>
          <a:prstGeom prst="rect">
            <a:avLst/>
          </a:prstGeom>
          <a:noFill/>
          <a:ln w="9525">
            <a:noFill/>
            <a:miter lim="800000"/>
            <a:headEnd/>
            <a:tailEnd/>
          </a:ln>
        </p:spPr>
        <p:txBody>
          <a:bodyPr/>
          <a:lstStyle/>
          <a:p>
            <a:pPr marL="342900" indent="-342900">
              <a:spcBef>
                <a:spcPct val="20000"/>
              </a:spcBef>
              <a:buClr>
                <a:schemeClr val="accent2"/>
              </a:buClr>
              <a:buSzPct val="75000"/>
              <a:buFont typeface="Wingdings" pitchFamily="2" charset="2"/>
              <a:buChar char="q"/>
            </a:pPr>
            <a:r>
              <a:rPr lang="en-US" sz="3600" dirty="0">
                <a:latin typeface="Segoe UI" pitchFamily="34" charset="0"/>
                <a:ea typeface="Segoe UI" pitchFamily="34" charset="0"/>
                <a:cs typeface="Segoe UI" pitchFamily="34" charset="0"/>
              </a:rPr>
              <a:t>Suppose we know a </a:t>
            </a:r>
            <a:r>
              <a:rPr lang="en-US" sz="3600" dirty="0" smtClean="0">
                <a:latin typeface="Segoe UI" pitchFamily="34" charset="0"/>
                <a:ea typeface="Segoe UI" pitchFamily="34" charset="0"/>
                <a:cs typeface="Segoe UI" pitchFamily="34" charset="0"/>
              </a:rPr>
              <a:t>Caesar’s </a:t>
            </a:r>
            <a:r>
              <a:rPr lang="en-US" sz="3600" dirty="0">
                <a:latin typeface="Segoe UI" pitchFamily="34" charset="0"/>
                <a:ea typeface="Segoe UI" pitchFamily="34" charset="0"/>
                <a:cs typeface="Segoe UI" pitchFamily="34" charset="0"/>
              </a:rPr>
              <a:t>cipher is being used</a:t>
            </a:r>
          </a:p>
          <a:p>
            <a:pPr marL="342900" indent="-342900">
              <a:spcBef>
                <a:spcPct val="20000"/>
              </a:spcBef>
              <a:buClr>
                <a:schemeClr val="accent2"/>
              </a:buClr>
              <a:buSzPct val="75000"/>
              <a:buFont typeface="Wingdings" pitchFamily="2" charset="2"/>
              <a:buChar char="q"/>
            </a:pPr>
            <a:r>
              <a:rPr lang="en-US" sz="3600" dirty="0">
                <a:latin typeface="Segoe UI" pitchFamily="34" charset="0"/>
                <a:ea typeface="Segoe UI" pitchFamily="34" charset="0"/>
                <a:cs typeface="Segoe UI" pitchFamily="34" charset="0"/>
              </a:rPr>
              <a:t>Ciphertext: </a:t>
            </a:r>
            <a:r>
              <a:rPr lang="en-US" sz="3600" dirty="0">
                <a:solidFill>
                  <a:srgbClr val="FF0000"/>
                </a:solidFill>
                <a:latin typeface="Segoe UI" pitchFamily="34" charset="0"/>
                <a:ea typeface="Segoe UI" pitchFamily="34" charset="0"/>
                <a:cs typeface="Segoe UI" pitchFamily="34" charset="0"/>
              </a:rPr>
              <a:t>VSRQJHEREVTXDUHSDQWU</a:t>
            </a:r>
            <a:endParaRPr lang="en-US" sz="3600" dirty="0">
              <a:latin typeface="Segoe UI" pitchFamily="34" charset="0"/>
              <a:ea typeface="Segoe UI" pitchFamily="34" charset="0"/>
              <a:cs typeface="Segoe UI" pitchFamily="34" charset="0"/>
            </a:endParaRPr>
          </a:p>
        </p:txBody>
      </p:sp>
      <p:graphicFrame>
        <p:nvGraphicFramePr>
          <p:cNvPr id="11" name="Group 117"/>
          <p:cNvGraphicFramePr>
            <a:graphicFrameLocks noGrp="1"/>
          </p:cNvGraphicFramePr>
          <p:nvPr/>
        </p:nvGraphicFramePr>
        <p:xfrm>
          <a:off x="1795463" y="4008120"/>
          <a:ext cx="6580644" cy="792480"/>
        </p:xfrm>
        <a:graphic>
          <a:graphicData uri="http://schemas.openxmlformats.org/drawingml/2006/table">
            <a:tbl>
              <a:tblPr/>
              <a:tblGrid>
                <a:gridCol w="208280">
                  <a:extLst>
                    <a:ext uri="{9D8B030D-6E8A-4147-A177-3AD203B41FA5}">
                      <a16:colId xmlns:a16="http://schemas.microsoft.com/office/drawing/2014/main" val="20000"/>
                    </a:ext>
                  </a:extLst>
                </a:gridCol>
                <a:gridCol w="254834">
                  <a:extLst>
                    <a:ext uri="{9D8B030D-6E8A-4147-A177-3AD203B41FA5}">
                      <a16:colId xmlns:a16="http://schemas.microsoft.com/office/drawing/2014/main" val="20001"/>
                    </a:ext>
                  </a:extLst>
                </a:gridCol>
                <a:gridCol w="254833">
                  <a:extLst>
                    <a:ext uri="{9D8B030D-6E8A-4147-A177-3AD203B41FA5}">
                      <a16:colId xmlns:a16="http://schemas.microsoft.com/office/drawing/2014/main" val="20002"/>
                    </a:ext>
                  </a:extLst>
                </a:gridCol>
                <a:gridCol w="253308">
                  <a:extLst>
                    <a:ext uri="{9D8B030D-6E8A-4147-A177-3AD203B41FA5}">
                      <a16:colId xmlns:a16="http://schemas.microsoft.com/office/drawing/2014/main" val="20003"/>
                    </a:ext>
                  </a:extLst>
                </a:gridCol>
                <a:gridCol w="256359">
                  <a:extLst>
                    <a:ext uri="{9D8B030D-6E8A-4147-A177-3AD203B41FA5}">
                      <a16:colId xmlns:a16="http://schemas.microsoft.com/office/drawing/2014/main" val="20004"/>
                    </a:ext>
                  </a:extLst>
                </a:gridCol>
                <a:gridCol w="254834">
                  <a:extLst>
                    <a:ext uri="{9D8B030D-6E8A-4147-A177-3AD203B41FA5}">
                      <a16:colId xmlns:a16="http://schemas.microsoft.com/office/drawing/2014/main" val="20005"/>
                    </a:ext>
                  </a:extLst>
                </a:gridCol>
                <a:gridCol w="256359">
                  <a:extLst>
                    <a:ext uri="{9D8B030D-6E8A-4147-A177-3AD203B41FA5}">
                      <a16:colId xmlns:a16="http://schemas.microsoft.com/office/drawing/2014/main" val="20006"/>
                    </a:ext>
                  </a:extLst>
                </a:gridCol>
                <a:gridCol w="254833">
                  <a:extLst>
                    <a:ext uri="{9D8B030D-6E8A-4147-A177-3AD203B41FA5}">
                      <a16:colId xmlns:a16="http://schemas.microsoft.com/office/drawing/2014/main" val="20007"/>
                    </a:ext>
                  </a:extLst>
                </a:gridCol>
                <a:gridCol w="253308">
                  <a:extLst>
                    <a:ext uri="{9D8B030D-6E8A-4147-A177-3AD203B41FA5}">
                      <a16:colId xmlns:a16="http://schemas.microsoft.com/office/drawing/2014/main" val="20008"/>
                    </a:ext>
                  </a:extLst>
                </a:gridCol>
                <a:gridCol w="256359">
                  <a:extLst>
                    <a:ext uri="{9D8B030D-6E8A-4147-A177-3AD203B41FA5}">
                      <a16:colId xmlns:a16="http://schemas.microsoft.com/office/drawing/2014/main" val="20009"/>
                    </a:ext>
                  </a:extLst>
                </a:gridCol>
                <a:gridCol w="254834">
                  <a:extLst>
                    <a:ext uri="{9D8B030D-6E8A-4147-A177-3AD203B41FA5}">
                      <a16:colId xmlns:a16="http://schemas.microsoft.com/office/drawing/2014/main" val="20010"/>
                    </a:ext>
                  </a:extLst>
                </a:gridCol>
                <a:gridCol w="253308">
                  <a:extLst>
                    <a:ext uri="{9D8B030D-6E8A-4147-A177-3AD203B41FA5}">
                      <a16:colId xmlns:a16="http://schemas.microsoft.com/office/drawing/2014/main" val="20011"/>
                    </a:ext>
                  </a:extLst>
                </a:gridCol>
                <a:gridCol w="256359">
                  <a:extLst>
                    <a:ext uri="{9D8B030D-6E8A-4147-A177-3AD203B41FA5}">
                      <a16:colId xmlns:a16="http://schemas.microsoft.com/office/drawing/2014/main" val="20012"/>
                    </a:ext>
                  </a:extLst>
                </a:gridCol>
                <a:gridCol w="253308">
                  <a:extLst>
                    <a:ext uri="{9D8B030D-6E8A-4147-A177-3AD203B41FA5}">
                      <a16:colId xmlns:a16="http://schemas.microsoft.com/office/drawing/2014/main" val="20013"/>
                    </a:ext>
                  </a:extLst>
                </a:gridCol>
                <a:gridCol w="254833">
                  <a:extLst>
                    <a:ext uri="{9D8B030D-6E8A-4147-A177-3AD203B41FA5}">
                      <a16:colId xmlns:a16="http://schemas.microsoft.com/office/drawing/2014/main" val="20014"/>
                    </a:ext>
                  </a:extLst>
                </a:gridCol>
                <a:gridCol w="256359">
                  <a:extLst>
                    <a:ext uri="{9D8B030D-6E8A-4147-A177-3AD203B41FA5}">
                      <a16:colId xmlns:a16="http://schemas.microsoft.com/office/drawing/2014/main" val="20015"/>
                    </a:ext>
                  </a:extLst>
                </a:gridCol>
                <a:gridCol w="253308">
                  <a:extLst>
                    <a:ext uri="{9D8B030D-6E8A-4147-A177-3AD203B41FA5}">
                      <a16:colId xmlns:a16="http://schemas.microsoft.com/office/drawing/2014/main" val="20016"/>
                    </a:ext>
                  </a:extLst>
                </a:gridCol>
                <a:gridCol w="254834">
                  <a:extLst>
                    <a:ext uri="{9D8B030D-6E8A-4147-A177-3AD203B41FA5}">
                      <a16:colId xmlns:a16="http://schemas.microsoft.com/office/drawing/2014/main" val="20017"/>
                    </a:ext>
                  </a:extLst>
                </a:gridCol>
                <a:gridCol w="256359">
                  <a:extLst>
                    <a:ext uri="{9D8B030D-6E8A-4147-A177-3AD203B41FA5}">
                      <a16:colId xmlns:a16="http://schemas.microsoft.com/office/drawing/2014/main" val="20018"/>
                    </a:ext>
                  </a:extLst>
                </a:gridCol>
                <a:gridCol w="254833">
                  <a:extLst>
                    <a:ext uri="{9D8B030D-6E8A-4147-A177-3AD203B41FA5}">
                      <a16:colId xmlns:a16="http://schemas.microsoft.com/office/drawing/2014/main" val="20019"/>
                    </a:ext>
                  </a:extLst>
                </a:gridCol>
                <a:gridCol w="256359">
                  <a:extLst>
                    <a:ext uri="{9D8B030D-6E8A-4147-A177-3AD203B41FA5}">
                      <a16:colId xmlns:a16="http://schemas.microsoft.com/office/drawing/2014/main" val="20020"/>
                    </a:ext>
                  </a:extLst>
                </a:gridCol>
                <a:gridCol w="253308">
                  <a:extLst>
                    <a:ext uri="{9D8B030D-6E8A-4147-A177-3AD203B41FA5}">
                      <a16:colId xmlns:a16="http://schemas.microsoft.com/office/drawing/2014/main" val="20021"/>
                    </a:ext>
                  </a:extLst>
                </a:gridCol>
                <a:gridCol w="254834">
                  <a:extLst>
                    <a:ext uri="{9D8B030D-6E8A-4147-A177-3AD203B41FA5}">
                      <a16:colId xmlns:a16="http://schemas.microsoft.com/office/drawing/2014/main" val="20022"/>
                    </a:ext>
                  </a:extLst>
                </a:gridCol>
                <a:gridCol w="254833">
                  <a:extLst>
                    <a:ext uri="{9D8B030D-6E8A-4147-A177-3AD203B41FA5}">
                      <a16:colId xmlns:a16="http://schemas.microsoft.com/office/drawing/2014/main" val="20023"/>
                    </a:ext>
                  </a:extLst>
                </a:gridCol>
                <a:gridCol w="254834">
                  <a:extLst>
                    <a:ext uri="{9D8B030D-6E8A-4147-A177-3AD203B41FA5}">
                      <a16:colId xmlns:a16="http://schemas.microsoft.com/office/drawing/2014/main" val="20024"/>
                    </a:ext>
                  </a:extLst>
                </a:gridCol>
                <a:gridCol w="254834">
                  <a:extLst>
                    <a:ext uri="{9D8B030D-6E8A-4147-A177-3AD203B41FA5}">
                      <a16:colId xmlns:a16="http://schemas.microsoft.com/office/drawing/2014/main" val="20025"/>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i</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533400" y="609600"/>
            <a:ext cx="7924800" cy="1143000"/>
          </a:xfrm>
        </p:spPr>
        <p:txBody>
          <a:bodyPr/>
          <a:lstStyle/>
          <a:p>
            <a:pPr eaLnBrk="1" hangingPunct="1"/>
            <a:r>
              <a:rPr lang="en-US" smtClean="0"/>
              <a:t>Not-So-Simple Substitution</a:t>
            </a:r>
          </a:p>
        </p:txBody>
      </p:sp>
      <p:sp>
        <p:nvSpPr>
          <p:cNvPr id="13316" name="Rectangle 3"/>
          <p:cNvSpPr>
            <a:spLocks noGrp="1" noChangeArrowheads="1"/>
          </p:cNvSpPr>
          <p:nvPr>
            <p:ph idx="1"/>
          </p:nvPr>
        </p:nvSpPr>
        <p:spPr>
          <a:xfrm>
            <a:off x="685800" y="1905000"/>
            <a:ext cx="7924800" cy="1981200"/>
          </a:xfrm>
        </p:spPr>
        <p:txBody>
          <a:bodyPr/>
          <a:lstStyle/>
          <a:p>
            <a:pPr eaLnBrk="1" hangingPunct="1"/>
            <a:r>
              <a:rPr lang="en-US" sz="2800" smtClean="0"/>
              <a:t>Shift by n for some n </a:t>
            </a:r>
            <a:r>
              <a:rPr lang="en-US" sz="2800" smtClean="0">
                <a:sym typeface="Symbol" pitchFamily="18" charset="2"/>
              </a:rPr>
              <a:t> {0,1,2,…,25}</a:t>
            </a:r>
          </a:p>
          <a:p>
            <a:pPr eaLnBrk="1" hangingPunct="1"/>
            <a:r>
              <a:rPr lang="en-US" sz="2800" smtClean="0"/>
              <a:t>Then key is n</a:t>
            </a:r>
          </a:p>
          <a:p>
            <a:pPr eaLnBrk="1" hangingPunct="1"/>
            <a:r>
              <a:rPr lang="en-US" sz="2800" smtClean="0"/>
              <a:t>Example: key = 7</a:t>
            </a:r>
            <a:endParaRPr lang="en-US" sz="2800" smtClean="0">
              <a:solidFill>
                <a:srgbClr val="FF0000"/>
              </a:solidFill>
              <a:latin typeface="Times-Roman" charset="0"/>
            </a:endParaRPr>
          </a:p>
        </p:txBody>
      </p:sp>
      <p:sp>
        <p:nvSpPr>
          <p:cNvPr id="9" name="Slide Number Placeholder 8"/>
          <p:cNvSpPr>
            <a:spLocks noGrp="1"/>
          </p:cNvSpPr>
          <p:nvPr>
            <p:ph type="sldNum" sz="quarter" idx="12"/>
          </p:nvPr>
        </p:nvSpPr>
        <p:spPr/>
        <p:txBody>
          <a:bodyPr/>
          <a:lstStyle/>
          <a:p>
            <a:fld id="{5CD56755-107C-4147-A005-686284097212}" type="slidenum">
              <a:rPr lang="en-US" smtClean="0"/>
              <a:pPr/>
              <a:t>8</a:t>
            </a:fld>
            <a:endParaRPr lang="en-US"/>
          </a:p>
        </p:txBody>
      </p:sp>
      <p:graphicFrame>
        <p:nvGraphicFramePr>
          <p:cNvPr id="169056" name="Group 96"/>
          <p:cNvGraphicFramePr>
            <a:graphicFrameLocks noGrp="1"/>
          </p:cNvGraphicFramePr>
          <p:nvPr/>
        </p:nvGraphicFramePr>
        <p:xfrm>
          <a:off x="1795463" y="4267200"/>
          <a:ext cx="6580644" cy="792480"/>
        </p:xfrm>
        <a:graphic>
          <a:graphicData uri="http://schemas.openxmlformats.org/drawingml/2006/table">
            <a:tbl>
              <a:tblPr/>
              <a:tblGrid>
                <a:gridCol w="208280">
                  <a:extLst>
                    <a:ext uri="{9D8B030D-6E8A-4147-A177-3AD203B41FA5}">
                      <a16:colId xmlns:a16="http://schemas.microsoft.com/office/drawing/2014/main" val="20000"/>
                    </a:ext>
                  </a:extLst>
                </a:gridCol>
                <a:gridCol w="254834">
                  <a:extLst>
                    <a:ext uri="{9D8B030D-6E8A-4147-A177-3AD203B41FA5}">
                      <a16:colId xmlns:a16="http://schemas.microsoft.com/office/drawing/2014/main" val="20001"/>
                    </a:ext>
                  </a:extLst>
                </a:gridCol>
                <a:gridCol w="254833">
                  <a:extLst>
                    <a:ext uri="{9D8B030D-6E8A-4147-A177-3AD203B41FA5}">
                      <a16:colId xmlns:a16="http://schemas.microsoft.com/office/drawing/2014/main" val="20002"/>
                    </a:ext>
                  </a:extLst>
                </a:gridCol>
                <a:gridCol w="253308">
                  <a:extLst>
                    <a:ext uri="{9D8B030D-6E8A-4147-A177-3AD203B41FA5}">
                      <a16:colId xmlns:a16="http://schemas.microsoft.com/office/drawing/2014/main" val="20003"/>
                    </a:ext>
                  </a:extLst>
                </a:gridCol>
                <a:gridCol w="256359">
                  <a:extLst>
                    <a:ext uri="{9D8B030D-6E8A-4147-A177-3AD203B41FA5}">
                      <a16:colId xmlns:a16="http://schemas.microsoft.com/office/drawing/2014/main" val="20004"/>
                    </a:ext>
                  </a:extLst>
                </a:gridCol>
                <a:gridCol w="254834">
                  <a:extLst>
                    <a:ext uri="{9D8B030D-6E8A-4147-A177-3AD203B41FA5}">
                      <a16:colId xmlns:a16="http://schemas.microsoft.com/office/drawing/2014/main" val="20005"/>
                    </a:ext>
                  </a:extLst>
                </a:gridCol>
                <a:gridCol w="256359">
                  <a:extLst>
                    <a:ext uri="{9D8B030D-6E8A-4147-A177-3AD203B41FA5}">
                      <a16:colId xmlns:a16="http://schemas.microsoft.com/office/drawing/2014/main" val="20006"/>
                    </a:ext>
                  </a:extLst>
                </a:gridCol>
                <a:gridCol w="254833">
                  <a:extLst>
                    <a:ext uri="{9D8B030D-6E8A-4147-A177-3AD203B41FA5}">
                      <a16:colId xmlns:a16="http://schemas.microsoft.com/office/drawing/2014/main" val="20007"/>
                    </a:ext>
                  </a:extLst>
                </a:gridCol>
                <a:gridCol w="253308">
                  <a:extLst>
                    <a:ext uri="{9D8B030D-6E8A-4147-A177-3AD203B41FA5}">
                      <a16:colId xmlns:a16="http://schemas.microsoft.com/office/drawing/2014/main" val="20008"/>
                    </a:ext>
                  </a:extLst>
                </a:gridCol>
                <a:gridCol w="256359">
                  <a:extLst>
                    <a:ext uri="{9D8B030D-6E8A-4147-A177-3AD203B41FA5}">
                      <a16:colId xmlns:a16="http://schemas.microsoft.com/office/drawing/2014/main" val="20009"/>
                    </a:ext>
                  </a:extLst>
                </a:gridCol>
                <a:gridCol w="254834">
                  <a:extLst>
                    <a:ext uri="{9D8B030D-6E8A-4147-A177-3AD203B41FA5}">
                      <a16:colId xmlns:a16="http://schemas.microsoft.com/office/drawing/2014/main" val="20010"/>
                    </a:ext>
                  </a:extLst>
                </a:gridCol>
                <a:gridCol w="253308">
                  <a:extLst>
                    <a:ext uri="{9D8B030D-6E8A-4147-A177-3AD203B41FA5}">
                      <a16:colId xmlns:a16="http://schemas.microsoft.com/office/drawing/2014/main" val="20011"/>
                    </a:ext>
                  </a:extLst>
                </a:gridCol>
                <a:gridCol w="256359">
                  <a:extLst>
                    <a:ext uri="{9D8B030D-6E8A-4147-A177-3AD203B41FA5}">
                      <a16:colId xmlns:a16="http://schemas.microsoft.com/office/drawing/2014/main" val="20012"/>
                    </a:ext>
                  </a:extLst>
                </a:gridCol>
                <a:gridCol w="253308">
                  <a:extLst>
                    <a:ext uri="{9D8B030D-6E8A-4147-A177-3AD203B41FA5}">
                      <a16:colId xmlns:a16="http://schemas.microsoft.com/office/drawing/2014/main" val="20013"/>
                    </a:ext>
                  </a:extLst>
                </a:gridCol>
                <a:gridCol w="254833">
                  <a:extLst>
                    <a:ext uri="{9D8B030D-6E8A-4147-A177-3AD203B41FA5}">
                      <a16:colId xmlns:a16="http://schemas.microsoft.com/office/drawing/2014/main" val="20014"/>
                    </a:ext>
                  </a:extLst>
                </a:gridCol>
                <a:gridCol w="256359">
                  <a:extLst>
                    <a:ext uri="{9D8B030D-6E8A-4147-A177-3AD203B41FA5}">
                      <a16:colId xmlns:a16="http://schemas.microsoft.com/office/drawing/2014/main" val="20015"/>
                    </a:ext>
                  </a:extLst>
                </a:gridCol>
                <a:gridCol w="253308">
                  <a:extLst>
                    <a:ext uri="{9D8B030D-6E8A-4147-A177-3AD203B41FA5}">
                      <a16:colId xmlns:a16="http://schemas.microsoft.com/office/drawing/2014/main" val="20016"/>
                    </a:ext>
                  </a:extLst>
                </a:gridCol>
                <a:gridCol w="254834">
                  <a:extLst>
                    <a:ext uri="{9D8B030D-6E8A-4147-A177-3AD203B41FA5}">
                      <a16:colId xmlns:a16="http://schemas.microsoft.com/office/drawing/2014/main" val="20017"/>
                    </a:ext>
                  </a:extLst>
                </a:gridCol>
                <a:gridCol w="256359">
                  <a:extLst>
                    <a:ext uri="{9D8B030D-6E8A-4147-A177-3AD203B41FA5}">
                      <a16:colId xmlns:a16="http://schemas.microsoft.com/office/drawing/2014/main" val="20018"/>
                    </a:ext>
                  </a:extLst>
                </a:gridCol>
                <a:gridCol w="254833">
                  <a:extLst>
                    <a:ext uri="{9D8B030D-6E8A-4147-A177-3AD203B41FA5}">
                      <a16:colId xmlns:a16="http://schemas.microsoft.com/office/drawing/2014/main" val="20019"/>
                    </a:ext>
                  </a:extLst>
                </a:gridCol>
                <a:gridCol w="256359">
                  <a:extLst>
                    <a:ext uri="{9D8B030D-6E8A-4147-A177-3AD203B41FA5}">
                      <a16:colId xmlns:a16="http://schemas.microsoft.com/office/drawing/2014/main" val="20020"/>
                    </a:ext>
                  </a:extLst>
                </a:gridCol>
                <a:gridCol w="253308">
                  <a:extLst>
                    <a:ext uri="{9D8B030D-6E8A-4147-A177-3AD203B41FA5}">
                      <a16:colId xmlns:a16="http://schemas.microsoft.com/office/drawing/2014/main" val="20021"/>
                    </a:ext>
                  </a:extLst>
                </a:gridCol>
                <a:gridCol w="254834">
                  <a:extLst>
                    <a:ext uri="{9D8B030D-6E8A-4147-A177-3AD203B41FA5}">
                      <a16:colId xmlns:a16="http://schemas.microsoft.com/office/drawing/2014/main" val="20022"/>
                    </a:ext>
                  </a:extLst>
                </a:gridCol>
                <a:gridCol w="254833">
                  <a:extLst>
                    <a:ext uri="{9D8B030D-6E8A-4147-A177-3AD203B41FA5}">
                      <a16:colId xmlns:a16="http://schemas.microsoft.com/office/drawing/2014/main" val="20023"/>
                    </a:ext>
                  </a:extLst>
                </a:gridCol>
                <a:gridCol w="254834">
                  <a:extLst>
                    <a:ext uri="{9D8B030D-6E8A-4147-A177-3AD203B41FA5}">
                      <a16:colId xmlns:a16="http://schemas.microsoft.com/office/drawing/2014/main" val="20024"/>
                    </a:ext>
                  </a:extLst>
                </a:gridCol>
                <a:gridCol w="254834">
                  <a:extLst>
                    <a:ext uri="{9D8B030D-6E8A-4147-A177-3AD203B41FA5}">
                      <a16:colId xmlns:a16="http://schemas.microsoft.com/office/drawing/2014/main" val="20025"/>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err="1" smtClean="0">
                          <a:ln>
                            <a:noFill/>
                          </a:ln>
                          <a:solidFill>
                            <a:schemeClr val="tx1"/>
                          </a:solidFill>
                          <a:effectLst/>
                          <a:latin typeface="Segoe UI" pitchFamily="34" charset="0"/>
                          <a:ea typeface="Segoe UI" pitchFamily="34" charset="0"/>
                          <a:cs typeface="Segoe UI" pitchFamily="34" charset="0"/>
                        </a:rPr>
                        <a:t>i</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H</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405" name="Rectangle 93"/>
          <p:cNvSpPr>
            <a:spLocks noChangeArrowheads="1"/>
          </p:cNvSpPr>
          <p:nvPr/>
        </p:nvSpPr>
        <p:spPr bwMode="auto">
          <a:xfrm>
            <a:off x="533400" y="4329113"/>
            <a:ext cx="1247775" cy="446087"/>
          </a:xfrm>
          <a:prstGeom prst="rect">
            <a:avLst/>
          </a:prstGeom>
          <a:noFill/>
          <a:ln w="9525">
            <a:noFill/>
            <a:miter lim="800000"/>
            <a:headEnd/>
            <a:tailEnd/>
          </a:ln>
        </p:spPr>
        <p:txBody>
          <a:bodyPr wrap="none">
            <a:spAutoFit/>
          </a:bodyPr>
          <a:lstStyle/>
          <a:p>
            <a:r>
              <a:rPr lang="en-US" sz="2000"/>
              <a:t>Plaintext</a:t>
            </a:r>
          </a:p>
        </p:txBody>
      </p:sp>
      <p:sp>
        <p:nvSpPr>
          <p:cNvPr id="13406" name="Rectangle 94"/>
          <p:cNvSpPr>
            <a:spLocks noChangeArrowheads="1"/>
          </p:cNvSpPr>
          <p:nvPr/>
        </p:nvSpPr>
        <p:spPr bwMode="auto">
          <a:xfrm>
            <a:off x="304800" y="4710113"/>
            <a:ext cx="1481138" cy="446087"/>
          </a:xfrm>
          <a:prstGeom prst="rect">
            <a:avLst/>
          </a:prstGeom>
          <a:noFill/>
          <a:ln w="9525">
            <a:noFill/>
            <a:miter lim="800000"/>
            <a:headEnd/>
            <a:tailEnd/>
          </a:ln>
        </p:spPr>
        <p:txBody>
          <a:bodyPr wrap="none">
            <a:spAutoFit/>
          </a:bodyPr>
          <a:lstStyle/>
          <a:p>
            <a:r>
              <a:rPr lang="en-US" sz="2000" dirty="0"/>
              <a:t>Ciphertext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33400" y="609600"/>
            <a:ext cx="7924800" cy="1143000"/>
          </a:xfrm>
        </p:spPr>
        <p:txBody>
          <a:bodyPr/>
          <a:lstStyle/>
          <a:p>
            <a:pPr eaLnBrk="1" hangingPunct="1"/>
            <a:r>
              <a:rPr lang="en-US" smtClean="0"/>
              <a:t>Cryptanalysis I: Try Them All</a:t>
            </a:r>
          </a:p>
        </p:txBody>
      </p:sp>
      <p:sp>
        <p:nvSpPr>
          <p:cNvPr id="171011" name="Rectangle 3"/>
          <p:cNvSpPr>
            <a:spLocks noGrp="1" noChangeArrowheads="1"/>
          </p:cNvSpPr>
          <p:nvPr>
            <p:ph idx="1"/>
          </p:nvPr>
        </p:nvSpPr>
        <p:spPr>
          <a:xfrm>
            <a:off x="685800" y="1905000"/>
            <a:ext cx="8077200" cy="4038600"/>
          </a:xfrm>
        </p:spPr>
        <p:txBody>
          <a:bodyPr/>
          <a:lstStyle/>
          <a:p>
            <a:pPr eaLnBrk="1" hangingPunct="1"/>
            <a:r>
              <a:rPr lang="en-US" sz="2800" dirty="0" smtClean="0"/>
              <a:t>A simple substitution (shift by n) is used</a:t>
            </a:r>
          </a:p>
          <a:p>
            <a:pPr eaLnBrk="1" hangingPunct="1"/>
            <a:r>
              <a:rPr lang="en-US" sz="2800" dirty="0" smtClean="0"/>
              <a:t>But the key is unknown</a:t>
            </a:r>
          </a:p>
          <a:p>
            <a:pPr eaLnBrk="1" hangingPunct="1"/>
            <a:r>
              <a:rPr lang="en-US" sz="2800" dirty="0" smtClean="0"/>
              <a:t>Given ciphertext: </a:t>
            </a:r>
            <a:r>
              <a:rPr lang="en-US" sz="2800" dirty="0" smtClean="0">
                <a:solidFill>
                  <a:srgbClr val="FF0000"/>
                </a:solidFill>
                <a:latin typeface="Times-Roman" charset="0"/>
              </a:rPr>
              <a:t>CSYEVIXIVQMREXIH</a:t>
            </a:r>
            <a:endParaRPr lang="en-US" sz="2800" dirty="0" smtClean="0"/>
          </a:p>
          <a:p>
            <a:pPr eaLnBrk="1" hangingPunct="1"/>
            <a:r>
              <a:rPr lang="en-US" sz="2800" dirty="0" smtClean="0"/>
              <a:t>How to find the key?</a:t>
            </a:r>
          </a:p>
        </p:txBody>
      </p:sp>
      <p:sp>
        <p:nvSpPr>
          <p:cNvPr id="5" name="Slide Number Placeholder 4"/>
          <p:cNvSpPr>
            <a:spLocks noGrp="1"/>
          </p:cNvSpPr>
          <p:nvPr>
            <p:ph type="sldNum" sz="quarter" idx="12"/>
          </p:nvPr>
        </p:nvSpPr>
        <p:spPr/>
        <p:txBody>
          <a:bodyPr/>
          <a:lstStyle/>
          <a:p>
            <a:fld id="{5CD56755-107C-4147-A005-686284097212}"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theme/theme1.xml><?xml version="1.0" encoding="utf-8"?>
<a:theme xmlns:a="http://schemas.openxmlformats.org/drawingml/2006/main" name="DinghaoW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DinghaoWu</Template>
  <TotalTime>15845</TotalTime>
  <Words>2095</Words>
  <Application>Microsoft Office PowerPoint</Application>
  <PresentationFormat>On-screen Show (4:3)</PresentationFormat>
  <Paragraphs>893</Paragraphs>
  <Slides>45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Andale Mono</vt:lpstr>
      <vt:lpstr>Times-Italic</vt:lpstr>
      <vt:lpstr>Times-Roman</vt:lpstr>
      <vt:lpstr>Arial</vt:lpstr>
      <vt:lpstr>Calibri</vt:lpstr>
      <vt:lpstr>Segoe UI</vt:lpstr>
      <vt:lpstr>Symbol</vt:lpstr>
      <vt:lpstr>Times New Roman</vt:lpstr>
      <vt:lpstr>Wingdings</vt:lpstr>
      <vt:lpstr>DinghaoWu</vt:lpstr>
      <vt:lpstr>Crypto</vt:lpstr>
      <vt:lpstr>Crypto</vt:lpstr>
      <vt:lpstr>How to Speak Crypto</vt:lpstr>
      <vt:lpstr>Crypto</vt:lpstr>
      <vt:lpstr>Crypto as Black Box</vt:lpstr>
      <vt:lpstr>Simple Substitution</vt:lpstr>
      <vt:lpstr>Caesar’s Cipher Decryption</vt:lpstr>
      <vt:lpstr>Not-So-Simple Substitution</vt:lpstr>
      <vt:lpstr>Cryptanalysis I: Try Them All</vt:lpstr>
      <vt:lpstr>Secure System Requirement (I)</vt:lpstr>
      <vt:lpstr>Not-So-Simple Substitution (2) Mixed Alphabet </vt:lpstr>
      <vt:lpstr>Even-less-Simple Substitution</vt:lpstr>
      <vt:lpstr>Cryptanalysis II: Be Clever</vt:lpstr>
      <vt:lpstr>Cryptanalysis II</vt:lpstr>
      <vt:lpstr>The frequency of the most common letter bigrams in a small English corpus </vt:lpstr>
      <vt:lpstr>Cryptanalysis II</vt:lpstr>
      <vt:lpstr>Secure System Requirement (II)</vt:lpstr>
      <vt:lpstr>Secure Systems</vt:lpstr>
      <vt:lpstr>Cipher design principles</vt:lpstr>
      <vt:lpstr>Cipher design principle (I)</vt:lpstr>
      <vt:lpstr>Cipher design principle (II)</vt:lpstr>
      <vt:lpstr>Why?</vt:lpstr>
      <vt:lpstr>Classical Substitution Ciphers</vt:lpstr>
      <vt:lpstr>Example: S-Box</vt:lpstr>
      <vt:lpstr>Transposition (Permutation) Ciphers</vt:lpstr>
      <vt:lpstr>Double encryption (Discussion)</vt:lpstr>
      <vt:lpstr>Summary</vt:lpstr>
      <vt:lpstr>Double Transposition</vt:lpstr>
      <vt:lpstr>Exercise </vt:lpstr>
      <vt:lpstr>XOR – exclusive or</vt:lpstr>
      <vt:lpstr>XOR – exclusive or</vt:lpstr>
      <vt:lpstr>One-time Pad Encryption</vt:lpstr>
      <vt:lpstr>One-time Pad Decryption</vt:lpstr>
      <vt:lpstr>One-time Pad</vt:lpstr>
      <vt:lpstr>One-time Pad</vt:lpstr>
      <vt:lpstr>One-time Pad Summary</vt:lpstr>
      <vt:lpstr>Real-world One-time Pad</vt:lpstr>
      <vt:lpstr>VENONA Decrypt (1944)</vt:lpstr>
      <vt:lpstr>Codebook</vt:lpstr>
      <vt:lpstr>Zimmerman Telegram</vt:lpstr>
      <vt:lpstr>Zimmerman Telegram Decrypted</vt:lpstr>
      <vt:lpstr>Post-WWII History</vt:lpstr>
      <vt:lpstr>Claude Shannon</vt:lpstr>
      <vt:lpstr>Taxonomy of Cryptography</vt:lpstr>
      <vt:lpstr>Taxonomy of Cryptanalysis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creator>Dinghao Wu</dc:creator>
  <cp:lastModifiedBy>Sencun Zhu</cp:lastModifiedBy>
  <cp:revision>56</cp:revision>
  <dcterms:created xsi:type="dcterms:W3CDTF">2011-01-18T14:58:11Z</dcterms:created>
  <dcterms:modified xsi:type="dcterms:W3CDTF">2017-01-20T04:07:42Z</dcterms:modified>
</cp:coreProperties>
</file>