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2"/>
  </p:notesMasterIdLst>
  <p:sldIdLst>
    <p:sldId id="366" r:id="rId2"/>
    <p:sldId id="433" r:id="rId3"/>
    <p:sldId id="434" r:id="rId4"/>
    <p:sldId id="367" r:id="rId5"/>
    <p:sldId id="435" r:id="rId6"/>
    <p:sldId id="427" r:id="rId7"/>
    <p:sldId id="426" r:id="rId8"/>
    <p:sldId id="442" r:id="rId9"/>
    <p:sldId id="441" r:id="rId10"/>
    <p:sldId id="377" r:id="rId11"/>
    <p:sldId id="378" r:id="rId12"/>
    <p:sldId id="440" r:id="rId13"/>
    <p:sldId id="379" r:id="rId14"/>
    <p:sldId id="380" r:id="rId15"/>
    <p:sldId id="381" r:id="rId16"/>
    <p:sldId id="382" r:id="rId17"/>
    <p:sldId id="438" r:id="rId18"/>
    <p:sldId id="384" r:id="rId19"/>
    <p:sldId id="385" r:id="rId20"/>
    <p:sldId id="386" r:id="rId21"/>
    <p:sldId id="387" r:id="rId22"/>
    <p:sldId id="388" r:id="rId23"/>
    <p:sldId id="425" r:id="rId24"/>
    <p:sldId id="389" r:id="rId25"/>
    <p:sldId id="390" r:id="rId26"/>
    <p:sldId id="400" r:id="rId27"/>
    <p:sldId id="401" r:id="rId28"/>
    <p:sldId id="402" r:id="rId29"/>
    <p:sldId id="403" r:id="rId30"/>
    <p:sldId id="436" r:id="rId31"/>
    <p:sldId id="404" r:id="rId32"/>
    <p:sldId id="405" r:id="rId33"/>
    <p:sldId id="406" r:id="rId34"/>
    <p:sldId id="407" r:id="rId35"/>
    <p:sldId id="408" r:id="rId36"/>
    <p:sldId id="409" r:id="rId37"/>
    <p:sldId id="412" r:id="rId38"/>
    <p:sldId id="423" r:id="rId39"/>
    <p:sldId id="437" r:id="rId40"/>
    <p:sldId id="410" r:id="rId41"/>
    <p:sldId id="420" r:id="rId42"/>
    <p:sldId id="421" r:id="rId43"/>
    <p:sldId id="422" r:id="rId44"/>
    <p:sldId id="413" r:id="rId45"/>
    <p:sldId id="414" r:id="rId46"/>
    <p:sldId id="415" r:id="rId47"/>
    <p:sldId id="416" r:id="rId48"/>
    <p:sldId id="417" r:id="rId49"/>
    <p:sldId id="418" r:id="rId50"/>
    <p:sldId id="419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000" autoAdjust="0"/>
  </p:normalViewPr>
  <p:slideViewPr>
    <p:cSldViewPr>
      <p:cViewPr varScale="1">
        <p:scale>
          <a:sx n="57" d="100"/>
          <a:sy n="57" d="100"/>
        </p:scale>
        <p:origin x="177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7CF68-C619-4066-8A6D-C319F740D451}" type="datetimeFigureOut">
              <a:rPr lang="en-US" smtClean="0"/>
              <a:pPr/>
              <a:t>1/31/2017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E1F348-5C00-4906-8D85-D43704CD8F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658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Prime_number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Euler's_totient_function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Relatively_prime" TargetMode="External"/><Relationship Id="rId5" Type="http://schemas.openxmlformats.org/officeDocument/2006/relationships/hyperlink" Target="http://en.wikipedia.org/wiki/Totative" TargetMode="External"/><Relationship Id="rId4" Type="http://schemas.openxmlformats.org/officeDocument/2006/relationships/hyperlink" Target="http://en.wikipedia.org/wiki/Arithmetic_function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B071CF-667F-4CFE-B59D-76A2429B0731}" type="slidenum">
              <a:rPr lang="en-AU"/>
              <a:pPr/>
              <a:t>2</a:t>
            </a:fld>
            <a:endParaRPr lang="en-AU"/>
          </a:p>
        </p:txBody>
      </p:sp>
      <p:sp>
        <p:nvSpPr>
          <p:cNvPr id="26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9997" y="686474"/>
            <a:ext cx="4944140" cy="3429532"/>
          </a:xfrm>
          <a:ln/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4357"/>
            <a:ext cx="5487013" cy="4113169"/>
          </a:xfrm>
        </p:spPr>
        <p:txBody>
          <a:bodyPr lIns="89211" tIns="44606" rIns="89211" bIns="44606"/>
          <a:lstStyle/>
          <a:p>
            <a:r>
              <a:rPr lang="en-US"/>
              <a:t>Stallings Fig 9.1</a:t>
            </a:r>
            <a:endParaRPr lang="en-A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87D99C-FAE4-4179-BF3C-AE886BEDEEDB}" type="slidenum">
              <a:rPr lang="en-AU" altLang="en-US"/>
              <a:pPr/>
              <a:t>30</a:t>
            </a:fld>
            <a:endParaRPr lang="en-AU" altLang="en-US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DE6BFC-DEF7-42A8-A596-A783273521AE}" type="slidenum">
              <a:rPr lang="en-AU"/>
              <a:pPr/>
              <a:t>38</a:t>
            </a:fld>
            <a:endParaRPr lang="en-AU"/>
          </a:p>
        </p:txBody>
      </p:sp>
      <p:sp>
        <p:nvSpPr>
          <p:cNvPr id="28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5175" cy="3430588"/>
          </a:xfrm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4357"/>
            <a:ext cx="5030018" cy="4113169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3A284C-30DA-4739-89C3-34192D00D207}" type="slidenum">
              <a:rPr lang="en-AU"/>
              <a:pPr/>
              <a:t>41</a:t>
            </a:fld>
            <a:endParaRPr lang="en-AU"/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5175" cy="3430588"/>
          </a:xfrm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4357"/>
            <a:ext cx="5030018" cy="4113169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812B3F-A256-4C1D-A219-D449875B6BE0}" type="slidenum">
              <a:rPr lang="en-AU"/>
              <a:pPr/>
              <a:t>42</a:t>
            </a:fld>
            <a:endParaRPr lang="en-AU"/>
          </a:p>
        </p:txBody>
      </p:sp>
      <p:sp>
        <p:nvSpPr>
          <p:cNvPr id="28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8464" y="686474"/>
            <a:ext cx="4944140" cy="3429532"/>
          </a:xfrm>
          <a:ln/>
        </p:spPr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4357"/>
            <a:ext cx="5030018" cy="4113169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D389A4-3A2E-445B-861B-B1925281378D}" type="slidenum">
              <a:rPr lang="en-AU"/>
              <a:pPr/>
              <a:t>43</a:t>
            </a:fld>
            <a:endParaRPr lang="en-AU"/>
          </a:p>
        </p:txBody>
      </p:sp>
      <p:sp>
        <p:nvSpPr>
          <p:cNvPr id="29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8464" y="686474"/>
            <a:ext cx="4944140" cy="3429532"/>
          </a:xfrm>
          <a:ln/>
        </p:spPr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4357"/>
            <a:ext cx="5030018" cy="4113169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AE4C7B-1F81-4724-9935-6924EB4D6512}" type="slidenum">
              <a:rPr lang="en-AU"/>
              <a:pPr/>
              <a:t>3</a:t>
            </a:fld>
            <a:endParaRPr lang="en-AU"/>
          </a:p>
        </p:txBody>
      </p:sp>
      <p:sp>
        <p:nvSpPr>
          <p:cNvPr id="26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8464" y="686474"/>
            <a:ext cx="4944140" cy="3429532"/>
          </a:xfrm>
          <a:ln/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4357"/>
            <a:ext cx="5030018" cy="4113169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F13FDA-23D5-4537-8F9B-E1EB178821B4}" type="slidenum">
              <a:rPr lang="en-AU"/>
              <a:pPr/>
              <a:t>5</a:t>
            </a:fld>
            <a:endParaRPr lang="en-AU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8465" y="686474"/>
            <a:ext cx="4941072" cy="3428114"/>
          </a:xfrm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9081F5-D20B-47A1-AB1A-7C59767BEE4B}" type="slidenum">
              <a:rPr lang="en-AU"/>
              <a:pPr/>
              <a:t>6</a:t>
            </a:fld>
            <a:endParaRPr lang="en-AU"/>
          </a:p>
        </p:txBody>
      </p:sp>
      <p:sp>
        <p:nvSpPr>
          <p:cNvPr id="25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8464" y="686474"/>
            <a:ext cx="4944140" cy="3429532"/>
          </a:xfrm>
          <a:ln/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4357"/>
            <a:ext cx="5030018" cy="4113169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2B092F-B788-42CE-A87A-4EF1DB8394CF}" type="slidenum">
              <a:rPr lang="en-AU"/>
              <a:pPr/>
              <a:t>7</a:t>
            </a:fld>
            <a:endParaRPr lang="en-AU"/>
          </a:p>
        </p:txBody>
      </p:sp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5175" cy="3430588"/>
          </a:xfrm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4357"/>
            <a:ext cx="5030018" cy="4113169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30 82 01 0a 02 82 01 01 00 e3 be 7e 0a 86 a3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6b 6d 3d 2b a1 97 ad 49 24 4d d7 77 b9 34 79 08 a5 9e a2 9e de 47 12 92 3d 7e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19 86 b1 e8 4f 3d 5f f7 d0 a7 77 9a 5b 1f 0a 03 b5 19 53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a5 21 94 69 63 9d 6a 4c 91 0c 10 47 be 11 fa 6c 86 25 b7 ab 04 68 42 38 09 65 f0 14 da 19 9e fa 6b 0b ab 62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8d a7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63 70 23 a8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81 f3 d1 6e 88 67 53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12 a4 29 75 8a a7 f2 57 3d a2 83 98 97 f2 0a 7d d4 e7 43 6e 30 78 62 22 59 59 b8 71 27 45 aa 0f 66 c6 55 3f fa 32 17 2b 31 8f 46 a0 fa 69 14 7c 9d 9f 5a e2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33 4e 10 a6 b3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77 63 d8 c3 9e f4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79 9a 7a d4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9a cc c3 b7 a9 5d cc 11 3a 07 bb 6f 97 a4 01 23 47 95 1f a3 77 fa 58 92 c6 c7 d0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93 18 42 b7 7e f7 9e 65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d5 3b ca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ac c5 70 a1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d4 10 9a f0 12 04 44 ac 1a 5b 78 50 45 57 4c 6f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80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81 5c 2d b3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76 a1 1e 65 02 03 01 00 01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1F348-5C00-4906-8D85-D43704CD8F0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0878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where the product is over the distinct </a:t>
            </a:r>
            <a:r>
              <a:rPr lang="en-US" dirty="0" smtClean="0">
                <a:hlinkClick r:id="rId3" tooltip="Prime number"/>
              </a:rPr>
              <a:t>prime numbers</a:t>
            </a:r>
            <a:r>
              <a:rPr lang="en-US" dirty="0" smtClean="0"/>
              <a:t> dividing 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1F348-5C00-4906-8D85-D43704CD8F0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22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OiLer</a:t>
            </a:r>
            <a:endParaRPr lang="en-US" dirty="0" smtClean="0"/>
          </a:p>
          <a:p>
            <a:r>
              <a:rPr lang="en-US" dirty="0" smtClean="0"/>
              <a:t>where φ(</a:t>
            </a:r>
            <a:r>
              <a:rPr lang="en-US" i="1" dirty="0" smtClean="0"/>
              <a:t>n</a:t>
            </a:r>
            <a:r>
              <a:rPr lang="en-US" dirty="0" smtClean="0"/>
              <a:t>) is </a:t>
            </a:r>
            <a:r>
              <a:rPr lang="en-US" dirty="0" smtClean="0">
                <a:hlinkClick r:id="rId3" tooltip="Euler's totient function"/>
              </a:rPr>
              <a:t>Euler's totient function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is an </a:t>
            </a:r>
            <a:r>
              <a:rPr lang="en-US" dirty="0" smtClean="0">
                <a:hlinkClick r:id="rId4" tooltip="Arithmetic function"/>
              </a:rPr>
              <a:t>arithmetic function</a:t>
            </a:r>
            <a:r>
              <a:rPr lang="en-US" dirty="0" smtClean="0"/>
              <a:t> that counts the </a:t>
            </a:r>
            <a:r>
              <a:rPr lang="en-US" dirty="0" err="1" smtClean="0">
                <a:hlinkClick r:id="rId5" tooltip="Totative"/>
              </a:rPr>
              <a:t>totatives</a:t>
            </a:r>
            <a:r>
              <a:rPr lang="en-US" dirty="0" smtClean="0"/>
              <a:t> of </a:t>
            </a:r>
            <a:r>
              <a:rPr lang="en-US" i="1" dirty="0" smtClean="0"/>
              <a:t>n</a:t>
            </a:r>
            <a:r>
              <a:rPr lang="en-US" dirty="0" smtClean="0"/>
              <a:t>, that is, the positive integers less than or equal to </a:t>
            </a:r>
            <a:r>
              <a:rPr lang="en-US" i="1" dirty="0" smtClean="0"/>
              <a:t>n</a:t>
            </a:r>
            <a:r>
              <a:rPr lang="en-US" dirty="0" smtClean="0"/>
              <a:t> that are </a:t>
            </a:r>
            <a:r>
              <a:rPr lang="en-US" dirty="0" smtClean="0">
                <a:hlinkClick r:id="rId6" tooltip="Relatively prime"/>
              </a:rPr>
              <a:t>relatively prime</a:t>
            </a:r>
            <a:r>
              <a:rPr lang="en-US" dirty="0" smtClean="0"/>
              <a:t> to </a:t>
            </a:r>
            <a:r>
              <a:rPr lang="en-US" i="1" dirty="0" smtClean="0"/>
              <a:t>n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1F348-5C00-4906-8D85-D43704CD8F0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23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1C5F22-FF6C-4386-8DA2-F87FE6C8F892}" type="slidenum">
              <a:rPr lang="en-AU"/>
              <a:pPr/>
              <a:t>23</a:t>
            </a:fld>
            <a:endParaRPr lang="en-AU"/>
          </a:p>
        </p:txBody>
      </p:sp>
      <p:sp>
        <p:nvSpPr>
          <p:cNvPr id="30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DA444-E7D5-429B-9FBF-0ABDAF059E53}" type="datetime1">
              <a:rPr lang="en-US" smtClean="0"/>
              <a:pPr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Part 1  Cryptography                                                                                                    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755-107C-4147-A005-6862840972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291D1-DC05-4946-8FFD-1959631F50AA}" type="datetime1">
              <a:rPr lang="en-US" smtClean="0"/>
              <a:pPr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Part 1  Cryptography                                                                                                    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755-107C-4147-A005-6862840972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D59AA-9A82-45A9-B30D-89A73FA5B7B2}" type="datetime1">
              <a:rPr lang="en-US" smtClean="0"/>
              <a:pPr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Part 1  Cryptography                                                                                                    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755-107C-4147-A005-6862840972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Arial" pitchFamily="34" charset="0"/>
              <a:buChar char="•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5860-6334-4556-AB79-6B8BA4EE6068}" type="datetime1">
              <a:rPr lang="en-US" smtClean="0"/>
              <a:pPr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Part 1  Cryptography                                                                                                    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755-107C-4147-A005-6862840972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99EA-165F-4001-82FF-1A02E0D8CEDC}" type="datetime1">
              <a:rPr lang="en-US" smtClean="0"/>
              <a:pPr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Part 1  Cryptography                                                                                                    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755-107C-4147-A005-6862840972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F664-481A-4F24-8CAD-08BD014B83A6}" type="datetime1">
              <a:rPr lang="en-US" smtClean="0"/>
              <a:pPr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Part 1  Cryptography                                                                                                    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755-107C-4147-A005-6862840972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9160D-F0A2-4990-9E8C-E59EBF066F8A}" type="datetime1">
              <a:rPr lang="en-US" smtClean="0"/>
              <a:pPr/>
              <a:t>1/31/2017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Part 1  Cryptography                                                                                                     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755-107C-4147-A005-6862840972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FA3C-0F01-4EB5-AE48-700886A53DBB}" type="datetime1">
              <a:rPr lang="en-US" smtClean="0"/>
              <a:pPr/>
              <a:t>1/31/2017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Part 1  Cryptography                                                                                                    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755-107C-4147-A005-6862840972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BDB7-22FC-42F5-A015-A2D1E6036EDD}" type="datetime1">
              <a:rPr lang="en-US" smtClean="0"/>
              <a:pPr/>
              <a:t>1/31/2017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Part 1  Cryptography                                                                                                     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755-107C-4147-A005-6862840972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0DE4B-7333-49DB-8CAD-6623536D6998}" type="datetime1">
              <a:rPr lang="en-US" smtClean="0"/>
              <a:pPr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Part 1  Cryptography                                                                                                    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755-107C-4147-A005-6862840972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A0671-B8DF-459C-B199-F218B854968E}" type="datetime1">
              <a:rPr lang="en-US" smtClean="0"/>
              <a:pPr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Part 1  Cryptography                                                                                                    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755-107C-4147-A005-6862840972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A1715-F6FD-420D-A2AF-E6D9371CB746}" type="datetime1">
              <a:rPr lang="en-US" smtClean="0"/>
              <a:pPr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 Part 1  Cryptography                                                                                                    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56755-107C-4147-A005-68628409721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Extended_Euclidean_algorith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9812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Public Key Cryptography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755-107C-4147-A005-68628409721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RSA</a:t>
            </a:r>
          </a:p>
        </p:txBody>
      </p:sp>
      <p:sp>
        <p:nvSpPr>
          <p:cNvPr id="124932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7848600" cy="41910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Let </a:t>
            </a:r>
            <a:r>
              <a:rPr lang="en-US" sz="2800" dirty="0" smtClean="0">
                <a:latin typeface="Times-Roman" charset="0"/>
              </a:rPr>
              <a:t>p</a:t>
            </a:r>
            <a:r>
              <a:rPr lang="en-US" sz="2800" dirty="0" smtClean="0"/>
              <a:t> and </a:t>
            </a:r>
            <a:r>
              <a:rPr lang="en-US" sz="2800" dirty="0" smtClean="0">
                <a:latin typeface="Times-Roman" charset="0"/>
              </a:rPr>
              <a:t>q</a:t>
            </a:r>
            <a:r>
              <a:rPr lang="en-US" sz="2800" dirty="0" smtClean="0"/>
              <a:t> be two large prime numbers</a:t>
            </a:r>
          </a:p>
          <a:p>
            <a:pPr eaLnBrk="1" hangingPunct="1"/>
            <a:r>
              <a:rPr lang="en-US" sz="2800" dirty="0" smtClean="0"/>
              <a:t>Let </a:t>
            </a:r>
            <a:r>
              <a:rPr lang="en-US" sz="2800" dirty="0" smtClean="0">
                <a:latin typeface="Times-Roman" charset="0"/>
              </a:rPr>
              <a:t>N = </a:t>
            </a:r>
            <a:r>
              <a:rPr lang="en-US" sz="2800" dirty="0" err="1" smtClean="0">
                <a:latin typeface="Times-Roman" charset="0"/>
              </a:rPr>
              <a:t>pq</a:t>
            </a:r>
            <a:r>
              <a:rPr lang="en-US" sz="2800" dirty="0" smtClean="0"/>
              <a:t> be the </a:t>
            </a:r>
            <a:r>
              <a:rPr lang="en-US" sz="2800" b="1" dirty="0" smtClean="0">
                <a:solidFill>
                  <a:schemeClr val="hlink"/>
                </a:solidFill>
              </a:rPr>
              <a:t>modulus</a:t>
            </a:r>
            <a:endParaRPr lang="en-US" sz="2800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US" sz="2800" dirty="0" smtClean="0"/>
              <a:t>Choose </a:t>
            </a:r>
            <a:r>
              <a:rPr lang="en-US" sz="2800" dirty="0" smtClean="0">
                <a:latin typeface="Times-Roman" charset="0"/>
              </a:rPr>
              <a:t>e</a:t>
            </a:r>
            <a:r>
              <a:rPr lang="en-US" sz="2800" dirty="0" smtClean="0"/>
              <a:t> relatively prime to </a:t>
            </a:r>
            <a:r>
              <a:rPr lang="en-US" sz="2800" dirty="0" smtClean="0">
                <a:latin typeface="Times-Roman" charset="0"/>
              </a:rPr>
              <a:t>(p</a:t>
            </a:r>
            <a:r>
              <a:rPr lang="en-US" sz="2400" dirty="0" smtClean="0">
                <a:latin typeface="Times-Roman" charset="0"/>
                <a:sym typeface="Symbol" pitchFamily="18" charset="2"/>
              </a:rPr>
              <a:t></a:t>
            </a:r>
            <a:r>
              <a:rPr lang="en-US" sz="2800" dirty="0" smtClean="0">
                <a:latin typeface="Times-Roman" charset="0"/>
              </a:rPr>
              <a:t>1)(q</a:t>
            </a:r>
            <a:r>
              <a:rPr lang="en-US" sz="2400" dirty="0" smtClean="0">
                <a:latin typeface="Times-Roman" charset="0"/>
                <a:sym typeface="Symbol" pitchFamily="18" charset="2"/>
              </a:rPr>
              <a:t></a:t>
            </a:r>
            <a:r>
              <a:rPr lang="en-US" sz="2800" dirty="0" smtClean="0">
                <a:latin typeface="Times-Roman" charset="0"/>
              </a:rPr>
              <a:t>1)</a:t>
            </a:r>
            <a:endParaRPr lang="en-US" sz="2800" dirty="0" smtClean="0"/>
          </a:p>
          <a:p>
            <a:pPr eaLnBrk="1" hangingPunct="1"/>
            <a:r>
              <a:rPr lang="en-US" sz="2800" dirty="0" smtClean="0"/>
              <a:t>Find </a:t>
            </a:r>
            <a:r>
              <a:rPr lang="en-US" sz="2800" dirty="0" smtClean="0">
                <a:latin typeface="Times-Roman" charset="0"/>
              </a:rPr>
              <a:t>d</a:t>
            </a:r>
            <a:r>
              <a:rPr lang="en-US" sz="2800" dirty="0" smtClean="0"/>
              <a:t> </a:t>
            </a:r>
            <a:r>
              <a:rPr lang="en-US" sz="2800" dirty="0" err="1" smtClean="0"/>
              <a:t>s.t.</a:t>
            </a:r>
            <a:r>
              <a:rPr lang="en-US" sz="2800" dirty="0" smtClean="0"/>
              <a:t> </a:t>
            </a:r>
            <a:r>
              <a:rPr lang="en-US" sz="2800" dirty="0" err="1" smtClean="0">
                <a:latin typeface="Times-Roman" charset="0"/>
              </a:rPr>
              <a:t>ed</a:t>
            </a:r>
            <a:r>
              <a:rPr lang="en-US" sz="2800" dirty="0" smtClean="0">
                <a:latin typeface="Times-Roman" charset="0"/>
              </a:rPr>
              <a:t> = 1 mod (p</a:t>
            </a:r>
            <a:r>
              <a:rPr lang="en-US" sz="2400" dirty="0" smtClean="0">
                <a:latin typeface="Times-Roman" charset="0"/>
                <a:sym typeface="Symbol" pitchFamily="18" charset="2"/>
              </a:rPr>
              <a:t></a:t>
            </a:r>
            <a:r>
              <a:rPr lang="en-US" sz="2800" dirty="0" smtClean="0">
                <a:latin typeface="Times-Roman" charset="0"/>
              </a:rPr>
              <a:t>1)(q</a:t>
            </a:r>
            <a:r>
              <a:rPr lang="en-US" sz="2400" dirty="0" smtClean="0">
                <a:latin typeface="Times-Roman" charset="0"/>
                <a:sym typeface="Symbol" pitchFamily="18" charset="2"/>
              </a:rPr>
              <a:t></a:t>
            </a:r>
            <a:r>
              <a:rPr lang="en-US" sz="2800" dirty="0" smtClean="0">
                <a:latin typeface="Times-Roman" charset="0"/>
              </a:rPr>
              <a:t>1)</a:t>
            </a:r>
          </a:p>
          <a:p>
            <a:pPr lvl="1"/>
            <a:r>
              <a:rPr lang="en-US" sz="2400" dirty="0" smtClean="0">
                <a:latin typeface="Times-Roman" charset="0"/>
              </a:rPr>
              <a:t>Based on </a:t>
            </a:r>
            <a:r>
              <a:rPr lang="en-US" sz="2400" dirty="0">
                <a:hlinkClick r:id="rId2" tooltip="Extended Euclidean algorithm"/>
              </a:rPr>
              <a:t>extended Euclidean algorithm</a:t>
            </a:r>
            <a:endParaRPr lang="en-US" sz="2400" dirty="0" smtClean="0">
              <a:latin typeface="Times-Roman" charset="0"/>
            </a:endParaRPr>
          </a:p>
          <a:p>
            <a:pPr eaLnBrk="1" hangingPunct="1"/>
            <a:r>
              <a:rPr lang="en-US" sz="2800" b="1" dirty="0" smtClean="0">
                <a:solidFill>
                  <a:schemeClr val="hlink"/>
                </a:solidFill>
              </a:rPr>
              <a:t>Public key</a:t>
            </a:r>
            <a:r>
              <a:rPr lang="en-US" sz="2800" dirty="0" smtClean="0"/>
              <a:t> is </a:t>
            </a:r>
            <a:r>
              <a:rPr lang="en-US" sz="2800" dirty="0" smtClean="0">
                <a:latin typeface="Times-Roman" charset="0"/>
              </a:rPr>
              <a:t>(</a:t>
            </a:r>
            <a:r>
              <a:rPr lang="en-US" sz="2800" dirty="0" err="1" smtClean="0">
                <a:latin typeface="Times-Roman" charset="0"/>
              </a:rPr>
              <a:t>N,e</a:t>
            </a:r>
            <a:r>
              <a:rPr lang="en-US" sz="2800" dirty="0" smtClean="0">
                <a:latin typeface="Times-Roman" charset="0"/>
              </a:rPr>
              <a:t>)</a:t>
            </a:r>
            <a:endParaRPr lang="en-US" sz="2800" dirty="0" smtClean="0"/>
          </a:p>
          <a:p>
            <a:pPr eaLnBrk="1" hangingPunct="1"/>
            <a:r>
              <a:rPr lang="en-US" sz="2800" b="1" dirty="0" smtClean="0">
                <a:solidFill>
                  <a:schemeClr val="hlink"/>
                </a:solidFill>
              </a:rPr>
              <a:t>Private key</a:t>
            </a:r>
            <a:r>
              <a:rPr lang="en-US" sz="2800" dirty="0" smtClean="0"/>
              <a:t> is </a:t>
            </a:r>
            <a:r>
              <a:rPr lang="en-US" sz="2800" dirty="0" smtClean="0">
                <a:latin typeface="Times-Roman" charset="0"/>
              </a:rPr>
              <a:t>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755-107C-4147-A005-68628409721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/>
          <a:lstStyle/>
          <a:p>
            <a:pPr eaLnBrk="1" hangingPunct="1"/>
            <a:r>
              <a:rPr lang="en-US" smtClean="0"/>
              <a:t>RSA</a:t>
            </a:r>
          </a:p>
        </p:txBody>
      </p:sp>
      <p:sp>
        <p:nvSpPr>
          <p:cNvPr id="125956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7620000" cy="48006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sz="2800" dirty="0" smtClean="0"/>
              <a:t>To encrypt message </a:t>
            </a:r>
            <a:r>
              <a:rPr lang="en-US" sz="2400" dirty="0" smtClean="0">
                <a:latin typeface="Times-Roman" charset="0"/>
              </a:rPr>
              <a:t>M</a:t>
            </a:r>
            <a:r>
              <a:rPr lang="en-US" sz="2800" dirty="0" smtClean="0"/>
              <a:t> compute</a:t>
            </a:r>
          </a:p>
          <a:p>
            <a:pPr lvl="1" eaLnBrk="1" hangingPunct="1"/>
            <a:r>
              <a:rPr lang="en-US" sz="2400" dirty="0" smtClean="0">
                <a:latin typeface="Times-Roman" charset="0"/>
              </a:rPr>
              <a:t>C = M</a:t>
            </a:r>
            <a:r>
              <a:rPr lang="en-US" sz="2400" baseline="30000" dirty="0" smtClean="0">
                <a:latin typeface="Times-Roman" charset="0"/>
              </a:rPr>
              <a:t>e</a:t>
            </a:r>
            <a:r>
              <a:rPr lang="en-US" sz="2400" dirty="0" smtClean="0">
                <a:latin typeface="Times-Roman" charset="0"/>
              </a:rPr>
              <a:t> mod N </a:t>
            </a:r>
            <a:endParaRPr lang="en-US" sz="2400" dirty="0" smtClean="0"/>
          </a:p>
          <a:p>
            <a:pPr eaLnBrk="1" hangingPunct="1"/>
            <a:r>
              <a:rPr lang="en-US" sz="2800" dirty="0" smtClean="0"/>
              <a:t>To decrypt </a:t>
            </a:r>
            <a:r>
              <a:rPr lang="en-US" sz="2400" dirty="0" smtClean="0">
                <a:latin typeface="Times-Roman" charset="0"/>
              </a:rPr>
              <a:t>C</a:t>
            </a:r>
            <a:r>
              <a:rPr lang="en-US" sz="2800" dirty="0" smtClean="0"/>
              <a:t> compute</a:t>
            </a:r>
          </a:p>
          <a:p>
            <a:pPr lvl="1" eaLnBrk="1" hangingPunct="1"/>
            <a:r>
              <a:rPr lang="en-US" sz="2400" dirty="0" smtClean="0">
                <a:latin typeface="Times-Roman" charset="0"/>
              </a:rPr>
              <a:t>M = C</a:t>
            </a:r>
            <a:r>
              <a:rPr lang="en-US" sz="2400" baseline="30000" dirty="0" smtClean="0">
                <a:latin typeface="Times-Roman" charset="0"/>
              </a:rPr>
              <a:t>d</a:t>
            </a:r>
            <a:r>
              <a:rPr lang="en-US" sz="2400" dirty="0" smtClean="0">
                <a:latin typeface="Times-Roman" charset="0"/>
              </a:rPr>
              <a:t> mod N </a:t>
            </a:r>
            <a:endParaRPr lang="en-US" sz="2400" dirty="0" smtClean="0"/>
          </a:p>
          <a:p>
            <a:pPr eaLnBrk="1" hangingPunct="1"/>
            <a:r>
              <a:rPr lang="en-US" sz="2800" dirty="0" smtClean="0"/>
              <a:t>Recall that </a:t>
            </a:r>
            <a:r>
              <a:rPr lang="en-US" sz="2400" dirty="0" smtClean="0">
                <a:latin typeface="Times-Roman" charset="0"/>
              </a:rPr>
              <a:t>e</a:t>
            </a:r>
            <a:r>
              <a:rPr lang="en-US" sz="2800" dirty="0" smtClean="0"/>
              <a:t> and </a:t>
            </a:r>
            <a:r>
              <a:rPr lang="en-US" sz="2400" dirty="0" smtClean="0">
                <a:latin typeface="Times-Roman" charset="0"/>
              </a:rPr>
              <a:t>N</a:t>
            </a:r>
            <a:r>
              <a:rPr lang="en-US" sz="2800" dirty="0" smtClean="0"/>
              <a:t> are public</a:t>
            </a:r>
          </a:p>
          <a:p>
            <a:pPr eaLnBrk="1" hangingPunct="1"/>
            <a:r>
              <a:rPr lang="en-US" sz="2800" dirty="0" smtClean="0"/>
              <a:t>If attacker can factor </a:t>
            </a:r>
            <a:r>
              <a:rPr lang="en-US" sz="2800" dirty="0" smtClean="0">
                <a:latin typeface="Times-Roman" charset="0"/>
              </a:rPr>
              <a:t>N</a:t>
            </a:r>
            <a:r>
              <a:rPr lang="en-US" sz="2800" dirty="0" smtClean="0"/>
              <a:t>, he can use </a:t>
            </a:r>
            <a:r>
              <a:rPr lang="en-US" sz="2800" dirty="0" smtClean="0">
                <a:latin typeface="Times-Roman" charset="0"/>
              </a:rPr>
              <a:t>e</a:t>
            </a:r>
            <a:r>
              <a:rPr lang="en-US" sz="2800" dirty="0" smtClean="0"/>
              <a:t> to easily find </a:t>
            </a:r>
            <a:r>
              <a:rPr lang="en-US" sz="2800" dirty="0" smtClean="0">
                <a:latin typeface="Times-Roman" charset="0"/>
              </a:rPr>
              <a:t>d</a:t>
            </a:r>
            <a:r>
              <a:rPr lang="en-US" sz="2800" dirty="0" smtClean="0"/>
              <a:t> since </a:t>
            </a:r>
            <a:r>
              <a:rPr lang="en-US" sz="2800" dirty="0" err="1" smtClean="0">
                <a:latin typeface="Times-Roman" charset="0"/>
              </a:rPr>
              <a:t>ed</a:t>
            </a:r>
            <a:r>
              <a:rPr lang="en-US" sz="2800" dirty="0" smtClean="0">
                <a:latin typeface="Times-Roman" charset="0"/>
              </a:rPr>
              <a:t> = 1 mod (p</a:t>
            </a:r>
            <a:r>
              <a:rPr lang="en-US" sz="2800" dirty="0" smtClean="0">
                <a:latin typeface="Times-Roman" charset="0"/>
                <a:sym typeface="Symbol" pitchFamily="18" charset="2"/>
              </a:rPr>
              <a:t></a:t>
            </a:r>
            <a:r>
              <a:rPr lang="en-US" sz="2800" dirty="0" smtClean="0">
                <a:latin typeface="Times-Roman" charset="0"/>
              </a:rPr>
              <a:t>1)(q</a:t>
            </a:r>
            <a:r>
              <a:rPr lang="en-US" sz="2800" dirty="0" smtClean="0">
                <a:latin typeface="Times-Roman" charset="0"/>
                <a:sym typeface="Symbol" pitchFamily="18" charset="2"/>
              </a:rPr>
              <a:t></a:t>
            </a:r>
            <a:r>
              <a:rPr lang="en-US" sz="2800" dirty="0" smtClean="0">
                <a:latin typeface="Times-Roman" charset="0"/>
              </a:rPr>
              <a:t>1)</a:t>
            </a:r>
            <a:endParaRPr lang="en-US" sz="2800" dirty="0" smtClean="0"/>
          </a:p>
          <a:p>
            <a:pPr eaLnBrk="1" hangingPunct="1"/>
            <a:r>
              <a:rPr lang="en-US" sz="2800" dirty="0" smtClean="0"/>
              <a:t>Factoring the modulus breaks RSA</a:t>
            </a:r>
          </a:p>
          <a:p>
            <a:pPr eaLnBrk="1" hangingPunct="1"/>
            <a:r>
              <a:rPr lang="en-US" sz="2800" dirty="0" smtClean="0"/>
              <a:t>It is not known whether factoring is the only way to break RSA</a:t>
            </a:r>
          </a:p>
          <a:p>
            <a:pPr eaLnBrk="1" hangingPunct="1"/>
            <a:r>
              <a:rPr lang="en-US" sz="2800" dirty="0" smtClean="0"/>
              <a:t>Other attacks: e.g., timing attack, forward search attack.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755-107C-4147-A005-68628409721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Euler’s Theorem</a:t>
            </a:r>
          </a:p>
        </p:txBody>
      </p:sp>
      <p:pic>
        <p:nvPicPr>
          <p:cNvPr id="10243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9200" y="1562392"/>
            <a:ext cx="2861315" cy="430945"/>
          </a:xfrm>
        </p:spPr>
      </p:pic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685800" y="2286000"/>
            <a:ext cx="7561262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400" dirty="0"/>
              <a:t>where φ(</a:t>
            </a:r>
            <a:r>
              <a:rPr lang="en-US" altLang="en-US" sz="2400" i="1" dirty="0"/>
              <a:t>n</a:t>
            </a:r>
            <a:r>
              <a:rPr lang="en-US" altLang="en-US" sz="2400" dirty="0"/>
              <a:t>) is Euler's totient function and "... ≡ ... (mod </a:t>
            </a:r>
            <a:r>
              <a:rPr lang="en-US" altLang="en-US" sz="2400" i="1" dirty="0"/>
              <a:t>n</a:t>
            </a:r>
            <a:r>
              <a:rPr lang="en-US" altLang="en-US" sz="2400" dirty="0"/>
              <a:t>)" denotes ... congruence ... modulo n. 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In number theory, the </a:t>
            </a:r>
            <a:r>
              <a:rPr lang="en-US" altLang="en-US" sz="2400" b="1" dirty="0"/>
              <a:t>totient</a:t>
            </a:r>
            <a:r>
              <a:rPr lang="en-US" altLang="en-US" sz="2400" dirty="0"/>
              <a:t> of a positive integer </a:t>
            </a:r>
            <a:r>
              <a:rPr lang="en-US" altLang="en-US" sz="2400" i="1" dirty="0"/>
              <a:t>n</a:t>
            </a:r>
            <a:r>
              <a:rPr lang="en-US" altLang="en-US" sz="2400" dirty="0"/>
              <a:t> is defined to be the number of positive integers less than or equal to </a:t>
            </a:r>
            <a:r>
              <a:rPr lang="en-US" altLang="en-US" sz="2400" i="1" dirty="0"/>
              <a:t>n</a:t>
            </a:r>
            <a:r>
              <a:rPr lang="en-US" altLang="en-US" sz="2400" dirty="0"/>
              <a:t> that are coprime to </a:t>
            </a:r>
            <a:r>
              <a:rPr lang="en-US" altLang="en-US" sz="2400" i="1" dirty="0"/>
              <a:t>n</a:t>
            </a:r>
            <a:r>
              <a:rPr lang="en-US" altLang="en-US" sz="2400" dirty="0"/>
              <a:t> (i.e. having no common positive factors other than 1). 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 smtClean="0"/>
              <a:t>φ(10) = </a:t>
            </a:r>
          </a:p>
          <a:p>
            <a:pPr eaLnBrk="1" hangingPunct="1"/>
            <a:r>
              <a:rPr lang="en-US" altLang="en-US" sz="2400" dirty="0" smtClean="0"/>
              <a:t>7</a:t>
            </a:r>
            <a:r>
              <a:rPr lang="en-US" altLang="en-US" sz="2400" baseline="30000" dirty="0" smtClean="0"/>
              <a:t>222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(mod 10) = ?.</a:t>
            </a:r>
          </a:p>
        </p:txBody>
      </p:sp>
      <p:pic>
        <p:nvPicPr>
          <p:cNvPr id="1026" name="Picture 2" descr="&#10;\varphi(n) =n \prod_{p\mid n} \left(1-\frac{1}{p}\right),&#10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112" y="1429731"/>
            <a:ext cx="2438400" cy="704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026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pPr eaLnBrk="1" hangingPunct="1"/>
            <a:r>
              <a:rPr lang="en-US" smtClean="0"/>
              <a:t>Does RSA Really Work?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800" dirty="0" smtClean="0"/>
              <a:t>Given </a:t>
            </a:r>
            <a:r>
              <a:rPr lang="en-US" sz="2400" dirty="0" smtClean="0">
                <a:latin typeface="Times-Roman" charset="0"/>
              </a:rPr>
              <a:t>C = M</a:t>
            </a:r>
            <a:r>
              <a:rPr lang="en-US" sz="2400" baseline="30000" dirty="0" smtClean="0">
                <a:latin typeface="Times-Roman" charset="0"/>
              </a:rPr>
              <a:t>e</a:t>
            </a:r>
            <a:r>
              <a:rPr lang="en-US" sz="2400" dirty="0" smtClean="0">
                <a:latin typeface="Times-Roman" charset="0"/>
              </a:rPr>
              <a:t> mod N</a:t>
            </a:r>
            <a:r>
              <a:rPr lang="en-US" sz="2800" dirty="0" smtClean="0"/>
              <a:t> we must show </a:t>
            </a:r>
          </a:p>
          <a:p>
            <a:pPr lvl="1" eaLnBrk="1" hangingPunct="1"/>
            <a:r>
              <a:rPr lang="en-US" sz="2400" dirty="0" smtClean="0">
                <a:latin typeface="Times-Roman" charset="0"/>
              </a:rPr>
              <a:t>M = C</a:t>
            </a:r>
            <a:r>
              <a:rPr lang="en-US" sz="2400" baseline="30000" dirty="0" smtClean="0">
                <a:latin typeface="Times-Roman" charset="0"/>
              </a:rPr>
              <a:t>d</a:t>
            </a:r>
            <a:r>
              <a:rPr lang="en-US" sz="2400" dirty="0" smtClean="0">
                <a:latin typeface="Times-Roman" charset="0"/>
              </a:rPr>
              <a:t> mod N = M</a:t>
            </a:r>
            <a:r>
              <a:rPr lang="en-US" sz="2400" baseline="30000" dirty="0" smtClean="0">
                <a:latin typeface="Times-Roman" charset="0"/>
              </a:rPr>
              <a:t>ed</a:t>
            </a:r>
            <a:r>
              <a:rPr lang="en-US" sz="2400" dirty="0" smtClean="0">
                <a:latin typeface="Times-Roman" charset="0"/>
              </a:rPr>
              <a:t> mod N</a:t>
            </a:r>
            <a:endParaRPr lang="en-US" sz="2400" dirty="0" smtClean="0"/>
          </a:p>
          <a:p>
            <a:pPr eaLnBrk="1" hangingPunct="1"/>
            <a:r>
              <a:rPr lang="en-US" sz="2800" dirty="0" smtClean="0"/>
              <a:t>We’ll use </a:t>
            </a:r>
            <a:r>
              <a:rPr lang="en-US" sz="2800" b="1" dirty="0" smtClean="0">
                <a:solidFill>
                  <a:schemeClr val="hlink"/>
                </a:solidFill>
              </a:rPr>
              <a:t>Euler’s Theorem</a:t>
            </a:r>
            <a:endParaRPr lang="en-US" sz="2800" dirty="0" smtClean="0"/>
          </a:p>
          <a:p>
            <a:pPr lvl="1" eaLnBrk="1" hangingPunct="1"/>
            <a:r>
              <a:rPr lang="en-US" sz="2400" dirty="0" smtClean="0">
                <a:latin typeface="Times-Roman" charset="0"/>
              </a:rPr>
              <a:t>If x is relatively prime to n then x</a:t>
            </a:r>
            <a:r>
              <a:rPr lang="en-US" sz="2400" baseline="30000" dirty="0" smtClean="0">
                <a:latin typeface="Times-Roman" charset="0"/>
                <a:sym typeface="Symbol" pitchFamily="18" charset="2"/>
              </a:rPr>
              <a:t>(</a:t>
            </a:r>
            <a:r>
              <a:rPr lang="en-US" sz="2400" baseline="30000" dirty="0" smtClean="0">
                <a:latin typeface="Times-Roman" charset="0"/>
              </a:rPr>
              <a:t>n)</a:t>
            </a:r>
            <a:r>
              <a:rPr lang="en-US" sz="2400" dirty="0" smtClean="0">
                <a:latin typeface="Times-Roman" charset="0"/>
              </a:rPr>
              <a:t> = 1 mod n </a:t>
            </a:r>
          </a:p>
          <a:p>
            <a:r>
              <a:rPr lang="en-US" sz="2800" dirty="0"/>
              <a:t>Facts: </a:t>
            </a:r>
          </a:p>
          <a:p>
            <a:pPr lvl="1"/>
            <a:r>
              <a:rPr lang="en-US" sz="2400" dirty="0" err="1">
                <a:latin typeface="Times-Roman" charset="0"/>
              </a:rPr>
              <a:t>ed</a:t>
            </a:r>
            <a:r>
              <a:rPr lang="en-US" sz="2400" dirty="0">
                <a:latin typeface="Times-Roman" charset="0"/>
              </a:rPr>
              <a:t> = 1 mod (p </a:t>
            </a:r>
            <a:r>
              <a:rPr lang="en-US" sz="2400" dirty="0">
                <a:latin typeface="Times-Roman" charset="0"/>
                <a:sym typeface="Symbol" pitchFamily="18" charset="2"/>
              </a:rPr>
              <a:t> </a:t>
            </a:r>
            <a:r>
              <a:rPr lang="en-US" sz="2400" dirty="0">
                <a:latin typeface="Times-Roman" charset="0"/>
              </a:rPr>
              <a:t>1)(q </a:t>
            </a:r>
            <a:r>
              <a:rPr lang="en-US" sz="2400" dirty="0">
                <a:latin typeface="Times-Roman" charset="0"/>
                <a:sym typeface="Symbol" pitchFamily="18" charset="2"/>
              </a:rPr>
              <a:t> </a:t>
            </a:r>
            <a:r>
              <a:rPr lang="en-US" sz="2400" dirty="0">
                <a:latin typeface="Times-Roman" charset="0"/>
              </a:rPr>
              <a:t>1)</a:t>
            </a:r>
            <a:r>
              <a:rPr lang="en-US" sz="2400" dirty="0"/>
              <a:t> </a:t>
            </a:r>
          </a:p>
          <a:p>
            <a:pPr lvl="1"/>
            <a:r>
              <a:rPr lang="en-US" sz="2400" dirty="0"/>
              <a:t>By definition of “mod”, </a:t>
            </a:r>
            <a:r>
              <a:rPr lang="en-US" sz="2400" dirty="0" err="1">
                <a:latin typeface="Times-Roman" charset="0"/>
              </a:rPr>
              <a:t>ed</a:t>
            </a:r>
            <a:r>
              <a:rPr lang="en-US" sz="2400" dirty="0">
                <a:latin typeface="Times-Roman" charset="0"/>
              </a:rPr>
              <a:t> = k(p </a:t>
            </a:r>
            <a:r>
              <a:rPr lang="en-US" sz="2400" dirty="0">
                <a:latin typeface="Times-Roman" charset="0"/>
                <a:sym typeface="Symbol" pitchFamily="18" charset="2"/>
              </a:rPr>
              <a:t> </a:t>
            </a:r>
            <a:r>
              <a:rPr lang="en-US" sz="2400" dirty="0">
                <a:latin typeface="Times-Roman" charset="0"/>
              </a:rPr>
              <a:t>1)(q </a:t>
            </a:r>
            <a:r>
              <a:rPr lang="en-US" sz="2400" dirty="0">
                <a:latin typeface="Times-Roman" charset="0"/>
                <a:sym typeface="Symbol" pitchFamily="18" charset="2"/>
              </a:rPr>
              <a:t> </a:t>
            </a:r>
            <a:r>
              <a:rPr lang="en-US" sz="2400" dirty="0">
                <a:latin typeface="Times-Roman" charset="0"/>
              </a:rPr>
              <a:t>1) + 1</a:t>
            </a:r>
          </a:p>
          <a:p>
            <a:pPr lvl="1"/>
            <a:r>
              <a:rPr lang="en-US" sz="2400" dirty="0">
                <a:latin typeface="Times-Roman" charset="0"/>
                <a:sym typeface="Symbol" pitchFamily="18" charset="2"/>
              </a:rPr>
              <a:t>(N</a:t>
            </a:r>
            <a:r>
              <a:rPr lang="en-US" sz="2400" dirty="0">
                <a:latin typeface="Times-Roman" charset="0"/>
              </a:rPr>
              <a:t>) = (p </a:t>
            </a:r>
            <a:r>
              <a:rPr lang="en-US" sz="2400" dirty="0">
                <a:latin typeface="Times-Roman" charset="0"/>
                <a:sym typeface="Symbol" pitchFamily="18" charset="2"/>
              </a:rPr>
              <a:t> </a:t>
            </a:r>
            <a:r>
              <a:rPr lang="en-US" sz="2400" dirty="0">
                <a:latin typeface="Times-Roman" charset="0"/>
              </a:rPr>
              <a:t>1)(q </a:t>
            </a:r>
            <a:r>
              <a:rPr lang="en-US" sz="2400" dirty="0">
                <a:latin typeface="Times-Roman" charset="0"/>
                <a:sym typeface="Symbol" pitchFamily="18" charset="2"/>
              </a:rPr>
              <a:t> </a:t>
            </a:r>
            <a:r>
              <a:rPr lang="en-US" sz="2400" dirty="0">
                <a:latin typeface="Times-Roman" charset="0"/>
              </a:rPr>
              <a:t>1)</a:t>
            </a:r>
          </a:p>
          <a:p>
            <a:pPr lvl="1"/>
            <a:r>
              <a:rPr lang="en-US" sz="2400" dirty="0"/>
              <a:t>Then </a:t>
            </a:r>
            <a:r>
              <a:rPr lang="en-US" sz="2400" dirty="0" err="1">
                <a:latin typeface="Times-Roman" charset="0"/>
              </a:rPr>
              <a:t>ed</a:t>
            </a:r>
            <a:r>
              <a:rPr lang="en-US" sz="2400" dirty="0">
                <a:latin typeface="Times-Roman" charset="0"/>
              </a:rPr>
              <a:t> </a:t>
            </a:r>
            <a:r>
              <a:rPr lang="en-US" sz="2400" dirty="0">
                <a:latin typeface="Times-Roman" charset="0"/>
                <a:sym typeface="Symbol" pitchFamily="18" charset="2"/>
              </a:rPr>
              <a:t></a:t>
            </a:r>
            <a:r>
              <a:rPr lang="en-US" sz="2400" dirty="0">
                <a:latin typeface="Times-Roman" charset="0"/>
              </a:rPr>
              <a:t> 1 = k(p </a:t>
            </a:r>
            <a:r>
              <a:rPr lang="en-US" sz="2400" dirty="0">
                <a:latin typeface="Times-Roman" charset="0"/>
                <a:sym typeface="Symbol" pitchFamily="18" charset="2"/>
              </a:rPr>
              <a:t> </a:t>
            </a:r>
            <a:r>
              <a:rPr lang="en-US" sz="2400" dirty="0">
                <a:latin typeface="Times-Roman" charset="0"/>
              </a:rPr>
              <a:t>1)(q </a:t>
            </a:r>
            <a:r>
              <a:rPr lang="en-US" sz="2400" dirty="0">
                <a:latin typeface="Times-Roman" charset="0"/>
                <a:sym typeface="Symbol" pitchFamily="18" charset="2"/>
              </a:rPr>
              <a:t> </a:t>
            </a:r>
            <a:r>
              <a:rPr lang="en-US" sz="2400" dirty="0">
                <a:latin typeface="Times-Roman" charset="0"/>
              </a:rPr>
              <a:t>1) = k</a:t>
            </a:r>
            <a:r>
              <a:rPr lang="en-US" sz="2400" dirty="0">
                <a:latin typeface="Times-Roman" charset="0"/>
                <a:sym typeface="Symbol" pitchFamily="18" charset="2"/>
              </a:rPr>
              <a:t>(N</a:t>
            </a:r>
            <a:r>
              <a:rPr lang="en-US" sz="2400" dirty="0">
                <a:latin typeface="Times-Roman" charset="0"/>
              </a:rPr>
              <a:t>)</a:t>
            </a:r>
          </a:p>
          <a:p>
            <a:r>
              <a:rPr lang="en-US" sz="2400" dirty="0">
                <a:latin typeface="Times-Roman" charset="0"/>
              </a:rPr>
              <a:t>M</a:t>
            </a:r>
            <a:r>
              <a:rPr lang="en-US" sz="2400" baseline="30000" dirty="0">
                <a:latin typeface="Times-Roman" charset="0"/>
              </a:rPr>
              <a:t>ed</a:t>
            </a:r>
            <a:r>
              <a:rPr lang="en-US" sz="2400" dirty="0">
                <a:latin typeface="Times-Roman" charset="0"/>
              </a:rPr>
              <a:t> = M</a:t>
            </a:r>
            <a:r>
              <a:rPr lang="en-US" sz="2400" baseline="30000" dirty="0">
                <a:latin typeface="Times-Roman" charset="0"/>
              </a:rPr>
              <a:t>(</a:t>
            </a:r>
            <a:r>
              <a:rPr lang="en-US" sz="2400" baseline="30000" dirty="0" err="1">
                <a:latin typeface="Times-Roman" charset="0"/>
              </a:rPr>
              <a:t>ed</a:t>
            </a:r>
            <a:r>
              <a:rPr lang="en-US" sz="2400" baseline="30000" dirty="0">
                <a:latin typeface="Times-Roman" charset="0"/>
              </a:rPr>
              <a:t> </a:t>
            </a:r>
            <a:r>
              <a:rPr lang="en-US" sz="2400" baseline="30000" dirty="0">
                <a:latin typeface="Times-Roman" charset="0"/>
                <a:sym typeface="Symbol" pitchFamily="18" charset="2"/>
              </a:rPr>
              <a:t> </a:t>
            </a:r>
            <a:r>
              <a:rPr lang="en-US" sz="2400" baseline="30000" dirty="0">
                <a:latin typeface="Times-Roman" charset="0"/>
              </a:rPr>
              <a:t>1) + 1</a:t>
            </a:r>
            <a:r>
              <a:rPr lang="en-US" sz="2400" dirty="0">
                <a:latin typeface="Times-Roman" charset="0"/>
              </a:rPr>
              <a:t> = </a:t>
            </a:r>
            <a:r>
              <a:rPr lang="en-US" sz="2400" dirty="0" err="1">
                <a:latin typeface="Times-Roman" charset="0"/>
              </a:rPr>
              <a:t>M</a:t>
            </a:r>
            <a:r>
              <a:rPr lang="en-US" sz="2400" dirty="0" err="1">
                <a:latin typeface="Times-Roman" charset="0"/>
                <a:sym typeface="Symbol" pitchFamily="18" charset="2"/>
              </a:rPr>
              <a:t></a:t>
            </a:r>
            <a:r>
              <a:rPr lang="en-US" sz="2400" dirty="0" err="1">
                <a:latin typeface="Times-Roman" charset="0"/>
              </a:rPr>
              <a:t>M</a:t>
            </a:r>
            <a:r>
              <a:rPr lang="en-US" sz="2400" baseline="30000" dirty="0" err="1">
                <a:latin typeface="Times-Roman" charset="0"/>
              </a:rPr>
              <a:t>ed</a:t>
            </a:r>
            <a:r>
              <a:rPr lang="en-US" sz="2400" baseline="30000" dirty="0">
                <a:latin typeface="Times-Roman" charset="0"/>
              </a:rPr>
              <a:t> </a:t>
            </a:r>
            <a:r>
              <a:rPr lang="en-US" sz="2400" baseline="30000" dirty="0">
                <a:latin typeface="Times-Roman" charset="0"/>
                <a:sym typeface="Symbol" pitchFamily="18" charset="2"/>
              </a:rPr>
              <a:t> </a:t>
            </a:r>
            <a:r>
              <a:rPr lang="en-US" sz="2400" baseline="30000" dirty="0">
                <a:latin typeface="Times-Roman" charset="0"/>
              </a:rPr>
              <a:t>1</a:t>
            </a:r>
            <a:r>
              <a:rPr lang="en-US" sz="2400" dirty="0">
                <a:latin typeface="Times-Roman" charset="0"/>
              </a:rPr>
              <a:t> = </a:t>
            </a:r>
            <a:r>
              <a:rPr lang="en-US" sz="2400" dirty="0" err="1">
                <a:latin typeface="Times-Roman" charset="0"/>
              </a:rPr>
              <a:t>M</a:t>
            </a:r>
            <a:r>
              <a:rPr lang="en-US" sz="2400" dirty="0" err="1">
                <a:latin typeface="Times-Roman" charset="0"/>
                <a:sym typeface="Symbol" pitchFamily="18" charset="2"/>
              </a:rPr>
              <a:t></a:t>
            </a:r>
            <a:r>
              <a:rPr lang="en-US" sz="2400" dirty="0" err="1">
                <a:latin typeface="Times-Roman" charset="0"/>
              </a:rPr>
              <a:t>M</a:t>
            </a:r>
            <a:r>
              <a:rPr lang="en-US" sz="2400" baseline="30000" dirty="0" err="1">
                <a:latin typeface="Times-Roman" charset="0"/>
              </a:rPr>
              <a:t>k</a:t>
            </a:r>
            <a:r>
              <a:rPr lang="en-US" sz="2400" baseline="30000" dirty="0">
                <a:latin typeface="Times-Roman" charset="0"/>
                <a:sym typeface="Symbol" pitchFamily="18" charset="2"/>
              </a:rPr>
              <a:t>(N</a:t>
            </a:r>
            <a:r>
              <a:rPr lang="en-US" sz="2400" baseline="30000" dirty="0">
                <a:latin typeface="Times-Roman" charset="0"/>
              </a:rPr>
              <a:t>)</a:t>
            </a:r>
            <a:r>
              <a:rPr lang="en-US" sz="2400" dirty="0">
                <a:latin typeface="Times-Roman" charset="0"/>
              </a:rPr>
              <a:t> 			  = M</a:t>
            </a:r>
            <a:r>
              <a:rPr lang="en-US" sz="2400" dirty="0">
                <a:latin typeface="Times-Roman" charset="0"/>
                <a:sym typeface="Symbol" pitchFamily="18" charset="2"/>
              </a:rPr>
              <a:t>(</a:t>
            </a:r>
            <a:r>
              <a:rPr lang="en-US" sz="2400" dirty="0">
                <a:latin typeface="Times-Roman" charset="0"/>
              </a:rPr>
              <a:t>M</a:t>
            </a:r>
            <a:r>
              <a:rPr lang="en-US" sz="2400" baseline="30000" dirty="0">
                <a:latin typeface="Times-Roman" charset="0"/>
                <a:sym typeface="Symbol" pitchFamily="18" charset="2"/>
              </a:rPr>
              <a:t>(N</a:t>
            </a:r>
            <a:r>
              <a:rPr lang="en-US" sz="2400" baseline="30000" dirty="0">
                <a:latin typeface="Times-Roman" charset="0"/>
              </a:rPr>
              <a:t>)</a:t>
            </a:r>
            <a:r>
              <a:rPr lang="en-US" sz="2400" dirty="0">
                <a:latin typeface="Times-Roman" charset="0"/>
              </a:rPr>
              <a:t>)</a:t>
            </a:r>
            <a:r>
              <a:rPr lang="en-US" sz="2400" baseline="30000" dirty="0">
                <a:latin typeface="Times-Roman" charset="0"/>
              </a:rPr>
              <a:t>k</a:t>
            </a:r>
            <a:r>
              <a:rPr lang="en-US" sz="2400" dirty="0">
                <a:latin typeface="Times-Roman" charset="0"/>
              </a:rPr>
              <a:t> mod N = M</a:t>
            </a:r>
            <a:r>
              <a:rPr lang="en-US" sz="2400" dirty="0">
                <a:latin typeface="Times-Roman" charset="0"/>
                <a:sym typeface="Symbol" pitchFamily="18" charset="2"/>
              </a:rPr>
              <a:t></a:t>
            </a:r>
            <a:r>
              <a:rPr lang="en-US" sz="2400" dirty="0">
                <a:latin typeface="Times-Roman" charset="0"/>
              </a:rPr>
              <a:t>1</a:t>
            </a:r>
            <a:r>
              <a:rPr lang="en-US" sz="2400" baseline="30000" dirty="0">
                <a:latin typeface="Times-Roman" charset="0"/>
              </a:rPr>
              <a:t>k</a:t>
            </a:r>
            <a:r>
              <a:rPr lang="en-US" sz="2400" dirty="0">
                <a:latin typeface="Times-Roman" charset="0"/>
              </a:rPr>
              <a:t> mod N = M mod N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755-107C-4147-A005-68628409721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12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12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12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123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0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23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23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123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7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90600"/>
          </a:xfrm>
        </p:spPr>
        <p:txBody>
          <a:bodyPr/>
          <a:lstStyle/>
          <a:p>
            <a:pPr eaLnBrk="1" hangingPunct="1"/>
            <a:r>
              <a:rPr lang="en-US" smtClean="0"/>
              <a:t>Simple RSA Example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848600" cy="4648200"/>
          </a:xfrm>
        </p:spPr>
        <p:txBody>
          <a:bodyPr/>
          <a:lstStyle/>
          <a:p>
            <a:pPr eaLnBrk="1" hangingPunct="1"/>
            <a:r>
              <a:rPr lang="en-US" dirty="0" smtClean="0"/>
              <a:t>Example of RSA</a:t>
            </a:r>
          </a:p>
          <a:p>
            <a:pPr lvl="1" eaLnBrk="1" hangingPunct="1"/>
            <a:r>
              <a:rPr lang="en-US" dirty="0" smtClean="0"/>
              <a:t>Select “large” primes </a:t>
            </a:r>
            <a:r>
              <a:rPr lang="en-US" dirty="0" smtClean="0">
                <a:latin typeface="Times-Roman" charset="0"/>
              </a:rPr>
              <a:t>p = 11</a:t>
            </a:r>
            <a:r>
              <a:rPr lang="en-US" dirty="0" smtClean="0"/>
              <a:t>, </a:t>
            </a:r>
            <a:r>
              <a:rPr lang="en-US" dirty="0" smtClean="0">
                <a:latin typeface="Times-Roman" charset="0"/>
              </a:rPr>
              <a:t>q = 3</a:t>
            </a:r>
            <a:r>
              <a:rPr lang="en-US" dirty="0" smtClean="0"/>
              <a:t> </a:t>
            </a:r>
          </a:p>
          <a:p>
            <a:pPr lvl="1" eaLnBrk="1" hangingPunct="1"/>
            <a:r>
              <a:rPr lang="en-US" dirty="0" smtClean="0"/>
              <a:t>Then </a:t>
            </a:r>
            <a:r>
              <a:rPr lang="en-US" dirty="0" smtClean="0">
                <a:latin typeface="Times-Roman" charset="0"/>
              </a:rPr>
              <a:t>N =  </a:t>
            </a:r>
            <a:r>
              <a:rPr lang="en-US" dirty="0" err="1" smtClean="0">
                <a:latin typeface="Times-Roman" charset="0"/>
              </a:rPr>
              <a:t>pq</a:t>
            </a:r>
            <a:r>
              <a:rPr lang="en-US" dirty="0" smtClean="0">
                <a:latin typeface="Times-Roman" charset="0"/>
              </a:rPr>
              <a:t> = 33</a:t>
            </a:r>
            <a:r>
              <a:rPr lang="en-US" dirty="0" smtClean="0"/>
              <a:t> and </a:t>
            </a:r>
            <a:r>
              <a:rPr lang="en-US" dirty="0" smtClean="0">
                <a:latin typeface="Times-Roman" charset="0"/>
              </a:rPr>
              <a:t>(p</a:t>
            </a:r>
            <a:r>
              <a:rPr lang="en-US" sz="2400" dirty="0" smtClean="0">
                <a:latin typeface="Times-Roman" charset="0"/>
                <a:sym typeface="Symbol" pitchFamily="18" charset="2"/>
              </a:rPr>
              <a:t></a:t>
            </a:r>
            <a:r>
              <a:rPr lang="en-US" dirty="0" smtClean="0">
                <a:latin typeface="Times-Roman" charset="0"/>
              </a:rPr>
              <a:t>1)(q</a:t>
            </a:r>
            <a:r>
              <a:rPr lang="en-US" sz="2400" dirty="0" smtClean="0">
                <a:latin typeface="Times-Roman" charset="0"/>
                <a:sym typeface="Symbol" pitchFamily="18" charset="2"/>
              </a:rPr>
              <a:t></a:t>
            </a:r>
            <a:r>
              <a:rPr lang="en-US" dirty="0" smtClean="0">
                <a:latin typeface="Times-Roman" charset="0"/>
              </a:rPr>
              <a:t>1) = 20</a:t>
            </a:r>
            <a:r>
              <a:rPr lang="en-US" dirty="0" smtClean="0"/>
              <a:t>  </a:t>
            </a:r>
          </a:p>
          <a:p>
            <a:pPr lvl="1" eaLnBrk="1" hangingPunct="1"/>
            <a:r>
              <a:rPr lang="en-US" dirty="0" smtClean="0"/>
              <a:t>Choose </a:t>
            </a:r>
            <a:r>
              <a:rPr lang="en-US" dirty="0" smtClean="0">
                <a:latin typeface="Times-Roman" charset="0"/>
              </a:rPr>
              <a:t>e = 3</a:t>
            </a:r>
            <a:r>
              <a:rPr lang="en-US" dirty="0" smtClean="0"/>
              <a:t> (relatively prime to </a:t>
            </a:r>
            <a:r>
              <a:rPr lang="en-US" dirty="0" smtClean="0">
                <a:latin typeface="Times-Roman" charset="0"/>
              </a:rPr>
              <a:t>20)</a:t>
            </a:r>
            <a:endParaRPr lang="en-US" dirty="0" smtClean="0"/>
          </a:p>
          <a:p>
            <a:pPr lvl="1" eaLnBrk="1" hangingPunct="1"/>
            <a:r>
              <a:rPr lang="en-US" dirty="0" smtClean="0"/>
              <a:t>Find </a:t>
            </a:r>
            <a:r>
              <a:rPr lang="en-US" dirty="0" smtClean="0">
                <a:latin typeface="Times-Roman" charset="0"/>
              </a:rPr>
              <a:t>d</a:t>
            </a:r>
            <a:r>
              <a:rPr lang="en-US" dirty="0" smtClean="0"/>
              <a:t> such that </a:t>
            </a:r>
            <a:r>
              <a:rPr lang="en-US" dirty="0" err="1" smtClean="0">
                <a:latin typeface="Times-Roman" charset="0"/>
              </a:rPr>
              <a:t>ed</a:t>
            </a:r>
            <a:r>
              <a:rPr lang="en-US" dirty="0" smtClean="0">
                <a:latin typeface="Times-Roman" charset="0"/>
              </a:rPr>
              <a:t> = 1</a:t>
            </a:r>
            <a:r>
              <a:rPr lang="en-US" dirty="0" smtClean="0"/>
              <a:t> mod </a:t>
            </a:r>
            <a:r>
              <a:rPr lang="en-US" dirty="0" smtClean="0">
                <a:latin typeface="Times-Roman" charset="0"/>
              </a:rPr>
              <a:t>20, we </a:t>
            </a:r>
            <a:r>
              <a:rPr lang="en-US" dirty="0" smtClean="0"/>
              <a:t>find that  </a:t>
            </a:r>
            <a:r>
              <a:rPr lang="en-US" dirty="0" smtClean="0">
                <a:latin typeface="Times-Roman" charset="0"/>
              </a:rPr>
              <a:t>d = 7</a:t>
            </a:r>
            <a:r>
              <a:rPr lang="en-US" dirty="0" smtClean="0"/>
              <a:t> works</a:t>
            </a:r>
          </a:p>
          <a:p>
            <a:pPr eaLnBrk="1" hangingPunct="1"/>
            <a:r>
              <a:rPr lang="en-US" b="1" dirty="0" smtClean="0">
                <a:solidFill>
                  <a:schemeClr val="hlink"/>
                </a:solidFill>
              </a:rPr>
              <a:t>Public key:</a:t>
            </a:r>
            <a:r>
              <a:rPr lang="en-US" dirty="0" smtClean="0"/>
              <a:t> </a:t>
            </a:r>
            <a:r>
              <a:rPr lang="en-US" dirty="0" smtClean="0">
                <a:latin typeface="Times-Roman" charset="0"/>
              </a:rPr>
              <a:t>(N, e) = (33, 3)</a:t>
            </a:r>
          </a:p>
          <a:p>
            <a:pPr eaLnBrk="1" hangingPunct="1"/>
            <a:r>
              <a:rPr lang="en-US" b="1" dirty="0" smtClean="0">
                <a:solidFill>
                  <a:schemeClr val="hlink"/>
                </a:solidFill>
              </a:rPr>
              <a:t>Private key:</a:t>
            </a:r>
            <a:r>
              <a:rPr lang="en-US" dirty="0" smtClean="0"/>
              <a:t> </a:t>
            </a:r>
            <a:r>
              <a:rPr lang="en-US" dirty="0" smtClean="0">
                <a:latin typeface="Times-Roman" charset="0"/>
              </a:rPr>
              <a:t>d = 7</a:t>
            </a:r>
            <a:r>
              <a:rPr lang="en-US" dirty="0" smtClean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755-107C-4147-A005-68628409721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1" grpId="0" build="p" bldLvl="2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Simple RSA Example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b="1" smtClean="0">
                <a:solidFill>
                  <a:schemeClr val="hlink"/>
                </a:solidFill>
              </a:rPr>
              <a:t>Public key:</a:t>
            </a:r>
            <a:r>
              <a:rPr lang="en-US" sz="2800" smtClean="0"/>
              <a:t> </a:t>
            </a:r>
            <a:r>
              <a:rPr lang="en-US" sz="2800" smtClean="0">
                <a:latin typeface="Times-Roman" charset="0"/>
              </a:rPr>
              <a:t>(N, e) = (33, 3)</a:t>
            </a:r>
            <a:r>
              <a:rPr lang="en-US" sz="2800" smtClean="0"/>
              <a:t> </a:t>
            </a:r>
          </a:p>
          <a:p>
            <a:pPr eaLnBrk="1" hangingPunct="1"/>
            <a:r>
              <a:rPr lang="en-US" sz="2800" b="1" smtClean="0">
                <a:solidFill>
                  <a:schemeClr val="hlink"/>
                </a:solidFill>
              </a:rPr>
              <a:t>Private key:</a:t>
            </a:r>
            <a:r>
              <a:rPr lang="en-US" sz="2800" smtClean="0">
                <a:latin typeface="Times-Roman" charset="0"/>
              </a:rPr>
              <a:t> d = 7</a:t>
            </a:r>
            <a:endParaRPr lang="en-US" sz="2800" smtClean="0"/>
          </a:p>
          <a:p>
            <a:pPr eaLnBrk="1" hangingPunct="1"/>
            <a:r>
              <a:rPr lang="en-US" sz="2800" smtClean="0"/>
              <a:t>Suppose message </a:t>
            </a:r>
            <a:r>
              <a:rPr lang="en-US" sz="2800" smtClean="0">
                <a:latin typeface="Times-Roman" charset="0"/>
              </a:rPr>
              <a:t>M = 8</a:t>
            </a:r>
            <a:endParaRPr lang="en-US" sz="2800" smtClean="0"/>
          </a:p>
          <a:p>
            <a:pPr eaLnBrk="1" hangingPunct="1"/>
            <a:r>
              <a:rPr lang="en-US" sz="2800" smtClean="0"/>
              <a:t>Ciphertext </a:t>
            </a:r>
            <a:r>
              <a:rPr lang="en-US" sz="2800" smtClean="0">
                <a:latin typeface="Times-Roman" charset="0"/>
              </a:rPr>
              <a:t>C</a:t>
            </a:r>
            <a:r>
              <a:rPr lang="en-US" sz="2800" smtClean="0"/>
              <a:t> is computed as</a:t>
            </a:r>
          </a:p>
          <a:p>
            <a:pPr lvl="1" eaLnBrk="1" hangingPunct="1">
              <a:buFontTx/>
              <a:buNone/>
            </a:pPr>
            <a:r>
              <a:rPr lang="en-US" sz="2400" smtClean="0">
                <a:latin typeface="Times-Roman" charset="0"/>
              </a:rPr>
              <a:t>C = M</a:t>
            </a:r>
            <a:r>
              <a:rPr lang="en-US" sz="2400" baseline="30000" smtClean="0">
                <a:latin typeface="Times-Roman" charset="0"/>
              </a:rPr>
              <a:t>e</a:t>
            </a:r>
            <a:r>
              <a:rPr lang="en-US" sz="2400" smtClean="0"/>
              <a:t> </a:t>
            </a:r>
            <a:r>
              <a:rPr lang="en-US" sz="2400" smtClean="0">
                <a:latin typeface="Times-Roman" charset="0"/>
              </a:rPr>
              <a:t>mod N = 8</a:t>
            </a:r>
            <a:r>
              <a:rPr lang="en-US" sz="2400" baseline="30000" smtClean="0">
                <a:latin typeface="Times-Roman" charset="0"/>
              </a:rPr>
              <a:t>3</a:t>
            </a:r>
            <a:r>
              <a:rPr lang="en-US" sz="2400" smtClean="0">
                <a:latin typeface="Times-Roman" charset="0"/>
              </a:rPr>
              <a:t> = 512</a:t>
            </a:r>
            <a:r>
              <a:rPr lang="en-US" sz="2400" smtClean="0"/>
              <a:t> </a:t>
            </a:r>
            <a:r>
              <a:rPr lang="en-US" sz="2400" smtClean="0">
                <a:latin typeface="Times-Roman" charset="0"/>
              </a:rPr>
              <a:t>= 17 mod</a:t>
            </a:r>
            <a:r>
              <a:rPr lang="en-US" sz="2400" smtClean="0"/>
              <a:t> </a:t>
            </a:r>
            <a:r>
              <a:rPr lang="en-US" sz="2400" smtClean="0">
                <a:latin typeface="Times-Roman" charset="0"/>
              </a:rPr>
              <a:t>33 </a:t>
            </a:r>
            <a:endParaRPr lang="en-US" sz="2400" smtClean="0"/>
          </a:p>
          <a:p>
            <a:pPr eaLnBrk="1" hangingPunct="1"/>
            <a:r>
              <a:rPr lang="en-US" sz="2800" smtClean="0"/>
              <a:t>Decrypt </a:t>
            </a:r>
            <a:r>
              <a:rPr lang="en-US" sz="2800" smtClean="0">
                <a:latin typeface="Times-Roman" charset="0"/>
              </a:rPr>
              <a:t>C</a:t>
            </a:r>
            <a:r>
              <a:rPr lang="en-US" sz="2800" smtClean="0"/>
              <a:t> to recover the message </a:t>
            </a:r>
            <a:r>
              <a:rPr lang="en-US" sz="2800" smtClean="0">
                <a:latin typeface="Times-Roman" charset="0"/>
              </a:rPr>
              <a:t>M</a:t>
            </a:r>
            <a:r>
              <a:rPr lang="en-US" sz="2800" smtClean="0"/>
              <a:t> by</a:t>
            </a:r>
          </a:p>
          <a:p>
            <a:pPr lvl="1" eaLnBrk="1" hangingPunct="1">
              <a:buFontTx/>
              <a:buNone/>
            </a:pPr>
            <a:r>
              <a:rPr lang="en-US" sz="2400" smtClean="0">
                <a:latin typeface="Times-Roman" charset="0"/>
              </a:rPr>
              <a:t>M = C</a:t>
            </a:r>
            <a:r>
              <a:rPr lang="en-US" sz="2400" baseline="30000" smtClean="0">
                <a:latin typeface="Times-Roman" charset="0"/>
              </a:rPr>
              <a:t>d</a:t>
            </a:r>
            <a:r>
              <a:rPr lang="en-US" sz="2400" smtClean="0">
                <a:latin typeface="Times-Roman" charset="0"/>
              </a:rPr>
              <a:t> mod N = 17</a:t>
            </a:r>
            <a:r>
              <a:rPr lang="en-US" sz="2400" baseline="30000" smtClean="0">
                <a:latin typeface="Times-Roman" charset="0"/>
              </a:rPr>
              <a:t>7</a:t>
            </a:r>
            <a:r>
              <a:rPr lang="en-US" sz="2400" smtClean="0">
                <a:latin typeface="Times-Roman" charset="0"/>
              </a:rPr>
              <a:t> = 410,338,673 				= 12,434,505 </a:t>
            </a:r>
            <a:r>
              <a:rPr lang="en-US" sz="2400" smtClean="0">
                <a:latin typeface="Times-Roman" charset="0"/>
                <a:sym typeface="Symbol" pitchFamily="18" charset="2"/>
              </a:rPr>
              <a:t> </a:t>
            </a:r>
            <a:r>
              <a:rPr lang="en-US" sz="2400" smtClean="0">
                <a:latin typeface="Times-Roman" charset="0"/>
              </a:rPr>
              <a:t>33 + 8 = 8 mod 33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755-107C-4147-A005-68628409721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9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9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9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9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3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pPr eaLnBrk="1" hangingPunct="1"/>
            <a:r>
              <a:rPr lang="en-US" smtClean="0"/>
              <a:t>More Efficient RSA (1)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7772400" cy="4800600"/>
          </a:xfrm>
        </p:spPr>
        <p:txBody>
          <a:bodyPr>
            <a:normAutofit lnSpcReduction="10000"/>
          </a:bodyPr>
          <a:lstStyle/>
          <a:p>
            <a:pPr marL="533400" indent="-533400" eaLnBrk="1" hangingPunct="1"/>
            <a:r>
              <a:rPr lang="en-US" sz="2800" smtClean="0"/>
              <a:t>Modular exponentiation example</a:t>
            </a:r>
          </a:p>
          <a:p>
            <a:pPr marL="914400" lvl="1" indent="-457200" eaLnBrk="1" hangingPunct="1"/>
            <a:r>
              <a:rPr lang="en-US" sz="1800" smtClean="0"/>
              <a:t> </a:t>
            </a:r>
            <a:r>
              <a:rPr lang="en-US" sz="2000" smtClean="0">
                <a:latin typeface="Times-Roman" charset="0"/>
              </a:rPr>
              <a:t>5</a:t>
            </a:r>
            <a:r>
              <a:rPr lang="en-US" sz="2000" baseline="30000" smtClean="0">
                <a:latin typeface="Times-Roman" charset="0"/>
              </a:rPr>
              <a:t>20</a:t>
            </a:r>
            <a:r>
              <a:rPr lang="en-US" sz="2000" smtClean="0">
                <a:latin typeface="Times-Roman" charset="0"/>
              </a:rPr>
              <a:t> = 95367431640625 = 25 mod 35</a:t>
            </a:r>
            <a:r>
              <a:rPr lang="en-US" sz="2400" smtClean="0">
                <a:latin typeface="Times-Roman" charset="0"/>
              </a:rPr>
              <a:t> </a:t>
            </a:r>
          </a:p>
          <a:p>
            <a:pPr marL="533400" indent="-533400" eaLnBrk="1" hangingPunct="1"/>
            <a:r>
              <a:rPr lang="en-US" sz="2800" smtClean="0"/>
              <a:t>A better way: </a:t>
            </a:r>
            <a:r>
              <a:rPr lang="en-US" sz="2800" b="1" smtClean="0">
                <a:solidFill>
                  <a:schemeClr val="hlink"/>
                </a:solidFill>
              </a:rPr>
              <a:t>repeated squaring</a:t>
            </a:r>
            <a:r>
              <a:rPr lang="en-US" sz="2800" smtClean="0"/>
              <a:t> </a:t>
            </a:r>
          </a:p>
          <a:p>
            <a:pPr marL="914400" lvl="1" indent="-457200" eaLnBrk="1" hangingPunct="1">
              <a:buFont typeface="Times"/>
              <a:buChar char="o"/>
            </a:pPr>
            <a:r>
              <a:rPr lang="en-US" sz="2000" smtClean="0">
                <a:latin typeface="Times-Roman" charset="0"/>
              </a:rPr>
              <a:t>20 = 10100 base 2</a:t>
            </a:r>
          </a:p>
          <a:p>
            <a:pPr marL="914400" lvl="1" indent="-457200" eaLnBrk="1" hangingPunct="1">
              <a:buFont typeface="Times"/>
              <a:buChar char="o"/>
            </a:pPr>
            <a:r>
              <a:rPr lang="en-US" sz="2000" smtClean="0">
                <a:latin typeface="Times-Roman" charset="0"/>
              </a:rPr>
              <a:t>(1, 10, 101, 1010, 10100) = (1, 2, 5, 10, 20)</a:t>
            </a:r>
          </a:p>
          <a:p>
            <a:pPr marL="914400" lvl="1" indent="-457200" eaLnBrk="1" hangingPunct="1">
              <a:buFont typeface="Times"/>
              <a:buChar char="o"/>
            </a:pPr>
            <a:r>
              <a:rPr lang="en-US" sz="2000" smtClean="0">
                <a:latin typeface="Times-Roman" charset="0"/>
              </a:rPr>
              <a:t>Note that 2 = 1</a:t>
            </a:r>
            <a:r>
              <a:rPr lang="en-US" sz="2000" smtClean="0">
                <a:latin typeface="Times-Roman" charset="0"/>
                <a:sym typeface="Symbol" pitchFamily="18" charset="2"/>
              </a:rPr>
              <a:t></a:t>
            </a:r>
            <a:r>
              <a:rPr lang="en-US" sz="2000" smtClean="0">
                <a:latin typeface="Times-Roman" charset="0"/>
              </a:rPr>
              <a:t> 2, 5 = 2 </a:t>
            </a:r>
            <a:r>
              <a:rPr lang="en-US" sz="2000" smtClean="0">
                <a:latin typeface="Times-Roman" charset="0"/>
                <a:sym typeface="Symbol" pitchFamily="18" charset="2"/>
              </a:rPr>
              <a:t></a:t>
            </a:r>
            <a:r>
              <a:rPr lang="en-US" sz="2000" smtClean="0">
                <a:latin typeface="Times-Roman" charset="0"/>
              </a:rPr>
              <a:t> 2 + 1, 10 = 2 </a:t>
            </a:r>
            <a:r>
              <a:rPr lang="en-US" sz="2000" smtClean="0">
                <a:latin typeface="Times-Roman" charset="0"/>
                <a:sym typeface="Symbol" pitchFamily="18" charset="2"/>
              </a:rPr>
              <a:t></a:t>
            </a:r>
            <a:r>
              <a:rPr lang="en-US" sz="2000" smtClean="0">
                <a:latin typeface="Times-Roman" charset="0"/>
              </a:rPr>
              <a:t> 5, 20 = 2 </a:t>
            </a:r>
            <a:r>
              <a:rPr lang="en-US" sz="2000" smtClean="0">
                <a:latin typeface="Times-Roman" charset="0"/>
                <a:sym typeface="Symbol" pitchFamily="18" charset="2"/>
              </a:rPr>
              <a:t></a:t>
            </a:r>
            <a:r>
              <a:rPr lang="en-US" sz="2000" smtClean="0">
                <a:latin typeface="Times-Roman" charset="0"/>
              </a:rPr>
              <a:t> 10</a:t>
            </a:r>
          </a:p>
          <a:p>
            <a:pPr marL="914400" lvl="1" indent="-457200" eaLnBrk="1" hangingPunct="1">
              <a:buFont typeface="Times"/>
              <a:buChar char="o"/>
            </a:pPr>
            <a:r>
              <a:rPr lang="en-US" sz="2000" smtClean="0">
                <a:latin typeface="Times-Roman" charset="0"/>
              </a:rPr>
              <a:t>5</a:t>
            </a:r>
            <a:r>
              <a:rPr lang="en-US" sz="2000" baseline="30000" smtClean="0">
                <a:latin typeface="Times-Roman" charset="0"/>
              </a:rPr>
              <a:t>1</a:t>
            </a:r>
            <a:r>
              <a:rPr lang="en-US" sz="2000" smtClean="0">
                <a:latin typeface="Times-Roman" charset="0"/>
              </a:rPr>
              <a:t>= 5 mod 35</a:t>
            </a:r>
          </a:p>
          <a:p>
            <a:pPr marL="914400" lvl="1" indent="-457200" eaLnBrk="1" hangingPunct="1">
              <a:buFont typeface="Times"/>
              <a:buChar char="o"/>
            </a:pPr>
            <a:r>
              <a:rPr lang="en-US" sz="2000" smtClean="0">
                <a:latin typeface="Times-Roman" charset="0"/>
              </a:rPr>
              <a:t>5</a:t>
            </a:r>
            <a:r>
              <a:rPr lang="en-US" sz="2000" baseline="30000" smtClean="0">
                <a:latin typeface="Times-Roman" charset="0"/>
              </a:rPr>
              <a:t>2</a:t>
            </a:r>
            <a:r>
              <a:rPr lang="en-US" sz="2000" smtClean="0">
                <a:latin typeface="Times-Roman" charset="0"/>
              </a:rPr>
              <a:t>= (5</a:t>
            </a:r>
            <a:r>
              <a:rPr lang="en-US" sz="2000" baseline="30000" smtClean="0">
                <a:latin typeface="Times-Roman" charset="0"/>
              </a:rPr>
              <a:t>1</a:t>
            </a:r>
            <a:r>
              <a:rPr lang="en-US" sz="2000" smtClean="0">
                <a:latin typeface="Times-Roman" charset="0"/>
              </a:rPr>
              <a:t>)</a:t>
            </a:r>
            <a:r>
              <a:rPr lang="en-US" sz="2000" baseline="30000" smtClean="0">
                <a:latin typeface="Times-Roman" charset="0"/>
              </a:rPr>
              <a:t>2</a:t>
            </a:r>
            <a:r>
              <a:rPr lang="en-US" sz="2000" smtClean="0">
                <a:latin typeface="Times-Roman" charset="0"/>
              </a:rPr>
              <a:t> = 5</a:t>
            </a:r>
            <a:r>
              <a:rPr lang="en-US" sz="2000" baseline="30000" smtClean="0">
                <a:latin typeface="Times-Roman" charset="0"/>
              </a:rPr>
              <a:t>2</a:t>
            </a:r>
            <a:r>
              <a:rPr lang="en-US" sz="2000" smtClean="0">
                <a:latin typeface="Times-Roman" charset="0"/>
              </a:rPr>
              <a:t> = 25 mod 35</a:t>
            </a:r>
          </a:p>
          <a:p>
            <a:pPr marL="914400" lvl="1" indent="-457200" eaLnBrk="1" hangingPunct="1">
              <a:buFont typeface="Times"/>
              <a:buChar char="o"/>
            </a:pPr>
            <a:r>
              <a:rPr lang="en-US" sz="2000" smtClean="0">
                <a:latin typeface="Times-Roman" charset="0"/>
              </a:rPr>
              <a:t>5</a:t>
            </a:r>
            <a:r>
              <a:rPr lang="en-US" sz="2000" baseline="30000" smtClean="0">
                <a:latin typeface="Times-Roman" charset="0"/>
              </a:rPr>
              <a:t>5</a:t>
            </a:r>
            <a:r>
              <a:rPr lang="en-US" sz="2000" smtClean="0">
                <a:latin typeface="Times-Roman" charset="0"/>
              </a:rPr>
              <a:t>= (5</a:t>
            </a:r>
            <a:r>
              <a:rPr lang="en-US" sz="2000" baseline="30000" smtClean="0">
                <a:latin typeface="Times-Roman" charset="0"/>
              </a:rPr>
              <a:t>2</a:t>
            </a:r>
            <a:r>
              <a:rPr lang="en-US" sz="2000" smtClean="0">
                <a:latin typeface="Times-Roman" charset="0"/>
              </a:rPr>
              <a:t>)</a:t>
            </a:r>
            <a:r>
              <a:rPr lang="en-US" sz="2000" baseline="30000" smtClean="0">
                <a:latin typeface="Times-Roman" charset="0"/>
              </a:rPr>
              <a:t>2</a:t>
            </a:r>
            <a:r>
              <a:rPr lang="en-US" sz="2000" smtClean="0">
                <a:latin typeface="Times-Roman" charset="0"/>
              </a:rPr>
              <a:t> </a:t>
            </a:r>
            <a:r>
              <a:rPr lang="en-US" sz="2000" smtClean="0">
                <a:latin typeface="Times-Roman" charset="0"/>
                <a:sym typeface="Symbol" pitchFamily="18" charset="2"/>
              </a:rPr>
              <a:t> </a:t>
            </a:r>
            <a:r>
              <a:rPr lang="en-US" sz="2000" smtClean="0">
                <a:latin typeface="Times-Roman" charset="0"/>
              </a:rPr>
              <a:t>5</a:t>
            </a:r>
            <a:r>
              <a:rPr lang="en-US" sz="2000" baseline="30000" smtClean="0">
                <a:latin typeface="Times-Roman" charset="0"/>
              </a:rPr>
              <a:t>1</a:t>
            </a:r>
            <a:r>
              <a:rPr lang="en-US" sz="2000" smtClean="0">
                <a:latin typeface="Times-Roman" charset="0"/>
              </a:rPr>
              <a:t> = 25</a:t>
            </a:r>
            <a:r>
              <a:rPr lang="en-US" sz="2000" baseline="30000" smtClean="0">
                <a:latin typeface="Times-Roman" charset="0"/>
              </a:rPr>
              <a:t>2</a:t>
            </a:r>
            <a:r>
              <a:rPr lang="en-US" sz="2000" smtClean="0">
                <a:latin typeface="Times-Roman" charset="0"/>
              </a:rPr>
              <a:t> </a:t>
            </a:r>
            <a:r>
              <a:rPr lang="en-US" sz="2000" smtClean="0">
                <a:latin typeface="Times-Roman" charset="0"/>
                <a:sym typeface="Symbol" pitchFamily="18" charset="2"/>
              </a:rPr>
              <a:t> </a:t>
            </a:r>
            <a:r>
              <a:rPr lang="en-US" sz="2000" smtClean="0">
                <a:latin typeface="Times-Roman" charset="0"/>
              </a:rPr>
              <a:t>5 = 3125 = 10 mod 35</a:t>
            </a:r>
          </a:p>
          <a:p>
            <a:pPr marL="914400" lvl="1" indent="-457200" eaLnBrk="1" hangingPunct="1">
              <a:buFont typeface="Times"/>
              <a:buChar char="o"/>
            </a:pPr>
            <a:r>
              <a:rPr lang="en-US" sz="2000" smtClean="0">
                <a:latin typeface="Times-Roman" charset="0"/>
              </a:rPr>
              <a:t>5</a:t>
            </a:r>
            <a:r>
              <a:rPr lang="en-US" sz="2000" baseline="30000" smtClean="0">
                <a:latin typeface="Times-Roman" charset="0"/>
              </a:rPr>
              <a:t>10</a:t>
            </a:r>
            <a:r>
              <a:rPr lang="en-US" sz="2000" smtClean="0">
                <a:latin typeface="Times-Roman" charset="0"/>
              </a:rPr>
              <a:t> = (5</a:t>
            </a:r>
            <a:r>
              <a:rPr lang="en-US" sz="2000" baseline="30000" smtClean="0">
                <a:latin typeface="Times-Roman" charset="0"/>
              </a:rPr>
              <a:t>5</a:t>
            </a:r>
            <a:r>
              <a:rPr lang="en-US" sz="2000" smtClean="0">
                <a:latin typeface="Times-Roman" charset="0"/>
              </a:rPr>
              <a:t>)</a:t>
            </a:r>
            <a:r>
              <a:rPr lang="en-US" sz="2000" baseline="30000" smtClean="0">
                <a:latin typeface="Times-Roman" charset="0"/>
              </a:rPr>
              <a:t>2</a:t>
            </a:r>
            <a:r>
              <a:rPr lang="en-US" sz="2000" smtClean="0">
                <a:latin typeface="Times-Roman" charset="0"/>
              </a:rPr>
              <a:t> = 10</a:t>
            </a:r>
            <a:r>
              <a:rPr lang="en-US" sz="2000" baseline="30000" smtClean="0">
                <a:latin typeface="Times-Roman" charset="0"/>
              </a:rPr>
              <a:t>2</a:t>
            </a:r>
            <a:r>
              <a:rPr lang="en-US" sz="2000" smtClean="0">
                <a:latin typeface="Times-Roman" charset="0"/>
              </a:rPr>
              <a:t> = 100 = 30 mod 35</a:t>
            </a:r>
          </a:p>
          <a:p>
            <a:pPr marL="914400" lvl="1" indent="-457200" eaLnBrk="1" hangingPunct="1">
              <a:buFont typeface="Times"/>
              <a:buChar char="o"/>
            </a:pPr>
            <a:r>
              <a:rPr lang="en-US" sz="2000" smtClean="0">
                <a:latin typeface="Times-Roman" charset="0"/>
              </a:rPr>
              <a:t>5</a:t>
            </a:r>
            <a:r>
              <a:rPr lang="en-US" sz="2000" baseline="30000" smtClean="0">
                <a:latin typeface="Times-Roman" charset="0"/>
              </a:rPr>
              <a:t>20</a:t>
            </a:r>
            <a:r>
              <a:rPr lang="en-US" sz="2000" smtClean="0">
                <a:latin typeface="Times-Roman" charset="0"/>
              </a:rPr>
              <a:t> = (5</a:t>
            </a:r>
            <a:r>
              <a:rPr lang="en-US" sz="2000" baseline="30000" smtClean="0">
                <a:latin typeface="Times-Roman" charset="0"/>
              </a:rPr>
              <a:t>10</a:t>
            </a:r>
            <a:r>
              <a:rPr lang="en-US" sz="2000" smtClean="0">
                <a:latin typeface="Times-Roman" charset="0"/>
              </a:rPr>
              <a:t>)</a:t>
            </a:r>
            <a:r>
              <a:rPr lang="en-US" sz="2000" baseline="30000" smtClean="0">
                <a:latin typeface="Times-Roman" charset="0"/>
              </a:rPr>
              <a:t>2</a:t>
            </a:r>
            <a:r>
              <a:rPr lang="en-US" sz="2000" smtClean="0">
                <a:latin typeface="Times-Roman" charset="0"/>
              </a:rPr>
              <a:t> = 30</a:t>
            </a:r>
            <a:r>
              <a:rPr lang="en-US" sz="2000" baseline="30000" smtClean="0">
                <a:latin typeface="Times-Roman" charset="0"/>
              </a:rPr>
              <a:t>2</a:t>
            </a:r>
            <a:r>
              <a:rPr lang="en-US" sz="2000" smtClean="0">
                <a:latin typeface="Times-Roman" charset="0"/>
              </a:rPr>
              <a:t> = 900 = 25 mod 35</a:t>
            </a:r>
          </a:p>
          <a:p>
            <a:pPr marL="533400" indent="-533400" eaLnBrk="1" hangingPunct="1"/>
            <a:r>
              <a:rPr lang="en-US" sz="2800" smtClean="0"/>
              <a:t>No huge numbers and it’s efficient!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755-107C-4147-A005-68628409721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20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20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2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20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20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20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20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20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220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220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2201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2201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3" grpId="0" build="p" bldLvl="2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9CC7B845-0129-6042-9982-892383FA3096}" type="slidenum">
              <a:rPr lang="en-US" smtClean="0">
                <a:latin typeface="Times New Roman" charset="0"/>
              </a:rPr>
              <a:pPr/>
              <a:t>17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36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More Efficient RSA (2)</a:t>
            </a:r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81534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 smtClean="0"/>
              <a:t>Use </a:t>
            </a:r>
            <a:r>
              <a:rPr lang="en-US" sz="2800" b="1" dirty="0" err="1">
                <a:solidFill>
                  <a:schemeClr val="hlink"/>
                </a:solidFill>
                <a:latin typeface="Times-Roman" charset="0"/>
              </a:rPr>
              <a:t>e</a:t>
            </a:r>
            <a:r>
              <a:rPr lang="en-US" sz="2800" b="1" dirty="0">
                <a:solidFill>
                  <a:schemeClr val="hlink"/>
                </a:solidFill>
                <a:latin typeface="Times-Roman" charset="0"/>
              </a:rPr>
              <a:t> = 3</a:t>
            </a:r>
            <a:r>
              <a:rPr lang="en-US" sz="2800" dirty="0"/>
              <a:t> for all users (but not same </a:t>
            </a:r>
            <a:r>
              <a:rPr lang="en-US" sz="2800" dirty="0">
                <a:latin typeface="Times-Roman" charset="0"/>
              </a:rPr>
              <a:t>N</a:t>
            </a:r>
            <a:r>
              <a:rPr lang="en-US" sz="2800" dirty="0"/>
              <a:t> or </a:t>
            </a:r>
            <a:r>
              <a:rPr lang="en-US" sz="2800" dirty="0" err="1">
                <a:latin typeface="Times-Roman" charset="0"/>
              </a:rPr>
              <a:t>d</a:t>
            </a:r>
            <a:r>
              <a:rPr lang="en-US" sz="2800" dirty="0"/>
              <a:t>)</a:t>
            </a:r>
            <a:r>
              <a:rPr lang="en-US" sz="2800" dirty="0">
                <a:latin typeface="Times-Roman" charset="0"/>
              </a:rPr>
              <a:t> 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  <a:buFontTx/>
              <a:buChar char="+"/>
            </a:pPr>
            <a:r>
              <a:rPr lang="en-US" sz="2400" dirty="0"/>
              <a:t>Public key operations only require 2 multiplies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Private key operations remain expensive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2400" dirty="0"/>
              <a:t>If </a:t>
            </a:r>
            <a:r>
              <a:rPr lang="en-US" sz="2400" dirty="0">
                <a:latin typeface="Times-Roman" charset="0"/>
              </a:rPr>
              <a:t>M &lt; N</a:t>
            </a:r>
            <a:r>
              <a:rPr lang="en-US" sz="2400" baseline="30000" dirty="0">
                <a:latin typeface="Times-Roman" charset="0"/>
              </a:rPr>
              <a:t>1/3</a:t>
            </a:r>
            <a:r>
              <a:rPr lang="en-US" sz="2400" dirty="0"/>
              <a:t> then </a:t>
            </a:r>
            <a:r>
              <a:rPr lang="en-US" sz="2400" dirty="0">
                <a:latin typeface="Times-Roman" charset="0"/>
              </a:rPr>
              <a:t>C = M</a:t>
            </a:r>
            <a:r>
              <a:rPr lang="en-US" sz="2400" baseline="30000" dirty="0">
                <a:latin typeface="Times-Roman" charset="0"/>
              </a:rPr>
              <a:t>e</a:t>
            </a:r>
            <a:r>
              <a:rPr lang="en-US" sz="2400" dirty="0">
                <a:latin typeface="Times-Roman" charset="0"/>
              </a:rPr>
              <a:t> = M</a:t>
            </a:r>
            <a:r>
              <a:rPr lang="en-US" sz="2400" baseline="30000" dirty="0">
                <a:latin typeface="Times-Roman" charset="0"/>
              </a:rPr>
              <a:t>3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chemeClr val="hlink"/>
                </a:solidFill>
              </a:rPr>
              <a:t>cube root attack</a:t>
            </a:r>
            <a:endParaRPr lang="en-US" sz="2400" dirty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2400" dirty="0"/>
              <a:t>For any </a:t>
            </a:r>
            <a:r>
              <a:rPr lang="en-US" sz="2400" dirty="0">
                <a:latin typeface="Times-Roman" charset="0"/>
              </a:rPr>
              <a:t>M</a:t>
            </a:r>
            <a:r>
              <a:rPr lang="en-US" sz="2400" dirty="0"/>
              <a:t>, if </a:t>
            </a:r>
            <a:r>
              <a:rPr lang="en-US" sz="2400" dirty="0">
                <a:latin typeface="Times-Roman" charset="0"/>
              </a:rPr>
              <a:t>C</a:t>
            </a:r>
            <a:r>
              <a:rPr lang="en-US" sz="2400" baseline="-25000" dirty="0">
                <a:latin typeface="Times-Roman" charset="0"/>
              </a:rPr>
              <a:t>1</a:t>
            </a:r>
            <a:r>
              <a:rPr lang="en-US" sz="2400" dirty="0">
                <a:latin typeface="Times-Roman" charset="0"/>
              </a:rPr>
              <a:t>, C</a:t>
            </a:r>
            <a:r>
              <a:rPr lang="en-US" sz="2400" baseline="-25000" dirty="0">
                <a:latin typeface="Times-Roman" charset="0"/>
              </a:rPr>
              <a:t>2</a:t>
            </a:r>
            <a:r>
              <a:rPr lang="en-US" sz="2400" dirty="0">
                <a:latin typeface="Times-Roman" charset="0"/>
              </a:rPr>
              <a:t>, C</a:t>
            </a:r>
            <a:r>
              <a:rPr lang="en-US" sz="2400" baseline="-25000" dirty="0">
                <a:latin typeface="Times-Roman" charset="0"/>
              </a:rPr>
              <a:t>3</a:t>
            </a:r>
            <a:r>
              <a:rPr lang="en-US" sz="2400" dirty="0"/>
              <a:t> sent to 3 users, cube root attack works (uses Chinese Remainder Theorem)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Can prevent cube root attack by padding message with random bits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Note:</a:t>
            </a:r>
            <a:r>
              <a:rPr lang="en-US" sz="2800" dirty="0">
                <a:latin typeface="Times-Roman" charset="0"/>
              </a:rPr>
              <a:t> </a:t>
            </a:r>
            <a:r>
              <a:rPr lang="en-US" sz="2800" dirty="0" err="1">
                <a:latin typeface="Times-Roman" charset="0"/>
              </a:rPr>
              <a:t>e</a:t>
            </a:r>
            <a:r>
              <a:rPr lang="en-US" sz="2800" dirty="0">
                <a:latin typeface="Times-Roman" charset="0"/>
              </a:rPr>
              <a:t> = 2</a:t>
            </a:r>
            <a:r>
              <a:rPr lang="en-US" sz="2800" baseline="30000" dirty="0">
                <a:latin typeface="Times-Roman" charset="0"/>
              </a:rPr>
              <a:t>16</a:t>
            </a:r>
            <a:r>
              <a:rPr lang="en-US" sz="2800" dirty="0">
                <a:latin typeface="Times-Roman" charset="0"/>
              </a:rPr>
              <a:t> + 1</a:t>
            </a:r>
            <a:r>
              <a:rPr lang="en-US" sz="2800" dirty="0"/>
              <a:t> also used (“better” than </a:t>
            </a:r>
            <a:r>
              <a:rPr lang="en-US" sz="2800" dirty="0" err="1">
                <a:latin typeface="Times-Roman" charset="0"/>
              </a:rPr>
              <a:t>e</a:t>
            </a:r>
            <a:r>
              <a:rPr lang="en-US" sz="2800" dirty="0">
                <a:latin typeface="Times-Roman" charset="0"/>
              </a:rPr>
              <a:t> = 3</a:t>
            </a:r>
            <a:r>
              <a:rPr lang="en-US" sz="2800" dirty="0"/>
              <a:t>)</a:t>
            </a:r>
            <a:endParaRPr lang="en-US" sz="2800" dirty="0">
              <a:latin typeface="Times-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458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85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85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85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85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485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485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485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79" grpId="0" build="p" bldLvl="2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0574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Diffie-Hellman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755-107C-4147-A005-686284097212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Diffie-Hellman</a:t>
            </a:r>
          </a:p>
        </p:txBody>
      </p:sp>
      <p:sp>
        <p:nvSpPr>
          <p:cNvPr id="1331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800" smtClean="0"/>
              <a:t>Invented by Williamson (GCHQ) and, independently, by D and H (Stanford)</a:t>
            </a:r>
          </a:p>
          <a:p>
            <a:pPr eaLnBrk="1" hangingPunct="1">
              <a:lnSpc>
                <a:spcPct val="110000"/>
              </a:lnSpc>
            </a:pPr>
            <a:r>
              <a:rPr lang="en-US" sz="2800" smtClean="0"/>
              <a:t>A “key exchange” algorithm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smtClean="0"/>
              <a:t>Used to establish a shared symmetric key</a:t>
            </a:r>
          </a:p>
          <a:p>
            <a:pPr eaLnBrk="1" hangingPunct="1">
              <a:lnSpc>
                <a:spcPct val="110000"/>
              </a:lnSpc>
            </a:pPr>
            <a:r>
              <a:rPr lang="en-US" sz="2800" smtClean="0"/>
              <a:t>Not for encrypting or signing</a:t>
            </a:r>
          </a:p>
          <a:p>
            <a:pPr eaLnBrk="1" hangingPunct="1">
              <a:lnSpc>
                <a:spcPct val="110000"/>
              </a:lnSpc>
            </a:pPr>
            <a:r>
              <a:rPr lang="en-US" sz="2800" smtClean="0"/>
              <a:t>Security rests on difficulty of </a:t>
            </a:r>
            <a:r>
              <a:rPr lang="en-US" sz="2800" b="1" smtClean="0">
                <a:solidFill>
                  <a:schemeClr val="hlink"/>
                </a:solidFill>
              </a:rPr>
              <a:t>discrete log</a:t>
            </a:r>
            <a:r>
              <a:rPr lang="en-US" sz="2800" smtClean="0"/>
              <a:t> problem: given </a:t>
            </a:r>
            <a:r>
              <a:rPr lang="en-US" sz="2800" smtClean="0">
                <a:latin typeface="Times-Roman" charset="0"/>
              </a:rPr>
              <a:t>g, p, </a:t>
            </a:r>
            <a:r>
              <a:rPr lang="en-US" sz="2800" smtClean="0"/>
              <a:t>and </a:t>
            </a:r>
            <a:r>
              <a:rPr lang="en-US" sz="2800" smtClean="0">
                <a:latin typeface="Times-Roman" charset="0"/>
              </a:rPr>
              <a:t>g</a:t>
            </a:r>
            <a:r>
              <a:rPr lang="en-US" sz="2800" baseline="30000" smtClean="0">
                <a:latin typeface="Times-Roman" charset="0"/>
              </a:rPr>
              <a:t>k</a:t>
            </a:r>
            <a:r>
              <a:rPr lang="en-US" sz="2800" smtClean="0">
                <a:latin typeface="Times-Roman" charset="0"/>
              </a:rPr>
              <a:t> mod p</a:t>
            </a:r>
            <a:r>
              <a:rPr lang="en-US" sz="2800" smtClean="0"/>
              <a:t> find </a:t>
            </a:r>
            <a:r>
              <a:rPr lang="en-US" sz="2800" smtClean="0">
                <a:latin typeface="Times-Roman" charset="0"/>
              </a:rPr>
              <a:t>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755-107C-4147-A005-686284097212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077200" cy="990600"/>
          </a:xfrm>
        </p:spPr>
        <p:txBody>
          <a:bodyPr/>
          <a:lstStyle/>
          <a:p>
            <a:r>
              <a:rPr lang="en-AU" sz="4000"/>
              <a:t>Application: Public-Key Encryption</a:t>
            </a:r>
          </a:p>
        </p:txBody>
      </p:sp>
      <p:pic>
        <p:nvPicPr>
          <p:cNvPr id="259075" name="Picture 3" descr="06pcry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24000"/>
            <a:ext cx="6324600" cy="197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9076" name="Rectangle 4"/>
          <p:cNvSpPr>
            <a:spLocks noChangeArrowheads="1"/>
          </p:cNvSpPr>
          <p:nvPr/>
        </p:nvSpPr>
        <p:spPr bwMode="auto">
          <a:xfrm>
            <a:off x="914400" y="4267200"/>
            <a:ext cx="77724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>
                <a:solidFill>
                  <a:srgbClr val="FF3300"/>
                </a:solidFill>
                <a:cs typeface="Times New Roman" pitchFamily="18" charset="0"/>
              </a:rPr>
              <a:t>Public key is known by everybody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>
                <a:cs typeface="Times New Roman" pitchFamily="18" charset="0"/>
              </a:rPr>
              <a:t>Everybody can use it to send a message to Alice securely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>
                <a:solidFill>
                  <a:srgbClr val="FF3300"/>
                </a:solidFill>
                <a:cs typeface="Times New Roman" pitchFamily="18" charset="0"/>
              </a:rPr>
              <a:t>Private key is only known by the key owner Alice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>
                <a:cs typeface="Times New Roman" pitchFamily="18" charset="0"/>
              </a:rPr>
              <a:t>Only Alice can decrypt the message</a:t>
            </a:r>
            <a:endParaRPr lang="en-US" sz="2400">
              <a:solidFill>
                <a:schemeClr val="tx2"/>
              </a:solidFill>
              <a:cs typeface="Times New Roman" pitchFamily="18" charset="0"/>
            </a:endParaRPr>
          </a:p>
        </p:txBody>
      </p:sp>
      <p:sp>
        <p:nvSpPr>
          <p:cNvPr id="259077" name="Text Box 5"/>
          <p:cNvSpPr txBox="1">
            <a:spLocks noChangeArrowheads="1"/>
          </p:cNvSpPr>
          <p:nvPr/>
        </p:nvSpPr>
        <p:spPr bwMode="auto">
          <a:xfrm>
            <a:off x="4038600" y="3657600"/>
            <a:ext cx="842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Alice</a:t>
            </a:r>
          </a:p>
        </p:txBody>
      </p:sp>
      <p:sp>
        <p:nvSpPr>
          <p:cNvPr id="259078" name="Line 6"/>
          <p:cNvSpPr>
            <a:spLocks noChangeShapeType="1"/>
          </p:cNvSpPr>
          <p:nvPr/>
        </p:nvSpPr>
        <p:spPr bwMode="auto">
          <a:xfrm flipH="1" flipV="1">
            <a:off x="3352800" y="33528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9079" name="Line 7"/>
          <p:cNvSpPr>
            <a:spLocks noChangeShapeType="1"/>
          </p:cNvSpPr>
          <p:nvPr/>
        </p:nvSpPr>
        <p:spPr bwMode="auto">
          <a:xfrm flipV="1">
            <a:off x="4800600" y="32766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8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Diffie-Hellman</a:t>
            </a:r>
          </a:p>
        </p:txBody>
      </p:sp>
      <p:sp>
        <p:nvSpPr>
          <p:cNvPr id="134148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828800"/>
            <a:ext cx="8153400" cy="4191000"/>
          </a:xfrm>
        </p:spPr>
        <p:txBody>
          <a:bodyPr/>
          <a:lstStyle/>
          <a:p>
            <a:pPr eaLnBrk="1" hangingPunct="1"/>
            <a:r>
              <a:rPr lang="en-US" sz="2800" smtClean="0"/>
              <a:t>Let </a:t>
            </a:r>
            <a:r>
              <a:rPr lang="en-US" sz="2800" smtClean="0">
                <a:latin typeface="Times-Roman" charset="0"/>
              </a:rPr>
              <a:t>p</a:t>
            </a:r>
            <a:r>
              <a:rPr lang="en-US" sz="2800" smtClean="0"/>
              <a:t> be prime, let </a:t>
            </a:r>
            <a:r>
              <a:rPr lang="en-US" sz="2800" smtClean="0">
                <a:latin typeface="Times-Roman" charset="0"/>
              </a:rPr>
              <a:t>g</a:t>
            </a:r>
            <a:r>
              <a:rPr lang="en-US" sz="2800" smtClean="0"/>
              <a:t> be a </a:t>
            </a:r>
            <a:r>
              <a:rPr lang="en-US" sz="2800" b="1" smtClean="0">
                <a:solidFill>
                  <a:schemeClr val="hlink"/>
                </a:solidFill>
              </a:rPr>
              <a:t>generator</a:t>
            </a:r>
            <a:r>
              <a:rPr lang="en-US" sz="2800" smtClean="0"/>
              <a:t> </a:t>
            </a:r>
          </a:p>
          <a:p>
            <a:pPr lvl="1" eaLnBrk="1" hangingPunct="1"/>
            <a:r>
              <a:rPr lang="en-US" sz="2400" smtClean="0"/>
              <a:t>For any </a:t>
            </a:r>
            <a:r>
              <a:rPr lang="en-US" sz="2400" smtClean="0">
                <a:latin typeface="Times-Roman" charset="0"/>
              </a:rPr>
              <a:t>x</a:t>
            </a:r>
            <a:r>
              <a:rPr lang="en-US" sz="2400" smtClean="0"/>
              <a:t> </a:t>
            </a:r>
            <a:r>
              <a:rPr lang="en-US" sz="2400" smtClean="0">
                <a:sym typeface="Symbol" pitchFamily="18" charset="2"/>
              </a:rPr>
              <a:t></a:t>
            </a:r>
            <a:r>
              <a:rPr lang="en-US" sz="2400" smtClean="0"/>
              <a:t> </a:t>
            </a:r>
            <a:r>
              <a:rPr lang="en-US" sz="2400" smtClean="0">
                <a:latin typeface="Times-Roman" charset="0"/>
              </a:rPr>
              <a:t>{1,2,…,p-1}</a:t>
            </a:r>
            <a:r>
              <a:rPr lang="en-US" sz="2400" smtClean="0"/>
              <a:t> there is </a:t>
            </a:r>
            <a:r>
              <a:rPr lang="en-US" sz="2400" smtClean="0">
                <a:latin typeface="Times-Roman" charset="0"/>
              </a:rPr>
              <a:t>n</a:t>
            </a:r>
            <a:r>
              <a:rPr lang="en-US" sz="2400" smtClean="0"/>
              <a:t> s.t. </a:t>
            </a:r>
            <a:r>
              <a:rPr lang="en-US" sz="2400" smtClean="0">
                <a:latin typeface="Times-Roman" charset="0"/>
              </a:rPr>
              <a:t>x = g</a:t>
            </a:r>
            <a:r>
              <a:rPr lang="en-US" sz="2400" baseline="30000" smtClean="0">
                <a:latin typeface="Times-Roman" charset="0"/>
              </a:rPr>
              <a:t>n</a:t>
            </a:r>
            <a:r>
              <a:rPr lang="en-US" sz="2400" smtClean="0">
                <a:latin typeface="Times-Roman" charset="0"/>
              </a:rPr>
              <a:t> mod p</a:t>
            </a:r>
            <a:endParaRPr lang="en-US" sz="2400" smtClean="0"/>
          </a:p>
          <a:p>
            <a:pPr eaLnBrk="1" hangingPunct="1"/>
            <a:r>
              <a:rPr lang="en-US" sz="2800" smtClean="0"/>
              <a:t>Alice selects secret value </a:t>
            </a:r>
            <a:r>
              <a:rPr lang="en-US" sz="2800" smtClean="0">
                <a:latin typeface="Times-Roman" charset="0"/>
              </a:rPr>
              <a:t>a</a:t>
            </a:r>
            <a:endParaRPr lang="en-US" sz="2800" smtClean="0"/>
          </a:p>
          <a:p>
            <a:pPr eaLnBrk="1" hangingPunct="1"/>
            <a:r>
              <a:rPr lang="en-US" sz="2800" smtClean="0"/>
              <a:t>Bob selects secret value </a:t>
            </a:r>
            <a:r>
              <a:rPr lang="en-US" sz="2800" smtClean="0">
                <a:latin typeface="Times-Roman" charset="0"/>
              </a:rPr>
              <a:t>b</a:t>
            </a:r>
            <a:endParaRPr lang="en-US" sz="2800" smtClean="0"/>
          </a:p>
          <a:p>
            <a:pPr eaLnBrk="1" hangingPunct="1"/>
            <a:r>
              <a:rPr lang="en-US" sz="2800" smtClean="0"/>
              <a:t>Alice sends </a:t>
            </a:r>
            <a:r>
              <a:rPr lang="en-US" sz="2800" smtClean="0">
                <a:latin typeface="Times-Roman" charset="0"/>
              </a:rPr>
              <a:t>g</a:t>
            </a:r>
            <a:r>
              <a:rPr lang="en-US" sz="2800" baseline="30000" smtClean="0">
                <a:latin typeface="Times-Roman" charset="0"/>
              </a:rPr>
              <a:t>a</a:t>
            </a:r>
            <a:r>
              <a:rPr lang="en-US" sz="2800" smtClean="0">
                <a:latin typeface="Times-Roman" charset="0"/>
              </a:rPr>
              <a:t> mod p</a:t>
            </a:r>
            <a:r>
              <a:rPr lang="en-US" sz="2800" smtClean="0"/>
              <a:t> to Bob</a:t>
            </a:r>
          </a:p>
          <a:p>
            <a:pPr eaLnBrk="1" hangingPunct="1"/>
            <a:r>
              <a:rPr lang="en-US" sz="2800" smtClean="0"/>
              <a:t>Bob sends </a:t>
            </a:r>
            <a:r>
              <a:rPr lang="en-US" sz="2800" smtClean="0">
                <a:latin typeface="Times-Roman" charset="0"/>
              </a:rPr>
              <a:t>g</a:t>
            </a:r>
            <a:r>
              <a:rPr lang="en-US" sz="2800" baseline="30000" smtClean="0">
                <a:latin typeface="Times-Roman" charset="0"/>
              </a:rPr>
              <a:t>b</a:t>
            </a:r>
            <a:r>
              <a:rPr lang="en-US" sz="2800" smtClean="0">
                <a:latin typeface="Times-Roman" charset="0"/>
              </a:rPr>
              <a:t> mod p</a:t>
            </a:r>
            <a:r>
              <a:rPr lang="en-US" sz="2800" smtClean="0"/>
              <a:t> to Alice</a:t>
            </a:r>
          </a:p>
          <a:p>
            <a:pPr eaLnBrk="1" hangingPunct="1"/>
            <a:r>
              <a:rPr lang="en-US" sz="2800" smtClean="0"/>
              <a:t>Both compute shared secret </a:t>
            </a:r>
            <a:r>
              <a:rPr lang="en-US" sz="2800" smtClean="0">
                <a:latin typeface="Times-Roman" charset="0"/>
              </a:rPr>
              <a:t>g</a:t>
            </a:r>
            <a:r>
              <a:rPr lang="en-US" sz="2800" baseline="30000" smtClean="0">
                <a:latin typeface="Times-Roman" charset="0"/>
              </a:rPr>
              <a:t>ab</a:t>
            </a:r>
            <a:r>
              <a:rPr lang="en-US" sz="2800" smtClean="0">
                <a:latin typeface="Times-Roman" charset="0"/>
              </a:rPr>
              <a:t> mod p</a:t>
            </a:r>
          </a:p>
          <a:p>
            <a:pPr eaLnBrk="1" hangingPunct="1"/>
            <a:r>
              <a:rPr lang="en-US" sz="2800" smtClean="0"/>
              <a:t>Shared secret can be used as symmetric key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755-107C-4147-A005-686284097212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Diffie-Hellman</a:t>
            </a:r>
          </a:p>
        </p:txBody>
      </p:sp>
      <p:sp>
        <p:nvSpPr>
          <p:cNvPr id="1351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Suppose that Bob and Alice use </a:t>
            </a:r>
            <a:r>
              <a:rPr lang="en-US" sz="2800" smtClean="0">
                <a:latin typeface="Times-Roman" charset="0"/>
              </a:rPr>
              <a:t>g</a:t>
            </a:r>
            <a:r>
              <a:rPr lang="en-US" sz="2800" baseline="30000" smtClean="0">
                <a:latin typeface="Times-Roman" charset="0"/>
              </a:rPr>
              <a:t>ab</a:t>
            </a:r>
            <a:r>
              <a:rPr lang="en-US" sz="2800" smtClean="0">
                <a:latin typeface="Times-Roman" charset="0"/>
              </a:rPr>
              <a:t> mod p</a:t>
            </a:r>
            <a:r>
              <a:rPr lang="en-US" sz="2800" smtClean="0"/>
              <a:t> as a symmetric key</a:t>
            </a:r>
          </a:p>
          <a:p>
            <a:pPr eaLnBrk="1" hangingPunct="1"/>
            <a:r>
              <a:rPr lang="en-US" sz="2800" smtClean="0"/>
              <a:t>Trudy can see </a:t>
            </a:r>
            <a:r>
              <a:rPr lang="en-US" sz="2800" smtClean="0">
                <a:latin typeface="Times-Roman" charset="0"/>
              </a:rPr>
              <a:t>g</a:t>
            </a:r>
            <a:r>
              <a:rPr lang="en-US" sz="2800" baseline="30000" smtClean="0">
                <a:latin typeface="Times-Roman" charset="0"/>
              </a:rPr>
              <a:t>a</a:t>
            </a:r>
            <a:r>
              <a:rPr lang="en-US" sz="2800" smtClean="0">
                <a:latin typeface="Times-Roman" charset="0"/>
              </a:rPr>
              <a:t> mod p</a:t>
            </a:r>
            <a:r>
              <a:rPr lang="en-US" sz="2800" smtClean="0"/>
              <a:t> and </a:t>
            </a:r>
            <a:r>
              <a:rPr lang="en-US" sz="2800" smtClean="0">
                <a:latin typeface="Times-Roman" charset="0"/>
              </a:rPr>
              <a:t>g</a:t>
            </a:r>
            <a:r>
              <a:rPr lang="en-US" sz="2800" baseline="30000" smtClean="0">
                <a:latin typeface="Times-Roman" charset="0"/>
              </a:rPr>
              <a:t>b</a:t>
            </a:r>
            <a:r>
              <a:rPr lang="en-US" sz="2800" smtClean="0">
                <a:latin typeface="Times-Roman" charset="0"/>
              </a:rPr>
              <a:t> mod p</a:t>
            </a:r>
          </a:p>
          <a:p>
            <a:pPr eaLnBrk="1" hangingPunct="1"/>
            <a:r>
              <a:rPr lang="en-US" sz="2800" smtClean="0"/>
              <a:t>Note </a:t>
            </a:r>
            <a:r>
              <a:rPr lang="en-US" sz="2800" smtClean="0">
                <a:latin typeface="Times-Roman" charset="0"/>
              </a:rPr>
              <a:t>g</a:t>
            </a:r>
            <a:r>
              <a:rPr lang="en-US" sz="2800" baseline="30000" smtClean="0">
                <a:latin typeface="Times-Roman" charset="0"/>
              </a:rPr>
              <a:t>a </a:t>
            </a:r>
            <a:r>
              <a:rPr lang="en-US" sz="2800" smtClean="0">
                <a:latin typeface="Times-Roman" charset="0"/>
              </a:rPr>
              <a:t>g</a:t>
            </a:r>
            <a:r>
              <a:rPr lang="en-US" sz="2800" baseline="30000" smtClean="0">
                <a:latin typeface="Times-Roman" charset="0"/>
              </a:rPr>
              <a:t>b</a:t>
            </a:r>
            <a:r>
              <a:rPr lang="en-US" sz="2800" smtClean="0">
                <a:latin typeface="Times-Roman" charset="0"/>
              </a:rPr>
              <a:t> mod p = g</a:t>
            </a:r>
            <a:r>
              <a:rPr lang="en-US" sz="2800" baseline="30000" smtClean="0">
                <a:latin typeface="Times-Roman" charset="0"/>
              </a:rPr>
              <a:t>a+b </a:t>
            </a:r>
            <a:r>
              <a:rPr lang="en-US" sz="2800" smtClean="0">
                <a:latin typeface="Times-Roman" charset="0"/>
              </a:rPr>
              <a:t>mod p </a:t>
            </a:r>
            <a:r>
              <a:rPr lang="en-US" sz="2800" smtClean="0">
                <a:latin typeface="Times-Roman" charset="0"/>
                <a:sym typeface="Symbol" pitchFamily="18" charset="2"/>
              </a:rPr>
              <a:t> </a:t>
            </a:r>
            <a:r>
              <a:rPr lang="en-US" sz="2800" smtClean="0">
                <a:latin typeface="Times-Roman" charset="0"/>
              </a:rPr>
              <a:t>g</a:t>
            </a:r>
            <a:r>
              <a:rPr lang="en-US" sz="2800" baseline="30000" smtClean="0">
                <a:latin typeface="Times-Roman" charset="0"/>
              </a:rPr>
              <a:t>ab</a:t>
            </a:r>
            <a:r>
              <a:rPr lang="en-US" sz="2800" smtClean="0">
                <a:latin typeface="Times-Roman" charset="0"/>
              </a:rPr>
              <a:t> mod p</a:t>
            </a:r>
            <a:endParaRPr lang="en-US" sz="2800" smtClean="0"/>
          </a:p>
          <a:p>
            <a:pPr eaLnBrk="1" hangingPunct="1"/>
            <a:r>
              <a:rPr lang="en-US" sz="2800" smtClean="0"/>
              <a:t>If Trudy can find </a:t>
            </a:r>
            <a:r>
              <a:rPr lang="en-US" sz="2800" smtClean="0">
                <a:latin typeface="Times-Roman" charset="0"/>
              </a:rPr>
              <a:t>a</a:t>
            </a:r>
            <a:r>
              <a:rPr lang="en-US" sz="2800" smtClean="0"/>
              <a:t> or </a:t>
            </a:r>
            <a:r>
              <a:rPr lang="en-US" sz="2800" smtClean="0">
                <a:latin typeface="Times-Roman" charset="0"/>
              </a:rPr>
              <a:t>b</a:t>
            </a:r>
            <a:r>
              <a:rPr lang="en-US" sz="2800" smtClean="0"/>
              <a:t>, system is broken</a:t>
            </a:r>
          </a:p>
          <a:p>
            <a:pPr eaLnBrk="1" hangingPunct="1"/>
            <a:r>
              <a:rPr lang="en-US" sz="2800" smtClean="0"/>
              <a:t>If Trudy can solve </a:t>
            </a:r>
            <a:r>
              <a:rPr lang="en-US" sz="2800" b="1" smtClean="0">
                <a:solidFill>
                  <a:schemeClr val="hlink"/>
                </a:solidFill>
              </a:rPr>
              <a:t>discrete log</a:t>
            </a:r>
            <a:r>
              <a:rPr lang="en-US" sz="2800" smtClean="0"/>
              <a:t> problem, then she can find </a:t>
            </a:r>
            <a:r>
              <a:rPr lang="en-US" sz="2800" smtClean="0">
                <a:latin typeface="Times-Roman" charset="0"/>
              </a:rPr>
              <a:t>a</a:t>
            </a:r>
            <a:r>
              <a:rPr lang="en-US" sz="2800" smtClean="0"/>
              <a:t> or </a:t>
            </a:r>
            <a:r>
              <a:rPr lang="en-US" sz="2800" smtClean="0">
                <a:latin typeface="Times-Roman" charset="0"/>
              </a:rPr>
              <a:t>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755-107C-4147-A005-686284097212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Diffie-Hellman</a:t>
            </a:r>
          </a:p>
        </p:txBody>
      </p:sp>
      <p:sp>
        <p:nvSpPr>
          <p:cNvPr id="136196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8077200" cy="1066800"/>
          </a:xfrm>
        </p:spPr>
        <p:txBody>
          <a:bodyPr/>
          <a:lstStyle/>
          <a:p>
            <a:pPr eaLnBrk="1" hangingPunct="1"/>
            <a:r>
              <a:rPr lang="en-US" sz="2800" b="1" smtClean="0">
                <a:solidFill>
                  <a:schemeClr val="hlink"/>
                </a:solidFill>
              </a:rPr>
              <a:t>Public:</a:t>
            </a:r>
            <a:r>
              <a:rPr lang="en-US" sz="2800" smtClean="0"/>
              <a:t> </a:t>
            </a:r>
            <a:r>
              <a:rPr lang="en-US" sz="2800" smtClean="0">
                <a:latin typeface="Times-Roman" charset="0"/>
              </a:rPr>
              <a:t>g</a:t>
            </a:r>
            <a:r>
              <a:rPr lang="en-US" sz="2800" smtClean="0"/>
              <a:t> and </a:t>
            </a:r>
            <a:r>
              <a:rPr lang="en-US" sz="2800" smtClean="0">
                <a:latin typeface="Times-Roman" charset="0"/>
              </a:rPr>
              <a:t>p</a:t>
            </a:r>
            <a:endParaRPr lang="en-US" sz="2800" smtClean="0"/>
          </a:p>
          <a:p>
            <a:pPr eaLnBrk="1" hangingPunct="1"/>
            <a:r>
              <a:rPr lang="en-US" sz="2800" b="1" smtClean="0">
                <a:solidFill>
                  <a:schemeClr val="hlink"/>
                </a:solidFill>
              </a:rPr>
              <a:t>Secret:</a:t>
            </a:r>
            <a:r>
              <a:rPr lang="en-US" sz="2800" smtClean="0"/>
              <a:t> Alice’s exponent </a:t>
            </a:r>
            <a:r>
              <a:rPr lang="en-US" sz="2800" smtClean="0">
                <a:latin typeface="Times-Roman" charset="0"/>
              </a:rPr>
              <a:t>a</a:t>
            </a:r>
            <a:r>
              <a:rPr lang="en-US" sz="2800" smtClean="0"/>
              <a:t>, Bob’s exponent </a:t>
            </a:r>
            <a:r>
              <a:rPr lang="en-US" sz="2800" smtClean="0">
                <a:latin typeface="Times-Roman" charset="0"/>
              </a:rPr>
              <a:t>b</a:t>
            </a:r>
            <a:endParaRPr lang="en-US" smtClean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755-107C-4147-A005-686284097212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30054" name="Line 6"/>
          <p:cNvSpPr>
            <a:spLocks noChangeShapeType="1"/>
          </p:cNvSpPr>
          <p:nvPr/>
        </p:nvSpPr>
        <p:spPr bwMode="auto">
          <a:xfrm flipV="1">
            <a:off x="1981200" y="3343275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0055" name="Line 7"/>
          <p:cNvSpPr>
            <a:spLocks noChangeShapeType="1"/>
          </p:cNvSpPr>
          <p:nvPr/>
        </p:nvSpPr>
        <p:spPr bwMode="auto">
          <a:xfrm flipH="1">
            <a:off x="1905000" y="3886200"/>
            <a:ext cx="4648200" cy="142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199" name="Rectangle 8"/>
          <p:cNvSpPr>
            <a:spLocks noChangeArrowheads="1"/>
          </p:cNvSpPr>
          <p:nvPr/>
        </p:nvSpPr>
        <p:spPr bwMode="auto">
          <a:xfrm>
            <a:off x="800100" y="4233863"/>
            <a:ext cx="12573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Alice, </a:t>
            </a:r>
            <a:r>
              <a:rPr lang="en-US">
                <a:latin typeface="Courier" charset="0"/>
              </a:rPr>
              <a:t>a</a:t>
            </a:r>
            <a:endParaRPr lang="en-US"/>
          </a:p>
        </p:txBody>
      </p:sp>
      <p:sp>
        <p:nvSpPr>
          <p:cNvPr id="136200" name="Rectangle 9"/>
          <p:cNvSpPr>
            <a:spLocks noChangeArrowheads="1"/>
          </p:cNvSpPr>
          <p:nvPr/>
        </p:nvSpPr>
        <p:spPr bwMode="auto">
          <a:xfrm>
            <a:off x="6781800" y="4233863"/>
            <a:ext cx="10747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Bob, </a:t>
            </a:r>
            <a:r>
              <a:rPr lang="en-US">
                <a:latin typeface="Courier" charset="0"/>
              </a:rPr>
              <a:t>b</a:t>
            </a:r>
            <a:endParaRPr lang="en-US"/>
          </a:p>
        </p:txBody>
      </p:sp>
      <p:sp>
        <p:nvSpPr>
          <p:cNvPr id="130059" name="Rectangle 11"/>
          <p:cNvSpPr>
            <a:spLocks noChangeArrowheads="1"/>
          </p:cNvSpPr>
          <p:nvPr/>
        </p:nvSpPr>
        <p:spPr bwMode="auto">
          <a:xfrm>
            <a:off x="3402013" y="2846388"/>
            <a:ext cx="13985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-Roman" charset="0"/>
              </a:rPr>
              <a:t>g</a:t>
            </a:r>
            <a:r>
              <a:rPr lang="en-US" baseline="30000">
                <a:latin typeface="Times-Roman" charset="0"/>
              </a:rPr>
              <a:t>a</a:t>
            </a:r>
            <a:r>
              <a:rPr lang="en-US">
                <a:latin typeface="Times-Roman" charset="0"/>
              </a:rPr>
              <a:t> mod p</a:t>
            </a:r>
            <a:endParaRPr lang="en-US"/>
          </a:p>
        </p:txBody>
      </p:sp>
      <p:sp>
        <p:nvSpPr>
          <p:cNvPr id="130060" name="Rectangle 12"/>
          <p:cNvSpPr>
            <a:spLocks noChangeArrowheads="1"/>
          </p:cNvSpPr>
          <p:nvPr/>
        </p:nvSpPr>
        <p:spPr bwMode="auto">
          <a:xfrm>
            <a:off x="3402013" y="3429000"/>
            <a:ext cx="13985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-Roman" charset="0"/>
              </a:rPr>
              <a:t>g</a:t>
            </a:r>
            <a:r>
              <a:rPr lang="en-US" baseline="30000">
                <a:latin typeface="Times-Roman" charset="0"/>
              </a:rPr>
              <a:t>b</a:t>
            </a:r>
            <a:r>
              <a:rPr lang="en-US">
                <a:latin typeface="Times-Roman" charset="0"/>
              </a:rPr>
              <a:t> mod p</a:t>
            </a:r>
            <a:endParaRPr lang="en-US"/>
          </a:p>
        </p:txBody>
      </p:sp>
      <p:sp>
        <p:nvSpPr>
          <p:cNvPr id="130067" name="Rectangle 19"/>
          <p:cNvSpPr>
            <a:spLocks noChangeArrowheads="1"/>
          </p:cNvSpPr>
          <p:nvPr/>
        </p:nvSpPr>
        <p:spPr bwMode="auto">
          <a:xfrm>
            <a:off x="685800" y="4724400"/>
            <a:ext cx="8001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q"/>
            </a:pPr>
            <a:r>
              <a:rPr lang="en-US" sz="2800"/>
              <a:t>Alice computes </a:t>
            </a:r>
            <a:r>
              <a:rPr lang="en-US" sz="2800">
                <a:latin typeface="Times-Roman" charset="0"/>
              </a:rPr>
              <a:t>(g</a:t>
            </a:r>
            <a:r>
              <a:rPr lang="en-US" sz="2800" baseline="30000">
                <a:latin typeface="Times-Roman" charset="0"/>
              </a:rPr>
              <a:t>b</a:t>
            </a:r>
            <a:r>
              <a:rPr lang="en-US" sz="2800">
                <a:latin typeface="Times-Roman" charset="0"/>
              </a:rPr>
              <a:t>)</a:t>
            </a:r>
            <a:r>
              <a:rPr lang="en-US" sz="2800" baseline="30000">
                <a:latin typeface="Times-Roman" charset="0"/>
              </a:rPr>
              <a:t>a</a:t>
            </a:r>
            <a:r>
              <a:rPr lang="en-US" sz="2800">
                <a:latin typeface="Times-Roman" charset="0"/>
              </a:rPr>
              <a:t> = g</a:t>
            </a:r>
            <a:r>
              <a:rPr lang="en-US" sz="2800" baseline="30000">
                <a:latin typeface="Times-Roman" charset="0"/>
              </a:rPr>
              <a:t>ba</a:t>
            </a:r>
            <a:r>
              <a:rPr lang="en-US" sz="2800"/>
              <a:t> </a:t>
            </a:r>
            <a:r>
              <a:rPr lang="en-US" sz="2800">
                <a:latin typeface="Times-Roman" charset="0"/>
              </a:rPr>
              <a:t>= g</a:t>
            </a:r>
            <a:r>
              <a:rPr lang="en-US" sz="2800" baseline="30000">
                <a:latin typeface="Times-Roman" charset="0"/>
              </a:rPr>
              <a:t>ab</a:t>
            </a:r>
            <a:r>
              <a:rPr lang="en-US" sz="2800">
                <a:latin typeface="Times-Roman" charset="0"/>
              </a:rPr>
              <a:t> mod p</a:t>
            </a:r>
            <a:r>
              <a:rPr lang="en-US" sz="2800"/>
              <a:t>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q"/>
            </a:pPr>
            <a:r>
              <a:rPr lang="en-US" sz="2800"/>
              <a:t>Bob computes </a:t>
            </a:r>
            <a:r>
              <a:rPr lang="en-US" sz="2800">
                <a:latin typeface="Times-Roman" charset="0"/>
              </a:rPr>
              <a:t>(g</a:t>
            </a:r>
            <a:r>
              <a:rPr lang="en-US" sz="2800" baseline="30000">
                <a:latin typeface="Times-Roman" charset="0"/>
              </a:rPr>
              <a:t>a</a:t>
            </a:r>
            <a:r>
              <a:rPr lang="en-US" sz="2800">
                <a:latin typeface="Times-Roman" charset="0"/>
              </a:rPr>
              <a:t>)</a:t>
            </a:r>
            <a:r>
              <a:rPr lang="en-US" sz="2800" baseline="30000">
                <a:latin typeface="Times-Roman" charset="0"/>
              </a:rPr>
              <a:t>b</a:t>
            </a:r>
            <a:r>
              <a:rPr lang="en-US" sz="2800">
                <a:latin typeface="Times-Roman" charset="0"/>
              </a:rPr>
              <a:t> = g</a:t>
            </a:r>
            <a:r>
              <a:rPr lang="en-US" sz="2800" baseline="30000">
                <a:latin typeface="Times-Roman" charset="0"/>
              </a:rPr>
              <a:t>ab</a:t>
            </a:r>
            <a:r>
              <a:rPr lang="en-US" sz="2800">
                <a:latin typeface="Times-Roman" charset="0"/>
              </a:rPr>
              <a:t> mod p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q"/>
            </a:pPr>
            <a:r>
              <a:rPr lang="en-US" sz="2800"/>
              <a:t>Could use </a:t>
            </a:r>
            <a:r>
              <a:rPr lang="en-US" sz="2800">
                <a:latin typeface="Times-Roman" charset="0"/>
              </a:rPr>
              <a:t>K = g</a:t>
            </a:r>
            <a:r>
              <a:rPr lang="en-US" sz="2800" baseline="30000">
                <a:latin typeface="Times-Roman" charset="0"/>
              </a:rPr>
              <a:t>ab</a:t>
            </a:r>
            <a:r>
              <a:rPr lang="en-US" sz="2800">
                <a:latin typeface="Times-Roman" charset="0"/>
              </a:rPr>
              <a:t> mod p</a:t>
            </a:r>
            <a:r>
              <a:rPr lang="en-US" sz="2800"/>
              <a:t> as symmetric key </a:t>
            </a:r>
          </a:p>
        </p:txBody>
      </p:sp>
      <p:pic>
        <p:nvPicPr>
          <p:cNvPr id="136204" name="Picture 2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2650" y="2667000"/>
            <a:ext cx="946150" cy="162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6205" name="Picture 2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81800" y="2590800"/>
            <a:ext cx="1076325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entr" presetSubtype="3569884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300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lick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4" grpId="0" animBg="1"/>
      <p:bldP spid="130055" grpId="0" animBg="1"/>
      <p:bldP spid="130059" grpId="0" autoUpdateAnimBg="0"/>
      <p:bldP spid="130060" grpId="0" autoUpdateAnimBg="0"/>
      <p:bldP spid="130067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</a:t>
            </a:r>
          </a:p>
          <a:p>
            <a:pPr lvl="1"/>
            <a:r>
              <a:rPr lang="en-US" dirty="0"/>
              <a:t>prime number </a:t>
            </a:r>
            <a:r>
              <a:rPr lang="en-US" i="1" dirty="0" smtClean="0"/>
              <a:t>p</a:t>
            </a:r>
            <a:r>
              <a:rPr lang="en-US" dirty="0" smtClean="0"/>
              <a:t>= </a:t>
            </a:r>
            <a:r>
              <a:rPr lang="en-US" dirty="0"/>
              <a:t>5 </a:t>
            </a:r>
          </a:p>
          <a:p>
            <a:pPr lvl="1"/>
            <a:r>
              <a:rPr lang="en-US" dirty="0"/>
              <a:t>primitive root </a:t>
            </a:r>
            <a:r>
              <a:rPr lang="en-US" i="1" dirty="0" smtClean="0">
                <a:sym typeface="Symbol" pitchFamily="18" charset="2"/>
              </a:rPr>
              <a:t>g</a:t>
            </a:r>
            <a:r>
              <a:rPr lang="en-US" dirty="0" smtClean="0"/>
              <a:t> </a:t>
            </a:r>
            <a:r>
              <a:rPr lang="en-US" dirty="0"/>
              <a:t>= 2</a:t>
            </a:r>
          </a:p>
          <a:p>
            <a:pPr lvl="1"/>
            <a:r>
              <a:rPr lang="en-US" dirty="0"/>
              <a:t>X</a:t>
            </a:r>
            <a:r>
              <a:rPr lang="en-US" baseline="-25000" dirty="0"/>
              <a:t>A</a:t>
            </a:r>
            <a:r>
              <a:rPr lang="en-US" dirty="0"/>
              <a:t> = 3</a:t>
            </a:r>
          </a:p>
          <a:p>
            <a:pPr lvl="1"/>
            <a:r>
              <a:rPr lang="en-US" dirty="0"/>
              <a:t>X</a:t>
            </a:r>
            <a:r>
              <a:rPr lang="en-US" baseline="-25000" dirty="0"/>
              <a:t>B</a:t>
            </a:r>
            <a:r>
              <a:rPr lang="en-US" dirty="0"/>
              <a:t> = 2</a:t>
            </a:r>
          </a:p>
          <a:p>
            <a:r>
              <a:rPr lang="en-US" dirty="0"/>
              <a:t>what is </a:t>
            </a:r>
          </a:p>
          <a:p>
            <a:pPr lvl="1"/>
            <a:r>
              <a:rPr lang="en-US" dirty="0"/>
              <a:t>Y</a:t>
            </a:r>
            <a:r>
              <a:rPr lang="en-US" baseline="-25000" dirty="0"/>
              <a:t>A</a:t>
            </a:r>
            <a:r>
              <a:rPr lang="en-US" dirty="0"/>
              <a:t>, Y</a:t>
            </a:r>
            <a:r>
              <a:rPr lang="en-US" baseline="-25000" dirty="0"/>
              <a:t>B</a:t>
            </a:r>
            <a:r>
              <a:rPr lang="en-US" dirty="0"/>
              <a:t>, K?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0212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Diffie-Hellman</a:t>
            </a:r>
          </a:p>
        </p:txBody>
      </p:sp>
      <p:sp>
        <p:nvSpPr>
          <p:cNvPr id="137220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7848600" cy="609600"/>
          </a:xfrm>
        </p:spPr>
        <p:txBody>
          <a:bodyPr/>
          <a:lstStyle/>
          <a:p>
            <a:pPr eaLnBrk="1" hangingPunct="1"/>
            <a:r>
              <a:rPr lang="en-US" sz="2800" smtClean="0"/>
              <a:t>Subject to man-in-the-middle (MiM) attack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755-107C-4147-A005-686284097212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66918" name="Line 6"/>
          <p:cNvSpPr>
            <a:spLocks noChangeShapeType="1"/>
          </p:cNvSpPr>
          <p:nvPr/>
        </p:nvSpPr>
        <p:spPr bwMode="auto">
          <a:xfrm rot="-76729">
            <a:off x="1447800" y="3200400"/>
            <a:ext cx="2133600" cy="3651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6919" name="Line 7"/>
          <p:cNvSpPr>
            <a:spLocks noChangeShapeType="1"/>
          </p:cNvSpPr>
          <p:nvPr/>
        </p:nvSpPr>
        <p:spPr bwMode="auto">
          <a:xfrm flipH="1" flipV="1">
            <a:off x="5181600" y="3810000"/>
            <a:ext cx="2438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7223" name="Rectangle 8"/>
          <p:cNvSpPr>
            <a:spLocks noChangeArrowheads="1"/>
          </p:cNvSpPr>
          <p:nvPr/>
        </p:nvSpPr>
        <p:spPr bwMode="auto">
          <a:xfrm>
            <a:off x="304800" y="4054475"/>
            <a:ext cx="12446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Alice, </a:t>
            </a:r>
            <a:r>
              <a:rPr lang="en-US">
                <a:latin typeface="Times-Roman" charset="0"/>
              </a:rPr>
              <a:t>a</a:t>
            </a:r>
            <a:endParaRPr lang="en-US"/>
          </a:p>
        </p:txBody>
      </p:sp>
      <p:sp>
        <p:nvSpPr>
          <p:cNvPr id="137224" name="Rectangle 9"/>
          <p:cNvSpPr>
            <a:spLocks noChangeArrowheads="1"/>
          </p:cNvSpPr>
          <p:nvPr/>
        </p:nvSpPr>
        <p:spPr bwMode="auto">
          <a:xfrm>
            <a:off x="7696200" y="4038600"/>
            <a:ext cx="10620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Bob, </a:t>
            </a:r>
            <a:r>
              <a:rPr lang="en-US">
                <a:latin typeface="Times-Roman" charset="0"/>
              </a:rPr>
              <a:t>b</a:t>
            </a:r>
            <a:endParaRPr lang="en-US"/>
          </a:p>
        </p:txBody>
      </p:sp>
      <p:sp>
        <p:nvSpPr>
          <p:cNvPr id="166922" name="Rectangle 10"/>
          <p:cNvSpPr>
            <a:spLocks noChangeArrowheads="1"/>
          </p:cNvSpPr>
          <p:nvPr/>
        </p:nvSpPr>
        <p:spPr bwMode="auto">
          <a:xfrm>
            <a:off x="1801813" y="2743200"/>
            <a:ext cx="13985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-Roman" charset="0"/>
              </a:rPr>
              <a:t>g</a:t>
            </a:r>
            <a:r>
              <a:rPr lang="en-US" baseline="30000">
                <a:latin typeface="Times-Roman" charset="0"/>
              </a:rPr>
              <a:t>a</a:t>
            </a:r>
            <a:r>
              <a:rPr lang="en-US">
                <a:latin typeface="Times-Roman" charset="0"/>
              </a:rPr>
              <a:t> mod p</a:t>
            </a:r>
            <a:endParaRPr lang="en-US"/>
          </a:p>
        </p:txBody>
      </p:sp>
      <p:sp>
        <p:nvSpPr>
          <p:cNvPr id="166923" name="Rectangle 11"/>
          <p:cNvSpPr>
            <a:spLocks noChangeArrowheads="1"/>
          </p:cNvSpPr>
          <p:nvPr/>
        </p:nvSpPr>
        <p:spPr bwMode="auto">
          <a:xfrm>
            <a:off x="5791200" y="3276600"/>
            <a:ext cx="1398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-Roman" charset="0"/>
              </a:rPr>
              <a:t>g</a:t>
            </a:r>
            <a:r>
              <a:rPr lang="en-US" baseline="30000">
                <a:latin typeface="Times-Roman" charset="0"/>
              </a:rPr>
              <a:t>b</a:t>
            </a:r>
            <a:r>
              <a:rPr lang="en-US">
                <a:latin typeface="Times-Roman" charset="0"/>
              </a:rPr>
              <a:t> mod p</a:t>
            </a:r>
            <a:endParaRPr lang="en-US"/>
          </a:p>
        </p:txBody>
      </p:sp>
      <p:sp>
        <p:nvSpPr>
          <p:cNvPr id="137227" name="Rectangle 15"/>
          <p:cNvSpPr>
            <a:spLocks noChangeArrowheads="1"/>
          </p:cNvSpPr>
          <p:nvPr/>
        </p:nvSpPr>
        <p:spPr bwMode="auto">
          <a:xfrm>
            <a:off x="3741738" y="4038600"/>
            <a:ext cx="12874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Trudy,</a:t>
            </a:r>
            <a:r>
              <a:rPr lang="en-US">
                <a:latin typeface="Times-Roman" charset="0"/>
              </a:rPr>
              <a:t> t</a:t>
            </a:r>
            <a:endParaRPr lang="en-US"/>
          </a:p>
        </p:txBody>
      </p:sp>
      <p:sp>
        <p:nvSpPr>
          <p:cNvPr id="166928" name="Line 16"/>
          <p:cNvSpPr>
            <a:spLocks noChangeShapeType="1"/>
          </p:cNvSpPr>
          <p:nvPr/>
        </p:nvSpPr>
        <p:spPr bwMode="auto">
          <a:xfrm flipV="1">
            <a:off x="5257800" y="3200400"/>
            <a:ext cx="2362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6929" name="Line 17"/>
          <p:cNvSpPr>
            <a:spLocks noChangeShapeType="1"/>
          </p:cNvSpPr>
          <p:nvPr/>
        </p:nvSpPr>
        <p:spPr bwMode="auto">
          <a:xfrm flipH="1" flipV="1">
            <a:off x="1371600" y="3810000"/>
            <a:ext cx="2209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6931" name="Rectangle 19"/>
          <p:cNvSpPr>
            <a:spLocks noChangeArrowheads="1"/>
          </p:cNvSpPr>
          <p:nvPr/>
        </p:nvSpPr>
        <p:spPr bwMode="auto">
          <a:xfrm>
            <a:off x="1781175" y="3276600"/>
            <a:ext cx="1343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-Roman" charset="0"/>
              </a:rPr>
              <a:t>g</a:t>
            </a:r>
            <a:r>
              <a:rPr lang="en-US" baseline="30000">
                <a:latin typeface="Times-Roman" charset="0"/>
              </a:rPr>
              <a:t>t</a:t>
            </a:r>
            <a:r>
              <a:rPr lang="en-US">
                <a:latin typeface="Times-Roman" charset="0"/>
              </a:rPr>
              <a:t> mod p</a:t>
            </a:r>
            <a:endParaRPr lang="en-US"/>
          </a:p>
        </p:txBody>
      </p:sp>
      <p:sp>
        <p:nvSpPr>
          <p:cNvPr id="166932" name="Rectangle 20"/>
          <p:cNvSpPr>
            <a:spLocks noChangeArrowheads="1"/>
          </p:cNvSpPr>
          <p:nvPr/>
        </p:nvSpPr>
        <p:spPr bwMode="auto">
          <a:xfrm>
            <a:off x="5791200" y="2743200"/>
            <a:ext cx="1343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-Roman" charset="0"/>
              </a:rPr>
              <a:t>g</a:t>
            </a:r>
            <a:r>
              <a:rPr lang="en-US" baseline="30000">
                <a:latin typeface="Times-Roman" charset="0"/>
              </a:rPr>
              <a:t>t</a:t>
            </a:r>
            <a:r>
              <a:rPr lang="en-US">
                <a:latin typeface="Times-Roman" charset="0"/>
              </a:rPr>
              <a:t> mod p</a:t>
            </a:r>
            <a:endParaRPr lang="en-US"/>
          </a:p>
        </p:txBody>
      </p:sp>
      <p:sp>
        <p:nvSpPr>
          <p:cNvPr id="166934" name="Rectangle 22"/>
          <p:cNvSpPr>
            <a:spLocks noChangeArrowheads="1"/>
          </p:cNvSpPr>
          <p:nvPr/>
        </p:nvSpPr>
        <p:spPr bwMode="auto">
          <a:xfrm>
            <a:off x="685800" y="4724400"/>
            <a:ext cx="8001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q"/>
            </a:pPr>
            <a:r>
              <a:rPr lang="en-US" sz="2800"/>
              <a:t>Trudy shares secret </a:t>
            </a:r>
            <a:r>
              <a:rPr lang="en-US" sz="2800">
                <a:latin typeface="Times-Roman" charset="0"/>
              </a:rPr>
              <a:t>g</a:t>
            </a:r>
            <a:r>
              <a:rPr lang="en-US" sz="2800" baseline="30000">
                <a:latin typeface="Times-Roman" charset="0"/>
              </a:rPr>
              <a:t>at</a:t>
            </a:r>
            <a:r>
              <a:rPr lang="en-US" sz="2800">
                <a:latin typeface="Times-Roman" charset="0"/>
              </a:rPr>
              <a:t> mod p</a:t>
            </a:r>
            <a:r>
              <a:rPr lang="en-US" sz="2800"/>
              <a:t> with Alice </a:t>
            </a:r>
          </a:p>
          <a:p>
            <a:pPr marL="342900" indent="-342900"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q"/>
            </a:pPr>
            <a:r>
              <a:rPr lang="en-US" sz="2800"/>
              <a:t>Trudy shares secret </a:t>
            </a:r>
            <a:r>
              <a:rPr lang="en-US" sz="2800">
                <a:latin typeface="Times-Roman" charset="0"/>
              </a:rPr>
              <a:t>g</a:t>
            </a:r>
            <a:r>
              <a:rPr lang="en-US" sz="2800" baseline="30000">
                <a:latin typeface="Times-Roman" charset="0"/>
              </a:rPr>
              <a:t>bt</a:t>
            </a:r>
            <a:r>
              <a:rPr lang="en-US" sz="2800">
                <a:latin typeface="Times-Roman" charset="0"/>
              </a:rPr>
              <a:t> mod p</a:t>
            </a:r>
            <a:r>
              <a:rPr lang="en-US" sz="2800"/>
              <a:t> with Bob</a:t>
            </a:r>
          </a:p>
          <a:p>
            <a:pPr marL="342900" indent="-342900"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q"/>
            </a:pPr>
            <a:r>
              <a:rPr lang="en-US" sz="2800"/>
              <a:t>Alice and Bob don’t know Trudy exists!</a:t>
            </a:r>
          </a:p>
        </p:txBody>
      </p:sp>
      <p:pic>
        <p:nvPicPr>
          <p:cNvPr id="137233" name="Picture 2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9250" y="2566988"/>
            <a:ext cx="946150" cy="162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7234" name="Picture 2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96200" y="2438400"/>
            <a:ext cx="1076325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7235" name="Picture 2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86200" y="2743200"/>
            <a:ext cx="1039813" cy="128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6" dur="500"/>
                                        <p:tgtEl>
                                          <p:spTgt spid="1669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6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6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entr" presetSubtype="360489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669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8" grpId="0" animBg="1"/>
      <p:bldP spid="166919" grpId="0" animBg="1"/>
      <p:bldP spid="166922" grpId="0" autoUpdateAnimBg="0"/>
      <p:bldP spid="166923" grpId="0" autoUpdateAnimBg="0"/>
      <p:bldP spid="166928" grpId="0" animBg="1"/>
      <p:bldP spid="166929" grpId="0" animBg="1"/>
      <p:bldP spid="166931" grpId="0" autoUpdateAnimBg="0"/>
      <p:bldP spid="166932" grpId="0" autoUpdateAnimBg="0"/>
      <p:bldP spid="166934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Diffie-Hellman</a:t>
            </a:r>
          </a:p>
        </p:txBody>
      </p:sp>
      <p:sp>
        <p:nvSpPr>
          <p:cNvPr id="138244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828800"/>
            <a:ext cx="7924800" cy="4114800"/>
          </a:xfrm>
        </p:spPr>
        <p:txBody>
          <a:bodyPr/>
          <a:lstStyle/>
          <a:p>
            <a:pPr eaLnBrk="1" hangingPunct="1"/>
            <a:r>
              <a:rPr lang="en-US" smtClean="0"/>
              <a:t>How to prevent MiM attack?</a:t>
            </a:r>
          </a:p>
          <a:p>
            <a:pPr lvl="1" eaLnBrk="1" hangingPunct="1"/>
            <a:r>
              <a:rPr lang="en-US" smtClean="0"/>
              <a:t>Encrypt DH exchange with symmetric key</a:t>
            </a:r>
          </a:p>
          <a:p>
            <a:pPr lvl="1" eaLnBrk="1" hangingPunct="1"/>
            <a:r>
              <a:rPr lang="en-US" smtClean="0"/>
              <a:t>Encrypt DH exchange with public key</a:t>
            </a:r>
          </a:p>
          <a:p>
            <a:pPr lvl="1" eaLnBrk="1" hangingPunct="1"/>
            <a:r>
              <a:rPr lang="en-US" smtClean="0"/>
              <a:t>Sign DH values with private key</a:t>
            </a:r>
          </a:p>
          <a:p>
            <a:pPr lvl="1" eaLnBrk="1" hangingPunct="1"/>
            <a:r>
              <a:rPr lang="en-US" smtClean="0"/>
              <a:t>Other?</a:t>
            </a:r>
          </a:p>
          <a:p>
            <a:pPr eaLnBrk="1" hangingPunct="1"/>
            <a:r>
              <a:rPr lang="en-US" smtClean="0"/>
              <a:t>You </a:t>
            </a:r>
            <a:r>
              <a:rPr lang="en-US" b="1" smtClean="0">
                <a:solidFill>
                  <a:schemeClr val="hlink"/>
                </a:solidFill>
                <a:latin typeface="Times-Roman" charset="0"/>
              </a:rPr>
              <a:t>MUST</a:t>
            </a:r>
            <a:r>
              <a:rPr lang="en-US" smtClean="0"/>
              <a:t> be aware of MiM attack on Diffie-Hellman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755-107C-4147-A005-686284097212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133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Uses for Public Key Crypto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755-107C-4147-A005-686284097212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Uses for Public Key Crypto</a:t>
            </a:r>
          </a:p>
        </p:txBody>
      </p:sp>
      <p:sp>
        <p:nvSpPr>
          <p:cNvPr id="149508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eaLnBrk="1" hangingPunct="1"/>
            <a:r>
              <a:rPr lang="en-US" smtClean="0"/>
              <a:t>Confidentiality</a:t>
            </a:r>
          </a:p>
          <a:p>
            <a:pPr lvl="1" eaLnBrk="1" hangingPunct="1"/>
            <a:r>
              <a:rPr lang="en-US" smtClean="0"/>
              <a:t>Transmitting data over insecure channel</a:t>
            </a:r>
          </a:p>
          <a:p>
            <a:pPr lvl="1" eaLnBrk="1" hangingPunct="1"/>
            <a:r>
              <a:rPr lang="en-US" smtClean="0"/>
              <a:t>Secure storage on insecure media</a:t>
            </a:r>
          </a:p>
          <a:p>
            <a:pPr eaLnBrk="1" hangingPunct="1"/>
            <a:r>
              <a:rPr lang="en-US" smtClean="0"/>
              <a:t>Authentication (later)</a:t>
            </a:r>
          </a:p>
          <a:p>
            <a:pPr eaLnBrk="1" hangingPunct="1"/>
            <a:r>
              <a:rPr lang="en-US" smtClean="0"/>
              <a:t>Digital signature provides integrity and </a:t>
            </a:r>
            <a:r>
              <a:rPr lang="en-US" b="1" smtClean="0">
                <a:solidFill>
                  <a:schemeClr val="hlink"/>
                </a:solidFill>
              </a:rPr>
              <a:t>non-repudiation</a:t>
            </a:r>
            <a:endParaRPr lang="en-US" b="1" smtClean="0">
              <a:solidFill>
                <a:schemeClr val="accent2"/>
              </a:solidFill>
            </a:endParaRPr>
          </a:p>
          <a:p>
            <a:pPr lvl="1" eaLnBrk="1" hangingPunct="1"/>
            <a:r>
              <a:rPr lang="en-US" smtClean="0"/>
              <a:t>No non-repudiation with symmetric keys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755-107C-4147-A005-686284097212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Non-non-repudiation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Alice orders 100 shares of stock from Bob</a:t>
            </a:r>
          </a:p>
          <a:p>
            <a:pPr eaLnBrk="1" hangingPunct="1"/>
            <a:r>
              <a:rPr lang="en-US" sz="2800" dirty="0" smtClean="0"/>
              <a:t>Alice computes </a:t>
            </a:r>
            <a:r>
              <a:rPr lang="en-US" sz="2800" b="1" dirty="0" smtClean="0">
                <a:solidFill>
                  <a:schemeClr val="hlink"/>
                </a:solidFill>
                <a:latin typeface="Times-Roman" charset="0"/>
              </a:rPr>
              <a:t>MAC</a:t>
            </a:r>
            <a:r>
              <a:rPr lang="en-US" sz="2800" dirty="0" smtClean="0"/>
              <a:t> using symmetric key</a:t>
            </a:r>
          </a:p>
          <a:p>
            <a:pPr eaLnBrk="1" hangingPunct="1"/>
            <a:r>
              <a:rPr lang="en-US" sz="2800" dirty="0" smtClean="0"/>
              <a:t>Stock drops, Alice claims she did not order</a:t>
            </a:r>
          </a:p>
          <a:p>
            <a:pPr eaLnBrk="1" hangingPunct="1"/>
            <a:r>
              <a:rPr lang="en-US" sz="2800" dirty="0" smtClean="0"/>
              <a:t>Can Bob prove that Alice placed the order?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755-107C-4147-A005-686284097212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9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Non-repudiation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Alice orders 100 shares of stock from Bob</a:t>
            </a:r>
          </a:p>
          <a:p>
            <a:pPr eaLnBrk="1" hangingPunct="1"/>
            <a:r>
              <a:rPr lang="en-US" sz="2800" dirty="0" smtClean="0"/>
              <a:t>Alice </a:t>
            </a:r>
            <a:r>
              <a:rPr lang="en-US" sz="2800" b="1" dirty="0" smtClean="0">
                <a:solidFill>
                  <a:schemeClr val="hlink"/>
                </a:solidFill>
              </a:rPr>
              <a:t>signs</a:t>
            </a:r>
            <a:r>
              <a:rPr lang="en-US" sz="2800" dirty="0" smtClean="0"/>
              <a:t> order with her private key</a:t>
            </a:r>
          </a:p>
          <a:p>
            <a:pPr eaLnBrk="1" hangingPunct="1"/>
            <a:r>
              <a:rPr lang="en-US" sz="2800" dirty="0" smtClean="0"/>
              <a:t>Stock drops, Alice claims she did not order</a:t>
            </a:r>
          </a:p>
          <a:p>
            <a:pPr eaLnBrk="1" hangingPunct="1"/>
            <a:r>
              <a:rPr lang="en-US" sz="2800" dirty="0" smtClean="0"/>
              <a:t>Can Bob prove that Alice placed the order?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755-107C-4147-A005-686284097212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ChangeArrowheads="1"/>
          </p:cNvSpPr>
          <p:nvPr/>
        </p:nvSpPr>
        <p:spPr bwMode="auto">
          <a:xfrm>
            <a:off x="5562600" y="1524000"/>
            <a:ext cx="3124200" cy="1905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1123" name="Rectangle 3"/>
          <p:cNvSpPr>
            <a:spLocks noChangeArrowheads="1"/>
          </p:cNvSpPr>
          <p:nvPr/>
        </p:nvSpPr>
        <p:spPr bwMode="auto">
          <a:xfrm>
            <a:off x="609600" y="1524000"/>
            <a:ext cx="2819400" cy="1905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1124" name="Text Box 4"/>
          <p:cNvSpPr txBox="1">
            <a:spLocks noChangeArrowheads="1"/>
          </p:cNvSpPr>
          <p:nvPr/>
        </p:nvSpPr>
        <p:spPr bwMode="auto">
          <a:xfrm>
            <a:off x="609600" y="1676400"/>
            <a:ext cx="1216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  <a:cs typeface="Times New Roman" pitchFamily="18" charset="0"/>
              </a:rPr>
              <a:t>message</a:t>
            </a:r>
          </a:p>
        </p:txBody>
      </p:sp>
      <p:sp>
        <p:nvSpPr>
          <p:cNvPr id="261125" name="Text Box 5"/>
          <p:cNvSpPr txBox="1">
            <a:spLocks noChangeArrowheads="1"/>
          </p:cNvSpPr>
          <p:nvPr/>
        </p:nvSpPr>
        <p:spPr bwMode="auto">
          <a:xfrm>
            <a:off x="1828800" y="1849438"/>
            <a:ext cx="13716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>
                <a:latin typeface="Times New Roman" pitchFamily="18" charset="0"/>
                <a:cs typeface="Times New Roman" pitchFamily="18" charset="0"/>
              </a:rPr>
              <a:t>Sign</a:t>
            </a:r>
          </a:p>
        </p:txBody>
      </p:sp>
      <p:sp>
        <p:nvSpPr>
          <p:cNvPr id="261126" name="Text Box 6"/>
          <p:cNvSpPr txBox="1">
            <a:spLocks noChangeArrowheads="1"/>
          </p:cNvSpPr>
          <p:nvPr/>
        </p:nvSpPr>
        <p:spPr bwMode="auto">
          <a:xfrm>
            <a:off x="3581400" y="1752600"/>
            <a:ext cx="1600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1400">
                <a:latin typeface="Times New Roman" pitchFamily="18" charset="0"/>
                <a:cs typeface="Times New Roman" pitchFamily="18" charset="0"/>
              </a:rPr>
              <a:t>Digital signature</a:t>
            </a:r>
          </a:p>
        </p:txBody>
      </p:sp>
      <p:sp>
        <p:nvSpPr>
          <p:cNvPr id="261127" name="Text Box 7"/>
          <p:cNvSpPr txBox="1">
            <a:spLocks noChangeArrowheads="1"/>
          </p:cNvSpPr>
          <p:nvPr/>
        </p:nvSpPr>
        <p:spPr bwMode="auto">
          <a:xfrm>
            <a:off x="5649913" y="1849438"/>
            <a:ext cx="153987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>
                <a:latin typeface="Times New Roman" pitchFamily="18" charset="0"/>
                <a:cs typeface="Times New Roman" pitchFamily="18" charset="0"/>
              </a:rPr>
              <a:t>Verify</a:t>
            </a:r>
          </a:p>
        </p:txBody>
      </p:sp>
      <p:sp>
        <p:nvSpPr>
          <p:cNvPr id="261128" name="Text Box 8"/>
          <p:cNvSpPr txBox="1">
            <a:spLocks noChangeArrowheads="1"/>
          </p:cNvSpPr>
          <p:nvPr/>
        </p:nvSpPr>
        <p:spPr bwMode="auto">
          <a:xfrm>
            <a:off x="7418388" y="1600200"/>
            <a:ext cx="1116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  <a:cs typeface="Times New Roman" pitchFamily="18" charset="0"/>
              </a:rPr>
              <a:t>Yes/No</a:t>
            </a:r>
          </a:p>
        </p:txBody>
      </p:sp>
      <p:sp>
        <p:nvSpPr>
          <p:cNvPr id="261129" name="Line 9"/>
          <p:cNvSpPr>
            <a:spLocks noChangeShapeType="1"/>
          </p:cNvSpPr>
          <p:nvPr/>
        </p:nvSpPr>
        <p:spPr bwMode="auto">
          <a:xfrm>
            <a:off x="685800" y="21336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1130" name="Line 10"/>
          <p:cNvSpPr>
            <a:spLocks noChangeShapeType="1"/>
          </p:cNvSpPr>
          <p:nvPr/>
        </p:nvSpPr>
        <p:spPr bwMode="auto">
          <a:xfrm>
            <a:off x="3429000" y="2133600"/>
            <a:ext cx="2057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1131" name="Line 11"/>
          <p:cNvSpPr>
            <a:spLocks noChangeShapeType="1"/>
          </p:cNvSpPr>
          <p:nvPr/>
        </p:nvSpPr>
        <p:spPr bwMode="auto">
          <a:xfrm>
            <a:off x="7189788" y="21336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1132" name="Line 12"/>
          <p:cNvSpPr>
            <a:spLocks noChangeShapeType="1"/>
          </p:cNvSpPr>
          <p:nvPr/>
        </p:nvSpPr>
        <p:spPr bwMode="auto">
          <a:xfrm flipV="1">
            <a:off x="2552700" y="23622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1133" name="Line 13"/>
          <p:cNvSpPr>
            <a:spLocks noChangeShapeType="1"/>
          </p:cNvSpPr>
          <p:nvPr/>
        </p:nvSpPr>
        <p:spPr bwMode="auto">
          <a:xfrm flipV="1">
            <a:off x="6427788" y="23622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1134" name="Text Box 14"/>
          <p:cNvSpPr txBox="1">
            <a:spLocks noChangeArrowheads="1"/>
          </p:cNvSpPr>
          <p:nvPr/>
        </p:nvSpPr>
        <p:spPr bwMode="auto">
          <a:xfrm>
            <a:off x="762000" y="2819400"/>
            <a:ext cx="2628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  <a:cs typeface="Times New Roman" pitchFamily="18" charset="0"/>
              </a:rPr>
              <a:t>Alice’s private key</a:t>
            </a:r>
          </a:p>
        </p:txBody>
      </p:sp>
      <p:sp>
        <p:nvSpPr>
          <p:cNvPr id="261135" name="Text Box 15"/>
          <p:cNvSpPr txBox="1">
            <a:spLocks noChangeArrowheads="1"/>
          </p:cNvSpPr>
          <p:nvPr/>
        </p:nvSpPr>
        <p:spPr bwMode="auto">
          <a:xfrm>
            <a:off x="5635625" y="2819400"/>
            <a:ext cx="2416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  <a:cs typeface="Times New Roman" pitchFamily="18" charset="0"/>
              </a:rPr>
              <a:t>Alice’s public key</a:t>
            </a:r>
          </a:p>
        </p:txBody>
      </p:sp>
      <p:sp>
        <p:nvSpPr>
          <p:cNvPr id="261136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Application: Digital Signature</a:t>
            </a:r>
          </a:p>
        </p:txBody>
      </p:sp>
      <p:sp>
        <p:nvSpPr>
          <p:cNvPr id="261137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609600" y="4191000"/>
            <a:ext cx="7772400" cy="2057400"/>
          </a:xfrm>
        </p:spPr>
        <p:txBody>
          <a:bodyPr/>
          <a:lstStyle/>
          <a:p>
            <a:pPr marL="914400" lvl="1" indent="-457200">
              <a:lnSpc>
                <a:spcPct val="90000"/>
              </a:lnSpc>
            </a:pPr>
            <a:r>
              <a:rPr lang="en-US" sz="2400"/>
              <a:t>Only the party with the private key can create a digital signature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sz="2400"/>
              <a:t>The digital signature is verifiable by anyone who knows the public key.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sz="2400"/>
              <a:t>The signer cannot deny that he/she has done so.</a:t>
            </a:r>
          </a:p>
        </p:txBody>
      </p:sp>
      <p:sp>
        <p:nvSpPr>
          <p:cNvPr id="261138" name="Text Box 18"/>
          <p:cNvSpPr txBox="1">
            <a:spLocks noChangeArrowheads="1"/>
          </p:cNvSpPr>
          <p:nvPr/>
        </p:nvSpPr>
        <p:spPr bwMode="auto">
          <a:xfrm>
            <a:off x="1660525" y="3394075"/>
            <a:ext cx="842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Alice</a:t>
            </a:r>
          </a:p>
        </p:txBody>
      </p:sp>
      <p:sp>
        <p:nvSpPr>
          <p:cNvPr id="261139" name="Text Box 19"/>
          <p:cNvSpPr txBox="1">
            <a:spLocks noChangeArrowheads="1"/>
          </p:cNvSpPr>
          <p:nvPr/>
        </p:nvSpPr>
        <p:spPr bwMode="auto">
          <a:xfrm>
            <a:off x="6324600" y="3429000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Bob</a:t>
            </a:r>
          </a:p>
        </p:txBody>
      </p:sp>
    </p:spTree>
    <p:extLst>
      <p:ext uri="{BB962C8B-B14F-4D97-AF65-F5344CB8AC3E}">
        <p14:creationId xmlns:p14="http://schemas.microsoft.com/office/powerpoint/2010/main" val="180271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33375"/>
            <a:ext cx="3352800" cy="4800600"/>
          </a:xfrm>
        </p:spPr>
        <p:txBody>
          <a:bodyPr/>
          <a:lstStyle/>
          <a:p>
            <a:r>
              <a:rPr lang="en-US" altLang="en-US" dirty="0"/>
              <a:t>Digital Envelopes</a:t>
            </a:r>
          </a:p>
        </p:txBody>
      </p:sp>
      <p:pic>
        <p:nvPicPr>
          <p:cNvPr id="2478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6" t="7159" r="2316" b="21477"/>
          <a:stretch>
            <a:fillRect/>
          </a:stretch>
        </p:blipFill>
        <p:spPr bwMode="auto">
          <a:xfrm>
            <a:off x="2627313" y="836613"/>
            <a:ext cx="5556250" cy="538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000"/>
                  </a:srgbClr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252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752600"/>
            <a:ext cx="7696200" cy="2362200"/>
          </a:xfrm>
        </p:spPr>
        <p:txBody>
          <a:bodyPr/>
          <a:lstStyle/>
          <a:p>
            <a:pPr eaLnBrk="1" hangingPunct="1"/>
            <a:r>
              <a:rPr lang="en-US" smtClean="0"/>
              <a:t>Sign and Encrypt </a:t>
            </a:r>
            <a:br>
              <a:rPr lang="en-US" smtClean="0"/>
            </a:br>
            <a:r>
              <a:rPr lang="en-US" smtClean="0"/>
              <a:t>vs </a:t>
            </a:r>
            <a:br>
              <a:rPr lang="en-US" smtClean="0"/>
            </a:br>
            <a:r>
              <a:rPr lang="en-US" smtClean="0"/>
              <a:t>Encrypt and 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755-107C-4147-A005-686284097212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371600"/>
          </a:xfrm>
        </p:spPr>
        <p:txBody>
          <a:bodyPr/>
          <a:lstStyle/>
          <a:p>
            <a:pPr eaLnBrk="1" hangingPunct="1"/>
            <a:r>
              <a:rPr lang="en-US" smtClean="0"/>
              <a:t>Public Key Notation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239000" cy="4495800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chemeClr val="hlink"/>
                </a:solidFill>
              </a:rPr>
              <a:t>Sign</a:t>
            </a:r>
            <a:r>
              <a:rPr lang="en-US" smtClean="0"/>
              <a:t> message </a:t>
            </a:r>
            <a:r>
              <a:rPr lang="en-US" smtClean="0">
                <a:latin typeface="Times-Roman" charset="0"/>
              </a:rPr>
              <a:t>M</a:t>
            </a:r>
            <a:r>
              <a:rPr lang="en-US" smtClean="0"/>
              <a:t> with Alice’s </a:t>
            </a:r>
            <a:r>
              <a:rPr lang="en-US" b="1" smtClean="0">
                <a:solidFill>
                  <a:schemeClr val="hlink"/>
                </a:solidFill>
              </a:rPr>
              <a:t>private key: </a:t>
            </a:r>
            <a:r>
              <a:rPr lang="en-US" smtClean="0">
                <a:latin typeface="Times-Roman" charset="0"/>
              </a:rPr>
              <a:t>[M]</a:t>
            </a:r>
            <a:r>
              <a:rPr lang="en-US" baseline="-25000" smtClean="0">
                <a:latin typeface="Times-Roman" charset="0"/>
              </a:rPr>
              <a:t>Alice</a:t>
            </a:r>
            <a:endParaRPr lang="en-US" smtClean="0"/>
          </a:p>
          <a:p>
            <a:pPr eaLnBrk="1" hangingPunct="1"/>
            <a:r>
              <a:rPr lang="en-US" b="1" smtClean="0">
                <a:solidFill>
                  <a:schemeClr val="hlink"/>
                </a:solidFill>
              </a:rPr>
              <a:t>Encrypt</a:t>
            </a:r>
            <a:r>
              <a:rPr lang="en-US" smtClean="0"/>
              <a:t> message </a:t>
            </a:r>
            <a:r>
              <a:rPr lang="en-US" smtClean="0">
                <a:latin typeface="Times-Roman" charset="0"/>
              </a:rPr>
              <a:t>M</a:t>
            </a:r>
            <a:r>
              <a:rPr lang="en-US" smtClean="0"/>
              <a:t> with Alice’s </a:t>
            </a:r>
            <a:r>
              <a:rPr lang="en-US" b="1" smtClean="0">
                <a:solidFill>
                  <a:schemeClr val="hlink"/>
                </a:solidFill>
              </a:rPr>
              <a:t>public key: </a:t>
            </a:r>
            <a:r>
              <a:rPr lang="en-US" smtClean="0">
                <a:latin typeface="Times-Roman" charset="0"/>
              </a:rPr>
              <a:t>{M}</a:t>
            </a:r>
            <a:r>
              <a:rPr lang="en-US" baseline="-25000" smtClean="0">
                <a:latin typeface="Times-Roman" charset="0"/>
              </a:rPr>
              <a:t>Alice</a:t>
            </a:r>
            <a:r>
              <a:rPr lang="en-US" smtClean="0"/>
              <a:t> </a:t>
            </a:r>
          </a:p>
          <a:p>
            <a:pPr eaLnBrk="1" hangingPunct="1"/>
            <a:r>
              <a:rPr lang="en-US" smtClean="0"/>
              <a:t>Then</a:t>
            </a:r>
          </a:p>
          <a:p>
            <a:pPr lvl="1" eaLnBrk="1" hangingPunct="1">
              <a:buFontTx/>
              <a:buNone/>
            </a:pPr>
            <a:r>
              <a:rPr lang="en-US" smtClean="0">
                <a:latin typeface="Times-Roman" charset="0"/>
              </a:rPr>
              <a:t>{[M]</a:t>
            </a:r>
            <a:r>
              <a:rPr lang="en-US" baseline="-25000" smtClean="0">
                <a:latin typeface="Times-Roman" charset="0"/>
              </a:rPr>
              <a:t>Alice</a:t>
            </a:r>
            <a:r>
              <a:rPr lang="en-US" smtClean="0">
                <a:latin typeface="Times-Roman" charset="0"/>
              </a:rPr>
              <a:t>}</a:t>
            </a:r>
            <a:r>
              <a:rPr lang="en-US" baseline="-25000" smtClean="0">
                <a:latin typeface="Times-Roman" charset="0"/>
              </a:rPr>
              <a:t>Alice </a:t>
            </a:r>
            <a:r>
              <a:rPr lang="en-US" smtClean="0">
                <a:latin typeface="Times-Roman" charset="0"/>
              </a:rPr>
              <a:t>= M</a:t>
            </a:r>
            <a:endParaRPr lang="en-US" smtClean="0"/>
          </a:p>
          <a:p>
            <a:pPr lvl="1" eaLnBrk="1" hangingPunct="1">
              <a:buFontTx/>
              <a:buNone/>
            </a:pPr>
            <a:r>
              <a:rPr lang="en-US" smtClean="0">
                <a:latin typeface="Times-Roman" charset="0"/>
              </a:rPr>
              <a:t>[{M}</a:t>
            </a:r>
            <a:r>
              <a:rPr lang="en-US" baseline="-25000" smtClean="0">
                <a:latin typeface="Times-Roman" charset="0"/>
              </a:rPr>
              <a:t>Alice</a:t>
            </a:r>
            <a:r>
              <a:rPr lang="en-US" smtClean="0">
                <a:latin typeface="Times-Roman" charset="0"/>
              </a:rPr>
              <a:t>]</a:t>
            </a:r>
            <a:r>
              <a:rPr lang="en-US" baseline="-25000" smtClean="0">
                <a:latin typeface="Times-Roman" charset="0"/>
              </a:rPr>
              <a:t>Alice </a:t>
            </a:r>
            <a:r>
              <a:rPr lang="en-US" smtClean="0">
                <a:latin typeface="Times-Roman" charset="0"/>
              </a:rPr>
              <a:t>= M</a:t>
            </a:r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755-107C-4147-A005-686284097212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6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6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6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26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264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5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371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Confidentiality and</a:t>
            </a:r>
            <a:br>
              <a:rPr lang="en-US" smtClean="0"/>
            </a:br>
            <a:r>
              <a:rPr lang="en-US" smtClean="0"/>
              <a:t> Non-repudiation</a:t>
            </a:r>
          </a:p>
        </p:txBody>
      </p:sp>
      <p:sp>
        <p:nvSpPr>
          <p:cNvPr id="51814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 eaLnBrk="1" hangingPunct="1"/>
            <a:r>
              <a:rPr lang="en-US" smtClean="0"/>
              <a:t>Suppose that we want confidentiality and non-repudiation</a:t>
            </a:r>
          </a:p>
          <a:p>
            <a:pPr eaLnBrk="1" hangingPunct="1"/>
            <a:r>
              <a:rPr lang="en-US" smtClean="0"/>
              <a:t>Can public key crypto achieve both?</a:t>
            </a:r>
          </a:p>
          <a:p>
            <a:pPr eaLnBrk="1" hangingPunct="1"/>
            <a:r>
              <a:rPr lang="en-US" smtClean="0"/>
              <a:t>Alice sends message to Bob</a:t>
            </a:r>
          </a:p>
          <a:p>
            <a:pPr lvl="1" eaLnBrk="1" hangingPunct="1"/>
            <a:r>
              <a:rPr lang="en-US" b="1" smtClean="0">
                <a:solidFill>
                  <a:schemeClr val="hlink"/>
                </a:solidFill>
              </a:rPr>
              <a:t>Sign and encrypt</a:t>
            </a:r>
            <a:r>
              <a:rPr lang="en-US" smtClean="0"/>
              <a:t> </a:t>
            </a:r>
            <a:r>
              <a:rPr lang="en-US" smtClean="0">
                <a:latin typeface="Times-Roman" charset="0"/>
              </a:rPr>
              <a:t>{[M]</a:t>
            </a:r>
            <a:r>
              <a:rPr lang="en-US" baseline="-25000" smtClean="0">
                <a:latin typeface="Times-Roman" charset="0"/>
              </a:rPr>
              <a:t>Alice</a:t>
            </a:r>
            <a:r>
              <a:rPr lang="en-US" smtClean="0">
                <a:latin typeface="Times-Roman" charset="0"/>
              </a:rPr>
              <a:t>}</a:t>
            </a:r>
            <a:r>
              <a:rPr lang="en-US" baseline="-25000" smtClean="0">
                <a:latin typeface="Times-Roman" charset="0"/>
              </a:rPr>
              <a:t>Bob</a:t>
            </a:r>
            <a:endParaRPr lang="en-US" smtClean="0"/>
          </a:p>
          <a:p>
            <a:pPr lvl="1" eaLnBrk="1" hangingPunct="1"/>
            <a:r>
              <a:rPr lang="en-US" b="1" smtClean="0">
                <a:solidFill>
                  <a:schemeClr val="hlink"/>
                </a:solidFill>
              </a:rPr>
              <a:t>Encrypt and sign</a:t>
            </a:r>
            <a:r>
              <a:rPr lang="en-US" smtClean="0"/>
              <a:t> </a:t>
            </a:r>
            <a:r>
              <a:rPr lang="en-US" smtClean="0">
                <a:latin typeface="Times-Roman" charset="0"/>
              </a:rPr>
              <a:t>[{M}</a:t>
            </a:r>
            <a:r>
              <a:rPr lang="en-US" baseline="-25000" smtClean="0">
                <a:latin typeface="Times-Roman" charset="0"/>
              </a:rPr>
              <a:t>Bob</a:t>
            </a:r>
            <a:r>
              <a:rPr lang="en-US" smtClean="0">
                <a:latin typeface="Times-Roman" charset="0"/>
              </a:rPr>
              <a:t>]</a:t>
            </a:r>
            <a:r>
              <a:rPr lang="en-US" baseline="-25000" smtClean="0">
                <a:latin typeface="Times-Roman" charset="0"/>
              </a:rPr>
              <a:t>Alice</a:t>
            </a:r>
            <a:endParaRPr lang="en-US" smtClean="0"/>
          </a:p>
          <a:p>
            <a:pPr eaLnBrk="1" hangingPunct="1"/>
            <a:r>
              <a:rPr lang="en-US" smtClean="0"/>
              <a:t>Can the order possibly matter?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755-107C-4147-A005-686284097212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18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18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18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518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518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518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8147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90600"/>
          </a:xfrm>
        </p:spPr>
        <p:txBody>
          <a:bodyPr/>
          <a:lstStyle/>
          <a:p>
            <a:pPr eaLnBrk="1" hangingPunct="1"/>
            <a:r>
              <a:rPr lang="en-US" smtClean="0"/>
              <a:t>Sign and Encrypt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755-107C-4147-A005-686284097212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155652" name="Rectangle 5"/>
          <p:cNvSpPr>
            <a:spLocks noChangeArrowheads="1"/>
          </p:cNvSpPr>
          <p:nvPr/>
        </p:nvSpPr>
        <p:spPr bwMode="auto">
          <a:xfrm>
            <a:off x="455613" y="4094163"/>
            <a:ext cx="90011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Alice</a:t>
            </a:r>
          </a:p>
        </p:txBody>
      </p:sp>
      <p:sp>
        <p:nvSpPr>
          <p:cNvPr id="155653" name="Rectangle 6"/>
          <p:cNvSpPr>
            <a:spLocks noChangeArrowheads="1"/>
          </p:cNvSpPr>
          <p:nvPr/>
        </p:nvSpPr>
        <p:spPr bwMode="auto">
          <a:xfrm>
            <a:off x="4114800" y="4054475"/>
            <a:ext cx="717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Bob</a:t>
            </a:r>
          </a:p>
        </p:txBody>
      </p:sp>
      <p:sp>
        <p:nvSpPr>
          <p:cNvPr id="265223" name="Rectangle 7"/>
          <p:cNvSpPr>
            <a:spLocks noChangeArrowheads="1"/>
          </p:cNvSpPr>
          <p:nvPr/>
        </p:nvSpPr>
        <p:spPr bwMode="auto">
          <a:xfrm>
            <a:off x="1676400" y="2819400"/>
            <a:ext cx="1612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-Roman" charset="0"/>
              </a:rPr>
              <a:t>{[M]</a:t>
            </a:r>
            <a:r>
              <a:rPr lang="en-US" baseline="-25000">
                <a:latin typeface="Times-Roman" charset="0"/>
              </a:rPr>
              <a:t>Alice</a:t>
            </a:r>
            <a:r>
              <a:rPr lang="en-US">
                <a:latin typeface="Times-Roman" charset="0"/>
              </a:rPr>
              <a:t>}</a:t>
            </a:r>
            <a:r>
              <a:rPr lang="en-US" baseline="-25000">
                <a:latin typeface="Times-Roman" charset="0"/>
              </a:rPr>
              <a:t>Bob</a:t>
            </a:r>
            <a:endParaRPr lang="en-US"/>
          </a:p>
        </p:txBody>
      </p:sp>
      <p:sp>
        <p:nvSpPr>
          <p:cNvPr id="265224" name="Rectangle 8"/>
          <p:cNvSpPr>
            <a:spLocks noChangeArrowheads="1"/>
          </p:cNvSpPr>
          <p:nvPr/>
        </p:nvSpPr>
        <p:spPr bwMode="auto">
          <a:xfrm>
            <a:off x="1219200" y="4800600"/>
            <a:ext cx="70866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accent2"/>
              </a:buClr>
              <a:buSzPct val="75000"/>
              <a:buFont typeface="Wingdings" pitchFamily="2" charset="2"/>
              <a:buChar char="q"/>
            </a:pPr>
            <a:r>
              <a:rPr lang="en-US" sz="2800" dirty="0"/>
              <a:t> </a:t>
            </a:r>
            <a:r>
              <a:rPr lang="en-US" sz="2800" b="1" dirty="0">
                <a:solidFill>
                  <a:srgbClr val="FF0000"/>
                </a:solidFill>
              </a:rPr>
              <a:t>Q:</a:t>
            </a:r>
            <a:r>
              <a:rPr lang="en-US" sz="2800" dirty="0"/>
              <a:t> </a:t>
            </a:r>
            <a:r>
              <a:rPr lang="en-US" sz="2800" dirty="0" smtClean="0"/>
              <a:t>What is the problem?</a:t>
            </a:r>
          </a:p>
          <a:p>
            <a:pPr>
              <a:buClr>
                <a:schemeClr val="accent2"/>
              </a:buClr>
              <a:buSzPct val="75000"/>
              <a:buFont typeface="Wingdings" pitchFamily="2" charset="2"/>
              <a:buChar char="q"/>
            </a:pP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A:</a:t>
            </a:r>
            <a:endParaRPr lang="en-US" sz="2800" dirty="0"/>
          </a:p>
        </p:txBody>
      </p:sp>
      <p:sp>
        <p:nvSpPr>
          <p:cNvPr id="265226" name="Rectangle 10"/>
          <p:cNvSpPr>
            <a:spLocks noChangeArrowheads="1"/>
          </p:cNvSpPr>
          <p:nvPr/>
        </p:nvSpPr>
        <p:spPr bwMode="auto">
          <a:xfrm>
            <a:off x="7504113" y="4054475"/>
            <a:ext cx="11826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Charlie</a:t>
            </a:r>
          </a:p>
        </p:txBody>
      </p:sp>
      <p:sp>
        <p:nvSpPr>
          <p:cNvPr id="265227" name="Rectangle 11"/>
          <p:cNvSpPr>
            <a:spLocks noChangeArrowheads="1"/>
          </p:cNvSpPr>
          <p:nvPr/>
        </p:nvSpPr>
        <p:spPr bwMode="auto">
          <a:xfrm>
            <a:off x="5105400" y="2819400"/>
            <a:ext cx="1895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-Roman" charset="0"/>
              </a:rPr>
              <a:t>{[M]</a:t>
            </a:r>
            <a:r>
              <a:rPr lang="en-US" baseline="-25000">
                <a:latin typeface="Times-Roman" charset="0"/>
              </a:rPr>
              <a:t>Alice</a:t>
            </a:r>
            <a:r>
              <a:rPr lang="en-US">
                <a:latin typeface="Times-Roman" charset="0"/>
              </a:rPr>
              <a:t>}</a:t>
            </a:r>
            <a:r>
              <a:rPr lang="en-US" baseline="-25000">
                <a:latin typeface="Times-Roman" charset="0"/>
              </a:rPr>
              <a:t>Charlie</a:t>
            </a:r>
            <a:endParaRPr lang="en-US"/>
          </a:p>
        </p:txBody>
      </p:sp>
      <p:sp>
        <p:nvSpPr>
          <p:cNvPr id="155658" name="Rectangle 12"/>
          <p:cNvSpPr>
            <a:spLocks noChangeArrowheads="1"/>
          </p:cNvSpPr>
          <p:nvPr/>
        </p:nvSpPr>
        <p:spPr bwMode="auto">
          <a:xfrm>
            <a:off x="1219200" y="1524000"/>
            <a:ext cx="617220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accent2"/>
              </a:buClr>
              <a:buSzPct val="75000"/>
              <a:buFont typeface="Wingdings" pitchFamily="2" charset="2"/>
              <a:buChar char="q"/>
            </a:pPr>
            <a:r>
              <a:rPr lang="en-US" sz="2800"/>
              <a:t> </a:t>
            </a:r>
            <a:r>
              <a:rPr lang="en-US" sz="2800">
                <a:latin typeface="Times-Roman" charset="0"/>
              </a:rPr>
              <a:t>M</a:t>
            </a:r>
            <a:r>
              <a:rPr lang="en-US" sz="2800"/>
              <a:t> = “I love you”</a:t>
            </a:r>
          </a:p>
        </p:txBody>
      </p:sp>
      <p:sp>
        <p:nvSpPr>
          <p:cNvPr id="265229" name="Line 13"/>
          <p:cNvSpPr>
            <a:spLocks noChangeShapeType="1"/>
          </p:cNvSpPr>
          <p:nvPr/>
        </p:nvSpPr>
        <p:spPr bwMode="auto">
          <a:xfrm>
            <a:off x="1447800" y="3352800"/>
            <a:ext cx="2362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5230" name="Line 14"/>
          <p:cNvSpPr>
            <a:spLocks noChangeShapeType="1"/>
          </p:cNvSpPr>
          <p:nvPr/>
        </p:nvSpPr>
        <p:spPr bwMode="auto">
          <a:xfrm>
            <a:off x="5105400" y="3352800"/>
            <a:ext cx="2209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55661" name="Picture 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5450" y="2514600"/>
            <a:ext cx="946150" cy="162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5662" name="Picture 1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2875" y="2438400"/>
            <a:ext cx="1076325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5663" name="Picture 1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67600" y="2514600"/>
            <a:ext cx="1323975" cy="149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500"/>
                                        <p:tgtEl>
                                          <p:spTgt spid="2652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8" dur="500"/>
                                        <p:tgtEl>
                                          <p:spTgt spid="2652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6" dur="500"/>
                                        <p:tgtEl>
                                          <p:spTgt spid="265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500"/>
                                        <p:tgtEl>
                                          <p:spTgt spid="265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23" grpId="0" autoUpdateAnimBg="0"/>
      <p:bldP spid="265224" grpId="0" build="p" autoUpdateAnimBg="0"/>
      <p:bldP spid="265226" grpId="0" autoUpdateAnimBg="0"/>
      <p:bldP spid="265227" grpId="0" autoUpdateAnimBg="0"/>
      <p:bldP spid="265229" grpId="0" animBg="1"/>
      <p:bldP spid="26523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90600"/>
          </a:xfrm>
        </p:spPr>
        <p:txBody>
          <a:bodyPr/>
          <a:lstStyle/>
          <a:p>
            <a:pPr eaLnBrk="1" hangingPunct="1"/>
            <a:r>
              <a:rPr lang="en-US" smtClean="0"/>
              <a:t>Encrypt and Sign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755-107C-4147-A005-686284097212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56676" name="Rectangle 6"/>
          <p:cNvSpPr>
            <a:spLocks noChangeArrowheads="1"/>
          </p:cNvSpPr>
          <p:nvPr/>
        </p:nvSpPr>
        <p:spPr bwMode="auto">
          <a:xfrm>
            <a:off x="471488" y="3886200"/>
            <a:ext cx="90011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Alice</a:t>
            </a:r>
          </a:p>
        </p:txBody>
      </p:sp>
      <p:sp>
        <p:nvSpPr>
          <p:cNvPr id="156677" name="Rectangle 7"/>
          <p:cNvSpPr>
            <a:spLocks noChangeArrowheads="1"/>
          </p:cNvSpPr>
          <p:nvPr/>
        </p:nvSpPr>
        <p:spPr bwMode="auto">
          <a:xfrm>
            <a:off x="7924800" y="3865563"/>
            <a:ext cx="717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Bob</a:t>
            </a:r>
          </a:p>
        </p:txBody>
      </p:sp>
      <p:sp>
        <p:nvSpPr>
          <p:cNvPr id="266248" name="Rectangle 8"/>
          <p:cNvSpPr>
            <a:spLocks noChangeArrowheads="1"/>
          </p:cNvSpPr>
          <p:nvPr/>
        </p:nvSpPr>
        <p:spPr bwMode="auto">
          <a:xfrm>
            <a:off x="1752600" y="2667000"/>
            <a:ext cx="1612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-Roman" charset="0"/>
              </a:rPr>
              <a:t>[{M}</a:t>
            </a:r>
            <a:r>
              <a:rPr lang="en-US" baseline="-25000">
                <a:latin typeface="Times-Roman" charset="0"/>
              </a:rPr>
              <a:t>Bob</a:t>
            </a:r>
            <a:r>
              <a:rPr lang="en-US">
                <a:latin typeface="Times-Roman" charset="0"/>
              </a:rPr>
              <a:t>]</a:t>
            </a:r>
            <a:r>
              <a:rPr lang="en-US" baseline="-25000">
                <a:latin typeface="Times-Roman" charset="0"/>
              </a:rPr>
              <a:t>Alice</a:t>
            </a:r>
            <a:endParaRPr lang="en-US"/>
          </a:p>
        </p:txBody>
      </p:sp>
      <p:sp>
        <p:nvSpPr>
          <p:cNvPr id="266249" name="Rectangle 9"/>
          <p:cNvSpPr>
            <a:spLocks noChangeArrowheads="1"/>
          </p:cNvSpPr>
          <p:nvPr/>
        </p:nvSpPr>
        <p:spPr bwMode="auto">
          <a:xfrm>
            <a:off x="1219200" y="4572000"/>
            <a:ext cx="7086600" cy="1040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buClr>
                <a:schemeClr val="accent2"/>
              </a:buClr>
              <a:buSzPct val="75000"/>
              <a:buFont typeface="Wingdings" pitchFamily="2" charset="2"/>
              <a:buChar char="q"/>
            </a:pPr>
            <a:r>
              <a:rPr lang="en-US" sz="2800" dirty="0"/>
              <a:t> </a:t>
            </a:r>
            <a:r>
              <a:rPr lang="en-US" sz="2800" b="1" dirty="0">
                <a:solidFill>
                  <a:schemeClr val="hlink"/>
                </a:solidFill>
              </a:rPr>
              <a:t>Note</a:t>
            </a:r>
            <a:r>
              <a:rPr lang="en-US" sz="2800" dirty="0"/>
              <a:t> that Charlie cannot decrypt </a:t>
            </a:r>
            <a:r>
              <a:rPr lang="en-US" sz="2800" dirty="0">
                <a:latin typeface="Times-Roman" charset="0"/>
              </a:rPr>
              <a:t>M</a:t>
            </a:r>
            <a:r>
              <a:rPr lang="en-US" sz="2800" dirty="0"/>
              <a:t> </a:t>
            </a:r>
          </a:p>
          <a:p>
            <a:pPr>
              <a:lnSpc>
                <a:spcPct val="110000"/>
              </a:lnSpc>
              <a:buClr>
                <a:schemeClr val="accent2"/>
              </a:buClr>
              <a:buSzPct val="75000"/>
              <a:buFont typeface="Wingdings" pitchFamily="2" charset="2"/>
              <a:buChar char="q"/>
            </a:pPr>
            <a:r>
              <a:rPr lang="en-US" sz="2800" b="1" dirty="0"/>
              <a:t> </a:t>
            </a:r>
            <a:r>
              <a:rPr lang="en-US" sz="2800" b="1" dirty="0">
                <a:solidFill>
                  <a:srgbClr val="FF0000"/>
                </a:solidFill>
              </a:rPr>
              <a:t>Q:</a:t>
            </a:r>
            <a:r>
              <a:rPr lang="en-US" sz="2800" dirty="0"/>
              <a:t> What is the problem</a:t>
            </a:r>
            <a:r>
              <a:rPr lang="en-US" sz="2800" dirty="0" smtClean="0"/>
              <a:t>?</a:t>
            </a:r>
            <a:endParaRPr lang="en-US" sz="2800" dirty="0"/>
          </a:p>
        </p:txBody>
      </p:sp>
      <p:sp>
        <p:nvSpPr>
          <p:cNvPr id="266251" name="Rectangle 11"/>
          <p:cNvSpPr>
            <a:spLocks noChangeArrowheads="1"/>
          </p:cNvSpPr>
          <p:nvPr/>
        </p:nvSpPr>
        <p:spPr bwMode="auto">
          <a:xfrm>
            <a:off x="3998913" y="3886200"/>
            <a:ext cx="11826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Charlie</a:t>
            </a:r>
          </a:p>
        </p:txBody>
      </p:sp>
      <p:sp>
        <p:nvSpPr>
          <p:cNvPr id="266253" name="Rectangle 13"/>
          <p:cNvSpPr>
            <a:spLocks noChangeArrowheads="1"/>
          </p:cNvSpPr>
          <p:nvPr/>
        </p:nvSpPr>
        <p:spPr bwMode="auto">
          <a:xfrm>
            <a:off x="5562600" y="2667000"/>
            <a:ext cx="1817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-Roman" charset="0"/>
              </a:rPr>
              <a:t>[{M}</a:t>
            </a:r>
            <a:r>
              <a:rPr lang="en-US" baseline="-25000">
                <a:latin typeface="Times-Roman" charset="0"/>
              </a:rPr>
              <a:t>Bob</a:t>
            </a:r>
            <a:r>
              <a:rPr lang="en-US">
                <a:latin typeface="Times-Roman" charset="0"/>
              </a:rPr>
              <a:t>]</a:t>
            </a:r>
            <a:r>
              <a:rPr lang="en-US" baseline="-25000">
                <a:latin typeface="Times-Roman" charset="0"/>
              </a:rPr>
              <a:t>Charlie</a:t>
            </a:r>
            <a:endParaRPr lang="en-US"/>
          </a:p>
        </p:txBody>
      </p:sp>
      <p:sp>
        <p:nvSpPr>
          <p:cNvPr id="156682" name="Rectangle 14"/>
          <p:cNvSpPr>
            <a:spLocks noChangeArrowheads="1"/>
          </p:cNvSpPr>
          <p:nvPr/>
        </p:nvSpPr>
        <p:spPr bwMode="auto">
          <a:xfrm>
            <a:off x="1219200" y="1524000"/>
            <a:ext cx="617220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accent2"/>
              </a:buClr>
              <a:buSzPct val="75000"/>
              <a:buFont typeface="Wingdings" pitchFamily="2" charset="2"/>
              <a:buChar char="q"/>
            </a:pPr>
            <a:r>
              <a:rPr lang="en-US" sz="2800"/>
              <a:t> </a:t>
            </a:r>
            <a:r>
              <a:rPr lang="en-US" sz="2800">
                <a:latin typeface="Times-Roman" charset="0"/>
              </a:rPr>
              <a:t>M</a:t>
            </a:r>
            <a:r>
              <a:rPr lang="en-US" sz="2800"/>
              <a:t> = “My theory, which is mine….”</a:t>
            </a:r>
          </a:p>
        </p:txBody>
      </p:sp>
      <p:sp>
        <p:nvSpPr>
          <p:cNvPr id="156683" name="Line 15"/>
          <p:cNvSpPr>
            <a:spLocks noChangeShapeType="1"/>
          </p:cNvSpPr>
          <p:nvPr/>
        </p:nvSpPr>
        <p:spPr bwMode="auto">
          <a:xfrm>
            <a:off x="1524000" y="3200400"/>
            <a:ext cx="2209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6684" name="Line 16"/>
          <p:cNvSpPr>
            <a:spLocks noChangeShapeType="1"/>
          </p:cNvSpPr>
          <p:nvPr/>
        </p:nvSpPr>
        <p:spPr bwMode="auto">
          <a:xfrm>
            <a:off x="5486400" y="3200400"/>
            <a:ext cx="2209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56685" name="Picture 1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5450" y="2362200"/>
            <a:ext cx="946150" cy="162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6686" name="Picture 1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72400" y="2209800"/>
            <a:ext cx="1076325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6687" name="Picture 1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33825" y="2393950"/>
            <a:ext cx="1323975" cy="149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266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266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8" grpId="0" autoUpdateAnimBg="0"/>
      <p:bldP spid="266249" grpId="0" build="p" autoUpdateAnimBg="0"/>
      <p:bldP spid="266251" grpId="0" autoUpdateAnimBg="0"/>
      <p:bldP spid="266253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600200"/>
            <a:ext cx="7772400" cy="2057400"/>
          </a:xfrm>
        </p:spPr>
        <p:txBody>
          <a:bodyPr/>
          <a:lstStyle/>
          <a:p>
            <a:pPr eaLnBrk="1" hangingPunct="1"/>
            <a:r>
              <a:rPr lang="en-US" smtClean="0"/>
              <a:t>Public Key Infrastructure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755-107C-4147-A005-686284097212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PKI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Public Key Infrastructure (PKI) consists of all pieces needed to securely use public key cryptography</a:t>
            </a:r>
          </a:p>
          <a:p>
            <a:pPr lvl="1" eaLnBrk="1" hangingPunct="1"/>
            <a:r>
              <a:rPr lang="en-US" sz="2400" dirty="0" smtClean="0"/>
              <a:t>Key generation and management</a:t>
            </a:r>
          </a:p>
          <a:p>
            <a:pPr lvl="1" eaLnBrk="1" hangingPunct="1"/>
            <a:r>
              <a:rPr lang="en-US" sz="2400" dirty="0" smtClean="0"/>
              <a:t>Certificate authorities</a:t>
            </a:r>
          </a:p>
          <a:p>
            <a:pPr lvl="1" eaLnBrk="1" hangingPunct="1"/>
            <a:r>
              <a:rPr lang="en-US" sz="2400" dirty="0" smtClean="0"/>
              <a:t>Certificate revocation (CRLs), etc.</a:t>
            </a:r>
          </a:p>
          <a:p>
            <a:pPr eaLnBrk="1" hangingPunct="1"/>
            <a:r>
              <a:rPr lang="en-US" sz="2800" dirty="0" smtClean="0"/>
              <a:t>No general standard for PKI</a:t>
            </a:r>
          </a:p>
          <a:p>
            <a:pPr eaLnBrk="1" hangingPunct="1"/>
            <a:r>
              <a:rPr lang="en-US" sz="2800" dirty="0" smtClean="0"/>
              <a:t>We consider a few “trust models”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755-107C-4147-A005-686284097212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19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9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19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192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5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PKI</a:t>
            </a:r>
            <a:endParaRPr lang="en-US" dirty="0"/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Overview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Binding a public key to an identity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Involving a trusted certificate authority (CA)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CA signs the public key of a user</a:t>
            </a:r>
          </a:p>
          <a:p>
            <a:pPr lvl="2">
              <a:lnSpc>
                <a:spcPct val="90000"/>
              </a:lnSpc>
            </a:pPr>
            <a:r>
              <a:rPr lang="en-US" dirty="0">
                <a:solidFill>
                  <a:srgbClr val="FF3300"/>
                </a:solidFill>
              </a:rPr>
              <a:t>“I, the CA, have verified that public key P</a:t>
            </a:r>
            <a:r>
              <a:rPr lang="en-US" baseline="-25000" dirty="0">
                <a:solidFill>
                  <a:srgbClr val="FF3300"/>
                </a:solidFill>
              </a:rPr>
              <a:t>A</a:t>
            </a:r>
            <a:r>
              <a:rPr lang="en-US" dirty="0">
                <a:solidFill>
                  <a:srgbClr val="FF3300"/>
                </a:solidFill>
              </a:rPr>
              <a:t> belongs to Alice”</a:t>
            </a:r>
            <a:endParaRPr lang="en-US" baseline="-25000" dirty="0">
              <a:solidFill>
                <a:srgbClr val="FF33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Everybody knows the public key of the CA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Often a hierarchy providing multilevel certificates (or certificate chain)</a:t>
            </a:r>
          </a:p>
        </p:txBody>
      </p:sp>
    </p:spTree>
    <p:extLst>
      <p:ext uri="{BB962C8B-B14F-4D97-AF65-F5344CB8AC3E}">
        <p14:creationId xmlns:p14="http://schemas.microsoft.com/office/powerpoint/2010/main" val="57314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 CA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755-107C-4147-A005-686284097212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200"/>
            <a:ext cx="9182100" cy="537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4269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Public Key Cryptography</a:t>
            </a:r>
          </a:p>
        </p:txBody>
      </p:sp>
      <p:sp>
        <p:nvSpPr>
          <p:cNvPr id="114692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8153400" cy="4191000"/>
          </a:xfrm>
        </p:spPr>
        <p:txBody>
          <a:bodyPr/>
          <a:lstStyle/>
          <a:p>
            <a:pPr eaLnBrk="1" hangingPunct="1"/>
            <a:r>
              <a:rPr lang="en-US" sz="2800" smtClean="0"/>
              <a:t>Two keys</a:t>
            </a:r>
          </a:p>
          <a:p>
            <a:pPr lvl="1" eaLnBrk="1" hangingPunct="1"/>
            <a:r>
              <a:rPr lang="en-US" sz="2400" smtClean="0"/>
              <a:t>Sender uses recipient’s </a:t>
            </a:r>
            <a:r>
              <a:rPr lang="en-US" sz="2400" b="1" smtClean="0">
                <a:solidFill>
                  <a:schemeClr val="accent2"/>
                </a:solidFill>
              </a:rPr>
              <a:t>public key</a:t>
            </a:r>
            <a:r>
              <a:rPr lang="en-US" sz="2400" smtClean="0"/>
              <a:t> to encrypt</a:t>
            </a:r>
          </a:p>
          <a:p>
            <a:pPr lvl="1" eaLnBrk="1" hangingPunct="1"/>
            <a:r>
              <a:rPr lang="en-US" sz="2400" smtClean="0"/>
              <a:t>Receiver uses his</a:t>
            </a:r>
            <a:r>
              <a:rPr lang="en-US" sz="2400" b="1" smtClean="0">
                <a:solidFill>
                  <a:schemeClr val="accent2"/>
                </a:solidFill>
              </a:rPr>
              <a:t> private key</a:t>
            </a:r>
            <a:r>
              <a:rPr lang="en-US" sz="2400" smtClean="0"/>
              <a:t> to decrypt</a:t>
            </a:r>
          </a:p>
          <a:p>
            <a:pPr eaLnBrk="1" hangingPunct="1"/>
            <a:r>
              <a:rPr lang="en-US" sz="2800" smtClean="0"/>
              <a:t>Based on </a:t>
            </a:r>
            <a:r>
              <a:rPr lang="en-US" sz="2800" b="1" smtClean="0">
                <a:solidFill>
                  <a:schemeClr val="accent2"/>
                </a:solidFill>
              </a:rPr>
              <a:t>trap door, one way function</a:t>
            </a:r>
            <a:endParaRPr lang="en-US" sz="2800" smtClean="0"/>
          </a:p>
          <a:p>
            <a:pPr lvl="1" eaLnBrk="1" hangingPunct="1"/>
            <a:r>
              <a:rPr lang="en-US" sz="2400" smtClean="0"/>
              <a:t>Easy to compute in one direction</a:t>
            </a:r>
          </a:p>
          <a:p>
            <a:pPr lvl="1" eaLnBrk="1" hangingPunct="1"/>
            <a:r>
              <a:rPr lang="en-US" sz="2400" smtClean="0"/>
              <a:t>Hard to compute in other direction</a:t>
            </a:r>
          </a:p>
          <a:p>
            <a:pPr lvl="1" eaLnBrk="1" hangingPunct="1"/>
            <a:r>
              <a:rPr lang="en-US" sz="2400" smtClean="0"/>
              <a:t>“Trap door” used to create keys</a:t>
            </a:r>
          </a:p>
          <a:p>
            <a:pPr lvl="1" eaLnBrk="1" hangingPunct="1"/>
            <a:r>
              <a:rPr lang="en-US" sz="2400" smtClean="0"/>
              <a:t>Example: Given </a:t>
            </a:r>
            <a:r>
              <a:rPr lang="en-US" sz="2400" smtClean="0">
                <a:latin typeface="Times-Roman" charset="0"/>
              </a:rPr>
              <a:t>p</a:t>
            </a:r>
            <a:r>
              <a:rPr lang="en-US" sz="2400" smtClean="0"/>
              <a:t> and </a:t>
            </a:r>
            <a:r>
              <a:rPr lang="en-US" sz="2400" smtClean="0">
                <a:latin typeface="Times-Roman" charset="0"/>
              </a:rPr>
              <a:t>q</a:t>
            </a:r>
            <a:r>
              <a:rPr lang="en-US" sz="2400" smtClean="0"/>
              <a:t>, product </a:t>
            </a:r>
            <a:r>
              <a:rPr lang="en-US" sz="2400" smtClean="0">
                <a:latin typeface="Times-Roman" charset="0"/>
              </a:rPr>
              <a:t>N=pq</a:t>
            </a:r>
            <a:r>
              <a:rPr lang="en-US" sz="2400" smtClean="0"/>
              <a:t> is easy to compute, but given </a:t>
            </a:r>
            <a:r>
              <a:rPr lang="en-US" sz="2400" smtClean="0">
                <a:latin typeface="Times-Roman" charset="0"/>
              </a:rPr>
              <a:t>N</a:t>
            </a:r>
            <a:r>
              <a:rPr lang="en-US" sz="2400" smtClean="0"/>
              <a:t>, it is hard to find </a:t>
            </a:r>
            <a:r>
              <a:rPr lang="en-US" sz="2400" smtClean="0">
                <a:latin typeface="Times-Roman" charset="0"/>
              </a:rPr>
              <a:t>p</a:t>
            </a:r>
            <a:r>
              <a:rPr lang="en-US" sz="2400" smtClean="0"/>
              <a:t> and </a:t>
            </a:r>
            <a:r>
              <a:rPr lang="en-US" sz="2400" smtClean="0">
                <a:latin typeface="Times-Roman" charset="0"/>
              </a:rPr>
              <a:t>q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755-107C-4147-A005-68628409721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Public Key Certificate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Contains name of user and user’s public key (and possibly other info)</a:t>
            </a:r>
          </a:p>
          <a:p>
            <a:pPr eaLnBrk="1" hangingPunct="1"/>
            <a:r>
              <a:rPr lang="en-US" dirty="0" smtClean="0"/>
              <a:t>Certificate is </a:t>
            </a:r>
            <a:r>
              <a:rPr lang="en-US" b="1" dirty="0" smtClean="0">
                <a:solidFill>
                  <a:schemeClr val="hlink"/>
                </a:solidFill>
              </a:rPr>
              <a:t>signed</a:t>
            </a:r>
            <a:r>
              <a:rPr lang="en-US" dirty="0" smtClean="0"/>
              <a:t> by the issuer (such as VeriSign) who vouches for it</a:t>
            </a:r>
          </a:p>
          <a:p>
            <a:pPr eaLnBrk="1" hangingPunct="1"/>
            <a:r>
              <a:rPr lang="en-US" dirty="0" smtClean="0"/>
              <a:t>Signature on certificate is verified using signer’s public key</a:t>
            </a:r>
          </a:p>
          <a:p>
            <a:r>
              <a:rPr lang="en-US" dirty="0"/>
              <a:t>Certificates are public!</a:t>
            </a:r>
          </a:p>
          <a:p>
            <a:r>
              <a:rPr lang="en-US" dirty="0"/>
              <a:t>Common format for certificates is X.509</a:t>
            </a:r>
          </a:p>
          <a:p>
            <a:pPr eaLnBrk="1" hangingPunct="1"/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755-107C-4147-A005-686284097212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Certificate Content</a:t>
            </a:r>
            <a:endParaRPr lang="en-US" dirty="0"/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Content of a certificate</a:t>
            </a:r>
          </a:p>
          <a:p>
            <a:pPr lvl="1"/>
            <a:r>
              <a:rPr lang="en-US" dirty="0"/>
              <a:t>A unique sequence number</a:t>
            </a:r>
          </a:p>
          <a:p>
            <a:pPr lvl="1"/>
            <a:r>
              <a:rPr lang="en-US" dirty="0"/>
              <a:t>Identity of principal (who uses it)</a:t>
            </a:r>
          </a:p>
          <a:p>
            <a:pPr lvl="1"/>
            <a:r>
              <a:rPr lang="en-US" dirty="0"/>
              <a:t>Corresponding public key</a:t>
            </a:r>
          </a:p>
          <a:p>
            <a:pPr lvl="1"/>
            <a:r>
              <a:rPr lang="en-US" dirty="0"/>
              <a:t>Timestamp </a:t>
            </a:r>
          </a:p>
          <a:p>
            <a:pPr lvl="2"/>
            <a:r>
              <a:rPr lang="en-US" dirty="0"/>
              <a:t>when issued and when to expire</a:t>
            </a:r>
          </a:p>
          <a:p>
            <a:pPr lvl="1"/>
            <a:r>
              <a:rPr lang="en-US" dirty="0"/>
              <a:t>Other information </a:t>
            </a:r>
          </a:p>
          <a:p>
            <a:pPr lvl="2"/>
            <a:r>
              <a:rPr lang="en-US" dirty="0"/>
              <a:t>Can this principle issue certificates to others</a:t>
            </a:r>
          </a:p>
          <a:p>
            <a:pPr lvl="2"/>
            <a:r>
              <a:rPr lang="en-US" dirty="0"/>
              <a:t>What is the purpose of the public key</a:t>
            </a:r>
          </a:p>
          <a:p>
            <a:pPr lvl="3"/>
            <a:r>
              <a:rPr lang="en-US" dirty="0"/>
              <a:t>Encryption or signature</a:t>
            </a:r>
          </a:p>
          <a:p>
            <a:pPr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90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Certificate Revocation</a:t>
            </a: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hardest problem to solve in PKI  </a:t>
            </a:r>
          </a:p>
          <a:p>
            <a:pPr>
              <a:buFontTx/>
              <a:buNone/>
            </a:pPr>
            <a:r>
              <a:rPr lang="en-US" dirty="0">
                <a:solidFill>
                  <a:srgbClr val="FF3300"/>
                </a:solidFill>
              </a:rPr>
              <a:t>   how do you know if a presented certificate is still valid?</a:t>
            </a:r>
          </a:p>
          <a:p>
            <a:r>
              <a:rPr lang="en-US" dirty="0"/>
              <a:t>Why revocation before expiration?</a:t>
            </a:r>
          </a:p>
          <a:p>
            <a:pPr lvl="1"/>
            <a:r>
              <a:rPr lang="en-US" dirty="0"/>
              <a:t>Public/private key compromise</a:t>
            </a:r>
          </a:p>
          <a:p>
            <a:pPr lvl="1"/>
            <a:r>
              <a:rPr lang="en-US" dirty="0"/>
              <a:t>Change your company / fired</a:t>
            </a:r>
          </a:p>
          <a:p>
            <a:pPr lvl="1"/>
            <a:r>
              <a:rPr lang="en-US" dirty="0"/>
              <a:t>CA made a mistake</a:t>
            </a:r>
          </a:p>
          <a:p>
            <a:pPr lvl="1"/>
            <a:r>
              <a:rPr lang="en-US" dirty="0"/>
              <a:t>And so on…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670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28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88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88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Solutions</a:t>
            </a:r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Fast expiration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Use a short expiration time, say minutes or hours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Ask for a new certificate after it is expired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Problem? </a:t>
            </a:r>
          </a:p>
          <a:p>
            <a:pPr>
              <a:lnSpc>
                <a:spcPct val="90000"/>
              </a:lnSpc>
            </a:pPr>
            <a:r>
              <a:rPr lang="en-US" dirty="0"/>
              <a:t>Certificate Revocation List (CRL)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Publish the list of the revoked certificates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Signed by CA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Stored in some directory services</a:t>
            </a:r>
          </a:p>
          <a:p>
            <a:pPr lvl="2">
              <a:lnSpc>
                <a:spcPct val="90000"/>
              </a:lnSpc>
            </a:pPr>
            <a:r>
              <a:rPr lang="en-US" dirty="0">
                <a:solidFill>
                  <a:srgbClr val="FF3300"/>
                </a:solidFill>
              </a:rPr>
              <a:t>trust on directory services?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19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9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90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9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90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90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90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90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PKI Trust Models</a:t>
            </a:r>
          </a:p>
        </p:txBody>
      </p:sp>
      <p:sp>
        <p:nvSpPr>
          <p:cNvPr id="161796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7924800" cy="4114800"/>
          </a:xfrm>
        </p:spPr>
        <p:txBody>
          <a:bodyPr/>
          <a:lstStyle/>
          <a:p>
            <a:pPr eaLnBrk="1" hangingPunct="1"/>
            <a:r>
              <a:rPr lang="en-US" dirty="0" smtClean="0"/>
              <a:t>Monopoly model</a:t>
            </a:r>
          </a:p>
          <a:p>
            <a:pPr lvl="1" eaLnBrk="1" hangingPunct="1"/>
            <a:r>
              <a:rPr lang="en-US" dirty="0" smtClean="0"/>
              <a:t>One universally trusted organization is the CA for the known universe</a:t>
            </a:r>
          </a:p>
          <a:p>
            <a:pPr lvl="1" eaLnBrk="1" hangingPunct="1"/>
            <a:r>
              <a:rPr lang="en-US" dirty="0" smtClean="0"/>
              <a:t>Favored by VeriSign (for obvious reasons)</a:t>
            </a:r>
          </a:p>
          <a:p>
            <a:pPr lvl="1" eaLnBrk="1" hangingPunct="1"/>
            <a:r>
              <a:rPr lang="en-US" dirty="0" smtClean="0"/>
              <a:t>Big problems if CA is ever compromised</a:t>
            </a:r>
          </a:p>
          <a:p>
            <a:pPr lvl="1" eaLnBrk="1" hangingPunct="1"/>
            <a:r>
              <a:rPr lang="en-US" dirty="0" smtClean="0"/>
              <a:t>Big problem if you don’t trust the CA!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755-107C-4147-A005-686284097212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90600"/>
          </a:xfrm>
        </p:spPr>
        <p:txBody>
          <a:bodyPr/>
          <a:lstStyle/>
          <a:p>
            <a:pPr eaLnBrk="1" hangingPunct="1"/>
            <a:r>
              <a:rPr lang="en-US" smtClean="0"/>
              <a:t>PKI Trust Models</a:t>
            </a:r>
          </a:p>
        </p:txBody>
      </p:sp>
      <p:sp>
        <p:nvSpPr>
          <p:cNvPr id="162820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05000"/>
            <a:ext cx="7924800" cy="4267200"/>
          </a:xfrm>
        </p:spPr>
        <p:txBody>
          <a:bodyPr/>
          <a:lstStyle/>
          <a:p>
            <a:pPr eaLnBrk="1" hangingPunct="1"/>
            <a:r>
              <a:rPr lang="en-US" dirty="0" smtClean="0"/>
              <a:t>Oligarchy</a:t>
            </a:r>
          </a:p>
          <a:p>
            <a:pPr lvl="1" eaLnBrk="1" hangingPunct="1"/>
            <a:r>
              <a:rPr lang="en-US" dirty="0" smtClean="0"/>
              <a:t>Multiple trusted CAs</a:t>
            </a:r>
          </a:p>
          <a:p>
            <a:pPr lvl="1" eaLnBrk="1" hangingPunct="1"/>
            <a:r>
              <a:rPr lang="en-US" dirty="0" smtClean="0"/>
              <a:t>This approach used in browsers today</a:t>
            </a:r>
          </a:p>
          <a:p>
            <a:pPr lvl="1" eaLnBrk="1" hangingPunct="1"/>
            <a:r>
              <a:rPr lang="en-US" dirty="0" smtClean="0"/>
              <a:t>Browser may have 80 or more certificates, just to verify signatures!</a:t>
            </a:r>
          </a:p>
          <a:p>
            <a:pPr lvl="1" eaLnBrk="1" hangingPunct="1"/>
            <a:r>
              <a:rPr lang="en-US" dirty="0" smtClean="0"/>
              <a:t>User can decide which CAs to trust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755-107C-4147-A005-686284097212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990600"/>
          </a:xfrm>
        </p:spPr>
        <p:txBody>
          <a:bodyPr/>
          <a:lstStyle/>
          <a:p>
            <a:pPr eaLnBrk="1" hangingPunct="1"/>
            <a:r>
              <a:rPr lang="en-US" smtClean="0"/>
              <a:t>PKI Trust Models</a:t>
            </a:r>
          </a:p>
        </p:txBody>
      </p:sp>
      <p:sp>
        <p:nvSpPr>
          <p:cNvPr id="16384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848600" cy="45720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Anarchy model</a:t>
            </a:r>
          </a:p>
          <a:p>
            <a:pPr lvl="1" eaLnBrk="1" hangingPunct="1"/>
            <a:r>
              <a:rPr lang="en-US" sz="2400" dirty="0" smtClean="0"/>
              <a:t>Everyone is a CA!</a:t>
            </a:r>
          </a:p>
          <a:p>
            <a:pPr lvl="1" eaLnBrk="1" hangingPunct="1"/>
            <a:r>
              <a:rPr lang="en-US" sz="2400" dirty="0" smtClean="0"/>
              <a:t>Users must decide which “CAs” to trust</a:t>
            </a:r>
          </a:p>
          <a:p>
            <a:pPr lvl="1" eaLnBrk="1" hangingPunct="1"/>
            <a:r>
              <a:rPr lang="en-US" sz="2400" dirty="0" smtClean="0"/>
              <a:t>This approach used in PGP (Web of trust)</a:t>
            </a:r>
          </a:p>
          <a:p>
            <a:pPr lvl="1" eaLnBrk="1" hangingPunct="1"/>
            <a:r>
              <a:rPr lang="en-US" sz="2400" dirty="0" smtClean="0"/>
              <a:t>Why do they call it “anarchy”? Suppose cert. is signed by Frank and I don’t know Frank, but I do trust Bob and Bob says Alice is trustworthy and Alice vouches for Frank. Should I trust Frank?</a:t>
            </a:r>
          </a:p>
          <a:p>
            <a:pPr eaLnBrk="1" hangingPunct="1"/>
            <a:r>
              <a:rPr lang="en-US" sz="2800" dirty="0" smtClean="0"/>
              <a:t>Many other PKI trust models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755-107C-4147-A005-686284097212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28800"/>
            <a:ext cx="7848600" cy="1676400"/>
          </a:xfrm>
        </p:spPr>
        <p:txBody>
          <a:bodyPr/>
          <a:lstStyle/>
          <a:p>
            <a:pPr eaLnBrk="1" hangingPunct="1"/>
            <a:r>
              <a:rPr lang="en-US" smtClean="0"/>
              <a:t>Confidentiality </a:t>
            </a:r>
            <a:br>
              <a:rPr lang="en-US" smtClean="0"/>
            </a:br>
            <a:r>
              <a:rPr lang="en-US" smtClean="0"/>
              <a:t>in the Real World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755-107C-4147-A005-686284097212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Symmetric Key vs Public Key</a:t>
            </a:r>
          </a:p>
        </p:txBody>
      </p:sp>
      <p:sp>
        <p:nvSpPr>
          <p:cNvPr id="165892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8077200" cy="4267200"/>
          </a:xfrm>
        </p:spPr>
        <p:txBody>
          <a:bodyPr/>
          <a:lstStyle/>
          <a:p>
            <a:pPr eaLnBrk="1" hangingPunct="1"/>
            <a:r>
              <a:rPr lang="en-US" smtClean="0"/>
              <a:t>Symmetric key +’s</a:t>
            </a:r>
          </a:p>
          <a:p>
            <a:pPr lvl="1" eaLnBrk="1" hangingPunct="1"/>
            <a:r>
              <a:rPr lang="en-US" b="1" smtClean="0">
                <a:solidFill>
                  <a:schemeClr val="hlink"/>
                </a:solidFill>
              </a:rPr>
              <a:t>Speed</a:t>
            </a:r>
            <a:endParaRPr lang="en-US" smtClean="0"/>
          </a:p>
          <a:p>
            <a:pPr lvl="1" eaLnBrk="1" hangingPunct="1"/>
            <a:r>
              <a:rPr lang="en-US" smtClean="0"/>
              <a:t>No public key infrastructure (PKI) needed</a:t>
            </a:r>
          </a:p>
          <a:p>
            <a:pPr eaLnBrk="1" hangingPunct="1"/>
            <a:r>
              <a:rPr lang="en-US" smtClean="0"/>
              <a:t>Public Key +’s</a:t>
            </a:r>
          </a:p>
          <a:p>
            <a:pPr lvl="1" eaLnBrk="1" hangingPunct="1"/>
            <a:r>
              <a:rPr lang="en-US" b="1" smtClean="0">
                <a:solidFill>
                  <a:schemeClr val="hlink"/>
                </a:solidFill>
              </a:rPr>
              <a:t>Signatures</a:t>
            </a:r>
            <a:r>
              <a:rPr lang="en-US" smtClean="0"/>
              <a:t> (non-repudiation)</a:t>
            </a:r>
          </a:p>
          <a:p>
            <a:pPr lvl="1" eaLnBrk="1" hangingPunct="1"/>
            <a:r>
              <a:rPr lang="en-US" smtClean="0"/>
              <a:t>No shared secret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755-107C-4147-A005-686284097212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Notation Reminder</a:t>
            </a:r>
          </a:p>
        </p:txBody>
      </p:sp>
      <p:sp>
        <p:nvSpPr>
          <p:cNvPr id="166916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4267200"/>
          </a:xfrm>
        </p:spPr>
        <p:txBody>
          <a:bodyPr/>
          <a:lstStyle/>
          <a:p>
            <a:pPr eaLnBrk="1" hangingPunct="1"/>
            <a:r>
              <a:rPr lang="en-US" sz="2800" smtClean="0"/>
              <a:t>Public key notation</a:t>
            </a:r>
          </a:p>
          <a:p>
            <a:pPr lvl="1" eaLnBrk="1" hangingPunct="1"/>
            <a:r>
              <a:rPr lang="en-US" sz="2400" smtClean="0"/>
              <a:t>Sign message </a:t>
            </a:r>
            <a:r>
              <a:rPr lang="en-US" sz="2400" smtClean="0">
                <a:latin typeface="Times-Roman" charset="0"/>
              </a:rPr>
              <a:t>M</a:t>
            </a:r>
            <a:r>
              <a:rPr lang="en-US" sz="2400" smtClean="0"/>
              <a:t> with Alice’s </a:t>
            </a:r>
            <a:r>
              <a:rPr lang="en-US" sz="2400" b="1" smtClean="0">
                <a:solidFill>
                  <a:schemeClr val="hlink"/>
                </a:solidFill>
              </a:rPr>
              <a:t>private key</a:t>
            </a:r>
          </a:p>
          <a:p>
            <a:pPr lvl="2" eaLnBrk="1" hangingPunct="1"/>
            <a:r>
              <a:rPr lang="en-US" sz="2000" smtClean="0">
                <a:latin typeface="Times-Roman" charset="0"/>
              </a:rPr>
              <a:t>[M]</a:t>
            </a:r>
            <a:r>
              <a:rPr lang="en-US" sz="2000" baseline="-25000" smtClean="0">
                <a:latin typeface="Times-Roman" charset="0"/>
              </a:rPr>
              <a:t>Alice</a:t>
            </a:r>
            <a:r>
              <a:rPr lang="en-US" sz="2000" smtClean="0"/>
              <a:t> </a:t>
            </a:r>
          </a:p>
          <a:p>
            <a:pPr lvl="1" eaLnBrk="1" hangingPunct="1"/>
            <a:r>
              <a:rPr lang="en-US" sz="2400" smtClean="0"/>
              <a:t>Encrypt message </a:t>
            </a:r>
            <a:r>
              <a:rPr lang="en-US" sz="2400" smtClean="0">
                <a:latin typeface="Times-Roman" charset="0"/>
              </a:rPr>
              <a:t>M</a:t>
            </a:r>
            <a:r>
              <a:rPr lang="en-US" sz="2400" smtClean="0"/>
              <a:t> with Alice’s </a:t>
            </a:r>
            <a:r>
              <a:rPr lang="en-US" sz="2400" b="1" smtClean="0">
                <a:solidFill>
                  <a:schemeClr val="hlink"/>
                </a:solidFill>
              </a:rPr>
              <a:t>public key</a:t>
            </a:r>
          </a:p>
          <a:p>
            <a:pPr lvl="2" eaLnBrk="1" hangingPunct="1"/>
            <a:r>
              <a:rPr lang="en-US" sz="2000" smtClean="0">
                <a:latin typeface="Times-Roman" charset="0"/>
              </a:rPr>
              <a:t>{M}</a:t>
            </a:r>
            <a:r>
              <a:rPr lang="en-US" sz="2000" baseline="-25000" smtClean="0">
                <a:latin typeface="Times-Roman" charset="0"/>
              </a:rPr>
              <a:t>Alice</a:t>
            </a:r>
            <a:r>
              <a:rPr lang="en-US" sz="2000" smtClean="0"/>
              <a:t> </a:t>
            </a:r>
          </a:p>
          <a:p>
            <a:pPr eaLnBrk="1" hangingPunct="1"/>
            <a:r>
              <a:rPr lang="en-US" sz="2800" smtClean="0"/>
              <a:t>Symmetric key notation</a:t>
            </a:r>
          </a:p>
          <a:p>
            <a:pPr lvl="1" eaLnBrk="1" hangingPunct="1"/>
            <a:r>
              <a:rPr lang="en-US" sz="2400" smtClean="0"/>
              <a:t>Encrypt plaintext </a:t>
            </a:r>
            <a:r>
              <a:rPr lang="en-US" sz="2400" smtClean="0">
                <a:latin typeface="Times-Roman" charset="0"/>
              </a:rPr>
              <a:t>P</a:t>
            </a:r>
            <a:r>
              <a:rPr lang="en-US" sz="2400" smtClean="0"/>
              <a:t> with symmetric key </a:t>
            </a:r>
            <a:r>
              <a:rPr lang="en-US" sz="2400" smtClean="0">
                <a:latin typeface="Times-Roman" charset="0"/>
              </a:rPr>
              <a:t>K</a:t>
            </a:r>
          </a:p>
          <a:p>
            <a:pPr lvl="2" eaLnBrk="1" hangingPunct="1"/>
            <a:r>
              <a:rPr lang="en-US" sz="2000" smtClean="0">
                <a:latin typeface="Times-Roman" charset="0"/>
              </a:rPr>
              <a:t>C = E(P,K)</a:t>
            </a:r>
            <a:r>
              <a:rPr lang="en-US" sz="2000" smtClean="0"/>
              <a:t> </a:t>
            </a:r>
          </a:p>
          <a:p>
            <a:pPr lvl="1" eaLnBrk="1" hangingPunct="1"/>
            <a:r>
              <a:rPr lang="en-US" sz="2400" smtClean="0"/>
              <a:t>Decrypt ciphertext </a:t>
            </a:r>
            <a:r>
              <a:rPr lang="en-US" sz="2400" smtClean="0">
                <a:latin typeface="Times-Roman" charset="0"/>
              </a:rPr>
              <a:t>C</a:t>
            </a:r>
            <a:r>
              <a:rPr lang="en-US" sz="2400" smtClean="0"/>
              <a:t> with symmetric key </a:t>
            </a:r>
            <a:r>
              <a:rPr lang="en-US" sz="2400" smtClean="0">
                <a:latin typeface="Times-Roman" charset="0"/>
              </a:rPr>
              <a:t>K</a:t>
            </a:r>
          </a:p>
          <a:p>
            <a:pPr lvl="2" eaLnBrk="1" hangingPunct="1"/>
            <a:r>
              <a:rPr lang="en-US" sz="2000" smtClean="0">
                <a:latin typeface="Times-Roman" charset="0"/>
              </a:rPr>
              <a:t>P = D(C,K)</a:t>
            </a:r>
            <a:r>
              <a:rPr lang="en-US" sz="2000" smtClean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755-107C-4147-A005-686284097212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Public Key Requirements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628775"/>
            <a:ext cx="8229600" cy="4953000"/>
          </a:xfrm>
        </p:spPr>
        <p:txBody>
          <a:bodyPr/>
          <a:lstStyle/>
          <a:p>
            <a:pPr marL="609600" indent="-609600">
              <a:buFont typeface="Times" pitchFamily="18" charset="0"/>
              <a:buAutoNum type="arabicPeriod"/>
            </a:pPr>
            <a:r>
              <a:rPr lang="en-US" sz="2600">
                <a:latin typeface="Times-Roman" charset="0"/>
              </a:rPr>
              <a:t>computationally ____ to create key pairs</a:t>
            </a:r>
          </a:p>
          <a:p>
            <a:pPr marL="609600" indent="-609600">
              <a:buFont typeface="Times" pitchFamily="18" charset="0"/>
              <a:buAutoNum type="arabicPeriod"/>
            </a:pPr>
            <a:r>
              <a:rPr lang="en-US" sz="2600">
                <a:latin typeface="Times-Roman" charset="0"/>
              </a:rPr>
              <a:t>computationally ____ for sender knowing public key to encrypt messages</a:t>
            </a:r>
          </a:p>
          <a:p>
            <a:pPr marL="609600" indent="-609600">
              <a:buFont typeface="Times" pitchFamily="18" charset="0"/>
              <a:buAutoNum type="arabicPeriod"/>
            </a:pPr>
            <a:r>
              <a:rPr lang="en-US" sz="2600">
                <a:latin typeface="Times-Roman" charset="0"/>
              </a:rPr>
              <a:t>computationally ____ for receiver knowing private key to decrypt ciphertext</a:t>
            </a:r>
          </a:p>
          <a:p>
            <a:pPr marL="609600" indent="-609600">
              <a:buFont typeface="Times" pitchFamily="18" charset="0"/>
              <a:buAutoNum type="arabicPeriod"/>
            </a:pPr>
            <a:r>
              <a:rPr lang="en-US" sz="2600">
                <a:latin typeface="Times-Roman" charset="0"/>
              </a:rPr>
              <a:t>computationally ____ for opponent to determine private key from public key</a:t>
            </a:r>
          </a:p>
          <a:p>
            <a:pPr marL="609600" indent="-609600">
              <a:buFont typeface="Times" pitchFamily="18" charset="0"/>
              <a:buAutoNum type="arabicPeriod"/>
            </a:pPr>
            <a:r>
              <a:rPr lang="en-US" sz="2600">
                <a:latin typeface="Times-Roman" charset="0"/>
              </a:rPr>
              <a:t>computationally ____ for opponent to otherwise recover original message</a:t>
            </a:r>
          </a:p>
          <a:p>
            <a:pPr marL="609600" indent="-609600">
              <a:buFont typeface="Times" pitchFamily="18" charset="0"/>
              <a:buAutoNum type="arabicPeriod"/>
            </a:pPr>
            <a:r>
              <a:rPr lang="en-US" sz="2600">
                <a:latin typeface="Times-Roman" charset="0"/>
              </a:rPr>
              <a:t>useful if either key can be used for each role</a:t>
            </a:r>
          </a:p>
        </p:txBody>
      </p:sp>
    </p:spTree>
    <p:extLst>
      <p:ext uri="{BB962C8B-B14F-4D97-AF65-F5344CB8AC3E}">
        <p14:creationId xmlns:p14="http://schemas.microsoft.com/office/powerpoint/2010/main" val="276230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smtClean="0"/>
              <a:t>Real World Confidentiality</a:t>
            </a:r>
          </a:p>
        </p:txBody>
      </p:sp>
      <p:sp>
        <p:nvSpPr>
          <p:cNvPr id="167940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924800" cy="1981200"/>
          </a:xfrm>
        </p:spPr>
        <p:txBody>
          <a:bodyPr/>
          <a:lstStyle/>
          <a:p>
            <a:pPr eaLnBrk="1" hangingPunct="1"/>
            <a:r>
              <a:rPr lang="en-US" sz="2800" smtClean="0"/>
              <a:t>Hybrid cryptosystem</a:t>
            </a:r>
          </a:p>
          <a:p>
            <a:pPr lvl="1" eaLnBrk="1" hangingPunct="1"/>
            <a:r>
              <a:rPr lang="en-US" sz="2400" smtClean="0"/>
              <a:t>Public key crypto to establish a key</a:t>
            </a:r>
          </a:p>
          <a:p>
            <a:pPr lvl="1" eaLnBrk="1" hangingPunct="1"/>
            <a:r>
              <a:rPr lang="en-US" sz="2400" smtClean="0"/>
              <a:t>Symmetric key crypto to encrypt data</a:t>
            </a:r>
          </a:p>
          <a:p>
            <a:pPr lvl="1" eaLnBrk="1" hangingPunct="1"/>
            <a:r>
              <a:rPr lang="en-US" sz="2400" smtClean="0"/>
              <a:t>Consider the following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755-107C-4147-A005-686284097212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437254" name="Line 6"/>
          <p:cNvSpPr>
            <a:spLocks noChangeShapeType="1"/>
          </p:cNvSpPr>
          <p:nvPr/>
        </p:nvSpPr>
        <p:spPr bwMode="auto">
          <a:xfrm flipV="1">
            <a:off x="2133600" y="40782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7255" name="Line 7"/>
          <p:cNvSpPr>
            <a:spLocks noChangeShapeType="1"/>
          </p:cNvSpPr>
          <p:nvPr/>
        </p:nvSpPr>
        <p:spPr bwMode="auto">
          <a:xfrm flipH="1" flipV="1">
            <a:off x="2057400" y="45862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7943" name="Rectangle 8"/>
          <p:cNvSpPr>
            <a:spLocks noChangeArrowheads="1"/>
          </p:cNvSpPr>
          <p:nvPr/>
        </p:nvSpPr>
        <p:spPr bwMode="auto">
          <a:xfrm>
            <a:off x="990600" y="5121275"/>
            <a:ext cx="9001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Alice</a:t>
            </a:r>
          </a:p>
        </p:txBody>
      </p:sp>
      <p:sp>
        <p:nvSpPr>
          <p:cNvPr id="167944" name="Rectangle 9"/>
          <p:cNvSpPr>
            <a:spLocks noChangeArrowheads="1"/>
          </p:cNvSpPr>
          <p:nvPr/>
        </p:nvSpPr>
        <p:spPr bwMode="auto">
          <a:xfrm>
            <a:off x="7162800" y="5121275"/>
            <a:ext cx="717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Bob</a:t>
            </a:r>
          </a:p>
        </p:txBody>
      </p:sp>
      <p:sp>
        <p:nvSpPr>
          <p:cNvPr id="437258" name="Rectangle 10"/>
          <p:cNvSpPr>
            <a:spLocks noChangeArrowheads="1"/>
          </p:cNvSpPr>
          <p:nvPr/>
        </p:nvSpPr>
        <p:spPr bwMode="auto">
          <a:xfrm>
            <a:off x="3805238" y="3505200"/>
            <a:ext cx="952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-Roman" charset="0"/>
              </a:rPr>
              <a:t>{K}</a:t>
            </a:r>
            <a:r>
              <a:rPr lang="en-US" baseline="-25000">
                <a:latin typeface="Times-Roman" charset="0"/>
              </a:rPr>
              <a:t>Bob</a:t>
            </a:r>
            <a:endParaRPr lang="en-US"/>
          </a:p>
        </p:txBody>
      </p:sp>
      <p:sp>
        <p:nvSpPr>
          <p:cNvPr id="437259" name="Rectangle 11"/>
          <p:cNvSpPr>
            <a:spLocks noChangeArrowheads="1"/>
          </p:cNvSpPr>
          <p:nvPr/>
        </p:nvSpPr>
        <p:spPr bwMode="auto">
          <a:xfrm>
            <a:off x="3124200" y="4114800"/>
            <a:ext cx="2405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-Roman" charset="0"/>
              </a:rPr>
              <a:t>E(Bob’s data, K)</a:t>
            </a:r>
            <a:endParaRPr lang="en-US"/>
          </a:p>
        </p:txBody>
      </p:sp>
      <p:sp>
        <p:nvSpPr>
          <p:cNvPr id="437260" name="Line 12"/>
          <p:cNvSpPr>
            <a:spLocks noChangeShapeType="1"/>
          </p:cNvSpPr>
          <p:nvPr/>
        </p:nvSpPr>
        <p:spPr bwMode="auto">
          <a:xfrm flipV="1">
            <a:off x="2133600" y="51450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7261" name="Rectangle 13"/>
          <p:cNvSpPr>
            <a:spLocks noChangeArrowheads="1"/>
          </p:cNvSpPr>
          <p:nvPr/>
        </p:nvSpPr>
        <p:spPr bwMode="auto">
          <a:xfrm>
            <a:off x="3116263" y="4648200"/>
            <a:ext cx="25225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-Roman" charset="0"/>
              </a:rPr>
              <a:t>E(Alice’s data, K)</a:t>
            </a:r>
            <a:endParaRPr lang="en-US"/>
          </a:p>
        </p:txBody>
      </p:sp>
      <p:sp>
        <p:nvSpPr>
          <p:cNvPr id="437262" name="Rectangle 14"/>
          <p:cNvSpPr>
            <a:spLocks noChangeArrowheads="1"/>
          </p:cNvSpPr>
          <p:nvPr/>
        </p:nvSpPr>
        <p:spPr bwMode="auto">
          <a:xfrm>
            <a:off x="685800" y="5638800"/>
            <a:ext cx="7924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q"/>
            </a:pPr>
            <a:r>
              <a:rPr lang="en-US" sz="2800"/>
              <a:t>Can Bob be sure he’s talking to Alice?</a:t>
            </a:r>
          </a:p>
        </p:txBody>
      </p:sp>
      <p:pic>
        <p:nvPicPr>
          <p:cNvPr id="167950" name="Picture 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3633788"/>
            <a:ext cx="946150" cy="162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7951" name="Picture 1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10400" y="3505200"/>
            <a:ext cx="1076325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500"/>
                                        <p:tgtEl>
                                          <p:spTgt spid="4372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37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37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4" dur="500"/>
                                        <p:tgtEl>
                                          <p:spTgt spid="4372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2" dur="500"/>
                                        <p:tgtEl>
                                          <p:spTgt spid="4372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54" grpId="0" animBg="1"/>
      <p:bldP spid="437255" grpId="0" animBg="1"/>
      <p:bldP spid="437258" grpId="0" autoUpdateAnimBg="0"/>
      <p:bldP spid="437259" grpId="0" autoUpdateAnimBg="0"/>
      <p:bldP spid="437260" grpId="0" animBg="1"/>
      <p:bldP spid="437261" grpId="0" autoUpdateAnimBg="0"/>
      <p:bldP spid="437262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Public Key Algorithms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Public key algorithms</a:t>
            </a:r>
          </a:p>
          <a:p>
            <a:pPr lvl="1"/>
            <a:r>
              <a:rPr lang="en-US" sz="2400" dirty="0"/>
              <a:t>RSA: encryption and digital signature</a:t>
            </a:r>
          </a:p>
          <a:p>
            <a:pPr lvl="1"/>
            <a:r>
              <a:rPr lang="en-US" sz="2400" dirty="0" err="1"/>
              <a:t>Diffie</a:t>
            </a:r>
            <a:r>
              <a:rPr lang="en-US" sz="2400" dirty="0"/>
              <a:t>-Hellman: key exchange</a:t>
            </a:r>
          </a:p>
          <a:p>
            <a:pPr lvl="1"/>
            <a:r>
              <a:rPr lang="en-US" sz="2400" dirty="0"/>
              <a:t>DSA: digital signature</a:t>
            </a:r>
          </a:p>
          <a:p>
            <a:pPr lvl="1"/>
            <a:r>
              <a:rPr lang="en-US" sz="2400" dirty="0"/>
              <a:t>Elliptic curve: encryption and digital signature </a:t>
            </a:r>
          </a:p>
          <a:p>
            <a:r>
              <a:rPr lang="en-US" sz="2800" dirty="0"/>
              <a:t>Number theory underlies most of public key algorithms</a:t>
            </a:r>
          </a:p>
          <a:p>
            <a:pPr lvl="1"/>
            <a:r>
              <a:rPr lang="en-US" sz="2400" dirty="0"/>
              <a:t>Prime numbers</a:t>
            </a:r>
          </a:p>
          <a:p>
            <a:pPr lvl="1"/>
            <a:r>
              <a:rPr lang="en-US" sz="2400" dirty="0"/>
              <a:t>The Chinese Remainder Theorem (CRT)</a:t>
            </a:r>
          </a:p>
          <a:p>
            <a:pPr lvl="1"/>
            <a:r>
              <a:rPr lang="en-US" sz="2400" dirty="0"/>
              <a:t>Discrete Logarithms </a:t>
            </a:r>
          </a:p>
        </p:txBody>
      </p:sp>
    </p:spTree>
    <p:extLst>
      <p:ext uri="{BB962C8B-B14F-4D97-AF65-F5344CB8AC3E}">
        <p14:creationId xmlns:p14="http://schemas.microsoft.com/office/powerpoint/2010/main" val="386594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077200" cy="990600"/>
          </a:xfrm>
        </p:spPr>
        <p:txBody>
          <a:bodyPr/>
          <a:lstStyle/>
          <a:p>
            <a:r>
              <a:rPr lang="en-US"/>
              <a:t>RSA (Rivest, Shamir, Adleman)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05800" cy="5257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The </a:t>
            </a:r>
            <a:r>
              <a:rPr lang="en-US" sz="2800" b="1" i="1" dirty="0" smtClean="0"/>
              <a:t>gold </a:t>
            </a:r>
            <a:r>
              <a:rPr lang="en-US" sz="2800" b="1" i="1" dirty="0"/>
              <a:t>standard </a:t>
            </a:r>
            <a:r>
              <a:rPr lang="en-US" sz="2800" dirty="0"/>
              <a:t>in public key crypto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Support both public key encryption and digital signature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Assumption/theoretical basis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Factoring </a:t>
            </a:r>
            <a:r>
              <a:rPr lang="en-US" sz="2400" dirty="0"/>
              <a:t>large </a:t>
            </a:r>
            <a:r>
              <a:rPr lang="en-US" sz="2400" dirty="0" smtClean="0"/>
              <a:t>integers is </a:t>
            </a:r>
            <a:r>
              <a:rPr lang="en-US" sz="2400" dirty="0" smtClean="0"/>
              <a:t>hard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solidFill>
                  <a:srgbClr val="C00000"/>
                </a:solidFill>
              </a:rPr>
              <a:t>Factoring problem: </a:t>
            </a:r>
            <a:r>
              <a:rPr lang="en-US" altLang="en-US" sz="2400" dirty="0"/>
              <a:t>given positive integer n, find primes p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…, </a:t>
            </a:r>
            <a:r>
              <a:rPr lang="en-US" altLang="en-US" sz="2400" dirty="0" err="1"/>
              <a:t>p</a:t>
            </a:r>
            <a:r>
              <a:rPr lang="en-US" altLang="en-US" sz="2400" baseline="-25000" dirty="0" err="1"/>
              <a:t>k</a:t>
            </a:r>
            <a:r>
              <a:rPr lang="en-US" altLang="en-US" sz="2400" dirty="0"/>
              <a:t> such that </a:t>
            </a:r>
            <a:r>
              <a:rPr lang="en-US" altLang="en-US" sz="2400" dirty="0" smtClean="0"/>
              <a:t>n=p</a:t>
            </a:r>
            <a:r>
              <a:rPr lang="en-US" altLang="en-US" sz="2400" baseline="-25000" dirty="0" smtClean="0"/>
              <a:t>1</a:t>
            </a:r>
            <a:r>
              <a:rPr lang="en-US" altLang="en-US" sz="2400" baseline="30000" dirty="0" smtClean="0"/>
              <a:t>e</a:t>
            </a:r>
            <a:r>
              <a:rPr lang="en-US" altLang="en-US" sz="2400" baseline="15000" dirty="0" smtClean="0"/>
              <a:t>1</a:t>
            </a:r>
            <a:r>
              <a:rPr lang="en-US" altLang="en-US" sz="2400" dirty="0" smtClean="0"/>
              <a:t>p</a:t>
            </a:r>
            <a:r>
              <a:rPr lang="en-US" altLang="en-US" sz="2400" baseline="-25000" dirty="0" smtClean="0"/>
              <a:t>2</a:t>
            </a:r>
            <a:r>
              <a:rPr lang="en-US" altLang="en-US" sz="2400" baseline="30000" dirty="0" smtClean="0"/>
              <a:t>e</a:t>
            </a:r>
            <a:r>
              <a:rPr lang="en-US" altLang="en-US" sz="2400" baseline="15000" dirty="0" smtClean="0"/>
              <a:t>2</a:t>
            </a:r>
            <a:r>
              <a:rPr lang="en-US" altLang="en-US" sz="2400" dirty="0" smtClean="0"/>
              <a:t>…</a:t>
            </a:r>
            <a:r>
              <a:rPr lang="en-US" altLang="en-US" sz="2400" dirty="0" err="1" smtClean="0"/>
              <a:t>p</a:t>
            </a:r>
            <a:r>
              <a:rPr lang="en-US" altLang="en-US" sz="2400" baseline="-25000" dirty="0" err="1" smtClean="0"/>
              <a:t>k</a:t>
            </a:r>
            <a:r>
              <a:rPr lang="en-US" altLang="en-US" sz="2400" baseline="30000" dirty="0" err="1" smtClean="0"/>
              <a:t>e</a:t>
            </a:r>
            <a:r>
              <a:rPr lang="en-US" altLang="en-US" sz="2400" baseline="15000" dirty="0" err="1" smtClean="0"/>
              <a:t>k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/>
              <a:t>Variable key length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1024, 2048, 4096 bits (512 bits was broken)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Variable plaintext block size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Plaintext must be “smaller” than the key</a:t>
            </a:r>
          </a:p>
          <a:p>
            <a:pPr lvl="1">
              <a:lnSpc>
                <a:spcPct val="90000"/>
              </a:lnSpc>
            </a:pPr>
            <a:r>
              <a:rPr lang="en-US" sz="2400" dirty="0" err="1"/>
              <a:t>Ciphertext</a:t>
            </a:r>
            <a:r>
              <a:rPr lang="en-US" sz="2400" dirty="0"/>
              <a:t> block size is the same as the key length</a:t>
            </a:r>
          </a:p>
        </p:txBody>
      </p:sp>
    </p:spTree>
    <p:extLst>
      <p:ext uri="{BB962C8B-B14F-4D97-AF65-F5344CB8AC3E}">
        <p14:creationId xmlns:p14="http://schemas.microsoft.com/office/powerpoint/2010/main" val="225119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C00000"/>
                </a:solidFill>
              </a:rPr>
              <a:t>Factoring problem: </a:t>
            </a:r>
            <a:r>
              <a:rPr lang="en-US" altLang="en-US" dirty="0"/>
              <a:t>given positive integer n, find primes p</a:t>
            </a:r>
            <a:r>
              <a:rPr lang="en-US" altLang="en-US" baseline="-25000" dirty="0"/>
              <a:t>1</a:t>
            </a:r>
            <a:r>
              <a:rPr lang="en-US" altLang="en-US" dirty="0"/>
              <a:t>, …, </a:t>
            </a:r>
            <a:r>
              <a:rPr lang="en-US" altLang="en-US" dirty="0" err="1"/>
              <a:t>p</a:t>
            </a:r>
            <a:r>
              <a:rPr lang="en-US" altLang="en-US" baseline="-25000" dirty="0" err="1"/>
              <a:t>k</a:t>
            </a:r>
            <a:r>
              <a:rPr lang="en-US" altLang="en-US" dirty="0"/>
              <a:t> such that n=p</a:t>
            </a:r>
            <a:r>
              <a:rPr lang="en-US" altLang="en-US" baseline="-25000" dirty="0"/>
              <a:t>1</a:t>
            </a:r>
            <a:r>
              <a:rPr lang="en-US" altLang="en-US" baseline="30000" dirty="0"/>
              <a:t>e</a:t>
            </a:r>
            <a:r>
              <a:rPr lang="en-US" altLang="en-US" baseline="15000" dirty="0"/>
              <a:t>1</a:t>
            </a:r>
            <a:r>
              <a:rPr lang="en-US" altLang="en-US" dirty="0"/>
              <a:t>p</a:t>
            </a:r>
            <a:r>
              <a:rPr lang="en-US" altLang="en-US" baseline="-25000" dirty="0"/>
              <a:t>2</a:t>
            </a:r>
            <a:r>
              <a:rPr lang="en-US" altLang="en-US" baseline="30000" dirty="0"/>
              <a:t>e</a:t>
            </a:r>
            <a:r>
              <a:rPr lang="en-US" altLang="en-US" baseline="15000" dirty="0"/>
              <a:t>2</a:t>
            </a:r>
            <a:r>
              <a:rPr lang="en-US" altLang="en-US" dirty="0"/>
              <a:t>…</a:t>
            </a:r>
            <a:r>
              <a:rPr lang="en-US" altLang="en-US" dirty="0" err="1"/>
              <a:t>p</a:t>
            </a:r>
            <a:r>
              <a:rPr lang="en-US" altLang="en-US" baseline="-25000" dirty="0" err="1"/>
              <a:t>k</a:t>
            </a:r>
            <a:r>
              <a:rPr lang="en-US" altLang="en-US" baseline="30000" dirty="0" err="1"/>
              <a:t>e</a:t>
            </a:r>
            <a:r>
              <a:rPr lang="en-US" altLang="en-US" baseline="15000" dirty="0" err="1"/>
              <a:t>k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755-107C-4147-A005-68628409721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38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1417638"/>
            <a:ext cx="8774141" cy="497560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755-107C-4147-A005-68628409721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5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nghaoW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DinghaoWu</Template>
  <TotalTime>18078</TotalTime>
  <Words>2676</Words>
  <Application>Microsoft Office PowerPoint</Application>
  <PresentationFormat>On-screen Show (4:3)</PresentationFormat>
  <Paragraphs>402</Paragraphs>
  <Slides>50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0" baseType="lpstr">
      <vt:lpstr>Courier</vt:lpstr>
      <vt:lpstr>Times-Roman</vt:lpstr>
      <vt:lpstr>Arial</vt:lpstr>
      <vt:lpstr>Calibri</vt:lpstr>
      <vt:lpstr>Segoe UI</vt:lpstr>
      <vt:lpstr>Symbol</vt:lpstr>
      <vt:lpstr>Times</vt:lpstr>
      <vt:lpstr>Times New Roman</vt:lpstr>
      <vt:lpstr>Wingdings</vt:lpstr>
      <vt:lpstr>DinghaoWu</vt:lpstr>
      <vt:lpstr>Public Key Cryptography</vt:lpstr>
      <vt:lpstr>Application: Public-Key Encryption</vt:lpstr>
      <vt:lpstr>Application: Digital Signature</vt:lpstr>
      <vt:lpstr>Public Key Cryptography</vt:lpstr>
      <vt:lpstr>Public Key Requirements</vt:lpstr>
      <vt:lpstr>Public Key Algorithms</vt:lpstr>
      <vt:lpstr>RSA (Rivest, Shamir, Adleman)</vt:lpstr>
      <vt:lpstr>PowerPoint Presentation</vt:lpstr>
      <vt:lpstr>N</vt:lpstr>
      <vt:lpstr>RSA</vt:lpstr>
      <vt:lpstr>RSA</vt:lpstr>
      <vt:lpstr>Euler’s Theorem</vt:lpstr>
      <vt:lpstr>Does RSA Really Work?</vt:lpstr>
      <vt:lpstr>Simple RSA Example</vt:lpstr>
      <vt:lpstr>Simple RSA Example</vt:lpstr>
      <vt:lpstr>More Efficient RSA (1)</vt:lpstr>
      <vt:lpstr>More Efficient RSA (2)</vt:lpstr>
      <vt:lpstr>Diffie-Hellman</vt:lpstr>
      <vt:lpstr>Diffie-Hellman</vt:lpstr>
      <vt:lpstr>Diffie-Hellman</vt:lpstr>
      <vt:lpstr>Diffie-Hellman</vt:lpstr>
      <vt:lpstr>Diffie-Hellman</vt:lpstr>
      <vt:lpstr>Exercises</vt:lpstr>
      <vt:lpstr>Diffie-Hellman</vt:lpstr>
      <vt:lpstr>Diffie-Hellman</vt:lpstr>
      <vt:lpstr>Uses for Public Key Crypto</vt:lpstr>
      <vt:lpstr>Uses for Public Key Crypto</vt:lpstr>
      <vt:lpstr>Non-non-repudiation</vt:lpstr>
      <vt:lpstr>Non-repudiation</vt:lpstr>
      <vt:lpstr>Digital Envelopes</vt:lpstr>
      <vt:lpstr>Sign and Encrypt  vs  Encrypt and Sign</vt:lpstr>
      <vt:lpstr>Public Key Notation</vt:lpstr>
      <vt:lpstr>Confidentiality and  Non-repudiation</vt:lpstr>
      <vt:lpstr>Sign and Encrypt</vt:lpstr>
      <vt:lpstr>Encrypt and Sign</vt:lpstr>
      <vt:lpstr>Public Key Infrastructure</vt:lpstr>
      <vt:lpstr>PKI</vt:lpstr>
      <vt:lpstr>PKI</vt:lpstr>
      <vt:lpstr>Example of A CA Hierarchy</vt:lpstr>
      <vt:lpstr>Public Key Certificate</vt:lpstr>
      <vt:lpstr>Certificate Content</vt:lpstr>
      <vt:lpstr>Certificate Revocation</vt:lpstr>
      <vt:lpstr>Solutions</vt:lpstr>
      <vt:lpstr>PKI Trust Models</vt:lpstr>
      <vt:lpstr>PKI Trust Models</vt:lpstr>
      <vt:lpstr>PKI Trust Models</vt:lpstr>
      <vt:lpstr>Confidentiality  in the Real World</vt:lpstr>
      <vt:lpstr>Symmetric Key vs Public Key</vt:lpstr>
      <vt:lpstr>Notation Reminder</vt:lpstr>
      <vt:lpstr>Real World Confidentiality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</dc:title>
  <dc:creator>Dinghao Wu</dc:creator>
  <cp:lastModifiedBy>Sencun Zhu</cp:lastModifiedBy>
  <cp:revision>56</cp:revision>
  <dcterms:created xsi:type="dcterms:W3CDTF">2011-01-18T14:58:11Z</dcterms:created>
  <dcterms:modified xsi:type="dcterms:W3CDTF">2017-02-02T17:17:08Z</dcterms:modified>
</cp:coreProperties>
</file>