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4"/>
  </p:notesMasterIdLst>
  <p:sldIdLst>
    <p:sldId id="420" r:id="rId2"/>
    <p:sldId id="421" r:id="rId3"/>
    <p:sldId id="463" r:id="rId4"/>
    <p:sldId id="451" r:id="rId5"/>
    <p:sldId id="462" r:id="rId6"/>
    <p:sldId id="464" r:id="rId7"/>
    <p:sldId id="422" r:id="rId8"/>
    <p:sldId id="423" r:id="rId9"/>
    <p:sldId id="424" r:id="rId10"/>
    <p:sldId id="425" r:id="rId11"/>
    <p:sldId id="429" r:id="rId12"/>
    <p:sldId id="430" r:id="rId13"/>
    <p:sldId id="455" r:id="rId14"/>
    <p:sldId id="456" r:id="rId15"/>
    <p:sldId id="465" r:id="rId16"/>
    <p:sldId id="466" r:id="rId17"/>
    <p:sldId id="467" r:id="rId18"/>
    <p:sldId id="447" r:id="rId19"/>
    <p:sldId id="448" r:id="rId20"/>
    <p:sldId id="439" r:id="rId21"/>
    <p:sldId id="440" r:id="rId22"/>
    <p:sldId id="441" r:id="rId23"/>
    <p:sldId id="460" r:id="rId24"/>
    <p:sldId id="491" r:id="rId25"/>
    <p:sldId id="492" r:id="rId26"/>
    <p:sldId id="493" r:id="rId27"/>
    <p:sldId id="494" r:id="rId28"/>
    <p:sldId id="495" r:id="rId29"/>
    <p:sldId id="496" r:id="rId30"/>
    <p:sldId id="468" r:id="rId31"/>
    <p:sldId id="469" r:id="rId32"/>
    <p:sldId id="470" r:id="rId33"/>
    <p:sldId id="471" r:id="rId34"/>
    <p:sldId id="472" r:id="rId35"/>
    <p:sldId id="473" r:id="rId36"/>
    <p:sldId id="474" r:id="rId37"/>
    <p:sldId id="475" r:id="rId38"/>
    <p:sldId id="476" r:id="rId39"/>
    <p:sldId id="477" r:id="rId40"/>
    <p:sldId id="478" r:id="rId41"/>
    <p:sldId id="479" r:id="rId42"/>
    <p:sldId id="480" r:id="rId43"/>
    <p:sldId id="481" r:id="rId44"/>
    <p:sldId id="482" r:id="rId45"/>
    <p:sldId id="483" r:id="rId46"/>
    <p:sldId id="484" r:id="rId47"/>
    <p:sldId id="485" r:id="rId48"/>
    <p:sldId id="486" r:id="rId49"/>
    <p:sldId id="487" r:id="rId50"/>
    <p:sldId id="488" r:id="rId51"/>
    <p:sldId id="489" r:id="rId52"/>
    <p:sldId id="490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258" autoAdjust="0"/>
  </p:normalViewPr>
  <p:slideViewPr>
    <p:cSldViewPr>
      <p:cViewPr>
        <p:scale>
          <a:sx n="66" d="100"/>
          <a:sy n="66" d="100"/>
        </p:scale>
        <p:origin x="-1494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7CF68-C619-4066-8A6D-C319F740D451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E1F348-5C00-4906-8D85-D43704CD8F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84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51DC85-5F59-4072-B586-06BEF335D330}" type="slidenum">
              <a:rPr lang="en-AU" altLang="en-US"/>
              <a:pPr/>
              <a:t>4</a:t>
            </a:fld>
            <a:endParaRPr lang="en-AU" altLang="en-US"/>
          </a:p>
        </p:txBody>
      </p:sp>
      <p:sp>
        <p:nvSpPr>
          <p:cNvPr id="310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BD2AF4-7487-4C0D-AED7-8FE0F862CAAB}" type="slidenum">
              <a:rPr lang="en-AU" altLang="en-US"/>
              <a:pPr/>
              <a:t>18</a:t>
            </a:fld>
            <a:endParaRPr lang="en-AU" altLang="en-US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AFC132-7BE2-476A-A1A2-D9D9BD003213}" type="slidenum">
              <a:rPr lang="en-AU" altLang="en-US"/>
              <a:pPr/>
              <a:t>19</a:t>
            </a:fld>
            <a:endParaRPr lang="en-AU" altLang="en-US"/>
          </a:p>
        </p:txBody>
      </p:sp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529588-D578-436B-BE15-78C6736FE1EE}" type="slidenum">
              <a:rPr lang="en-AU" altLang="en-US"/>
              <a:pPr/>
              <a:t>23</a:t>
            </a:fld>
            <a:endParaRPr lang="en-AU" altLang="en-US"/>
          </a:p>
        </p:txBody>
      </p:sp>
      <p:sp>
        <p:nvSpPr>
          <p:cNvPr id="3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DA444-E7D5-429B-9FBF-0ABDAF059E53}" type="datetime1">
              <a:rPr lang="en-US" smtClean="0"/>
              <a:pPr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Part 1  Cryptography                                                                                                    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755-107C-4147-A005-6862840972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291D1-DC05-4946-8FFD-1959631F50AA}" type="datetime1">
              <a:rPr lang="en-US" smtClean="0"/>
              <a:pPr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Part 1  Cryptography                                                                                                    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755-107C-4147-A005-6862840972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D59AA-9A82-45A9-B30D-89A73FA5B7B2}" type="datetime1">
              <a:rPr lang="en-US" smtClean="0"/>
              <a:pPr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Part 1  Cryptography                                                                                                    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755-107C-4147-A005-6862840972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Arial" pitchFamily="34" charset="0"/>
              <a:buChar char="•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5860-6334-4556-AB79-6B8BA4EE6068}" type="datetime1">
              <a:rPr lang="en-US" smtClean="0"/>
              <a:pPr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Part 1  Cryptography                                                                                                    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755-107C-4147-A005-6862840972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99EA-165F-4001-82FF-1A02E0D8CEDC}" type="datetime1">
              <a:rPr lang="en-US" smtClean="0"/>
              <a:pPr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Part 1  Cryptography                                                                                                    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755-107C-4147-A005-6862840972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F664-481A-4F24-8CAD-08BD014B83A6}" type="datetime1">
              <a:rPr lang="en-US" smtClean="0"/>
              <a:pPr/>
              <a:t>10/6/2015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Part 1  Cryptography                                                                                                    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755-107C-4147-A005-6862840972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9160D-F0A2-4990-9E8C-E59EBF066F8A}" type="datetime1">
              <a:rPr lang="en-US" smtClean="0"/>
              <a:pPr/>
              <a:t>10/6/2015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Part 1  Cryptography                                                                                                     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755-107C-4147-A005-6862840972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FA3C-0F01-4EB5-AE48-700886A53DBB}" type="datetime1">
              <a:rPr lang="en-US" smtClean="0"/>
              <a:pPr/>
              <a:t>10/6/2015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Part 1  Cryptography                                                                                                    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755-107C-4147-A005-6862840972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BDB7-22FC-42F5-A015-A2D1E6036EDD}" type="datetime1">
              <a:rPr lang="en-US" smtClean="0"/>
              <a:pPr/>
              <a:t>10/6/2015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Part 1  Cryptography                                                                                                     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755-107C-4147-A005-6862840972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0DE4B-7333-49DB-8CAD-6623536D6998}" type="datetime1">
              <a:rPr lang="en-US" smtClean="0"/>
              <a:pPr/>
              <a:t>10/6/2015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Part 1  Cryptography                                                                                                    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755-107C-4147-A005-6862840972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A0671-B8DF-459C-B199-F218B854968E}" type="datetime1">
              <a:rPr lang="en-US" smtClean="0"/>
              <a:pPr/>
              <a:t>10/6/2015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Part 1  Cryptography                                                                                                    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755-107C-4147-A005-6862840972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A1715-F6FD-420D-A2AF-E6D9371CB746}" type="datetime1">
              <a:rPr lang="en-US" smtClean="0"/>
              <a:pPr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 Part 1  Cryptography                                                                                                    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56755-107C-4147-A005-68628409721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avarnd.org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288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Hash Functions and Message Authentication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755-107C-4147-A005-68628409721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Of Hashes and Birthdays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If </a:t>
            </a:r>
            <a:r>
              <a:rPr lang="en-US" sz="2800" smtClean="0">
                <a:latin typeface="Times-Roman" charset="0"/>
              </a:rPr>
              <a:t>h(x)</a:t>
            </a:r>
            <a:r>
              <a:rPr lang="en-US" sz="2800" smtClean="0"/>
              <a:t> is </a:t>
            </a:r>
            <a:r>
              <a:rPr lang="en-US" sz="2800" smtClean="0">
                <a:latin typeface="Times-Roman" charset="0"/>
              </a:rPr>
              <a:t>N</a:t>
            </a:r>
            <a:r>
              <a:rPr lang="en-US" sz="2800" smtClean="0"/>
              <a:t> bits, then </a:t>
            </a:r>
            <a:r>
              <a:rPr lang="en-US" sz="2800" smtClean="0">
                <a:latin typeface="Times-Roman" charset="0"/>
              </a:rPr>
              <a:t>2</a:t>
            </a:r>
            <a:r>
              <a:rPr lang="en-US" sz="2800" baseline="30000" smtClean="0">
                <a:latin typeface="Times-Roman" charset="0"/>
              </a:rPr>
              <a:t>N</a:t>
            </a:r>
            <a:r>
              <a:rPr lang="en-US" sz="2800" smtClean="0"/>
              <a:t> different hash values are possible</a:t>
            </a:r>
          </a:p>
          <a:p>
            <a:pPr eaLnBrk="1" hangingPunct="1"/>
            <a:r>
              <a:rPr lang="en-US" sz="2800" smtClean="0">
                <a:latin typeface="Times-Roman" charset="0"/>
              </a:rPr>
              <a:t>sqrt(2</a:t>
            </a:r>
            <a:r>
              <a:rPr lang="en-US" sz="2800" baseline="30000" smtClean="0">
                <a:latin typeface="Times-Roman" charset="0"/>
              </a:rPr>
              <a:t>N</a:t>
            </a:r>
            <a:r>
              <a:rPr lang="en-US" sz="2800" smtClean="0">
                <a:latin typeface="Times-Roman" charset="0"/>
              </a:rPr>
              <a:t>) = 2</a:t>
            </a:r>
            <a:r>
              <a:rPr lang="en-US" sz="2800" baseline="30000" smtClean="0">
                <a:latin typeface="Times-Roman" charset="0"/>
              </a:rPr>
              <a:t>N/2</a:t>
            </a:r>
            <a:endParaRPr lang="en-US" sz="2800" smtClean="0"/>
          </a:p>
          <a:p>
            <a:pPr eaLnBrk="1" hangingPunct="1"/>
            <a:r>
              <a:rPr lang="en-US" sz="2800" smtClean="0"/>
              <a:t>Therefore, hash about </a:t>
            </a:r>
            <a:r>
              <a:rPr lang="en-US" sz="2800" smtClean="0">
                <a:latin typeface="Times-Roman" charset="0"/>
              </a:rPr>
              <a:t>2</a:t>
            </a:r>
            <a:r>
              <a:rPr lang="en-US" sz="2800" baseline="30000" smtClean="0">
                <a:latin typeface="Times-Roman" charset="0"/>
              </a:rPr>
              <a:t>N/2</a:t>
            </a:r>
            <a:r>
              <a:rPr lang="en-US" sz="2800" smtClean="0"/>
              <a:t> random values and you expect to find a collision</a:t>
            </a:r>
          </a:p>
          <a:p>
            <a:pPr eaLnBrk="1" hangingPunct="1"/>
            <a:r>
              <a:rPr lang="en-US" sz="2800" b="1" smtClean="0">
                <a:solidFill>
                  <a:schemeClr val="hlink"/>
                </a:solidFill>
              </a:rPr>
              <a:t>Implication:</a:t>
            </a:r>
            <a:r>
              <a:rPr lang="en-US" sz="2800" smtClean="0"/>
              <a:t> secure </a:t>
            </a:r>
            <a:r>
              <a:rPr lang="en-US" sz="2800" smtClean="0">
                <a:latin typeface="Times-Roman" charset="0"/>
              </a:rPr>
              <a:t>N</a:t>
            </a:r>
            <a:r>
              <a:rPr lang="en-US" sz="2800" smtClean="0"/>
              <a:t> bit symmetric key requires </a:t>
            </a:r>
            <a:r>
              <a:rPr lang="en-US" sz="2800" smtClean="0">
                <a:latin typeface="Times-Roman" charset="0"/>
              </a:rPr>
              <a:t>2</a:t>
            </a:r>
            <a:r>
              <a:rPr lang="en-US" sz="2800" baseline="30000" smtClean="0">
                <a:latin typeface="Times-Roman" charset="0"/>
              </a:rPr>
              <a:t>N</a:t>
            </a:r>
            <a:r>
              <a:rPr lang="en-US" sz="2800" baseline="30000" smtClean="0">
                <a:latin typeface="Times-Roman" charset="0"/>
                <a:sym typeface="Symbol" pitchFamily="18" charset="2"/>
              </a:rPr>
              <a:t></a:t>
            </a:r>
            <a:r>
              <a:rPr lang="en-US" sz="2800" baseline="30000" smtClean="0">
                <a:latin typeface="Times-Roman" charset="0"/>
              </a:rPr>
              <a:t>1</a:t>
            </a:r>
            <a:r>
              <a:rPr lang="en-US" sz="2800" smtClean="0"/>
              <a:t> work to “break” while secure </a:t>
            </a:r>
            <a:r>
              <a:rPr lang="en-US" sz="2800" smtClean="0">
                <a:latin typeface="Times-Roman" charset="0"/>
              </a:rPr>
              <a:t>N</a:t>
            </a:r>
            <a:r>
              <a:rPr lang="en-US" sz="2800" smtClean="0"/>
              <a:t> bit hash requires </a:t>
            </a:r>
            <a:r>
              <a:rPr lang="en-US" sz="2800" smtClean="0">
                <a:latin typeface="Times-Roman" charset="0"/>
              </a:rPr>
              <a:t>2</a:t>
            </a:r>
            <a:r>
              <a:rPr lang="en-US" sz="2800" baseline="30000" smtClean="0">
                <a:latin typeface="Times-Roman" charset="0"/>
              </a:rPr>
              <a:t>N/2</a:t>
            </a:r>
            <a:r>
              <a:rPr lang="en-US" sz="2800" smtClean="0"/>
              <a:t> work to “break”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755-107C-4147-A005-68628409721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Popular Crypto Hashes</a:t>
            </a:r>
          </a:p>
        </p:txBody>
      </p:sp>
      <p:sp>
        <p:nvSpPr>
          <p:cNvPr id="178180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772400" cy="46482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800" b="1" dirty="0" smtClean="0">
                <a:solidFill>
                  <a:schemeClr val="hlink"/>
                </a:solidFill>
              </a:rPr>
              <a:t>MD5</a:t>
            </a:r>
            <a:r>
              <a:rPr lang="en-US" sz="2800" dirty="0" smtClean="0"/>
              <a:t> </a:t>
            </a:r>
            <a:r>
              <a:rPr lang="en-US" dirty="0" smtClean="0">
                <a:sym typeface="Symbol" pitchFamily="18" charset="2"/>
              </a:rPr>
              <a:t></a:t>
            </a:r>
            <a:r>
              <a:rPr lang="en-US" sz="2800" dirty="0" smtClean="0"/>
              <a:t> invented by </a:t>
            </a:r>
            <a:r>
              <a:rPr lang="en-US" sz="2800" dirty="0" err="1" smtClean="0"/>
              <a:t>Rivest</a:t>
            </a:r>
            <a:endParaRPr lang="en-US" sz="2800" dirty="0" smtClean="0"/>
          </a:p>
          <a:p>
            <a:pPr lvl="1" eaLnBrk="1" hangingPunct="1"/>
            <a:r>
              <a:rPr lang="en-US" sz="2400" dirty="0" smtClean="0"/>
              <a:t>128 bit output</a:t>
            </a:r>
          </a:p>
          <a:p>
            <a:pPr lvl="1" eaLnBrk="1" hangingPunct="1"/>
            <a:r>
              <a:rPr lang="en-US" sz="2400" dirty="0" smtClean="0"/>
              <a:t>Note: MD5 collision recently found</a:t>
            </a:r>
          </a:p>
          <a:p>
            <a:pPr eaLnBrk="1" hangingPunct="1"/>
            <a:r>
              <a:rPr lang="en-US" sz="2800" b="1" dirty="0" smtClean="0">
                <a:solidFill>
                  <a:schemeClr val="hlink"/>
                </a:solidFill>
              </a:rPr>
              <a:t>SHA-1</a:t>
            </a:r>
            <a:r>
              <a:rPr lang="en-US" sz="2800" dirty="0" smtClean="0"/>
              <a:t> </a:t>
            </a:r>
            <a:r>
              <a:rPr lang="en-US" dirty="0" smtClean="0">
                <a:sym typeface="Symbol" pitchFamily="18" charset="2"/>
              </a:rPr>
              <a:t></a:t>
            </a:r>
            <a:r>
              <a:rPr lang="en-US" sz="2800" dirty="0" smtClean="0"/>
              <a:t> A US government standard (similar to MD5)</a:t>
            </a:r>
          </a:p>
          <a:p>
            <a:pPr lvl="1" eaLnBrk="1" hangingPunct="1"/>
            <a:r>
              <a:rPr lang="en-US" sz="2400" dirty="0" smtClean="0"/>
              <a:t>160 bit output</a:t>
            </a:r>
          </a:p>
          <a:p>
            <a:r>
              <a:rPr lang="en-US" altLang="en-US" sz="2800" dirty="0"/>
              <a:t>more recent SHA-256, SHA-384, SHA-512 provide improved size and security</a:t>
            </a:r>
          </a:p>
          <a:p>
            <a:pPr eaLnBrk="1" hangingPunct="1"/>
            <a:r>
              <a:rPr lang="en-US" sz="2800" dirty="0" smtClean="0"/>
              <a:t>MD5 and SHA-1 most widely used</a:t>
            </a:r>
          </a:p>
          <a:p>
            <a:pPr eaLnBrk="1" hangingPunct="1"/>
            <a:r>
              <a:rPr lang="en-US" sz="2800" dirty="0" smtClean="0"/>
              <a:t>Hashes work by hashing message in blocks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755-107C-4147-A005-68628409721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848600" cy="1143000"/>
          </a:xfrm>
        </p:spPr>
        <p:txBody>
          <a:bodyPr/>
          <a:lstStyle/>
          <a:p>
            <a:pPr eaLnBrk="1" hangingPunct="1"/>
            <a:r>
              <a:rPr lang="en-US" smtClean="0"/>
              <a:t>Crypto Hash Design</a:t>
            </a:r>
          </a:p>
        </p:txBody>
      </p:sp>
      <p:sp>
        <p:nvSpPr>
          <p:cNvPr id="17920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43434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Desired property: </a:t>
            </a:r>
            <a:r>
              <a:rPr lang="en-US" sz="2800" b="1" dirty="0" smtClean="0">
                <a:solidFill>
                  <a:schemeClr val="hlink"/>
                </a:solidFill>
              </a:rPr>
              <a:t>avalanche effect</a:t>
            </a:r>
            <a:endParaRPr lang="en-US" sz="2800" dirty="0" smtClean="0"/>
          </a:p>
          <a:p>
            <a:pPr lvl="1" eaLnBrk="1" hangingPunct="1"/>
            <a:r>
              <a:rPr lang="en-US" sz="2400" dirty="0" smtClean="0"/>
              <a:t>Change to 1 bit of input should affect about half of output bits</a:t>
            </a:r>
          </a:p>
          <a:p>
            <a:pPr eaLnBrk="1" hangingPunct="1"/>
            <a:r>
              <a:rPr lang="en-US" sz="2800" dirty="0" smtClean="0"/>
              <a:t>Crypto hash functions consist of some number of rounds</a:t>
            </a:r>
          </a:p>
          <a:p>
            <a:pPr eaLnBrk="1" hangingPunct="1"/>
            <a:r>
              <a:rPr lang="en-US" sz="2800" dirty="0" smtClean="0"/>
              <a:t>Want security and speed</a:t>
            </a:r>
          </a:p>
          <a:p>
            <a:pPr lvl="1" eaLnBrk="1" hangingPunct="1"/>
            <a:r>
              <a:rPr lang="en-US" sz="2400" dirty="0" smtClean="0"/>
              <a:t>Avalanche effect after few rounds</a:t>
            </a:r>
          </a:p>
          <a:p>
            <a:pPr lvl="1" eaLnBrk="1" hangingPunct="1"/>
            <a:r>
              <a:rPr lang="en-US" sz="2400" dirty="0" smtClean="0"/>
              <a:t>But simple rounds</a:t>
            </a:r>
          </a:p>
          <a:p>
            <a:pPr eaLnBrk="1" hangingPunct="1"/>
            <a:r>
              <a:rPr lang="en-US" sz="2800" dirty="0" smtClean="0"/>
              <a:t>Analogous to design of block ciphers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755-107C-4147-A005-68628409721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Hash Uses</a:t>
            </a:r>
          </a:p>
        </p:txBody>
      </p:sp>
      <p:sp>
        <p:nvSpPr>
          <p:cNvPr id="1914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800" dirty="0" smtClean="0"/>
              <a:t>Authentication (</a:t>
            </a:r>
            <a:r>
              <a:rPr lang="en-US" sz="2800" dirty="0" smtClean="0">
                <a:latin typeface="Times-Roman" charset="0"/>
              </a:rPr>
              <a:t>HMAC</a:t>
            </a:r>
            <a:r>
              <a:rPr lang="en-US" sz="2800" dirty="0" smtClean="0"/>
              <a:t>)</a:t>
            </a:r>
          </a:p>
          <a:p>
            <a:pPr eaLnBrk="1" hangingPunct="1">
              <a:lnSpc>
                <a:spcPct val="110000"/>
              </a:lnSpc>
            </a:pPr>
            <a:r>
              <a:rPr lang="en-US" sz="2800" dirty="0" smtClean="0"/>
              <a:t>Message integrity (</a:t>
            </a:r>
            <a:r>
              <a:rPr lang="en-US" sz="2800" dirty="0" smtClean="0">
                <a:latin typeface="Times-Roman" charset="0"/>
              </a:rPr>
              <a:t>HMAC</a:t>
            </a:r>
            <a:r>
              <a:rPr lang="en-US" sz="2800" dirty="0" smtClean="0"/>
              <a:t>)</a:t>
            </a:r>
          </a:p>
          <a:p>
            <a:pPr eaLnBrk="1" hangingPunct="1">
              <a:lnSpc>
                <a:spcPct val="110000"/>
              </a:lnSpc>
            </a:pPr>
            <a:r>
              <a:rPr lang="en-US" sz="2800" dirty="0" smtClean="0"/>
              <a:t>Message fingerprint</a:t>
            </a:r>
          </a:p>
          <a:p>
            <a:pPr eaLnBrk="1" hangingPunct="1">
              <a:lnSpc>
                <a:spcPct val="110000"/>
              </a:lnSpc>
            </a:pPr>
            <a:r>
              <a:rPr lang="en-US" sz="2800" dirty="0" smtClean="0"/>
              <a:t>Data corruption detection</a:t>
            </a:r>
          </a:p>
          <a:p>
            <a:pPr eaLnBrk="1" hangingPunct="1">
              <a:lnSpc>
                <a:spcPct val="110000"/>
              </a:lnSpc>
            </a:pPr>
            <a:r>
              <a:rPr lang="en-US" sz="2800" dirty="0" smtClean="0"/>
              <a:t>Digital signature efficiency</a:t>
            </a:r>
          </a:p>
          <a:p>
            <a:pPr eaLnBrk="1" hangingPunct="1">
              <a:lnSpc>
                <a:spcPct val="110000"/>
              </a:lnSpc>
            </a:pPr>
            <a:r>
              <a:rPr lang="en-US" sz="2800" dirty="0" smtClean="0"/>
              <a:t>Anything you can do with symmetric crypto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755-107C-4147-A005-68628409721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600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Online Auction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924800" cy="43434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800" dirty="0" smtClean="0"/>
              <a:t>Suppose Alice, Bob and Charlie are bidders</a:t>
            </a:r>
          </a:p>
          <a:p>
            <a:pPr eaLnBrk="1" hangingPunct="1"/>
            <a:r>
              <a:rPr lang="en-US" sz="2800" dirty="0" smtClean="0"/>
              <a:t>Alice plans to bid </a:t>
            </a:r>
            <a:r>
              <a:rPr lang="en-US" sz="2800" dirty="0" smtClean="0">
                <a:latin typeface="Times-Roman" charset="0"/>
              </a:rPr>
              <a:t>A</a:t>
            </a:r>
            <a:r>
              <a:rPr lang="en-US" sz="2800" dirty="0" smtClean="0"/>
              <a:t>, Bob </a:t>
            </a:r>
            <a:r>
              <a:rPr lang="en-US" sz="2800" dirty="0" smtClean="0">
                <a:latin typeface="Times-Roman" charset="0"/>
              </a:rPr>
              <a:t>B</a:t>
            </a:r>
            <a:r>
              <a:rPr lang="en-US" sz="2800" dirty="0" smtClean="0"/>
              <a:t> and Charlie </a:t>
            </a:r>
            <a:r>
              <a:rPr lang="en-US" sz="2800" dirty="0" smtClean="0">
                <a:latin typeface="Times-Roman" charset="0"/>
              </a:rPr>
              <a:t>C</a:t>
            </a:r>
            <a:endParaRPr lang="en-US" sz="2800" dirty="0" smtClean="0"/>
          </a:p>
          <a:p>
            <a:pPr eaLnBrk="1" hangingPunct="1"/>
            <a:r>
              <a:rPr lang="en-US" sz="2800" dirty="0" smtClean="0"/>
              <a:t>They don’t trust that bids will stay secret</a:t>
            </a:r>
          </a:p>
          <a:p>
            <a:pPr eaLnBrk="1" hangingPunct="1"/>
            <a:r>
              <a:rPr lang="en-US" sz="2800" dirty="0" smtClean="0"/>
              <a:t>Solution?</a:t>
            </a:r>
          </a:p>
          <a:p>
            <a:pPr lvl="1" eaLnBrk="1" hangingPunct="1"/>
            <a:r>
              <a:rPr lang="en-US" sz="2400" dirty="0" smtClean="0"/>
              <a:t>Alice, Bob, Charlie submit </a:t>
            </a:r>
            <a:r>
              <a:rPr lang="en-US" sz="2400" b="1" dirty="0" smtClean="0">
                <a:solidFill>
                  <a:schemeClr val="hlink"/>
                </a:solidFill>
              </a:rPr>
              <a:t>hashes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Times-Roman" charset="0"/>
              </a:rPr>
              <a:t>h(A)</a:t>
            </a:r>
            <a:r>
              <a:rPr lang="en-US" sz="2400" dirty="0" smtClean="0"/>
              <a:t>, </a:t>
            </a:r>
            <a:r>
              <a:rPr lang="en-US" sz="2400" dirty="0" smtClean="0">
                <a:latin typeface="Times-Roman" charset="0"/>
              </a:rPr>
              <a:t>h(B)</a:t>
            </a:r>
            <a:r>
              <a:rPr lang="en-US" sz="2400" dirty="0" smtClean="0"/>
              <a:t>, </a:t>
            </a:r>
            <a:r>
              <a:rPr lang="en-US" sz="2400" dirty="0" smtClean="0">
                <a:latin typeface="Times-Roman" charset="0"/>
              </a:rPr>
              <a:t>h(C)</a:t>
            </a:r>
            <a:endParaRPr lang="en-US" sz="2400" dirty="0" smtClean="0"/>
          </a:p>
          <a:p>
            <a:pPr lvl="1" eaLnBrk="1" hangingPunct="1"/>
            <a:r>
              <a:rPr lang="en-US" sz="2400" dirty="0" smtClean="0"/>
              <a:t>All hashes received and posted online</a:t>
            </a:r>
          </a:p>
          <a:p>
            <a:pPr lvl="1" eaLnBrk="1" hangingPunct="1"/>
            <a:r>
              <a:rPr lang="en-US" sz="2400" dirty="0" smtClean="0"/>
              <a:t>Then bids </a:t>
            </a:r>
            <a:r>
              <a:rPr lang="en-US" sz="2400" dirty="0" smtClean="0">
                <a:latin typeface="Times-Roman" charset="0"/>
              </a:rPr>
              <a:t>A</a:t>
            </a:r>
            <a:r>
              <a:rPr lang="en-US" sz="2400" dirty="0" smtClean="0"/>
              <a:t>, </a:t>
            </a:r>
            <a:r>
              <a:rPr lang="en-US" sz="2400" dirty="0" smtClean="0">
                <a:latin typeface="Times-Roman" charset="0"/>
              </a:rPr>
              <a:t>B</a:t>
            </a:r>
            <a:r>
              <a:rPr lang="en-US" sz="2400" dirty="0" smtClean="0"/>
              <a:t> and </a:t>
            </a:r>
            <a:r>
              <a:rPr lang="en-US" sz="2400" dirty="0" smtClean="0">
                <a:latin typeface="Times-Roman" charset="0"/>
              </a:rPr>
              <a:t>C</a:t>
            </a:r>
            <a:r>
              <a:rPr lang="en-US" sz="2400" dirty="0" smtClean="0"/>
              <a:t> revealed</a:t>
            </a:r>
          </a:p>
          <a:p>
            <a:pPr eaLnBrk="1" hangingPunct="1"/>
            <a:r>
              <a:rPr lang="en-US" sz="2800" dirty="0" smtClean="0"/>
              <a:t>Will hashes reveal bids (why?)</a:t>
            </a:r>
          </a:p>
          <a:p>
            <a:pPr eaLnBrk="1" hangingPunct="1"/>
            <a:r>
              <a:rPr lang="en-US" sz="2800" dirty="0" smtClean="0"/>
              <a:t>Can they change bids after hashes sent (why?)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755-107C-4147-A005-68628409721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58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153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153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153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3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E74D8080-2924-8A4F-A173-A859A2E93116}" type="slidenum">
              <a:rPr lang="en-US" smtClean="0">
                <a:latin typeface="Times New Roman" charset="0"/>
              </a:rPr>
              <a:pPr/>
              <a:t>15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007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Spam Reduction</a:t>
            </a:r>
          </a:p>
        </p:txBody>
      </p:sp>
      <p:sp>
        <p:nvSpPr>
          <p:cNvPr id="200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Spam reduction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Before</a:t>
            </a:r>
            <a:r>
              <a:rPr lang="en-US" dirty="0" smtClean="0"/>
              <a:t> accept email, want </a:t>
            </a:r>
            <a:r>
              <a:rPr lang="en-US" dirty="0"/>
              <a:t>proof that</a:t>
            </a:r>
            <a:r>
              <a:rPr lang="en-US" dirty="0" smtClean="0"/>
              <a:t> sender spent effort to create email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 smtClean="0"/>
              <a:t>Here, effort == CPU cycles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Goal is to limit</a:t>
            </a:r>
            <a:r>
              <a:rPr lang="en-US" dirty="0" smtClean="0"/>
              <a:t> the amount </a:t>
            </a:r>
            <a:r>
              <a:rPr lang="en-US" dirty="0"/>
              <a:t>of email that can be </a:t>
            </a:r>
            <a:r>
              <a:rPr lang="en-US" dirty="0" smtClean="0"/>
              <a:t>sent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 smtClean="0"/>
              <a:t>This approach will not eliminate spam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 smtClean="0"/>
              <a:t>Instead, make spam more </a:t>
            </a:r>
            <a:r>
              <a:rPr lang="en-US" dirty="0"/>
              <a:t>costly to send</a:t>
            </a:r>
          </a:p>
        </p:txBody>
      </p:sp>
    </p:spTree>
    <p:extLst>
      <p:ext uri="{BB962C8B-B14F-4D97-AF65-F5344CB8AC3E}">
        <p14:creationId xmlns:p14="http://schemas.microsoft.com/office/powerpoint/2010/main" val="748892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EE190C96-984F-4D4F-85A3-26B657EF6373}" type="slidenum">
              <a:rPr lang="en-US" smtClean="0">
                <a:latin typeface="Times New Roman" charset="0"/>
              </a:rPr>
              <a:pPr/>
              <a:t>16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017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Spam Reduction</a:t>
            </a:r>
          </a:p>
        </p:txBody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6962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0"/>
              </a:spcAft>
            </a:pPr>
            <a:r>
              <a:rPr lang="en-US" sz="2800" dirty="0"/>
              <a:t>Let </a:t>
            </a:r>
            <a:r>
              <a:rPr lang="en-US" sz="2800" dirty="0">
                <a:latin typeface="Times-Roman" charset="0"/>
              </a:rPr>
              <a:t>M</a:t>
            </a:r>
            <a:r>
              <a:rPr lang="en-US" sz="2800" dirty="0"/>
              <a:t> = email message</a:t>
            </a:r>
          </a:p>
          <a:p>
            <a:pPr eaLnBrk="1" hangingPunct="1">
              <a:lnSpc>
                <a:spcPct val="90000"/>
              </a:lnSpc>
              <a:spcAft>
                <a:spcPts val="0"/>
              </a:spcAft>
              <a:buFont typeface="Wingdings" charset="2"/>
              <a:buNone/>
            </a:pPr>
            <a:r>
              <a:rPr lang="en-US" sz="2800" dirty="0"/>
              <a:t>		 </a:t>
            </a:r>
            <a:r>
              <a:rPr lang="en-US" sz="2800" b="1" dirty="0">
                <a:solidFill>
                  <a:schemeClr val="accent2"/>
                </a:solidFill>
                <a:latin typeface="Times-Roman" charset="0"/>
              </a:rPr>
              <a:t>R</a:t>
            </a:r>
            <a:r>
              <a:rPr lang="en-US" sz="2800" dirty="0"/>
              <a:t> = value to be determined</a:t>
            </a:r>
          </a:p>
          <a:p>
            <a:pPr eaLnBrk="1" hangingPunct="1">
              <a:lnSpc>
                <a:spcPct val="90000"/>
              </a:lnSpc>
              <a:spcAft>
                <a:spcPts val="0"/>
              </a:spcAft>
              <a:buFont typeface="Wingdings" charset="2"/>
              <a:buNone/>
            </a:pPr>
            <a:r>
              <a:rPr lang="en-US" sz="2800" dirty="0"/>
              <a:t>		 </a:t>
            </a:r>
            <a:r>
              <a:rPr lang="en-US" sz="2800" dirty="0">
                <a:latin typeface="Times-Roman" charset="0"/>
              </a:rPr>
              <a:t>T</a:t>
            </a:r>
            <a:r>
              <a:rPr lang="en-US" sz="2800" dirty="0"/>
              <a:t> = current time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Sender must find </a:t>
            </a:r>
            <a:r>
              <a:rPr lang="en-US" sz="2800" b="1" dirty="0">
                <a:solidFill>
                  <a:schemeClr val="accent2"/>
                </a:solidFill>
                <a:latin typeface="Times-Roman" charset="0"/>
              </a:rPr>
              <a:t>R</a:t>
            </a:r>
            <a:r>
              <a:rPr lang="en-US" sz="2800" dirty="0"/>
              <a:t> so that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  <a:buFontTx/>
              <a:buNone/>
            </a:pPr>
            <a:r>
              <a:rPr lang="en-US" sz="2400" dirty="0">
                <a:latin typeface="Times-Roman" charset="0"/>
              </a:rPr>
              <a:t>	</a:t>
            </a:r>
            <a:r>
              <a:rPr lang="en-US" sz="2400" dirty="0" err="1">
                <a:latin typeface="Times-Roman" charset="0"/>
              </a:rPr>
              <a:t>h(M,</a:t>
            </a:r>
            <a:r>
              <a:rPr lang="en-US" sz="2400" b="1" dirty="0" err="1">
                <a:solidFill>
                  <a:schemeClr val="accent2"/>
                </a:solidFill>
                <a:latin typeface="Times-Roman" charset="0"/>
              </a:rPr>
              <a:t>R</a:t>
            </a:r>
            <a:r>
              <a:rPr lang="en-US" sz="2400" dirty="0" err="1">
                <a:latin typeface="Times-Roman" charset="0"/>
              </a:rPr>
              <a:t>,T</a:t>
            </a:r>
            <a:r>
              <a:rPr lang="en-US" sz="2400" dirty="0">
                <a:latin typeface="Times-Roman" charset="0"/>
              </a:rPr>
              <a:t>) = (00…0,X),</a:t>
            </a:r>
            <a:r>
              <a:rPr lang="en-US" sz="2400" dirty="0"/>
              <a:t> where</a:t>
            </a:r>
            <a:endParaRPr lang="en-US" sz="2400" dirty="0">
              <a:latin typeface="Times-Roman" charset="0"/>
            </a:endParaRP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  <a:buFontTx/>
              <a:buNone/>
            </a:pPr>
            <a:r>
              <a:rPr lang="en-US" sz="2400" dirty="0">
                <a:latin typeface="Times-Roman" charset="0"/>
              </a:rPr>
              <a:t>	N</a:t>
            </a:r>
            <a:r>
              <a:rPr lang="en-US" sz="2400" dirty="0"/>
              <a:t> initial bits of hash value are </a:t>
            </a:r>
            <a:r>
              <a:rPr lang="en-US" sz="2400" b="1" dirty="0">
                <a:solidFill>
                  <a:srgbClr val="FF0000"/>
                </a:solidFill>
              </a:rPr>
              <a:t>all zero</a:t>
            </a:r>
            <a:endParaRPr lang="en-US" sz="2400" dirty="0">
              <a:latin typeface="Times-Roman" charset="0"/>
            </a:endParaRP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Sender then sends </a:t>
            </a:r>
            <a:r>
              <a:rPr lang="en-US" sz="2800" dirty="0">
                <a:latin typeface="Times-Roman" charset="0"/>
              </a:rPr>
              <a:t>(M,</a:t>
            </a:r>
            <a:r>
              <a:rPr lang="en-US" sz="2800" b="1" dirty="0">
                <a:solidFill>
                  <a:schemeClr val="accent2"/>
                </a:solidFill>
                <a:latin typeface="Times-Roman" charset="0"/>
              </a:rPr>
              <a:t>R</a:t>
            </a:r>
            <a:r>
              <a:rPr lang="en-US" sz="2800" dirty="0">
                <a:latin typeface="Times-Roman" charset="0"/>
              </a:rPr>
              <a:t>,T)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Recipient accepts email, provided that…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  <a:buFontTx/>
              <a:buNone/>
            </a:pPr>
            <a:r>
              <a:rPr lang="en-US" sz="2400" dirty="0">
                <a:latin typeface="Times-Roman" charset="0"/>
              </a:rPr>
              <a:t>	</a:t>
            </a:r>
            <a:r>
              <a:rPr lang="en-US" sz="2400" dirty="0" err="1">
                <a:latin typeface="Times-Roman" charset="0"/>
              </a:rPr>
              <a:t>h(M,</a:t>
            </a:r>
            <a:r>
              <a:rPr lang="en-US" sz="2400" b="1" dirty="0" err="1">
                <a:solidFill>
                  <a:schemeClr val="accent2"/>
                </a:solidFill>
                <a:latin typeface="Times-Roman" charset="0"/>
              </a:rPr>
              <a:t>R</a:t>
            </a:r>
            <a:r>
              <a:rPr lang="en-US" sz="2400" dirty="0" err="1">
                <a:latin typeface="Times-Roman" charset="0"/>
              </a:rPr>
              <a:t>,T</a:t>
            </a:r>
            <a:r>
              <a:rPr lang="en-US" sz="2400" dirty="0">
                <a:latin typeface="Times-Roman" charset="0"/>
              </a:rPr>
              <a:t>)</a:t>
            </a:r>
            <a:r>
              <a:rPr lang="en-US" sz="2400" dirty="0"/>
              <a:t> begins with </a:t>
            </a:r>
            <a:r>
              <a:rPr lang="en-US" sz="2400" dirty="0">
                <a:latin typeface="Times-Roman" charset="0"/>
              </a:rPr>
              <a:t>N</a:t>
            </a:r>
            <a:r>
              <a:rPr lang="en-US" sz="2400" dirty="0"/>
              <a:t> zeros</a:t>
            </a:r>
            <a:endParaRPr lang="en-US" sz="2400" dirty="0">
              <a:latin typeface="Times-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188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88FF4534-35E1-AF4E-A316-053BD7B4A64F}" type="slidenum">
              <a:rPr lang="en-US" smtClean="0">
                <a:latin typeface="Times New Roman" charset="0"/>
              </a:rPr>
              <a:pPr/>
              <a:t>17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027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90600"/>
          </a:xfrm>
        </p:spPr>
        <p:txBody>
          <a:bodyPr/>
          <a:lstStyle/>
          <a:p>
            <a:pPr eaLnBrk="1" hangingPunct="1"/>
            <a:r>
              <a:rPr lang="en-US"/>
              <a:t>Spam Reduction</a:t>
            </a:r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724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Sender: </a:t>
            </a:r>
            <a:r>
              <a:rPr lang="en-US" sz="2800" dirty="0" err="1">
                <a:latin typeface="Times-Roman" charset="0"/>
              </a:rPr>
              <a:t>h(M,R,T</a:t>
            </a:r>
            <a:r>
              <a:rPr lang="en-US" sz="2800" dirty="0">
                <a:latin typeface="Times-Roman" charset="0"/>
              </a:rPr>
              <a:t>)</a:t>
            </a:r>
            <a:r>
              <a:rPr lang="en-US" sz="2800" dirty="0"/>
              <a:t> begins with </a:t>
            </a:r>
            <a:r>
              <a:rPr lang="en-US" sz="2800" dirty="0">
                <a:latin typeface="Times-Roman" charset="0"/>
              </a:rPr>
              <a:t>N</a:t>
            </a:r>
            <a:r>
              <a:rPr lang="en-US" sz="2800" dirty="0"/>
              <a:t> zeros</a:t>
            </a:r>
            <a:endParaRPr lang="en-US" sz="2800" dirty="0">
              <a:latin typeface="Times-Roman" charset="0"/>
            </a:endParaRP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Recipient: verify that </a:t>
            </a:r>
            <a:r>
              <a:rPr lang="en-US" sz="2800" dirty="0" err="1">
                <a:latin typeface="Times-Roman" charset="0"/>
              </a:rPr>
              <a:t>h(M,R,T</a:t>
            </a:r>
            <a:r>
              <a:rPr lang="en-US" sz="2800" dirty="0">
                <a:latin typeface="Times-Roman" charset="0"/>
              </a:rPr>
              <a:t>)</a:t>
            </a:r>
            <a:r>
              <a:rPr lang="en-US" sz="2800" dirty="0"/>
              <a:t> begins with </a:t>
            </a:r>
            <a:r>
              <a:rPr lang="en-US" sz="2800" dirty="0">
                <a:latin typeface="Times-Roman" charset="0"/>
              </a:rPr>
              <a:t>N</a:t>
            </a:r>
            <a:r>
              <a:rPr lang="en-US" sz="2800" dirty="0"/>
              <a:t> zeros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hlink"/>
                </a:solidFill>
              </a:rPr>
              <a:t>Work for sender:</a:t>
            </a:r>
            <a:r>
              <a:rPr lang="en-US" sz="2800" dirty="0"/>
              <a:t> about </a:t>
            </a:r>
            <a:r>
              <a:rPr lang="en-US" sz="2800" b="1" dirty="0">
                <a:solidFill>
                  <a:srgbClr val="FF0000"/>
                </a:solidFill>
                <a:latin typeface="Times-Roman" charset="0"/>
              </a:rPr>
              <a:t>2</a:t>
            </a:r>
            <a:r>
              <a:rPr lang="en-US" sz="2800" b="1" baseline="30000" dirty="0">
                <a:solidFill>
                  <a:srgbClr val="FF0000"/>
                </a:solidFill>
                <a:latin typeface="Times-Roman" charset="0"/>
              </a:rPr>
              <a:t>N</a:t>
            </a:r>
            <a:r>
              <a:rPr lang="en-US" sz="2800" b="1" dirty="0">
                <a:solidFill>
                  <a:srgbClr val="FF0000"/>
                </a:solidFill>
                <a:latin typeface="Times-Roman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hashes</a:t>
            </a:r>
            <a:endParaRPr lang="en-US" sz="2800" dirty="0"/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hlink"/>
                </a:solidFill>
              </a:rPr>
              <a:t>Work for recipient:</a:t>
            </a:r>
            <a:r>
              <a:rPr lang="en-US" sz="2800" dirty="0"/>
              <a:t> always </a:t>
            </a:r>
            <a:r>
              <a:rPr lang="en-US" sz="2800" b="1" dirty="0">
                <a:solidFill>
                  <a:srgbClr val="FF0000"/>
                </a:solidFill>
                <a:latin typeface="Times-Roman" charset="0"/>
              </a:rPr>
              <a:t>1</a:t>
            </a:r>
            <a:r>
              <a:rPr lang="en-US" sz="2800" b="1" dirty="0">
                <a:solidFill>
                  <a:srgbClr val="FF0000"/>
                </a:solidFill>
              </a:rPr>
              <a:t> hash</a:t>
            </a:r>
            <a:endParaRPr lang="en-US" sz="2800" dirty="0"/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Sender’s work increases exponentially in </a:t>
            </a:r>
            <a:r>
              <a:rPr lang="en-US" sz="2800" dirty="0">
                <a:latin typeface="Times-Roman" charset="0"/>
              </a:rPr>
              <a:t>N</a:t>
            </a:r>
            <a:endParaRPr lang="en-US" sz="2800" dirty="0"/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Small work for recipient regardless of </a:t>
            </a:r>
            <a:r>
              <a:rPr lang="en-US" sz="2800" dirty="0">
                <a:latin typeface="Times-Roman" charset="0"/>
              </a:rPr>
              <a:t>N</a:t>
            </a:r>
            <a:endParaRPr lang="en-US" sz="2800" dirty="0"/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Choose </a:t>
            </a:r>
            <a:r>
              <a:rPr lang="en-US" sz="2800" dirty="0">
                <a:latin typeface="Times-Roman" charset="0"/>
              </a:rPr>
              <a:t>N</a:t>
            </a:r>
            <a:r>
              <a:rPr lang="en-US" sz="2800" dirty="0"/>
              <a:t> so </a:t>
            </a:r>
            <a:r>
              <a:rPr lang="en-US" sz="2800" dirty="0" smtClean="0"/>
              <a:t>that…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Work acceptable for normal email users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Work</a:t>
            </a:r>
            <a:r>
              <a:rPr lang="en-US" sz="2400" dirty="0" smtClean="0"/>
              <a:t> is too </a:t>
            </a:r>
            <a:r>
              <a:rPr lang="en-US" sz="2400" dirty="0"/>
              <a:t>high for </a:t>
            </a:r>
            <a:r>
              <a:rPr lang="en-US" sz="2400" dirty="0" smtClean="0"/>
              <a:t>spammers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9863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6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6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6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6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6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6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6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96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96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3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Message Authentication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protects against active attacks</a:t>
            </a:r>
          </a:p>
          <a:p>
            <a:pPr>
              <a:lnSpc>
                <a:spcPct val="90000"/>
              </a:lnSpc>
            </a:pPr>
            <a:r>
              <a:rPr lang="en-US" altLang="en-US"/>
              <a:t>verifies received message is authentic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contents unaltered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from authentic source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timely and in correct sequence</a:t>
            </a:r>
          </a:p>
          <a:p>
            <a:pPr>
              <a:lnSpc>
                <a:spcPct val="90000"/>
              </a:lnSpc>
            </a:pPr>
            <a:r>
              <a:rPr lang="en-US" altLang="en-US"/>
              <a:t>can use conventional encryption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only sender &amp; receiver have key needed</a:t>
            </a:r>
          </a:p>
          <a:p>
            <a:pPr>
              <a:lnSpc>
                <a:spcPct val="90000"/>
              </a:lnSpc>
            </a:pPr>
            <a:r>
              <a:rPr lang="en-US" altLang="en-US"/>
              <a:t>or separate authentication mechanisms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append authentication tag to cleartext message</a:t>
            </a:r>
          </a:p>
        </p:txBody>
      </p:sp>
    </p:spTree>
    <p:extLst>
      <p:ext uri="{BB962C8B-B14F-4D97-AF65-F5344CB8AC3E}">
        <p14:creationId xmlns:p14="http://schemas.microsoft.com/office/powerpoint/2010/main" val="37050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77813"/>
            <a:ext cx="8686800" cy="1139825"/>
          </a:xfrm>
        </p:spPr>
        <p:txBody>
          <a:bodyPr/>
          <a:lstStyle/>
          <a:p>
            <a:r>
              <a:rPr lang="en-US" altLang="en-US"/>
              <a:t>Message Authentication Codes</a:t>
            </a:r>
          </a:p>
        </p:txBody>
      </p:sp>
      <p:pic>
        <p:nvPicPr>
          <p:cNvPr id="2129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125"/>
          <a:stretch>
            <a:fillRect/>
          </a:stretch>
        </p:blipFill>
        <p:spPr bwMode="auto">
          <a:xfrm>
            <a:off x="914400" y="1752600"/>
            <a:ext cx="7543800" cy="44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000"/>
                  </a:srgbClr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94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Hash Function Motivation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848600" cy="44196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Suppose Alice signs </a:t>
            </a:r>
            <a:r>
              <a:rPr lang="en-US" sz="2800" dirty="0" smtClean="0">
                <a:latin typeface="Times-Roman" charset="0"/>
              </a:rPr>
              <a:t>M</a:t>
            </a:r>
            <a:endParaRPr lang="en-US" sz="2800" dirty="0" smtClean="0"/>
          </a:p>
          <a:p>
            <a:pPr lvl="1" eaLnBrk="1" hangingPunct="1"/>
            <a:r>
              <a:rPr lang="en-US" sz="2400" dirty="0" smtClean="0"/>
              <a:t>Alice sends </a:t>
            </a:r>
            <a:r>
              <a:rPr lang="en-US" sz="2400" dirty="0" smtClean="0">
                <a:latin typeface="Times-Roman" charset="0"/>
              </a:rPr>
              <a:t>M</a:t>
            </a:r>
            <a:r>
              <a:rPr lang="en-US" sz="2400" dirty="0" smtClean="0"/>
              <a:t> and </a:t>
            </a:r>
            <a:r>
              <a:rPr lang="en-US" sz="2400" dirty="0" smtClean="0">
                <a:latin typeface="Times-Roman" charset="0"/>
              </a:rPr>
              <a:t>S = [M]</a:t>
            </a:r>
            <a:r>
              <a:rPr lang="en-US" sz="2400" baseline="-25000" dirty="0" smtClean="0">
                <a:latin typeface="Times-Roman" charset="0"/>
              </a:rPr>
              <a:t>Alice</a:t>
            </a:r>
            <a:r>
              <a:rPr lang="en-US" sz="2400" dirty="0" smtClean="0"/>
              <a:t> to Bob</a:t>
            </a:r>
          </a:p>
          <a:p>
            <a:pPr lvl="1" eaLnBrk="1" hangingPunct="1"/>
            <a:r>
              <a:rPr lang="en-US" sz="2400" dirty="0" smtClean="0"/>
              <a:t>Bob verifies that </a:t>
            </a:r>
            <a:r>
              <a:rPr lang="en-US" sz="2400" dirty="0" smtClean="0">
                <a:latin typeface="Times-Roman" charset="0"/>
              </a:rPr>
              <a:t>M = {S}</a:t>
            </a:r>
            <a:r>
              <a:rPr lang="en-US" sz="2400" baseline="-25000" dirty="0" smtClean="0">
                <a:latin typeface="Times-Roman" charset="0"/>
              </a:rPr>
              <a:t>Alice</a:t>
            </a:r>
            <a:endParaRPr lang="en-US" sz="2400" dirty="0" smtClean="0"/>
          </a:p>
          <a:p>
            <a:pPr lvl="1" eaLnBrk="1" hangingPunct="1"/>
            <a:r>
              <a:rPr lang="en-US" sz="2400" dirty="0" smtClean="0"/>
              <a:t>Is it OK to just send </a:t>
            </a:r>
            <a:r>
              <a:rPr lang="en-US" sz="2400" dirty="0" smtClean="0">
                <a:latin typeface="Times-Roman" charset="0"/>
              </a:rPr>
              <a:t>S without M</a:t>
            </a:r>
            <a:r>
              <a:rPr lang="en-US" sz="2400" dirty="0" smtClean="0"/>
              <a:t>?</a:t>
            </a:r>
          </a:p>
          <a:p>
            <a:pPr eaLnBrk="1" hangingPunct="1"/>
            <a:r>
              <a:rPr lang="en-US" sz="2800" dirty="0" smtClean="0"/>
              <a:t>If </a:t>
            </a:r>
            <a:r>
              <a:rPr lang="en-US" sz="2800" dirty="0" smtClean="0">
                <a:latin typeface="Times-Roman" charset="0"/>
              </a:rPr>
              <a:t>M</a:t>
            </a:r>
            <a:r>
              <a:rPr lang="en-US" sz="2800" dirty="0" smtClean="0"/>
              <a:t> is big, </a:t>
            </a:r>
            <a:r>
              <a:rPr lang="en-US" sz="2800" dirty="0" smtClean="0">
                <a:latin typeface="Times-Roman" charset="0"/>
              </a:rPr>
              <a:t>[M]</a:t>
            </a:r>
            <a:r>
              <a:rPr lang="en-US" sz="2800" baseline="-25000" dirty="0" smtClean="0">
                <a:latin typeface="Times-Roman" charset="0"/>
              </a:rPr>
              <a:t>Alice</a:t>
            </a:r>
            <a:r>
              <a:rPr lang="en-US" sz="2800" dirty="0" smtClean="0"/>
              <a:t> is costly to compute</a:t>
            </a:r>
          </a:p>
          <a:p>
            <a:pPr eaLnBrk="1" hangingPunct="1"/>
            <a:r>
              <a:rPr lang="en-US" sz="2800" dirty="0" smtClean="0"/>
              <a:t>Suppose instead, Alice signs </a:t>
            </a:r>
            <a:r>
              <a:rPr lang="en-US" sz="2800" dirty="0" smtClean="0">
                <a:latin typeface="Times-Roman" charset="0"/>
              </a:rPr>
              <a:t>h(M)</a:t>
            </a:r>
            <a:r>
              <a:rPr lang="en-US" sz="2800" dirty="0" smtClean="0"/>
              <a:t>, where </a:t>
            </a:r>
            <a:r>
              <a:rPr lang="en-US" sz="2800" dirty="0" smtClean="0">
                <a:latin typeface="Times-Roman" charset="0"/>
              </a:rPr>
              <a:t>h(M)</a:t>
            </a:r>
            <a:r>
              <a:rPr lang="en-US" sz="2800" dirty="0" smtClean="0"/>
              <a:t> is much smaller than </a:t>
            </a:r>
            <a:r>
              <a:rPr lang="en-US" sz="2800" dirty="0" smtClean="0">
                <a:latin typeface="Times-Roman" charset="0"/>
              </a:rPr>
              <a:t>M</a:t>
            </a:r>
            <a:endParaRPr lang="en-US" sz="2800" dirty="0" smtClean="0"/>
          </a:p>
          <a:p>
            <a:pPr lvl="1" eaLnBrk="1" hangingPunct="1"/>
            <a:r>
              <a:rPr lang="en-US" sz="2400" dirty="0" smtClean="0"/>
              <a:t>Alice sends </a:t>
            </a:r>
            <a:r>
              <a:rPr lang="en-US" sz="2400" dirty="0" smtClean="0">
                <a:latin typeface="Times-Roman" charset="0"/>
              </a:rPr>
              <a:t>M</a:t>
            </a:r>
            <a:r>
              <a:rPr lang="en-US" sz="2400" dirty="0" smtClean="0"/>
              <a:t> and </a:t>
            </a:r>
            <a:r>
              <a:rPr lang="en-US" sz="2400" dirty="0" smtClean="0">
                <a:latin typeface="Times-Roman" charset="0"/>
              </a:rPr>
              <a:t>S = [h(M)]</a:t>
            </a:r>
            <a:r>
              <a:rPr lang="en-US" sz="2400" baseline="-25000" dirty="0" smtClean="0">
                <a:latin typeface="Times-Roman" charset="0"/>
              </a:rPr>
              <a:t>Alice</a:t>
            </a:r>
            <a:r>
              <a:rPr lang="en-US" sz="2400" dirty="0" smtClean="0"/>
              <a:t> to Bob</a:t>
            </a:r>
          </a:p>
          <a:p>
            <a:pPr lvl="1" eaLnBrk="1" hangingPunct="1"/>
            <a:r>
              <a:rPr lang="en-US" sz="2400" dirty="0" smtClean="0"/>
              <a:t>Bob verifies that </a:t>
            </a:r>
            <a:r>
              <a:rPr lang="en-US" sz="2400" dirty="0" smtClean="0">
                <a:latin typeface="Times-Roman" charset="0"/>
              </a:rPr>
              <a:t>h(M) = {S}</a:t>
            </a:r>
            <a:r>
              <a:rPr lang="en-US" sz="2400" baseline="-25000" dirty="0" smtClean="0">
                <a:latin typeface="Times-Roman" charset="0"/>
              </a:rPr>
              <a:t>Alice</a:t>
            </a:r>
            <a:endParaRPr lang="en-US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755-107C-4147-A005-68628409721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42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9" grpId="0" build="p" bldLvl="2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HMAC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Can compute a </a:t>
            </a:r>
            <a:r>
              <a:rPr lang="en-US" sz="2800" smtClean="0">
                <a:latin typeface="Times-Roman" charset="0"/>
              </a:rPr>
              <a:t>MAC</a:t>
            </a:r>
            <a:r>
              <a:rPr lang="en-US" sz="2800" smtClean="0"/>
              <a:t> of the message </a:t>
            </a:r>
            <a:r>
              <a:rPr lang="en-US" sz="2800" smtClean="0">
                <a:latin typeface="Times-Roman" charset="0"/>
              </a:rPr>
              <a:t>M</a:t>
            </a:r>
            <a:r>
              <a:rPr lang="en-US" sz="2800" smtClean="0"/>
              <a:t> with key </a:t>
            </a:r>
            <a:r>
              <a:rPr lang="en-US" sz="2800" smtClean="0">
                <a:latin typeface="Times-Roman" charset="0"/>
              </a:rPr>
              <a:t>K</a:t>
            </a:r>
            <a:r>
              <a:rPr lang="en-US" sz="2800" smtClean="0"/>
              <a:t> using a “hashed </a:t>
            </a:r>
            <a:r>
              <a:rPr lang="en-US" sz="2800" smtClean="0">
                <a:latin typeface="Times-Roman" charset="0"/>
              </a:rPr>
              <a:t>MAC</a:t>
            </a:r>
            <a:r>
              <a:rPr lang="en-US" sz="2800" smtClean="0"/>
              <a:t>” or </a:t>
            </a:r>
            <a:r>
              <a:rPr lang="en-US" sz="2800" b="1" smtClean="0">
                <a:solidFill>
                  <a:schemeClr val="hlink"/>
                </a:solidFill>
                <a:latin typeface="Times-Roman" charset="0"/>
              </a:rPr>
              <a:t>HMAC</a:t>
            </a:r>
            <a:endParaRPr lang="en-US" sz="2800" smtClean="0"/>
          </a:p>
          <a:p>
            <a:pPr eaLnBrk="1" hangingPunct="1"/>
            <a:r>
              <a:rPr lang="en-US" sz="2800" smtClean="0">
                <a:latin typeface="Times-Roman" charset="0"/>
              </a:rPr>
              <a:t>HMAC</a:t>
            </a:r>
            <a:r>
              <a:rPr lang="en-US" sz="2800" smtClean="0"/>
              <a:t> is an example of a keyed hash</a:t>
            </a:r>
          </a:p>
          <a:p>
            <a:pPr lvl="1" eaLnBrk="1" hangingPunct="1"/>
            <a:r>
              <a:rPr lang="en-US" sz="2400" smtClean="0"/>
              <a:t>Why do we need a key?</a:t>
            </a:r>
          </a:p>
          <a:p>
            <a:pPr eaLnBrk="1" hangingPunct="1"/>
            <a:r>
              <a:rPr lang="en-US" sz="2800" smtClean="0"/>
              <a:t>How to compute </a:t>
            </a:r>
            <a:r>
              <a:rPr lang="en-US" sz="2800" smtClean="0">
                <a:latin typeface="Times-Roman" charset="0"/>
              </a:rPr>
              <a:t>HMAC</a:t>
            </a:r>
            <a:r>
              <a:rPr lang="en-US" sz="2800" smtClean="0"/>
              <a:t>?</a:t>
            </a:r>
          </a:p>
          <a:p>
            <a:pPr eaLnBrk="1" hangingPunct="1"/>
            <a:r>
              <a:rPr lang="en-US" sz="2800" smtClean="0"/>
              <a:t>Two obvious choices</a:t>
            </a:r>
          </a:p>
          <a:p>
            <a:pPr lvl="1" eaLnBrk="1" hangingPunct="1"/>
            <a:r>
              <a:rPr lang="en-US" sz="2400" smtClean="0">
                <a:latin typeface="Times-Roman" charset="0"/>
              </a:rPr>
              <a:t>h(K,M)</a:t>
            </a:r>
          </a:p>
          <a:p>
            <a:pPr lvl="1" eaLnBrk="1" hangingPunct="1"/>
            <a:r>
              <a:rPr lang="en-US" sz="2400" smtClean="0">
                <a:latin typeface="Times-Roman" charset="0"/>
              </a:rPr>
              <a:t>h(M,K)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755-107C-4147-A005-686284097212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150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150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1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HMAC</a:t>
            </a:r>
          </a:p>
        </p:txBody>
      </p:sp>
      <p:sp>
        <p:nvSpPr>
          <p:cNvPr id="50381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001000" cy="45720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800" smtClean="0"/>
              <a:t>Should we compute </a:t>
            </a:r>
            <a:r>
              <a:rPr lang="en-US" sz="2800" smtClean="0">
                <a:latin typeface="Times-Roman" charset="0"/>
              </a:rPr>
              <a:t>HMAC</a:t>
            </a:r>
            <a:r>
              <a:rPr lang="en-US" sz="2800" smtClean="0"/>
              <a:t> as </a:t>
            </a:r>
            <a:r>
              <a:rPr lang="en-US" sz="2800" smtClean="0">
                <a:latin typeface="Times-Roman" charset="0"/>
              </a:rPr>
              <a:t>h(K,M) </a:t>
            </a:r>
            <a:r>
              <a:rPr lang="en-US" sz="2800" smtClean="0"/>
              <a:t>?</a:t>
            </a:r>
          </a:p>
          <a:p>
            <a:pPr eaLnBrk="1" hangingPunct="1"/>
            <a:r>
              <a:rPr lang="en-US" sz="2800" smtClean="0"/>
              <a:t>Hashes computed in blocks</a:t>
            </a:r>
          </a:p>
          <a:p>
            <a:pPr lvl="1" eaLnBrk="1" hangingPunct="1"/>
            <a:r>
              <a:rPr lang="en-US" sz="2400" smtClean="0">
                <a:latin typeface="Times-Roman" charset="0"/>
              </a:rPr>
              <a:t>h(B</a:t>
            </a:r>
            <a:r>
              <a:rPr lang="en-US" sz="2400" baseline="-25000" smtClean="0">
                <a:latin typeface="Times-Roman" charset="0"/>
              </a:rPr>
              <a:t>1</a:t>
            </a:r>
            <a:r>
              <a:rPr lang="en-US" sz="2400" smtClean="0">
                <a:latin typeface="Times-Roman" charset="0"/>
              </a:rPr>
              <a:t>,B</a:t>
            </a:r>
            <a:r>
              <a:rPr lang="en-US" sz="2400" baseline="-25000" smtClean="0">
                <a:latin typeface="Times-Roman" charset="0"/>
              </a:rPr>
              <a:t>2</a:t>
            </a:r>
            <a:r>
              <a:rPr lang="en-US" sz="2400" smtClean="0">
                <a:latin typeface="Times-Roman" charset="0"/>
              </a:rPr>
              <a:t>) = F(F(A,B</a:t>
            </a:r>
            <a:r>
              <a:rPr lang="en-US" sz="2400" baseline="-25000" smtClean="0">
                <a:latin typeface="Times-Roman" charset="0"/>
              </a:rPr>
              <a:t>1</a:t>
            </a:r>
            <a:r>
              <a:rPr lang="en-US" sz="2400" smtClean="0">
                <a:latin typeface="Times-Roman" charset="0"/>
              </a:rPr>
              <a:t>),B</a:t>
            </a:r>
            <a:r>
              <a:rPr lang="en-US" sz="2400" baseline="-25000" smtClean="0">
                <a:latin typeface="Times-Roman" charset="0"/>
              </a:rPr>
              <a:t>2</a:t>
            </a:r>
            <a:r>
              <a:rPr lang="en-US" sz="2400" smtClean="0">
                <a:latin typeface="Times-Roman" charset="0"/>
              </a:rPr>
              <a:t>)</a:t>
            </a:r>
            <a:r>
              <a:rPr lang="en-US" sz="2400" smtClean="0"/>
              <a:t> for some </a:t>
            </a:r>
            <a:r>
              <a:rPr lang="en-US" sz="2400" smtClean="0">
                <a:latin typeface="Times-Roman" charset="0"/>
              </a:rPr>
              <a:t>F </a:t>
            </a:r>
            <a:r>
              <a:rPr lang="en-US" sz="2400" smtClean="0"/>
              <a:t>and constant </a:t>
            </a:r>
            <a:r>
              <a:rPr lang="en-US" sz="2400" smtClean="0">
                <a:latin typeface="Times-Roman" charset="0"/>
              </a:rPr>
              <a:t>A</a:t>
            </a:r>
            <a:endParaRPr lang="en-US" sz="2400" smtClean="0"/>
          </a:p>
          <a:p>
            <a:pPr lvl="1" eaLnBrk="1" hangingPunct="1"/>
            <a:r>
              <a:rPr lang="en-US" sz="2400" smtClean="0"/>
              <a:t>Then </a:t>
            </a:r>
            <a:r>
              <a:rPr lang="en-US" sz="2400" smtClean="0">
                <a:latin typeface="Times-Roman" charset="0"/>
              </a:rPr>
              <a:t>h(B</a:t>
            </a:r>
            <a:r>
              <a:rPr lang="en-US" sz="2400" baseline="-25000" smtClean="0">
                <a:latin typeface="Times-Roman" charset="0"/>
              </a:rPr>
              <a:t>1</a:t>
            </a:r>
            <a:r>
              <a:rPr lang="en-US" sz="2400" smtClean="0">
                <a:latin typeface="Times-Roman" charset="0"/>
              </a:rPr>
              <a:t>,B</a:t>
            </a:r>
            <a:r>
              <a:rPr lang="en-US" sz="2400" baseline="-25000" smtClean="0">
                <a:latin typeface="Times-Roman" charset="0"/>
              </a:rPr>
              <a:t>2</a:t>
            </a:r>
            <a:r>
              <a:rPr lang="en-US" sz="2400" smtClean="0">
                <a:latin typeface="Times-Roman" charset="0"/>
              </a:rPr>
              <a:t>) = F(h(B</a:t>
            </a:r>
            <a:r>
              <a:rPr lang="en-US" sz="2400" baseline="-25000" smtClean="0">
                <a:latin typeface="Times-Roman" charset="0"/>
              </a:rPr>
              <a:t>1</a:t>
            </a:r>
            <a:r>
              <a:rPr lang="en-US" sz="2400" smtClean="0">
                <a:latin typeface="Times-Roman" charset="0"/>
              </a:rPr>
              <a:t>),B</a:t>
            </a:r>
            <a:r>
              <a:rPr lang="en-US" sz="2400" baseline="-25000" smtClean="0">
                <a:latin typeface="Times-Roman" charset="0"/>
              </a:rPr>
              <a:t>2</a:t>
            </a:r>
            <a:r>
              <a:rPr lang="en-US" sz="2400" smtClean="0">
                <a:latin typeface="Times-Roman" charset="0"/>
              </a:rPr>
              <a:t>)</a:t>
            </a:r>
            <a:r>
              <a:rPr lang="en-US" sz="2400" smtClean="0"/>
              <a:t> </a:t>
            </a:r>
          </a:p>
          <a:p>
            <a:pPr eaLnBrk="1" hangingPunct="1"/>
            <a:r>
              <a:rPr lang="en-US" sz="2800" smtClean="0"/>
              <a:t>Let </a:t>
            </a:r>
            <a:r>
              <a:rPr lang="en-US" sz="2800" smtClean="0">
                <a:latin typeface="Times-Roman" charset="0"/>
              </a:rPr>
              <a:t>M’ = (M,X)</a:t>
            </a:r>
          </a:p>
          <a:p>
            <a:pPr lvl="1" eaLnBrk="1" hangingPunct="1"/>
            <a:r>
              <a:rPr lang="en-US" sz="2400" smtClean="0"/>
              <a:t>Then </a:t>
            </a:r>
            <a:r>
              <a:rPr lang="en-US" sz="2400" smtClean="0">
                <a:latin typeface="Times-Roman" charset="0"/>
              </a:rPr>
              <a:t>h(K,M’) = F(h(K,M),X)</a:t>
            </a:r>
            <a:endParaRPr lang="en-US" sz="2400" smtClean="0"/>
          </a:p>
          <a:p>
            <a:pPr lvl="1" eaLnBrk="1" hangingPunct="1"/>
            <a:r>
              <a:rPr lang="en-US" sz="2400" smtClean="0"/>
              <a:t>Attacker can compute </a:t>
            </a:r>
            <a:r>
              <a:rPr lang="en-US" sz="2400" smtClean="0">
                <a:latin typeface="Times-Roman" charset="0"/>
              </a:rPr>
              <a:t>HMAC</a:t>
            </a:r>
            <a:r>
              <a:rPr lang="en-US" sz="2400" smtClean="0"/>
              <a:t> of </a:t>
            </a:r>
            <a:r>
              <a:rPr lang="en-US" sz="2400" smtClean="0">
                <a:latin typeface="Times-Roman" charset="0"/>
              </a:rPr>
              <a:t>M’</a:t>
            </a:r>
            <a:r>
              <a:rPr lang="en-US" sz="2400" smtClean="0"/>
              <a:t> without </a:t>
            </a:r>
            <a:r>
              <a:rPr lang="en-US" sz="2400" smtClean="0">
                <a:latin typeface="Times-Roman" charset="0"/>
              </a:rPr>
              <a:t>K</a:t>
            </a:r>
            <a:endParaRPr lang="en-US" sz="2400" smtClean="0"/>
          </a:p>
          <a:p>
            <a:pPr eaLnBrk="1" hangingPunct="1"/>
            <a:r>
              <a:rPr lang="en-US" sz="2800" smtClean="0"/>
              <a:t>Is </a:t>
            </a:r>
            <a:r>
              <a:rPr lang="en-US" sz="2800" smtClean="0">
                <a:latin typeface="Times-Roman" charset="0"/>
              </a:rPr>
              <a:t>h(M,K)</a:t>
            </a:r>
            <a:r>
              <a:rPr lang="en-US" sz="2800" smtClean="0"/>
              <a:t> better? </a:t>
            </a:r>
          </a:p>
          <a:p>
            <a:pPr lvl="1" eaLnBrk="1" hangingPunct="1"/>
            <a:r>
              <a:rPr lang="en-US" sz="2400" smtClean="0"/>
              <a:t>Yes, but… if </a:t>
            </a:r>
            <a:r>
              <a:rPr lang="en-US" sz="2400" smtClean="0">
                <a:latin typeface="Times-Roman" charset="0"/>
              </a:rPr>
              <a:t>h(M’) = h(M)</a:t>
            </a:r>
            <a:r>
              <a:rPr lang="en-US" sz="2400" smtClean="0"/>
              <a:t> then we might have h</a:t>
            </a:r>
            <a:r>
              <a:rPr lang="en-US" sz="2400" smtClean="0">
                <a:latin typeface="Times-Roman" charset="0"/>
              </a:rPr>
              <a:t>(M,K)=F(h(M),K)=F(h(M’),K)=h(M’,K)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755-107C-4147-A005-686284097212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03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03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503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503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503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503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503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503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503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11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Right Way to HMAC</a:t>
            </a:r>
          </a:p>
        </p:txBody>
      </p:sp>
      <p:sp>
        <p:nvSpPr>
          <p:cNvPr id="1904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Described in RFC 2104 </a:t>
            </a:r>
          </a:p>
          <a:p>
            <a:pPr eaLnBrk="1" hangingPunct="1"/>
            <a:r>
              <a:rPr lang="en-US" sz="2800" dirty="0" smtClean="0"/>
              <a:t>Let </a:t>
            </a:r>
            <a:r>
              <a:rPr lang="en-US" sz="2800" dirty="0" smtClean="0">
                <a:latin typeface="Times-Roman" charset="0"/>
              </a:rPr>
              <a:t>B</a:t>
            </a:r>
            <a:r>
              <a:rPr lang="en-US" sz="2800" dirty="0" smtClean="0"/>
              <a:t> be the block length of hash, in bytes</a:t>
            </a:r>
          </a:p>
          <a:p>
            <a:pPr lvl="1" eaLnBrk="1" hangingPunct="1"/>
            <a:r>
              <a:rPr lang="en-US" sz="2400" dirty="0" smtClean="0">
                <a:latin typeface="Times-Roman" charset="0"/>
              </a:rPr>
              <a:t>B = 64</a:t>
            </a:r>
            <a:r>
              <a:rPr lang="en-US" sz="2400" dirty="0" smtClean="0"/>
              <a:t> for MD5 and SHA-1 and Tiger</a:t>
            </a:r>
          </a:p>
          <a:p>
            <a:pPr eaLnBrk="1" hangingPunct="1"/>
            <a:r>
              <a:rPr lang="en-US" sz="2800" dirty="0" err="1" smtClean="0">
                <a:latin typeface="Times-Roman" charset="0"/>
              </a:rPr>
              <a:t>ipad</a:t>
            </a:r>
            <a:r>
              <a:rPr lang="en-US" sz="2800" dirty="0" smtClean="0">
                <a:latin typeface="Times-Roman" charset="0"/>
              </a:rPr>
              <a:t> = 0x36</a:t>
            </a:r>
            <a:r>
              <a:rPr lang="en-US" sz="2800" dirty="0" smtClean="0"/>
              <a:t> repeated </a:t>
            </a:r>
            <a:r>
              <a:rPr lang="en-US" sz="2800" dirty="0" smtClean="0">
                <a:latin typeface="Times-Roman" charset="0"/>
              </a:rPr>
              <a:t>B</a:t>
            </a:r>
            <a:r>
              <a:rPr lang="en-US" sz="2800" dirty="0" smtClean="0"/>
              <a:t> times</a:t>
            </a:r>
          </a:p>
          <a:p>
            <a:pPr eaLnBrk="1" hangingPunct="1"/>
            <a:r>
              <a:rPr lang="en-US" sz="2800" dirty="0" err="1" smtClean="0">
                <a:latin typeface="Times-Roman" charset="0"/>
              </a:rPr>
              <a:t>opad</a:t>
            </a:r>
            <a:r>
              <a:rPr lang="en-US" sz="2800" dirty="0" smtClean="0">
                <a:latin typeface="Times-Roman" charset="0"/>
              </a:rPr>
              <a:t> = 0x5C</a:t>
            </a:r>
            <a:r>
              <a:rPr lang="en-US" sz="2800" dirty="0" smtClean="0"/>
              <a:t> repeated </a:t>
            </a:r>
            <a:r>
              <a:rPr lang="en-US" sz="2800" dirty="0" smtClean="0">
                <a:latin typeface="Times-Roman" charset="0"/>
              </a:rPr>
              <a:t>B</a:t>
            </a:r>
            <a:r>
              <a:rPr lang="en-US" sz="2800" dirty="0" smtClean="0"/>
              <a:t> times</a:t>
            </a:r>
          </a:p>
          <a:p>
            <a:pPr eaLnBrk="1" hangingPunct="1"/>
            <a:r>
              <a:rPr lang="en-US" sz="2800" dirty="0" smtClean="0"/>
              <a:t>Then</a:t>
            </a:r>
          </a:p>
          <a:p>
            <a:pPr lvl="1" eaLnBrk="1" hangingPunct="1">
              <a:buFontTx/>
              <a:buNone/>
            </a:pPr>
            <a:r>
              <a:rPr lang="en-US" sz="2400" dirty="0" smtClean="0">
                <a:latin typeface="Times-Roman" charset="0"/>
              </a:rPr>
              <a:t>HMAC(M,K) = H(K </a:t>
            </a:r>
            <a:r>
              <a:rPr lang="en-US" sz="2400" dirty="0" smtClean="0">
                <a:latin typeface="Times-Roman" charset="0"/>
                <a:sym typeface="Symbol" pitchFamily="18" charset="2"/>
              </a:rPr>
              <a:t></a:t>
            </a:r>
            <a:r>
              <a:rPr lang="en-US" sz="2400" dirty="0" smtClean="0">
                <a:latin typeface="Times-Roman" charset="0"/>
              </a:rPr>
              <a:t> </a:t>
            </a:r>
            <a:r>
              <a:rPr lang="en-US" sz="2400" dirty="0" err="1" smtClean="0">
                <a:latin typeface="Times-Roman" charset="0"/>
              </a:rPr>
              <a:t>opad</a:t>
            </a:r>
            <a:r>
              <a:rPr lang="en-US" sz="2400" dirty="0" smtClean="0">
                <a:latin typeface="Times-Roman" charset="0"/>
              </a:rPr>
              <a:t>, H(K </a:t>
            </a:r>
            <a:r>
              <a:rPr lang="en-US" sz="2400" dirty="0" smtClean="0">
                <a:latin typeface="Times-Roman" charset="0"/>
                <a:sym typeface="Symbol" pitchFamily="18" charset="2"/>
              </a:rPr>
              <a:t></a:t>
            </a:r>
            <a:r>
              <a:rPr lang="en-US" sz="2400" dirty="0" smtClean="0">
                <a:latin typeface="Times-Roman" charset="0"/>
              </a:rPr>
              <a:t> </a:t>
            </a:r>
            <a:r>
              <a:rPr lang="en-US" sz="2400" dirty="0" err="1" smtClean="0">
                <a:latin typeface="Times-Roman" charset="0"/>
              </a:rPr>
              <a:t>ipad</a:t>
            </a:r>
            <a:r>
              <a:rPr lang="en-US" sz="2400" dirty="0" smtClean="0">
                <a:latin typeface="Times-Roman" charset="0"/>
              </a:rPr>
              <a:t>, M))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755-107C-4147-A005-686284097212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2819400" cy="5105400"/>
          </a:xfrm>
        </p:spPr>
        <p:txBody>
          <a:bodyPr/>
          <a:lstStyle/>
          <a:p>
            <a:r>
              <a:rPr lang="en-US" altLang="en-US"/>
              <a:t>Message Auth Summary</a:t>
            </a:r>
          </a:p>
        </p:txBody>
      </p:sp>
      <p:pic>
        <p:nvPicPr>
          <p:cNvPr id="3112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80" b="8949"/>
          <a:stretch>
            <a:fillRect/>
          </a:stretch>
        </p:blipFill>
        <p:spPr bwMode="auto">
          <a:xfrm>
            <a:off x="3200400" y="152400"/>
            <a:ext cx="5826125" cy="659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000"/>
                  </a:srgbClr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993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69DBBD5A-ED41-BE4D-A7EC-40A34347E31D}" type="slidenum">
              <a:rPr lang="en-US" smtClean="0">
                <a:latin typeface="Times New Roman" charset="0"/>
              </a:rPr>
              <a:pPr/>
              <a:t>24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0377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7526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Secret Sharing</a:t>
            </a:r>
          </a:p>
        </p:txBody>
      </p:sp>
    </p:spTree>
    <p:extLst>
      <p:ext uri="{BB962C8B-B14F-4D97-AF65-F5344CB8AC3E}">
        <p14:creationId xmlns:p14="http://schemas.microsoft.com/office/powerpoint/2010/main" val="42299846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54A15F0B-08BA-234B-BB10-7B1CF239831F}" type="slidenum">
              <a:rPr lang="en-US" smtClean="0">
                <a:latin typeface="Times New Roman" charset="0"/>
              </a:rPr>
              <a:pPr/>
              <a:t>25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0480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Shamir’s Secret Sharing</a:t>
            </a:r>
          </a:p>
        </p:txBody>
      </p:sp>
      <p:sp>
        <p:nvSpPr>
          <p:cNvPr id="204804" name="Line 3"/>
          <p:cNvSpPr>
            <a:spLocks noChangeShapeType="1"/>
          </p:cNvSpPr>
          <p:nvPr/>
        </p:nvSpPr>
        <p:spPr bwMode="auto">
          <a:xfrm>
            <a:off x="304800" y="5029200"/>
            <a:ext cx="2895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05" name="Line 4"/>
          <p:cNvSpPr>
            <a:spLocks noChangeShapeType="1"/>
          </p:cNvSpPr>
          <p:nvPr/>
        </p:nvSpPr>
        <p:spPr bwMode="auto">
          <a:xfrm flipV="1">
            <a:off x="304800" y="2209800"/>
            <a:ext cx="0" cy="2819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06" name="Line 5"/>
          <p:cNvSpPr>
            <a:spLocks noChangeShapeType="1"/>
          </p:cNvSpPr>
          <p:nvPr/>
        </p:nvSpPr>
        <p:spPr bwMode="auto">
          <a:xfrm flipV="1">
            <a:off x="304800" y="2895600"/>
            <a:ext cx="2438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07" name="Oval 6"/>
          <p:cNvSpPr>
            <a:spLocks noChangeArrowheads="1"/>
          </p:cNvSpPr>
          <p:nvPr/>
        </p:nvSpPr>
        <p:spPr bwMode="auto">
          <a:xfrm>
            <a:off x="2362200" y="2971800"/>
            <a:ext cx="152400" cy="152400"/>
          </a:xfrm>
          <a:prstGeom prst="ellipse">
            <a:avLst/>
          </a:prstGeom>
          <a:solidFill>
            <a:srgbClr val="06FF0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08" name="Oval 7"/>
          <p:cNvSpPr>
            <a:spLocks noChangeArrowheads="1"/>
          </p:cNvSpPr>
          <p:nvPr/>
        </p:nvSpPr>
        <p:spPr bwMode="auto">
          <a:xfrm>
            <a:off x="1143000" y="3505200"/>
            <a:ext cx="152400" cy="152400"/>
          </a:xfrm>
          <a:prstGeom prst="ellipse">
            <a:avLst/>
          </a:prstGeom>
          <a:solidFill>
            <a:srgbClr val="06FF0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09" name="Rectangle 8"/>
          <p:cNvSpPr>
            <a:spLocks noChangeArrowheads="1"/>
          </p:cNvSpPr>
          <p:nvPr/>
        </p:nvSpPr>
        <p:spPr bwMode="auto">
          <a:xfrm>
            <a:off x="2362200" y="3048000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-Roman" charset="0"/>
              </a:rPr>
              <a:t>(X</a:t>
            </a:r>
            <a:r>
              <a:rPr lang="en-US" sz="2000" baseline="-25000">
                <a:latin typeface="Times-Roman" charset="0"/>
              </a:rPr>
              <a:t>0</a:t>
            </a:r>
            <a:r>
              <a:rPr lang="en-US" sz="2000">
                <a:latin typeface="Times-Roman" charset="0"/>
              </a:rPr>
              <a:t>,Y</a:t>
            </a:r>
            <a:r>
              <a:rPr lang="en-US" sz="2000" baseline="-25000">
                <a:latin typeface="Times-Roman" charset="0"/>
              </a:rPr>
              <a:t>0</a:t>
            </a:r>
            <a:r>
              <a:rPr lang="en-US" sz="2000">
                <a:latin typeface="Times-Roman" charset="0"/>
              </a:rPr>
              <a:t>)</a:t>
            </a:r>
          </a:p>
        </p:txBody>
      </p:sp>
      <p:sp>
        <p:nvSpPr>
          <p:cNvPr id="204810" name="Rectangle 9"/>
          <p:cNvSpPr>
            <a:spLocks noChangeArrowheads="1"/>
          </p:cNvSpPr>
          <p:nvPr/>
        </p:nvSpPr>
        <p:spPr bwMode="auto">
          <a:xfrm>
            <a:off x="1301750" y="3760788"/>
            <a:ext cx="1841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4811" name="Rectangle 10"/>
          <p:cNvSpPr>
            <a:spLocks noChangeArrowheads="1"/>
          </p:cNvSpPr>
          <p:nvPr/>
        </p:nvSpPr>
        <p:spPr bwMode="auto">
          <a:xfrm>
            <a:off x="457200" y="3048000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-Roman" charset="0"/>
              </a:rPr>
              <a:t>(X</a:t>
            </a:r>
            <a:r>
              <a:rPr lang="en-US" sz="2000" baseline="-25000">
                <a:latin typeface="Times-Roman" charset="0"/>
              </a:rPr>
              <a:t>1</a:t>
            </a:r>
            <a:r>
              <a:rPr lang="en-US" sz="2000">
                <a:latin typeface="Times-Roman" charset="0"/>
              </a:rPr>
              <a:t>,Y</a:t>
            </a:r>
            <a:r>
              <a:rPr lang="en-US" sz="2000" baseline="-25000">
                <a:latin typeface="Times-Roman" charset="0"/>
              </a:rPr>
              <a:t>1</a:t>
            </a:r>
            <a:r>
              <a:rPr lang="en-US" sz="2000">
                <a:latin typeface="Times-Roman" charset="0"/>
              </a:rPr>
              <a:t>)</a:t>
            </a:r>
          </a:p>
        </p:txBody>
      </p:sp>
      <p:sp>
        <p:nvSpPr>
          <p:cNvPr id="204812" name="Oval 11"/>
          <p:cNvSpPr>
            <a:spLocks noChangeArrowheads="1"/>
          </p:cNvSpPr>
          <p:nvPr/>
        </p:nvSpPr>
        <p:spPr bwMode="auto">
          <a:xfrm>
            <a:off x="228600" y="3886200"/>
            <a:ext cx="152400" cy="152400"/>
          </a:xfrm>
          <a:prstGeom prst="ellipse">
            <a:avLst/>
          </a:prstGeom>
          <a:solidFill>
            <a:srgbClr val="06FF0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13" name="Rectangle 12"/>
          <p:cNvSpPr>
            <a:spLocks noChangeArrowheads="1"/>
          </p:cNvSpPr>
          <p:nvPr/>
        </p:nvSpPr>
        <p:spPr bwMode="auto">
          <a:xfrm>
            <a:off x="298450" y="3962400"/>
            <a:ext cx="735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-Roman" charset="0"/>
              </a:rPr>
              <a:t>(0,S)</a:t>
            </a:r>
          </a:p>
        </p:txBody>
      </p:sp>
      <p:sp>
        <p:nvSpPr>
          <p:cNvPr id="204814" name="Rectangle 13"/>
          <p:cNvSpPr>
            <a:spLocks noChangeArrowheads="1"/>
          </p:cNvSpPr>
          <p:nvPr/>
        </p:nvSpPr>
        <p:spPr bwMode="auto">
          <a:xfrm>
            <a:off x="3733800" y="1867049"/>
            <a:ext cx="5257800" cy="3924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dirty="0"/>
              <a:t> </a:t>
            </a:r>
            <a:r>
              <a:rPr lang="en-US" sz="2800" dirty="0"/>
              <a:t>Two points determine a line</a:t>
            </a:r>
          </a:p>
          <a:p>
            <a:pPr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/>
              <a:t> Give </a:t>
            </a:r>
            <a:r>
              <a:rPr lang="en-US" sz="2800" dirty="0">
                <a:latin typeface="Times-Roman" charset="0"/>
              </a:rPr>
              <a:t>(X</a:t>
            </a:r>
            <a:r>
              <a:rPr lang="en-US" sz="2800" baseline="-25000" dirty="0">
                <a:latin typeface="Times-Roman" charset="0"/>
              </a:rPr>
              <a:t>0</a:t>
            </a:r>
            <a:r>
              <a:rPr lang="en-US" sz="2800" dirty="0">
                <a:latin typeface="Times-Roman" charset="0"/>
              </a:rPr>
              <a:t>,Y</a:t>
            </a:r>
            <a:r>
              <a:rPr lang="en-US" sz="2800" baseline="-25000" dirty="0">
                <a:latin typeface="Times-Roman" charset="0"/>
              </a:rPr>
              <a:t>0</a:t>
            </a:r>
            <a:r>
              <a:rPr lang="en-US" sz="2800" dirty="0">
                <a:latin typeface="Times-Roman" charset="0"/>
              </a:rPr>
              <a:t>) </a:t>
            </a:r>
            <a:r>
              <a:rPr lang="en-US" sz="2800" dirty="0"/>
              <a:t>to Alice</a:t>
            </a:r>
          </a:p>
          <a:p>
            <a:pPr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/>
              <a:t> Give </a:t>
            </a:r>
            <a:r>
              <a:rPr lang="en-US" sz="2800" dirty="0">
                <a:latin typeface="Times-Roman" charset="0"/>
              </a:rPr>
              <a:t>(X</a:t>
            </a:r>
            <a:r>
              <a:rPr lang="en-US" sz="2800" baseline="-25000" dirty="0">
                <a:latin typeface="Times-Roman" charset="0"/>
              </a:rPr>
              <a:t>1</a:t>
            </a:r>
            <a:r>
              <a:rPr lang="en-US" sz="2800" dirty="0">
                <a:latin typeface="Times-Roman" charset="0"/>
              </a:rPr>
              <a:t>,Y</a:t>
            </a:r>
            <a:r>
              <a:rPr lang="en-US" sz="2800" baseline="-25000" dirty="0">
                <a:latin typeface="Times-Roman" charset="0"/>
              </a:rPr>
              <a:t>1</a:t>
            </a:r>
            <a:r>
              <a:rPr lang="en-US" sz="2800" dirty="0">
                <a:latin typeface="Times-Roman" charset="0"/>
              </a:rPr>
              <a:t>) </a:t>
            </a:r>
            <a:r>
              <a:rPr lang="en-US" sz="2800" dirty="0"/>
              <a:t>to Bob</a:t>
            </a:r>
          </a:p>
          <a:p>
            <a:pPr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/>
              <a:t> Then Alice and Bob must cooperate to find secret </a:t>
            </a:r>
            <a:r>
              <a:rPr lang="en-US" sz="2800" dirty="0">
                <a:latin typeface="Times-Roman"/>
                <a:cs typeface="Times-Roman"/>
              </a:rPr>
              <a:t>S</a:t>
            </a:r>
          </a:p>
          <a:p>
            <a:pPr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/>
              <a:t> Also works in discrete case</a:t>
            </a:r>
          </a:p>
          <a:p>
            <a:pPr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/>
              <a:t> Easy to make “</a:t>
            </a:r>
            <a:r>
              <a:rPr lang="en-US" sz="2800" dirty="0" err="1">
                <a:latin typeface="Times-Roman" charset="0"/>
              </a:rPr>
              <a:t>m</a:t>
            </a:r>
            <a:r>
              <a:rPr lang="en-US" sz="2800" dirty="0"/>
              <a:t> out of </a:t>
            </a:r>
            <a:r>
              <a:rPr lang="en-US" sz="2800" dirty="0" err="1">
                <a:latin typeface="Times-Roman" charset="0"/>
              </a:rPr>
              <a:t>n</a:t>
            </a:r>
            <a:r>
              <a:rPr lang="en-US" sz="2800" dirty="0"/>
              <a:t>” scheme for any </a:t>
            </a:r>
            <a:r>
              <a:rPr lang="en-US" sz="2800" dirty="0" err="1">
                <a:latin typeface="Times-Roman" charset="0"/>
              </a:rPr>
              <a:t>m</a:t>
            </a:r>
            <a:r>
              <a:rPr lang="en-US" sz="2800" dirty="0">
                <a:latin typeface="Times-Roman" charset="0"/>
              </a:rPr>
              <a:t> </a:t>
            </a:r>
            <a:r>
              <a:rPr lang="en-US" sz="2800" dirty="0" err="1">
                <a:latin typeface="Times-Roman" charset="0"/>
                <a:sym typeface="Symbol" charset="2"/>
              </a:rPr>
              <a:t></a:t>
            </a:r>
            <a:r>
              <a:rPr lang="en-US" sz="2800" dirty="0">
                <a:latin typeface="Times-Roman" charset="0"/>
                <a:sym typeface="Symbol" charset="2"/>
              </a:rPr>
              <a:t> </a:t>
            </a:r>
            <a:r>
              <a:rPr lang="en-US" sz="2800" dirty="0">
                <a:latin typeface="Times-Roman" charset="0"/>
              </a:rPr>
              <a:t> </a:t>
            </a:r>
            <a:r>
              <a:rPr lang="en-US" sz="2800" dirty="0" err="1">
                <a:latin typeface="Times-Roman" charset="0"/>
              </a:rPr>
              <a:t>n</a:t>
            </a:r>
            <a:endParaRPr lang="en-US" sz="2800" dirty="0"/>
          </a:p>
        </p:txBody>
      </p:sp>
      <p:sp>
        <p:nvSpPr>
          <p:cNvPr id="204815" name="Rectangle 14"/>
          <p:cNvSpPr>
            <a:spLocks noChangeArrowheads="1"/>
          </p:cNvSpPr>
          <p:nvPr/>
        </p:nvSpPr>
        <p:spPr bwMode="auto">
          <a:xfrm>
            <a:off x="3200400" y="4800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X</a:t>
            </a:r>
          </a:p>
        </p:txBody>
      </p:sp>
      <p:sp>
        <p:nvSpPr>
          <p:cNvPr id="204816" name="Rectangle 15"/>
          <p:cNvSpPr>
            <a:spLocks noChangeArrowheads="1"/>
          </p:cNvSpPr>
          <p:nvPr/>
        </p:nvSpPr>
        <p:spPr bwMode="auto">
          <a:xfrm>
            <a:off x="146050" y="1752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Y</a:t>
            </a:r>
          </a:p>
        </p:txBody>
      </p:sp>
      <p:sp>
        <p:nvSpPr>
          <p:cNvPr id="204817" name="Rectangle 16"/>
          <p:cNvSpPr>
            <a:spLocks noChangeArrowheads="1"/>
          </p:cNvSpPr>
          <p:nvPr/>
        </p:nvSpPr>
        <p:spPr bwMode="auto">
          <a:xfrm>
            <a:off x="914400" y="5181600"/>
            <a:ext cx="1606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2 out of 2</a:t>
            </a:r>
          </a:p>
        </p:txBody>
      </p:sp>
    </p:spTree>
    <p:extLst>
      <p:ext uri="{BB962C8B-B14F-4D97-AF65-F5344CB8AC3E}">
        <p14:creationId xmlns:p14="http://schemas.microsoft.com/office/powerpoint/2010/main" val="17833021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 Part 1 </a:t>
            </a:r>
            <a:r>
              <a:rPr lang="en-US" dirty="0" err="1" smtClean="0">
                <a:sym typeface="Symbol" charset="2"/>
              </a:rPr>
              <a:t></a:t>
            </a:r>
            <a:r>
              <a:rPr lang="en-US" dirty="0" smtClean="0"/>
              <a:t> Cryptography                                                                                                     </a:t>
            </a:r>
            <a:fld id="{8AF03ECF-6AF5-154C-B3CF-4C76083BAFB5}" type="slidenum">
              <a:rPr lang="en-US" smtClean="0">
                <a:latin typeface="Times New Roman" charset="0"/>
              </a:rPr>
              <a:pPr/>
              <a:t>26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205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Shamir’s Secret Sharing</a:t>
            </a:r>
          </a:p>
        </p:txBody>
      </p:sp>
      <p:sp>
        <p:nvSpPr>
          <p:cNvPr id="205828" name="Line 3"/>
          <p:cNvSpPr>
            <a:spLocks noChangeShapeType="1"/>
          </p:cNvSpPr>
          <p:nvPr/>
        </p:nvSpPr>
        <p:spPr bwMode="auto">
          <a:xfrm>
            <a:off x="304800" y="5029200"/>
            <a:ext cx="2895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829" name="Line 4"/>
          <p:cNvSpPr>
            <a:spLocks noChangeShapeType="1"/>
          </p:cNvSpPr>
          <p:nvPr/>
        </p:nvSpPr>
        <p:spPr bwMode="auto">
          <a:xfrm flipV="1">
            <a:off x="304800" y="2209800"/>
            <a:ext cx="0" cy="2819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830" name="Line 5"/>
          <p:cNvSpPr>
            <a:spLocks noChangeShapeType="1"/>
          </p:cNvSpPr>
          <p:nvPr/>
        </p:nvSpPr>
        <p:spPr bwMode="auto">
          <a:xfrm flipV="1">
            <a:off x="304800" y="2895600"/>
            <a:ext cx="2438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831" name="Oval 6"/>
          <p:cNvSpPr>
            <a:spLocks noChangeArrowheads="1"/>
          </p:cNvSpPr>
          <p:nvPr/>
        </p:nvSpPr>
        <p:spPr bwMode="auto">
          <a:xfrm>
            <a:off x="2362200" y="2971800"/>
            <a:ext cx="152400" cy="152400"/>
          </a:xfrm>
          <a:prstGeom prst="ellipse">
            <a:avLst/>
          </a:prstGeom>
          <a:solidFill>
            <a:srgbClr val="06FF0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832" name="Oval 7"/>
          <p:cNvSpPr>
            <a:spLocks noChangeArrowheads="1"/>
          </p:cNvSpPr>
          <p:nvPr/>
        </p:nvSpPr>
        <p:spPr bwMode="auto">
          <a:xfrm>
            <a:off x="1143000" y="3505200"/>
            <a:ext cx="152400" cy="152400"/>
          </a:xfrm>
          <a:prstGeom prst="ellipse">
            <a:avLst/>
          </a:prstGeom>
          <a:solidFill>
            <a:srgbClr val="06FF0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833" name="Rectangle 8"/>
          <p:cNvSpPr>
            <a:spLocks noChangeArrowheads="1"/>
          </p:cNvSpPr>
          <p:nvPr/>
        </p:nvSpPr>
        <p:spPr bwMode="auto">
          <a:xfrm>
            <a:off x="1720850" y="2514600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-Roman" charset="0"/>
              </a:rPr>
              <a:t>(X</a:t>
            </a:r>
            <a:r>
              <a:rPr lang="en-US" sz="2000" baseline="-25000">
                <a:latin typeface="Times-Roman" charset="0"/>
              </a:rPr>
              <a:t>0</a:t>
            </a:r>
            <a:r>
              <a:rPr lang="en-US" sz="2000">
                <a:latin typeface="Times-Roman" charset="0"/>
              </a:rPr>
              <a:t>,Y</a:t>
            </a:r>
            <a:r>
              <a:rPr lang="en-US" sz="2000" baseline="-25000">
                <a:latin typeface="Times-Roman" charset="0"/>
              </a:rPr>
              <a:t>0</a:t>
            </a:r>
            <a:r>
              <a:rPr lang="en-US" sz="2000">
                <a:latin typeface="Times-Roman" charset="0"/>
              </a:rPr>
              <a:t>)</a:t>
            </a:r>
            <a:endParaRPr lang="en-US">
              <a:latin typeface="Times-Roman" charset="0"/>
            </a:endParaRPr>
          </a:p>
        </p:txBody>
      </p:sp>
      <p:sp>
        <p:nvSpPr>
          <p:cNvPr id="205834" name="Rectangle 9"/>
          <p:cNvSpPr>
            <a:spLocks noChangeArrowheads="1"/>
          </p:cNvSpPr>
          <p:nvPr/>
        </p:nvSpPr>
        <p:spPr bwMode="auto">
          <a:xfrm>
            <a:off x="1301750" y="3760788"/>
            <a:ext cx="1841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835" name="Rectangle 10"/>
          <p:cNvSpPr>
            <a:spLocks noChangeArrowheads="1"/>
          </p:cNvSpPr>
          <p:nvPr/>
        </p:nvSpPr>
        <p:spPr bwMode="auto">
          <a:xfrm>
            <a:off x="349250" y="3098800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-Roman" charset="0"/>
              </a:rPr>
              <a:t>(X</a:t>
            </a:r>
            <a:r>
              <a:rPr lang="en-US" sz="2000" baseline="-25000">
                <a:latin typeface="Times-Roman" charset="0"/>
              </a:rPr>
              <a:t>1</a:t>
            </a:r>
            <a:r>
              <a:rPr lang="en-US" sz="2000">
                <a:latin typeface="Times-Roman" charset="0"/>
              </a:rPr>
              <a:t>,Y</a:t>
            </a:r>
            <a:r>
              <a:rPr lang="en-US" sz="2000" baseline="-25000">
                <a:latin typeface="Times-Roman" charset="0"/>
              </a:rPr>
              <a:t>1</a:t>
            </a:r>
            <a:r>
              <a:rPr lang="en-US" sz="2000">
                <a:latin typeface="Times-Roman" charset="0"/>
              </a:rPr>
              <a:t>)</a:t>
            </a:r>
            <a:endParaRPr lang="en-US">
              <a:latin typeface="Times-Roman" charset="0"/>
            </a:endParaRPr>
          </a:p>
        </p:txBody>
      </p:sp>
      <p:sp>
        <p:nvSpPr>
          <p:cNvPr id="205836" name="Oval 11"/>
          <p:cNvSpPr>
            <a:spLocks noChangeArrowheads="1"/>
          </p:cNvSpPr>
          <p:nvPr/>
        </p:nvSpPr>
        <p:spPr bwMode="auto">
          <a:xfrm>
            <a:off x="228600" y="3886200"/>
            <a:ext cx="152400" cy="152400"/>
          </a:xfrm>
          <a:prstGeom prst="ellipse">
            <a:avLst/>
          </a:prstGeom>
          <a:solidFill>
            <a:srgbClr val="06FF0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837" name="Rectangle 12"/>
          <p:cNvSpPr>
            <a:spLocks noChangeArrowheads="1"/>
          </p:cNvSpPr>
          <p:nvPr/>
        </p:nvSpPr>
        <p:spPr bwMode="auto">
          <a:xfrm>
            <a:off x="298450" y="4013200"/>
            <a:ext cx="735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-Roman" charset="0"/>
              </a:rPr>
              <a:t>(0,S)</a:t>
            </a:r>
          </a:p>
        </p:txBody>
      </p:sp>
      <p:sp>
        <p:nvSpPr>
          <p:cNvPr id="205838" name="Rectangle 13"/>
          <p:cNvSpPr>
            <a:spLocks noChangeArrowheads="1"/>
          </p:cNvSpPr>
          <p:nvPr/>
        </p:nvSpPr>
        <p:spPr bwMode="auto">
          <a:xfrm>
            <a:off x="3810000" y="1905001"/>
            <a:ext cx="5181600" cy="3493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dirty="0"/>
              <a:t> </a:t>
            </a:r>
            <a:r>
              <a:rPr lang="en-US" sz="2800" dirty="0"/>
              <a:t>Give </a:t>
            </a:r>
            <a:r>
              <a:rPr lang="en-US" sz="2800" dirty="0">
                <a:latin typeface="Times-Roman" charset="0"/>
              </a:rPr>
              <a:t>(X</a:t>
            </a:r>
            <a:r>
              <a:rPr lang="en-US" sz="2800" baseline="-25000" dirty="0">
                <a:latin typeface="Times-Roman" charset="0"/>
              </a:rPr>
              <a:t>0</a:t>
            </a:r>
            <a:r>
              <a:rPr lang="en-US" sz="2800" dirty="0">
                <a:latin typeface="Times-Roman" charset="0"/>
              </a:rPr>
              <a:t>,Y</a:t>
            </a:r>
            <a:r>
              <a:rPr lang="en-US" sz="2800" baseline="-25000" dirty="0">
                <a:latin typeface="Times-Roman" charset="0"/>
              </a:rPr>
              <a:t>0</a:t>
            </a:r>
            <a:r>
              <a:rPr lang="en-US" sz="2800" dirty="0">
                <a:latin typeface="Times-Roman" charset="0"/>
              </a:rPr>
              <a:t>) </a:t>
            </a:r>
            <a:r>
              <a:rPr lang="en-US" sz="2800" dirty="0"/>
              <a:t>to Alice</a:t>
            </a:r>
          </a:p>
          <a:p>
            <a:pPr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/>
              <a:t> Give </a:t>
            </a:r>
            <a:r>
              <a:rPr lang="en-US" sz="2800" dirty="0">
                <a:latin typeface="Times-Roman" charset="0"/>
              </a:rPr>
              <a:t>(X</a:t>
            </a:r>
            <a:r>
              <a:rPr lang="en-US" sz="2800" baseline="-25000" dirty="0">
                <a:latin typeface="Times-Roman" charset="0"/>
              </a:rPr>
              <a:t>1</a:t>
            </a:r>
            <a:r>
              <a:rPr lang="en-US" sz="2800" dirty="0">
                <a:latin typeface="Times-Roman" charset="0"/>
              </a:rPr>
              <a:t>,Y</a:t>
            </a:r>
            <a:r>
              <a:rPr lang="en-US" sz="2800" baseline="-25000" dirty="0">
                <a:latin typeface="Times-Roman" charset="0"/>
              </a:rPr>
              <a:t>1</a:t>
            </a:r>
            <a:r>
              <a:rPr lang="en-US" sz="2800" dirty="0">
                <a:latin typeface="Times-Roman" charset="0"/>
              </a:rPr>
              <a:t>) </a:t>
            </a:r>
            <a:r>
              <a:rPr lang="en-US" sz="2800" dirty="0"/>
              <a:t>to Bob</a:t>
            </a:r>
          </a:p>
          <a:p>
            <a:pPr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/>
              <a:t> Give </a:t>
            </a:r>
            <a:r>
              <a:rPr lang="en-US" sz="2800" dirty="0">
                <a:latin typeface="Times-Roman" charset="0"/>
              </a:rPr>
              <a:t>(X</a:t>
            </a:r>
            <a:r>
              <a:rPr lang="en-US" sz="2800" baseline="-25000" dirty="0">
                <a:latin typeface="Times-Roman" charset="0"/>
              </a:rPr>
              <a:t>2</a:t>
            </a:r>
            <a:r>
              <a:rPr lang="en-US" sz="2800" dirty="0">
                <a:latin typeface="Times-Roman" charset="0"/>
              </a:rPr>
              <a:t>,Y</a:t>
            </a:r>
            <a:r>
              <a:rPr lang="en-US" sz="2800" baseline="-25000" dirty="0">
                <a:latin typeface="Times-Roman" charset="0"/>
              </a:rPr>
              <a:t>2</a:t>
            </a:r>
            <a:r>
              <a:rPr lang="en-US" sz="2800" dirty="0">
                <a:latin typeface="Times-Roman" charset="0"/>
              </a:rPr>
              <a:t>) </a:t>
            </a:r>
            <a:r>
              <a:rPr lang="en-US" sz="2800" dirty="0"/>
              <a:t>to Charlie</a:t>
            </a:r>
          </a:p>
          <a:p>
            <a:pPr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/>
              <a:t> Then any </a:t>
            </a:r>
            <a:r>
              <a:rPr lang="en-US" sz="2800" dirty="0" smtClean="0"/>
              <a:t>two </a:t>
            </a:r>
            <a:r>
              <a:rPr lang="en-US" sz="2800" dirty="0"/>
              <a:t>can cooperate to find secret </a:t>
            </a:r>
            <a:r>
              <a:rPr lang="en-US" sz="2800" dirty="0">
                <a:latin typeface="Times-Roman" charset="0"/>
              </a:rPr>
              <a:t>S</a:t>
            </a:r>
            <a:endParaRPr lang="en-US" sz="2800" dirty="0"/>
          </a:p>
          <a:p>
            <a:pPr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/>
              <a:t> But</a:t>
            </a:r>
            <a:r>
              <a:rPr lang="en-US" sz="2800" dirty="0" smtClean="0"/>
              <a:t> one can’t </a:t>
            </a:r>
            <a:r>
              <a:rPr lang="en-US" sz="2800" dirty="0"/>
              <a:t>find secret </a:t>
            </a:r>
            <a:r>
              <a:rPr lang="en-US" sz="2800" dirty="0">
                <a:latin typeface="Times-Roman" charset="0"/>
              </a:rPr>
              <a:t>S</a:t>
            </a:r>
          </a:p>
          <a:p>
            <a:pPr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>
                <a:latin typeface="Times-Roman" charset="0"/>
              </a:rPr>
              <a:t> </a:t>
            </a:r>
            <a:r>
              <a:rPr lang="en-US" sz="2800" dirty="0"/>
              <a:t>A “2 out of 3” scheme</a:t>
            </a:r>
            <a:endParaRPr lang="en-US" sz="2800" dirty="0">
              <a:latin typeface="Times-Roman" charset="0"/>
            </a:endParaRPr>
          </a:p>
        </p:txBody>
      </p:sp>
      <p:sp>
        <p:nvSpPr>
          <p:cNvPr id="205839" name="Rectangle 14"/>
          <p:cNvSpPr>
            <a:spLocks noChangeArrowheads="1"/>
          </p:cNvSpPr>
          <p:nvPr/>
        </p:nvSpPr>
        <p:spPr bwMode="auto">
          <a:xfrm>
            <a:off x="3200400" y="4800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X</a:t>
            </a:r>
          </a:p>
        </p:txBody>
      </p:sp>
      <p:sp>
        <p:nvSpPr>
          <p:cNvPr id="205840" name="Rectangle 15"/>
          <p:cNvSpPr>
            <a:spLocks noChangeArrowheads="1"/>
          </p:cNvSpPr>
          <p:nvPr/>
        </p:nvSpPr>
        <p:spPr bwMode="auto">
          <a:xfrm>
            <a:off x="146050" y="1752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Y</a:t>
            </a:r>
          </a:p>
        </p:txBody>
      </p:sp>
      <p:sp>
        <p:nvSpPr>
          <p:cNvPr id="205841" name="Oval 16"/>
          <p:cNvSpPr>
            <a:spLocks noChangeArrowheads="1"/>
          </p:cNvSpPr>
          <p:nvPr/>
        </p:nvSpPr>
        <p:spPr bwMode="auto">
          <a:xfrm>
            <a:off x="1828800" y="3200400"/>
            <a:ext cx="152400" cy="152400"/>
          </a:xfrm>
          <a:prstGeom prst="ellipse">
            <a:avLst/>
          </a:prstGeom>
          <a:solidFill>
            <a:srgbClr val="06FF0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842" name="Rectangle 17"/>
          <p:cNvSpPr>
            <a:spLocks noChangeArrowheads="1"/>
          </p:cNvSpPr>
          <p:nvPr/>
        </p:nvSpPr>
        <p:spPr bwMode="auto">
          <a:xfrm>
            <a:off x="1644650" y="3352800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-Roman" charset="0"/>
              </a:rPr>
              <a:t>(X</a:t>
            </a:r>
            <a:r>
              <a:rPr lang="en-US" sz="2000" baseline="-25000">
                <a:latin typeface="Times-Roman" charset="0"/>
              </a:rPr>
              <a:t>2</a:t>
            </a:r>
            <a:r>
              <a:rPr lang="en-US" sz="2000">
                <a:latin typeface="Times-Roman" charset="0"/>
              </a:rPr>
              <a:t>,Y</a:t>
            </a:r>
            <a:r>
              <a:rPr lang="en-US" sz="2000" baseline="-25000">
                <a:latin typeface="Times-Roman" charset="0"/>
              </a:rPr>
              <a:t>2</a:t>
            </a:r>
            <a:r>
              <a:rPr lang="en-US" sz="2000">
                <a:latin typeface="Times-Roman" charset="0"/>
              </a:rPr>
              <a:t>)</a:t>
            </a:r>
          </a:p>
        </p:txBody>
      </p:sp>
      <p:sp>
        <p:nvSpPr>
          <p:cNvPr id="205843" name="Rectangle 18"/>
          <p:cNvSpPr>
            <a:spLocks noChangeArrowheads="1"/>
          </p:cNvSpPr>
          <p:nvPr/>
        </p:nvSpPr>
        <p:spPr bwMode="auto">
          <a:xfrm>
            <a:off x="914400" y="5181600"/>
            <a:ext cx="1606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2 out of 3</a:t>
            </a:r>
          </a:p>
        </p:txBody>
      </p:sp>
    </p:spTree>
    <p:extLst>
      <p:ext uri="{BB962C8B-B14F-4D97-AF65-F5344CB8AC3E}">
        <p14:creationId xmlns:p14="http://schemas.microsoft.com/office/powerpoint/2010/main" val="27508682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2FB0FBA2-256B-2E42-9BBE-38B0EFE533B9}" type="slidenum">
              <a:rPr lang="en-US" smtClean="0">
                <a:latin typeface="Times New Roman" charset="0"/>
              </a:rPr>
              <a:pPr/>
              <a:t>27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068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Shamir’s Secret Sharing</a:t>
            </a:r>
          </a:p>
        </p:txBody>
      </p:sp>
      <p:sp>
        <p:nvSpPr>
          <p:cNvPr id="206852" name="Line 3"/>
          <p:cNvSpPr>
            <a:spLocks noChangeShapeType="1"/>
          </p:cNvSpPr>
          <p:nvPr/>
        </p:nvSpPr>
        <p:spPr bwMode="auto">
          <a:xfrm>
            <a:off x="304800" y="5029200"/>
            <a:ext cx="2895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853" name="Line 4"/>
          <p:cNvSpPr>
            <a:spLocks noChangeShapeType="1"/>
          </p:cNvSpPr>
          <p:nvPr/>
        </p:nvSpPr>
        <p:spPr bwMode="auto">
          <a:xfrm flipV="1">
            <a:off x="304800" y="2209800"/>
            <a:ext cx="0" cy="2819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854" name="Rectangle 7"/>
          <p:cNvSpPr>
            <a:spLocks noChangeArrowheads="1"/>
          </p:cNvSpPr>
          <p:nvPr/>
        </p:nvSpPr>
        <p:spPr bwMode="auto">
          <a:xfrm>
            <a:off x="2209800" y="2270125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-Roman" charset="0"/>
              </a:rPr>
              <a:t>(X</a:t>
            </a:r>
            <a:r>
              <a:rPr lang="en-US" sz="2000" baseline="-25000">
                <a:latin typeface="Times-Roman" charset="0"/>
              </a:rPr>
              <a:t>0</a:t>
            </a:r>
            <a:r>
              <a:rPr lang="en-US" sz="2000">
                <a:latin typeface="Times-Roman" charset="0"/>
              </a:rPr>
              <a:t>,Y</a:t>
            </a:r>
            <a:r>
              <a:rPr lang="en-US" sz="2000" baseline="-25000">
                <a:latin typeface="Times-Roman" charset="0"/>
              </a:rPr>
              <a:t>0</a:t>
            </a:r>
            <a:r>
              <a:rPr lang="en-US" sz="2000">
                <a:latin typeface="Times-Roman" charset="0"/>
              </a:rPr>
              <a:t>)</a:t>
            </a:r>
          </a:p>
        </p:txBody>
      </p:sp>
      <p:sp>
        <p:nvSpPr>
          <p:cNvPr id="206855" name="Rectangle 8"/>
          <p:cNvSpPr>
            <a:spLocks noChangeArrowheads="1"/>
          </p:cNvSpPr>
          <p:nvPr/>
        </p:nvSpPr>
        <p:spPr bwMode="auto">
          <a:xfrm>
            <a:off x="1301750" y="3760788"/>
            <a:ext cx="1841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6856" name="Rectangle 9"/>
          <p:cNvSpPr>
            <a:spLocks noChangeArrowheads="1"/>
          </p:cNvSpPr>
          <p:nvPr/>
        </p:nvSpPr>
        <p:spPr bwMode="auto">
          <a:xfrm>
            <a:off x="882650" y="2803525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-Roman" charset="0"/>
              </a:rPr>
              <a:t>(X</a:t>
            </a:r>
            <a:r>
              <a:rPr lang="en-US" sz="2000" baseline="-25000">
                <a:latin typeface="Times-Roman" charset="0"/>
              </a:rPr>
              <a:t>1</a:t>
            </a:r>
            <a:r>
              <a:rPr lang="en-US" sz="2000">
                <a:latin typeface="Times-Roman" charset="0"/>
              </a:rPr>
              <a:t>,Y</a:t>
            </a:r>
            <a:r>
              <a:rPr lang="en-US" sz="2000" baseline="-25000">
                <a:latin typeface="Times-Roman" charset="0"/>
              </a:rPr>
              <a:t>1</a:t>
            </a:r>
            <a:r>
              <a:rPr lang="en-US" sz="2000">
                <a:latin typeface="Times-Roman" charset="0"/>
              </a:rPr>
              <a:t>)</a:t>
            </a:r>
          </a:p>
        </p:txBody>
      </p:sp>
      <p:sp>
        <p:nvSpPr>
          <p:cNvPr id="206857" name="Rectangle 11"/>
          <p:cNvSpPr>
            <a:spLocks noChangeArrowheads="1"/>
          </p:cNvSpPr>
          <p:nvPr/>
        </p:nvSpPr>
        <p:spPr bwMode="auto">
          <a:xfrm>
            <a:off x="298450" y="3962400"/>
            <a:ext cx="735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-Roman" charset="0"/>
              </a:rPr>
              <a:t>(0,S)</a:t>
            </a:r>
            <a:endParaRPr lang="en-US">
              <a:latin typeface="Times-Roman" charset="0"/>
            </a:endParaRPr>
          </a:p>
        </p:txBody>
      </p:sp>
      <p:sp>
        <p:nvSpPr>
          <p:cNvPr id="206858" name="Rectangle 12"/>
          <p:cNvSpPr>
            <a:spLocks noChangeArrowheads="1"/>
          </p:cNvSpPr>
          <p:nvPr/>
        </p:nvSpPr>
        <p:spPr bwMode="auto">
          <a:xfrm>
            <a:off x="3962400" y="1676400"/>
            <a:ext cx="4724400" cy="4338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dirty="0"/>
              <a:t> </a:t>
            </a:r>
            <a:r>
              <a:rPr lang="en-US" sz="2800" dirty="0"/>
              <a:t>Give </a:t>
            </a:r>
            <a:r>
              <a:rPr lang="en-US" sz="2800" dirty="0">
                <a:latin typeface="Times-Roman" charset="0"/>
              </a:rPr>
              <a:t>(X</a:t>
            </a:r>
            <a:r>
              <a:rPr lang="en-US" sz="2800" baseline="-25000" dirty="0">
                <a:latin typeface="Times-Roman" charset="0"/>
              </a:rPr>
              <a:t>0</a:t>
            </a:r>
            <a:r>
              <a:rPr lang="en-US" sz="2800" dirty="0">
                <a:latin typeface="Times-Roman" charset="0"/>
              </a:rPr>
              <a:t>,Y</a:t>
            </a:r>
            <a:r>
              <a:rPr lang="en-US" sz="2800" baseline="-25000" dirty="0">
                <a:latin typeface="Times-Roman" charset="0"/>
              </a:rPr>
              <a:t>0</a:t>
            </a:r>
            <a:r>
              <a:rPr lang="en-US" sz="2800" dirty="0">
                <a:latin typeface="Times-Roman" charset="0"/>
              </a:rPr>
              <a:t>) </a:t>
            </a:r>
            <a:r>
              <a:rPr lang="en-US" sz="2800" dirty="0"/>
              <a:t>to Alice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/>
              <a:t> Give </a:t>
            </a:r>
            <a:r>
              <a:rPr lang="en-US" sz="2800" dirty="0">
                <a:latin typeface="Times-Roman" charset="0"/>
              </a:rPr>
              <a:t>(X</a:t>
            </a:r>
            <a:r>
              <a:rPr lang="en-US" sz="2800" baseline="-25000" dirty="0">
                <a:latin typeface="Times-Roman" charset="0"/>
              </a:rPr>
              <a:t>1</a:t>
            </a:r>
            <a:r>
              <a:rPr lang="en-US" sz="2800" dirty="0">
                <a:latin typeface="Times-Roman" charset="0"/>
              </a:rPr>
              <a:t>,Y</a:t>
            </a:r>
            <a:r>
              <a:rPr lang="en-US" sz="2800" baseline="-25000" dirty="0">
                <a:latin typeface="Times-Roman" charset="0"/>
              </a:rPr>
              <a:t>1</a:t>
            </a:r>
            <a:r>
              <a:rPr lang="en-US" sz="2800" dirty="0">
                <a:latin typeface="Times-Roman" charset="0"/>
              </a:rPr>
              <a:t>) </a:t>
            </a:r>
            <a:r>
              <a:rPr lang="en-US" sz="2800" dirty="0"/>
              <a:t>to Bob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/>
              <a:t> Give </a:t>
            </a:r>
            <a:r>
              <a:rPr lang="en-US" sz="2800" dirty="0">
                <a:latin typeface="Times-Roman" charset="0"/>
              </a:rPr>
              <a:t>(X</a:t>
            </a:r>
            <a:r>
              <a:rPr lang="en-US" sz="2800" baseline="-25000" dirty="0">
                <a:latin typeface="Times-Roman" charset="0"/>
              </a:rPr>
              <a:t>2</a:t>
            </a:r>
            <a:r>
              <a:rPr lang="en-US" sz="2800" dirty="0">
                <a:latin typeface="Times-Roman" charset="0"/>
              </a:rPr>
              <a:t>,Y</a:t>
            </a:r>
            <a:r>
              <a:rPr lang="en-US" sz="2800" baseline="-25000" dirty="0">
                <a:latin typeface="Times-Roman" charset="0"/>
              </a:rPr>
              <a:t>2</a:t>
            </a:r>
            <a:r>
              <a:rPr lang="en-US" sz="2800" dirty="0">
                <a:latin typeface="Times-Roman" charset="0"/>
              </a:rPr>
              <a:t>) </a:t>
            </a:r>
            <a:r>
              <a:rPr lang="en-US" sz="2800" dirty="0"/>
              <a:t>to Charlie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/>
              <a:t> 3 </a:t>
            </a:r>
            <a:r>
              <a:rPr lang="en-US" sz="2800" dirty="0" smtClean="0"/>
              <a:t>pts determine </a:t>
            </a:r>
            <a:r>
              <a:rPr lang="en-US" sz="2800" dirty="0"/>
              <a:t>parabola 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/>
              <a:t> Alice, </a:t>
            </a:r>
            <a:r>
              <a:rPr lang="en-US" sz="2800" dirty="0" smtClean="0"/>
              <a:t>Bob, </a:t>
            </a:r>
            <a:r>
              <a:rPr lang="en-US" sz="2800" b="1" dirty="0">
                <a:solidFill>
                  <a:schemeClr val="accent2"/>
                </a:solidFill>
              </a:rPr>
              <a:t>and</a:t>
            </a:r>
            <a:r>
              <a:rPr lang="en-US" sz="2800" dirty="0"/>
              <a:t> Charlie must cooperate to </a:t>
            </a:r>
            <a:r>
              <a:rPr lang="en-US" sz="2800" dirty="0" smtClean="0"/>
              <a:t>find </a:t>
            </a:r>
            <a:r>
              <a:rPr lang="en-US" sz="2800" dirty="0">
                <a:latin typeface="Times-Roman" charset="0"/>
              </a:rPr>
              <a:t>S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>
                <a:latin typeface="Times-Roman" charset="0"/>
              </a:rPr>
              <a:t> </a:t>
            </a:r>
            <a:r>
              <a:rPr lang="en-US" sz="2800" dirty="0"/>
              <a:t>A “3 out of 3” scheme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 smtClean="0"/>
              <a:t> What about “</a:t>
            </a:r>
            <a:r>
              <a:rPr lang="en-US" sz="2800" dirty="0"/>
              <a:t>3 out of 4”?</a:t>
            </a:r>
            <a:endParaRPr lang="en-US" sz="2800" dirty="0">
              <a:latin typeface="Times-Roman" charset="0"/>
            </a:endParaRPr>
          </a:p>
        </p:txBody>
      </p:sp>
      <p:sp>
        <p:nvSpPr>
          <p:cNvPr id="206859" name="Rectangle 13"/>
          <p:cNvSpPr>
            <a:spLocks noChangeArrowheads="1"/>
          </p:cNvSpPr>
          <p:nvPr/>
        </p:nvSpPr>
        <p:spPr bwMode="auto">
          <a:xfrm>
            <a:off x="3200400" y="4800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X</a:t>
            </a:r>
          </a:p>
        </p:txBody>
      </p:sp>
      <p:sp>
        <p:nvSpPr>
          <p:cNvPr id="206860" name="Rectangle 14"/>
          <p:cNvSpPr>
            <a:spLocks noChangeArrowheads="1"/>
          </p:cNvSpPr>
          <p:nvPr/>
        </p:nvSpPr>
        <p:spPr bwMode="auto">
          <a:xfrm>
            <a:off x="146050" y="1752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Y</a:t>
            </a:r>
          </a:p>
        </p:txBody>
      </p:sp>
      <p:sp>
        <p:nvSpPr>
          <p:cNvPr id="206861" name="Rectangle 16"/>
          <p:cNvSpPr>
            <a:spLocks noChangeArrowheads="1"/>
          </p:cNvSpPr>
          <p:nvPr/>
        </p:nvSpPr>
        <p:spPr bwMode="auto">
          <a:xfrm>
            <a:off x="1720850" y="3336925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-Roman" charset="0"/>
              </a:rPr>
              <a:t>(X</a:t>
            </a:r>
            <a:r>
              <a:rPr lang="en-US" sz="2000" baseline="-25000">
                <a:latin typeface="Times-Roman" charset="0"/>
              </a:rPr>
              <a:t>2</a:t>
            </a:r>
            <a:r>
              <a:rPr lang="en-US" sz="2000">
                <a:latin typeface="Times-Roman" charset="0"/>
              </a:rPr>
              <a:t>,Y</a:t>
            </a:r>
            <a:r>
              <a:rPr lang="en-US" sz="2000" baseline="-25000">
                <a:latin typeface="Times-Roman" charset="0"/>
              </a:rPr>
              <a:t>2</a:t>
            </a:r>
            <a:r>
              <a:rPr lang="en-US" sz="2000">
                <a:latin typeface="Times-Roman" charset="0"/>
              </a:rPr>
              <a:t>)</a:t>
            </a:r>
          </a:p>
        </p:txBody>
      </p:sp>
      <p:sp>
        <p:nvSpPr>
          <p:cNvPr id="206862" name="Freeform 17"/>
          <p:cNvSpPr>
            <a:spLocks/>
          </p:cNvSpPr>
          <p:nvPr/>
        </p:nvSpPr>
        <p:spPr bwMode="auto">
          <a:xfrm>
            <a:off x="228600" y="2209800"/>
            <a:ext cx="2819400" cy="1905000"/>
          </a:xfrm>
          <a:custGeom>
            <a:avLst/>
            <a:gdLst>
              <a:gd name="T0" fmla="*/ 0 w 1776"/>
              <a:gd name="T1" fmla="*/ 2147483647 h 1200"/>
              <a:gd name="T2" fmla="*/ 2147483647 w 1776"/>
              <a:gd name="T3" fmla="*/ 0 h 1200"/>
              <a:gd name="T4" fmla="*/ 2147483647 w 1776"/>
              <a:gd name="T5" fmla="*/ 2147483647 h 1200"/>
              <a:gd name="T6" fmla="*/ 0 60000 65536"/>
              <a:gd name="T7" fmla="*/ 0 60000 65536"/>
              <a:gd name="T8" fmla="*/ 0 60000 65536"/>
              <a:gd name="T9" fmla="*/ 0 w 1776"/>
              <a:gd name="T10" fmla="*/ 0 h 1200"/>
              <a:gd name="T11" fmla="*/ 1776 w 1776"/>
              <a:gd name="T12" fmla="*/ 1200 h 1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76" h="1200">
                <a:moveTo>
                  <a:pt x="0" y="1200"/>
                </a:moveTo>
                <a:cubicBezTo>
                  <a:pt x="284" y="600"/>
                  <a:pt x="568" y="0"/>
                  <a:pt x="864" y="0"/>
                </a:cubicBezTo>
                <a:cubicBezTo>
                  <a:pt x="1160" y="0"/>
                  <a:pt x="1468" y="600"/>
                  <a:pt x="1776" y="12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863" name="Oval 10"/>
          <p:cNvSpPr>
            <a:spLocks noChangeArrowheads="1"/>
          </p:cNvSpPr>
          <p:nvPr/>
        </p:nvSpPr>
        <p:spPr bwMode="auto">
          <a:xfrm>
            <a:off x="228600" y="3886200"/>
            <a:ext cx="152400" cy="152400"/>
          </a:xfrm>
          <a:prstGeom prst="ellipse">
            <a:avLst/>
          </a:prstGeom>
          <a:solidFill>
            <a:srgbClr val="06FF0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864" name="Oval 6"/>
          <p:cNvSpPr>
            <a:spLocks noChangeArrowheads="1"/>
          </p:cNvSpPr>
          <p:nvPr/>
        </p:nvSpPr>
        <p:spPr bwMode="auto">
          <a:xfrm>
            <a:off x="776288" y="2819400"/>
            <a:ext cx="152400" cy="152400"/>
          </a:xfrm>
          <a:prstGeom prst="ellipse">
            <a:avLst/>
          </a:prstGeom>
          <a:solidFill>
            <a:srgbClr val="06FF0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865" name="Oval 15"/>
          <p:cNvSpPr>
            <a:spLocks noChangeArrowheads="1"/>
          </p:cNvSpPr>
          <p:nvPr/>
        </p:nvSpPr>
        <p:spPr bwMode="auto">
          <a:xfrm>
            <a:off x="2074863" y="2514600"/>
            <a:ext cx="152400" cy="152400"/>
          </a:xfrm>
          <a:prstGeom prst="ellipse">
            <a:avLst/>
          </a:prstGeom>
          <a:solidFill>
            <a:srgbClr val="06FF0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866" name="Oval 5"/>
          <p:cNvSpPr>
            <a:spLocks noChangeArrowheads="1"/>
          </p:cNvSpPr>
          <p:nvPr/>
        </p:nvSpPr>
        <p:spPr bwMode="auto">
          <a:xfrm>
            <a:off x="2590800" y="3276600"/>
            <a:ext cx="152400" cy="152400"/>
          </a:xfrm>
          <a:prstGeom prst="ellipse">
            <a:avLst/>
          </a:prstGeom>
          <a:solidFill>
            <a:srgbClr val="06FF0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867" name="Rectangle 18"/>
          <p:cNvSpPr>
            <a:spLocks noChangeArrowheads="1"/>
          </p:cNvSpPr>
          <p:nvPr/>
        </p:nvSpPr>
        <p:spPr bwMode="auto">
          <a:xfrm>
            <a:off x="914400" y="5181600"/>
            <a:ext cx="1606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3 out of 3</a:t>
            </a:r>
          </a:p>
        </p:txBody>
      </p:sp>
    </p:spTree>
    <p:extLst>
      <p:ext uri="{BB962C8B-B14F-4D97-AF65-F5344CB8AC3E}">
        <p14:creationId xmlns:p14="http://schemas.microsoft.com/office/powerpoint/2010/main" val="18248088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71E33829-27D0-A946-B42E-0B96639288CA}" type="slidenum">
              <a:rPr lang="en-US" smtClean="0">
                <a:latin typeface="Times New Roman" charset="0"/>
              </a:rPr>
              <a:pPr/>
              <a:t>28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07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Secret Sharing Example</a:t>
            </a:r>
          </a:p>
        </p:txBody>
      </p:sp>
      <p:sp>
        <p:nvSpPr>
          <p:cNvPr id="2078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800" b="1" dirty="0">
                <a:solidFill>
                  <a:schemeClr val="hlink"/>
                </a:solidFill>
              </a:rPr>
              <a:t>Key escrow</a:t>
            </a:r>
            <a:r>
              <a:rPr lang="en-US" sz="2800" dirty="0"/>
              <a:t> </a:t>
            </a:r>
            <a:r>
              <a:rPr lang="en-US" sz="2800" dirty="0" err="1">
                <a:sym typeface="Symbol" charset="2"/>
              </a:rPr>
              <a:t></a:t>
            </a:r>
            <a:r>
              <a:rPr lang="en-US" sz="2800" dirty="0" smtClean="0"/>
              <a:t> suppose it’s required </a:t>
            </a:r>
            <a:r>
              <a:rPr lang="en-US" sz="2800" dirty="0"/>
              <a:t>that your key be stored somewhere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Key can be</a:t>
            </a:r>
            <a:r>
              <a:rPr lang="en-US" sz="2800" dirty="0" smtClean="0"/>
              <a:t> “recovered” </a:t>
            </a:r>
            <a:r>
              <a:rPr lang="en-US" sz="2800" dirty="0"/>
              <a:t>with court order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 smtClean="0"/>
              <a:t>But you </a:t>
            </a:r>
            <a:r>
              <a:rPr lang="en-US" sz="2800" dirty="0"/>
              <a:t>don’t trust FBI to store</a:t>
            </a:r>
            <a:r>
              <a:rPr lang="en-US" sz="2800" dirty="0" smtClean="0"/>
              <a:t> your keys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We can use secret sharing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Say, three different government agencies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Two must cooperate to recover the key</a:t>
            </a:r>
          </a:p>
        </p:txBody>
      </p:sp>
    </p:spTree>
    <p:extLst>
      <p:ext uri="{BB962C8B-B14F-4D97-AF65-F5344CB8AC3E}">
        <p14:creationId xmlns:p14="http://schemas.microsoft.com/office/powerpoint/2010/main" val="610976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5386F29C-2BB6-DE45-8507-67C5D299D063}" type="slidenum">
              <a:rPr lang="en-US" smtClean="0">
                <a:latin typeface="Times New Roman" charset="0"/>
              </a:rPr>
              <a:pPr/>
              <a:t>29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08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Secret Sharing Example</a:t>
            </a:r>
          </a:p>
        </p:txBody>
      </p:sp>
      <p:sp>
        <p:nvSpPr>
          <p:cNvPr id="208900" name="Line 3"/>
          <p:cNvSpPr>
            <a:spLocks noChangeShapeType="1"/>
          </p:cNvSpPr>
          <p:nvPr/>
        </p:nvSpPr>
        <p:spPr bwMode="auto">
          <a:xfrm>
            <a:off x="304800" y="5029200"/>
            <a:ext cx="2895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901" name="Line 4"/>
          <p:cNvSpPr>
            <a:spLocks noChangeShapeType="1"/>
          </p:cNvSpPr>
          <p:nvPr/>
        </p:nvSpPr>
        <p:spPr bwMode="auto">
          <a:xfrm flipV="1">
            <a:off x="304800" y="2209800"/>
            <a:ext cx="0" cy="2819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902" name="Line 5"/>
          <p:cNvSpPr>
            <a:spLocks noChangeShapeType="1"/>
          </p:cNvSpPr>
          <p:nvPr/>
        </p:nvSpPr>
        <p:spPr bwMode="auto">
          <a:xfrm flipV="1">
            <a:off x="304800" y="2895600"/>
            <a:ext cx="2438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903" name="Oval 6"/>
          <p:cNvSpPr>
            <a:spLocks noChangeArrowheads="1"/>
          </p:cNvSpPr>
          <p:nvPr/>
        </p:nvSpPr>
        <p:spPr bwMode="auto">
          <a:xfrm>
            <a:off x="2362200" y="2971800"/>
            <a:ext cx="152400" cy="152400"/>
          </a:xfrm>
          <a:prstGeom prst="ellipse">
            <a:avLst/>
          </a:prstGeom>
          <a:solidFill>
            <a:srgbClr val="06FF0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904" name="Oval 7"/>
          <p:cNvSpPr>
            <a:spLocks noChangeArrowheads="1"/>
          </p:cNvSpPr>
          <p:nvPr/>
        </p:nvSpPr>
        <p:spPr bwMode="auto">
          <a:xfrm>
            <a:off x="1143000" y="3505200"/>
            <a:ext cx="152400" cy="152400"/>
          </a:xfrm>
          <a:prstGeom prst="ellipse">
            <a:avLst/>
          </a:prstGeom>
          <a:solidFill>
            <a:srgbClr val="06FF0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905" name="Rectangle 8"/>
          <p:cNvSpPr>
            <a:spLocks noChangeArrowheads="1"/>
          </p:cNvSpPr>
          <p:nvPr/>
        </p:nvSpPr>
        <p:spPr bwMode="auto">
          <a:xfrm>
            <a:off x="1676400" y="2514600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-Roman" charset="0"/>
              </a:rPr>
              <a:t>(X</a:t>
            </a:r>
            <a:r>
              <a:rPr lang="en-US" sz="2000" baseline="-25000">
                <a:latin typeface="Times-Roman" charset="0"/>
              </a:rPr>
              <a:t>0</a:t>
            </a:r>
            <a:r>
              <a:rPr lang="en-US" sz="2000">
                <a:latin typeface="Times-Roman" charset="0"/>
              </a:rPr>
              <a:t>,Y</a:t>
            </a:r>
            <a:r>
              <a:rPr lang="en-US" sz="2000" baseline="-25000">
                <a:latin typeface="Times-Roman" charset="0"/>
              </a:rPr>
              <a:t>0</a:t>
            </a:r>
            <a:r>
              <a:rPr lang="en-US" sz="2000">
                <a:latin typeface="Times-Roman" charset="0"/>
              </a:rPr>
              <a:t>)</a:t>
            </a:r>
            <a:endParaRPr lang="en-US">
              <a:latin typeface="Times-Roman" charset="0"/>
            </a:endParaRPr>
          </a:p>
        </p:txBody>
      </p:sp>
      <p:sp>
        <p:nvSpPr>
          <p:cNvPr id="208906" name="Rectangle 9"/>
          <p:cNvSpPr>
            <a:spLocks noChangeArrowheads="1"/>
          </p:cNvSpPr>
          <p:nvPr/>
        </p:nvSpPr>
        <p:spPr bwMode="auto">
          <a:xfrm>
            <a:off x="1301750" y="3760788"/>
            <a:ext cx="1841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8907" name="Rectangle 10"/>
          <p:cNvSpPr>
            <a:spLocks noChangeArrowheads="1"/>
          </p:cNvSpPr>
          <p:nvPr/>
        </p:nvSpPr>
        <p:spPr bwMode="auto">
          <a:xfrm>
            <a:off x="349250" y="3098800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-Roman" charset="0"/>
              </a:rPr>
              <a:t>(X</a:t>
            </a:r>
            <a:r>
              <a:rPr lang="en-US" sz="2000" baseline="-25000">
                <a:latin typeface="Times-Roman" charset="0"/>
              </a:rPr>
              <a:t>1</a:t>
            </a:r>
            <a:r>
              <a:rPr lang="en-US" sz="2000">
                <a:latin typeface="Times-Roman" charset="0"/>
              </a:rPr>
              <a:t>,Y</a:t>
            </a:r>
            <a:r>
              <a:rPr lang="en-US" sz="2000" baseline="-25000">
                <a:latin typeface="Times-Roman" charset="0"/>
              </a:rPr>
              <a:t>1</a:t>
            </a:r>
            <a:r>
              <a:rPr lang="en-US" sz="2000">
                <a:latin typeface="Times-Roman" charset="0"/>
              </a:rPr>
              <a:t>)</a:t>
            </a:r>
            <a:endParaRPr lang="en-US">
              <a:latin typeface="Times-Roman" charset="0"/>
            </a:endParaRPr>
          </a:p>
        </p:txBody>
      </p:sp>
      <p:sp>
        <p:nvSpPr>
          <p:cNvPr id="208908" name="Oval 11"/>
          <p:cNvSpPr>
            <a:spLocks noChangeArrowheads="1"/>
          </p:cNvSpPr>
          <p:nvPr/>
        </p:nvSpPr>
        <p:spPr bwMode="auto">
          <a:xfrm>
            <a:off x="228600" y="3886200"/>
            <a:ext cx="152400" cy="152400"/>
          </a:xfrm>
          <a:prstGeom prst="ellipse">
            <a:avLst/>
          </a:prstGeom>
          <a:solidFill>
            <a:srgbClr val="06FF0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909" name="Rectangle 12"/>
          <p:cNvSpPr>
            <a:spLocks noChangeArrowheads="1"/>
          </p:cNvSpPr>
          <p:nvPr/>
        </p:nvSpPr>
        <p:spPr bwMode="auto">
          <a:xfrm>
            <a:off x="298450" y="4013200"/>
            <a:ext cx="735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-Roman" charset="0"/>
              </a:rPr>
              <a:t>(0,K)</a:t>
            </a:r>
          </a:p>
        </p:txBody>
      </p:sp>
      <p:sp>
        <p:nvSpPr>
          <p:cNvPr id="208910" name="Rectangle 13"/>
          <p:cNvSpPr>
            <a:spLocks noChangeArrowheads="1"/>
          </p:cNvSpPr>
          <p:nvPr/>
        </p:nvSpPr>
        <p:spPr bwMode="auto">
          <a:xfrm>
            <a:off x="3962400" y="1889125"/>
            <a:ext cx="4648200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dirty="0"/>
              <a:t> </a:t>
            </a:r>
            <a:r>
              <a:rPr lang="en-US" sz="2800" dirty="0"/>
              <a:t>Your symmetric key is </a:t>
            </a:r>
            <a:r>
              <a:rPr lang="en-US" sz="2800" dirty="0">
                <a:latin typeface="Times-Roman" charset="0"/>
              </a:rPr>
              <a:t>K</a:t>
            </a:r>
            <a:r>
              <a:rPr lang="en-US" sz="2800" dirty="0"/>
              <a:t> </a:t>
            </a:r>
          </a:p>
          <a:p>
            <a:pPr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/>
              <a:t> Point </a:t>
            </a:r>
            <a:r>
              <a:rPr lang="en-US" sz="2800" dirty="0">
                <a:latin typeface="Times-Roman" charset="0"/>
              </a:rPr>
              <a:t>(X</a:t>
            </a:r>
            <a:r>
              <a:rPr lang="en-US" sz="2800" baseline="-25000" dirty="0">
                <a:latin typeface="Times-Roman" charset="0"/>
              </a:rPr>
              <a:t>0</a:t>
            </a:r>
            <a:r>
              <a:rPr lang="en-US" sz="2800" dirty="0">
                <a:latin typeface="Times-Roman" charset="0"/>
              </a:rPr>
              <a:t>,Y</a:t>
            </a:r>
            <a:r>
              <a:rPr lang="en-US" sz="2800" baseline="-25000" dirty="0">
                <a:latin typeface="Times-Roman" charset="0"/>
              </a:rPr>
              <a:t>0</a:t>
            </a:r>
            <a:r>
              <a:rPr lang="en-US" sz="2800" dirty="0">
                <a:latin typeface="Times-Roman" charset="0"/>
              </a:rPr>
              <a:t>) </a:t>
            </a:r>
            <a:r>
              <a:rPr lang="en-US" sz="2800" dirty="0"/>
              <a:t>to FBI </a:t>
            </a:r>
          </a:p>
          <a:p>
            <a:pPr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/>
              <a:t> Point </a:t>
            </a:r>
            <a:r>
              <a:rPr lang="en-US" sz="2800" dirty="0">
                <a:latin typeface="Times-Roman" charset="0"/>
              </a:rPr>
              <a:t>(X</a:t>
            </a:r>
            <a:r>
              <a:rPr lang="en-US" sz="2800" baseline="-25000" dirty="0">
                <a:latin typeface="Times-Roman" charset="0"/>
              </a:rPr>
              <a:t>1</a:t>
            </a:r>
            <a:r>
              <a:rPr lang="en-US" sz="2800" dirty="0">
                <a:latin typeface="Times-Roman" charset="0"/>
              </a:rPr>
              <a:t>,Y</a:t>
            </a:r>
            <a:r>
              <a:rPr lang="en-US" sz="2800" baseline="-25000" dirty="0">
                <a:latin typeface="Times-Roman" charset="0"/>
              </a:rPr>
              <a:t>1</a:t>
            </a:r>
            <a:r>
              <a:rPr lang="en-US" sz="2800" dirty="0">
                <a:latin typeface="Times-Roman" charset="0"/>
              </a:rPr>
              <a:t>) </a:t>
            </a:r>
            <a:r>
              <a:rPr lang="en-US" sz="2800" dirty="0"/>
              <a:t>to </a:t>
            </a:r>
            <a:r>
              <a:rPr lang="en-US" sz="2800" dirty="0" err="1"/>
              <a:t>DoJ</a:t>
            </a:r>
            <a:endParaRPr lang="en-US" sz="2800" dirty="0"/>
          </a:p>
          <a:p>
            <a:pPr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/>
              <a:t> Point </a:t>
            </a:r>
            <a:r>
              <a:rPr lang="en-US" sz="2800" dirty="0">
                <a:latin typeface="Times-Roman" charset="0"/>
              </a:rPr>
              <a:t>(X</a:t>
            </a:r>
            <a:r>
              <a:rPr lang="en-US" sz="2800" baseline="-25000" dirty="0">
                <a:latin typeface="Times-Roman" charset="0"/>
              </a:rPr>
              <a:t>2</a:t>
            </a:r>
            <a:r>
              <a:rPr lang="en-US" sz="2800" dirty="0">
                <a:latin typeface="Times-Roman" charset="0"/>
              </a:rPr>
              <a:t>,Y</a:t>
            </a:r>
            <a:r>
              <a:rPr lang="en-US" sz="2800" baseline="-25000" dirty="0">
                <a:latin typeface="Times-Roman" charset="0"/>
              </a:rPr>
              <a:t>2</a:t>
            </a:r>
            <a:r>
              <a:rPr lang="en-US" sz="2800" dirty="0">
                <a:latin typeface="Times-Roman" charset="0"/>
              </a:rPr>
              <a:t>) </a:t>
            </a:r>
            <a:r>
              <a:rPr lang="en-US" sz="2800" dirty="0"/>
              <a:t>to </a:t>
            </a:r>
            <a:r>
              <a:rPr lang="en-US" sz="2800" dirty="0" err="1"/>
              <a:t>DoC</a:t>
            </a:r>
            <a:endParaRPr lang="en-US" sz="2800" dirty="0"/>
          </a:p>
          <a:p>
            <a:pPr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/>
              <a:t> To recover your key </a:t>
            </a:r>
            <a:r>
              <a:rPr lang="en-US" sz="2800" dirty="0">
                <a:latin typeface="Times-Roman" charset="0"/>
              </a:rPr>
              <a:t>K</a:t>
            </a:r>
            <a:r>
              <a:rPr lang="en-US" sz="2800" dirty="0"/>
              <a:t>, two of the three agencies must cooperate</a:t>
            </a:r>
          </a:p>
          <a:p>
            <a:pPr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/>
              <a:t> </a:t>
            </a:r>
            <a:r>
              <a:rPr lang="en-US" sz="2800" dirty="0" smtClean="0"/>
              <a:t>No one </a:t>
            </a:r>
            <a:r>
              <a:rPr lang="en-US" sz="2800" dirty="0"/>
              <a:t>agency can get </a:t>
            </a:r>
            <a:r>
              <a:rPr lang="en-US" sz="2800" dirty="0">
                <a:latin typeface="Times-Roman" charset="0"/>
              </a:rPr>
              <a:t>K</a:t>
            </a:r>
          </a:p>
        </p:txBody>
      </p:sp>
      <p:sp>
        <p:nvSpPr>
          <p:cNvPr id="208911" name="Rectangle 14"/>
          <p:cNvSpPr>
            <a:spLocks noChangeArrowheads="1"/>
          </p:cNvSpPr>
          <p:nvPr/>
        </p:nvSpPr>
        <p:spPr bwMode="auto">
          <a:xfrm>
            <a:off x="3200400" y="4800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X</a:t>
            </a:r>
          </a:p>
        </p:txBody>
      </p:sp>
      <p:sp>
        <p:nvSpPr>
          <p:cNvPr id="208912" name="Rectangle 15"/>
          <p:cNvSpPr>
            <a:spLocks noChangeArrowheads="1"/>
          </p:cNvSpPr>
          <p:nvPr/>
        </p:nvSpPr>
        <p:spPr bwMode="auto">
          <a:xfrm>
            <a:off x="146050" y="1752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Y</a:t>
            </a:r>
          </a:p>
        </p:txBody>
      </p:sp>
      <p:sp>
        <p:nvSpPr>
          <p:cNvPr id="208913" name="Oval 16"/>
          <p:cNvSpPr>
            <a:spLocks noChangeArrowheads="1"/>
          </p:cNvSpPr>
          <p:nvPr/>
        </p:nvSpPr>
        <p:spPr bwMode="auto">
          <a:xfrm>
            <a:off x="1828800" y="3200400"/>
            <a:ext cx="152400" cy="152400"/>
          </a:xfrm>
          <a:prstGeom prst="ellipse">
            <a:avLst/>
          </a:prstGeom>
          <a:solidFill>
            <a:srgbClr val="06FF0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914" name="Rectangle 17"/>
          <p:cNvSpPr>
            <a:spLocks noChangeArrowheads="1"/>
          </p:cNvSpPr>
          <p:nvPr/>
        </p:nvSpPr>
        <p:spPr bwMode="auto">
          <a:xfrm>
            <a:off x="1644650" y="3352800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-Roman" charset="0"/>
              </a:rPr>
              <a:t>(X</a:t>
            </a:r>
            <a:r>
              <a:rPr lang="en-US" sz="2000" baseline="-25000">
                <a:latin typeface="Times-Roman" charset="0"/>
              </a:rPr>
              <a:t>2</a:t>
            </a:r>
            <a:r>
              <a:rPr lang="en-US" sz="2000">
                <a:latin typeface="Times-Roman" charset="0"/>
              </a:rPr>
              <a:t>,Y</a:t>
            </a:r>
            <a:r>
              <a:rPr lang="en-US" sz="2000" baseline="-25000">
                <a:latin typeface="Times-Roman" charset="0"/>
              </a:rPr>
              <a:t>2</a:t>
            </a:r>
            <a:r>
              <a:rPr lang="en-US" sz="2000">
                <a:latin typeface="Times-Roman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26811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0BE5D739-E4C0-8B42-9E77-6AC2A893784D}" type="slidenum">
              <a:rPr lang="en-US" smtClean="0">
                <a:latin typeface="Times New Roman" charset="0"/>
              </a:rPr>
              <a:pPr/>
              <a:t>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771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Hash Function Motivation</a:t>
            </a:r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0772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So, Alice signs </a:t>
            </a:r>
            <a:r>
              <a:rPr lang="en-US" sz="2800" dirty="0" err="1">
                <a:latin typeface="Times-Roman" charset="0"/>
              </a:rPr>
              <a:t>h(M</a:t>
            </a:r>
            <a:r>
              <a:rPr lang="en-US" sz="2800" dirty="0">
                <a:latin typeface="Times-Roman" charset="0"/>
              </a:rPr>
              <a:t>)</a:t>
            </a:r>
            <a:r>
              <a:rPr lang="en-US" sz="2800" dirty="0" smtClean="0"/>
              <a:t> 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That is, Alice computes </a:t>
            </a:r>
            <a:r>
              <a:rPr lang="en-US" sz="2400" dirty="0">
                <a:latin typeface="Times-Roman" charset="0"/>
              </a:rPr>
              <a:t>S = [</a:t>
            </a:r>
            <a:r>
              <a:rPr lang="en-US" sz="2400" dirty="0" err="1">
                <a:latin typeface="Times-Roman" charset="0"/>
              </a:rPr>
              <a:t>h(M)]</a:t>
            </a:r>
            <a:r>
              <a:rPr lang="en-US" sz="2400" baseline="-25000" dirty="0" err="1">
                <a:latin typeface="Times-Roman" charset="0"/>
              </a:rPr>
              <a:t>Alice</a:t>
            </a:r>
            <a:r>
              <a:rPr lang="en-US" sz="2400" dirty="0"/>
              <a:t> 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Alice then sends </a:t>
            </a:r>
            <a:r>
              <a:rPr lang="en-US" sz="2400" dirty="0">
                <a:latin typeface="Times-Roman" charset="0"/>
              </a:rPr>
              <a:t>(M, S) </a:t>
            </a:r>
            <a:r>
              <a:rPr lang="en-US" sz="2400" dirty="0"/>
              <a:t>to Bob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Bob verifies that </a:t>
            </a:r>
            <a:r>
              <a:rPr lang="en-US" sz="2400" dirty="0" err="1">
                <a:latin typeface="Times-Roman" charset="0"/>
              </a:rPr>
              <a:t>h(M</a:t>
            </a:r>
            <a:r>
              <a:rPr lang="en-US" sz="2400" dirty="0">
                <a:latin typeface="Times-Roman" charset="0"/>
              </a:rPr>
              <a:t>) = {</a:t>
            </a:r>
            <a:r>
              <a:rPr lang="en-US" sz="2400" dirty="0" err="1">
                <a:latin typeface="Times-Roman" charset="0"/>
              </a:rPr>
              <a:t>S}</a:t>
            </a:r>
            <a:r>
              <a:rPr lang="en-US" sz="2400" baseline="-25000" dirty="0" err="1">
                <a:latin typeface="Times-Roman" charset="0"/>
              </a:rPr>
              <a:t>Alice</a:t>
            </a:r>
            <a:endParaRPr lang="en-US" sz="2400" dirty="0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What properties must </a:t>
            </a:r>
            <a:r>
              <a:rPr lang="en-US" sz="2800" dirty="0" err="1">
                <a:latin typeface="Times-Roman" charset="0"/>
              </a:rPr>
              <a:t>h(M</a:t>
            </a:r>
            <a:r>
              <a:rPr lang="en-US" sz="2800" dirty="0">
                <a:latin typeface="Times-Roman" charset="0"/>
              </a:rPr>
              <a:t>)</a:t>
            </a:r>
            <a:r>
              <a:rPr lang="en-US" sz="2800" dirty="0"/>
              <a:t> satisfy?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Suppose Trudy finds </a:t>
            </a:r>
            <a:r>
              <a:rPr lang="en-US" sz="2400" dirty="0">
                <a:latin typeface="Times-Roman" charset="0"/>
              </a:rPr>
              <a:t>M’</a:t>
            </a:r>
            <a:r>
              <a:rPr lang="en-US" sz="2400" dirty="0"/>
              <a:t> so that </a:t>
            </a:r>
            <a:r>
              <a:rPr lang="en-US" sz="2400" dirty="0" err="1">
                <a:latin typeface="Times-Roman" charset="0"/>
              </a:rPr>
              <a:t>h(M</a:t>
            </a:r>
            <a:r>
              <a:rPr lang="en-US" sz="2400" dirty="0">
                <a:latin typeface="Times-Roman" charset="0"/>
              </a:rPr>
              <a:t>) = </a:t>
            </a:r>
            <a:r>
              <a:rPr lang="en-US" sz="2400" dirty="0" err="1">
                <a:latin typeface="Times-Roman" charset="0"/>
              </a:rPr>
              <a:t>h(M</a:t>
            </a:r>
            <a:r>
              <a:rPr lang="en-US" sz="2400" dirty="0">
                <a:latin typeface="Times-Roman" charset="0"/>
              </a:rPr>
              <a:t>’)</a:t>
            </a:r>
            <a:endParaRPr lang="en-US" sz="2400" dirty="0" smtClean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/>
              <a:t>Then </a:t>
            </a:r>
            <a:r>
              <a:rPr lang="en-US" sz="2400" dirty="0"/>
              <a:t>Trudy</a:t>
            </a:r>
            <a:r>
              <a:rPr lang="en-US" sz="2400" dirty="0" smtClean="0"/>
              <a:t> can replace </a:t>
            </a:r>
            <a:r>
              <a:rPr lang="en-US" sz="2400" dirty="0">
                <a:latin typeface="Times-Roman" charset="0"/>
              </a:rPr>
              <a:t>(M, S)</a:t>
            </a:r>
            <a:r>
              <a:rPr lang="en-US" sz="2400" dirty="0"/>
              <a:t> with </a:t>
            </a:r>
            <a:r>
              <a:rPr lang="en-US" sz="2400" dirty="0">
                <a:latin typeface="Times-Roman" charset="0"/>
              </a:rPr>
              <a:t>(M’, S)</a:t>
            </a:r>
            <a:r>
              <a:rPr lang="en-US" sz="2400" dirty="0"/>
              <a:t> 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Does Bob detect this tampering?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No, since </a:t>
            </a:r>
            <a:r>
              <a:rPr lang="en-US" sz="2400" dirty="0" err="1">
                <a:latin typeface="Times-Roman" charset="0"/>
              </a:rPr>
              <a:t>h(M</a:t>
            </a:r>
            <a:r>
              <a:rPr lang="en-US" sz="2400" dirty="0">
                <a:latin typeface="Times-Roman" charset="0"/>
              </a:rPr>
              <a:t>’) = </a:t>
            </a:r>
            <a:r>
              <a:rPr lang="en-US" sz="2400" dirty="0" err="1">
                <a:latin typeface="Times-Roman" charset="0"/>
              </a:rPr>
              <a:t>h(M</a:t>
            </a:r>
            <a:r>
              <a:rPr lang="en-US" sz="2400" dirty="0">
                <a:latin typeface="Times-Roman" charset="0"/>
              </a:rPr>
              <a:t>) = {</a:t>
            </a:r>
            <a:r>
              <a:rPr lang="en-US" sz="2400" dirty="0" err="1">
                <a:latin typeface="Times-Roman" charset="0"/>
              </a:rPr>
              <a:t>S}</a:t>
            </a:r>
            <a:r>
              <a:rPr lang="en-US" sz="2400" baseline="-25000" dirty="0" err="1">
                <a:latin typeface="Times-Roman" charset="0"/>
              </a:rPr>
              <a:t>Alice</a:t>
            </a:r>
            <a:r>
              <a:rPr lang="en-US" sz="2400" dirty="0">
                <a:latin typeface="Times-Roman" charset="0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5279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21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21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21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521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521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521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521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521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521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219" grpId="0" build="p" bldLvl="2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B2700764-1382-9A4C-9F47-73A6A35E3708}" type="slidenum">
              <a:rPr lang="en-US" smtClean="0">
                <a:latin typeface="Times New Roman" charset="0"/>
              </a:rPr>
              <a:pPr/>
              <a:t>30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160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447800"/>
            <a:ext cx="7772400" cy="2362200"/>
          </a:xfrm>
        </p:spPr>
        <p:txBody>
          <a:bodyPr/>
          <a:lstStyle/>
          <a:p>
            <a:pPr eaLnBrk="1" hangingPunct="1"/>
            <a:r>
              <a:rPr lang="en-US"/>
              <a:t>Random Numbers in Cryptography</a:t>
            </a:r>
          </a:p>
        </p:txBody>
      </p:sp>
    </p:spTree>
    <p:extLst>
      <p:ext uri="{BB962C8B-B14F-4D97-AF65-F5344CB8AC3E}">
        <p14:creationId xmlns:p14="http://schemas.microsoft.com/office/powerpoint/2010/main" val="37998098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70E230A8-E3E6-1A49-B8F3-3B4719474C9E}" type="slidenum">
              <a:rPr lang="en-US" smtClean="0">
                <a:latin typeface="Times New Roman" charset="0"/>
              </a:rPr>
              <a:pPr/>
              <a:t>31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170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14400"/>
          </a:xfrm>
        </p:spPr>
        <p:txBody>
          <a:bodyPr/>
          <a:lstStyle/>
          <a:p>
            <a:pPr eaLnBrk="1" hangingPunct="1"/>
            <a:r>
              <a:rPr lang="en-US" dirty="0"/>
              <a:t>Random Numbers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001000" cy="4495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Random numbers used to generate </a:t>
            </a:r>
            <a:r>
              <a:rPr lang="en-US" sz="2800" b="1" dirty="0">
                <a:solidFill>
                  <a:srgbClr val="FF0000"/>
                </a:solidFill>
              </a:rPr>
              <a:t>keys</a:t>
            </a:r>
            <a:endParaRPr lang="en-US" sz="2800" dirty="0"/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Symmetric keys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RSA: Prime numbers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 err="1"/>
              <a:t>Diffie</a:t>
            </a:r>
            <a:r>
              <a:rPr lang="en-US" sz="2400" dirty="0"/>
              <a:t> Hellman: secret values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Random numbers used for </a:t>
            </a:r>
            <a:r>
              <a:rPr lang="en-US" sz="2800" dirty="0" err="1"/>
              <a:t>nonces</a:t>
            </a:r>
            <a:endParaRPr lang="en-US" sz="2800" dirty="0"/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Sometimes a sequence is OK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But sometimes </a:t>
            </a:r>
            <a:r>
              <a:rPr lang="en-US" sz="2400" dirty="0" err="1"/>
              <a:t>nonces</a:t>
            </a:r>
            <a:r>
              <a:rPr lang="en-US" sz="2400" dirty="0"/>
              <a:t> must be random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Random numbers also used in simulations, statistics, </a:t>
            </a:r>
            <a:r>
              <a:rPr lang="en-US" sz="2800" dirty="0" smtClean="0"/>
              <a:t>etc.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 smtClean="0"/>
              <a:t>Such numbers need </a:t>
            </a:r>
            <a:r>
              <a:rPr lang="en-US" sz="2400" dirty="0"/>
              <a:t>to be “statistically” random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23426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7EF4A646-D41A-3F4A-97E7-CA066CC51A18}" type="slidenum">
              <a:rPr lang="en-US" smtClean="0">
                <a:latin typeface="Times New Roman" charset="0"/>
              </a:rPr>
              <a:pPr/>
              <a:t>32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181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Random Numbers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924800" cy="4419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Cryptographic random numbers must be statistically random and </a:t>
            </a:r>
            <a:r>
              <a:rPr lang="en-US" sz="2800" b="1" dirty="0">
                <a:solidFill>
                  <a:schemeClr val="hlink"/>
                </a:solidFill>
              </a:rPr>
              <a:t>unpredictable</a:t>
            </a:r>
            <a:endParaRPr lang="en-US" sz="2800" b="1" dirty="0"/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Suppose server generates symmetric keys…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Alice: </a:t>
            </a:r>
            <a:r>
              <a:rPr lang="en-US" sz="2400" dirty="0">
                <a:latin typeface="Times-Roman" charset="0"/>
              </a:rPr>
              <a:t>K</a:t>
            </a:r>
            <a:r>
              <a:rPr lang="en-US" sz="2400" baseline="-25000" dirty="0">
                <a:latin typeface="Times-Roman" charset="0"/>
              </a:rPr>
              <a:t>A</a:t>
            </a:r>
            <a:endParaRPr lang="en-US" sz="2400" dirty="0">
              <a:latin typeface="Times-Roman" charset="0"/>
            </a:endParaRP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Bob: </a:t>
            </a:r>
            <a:r>
              <a:rPr lang="en-US" sz="2400" dirty="0">
                <a:latin typeface="Times-Roman" charset="0"/>
              </a:rPr>
              <a:t>K</a:t>
            </a:r>
            <a:r>
              <a:rPr lang="en-US" sz="2400" baseline="-25000" dirty="0">
                <a:latin typeface="Times-Roman" charset="0"/>
              </a:rPr>
              <a:t>B</a:t>
            </a:r>
            <a:endParaRPr lang="en-US" sz="2400" dirty="0"/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Charlie: </a:t>
            </a:r>
            <a:r>
              <a:rPr lang="en-US" sz="2400" dirty="0">
                <a:latin typeface="Times-Roman" charset="0"/>
              </a:rPr>
              <a:t>K</a:t>
            </a:r>
            <a:r>
              <a:rPr lang="en-US" sz="2400" baseline="-25000" dirty="0">
                <a:latin typeface="Times-Roman" charset="0"/>
              </a:rPr>
              <a:t>C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Dave: </a:t>
            </a:r>
            <a:r>
              <a:rPr lang="en-US" sz="2400" dirty="0">
                <a:latin typeface="Times-Roman" charset="0"/>
              </a:rPr>
              <a:t>K</a:t>
            </a:r>
            <a:r>
              <a:rPr lang="en-US" sz="2400" baseline="-25000" dirty="0">
                <a:latin typeface="Times-Roman" charset="0"/>
              </a:rPr>
              <a:t>D</a:t>
            </a:r>
            <a:endParaRPr lang="en-US" sz="2400" dirty="0"/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But, Alice, </a:t>
            </a:r>
            <a:r>
              <a:rPr lang="en-US" sz="2800" dirty="0" smtClean="0"/>
              <a:t>Bob, </a:t>
            </a:r>
            <a:r>
              <a:rPr lang="en-US" sz="2800" dirty="0"/>
              <a:t>and Charlie don’t like Dave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Alice, </a:t>
            </a:r>
            <a:r>
              <a:rPr lang="en-US" sz="2800" dirty="0" smtClean="0"/>
              <a:t>Bob, </a:t>
            </a:r>
            <a:r>
              <a:rPr lang="en-US" sz="2800" dirty="0"/>
              <a:t>and Charlie working together must not be able to determine </a:t>
            </a:r>
            <a:r>
              <a:rPr lang="en-US" sz="2800" dirty="0">
                <a:latin typeface="Times-Roman" charset="0"/>
              </a:rPr>
              <a:t>K</a:t>
            </a:r>
            <a:r>
              <a:rPr lang="en-US" sz="2800" baseline="-25000" dirty="0">
                <a:latin typeface="Times-Roman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450682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27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27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27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27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27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27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27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27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1" grpId="0" build="p" bldLvl="2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C3DFF32B-CE90-344D-A2F2-91E73D79D7C4}" type="slidenum">
              <a:rPr lang="en-US" smtClean="0">
                <a:latin typeface="Times New Roman" charset="0"/>
              </a:rPr>
              <a:pPr/>
              <a:t>33</a:t>
            </a:fld>
            <a:endParaRPr lang="en-US" smtClean="0">
              <a:latin typeface="Times New Roman" charset="0"/>
            </a:endParaRPr>
          </a:p>
        </p:txBody>
      </p:sp>
      <p:pic>
        <p:nvPicPr>
          <p:cNvPr id="219139" name="Picture 30" descr="&#10;poker2.tif                                                     000675D6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133600"/>
            <a:ext cx="7294563" cy="2513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914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914400"/>
          </a:xfrm>
        </p:spPr>
        <p:txBody>
          <a:bodyPr/>
          <a:lstStyle/>
          <a:p>
            <a:pPr eaLnBrk="1" hangingPunct="1"/>
            <a:r>
              <a:rPr lang="en-US" dirty="0" smtClean="0"/>
              <a:t>Non-random Random Numbers</a:t>
            </a:r>
            <a:endParaRPr lang="en-US" dirty="0"/>
          </a:p>
        </p:txBody>
      </p:sp>
      <p:sp>
        <p:nvSpPr>
          <p:cNvPr id="2191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572000"/>
            <a:ext cx="7848600" cy="1600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Random numbers used to shuffle the deck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Program did not produce a random shuffle</a:t>
            </a:r>
            <a:endParaRPr lang="en-US" sz="2800" dirty="0" smtClean="0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 smtClean="0"/>
              <a:t>A </a:t>
            </a:r>
            <a:r>
              <a:rPr lang="en-US" sz="2800" dirty="0"/>
              <a:t>serious </a:t>
            </a:r>
            <a:r>
              <a:rPr lang="en-US" sz="2800" dirty="0" smtClean="0"/>
              <a:t>problem or not?</a:t>
            </a:r>
            <a:endParaRPr lang="en-US" sz="2800" dirty="0"/>
          </a:p>
        </p:txBody>
      </p:sp>
      <p:sp>
        <p:nvSpPr>
          <p:cNvPr id="219142" name="Rectangle 5"/>
          <p:cNvSpPr>
            <a:spLocks noChangeArrowheads="1"/>
          </p:cNvSpPr>
          <p:nvPr/>
        </p:nvSpPr>
        <p:spPr bwMode="auto">
          <a:xfrm>
            <a:off x="685800" y="1447800"/>
            <a:ext cx="8001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/>
              <a:t>Online version of Texas Hold ‘</a:t>
            </a:r>
            <a:r>
              <a:rPr lang="en-US" sz="2800" dirty="0" err="1"/>
              <a:t>em</a:t>
            </a:r>
            <a:r>
              <a:rPr lang="en-US" sz="2800" dirty="0"/>
              <a:t> Poker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5000"/>
              <a:buFontTx/>
              <a:buChar char="o"/>
            </a:pPr>
            <a:r>
              <a:rPr lang="en-US" dirty="0">
                <a:ea typeface="ＭＳ Ｐゴシック" charset="-128"/>
                <a:cs typeface="ＭＳ Ｐゴシック" charset="-128"/>
              </a:rPr>
              <a:t>ASF Software, Inc.</a:t>
            </a:r>
          </a:p>
        </p:txBody>
      </p:sp>
    </p:spTree>
    <p:extLst>
      <p:ext uri="{BB962C8B-B14F-4D97-AF65-F5344CB8AC3E}">
        <p14:creationId xmlns:p14="http://schemas.microsoft.com/office/powerpoint/2010/main" val="41002474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F536E084-DC25-5240-9B97-9B4B24FA743A}" type="slidenum">
              <a:rPr lang="en-US" smtClean="0">
                <a:latin typeface="Times New Roman" charset="0"/>
              </a:rPr>
              <a:pPr/>
              <a:t>34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201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914400"/>
          </a:xfrm>
        </p:spPr>
        <p:txBody>
          <a:bodyPr/>
          <a:lstStyle/>
          <a:p>
            <a:pPr eaLnBrk="1" hangingPunct="1"/>
            <a:r>
              <a:rPr lang="en-US" dirty="0"/>
              <a:t>Card Shuffle</a:t>
            </a:r>
          </a:p>
        </p:txBody>
      </p:sp>
      <p:sp>
        <p:nvSpPr>
          <p:cNvPr id="220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848600" cy="4572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There are </a:t>
            </a:r>
            <a:r>
              <a:rPr lang="en-US" sz="2800" dirty="0">
                <a:latin typeface="Times-Roman" charset="0"/>
              </a:rPr>
              <a:t>52! &gt; 2</a:t>
            </a:r>
            <a:r>
              <a:rPr lang="en-US" sz="2800" baseline="30000" dirty="0">
                <a:latin typeface="Times-Roman" charset="0"/>
              </a:rPr>
              <a:t>225</a:t>
            </a:r>
            <a:r>
              <a:rPr lang="en-US" sz="2800" dirty="0"/>
              <a:t> possible shuffles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The poker program used “random” 32-bit integer to determine the shuffle</a:t>
            </a:r>
            <a:endParaRPr lang="en-US" sz="2800" dirty="0" smtClean="0"/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 smtClean="0">
                <a:sym typeface="Symbol" charset="2"/>
              </a:rPr>
              <a:t>So, only </a:t>
            </a:r>
            <a:r>
              <a:rPr lang="en-US" sz="2400" dirty="0">
                <a:latin typeface="Times-Roman" charset="0"/>
                <a:sym typeface="Symbol" charset="2"/>
              </a:rPr>
              <a:t>2</a:t>
            </a:r>
            <a:r>
              <a:rPr lang="en-US" sz="2400" baseline="30000" dirty="0">
                <a:latin typeface="Times-Roman" charset="0"/>
                <a:sym typeface="Symbol" charset="2"/>
              </a:rPr>
              <a:t>32</a:t>
            </a:r>
            <a:r>
              <a:rPr lang="en-US" sz="2400" dirty="0">
                <a:sym typeface="Symbol" charset="2"/>
              </a:rPr>
              <a:t> distinct shuffles could occur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Code used Pascal pseudo-random number generator (PRNG): </a:t>
            </a:r>
            <a:r>
              <a:rPr lang="en-US" dirty="0">
                <a:latin typeface="Times-Roman" charset="0"/>
              </a:rPr>
              <a:t>Randomize()</a:t>
            </a:r>
            <a:endParaRPr lang="en-US" sz="2800" dirty="0">
              <a:latin typeface="Times-Roman" charset="0"/>
            </a:endParaRP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Seed value for PRNG was function of number of milliseconds since midnight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Less than </a:t>
            </a:r>
            <a:r>
              <a:rPr lang="en-US" sz="2800" dirty="0">
                <a:latin typeface="Times-Roman" charset="0"/>
              </a:rPr>
              <a:t>2</a:t>
            </a:r>
            <a:r>
              <a:rPr lang="en-US" sz="2800" baseline="30000" dirty="0">
                <a:latin typeface="Times-Roman" charset="0"/>
              </a:rPr>
              <a:t>27</a:t>
            </a:r>
            <a:r>
              <a:rPr lang="en-US" sz="2800" dirty="0"/>
              <a:t> milliseconds in a day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So, less than </a:t>
            </a:r>
            <a:r>
              <a:rPr lang="en-US" sz="2400" dirty="0">
                <a:latin typeface="Times-Roman" charset="0"/>
              </a:rPr>
              <a:t>2</a:t>
            </a:r>
            <a:r>
              <a:rPr lang="en-US" sz="2400" baseline="30000" dirty="0">
                <a:latin typeface="Times-Roman" charset="0"/>
              </a:rPr>
              <a:t>27</a:t>
            </a:r>
            <a:r>
              <a:rPr lang="en-US" sz="2400" dirty="0"/>
              <a:t> possible shuffles</a:t>
            </a:r>
          </a:p>
        </p:txBody>
      </p:sp>
    </p:spTree>
    <p:extLst>
      <p:ext uri="{BB962C8B-B14F-4D97-AF65-F5344CB8AC3E}">
        <p14:creationId xmlns:p14="http://schemas.microsoft.com/office/powerpoint/2010/main" val="13239945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0DC78049-CDBB-7849-9749-EE8943989AE1}" type="slidenum">
              <a:rPr lang="en-US" smtClean="0">
                <a:latin typeface="Times New Roman" charset="0"/>
              </a:rPr>
              <a:pPr/>
              <a:t>35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21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Card Shuffle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Seed based on milliseconds since midnight 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PRNG re-seeded with each shuffle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By synchronizing clock with server, number of shuffles that need to be tested </a:t>
            </a:r>
            <a:r>
              <a:rPr lang="en-US" sz="2800" dirty="0" err="1">
                <a:sym typeface="Symbol" charset="2"/>
              </a:rPr>
              <a:t></a:t>
            </a:r>
            <a:r>
              <a:rPr lang="en-US" sz="2800" dirty="0"/>
              <a:t> </a:t>
            </a:r>
            <a:r>
              <a:rPr lang="en-US" sz="2800" dirty="0">
                <a:latin typeface="Times-Roman" charset="0"/>
              </a:rPr>
              <a:t>2</a:t>
            </a:r>
            <a:r>
              <a:rPr lang="en-US" sz="2800" baseline="30000" dirty="0">
                <a:latin typeface="Times-Roman" charset="0"/>
              </a:rPr>
              <a:t>18</a:t>
            </a:r>
            <a:endParaRPr lang="en-US" sz="2800" dirty="0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Could then test all </a:t>
            </a:r>
            <a:r>
              <a:rPr lang="en-US" sz="2800" dirty="0">
                <a:latin typeface="Times-Roman" charset="0"/>
              </a:rPr>
              <a:t>2</a:t>
            </a:r>
            <a:r>
              <a:rPr lang="en-US" sz="2800" baseline="30000" dirty="0">
                <a:latin typeface="Times-Roman" charset="0"/>
              </a:rPr>
              <a:t>18</a:t>
            </a:r>
            <a:r>
              <a:rPr lang="en-US" sz="2800" dirty="0"/>
              <a:t> in real time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Test each possible shuffle against “up” cards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Attacker knows </a:t>
            </a:r>
            <a:r>
              <a:rPr lang="en-US" sz="2800" b="1" dirty="0">
                <a:solidFill>
                  <a:schemeClr val="hlink"/>
                </a:solidFill>
              </a:rPr>
              <a:t>every card</a:t>
            </a:r>
            <a:r>
              <a:rPr lang="en-US" sz="2800" dirty="0"/>
              <a:t> after the first of five rounds of betting!</a:t>
            </a:r>
          </a:p>
        </p:txBody>
      </p:sp>
    </p:spTree>
    <p:extLst>
      <p:ext uri="{BB962C8B-B14F-4D97-AF65-F5344CB8AC3E}">
        <p14:creationId xmlns:p14="http://schemas.microsoft.com/office/powerpoint/2010/main" val="2319057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6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6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79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505B0ACB-B230-A141-B693-9ABDAD11B04E}" type="slidenum">
              <a:rPr lang="en-US" smtClean="0">
                <a:latin typeface="Times New Roman" charset="0"/>
              </a:rPr>
              <a:pPr/>
              <a:t>36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222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990600"/>
          </a:xfrm>
        </p:spPr>
        <p:txBody>
          <a:bodyPr/>
          <a:lstStyle/>
          <a:p>
            <a:pPr eaLnBrk="1" hangingPunct="1"/>
            <a:r>
              <a:rPr lang="en-US"/>
              <a:t>Poker Example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9248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Poker program is an extreme example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But common </a:t>
            </a:r>
            <a:r>
              <a:rPr lang="en-US" sz="2400" dirty="0" err="1"/>
              <a:t>PRNGs</a:t>
            </a:r>
            <a:r>
              <a:rPr lang="en-US" sz="2400" dirty="0"/>
              <a:t> are predictable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Only a question of how many outputs must be observed before determining the sequence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Crypto random sequences not predictable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For example, </a:t>
            </a:r>
            <a:r>
              <a:rPr lang="en-US" sz="2400" dirty="0" err="1"/>
              <a:t>keystream</a:t>
            </a:r>
            <a:r>
              <a:rPr lang="en-US" sz="2400" dirty="0"/>
              <a:t> from RC4 cipher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But “seed” (or key) selection is still an issue!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How to generate initial </a:t>
            </a:r>
            <a:r>
              <a:rPr lang="en-US" sz="2800" b="1" dirty="0">
                <a:solidFill>
                  <a:schemeClr val="hlink"/>
                </a:solidFill>
              </a:rPr>
              <a:t>random</a:t>
            </a:r>
            <a:r>
              <a:rPr lang="en-US" sz="2800" dirty="0"/>
              <a:t> values?</a:t>
            </a:r>
            <a:endParaRPr lang="en-US" sz="2800" dirty="0" smtClean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/>
              <a:t>Keys </a:t>
            </a:r>
            <a:r>
              <a:rPr lang="en-US" sz="2400" dirty="0"/>
              <a:t>(and, in some cases, seed values)</a:t>
            </a:r>
          </a:p>
        </p:txBody>
      </p:sp>
    </p:spTree>
    <p:extLst>
      <p:ext uri="{BB962C8B-B14F-4D97-AF65-F5344CB8AC3E}">
        <p14:creationId xmlns:p14="http://schemas.microsoft.com/office/powerpoint/2010/main" val="493113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0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30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30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30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2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307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307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0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307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3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70000657-9880-084A-BCA0-A376D3E114C9}" type="slidenum">
              <a:rPr lang="en-US" smtClean="0">
                <a:latin typeface="Times New Roman" charset="0"/>
              </a:rPr>
              <a:pPr/>
              <a:t>37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232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990600"/>
          </a:xfrm>
        </p:spPr>
        <p:txBody>
          <a:bodyPr/>
          <a:lstStyle/>
          <a:p>
            <a:pPr eaLnBrk="1" hangingPunct="1"/>
            <a:r>
              <a:rPr lang="en-US" dirty="0" smtClean="0"/>
              <a:t>What is Random?</a:t>
            </a:r>
            <a:endParaRPr lang="en-US" dirty="0"/>
          </a:p>
        </p:txBody>
      </p:sp>
      <p:sp>
        <p:nvSpPr>
          <p:cNvPr id="223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8486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True “randomness” hard to define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chemeClr val="hlink"/>
                </a:solidFill>
              </a:rPr>
              <a:t>Entropy</a:t>
            </a:r>
            <a:r>
              <a:rPr lang="en-US" dirty="0"/>
              <a:t> is a measure of randomness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Good sources of “true” randomness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Radioactive decay </a:t>
            </a:r>
            <a:r>
              <a:rPr lang="en-US" dirty="0" err="1">
                <a:sym typeface="Symbol" charset="2"/>
              </a:rPr>
              <a:t></a:t>
            </a:r>
            <a:r>
              <a:rPr lang="en-US" dirty="0"/>
              <a:t> radioactive computers are not too popular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Hardware devices </a:t>
            </a:r>
            <a:r>
              <a:rPr lang="en-US" dirty="0" err="1">
                <a:sym typeface="Symbol" charset="2"/>
              </a:rPr>
              <a:t></a:t>
            </a:r>
            <a:r>
              <a:rPr lang="en-US" dirty="0"/>
              <a:t> many good ones on the market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hlinkClick r:id="rId2"/>
              </a:rPr>
              <a:t>Lava lamp</a:t>
            </a:r>
            <a:r>
              <a:rPr lang="en-US" dirty="0"/>
              <a:t> </a:t>
            </a:r>
            <a:r>
              <a:rPr lang="en-US" dirty="0" err="1">
                <a:sym typeface="Symbol" charset="2"/>
              </a:rPr>
              <a:t></a:t>
            </a:r>
            <a:r>
              <a:rPr lang="en-US" dirty="0"/>
              <a:t> relies on chaotic behavior</a:t>
            </a:r>
          </a:p>
        </p:txBody>
      </p:sp>
    </p:spTree>
    <p:extLst>
      <p:ext uri="{BB962C8B-B14F-4D97-AF65-F5344CB8AC3E}">
        <p14:creationId xmlns:p14="http://schemas.microsoft.com/office/powerpoint/2010/main" val="24939298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AED5907E-DB8A-8E4D-A246-D4B05DC72A45}" type="slidenum">
              <a:rPr lang="en-US" smtClean="0">
                <a:latin typeface="Times New Roman" charset="0"/>
              </a:rPr>
              <a:pPr/>
              <a:t>38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242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90600"/>
          </a:xfrm>
        </p:spPr>
        <p:txBody>
          <a:bodyPr/>
          <a:lstStyle/>
          <a:p>
            <a:pPr eaLnBrk="1" hangingPunct="1"/>
            <a:r>
              <a:rPr lang="en-US"/>
              <a:t>Randomness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0010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Sources of randomness</a:t>
            </a:r>
            <a:r>
              <a:rPr lang="en-US" sz="2800" dirty="0" smtClean="0"/>
              <a:t> via software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Software is (hopefully) deterministic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So must rely on external “random” events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Mouse movements, keyboard dynamics, network activity, etc., etc.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Can get </a:t>
            </a:r>
            <a:r>
              <a:rPr lang="en-US" sz="2800" b="1" dirty="0">
                <a:solidFill>
                  <a:schemeClr val="hlink"/>
                </a:solidFill>
              </a:rPr>
              <a:t>quality</a:t>
            </a:r>
            <a:r>
              <a:rPr lang="en-US" sz="2800" dirty="0"/>
              <a:t> random </a:t>
            </a:r>
            <a:r>
              <a:rPr lang="en-US" sz="2800" dirty="0" smtClean="0"/>
              <a:t>bits by such methods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But </a:t>
            </a:r>
            <a:r>
              <a:rPr lang="en-US" sz="2800" b="1" dirty="0">
                <a:solidFill>
                  <a:schemeClr val="hlink"/>
                </a:solidFill>
              </a:rPr>
              <a:t>quantity</a:t>
            </a:r>
            <a:r>
              <a:rPr lang="en-US" sz="2800" dirty="0"/>
              <a:t> </a:t>
            </a:r>
            <a:r>
              <a:rPr lang="en-US" sz="2800" dirty="0" smtClean="0"/>
              <a:t>of </a:t>
            </a:r>
            <a:r>
              <a:rPr lang="en-US" sz="2800" dirty="0"/>
              <a:t>bits is very limited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Bottom line: “The use of pseudo-random processes to generate secret quantities can result in pseudo-security”</a:t>
            </a:r>
          </a:p>
        </p:txBody>
      </p:sp>
    </p:spTree>
    <p:extLst>
      <p:ext uri="{BB962C8B-B14F-4D97-AF65-F5344CB8AC3E}">
        <p14:creationId xmlns:p14="http://schemas.microsoft.com/office/powerpoint/2010/main" val="206092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30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309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309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1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94C88D18-7142-6A4E-AD73-552AF1CBBB7B}" type="slidenum">
              <a:rPr lang="en-US" smtClean="0">
                <a:latin typeface="Times New Roman" charset="0"/>
              </a:rPr>
              <a:pPr/>
              <a:t>39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2528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7526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Information Hiding</a:t>
            </a:r>
          </a:p>
        </p:txBody>
      </p:sp>
    </p:spTree>
    <p:extLst>
      <p:ext uri="{BB962C8B-B14F-4D97-AF65-F5344CB8AC3E}">
        <p14:creationId xmlns:p14="http://schemas.microsoft.com/office/powerpoint/2010/main" val="3512811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0"/>
            <a:ext cx="8001000" cy="1216025"/>
          </a:xfrm>
        </p:spPr>
        <p:txBody>
          <a:bodyPr/>
          <a:lstStyle/>
          <a:p>
            <a:r>
              <a:rPr lang="en-US" altLang="en-US"/>
              <a:t>Secure Hash Functions</a:t>
            </a:r>
          </a:p>
        </p:txBody>
      </p:sp>
      <p:pic>
        <p:nvPicPr>
          <p:cNvPr id="3092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61" t="17897" r="18529" b="28636"/>
          <a:stretch>
            <a:fillRect/>
          </a:stretch>
        </p:blipFill>
        <p:spPr bwMode="auto">
          <a:xfrm>
            <a:off x="1619250" y="1479550"/>
            <a:ext cx="5832475" cy="537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000"/>
                  </a:srgbClr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97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FB798413-3F78-0C4C-945B-3C2FFB61A062}" type="slidenum">
              <a:rPr lang="en-US" smtClean="0">
                <a:latin typeface="Times New Roman" charset="0"/>
              </a:rPr>
              <a:pPr/>
              <a:t>40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263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Information Hiding</a:t>
            </a:r>
          </a:p>
        </p:txBody>
      </p:sp>
      <p:sp>
        <p:nvSpPr>
          <p:cNvPr id="2263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800" dirty="0"/>
              <a:t>Digital Watermarks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Example: Add “invisible” identifier to data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Defense against music or software piracy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 err="1"/>
              <a:t>Steganography</a:t>
            </a:r>
            <a:endParaRPr lang="en-US" sz="2800" dirty="0"/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“Secret” communication channel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Similar to a </a:t>
            </a:r>
            <a:r>
              <a:rPr lang="en-US" sz="2400" b="1" dirty="0">
                <a:solidFill>
                  <a:schemeClr val="hlink"/>
                </a:solidFill>
              </a:rPr>
              <a:t>covert channel</a:t>
            </a:r>
            <a:r>
              <a:rPr lang="en-US" sz="2400" dirty="0"/>
              <a:t> (more on this later)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Example: Hide data in image or music file</a:t>
            </a:r>
          </a:p>
        </p:txBody>
      </p:sp>
    </p:spTree>
    <p:extLst>
      <p:ext uri="{BB962C8B-B14F-4D97-AF65-F5344CB8AC3E}">
        <p14:creationId xmlns:p14="http://schemas.microsoft.com/office/powerpoint/2010/main" val="13148956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5F20D69C-3DD5-9B42-ACB1-4979ADA46823}" type="slidenum">
              <a:rPr lang="en-US" smtClean="0">
                <a:latin typeface="Times New Roman" charset="0"/>
              </a:rPr>
              <a:pPr/>
              <a:t>41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273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Watermark</a:t>
            </a:r>
          </a:p>
        </p:txBody>
      </p:sp>
      <p:sp>
        <p:nvSpPr>
          <p:cNvPr id="227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924800" cy="42672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dirty="0"/>
              <a:t>Add a “mark” to data</a:t>
            </a:r>
            <a:endParaRPr lang="en-US" sz="3600" dirty="0" smtClean="0"/>
          </a:p>
          <a:p>
            <a:pPr eaLnBrk="1" hangingPunct="1">
              <a:spcAft>
                <a:spcPts val="600"/>
              </a:spcAft>
            </a:pPr>
            <a:r>
              <a:rPr lang="en-US" dirty="0" smtClean="0"/>
              <a:t>Visibility </a:t>
            </a:r>
            <a:r>
              <a:rPr lang="en-US" dirty="0"/>
              <a:t>of watermarks</a:t>
            </a:r>
          </a:p>
          <a:p>
            <a:pPr lvl="1" eaLnBrk="1" hangingPunct="1">
              <a:spcAft>
                <a:spcPts val="600"/>
              </a:spcAft>
            </a:pPr>
            <a:r>
              <a:rPr lang="en-US" dirty="0"/>
              <a:t>Invisible </a:t>
            </a:r>
            <a:r>
              <a:rPr lang="en-US" dirty="0" err="1">
                <a:sym typeface="Symbol" charset="2"/>
              </a:rPr>
              <a:t></a:t>
            </a:r>
            <a:r>
              <a:rPr lang="en-US" dirty="0"/>
              <a:t> Watermark is not obvious</a:t>
            </a:r>
          </a:p>
          <a:p>
            <a:pPr lvl="1" eaLnBrk="1" hangingPunct="1">
              <a:spcAft>
                <a:spcPts val="600"/>
              </a:spcAft>
            </a:pPr>
            <a:r>
              <a:rPr lang="en-US" dirty="0"/>
              <a:t>Visible </a:t>
            </a:r>
            <a:r>
              <a:rPr lang="en-US" dirty="0" err="1">
                <a:sym typeface="Symbol" charset="2"/>
              </a:rPr>
              <a:t></a:t>
            </a:r>
            <a:r>
              <a:rPr lang="en-US" dirty="0"/>
              <a:t> Such as </a:t>
            </a:r>
            <a:r>
              <a:rPr lang="en-US" b="1" dirty="0">
                <a:latin typeface="Times-Roman" charset="0"/>
              </a:rPr>
              <a:t>TOP </a:t>
            </a:r>
            <a:r>
              <a:rPr lang="en-US" b="1" dirty="0" smtClean="0">
                <a:latin typeface="Times-Roman" charset="0"/>
              </a:rPr>
              <a:t>SECRET</a:t>
            </a:r>
          </a:p>
          <a:p>
            <a:pPr eaLnBrk="1" hangingPunct="1">
              <a:spcAft>
                <a:spcPts val="600"/>
              </a:spcAft>
            </a:pPr>
            <a:r>
              <a:rPr lang="en-US" dirty="0" smtClean="0"/>
              <a:t>Robustness of watermarks</a:t>
            </a:r>
          </a:p>
          <a:p>
            <a:pPr lvl="1" eaLnBrk="1" hangingPunct="1">
              <a:spcAft>
                <a:spcPts val="600"/>
              </a:spcAft>
            </a:pPr>
            <a:r>
              <a:rPr lang="en-US" dirty="0"/>
              <a:t>Robust </a:t>
            </a:r>
            <a:r>
              <a:rPr lang="en-US" dirty="0" err="1">
                <a:sym typeface="Symbol" charset="2"/>
              </a:rPr>
              <a:t></a:t>
            </a:r>
            <a:r>
              <a:rPr lang="en-US" dirty="0"/>
              <a:t> Readable even if attacked</a:t>
            </a:r>
          </a:p>
          <a:p>
            <a:pPr lvl="1" eaLnBrk="1" hangingPunct="1">
              <a:spcAft>
                <a:spcPts val="600"/>
              </a:spcAft>
            </a:pPr>
            <a:r>
              <a:rPr lang="en-US" dirty="0"/>
              <a:t>Fragile </a:t>
            </a:r>
            <a:r>
              <a:rPr lang="en-US" dirty="0" err="1">
                <a:sym typeface="Symbol" charset="2"/>
              </a:rPr>
              <a:t></a:t>
            </a:r>
            <a:r>
              <a:rPr lang="en-US" dirty="0" smtClean="0"/>
              <a:t> Damaged </a:t>
            </a:r>
            <a:r>
              <a:rPr lang="en-US" dirty="0"/>
              <a:t>if attacked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19200"/>
            <a:ext cx="26670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92659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 Part 1 </a:t>
            </a:r>
            <a:r>
              <a:rPr lang="en-US" dirty="0" err="1" smtClean="0">
                <a:sym typeface="Symbol" charset="2"/>
              </a:rPr>
              <a:t></a:t>
            </a:r>
            <a:r>
              <a:rPr lang="en-US" dirty="0" smtClean="0"/>
              <a:t> Cryptography                                                                                                     </a:t>
            </a:r>
            <a:fld id="{893F25A6-CAEA-EB40-AF70-BC847057A9DB}" type="slidenum">
              <a:rPr lang="en-US" smtClean="0">
                <a:latin typeface="Times New Roman" charset="0"/>
              </a:rPr>
              <a:pPr/>
              <a:t>42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2283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Watermark Examples</a:t>
            </a:r>
            <a:endParaRPr lang="en-US" dirty="0"/>
          </a:p>
        </p:txBody>
      </p:sp>
      <p:sp>
        <p:nvSpPr>
          <p:cNvPr id="228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Add </a:t>
            </a:r>
            <a:r>
              <a:rPr lang="en-US" sz="2800" b="1" dirty="0">
                <a:solidFill>
                  <a:schemeClr val="hlink"/>
                </a:solidFill>
              </a:rPr>
              <a:t>robust invisible</a:t>
            </a:r>
            <a:r>
              <a:rPr lang="en-US" sz="2800" dirty="0"/>
              <a:t> mark to digital music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If pirated music appears on Internet, can trace it back to original </a:t>
            </a:r>
            <a:r>
              <a:rPr lang="en-US" sz="2400" dirty="0" smtClean="0"/>
              <a:t>source of the leak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Add </a:t>
            </a:r>
            <a:r>
              <a:rPr lang="en-US" sz="2800" b="1" dirty="0">
                <a:solidFill>
                  <a:schemeClr val="hlink"/>
                </a:solidFill>
              </a:rPr>
              <a:t>fragile invisible</a:t>
            </a:r>
            <a:r>
              <a:rPr lang="en-US" sz="2800" dirty="0"/>
              <a:t> mark to audio file 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If watermark is unreadable, recipient knows that audio has been tampered (integrity)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Combinations of several types are sometimes used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E.g., visible plus robust invisible watermarks</a:t>
            </a:r>
          </a:p>
        </p:txBody>
      </p:sp>
    </p:spTree>
    <p:extLst>
      <p:ext uri="{BB962C8B-B14F-4D97-AF65-F5344CB8AC3E}">
        <p14:creationId xmlns:p14="http://schemas.microsoft.com/office/powerpoint/2010/main" val="40683212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9CAE70E5-C81D-7D4E-9EB1-E345E3AD150B}" type="slidenum">
              <a:rPr lang="en-US" smtClean="0">
                <a:latin typeface="Times New Roman" charset="0"/>
              </a:rPr>
              <a:pPr/>
              <a:t>43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293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Watermark Example (1)</a:t>
            </a:r>
          </a:p>
        </p:txBody>
      </p:sp>
      <p:sp>
        <p:nvSpPr>
          <p:cNvPr id="229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762000"/>
          </a:xfrm>
        </p:spPr>
        <p:txBody>
          <a:bodyPr/>
          <a:lstStyle/>
          <a:p>
            <a:pPr eaLnBrk="1" hangingPunct="1"/>
            <a:r>
              <a:rPr lang="en-US"/>
              <a:t>Non-digital watermark: U.S. currency</a:t>
            </a:r>
          </a:p>
        </p:txBody>
      </p:sp>
      <p:sp>
        <p:nvSpPr>
          <p:cNvPr id="229381" name="Rectangle 4"/>
          <p:cNvSpPr>
            <a:spLocks noChangeArrowheads="1"/>
          </p:cNvSpPr>
          <p:nvPr/>
        </p:nvSpPr>
        <p:spPr bwMode="auto">
          <a:xfrm>
            <a:off x="685800" y="4953000"/>
            <a:ext cx="7848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3200"/>
              <a:t>Image embedded in paper on rhs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95000"/>
              <a:buFontTx/>
              <a:buChar char="o"/>
            </a:pPr>
            <a:r>
              <a:rPr lang="en-US" sz="2800">
                <a:ea typeface="ＭＳ Ｐゴシック" charset="-128"/>
                <a:cs typeface="ＭＳ Ｐゴシック" charset="-128"/>
              </a:rPr>
              <a:t>Hold bill to light to see embedded info</a:t>
            </a:r>
          </a:p>
        </p:txBody>
      </p:sp>
      <p:pic>
        <p:nvPicPr>
          <p:cNvPr id="229382" name="Picture 6" descr="&#10;twenty.tif                                                     000675D6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2514600"/>
            <a:ext cx="5461000" cy="2487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601602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82AE86C9-4032-6A4C-A9B0-6FB66D41488A}" type="slidenum">
              <a:rPr lang="en-US" smtClean="0">
                <a:latin typeface="Times New Roman" charset="0"/>
              </a:rPr>
              <a:pPr/>
              <a:t>44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304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Watermark Example (2)</a:t>
            </a:r>
          </a:p>
        </p:txBody>
      </p:sp>
      <p:sp>
        <p:nvSpPr>
          <p:cNvPr id="2304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dirty="0"/>
              <a:t>Add </a:t>
            </a:r>
            <a:r>
              <a:rPr lang="en-US" b="1" dirty="0">
                <a:solidFill>
                  <a:schemeClr val="hlink"/>
                </a:solidFill>
              </a:rPr>
              <a:t>invisible</a:t>
            </a:r>
            <a:r>
              <a:rPr lang="en-US" dirty="0"/>
              <a:t> watermark to </a:t>
            </a:r>
            <a:r>
              <a:rPr lang="en-US" dirty="0" smtClean="0"/>
              <a:t>photo</a:t>
            </a:r>
          </a:p>
          <a:p>
            <a:pPr eaLnBrk="1" hangingPunct="1">
              <a:spcAft>
                <a:spcPts val="600"/>
              </a:spcAft>
            </a:pPr>
            <a:r>
              <a:rPr lang="en-US" dirty="0" smtClean="0"/>
              <a:t>Claimed </a:t>
            </a:r>
            <a:r>
              <a:rPr lang="en-US" dirty="0"/>
              <a:t>that 1</a:t>
            </a:r>
            <a:r>
              <a:rPr lang="en-US" dirty="0" smtClean="0"/>
              <a:t> inch</a:t>
            </a:r>
            <a:r>
              <a:rPr lang="en-US" baseline="30000" dirty="0" smtClean="0"/>
              <a:t>2</a:t>
            </a:r>
            <a:r>
              <a:rPr lang="en-US" dirty="0" smtClean="0"/>
              <a:t> contains </a:t>
            </a:r>
            <a:r>
              <a:rPr lang="en-US" dirty="0"/>
              <a:t>enough info to reconstruct entire photo</a:t>
            </a:r>
          </a:p>
          <a:p>
            <a:pPr eaLnBrk="1" hangingPunct="1">
              <a:spcAft>
                <a:spcPts val="600"/>
              </a:spcAft>
            </a:pPr>
            <a:r>
              <a:rPr lang="en-US" dirty="0"/>
              <a:t>If photo is damaged, watermark can be</a:t>
            </a:r>
            <a:r>
              <a:rPr lang="en-US" dirty="0" smtClean="0"/>
              <a:t> used to reconstruct it!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9567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8E479DFE-72BE-964E-BCDC-11EC4DC1FB04}" type="slidenum">
              <a:rPr lang="en-US" smtClean="0">
                <a:latin typeface="Times New Roman" charset="0"/>
              </a:rPr>
              <a:pPr/>
              <a:t>45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314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Steganography</a:t>
            </a:r>
          </a:p>
        </p:txBody>
      </p:sp>
      <p:sp>
        <p:nvSpPr>
          <p:cNvPr id="231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According to Herodotus (Greece 440 BC)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Shaved slave’s head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Wrote message on head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Let hair grow back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Send slave to deliver message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Shave slave’s head to expose </a:t>
            </a:r>
            <a:r>
              <a:rPr lang="en-US" sz="2400" dirty="0" smtClean="0"/>
              <a:t>message </a:t>
            </a:r>
            <a:r>
              <a:rPr lang="en-US" sz="2400" dirty="0" err="1" smtClean="0">
                <a:sym typeface="Symbol" charset="2"/>
              </a:rPr>
              <a:t></a:t>
            </a:r>
            <a:r>
              <a:rPr lang="en-US" sz="2400" dirty="0" smtClean="0"/>
              <a:t> warning </a:t>
            </a:r>
            <a:r>
              <a:rPr lang="en-US" sz="2400" dirty="0"/>
              <a:t>of Persian </a:t>
            </a:r>
            <a:r>
              <a:rPr lang="en-US" sz="2400" dirty="0" smtClean="0"/>
              <a:t>invasion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Historically, </a:t>
            </a:r>
            <a:r>
              <a:rPr lang="en-US" sz="2800" dirty="0" err="1" smtClean="0"/>
              <a:t>steganography</a:t>
            </a:r>
            <a:r>
              <a:rPr lang="en-US" sz="2800" dirty="0" smtClean="0"/>
              <a:t> </a:t>
            </a:r>
            <a:r>
              <a:rPr lang="en-US" sz="2800" dirty="0"/>
              <a:t>used more</a:t>
            </a:r>
            <a:r>
              <a:rPr lang="en-US" sz="2800" dirty="0" smtClean="0"/>
              <a:t> often than cryptography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955412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08D7F291-9DBF-4D44-8857-02B2223D1ADD}" type="slidenum">
              <a:rPr lang="en-US" smtClean="0">
                <a:latin typeface="Times New Roman" charset="0"/>
              </a:rPr>
              <a:pPr/>
              <a:t>46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324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Images and </a:t>
            </a:r>
            <a:r>
              <a:rPr lang="en-US" dirty="0" err="1"/>
              <a:t>Steganography</a:t>
            </a:r>
            <a:endParaRPr lang="en-US" dirty="0"/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Images use 24 bits for color: </a:t>
            </a:r>
            <a:r>
              <a:rPr lang="en-US" sz="2800" b="1" dirty="0">
                <a:solidFill>
                  <a:srgbClr val="FF0000"/>
                </a:solidFill>
                <a:latin typeface="Times-Roman" charset="0"/>
              </a:rPr>
              <a:t>R</a:t>
            </a:r>
            <a:r>
              <a:rPr lang="en-US" sz="2800" b="1" dirty="0">
                <a:solidFill>
                  <a:srgbClr val="06FF0E"/>
                </a:solidFill>
                <a:latin typeface="Times-Roman" charset="0"/>
              </a:rPr>
              <a:t>G</a:t>
            </a:r>
            <a:r>
              <a:rPr lang="en-US" sz="2800" b="1" dirty="0">
                <a:solidFill>
                  <a:schemeClr val="accent2"/>
                </a:solidFill>
                <a:latin typeface="Times-Roman" charset="0"/>
              </a:rPr>
              <a:t>B</a:t>
            </a:r>
            <a:endParaRPr lang="en-US" sz="2800" dirty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8 bits for </a:t>
            </a:r>
            <a:r>
              <a:rPr lang="en-US" sz="2400" dirty="0">
                <a:solidFill>
                  <a:srgbClr val="FF0000"/>
                </a:solidFill>
              </a:rPr>
              <a:t>red</a:t>
            </a:r>
            <a:r>
              <a:rPr lang="en-US" sz="2400" dirty="0"/>
              <a:t>, 8 for </a:t>
            </a:r>
            <a:r>
              <a:rPr lang="en-US" sz="2400" dirty="0">
                <a:solidFill>
                  <a:srgbClr val="06FF0E"/>
                </a:solidFill>
              </a:rPr>
              <a:t>green</a:t>
            </a:r>
            <a:r>
              <a:rPr lang="en-US" sz="2400" dirty="0"/>
              <a:t>, 8 for </a:t>
            </a:r>
            <a:r>
              <a:rPr lang="en-US" sz="2400" dirty="0">
                <a:solidFill>
                  <a:schemeClr val="accent2"/>
                </a:solidFill>
              </a:rPr>
              <a:t>blue</a:t>
            </a:r>
            <a:endParaRPr lang="en-US" sz="2400" dirty="0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For example 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FF0000"/>
                </a:solidFill>
                <a:latin typeface="Times-Roman" charset="0"/>
              </a:rPr>
              <a:t>0x7E </a:t>
            </a:r>
            <a:r>
              <a:rPr lang="en-US" sz="2400" b="1" dirty="0">
                <a:solidFill>
                  <a:srgbClr val="06FF0E"/>
                </a:solidFill>
                <a:latin typeface="Times-Roman" charset="0"/>
              </a:rPr>
              <a:t>0x52</a:t>
            </a:r>
            <a:r>
              <a:rPr lang="en-US" sz="2400" b="1" dirty="0">
                <a:solidFill>
                  <a:schemeClr val="accent2"/>
                </a:solidFill>
                <a:latin typeface="Times-Roman" charset="0"/>
              </a:rPr>
              <a:t> 0x90</a:t>
            </a:r>
            <a:r>
              <a:rPr lang="en-US" sz="2400" dirty="0"/>
              <a:t> is </a:t>
            </a:r>
            <a:r>
              <a:rPr lang="en-US" sz="2400" dirty="0">
                <a:solidFill>
                  <a:srgbClr val="7E5290"/>
                </a:solidFill>
              </a:rPr>
              <a:t>this color</a:t>
            </a:r>
            <a:endParaRPr lang="en-US" sz="2400" dirty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FF0000"/>
                </a:solidFill>
                <a:latin typeface="Times-Roman" charset="0"/>
              </a:rPr>
              <a:t>0xFE </a:t>
            </a:r>
            <a:r>
              <a:rPr lang="en-US" sz="2400" b="1" dirty="0">
                <a:solidFill>
                  <a:srgbClr val="06FF0E"/>
                </a:solidFill>
                <a:latin typeface="Times-Roman" charset="0"/>
              </a:rPr>
              <a:t>0x52</a:t>
            </a:r>
            <a:r>
              <a:rPr lang="en-US" sz="2400" b="1" dirty="0">
                <a:solidFill>
                  <a:schemeClr val="accent2"/>
                </a:solidFill>
                <a:latin typeface="Times-Roman" charset="0"/>
              </a:rPr>
              <a:t> 0x90</a:t>
            </a:r>
            <a:r>
              <a:rPr lang="en-US" sz="2400" dirty="0"/>
              <a:t> is </a:t>
            </a:r>
            <a:r>
              <a:rPr lang="en-US" sz="2400" dirty="0">
                <a:solidFill>
                  <a:srgbClr val="FE5290"/>
                </a:solidFill>
              </a:rPr>
              <a:t>this color</a:t>
            </a:r>
            <a:r>
              <a:rPr lang="en-US" sz="2400" dirty="0">
                <a:solidFill>
                  <a:srgbClr val="FE5290"/>
                </a:solidFill>
                <a:latin typeface="Times-Roman" charset="0"/>
              </a:rPr>
              <a:t> 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While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FF0000"/>
                </a:solidFill>
                <a:latin typeface="Times-Roman" charset="0"/>
              </a:rPr>
              <a:t>0xAB </a:t>
            </a:r>
            <a:r>
              <a:rPr lang="en-US" sz="2400" b="1" dirty="0">
                <a:solidFill>
                  <a:srgbClr val="06FF0E"/>
                </a:solidFill>
                <a:latin typeface="Times-Roman" charset="0"/>
              </a:rPr>
              <a:t>0x33</a:t>
            </a:r>
            <a:r>
              <a:rPr lang="en-US" sz="2400" b="1" dirty="0">
                <a:solidFill>
                  <a:schemeClr val="accent2"/>
                </a:solidFill>
                <a:latin typeface="Times-Roman" charset="0"/>
              </a:rPr>
              <a:t> 0xF0</a:t>
            </a:r>
            <a:r>
              <a:rPr lang="en-US" sz="2400" dirty="0"/>
              <a:t> is </a:t>
            </a:r>
            <a:r>
              <a:rPr lang="en-US" sz="2400" dirty="0">
                <a:solidFill>
                  <a:srgbClr val="AB33F0"/>
                </a:solidFill>
              </a:rPr>
              <a:t>this color</a:t>
            </a:r>
            <a:endParaRPr lang="en-US" sz="2400" dirty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FF0000"/>
                </a:solidFill>
                <a:latin typeface="Times-Roman" charset="0"/>
              </a:rPr>
              <a:t>0xAB </a:t>
            </a:r>
            <a:r>
              <a:rPr lang="en-US" sz="2400" b="1" dirty="0">
                <a:solidFill>
                  <a:srgbClr val="06FF0E"/>
                </a:solidFill>
                <a:latin typeface="Times-Roman" charset="0"/>
              </a:rPr>
              <a:t>0x33</a:t>
            </a:r>
            <a:r>
              <a:rPr lang="en-US" sz="2400" b="1" dirty="0">
                <a:solidFill>
                  <a:schemeClr val="accent2"/>
                </a:solidFill>
                <a:latin typeface="Times-Roman" charset="0"/>
              </a:rPr>
              <a:t> 0xF1</a:t>
            </a:r>
            <a:r>
              <a:rPr lang="en-US" sz="2400" dirty="0"/>
              <a:t> is </a:t>
            </a:r>
            <a:r>
              <a:rPr lang="en-US" sz="2400" dirty="0">
                <a:solidFill>
                  <a:srgbClr val="AB33F1"/>
                </a:solidFill>
              </a:rPr>
              <a:t>this color </a:t>
            </a:r>
            <a:endParaRPr lang="en-US" sz="2400" dirty="0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Low-order bits</a:t>
            </a:r>
            <a:r>
              <a:rPr lang="en-US" sz="2800" dirty="0" smtClean="0"/>
              <a:t> don’t matter…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08624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3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23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23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0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36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36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7" grpId="0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100CAA72-245F-8B44-AF0E-5DE921A3727A}" type="slidenum">
              <a:rPr lang="en-US" smtClean="0">
                <a:latin typeface="Times New Roman" charset="0"/>
              </a:rPr>
              <a:pPr/>
              <a:t>47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334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Images and Stego</a:t>
            </a:r>
          </a:p>
        </p:txBody>
      </p:sp>
      <p:sp>
        <p:nvSpPr>
          <p:cNvPr id="233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924800" cy="41910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800" dirty="0"/>
              <a:t>Given an uncompressed image file…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For example, BMP format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…we can insert information into low-order RGB bits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Since low-order RGB bits don’t matter, result will be “invisible” to human eye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But, computer program </a:t>
            </a:r>
            <a:r>
              <a:rPr lang="en-US" sz="2400" dirty="0" smtClean="0"/>
              <a:t>can </a:t>
            </a:r>
            <a:r>
              <a:rPr lang="en-US" sz="2400" dirty="0"/>
              <a:t>“see” the bits</a:t>
            </a:r>
          </a:p>
        </p:txBody>
      </p:sp>
    </p:spTree>
    <p:extLst>
      <p:ext uri="{BB962C8B-B14F-4D97-AF65-F5344CB8AC3E}">
        <p14:creationId xmlns:p14="http://schemas.microsoft.com/office/powerpoint/2010/main" val="17059215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683FB0B0-5335-E04A-A9DF-C595F66F91D1}" type="slidenum">
              <a:rPr lang="en-US" smtClean="0">
                <a:latin typeface="Times New Roman" charset="0"/>
              </a:rPr>
              <a:pPr/>
              <a:t>48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344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pPr eaLnBrk="1" hangingPunct="1"/>
            <a:r>
              <a:rPr lang="en-US"/>
              <a:t>Stego Example 1</a:t>
            </a:r>
          </a:p>
        </p:txBody>
      </p:sp>
      <p:sp>
        <p:nvSpPr>
          <p:cNvPr id="234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4648200"/>
            <a:ext cx="7696200" cy="1524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Left side: plain Alice image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Right side: Alice with entire </a:t>
            </a:r>
            <a:r>
              <a:rPr lang="en-US" sz="2800" i="1" dirty="0"/>
              <a:t>Alice in Wonderland</a:t>
            </a:r>
            <a:r>
              <a:rPr lang="en-US" sz="2800" dirty="0"/>
              <a:t> (</a:t>
            </a:r>
            <a:r>
              <a:rPr lang="en-US" sz="2800" dirty="0" err="1"/>
              <a:t>pdf</a:t>
            </a:r>
            <a:r>
              <a:rPr lang="en-US" sz="2800" dirty="0"/>
              <a:t>) “hidden” </a:t>
            </a:r>
            <a:r>
              <a:rPr lang="en-US" sz="2800" dirty="0" smtClean="0"/>
              <a:t>in the </a:t>
            </a:r>
            <a:r>
              <a:rPr lang="en-US" sz="2800" dirty="0"/>
              <a:t>image</a:t>
            </a:r>
          </a:p>
        </p:txBody>
      </p:sp>
      <p:pic>
        <p:nvPicPr>
          <p:cNvPr id="234501" name="Picture 8" descr="alices2Stego.tif                                               000675D6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071563"/>
            <a:ext cx="4964113" cy="3652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2439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2E6FE30E-34A9-204D-B638-2C078D328EFE}" type="slidenum">
              <a:rPr lang="en-US" smtClean="0">
                <a:latin typeface="Times New Roman" charset="0"/>
              </a:rPr>
              <a:pPr/>
              <a:t>49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355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914400"/>
          </a:xfrm>
        </p:spPr>
        <p:txBody>
          <a:bodyPr/>
          <a:lstStyle/>
          <a:p>
            <a:pPr eaLnBrk="1" hangingPunct="1"/>
            <a:r>
              <a:rPr lang="en-US"/>
              <a:t>Non-Stego Example</a:t>
            </a:r>
          </a:p>
        </p:txBody>
      </p:sp>
      <p:sp>
        <p:nvSpPr>
          <p:cNvPr id="235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733800"/>
            <a:ext cx="7924800" cy="2362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“View source” reveals: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1800" dirty="0">
                <a:latin typeface="American Typewriter Condensed" charset="0"/>
              </a:rPr>
              <a:t>&lt;font color=#000000&gt;"The time has come," the Walrus said,&lt;/font&gt;&lt;</a:t>
            </a:r>
            <a:r>
              <a:rPr lang="en-US" sz="1800" dirty="0" err="1">
                <a:latin typeface="American Typewriter Condensed" charset="0"/>
              </a:rPr>
              <a:t>br</a:t>
            </a:r>
            <a:r>
              <a:rPr lang="en-US" sz="1800" dirty="0">
                <a:latin typeface="American Typewriter Condensed" charset="0"/>
              </a:rPr>
              <a:t>&gt;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1800" dirty="0">
                <a:latin typeface="American Typewriter Condensed" charset="0"/>
              </a:rPr>
              <a:t>&lt;font color=#000000&gt;"To talk of many things: &lt;/font&gt;&lt;</a:t>
            </a:r>
            <a:r>
              <a:rPr lang="en-US" sz="1800" dirty="0" err="1">
                <a:latin typeface="American Typewriter Condensed" charset="0"/>
              </a:rPr>
              <a:t>br</a:t>
            </a:r>
            <a:r>
              <a:rPr lang="en-US" sz="1800" dirty="0">
                <a:latin typeface="American Typewriter Condensed" charset="0"/>
              </a:rPr>
              <a:t>&gt;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1800" dirty="0">
                <a:latin typeface="American Typewriter Condensed" charset="0"/>
              </a:rPr>
              <a:t>&lt;font color=#000000&gt;Of shoes and ships and sealing wax &lt;/font&gt;&lt;</a:t>
            </a:r>
            <a:r>
              <a:rPr lang="en-US" sz="1800" dirty="0" err="1">
                <a:latin typeface="American Typewriter Condensed" charset="0"/>
              </a:rPr>
              <a:t>br</a:t>
            </a:r>
            <a:r>
              <a:rPr lang="en-US" sz="1800" dirty="0">
                <a:latin typeface="American Typewriter Condensed" charset="0"/>
              </a:rPr>
              <a:t>&gt;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1800" dirty="0">
                <a:latin typeface="American Typewriter Condensed" charset="0"/>
              </a:rPr>
              <a:t>&lt;font color=#000000&gt;Of cabbages and kings &lt;/font&gt;&lt;</a:t>
            </a:r>
            <a:r>
              <a:rPr lang="en-US" sz="1800" dirty="0" err="1">
                <a:latin typeface="American Typewriter Condensed" charset="0"/>
              </a:rPr>
              <a:t>br</a:t>
            </a:r>
            <a:r>
              <a:rPr lang="en-US" sz="1800" dirty="0">
                <a:latin typeface="American Typewriter Condensed" charset="0"/>
              </a:rPr>
              <a:t>&gt;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1800" dirty="0">
                <a:latin typeface="American Typewriter Condensed" charset="0"/>
              </a:rPr>
              <a:t>&lt;font color=#000000&gt;And why the sea is boiling hot &lt;/font&gt;&lt;</a:t>
            </a:r>
            <a:r>
              <a:rPr lang="en-US" sz="1800" dirty="0" err="1">
                <a:latin typeface="American Typewriter Condensed" charset="0"/>
              </a:rPr>
              <a:t>br</a:t>
            </a:r>
            <a:r>
              <a:rPr lang="en-US" sz="1800" dirty="0">
                <a:latin typeface="American Typewriter Condensed" charset="0"/>
              </a:rPr>
              <a:t>&gt;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1800" dirty="0">
                <a:latin typeface="American Typewriter Condensed" charset="0"/>
              </a:rPr>
              <a:t>&lt;font color=#000000&gt;And whether pigs have wings." &lt;/font&gt;&lt;</a:t>
            </a:r>
            <a:r>
              <a:rPr lang="en-US" sz="1800" dirty="0" err="1">
                <a:latin typeface="American Typewriter Condensed" charset="0"/>
              </a:rPr>
              <a:t>br</a:t>
            </a:r>
            <a:r>
              <a:rPr lang="en-US" sz="1800" dirty="0">
                <a:latin typeface="American Typewriter Condensed" charset="0"/>
              </a:rPr>
              <a:t>&gt;</a:t>
            </a:r>
            <a:endParaRPr lang="en-US" sz="2800" dirty="0"/>
          </a:p>
        </p:txBody>
      </p:sp>
      <p:sp>
        <p:nvSpPr>
          <p:cNvPr id="235525" name="Rectangle 5"/>
          <p:cNvSpPr>
            <a:spLocks noChangeArrowheads="1"/>
          </p:cNvSpPr>
          <p:nvPr/>
        </p:nvSpPr>
        <p:spPr bwMode="auto">
          <a:xfrm>
            <a:off x="685800" y="15240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/>
              <a:t>Walrus.html in web browser</a:t>
            </a:r>
          </a:p>
        </p:txBody>
      </p:sp>
      <p:pic>
        <p:nvPicPr>
          <p:cNvPr id="235526" name="Picture 6" descr="001.jpg                                                        0007DDCBMacintosh HD                   B7464D7A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057400"/>
            <a:ext cx="37338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296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Non-Crypto Hash (1)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7924800" cy="41148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800" dirty="0" smtClean="0"/>
              <a:t>Data </a:t>
            </a:r>
            <a:r>
              <a:rPr lang="en-US" sz="2800" dirty="0" smtClean="0">
                <a:latin typeface="Times-Roman" charset="0"/>
              </a:rPr>
              <a:t>X = (X</a:t>
            </a:r>
            <a:r>
              <a:rPr lang="en-US" sz="2800" baseline="-25000" dirty="0" smtClean="0">
                <a:latin typeface="Times-Roman" charset="0"/>
              </a:rPr>
              <a:t>0</a:t>
            </a:r>
            <a:r>
              <a:rPr lang="en-US" sz="2800" dirty="0" smtClean="0">
                <a:latin typeface="Times-Roman" charset="0"/>
              </a:rPr>
              <a:t>,X</a:t>
            </a:r>
            <a:r>
              <a:rPr lang="en-US" sz="2800" baseline="-25000" dirty="0" smtClean="0">
                <a:latin typeface="Times-Roman" charset="0"/>
              </a:rPr>
              <a:t>1</a:t>
            </a:r>
            <a:r>
              <a:rPr lang="en-US" sz="2800" dirty="0" smtClean="0">
                <a:latin typeface="Times-Roman" charset="0"/>
              </a:rPr>
              <a:t>,X</a:t>
            </a:r>
            <a:r>
              <a:rPr lang="en-US" sz="2800" baseline="-25000" dirty="0" smtClean="0">
                <a:latin typeface="Times-Roman" charset="0"/>
              </a:rPr>
              <a:t>2</a:t>
            </a:r>
            <a:r>
              <a:rPr lang="en-US" sz="2800" dirty="0" smtClean="0">
                <a:latin typeface="Times-Roman" charset="0"/>
              </a:rPr>
              <a:t>,…,X</a:t>
            </a:r>
            <a:r>
              <a:rPr lang="en-US" sz="2800" baseline="-25000" dirty="0" smtClean="0">
                <a:latin typeface="Times-Roman" charset="0"/>
              </a:rPr>
              <a:t>n-1</a:t>
            </a:r>
            <a:r>
              <a:rPr lang="en-US" sz="2800" dirty="0" smtClean="0">
                <a:latin typeface="Times-Roman" charset="0"/>
              </a:rPr>
              <a:t>)</a:t>
            </a:r>
            <a:r>
              <a:rPr lang="en-US" sz="2800" dirty="0" smtClean="0"/>
              <a:t>, each </a:t>
            </a:r>
            <a:r>
              <a:rPr lang="en-US" sz="2800" dirty="0" smtClean="0">
                <a:latin typeface="Times-Roman" charset="0"/>
              </a:rPr>
              <a:t>X</a:t>
            </a:r>
            <a:r>
              <a:rPr lang="en-US" sz="2800" baseline="-25000" dirty="0" smtClean="0">
                <a:latin typeface="Times-Roman" charset="0"/>
              </a:rPr>
              <a:t>i</a:t>
            </a:r>
            <a:r>
              <a:rPr lang="en-US" sz="2800" dirty="0" smtClean="0"/>
              <a:t> is a byte</a:t>
            </a:r>
          </a:p>
          <a:p>
            <a:pPr eaLnBrk="1" hangingPunct="1">
              <a:lnSpc>
                <a:spcPct val="110000"/>
              </a:lnSpc>
            </a:pPr>
            <a:r>
              <a:rPr lang="en-US" sz="2800" dirty="0" smtClean="0"/>
              <a:t>Suppose </a:t>
            </a:r>
            <a:r>
              <a:rPr lang="en-US" sz="2800" dirty="0" smtClean="0">
                <a:latin typeface="Times-Roman" charset="0"/>
              </a:rPr>
              <a:t>hash(X) =</a:t>
            </a:r>
            <a:r>
              <a:rPr lang="en-US" sz="2800" dirty="0" smtClean="0"/>
              <a:t> </a:t>
            </a:r>
            <a:r>
              <a:rPr lang="en-US" sz="2800" dirty="0" smtClean="0">
                <a:latin typeface="Times-Roman" charset="0"/>
              </a:rPr>
              <a:t>X</a:t>
            </a:r>
            <a:r>
              <a:rPr lang="en-US" sz="2800" baseline="-25000" dirty="0" smtClean="0">
                <a:latin typeface="Times-Roman" charset="0"/>
              </a:rPr>
              <a:t>0</a:t>
            </a:r>
            <a:r>
              <a:rPr lang="en-US" sz="2800" dirty="0" smtClean="0">
                <a:latin typeface="Times-Roman" charset="0"/>
              </a:rPr>
              <a:t>+X</a:t>
            </a:r>
            <a:r>
              <a:rPr lang="en-US" sz="2800" baseline="-25000" dirty="0" smtClean="0">
                <a:latin typeface="Times-Roman" charset="0"/>
              </a:rPr>
              <a:t>1</a:t>
            </a:r>
            <a:r>
              <a:rPr lang="en-US" sz="2800" dirty="0" smtClean="0">
                <a:latin typeface="Times-Roman" charset="0"/>
              </a:rPr>
              <a:t>+X</a:t>
            </a:r>
            <a:r>
              <a:rPr lang="en-US" sz="2800" baseline="-25000" dirty="0" smtClean="0">
                <a:latin typeface="Times-Roman" charset="0"/>
              </a:rPr>
              <a:t>2</a:t>
            </a:r>
            <a:r>
              <a:rPr lang="en-US" sz="2800" dirty="0" smtClean="0">
                <a:latin typeface="Times-Roman" charset="0"/>
              </a:rPr>
              <a:t>+…+X</a:t>
            </a:r>
            <a:r>
              <a:rPr lang="en-US" sz="2800" baseline="-25000" dirty="0" smtClean="0">
                <a:latin typeface="Times-Roman" charset="0"/>
              </a:rPr>
              <a:t>n-1</a:t>
            </a:r>
            <a:endParaRPr lang="en-US" sz="2800" dirty="0" smtClean="0"/>
          </a:p>
          <a:p>
            <a:pPr eaLnBrk="1" hangingPunct="1">
              <a:lnSpc>
                <a:spcPct val="110000"/>
              </a:lnSpc>
            </a:pPr>
            <a:r>
              <a:rPr lang="en-US" sz="2800" dirty="0" smtClean="0"/>
              <a:t>Is this secure?</a:t>
            </a:r>
          </a:p>
          <a:p>
            <a:pPr eaLnBrk="1" hangingPunct="1">
              <a:lnSpc>
                <a:spcPct val="110000"/>
              </a:lnSpc>
            </a:pPr>
            <a:r>
              <a:rPr lang="en-US" sz="2800" dirty="0" smtClean="0"/>
              <a:t>Example: </a:t>
            </a:r>
            <a:r>
              <a:rPr lang="en-US" sz="2800" dirty="0" smtClean="0">
                <a:latin typeface="Times-Roman" charset="0"/>
              </a:rPr>
              <a:t>X = (10101010,00001111)</a:t>
            </a:r>
            <a:endParaRPr lang="en-US" sz="2800" dirty="0" smtClean="0"/>
          </a:p>
          <a:p>
            <a:pPr eaLnBrk="1" hangingPunct="1">
              <a:lnSpc>
                <a:spcPct val="110000"/>
              </a:lnSpc>
            </a:pPr>
            <a:r>
              <a:rPr lang="en-US" sz="2800" dirty="0" smtClean="0"/>
              <a:t>Hash is ______________________</a:t>
            </a:r>
            <a:r>
              <a:rPr lang="en-US" sz="2800" dirty="0" smtClean="0">
                <a:latin typeface="Times-Roman" charset="0"/>
              </a:rPr>
              <a:t>?</a:t>
            </a:r>
            <a:endParaRPr lang="en-US" sz="2800" dirty="0" smtClean="0"/>
          </a:p>
          <a:p>
            <a:pPr eaLnBrk="1" hangingPunct="1">
              <a:lnSpc>
                <a:spcPct val="110000"/>
              </a:lnSpc>
            </a:pPr>
            <a:r>
              <a:rPr lang="en-US" sz="2800" dirty="0" smtClean="0"/>
              <a:t>What is hash of </a:t>
            </a:r>
            <a:r>
              <a:rPr lang="en-US" sz="2800" dirty="0" smtClean="0">
                <a:latin typeface="Times-Roman" charset="0"/>
              </a:rPr>
              <a:t>Y = (00001111,10101010)?</a:t>
            </a:r>
          </a:p>
          <a:p>
            <a:pPr eaLnBrk="1" hangingPunct="1">
              <a:lnSpc>
                <a:spcPct val="110000"/>
              </a:lnSpc>
            </a:pPr>
            <a:r>
              <a:rPr lang="en-US" sz="2800" dirty="0" smtClean="0">
                <a:latin typeface="Times-Roman" charset="0"/>
              </a:rPr>
              <a:t>Conclusion?______________________</a:t>
            </a:r>
            <a:endParaRPr lang="en-US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755-107C-4147-A005-68628409721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61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43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43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43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43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43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43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5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33BFA286-917C-DF48-9DE2-544B5945EBF6}" type="slidenum">
              <a:rPr lang="en-US" smtClean="0">
                <a:latin typeface="Times New Roman" charset="0"/>
              </a:rPr>
              <a:pPr/>
              <a:t>50</a:t>
            </a:fld>
            <a:endParaRPr lang="en-US" smtClean="0">
              <a:latin typeface="Times New Roman" charset="0"/>
            </a:endParaRPr>
          </a:p>
        </p:txBody>
      </p:sp>
      <p:pic>
        <p:nvPicPr>
          <p:cNvPr id="236547" name="Picture 7" descr="004.jpg                                                        0007DDCBMacintosh HD                   B7464D7A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676400"/>
            <a:ext cx="3733800" cy="172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654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pPr eaLnBrk="1" hangingPunct="1"/>
            <a:r>
              <a:rPr lang="en-US"/>
              <a:t>Stego Example 2</a:t>
            </a:r>
          </a:p>
        </p:txBody>
      </p:sp>
      <p:sp>
        <p:nvSpPr>
          <p:cNvPr id="2365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352800"/>
            <a:ext cx="7848600" cy="2438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“View source” reveals: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1800">
                <a:latin typeface="American Typewriter Condensed" charset="0"/>
              </a:rPr>
              <a:t>&lt;font color=#000101&gt;"The time has come," the Walrus said,&lt;/font&gt;&lt;br&gt;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1800">
                <a:latin typeface="American Typewriter Condensed" charset="0"/>
              </a:rPr>
              <a:t>&lt;font color=#000100&gt;"To talk of many things: &lt;/font&gt;&lt;br&gt;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1800">
                <a:latin typeface="American Typewriter Condensed" charset="0"/>
              </a:rPr>
              <a:t>&lt;font color=#010000&gt;Of shoes and ships and sealing wax &lt;/font&gt;&lt;br&gt;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1800">
                <a:latin typeface="American Typewriter Condensed" charset="0"/>
              </a:rPr>
              <a:t>&lt;font color=#010000&gt;Of cabbages and kings &lt;/font&gt;&lt;br&gt;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1800">
                <a:latin typeface="American Typewriter Condensed" charset="0"/>
              </a:rPr>
              <a:t>&lt;font color=#000000&gt;And why the sea is boiling hot &lt;/font&gt;&lt;br&gt;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1800">
                <a:latin typeface="American Typewriter Condensed" charset="0"/>
              </a:rPr>
              <a:t>&lt;font color=#010001&gt;And whether pigs have wings." &lt;/font&gt;&lt;br&gt;</a:t>
            </a:r>
            <a:endParaRPr lang="en-US" sz="2800"/>
          </a:p>
        </p:txBody>
      </p:sp>
      <p:sp>
        <p:nvSpPr>
          <p:cNvPr id="236550" name="Rectangle 5"/>
          <p:cNvSpPr>
            <a:spLocks noChangeArrowheads="1"/>
          </p:cNvSpPr>
          <p:nvPr/>
        </p:nvSpPr>
        <p:spPr bwMode="auto">
          <a:xfrm>
            <a:off x="685800" y="11430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/>
              <a:t>stegoWalrus.html in web browser</a:t>
            </a:r>
            <a:endParaRPr lang="en-US" sz="3200"/>
          </a:p>
        </p:txBody>
      </p:sp>
      <p:sp>
        <p:nvSpPr>
          <p:cNvPr id="236551" name="Rectangle 9"/>
          <p:cNvSpPr>
            <a:spLocks noChangeArrowheads="1"/>
          </p:cNvSpPr>
          <p:nvPr/>
        </p:nvSpPr>
        <p:spPr bwMode="auto">
          <a:xfrm>
            <a:off x="685800" y="5638800"/>
            <a:ext cx="8153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/>
              <a:t>“Hidden” message: </a:t>
            </a:r>
            <a:r>
              <a:rPr lang="en-US" b="1">
                <a:latin typeface="Times-Roman" charset="0"/>
              </a:rPr>
              <a:t>011 010 100 100 000 101</a:t>
            </a:r>
            <a:endParaRPr lang="en-US">
              <a:latin typeface="Times-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5671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E3B2C1AF-5499-7C4B-AD5D-55F81FB385C6}" type="slidenum">
              <a:rPr lang="en-US" smtClean="0">
                <a:latin typeface="Times New Roman" charset="0"/>
              </a:rPr>
              <a:pPr/>
              <a:t>51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375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990600"/>
          </a:xfrm>
        </p:spPr>
        <p:txBody>
          <a:bodyPr/>
          <a:lstStyle/>
          <a:p>
            <a:pPr eaLnBrk="1" hangingPunct="1"/>
            <a:r>
              <a:rPr lang="en-US" dirty="0" err="1"/>
              <a:t>Steganography</a:t>
            </a:r>
            <a:endParaRPr lang="en-US" dirty="0"/>
          </a:p>
        </p:txBody>
      </p:sp>
      <p:sp>
        <p:nvSpPr>
          <p:cNvPr id="237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 eaLnBrk="1" hangingPunct="1">
              <a:spcAft>
                <a:spcPts val="0"/>
              </a:spcAft>
            </a:pPr>
            <a:r>
              <a:rPr lang="en-US" sz="2800" dirty="0"/>
              <a:t>Some formats (e.g., image files) are more difficult than html for </a:t>
            </a:r>
            <a:r>
              <a:rPr lang="en-US" sz="2800" b="1" dirty="0">
                <a:solidFill>
                  <a:schemeClr val="hlink"/>
                </a:solidFill>
              </a:rPr>
              <a:t>humans</a:t>
            </a:r>
            <a:r>
              <a:rPr lang="en-US" sz="2800" dirty="0"/>
              <a:t> to read</a:t>
            </a:r>
          </a:p>
          <a:p>
            <a:pPr lvl="1" eaLnBrk="1" hangingPunct="1">
              <a:spcAft>
                <a:spcPts val="0"/>
              </a:spcAft>
            </a:pPr>
            <a:r>
              <a:rPr lang="en-US" sz="2400" dirty="0"/>
              <a:t>But</a:t>
            </a:r>
            <a:r>
              <a:rPr lang="en-US" sz="2400" dirty="0" smtClean="0"/>
              <a:t> easy </a:t>
            </a:r>
            <a:r>
              <a:rPr lang="en-US" sz="2400" dirty="0"/>
              <a:t>for computer programs to read…</a:t>
            </a:r>
          </a:p>
          <a:p>
            <a:pPr eaLnBrk="1" hangingPunct="1">
              <a:spcAft>
                <a:spcPts val="0"/>
              </a:spcAft>
            </a:pPr>
            <a:r>
              <a:rPr lang="en-US" sz="2800" dirty="0"/>
              <a:t>Easy to hide info in </a:t>
            </a:r>
            <a:r>
              <a:rPr lang="en-US" sz="2800" b="1" dirty="0">
                <a:solidFill>
                  <a:schemeClr val="hlink"/>
                </a:solidFill>
              </a:rPr>
              <a:t>unimportant bits</a:t>
            </a:r>
            <a:endParaRPr lang="en-US" sz="2800" dirty="0" smtClean="0"/>
          </a:p>
          <a:p>
            <a:pPr eaLnBrk="1" hangingPunct="1">
              <a:spcAft>
                <a:spcPts val="0"/>
              </a:spcAft>
            </a:pPr>
            <a:r>
              <a:rPr lang="en-US" sz="2800" dirty="0" smtClean="0"/>
              <a:t>Easy </a:t>
            </a:r>
            <a:r>
              <a:rPr lang="en-US" sz="2800" dirty="0"/>
              <a:t>to </a:t>
            </a:r>
            <a:r>
              <a:rPr lang="en-US" sz="2800" b="1" dirty="0">
                <a:solidFill>
                  <a:srgbClr val="FF0000"/>
                </a:solidFill>
              </a:rPr>
              <a:t>destroy</a:t>
            </a:r>
            <a:r>
              <a:rPr lang="en-US" sz="2800" dirty="0"/>
              <a:t> info in unimportant bits</a:t>
            </a:r>
          </a:p>
          <a:p>
            <a:pPr eaLnBrk="1" hangingPunct="1">
              <a:spcAft>
                <a:spcPts val="0"/>
              </a:spcAft>
            </a:pPr>
            <a:r>
              <a:rPr lang="en-US" sz="2800" dirty="0"/>
              <a:t>To be robust,</a:t>
            </a:r>
            <a:r>
              <a:rPr lang="en-US" sz="2800" dirty="0" smtClean="0"/>
              <a:t> must </a:t>
            </a:r>
            <a:r>
              <a:rPr lang="en-US" sz="2800" dirty="0"/>
              <a:t>use </a:t>
            </a:r>
            <a:r>
              <a:rPr lang="en-US" sz="2800" b="1" dirty="0">
                <a:solidFill>
                  <a:schemeClr val="hlink"/>
                </a:solidFill>
              </a:rPr>
              <a:t>important bits</a:t>
            </a:r>
            <a:endParaRPr lang="en-US" sz="2800" dirty="0"/>
          </a:p>
          <a:p>
            <a:pPr lvl="1" eaLnBrk="1" hangingPunct="1">
              <a:spcAft>
                <a:spcPts val="0"/>
              </a:spcAft>
            </a:pPr>
            <a:r>
              <a:rPr lang="en-US" sz="2400" dirty="0"/>
              <a:t>But stored </a:t>
            </a:r>
            <a:r>
              <a:rPr lang="en-US" sz="2400" dirty="0" smtClean="0"/>
              <a:t>info </a:t>
            </a:r>
            <a:r>
              <a:rPr lang="en-US" sz="2400" dirty="0"/>
              <a:t>must not damage </a:t>
            </a:r>
            <a:r>
              <a:rPr lang="en-US" sz="2400" dirty="0" smtClean="0"/>
              <a:t>data</a:t>
            </a:r>
          </a:p>
          <a:p>
            <a:pPr lvl="1" eaLnBrk="1" hangingPunct="1">
              <a:spcAft>
                <a:spcPts val="0"/>
              </a:spcAft>
            </a:pPr>
            <a:r>
              <a:rPr lang="en-US" sz="2400" dirty="0"/>
              <a:t>Collusion attacks are another concern</a:t>
            </a:r>
          </a:p>
          <a:p>
            <a:pPr eaLnBrk="1" hangingPunct="1">
              <a:spcAft>
                <a:spcPts val="0"/>
              </a:spcAft>
            </a:pPr>
            <a:r>
              <a:rPr lang="en-US" sz="2800" dirty="0"/>
              <a:t>Robust </a:t>
            </a:r>
            <a:r>
              <a:rPr lang="en-US" sz="2800" dirty="0" err="1"/>
              <a:t>steganography</a:t>
            </a:r>
            <a:r>
              <a:rPr lang="en-US" sz="2800" dirty="0"/>
              <a:t> is</a:t>
            </a:r>
            <a:r>
              <a:rPr lang="en-US" sz="2800" dirty="0" smtClean="0"/>
              <a:t> tricky!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719529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31468096-961A-7A43-98E9-B36425FF345E}" type="slidenum">
              <a:rPr lang="en-US" smtClean="0">
                <a:latin typeface="Times New Roman" charset="0"/>
              </a:rPr>
              <a:pPr/>
              <a:t>52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385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37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Information Hiding: </a:t>
            </a:r>
            <a:br>
              <a:rPr lang="en-US"/>
            </a:br>
            <a:r>
              <a:rPr lang="en-US"/>
              <a:t>The Bottom Line</a:t>
            </a:r>
          </a:p>
        </p:txBody>
      </p:sp>
      <p:sp>
        <p:nvSpPr>
          <p:cNvPr id="238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Not-so-easy to hide digital information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“Obvious” approach is </a:t>
            </a:r>
            <a:r>
              <a:rPr lang="en-US" sz="2400" b="1" dirty="0">
                <a:solidFill>
                  <a:srgbClr val="FF0000"/>
                </a:solidFill>
              </a:rPr>
              <a:t>not</a:t>
            </a:r>
            <a:r>
              <a:rPr lang="en-US" sz="2400" dirty="0"/>
              <a:t> robust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b="1" dirty="0" err="1">
                <a:solidFill>
                  <a:schemeClr val="hlink"/>
                </a:solidFill>
              </a:rPr>
              <a:t>Stirmark</a:t>
            </a:r>
            <a:r>
              <a:rPr lang="en-US" sz="2400" b="1" dirty="0">
                <a:solidFill>
                  <a:schemeClr val="hlink"/>
                </a:solidFill>
              </a:rPr>
              <a:t>:</a:t>
            </a:r>
            <a:r>
              <a:rPr lang="en-US" sz="2400" dirty="0"/>
              <a:t> tool to make most watermarks in images unreadable without damaging the image</a:t>
            </a:r>
            <a:endParaRPr lang="en-US" sz="2400" dirty="0" smtClean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 smtClean="0"/>
              <a:t>Stego</a:t>
            </a:r>
            <a:r>
              <a:rPr lang="en-US" sz="2400" dirty="0" smtClean="0"/>
              <a:t>/watermarking active </a:t>
            </a:r>
            <a:r>
              <a:rPr lang="en-US" sz="2400" dirty="0"/>
              <a:t>research</a:t>
            </a:r>
            <a:r>
              <a:rPr lang="en-US" sz="2400" dirty="0" smtClean="0"/>
              <a:t> topics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If information hiding is suspected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Attacker may be able to make information/watermark unreadable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Attacker may be able to read the information, given the original document (image, audio, etc.)</a:t>
            </a:r>
          </a:p>
        </p:txBody>
      </p:sp>
    </p:spTree>
    <p:extLst>
      <p:ext uri="{BB962C8B-B14F-4D97-AF65-F5344CB8AC3E}">
        <p14:creationId xmlns:p14="http://schemas.microsoft.com/office/powerpoint/2010/main" val="3703141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056C4B31-04FC-C149-8DD8-651EBA00D002}" type="slidenum">
              <a:rPr lang="en-US" smtClean="0">
                <a:latin typeface="Times New Roman" charset="0"/>
              </a:rPr>
              <a:pPr/>
              <a:t>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84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Non-crypto Hash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Cyclic Redundancy Check (CRC)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Essentially, CRC is the remainder in a long division</a:t>
            </a:r>
            <a:r>
              <a:rPr lang="en-US" sz="2800" dirty="0" smtClean="0"/>
              <a:t> calculation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Good for detecting burst </a:t>
            </a:r>
            <a:r>
              <a:rPr lang="en-US" sz="2800" b="1" dirty="0">
                <a:solidFill>
                  <a:schemeClr val="hlink"/>
                </a:solidFill>
              </a:rPr>
              <a:t>errors</a:t>
            </a:r>
            <a:endParaRPr lang="en-US" sz="2800" dirty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Random</a:t>
            </a:r>
            <a:r>
              <a:rPr lang="en-US" sz="2400" dirty="0" smtClean="0"/>
              <a:t> errors </a:t>
            </a:r>
            <a:r>
              <a:rPr lang="en-US" sz="2400" dirty="0"/>
              <a:t>unlikely to</a:t>
            </a:r>
            <a:r>
              <a:rPr lang="en-US" sz="2400" dirty="0" smtClean="0"/>
              <a:t> yield a </a:t>
            </a:r>
            <a:r>
              <a:rPr lang="en-US" sz="2400" dirty="0"/>
              <a:t>collision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But easy to construct collisions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CRC has been mistakenly </a:t>
            </a:r>
            <a:r>
              <a:rPr lang="en-US" sz="2800" dirty="0" smtClean="0"/>
              <a:t>used where crypto integrity check is required </a:t>
            </a:r>
            <a:r>
              <a:rPr lang="en-US" sz="2800" dirty="0"/>
              <a:t>(e.g., WEP</a:t>
            </a:r>
            <a:r>
              <a:rPr lang="en-US" sz="28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055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02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02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02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502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502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502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787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Crypto Hash Function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 eaLnBrk="1" hangingPunct="1"/>
            <a:r>
              <a:rPr lang="en-US" sz="2800" smtClean="0"/>
              <a:t>Crypto hash function </a:t>
            </a:r>
            <a:r>
              <a:rPr lang="en-US" sz="2800" smtClean="0">
                <a:latin typeface="Times-Roman" charset="0"/>
              </a:rPr>
              <a:t>h(x)</a:t>
            </a:r>
            <a:r>
              <a:rPr lang="en-US" sz="2800" smtClean="0"/>
              <a:t> must provide</a:t>
            </a:r>
          </a:p>
          <a:p>
            <a:pPr lvl="1" eaLnBrk="1" hangingPunct="1"/>
            <a:r>
              <a:rPr lang="en-US" sz="2400" b="1" smtClean="0">
                <a:solidFill>
                  <a:schemeClr val="hlink"/>
                </a:solidFill>
              </a:rPr>
              <a:t>Compression</a:t>
            </a:r>
            <a:r>
              <a:rPr lang="en-US" sz="2400" smtClean="0"/>
              <a:t> </a:t>
            </a:r>
            <a:r>
              <a:rPr lang="en-US" sz="2400" smtClean="0">
                <a:sym typeface="Symbol" pitchFamily="18" charset="2"/>
              </a:rPr>
              <a:t></a:t>
            </a:r>
            <a:r>
              <a:rPr lang="en-US" sz="2400" smtClean="0"/>
              <a:t> output length is small</a:t>
            </a:r>
          </a:p>
          <a:p>
            <a:pPr lvl="1" eaLnBrk="1" hangingPunct="1"/>
            <a:r>
              <a:rPr lang="en-US" sz="2400" b="1" smtClean="0">
                <a:solidFill>
                  <a:schemeClr val="hlink"/>
                </a:solidFill>
              </a:rPr>
              <a:t>Efficiency</a:t>
            </a:r>
            <a:r>
              <a:rPr lang="en-US" sz="2400" smtClean="0"/>
              <a:t> </a:t>
            </a:r>
            <a:r>
              <a:rPr lang="en-US" sz="2400" smtClean="0">
                <a:sym typeface="Symbol" pitchFamily="18" charset="2"/>
              </a:rPr>
              <a:t></a:t>
            </a:r>
            <a:r>
              <a:rPr lang="en-US" sz="2400" smtClean="0"/>
              <a:t> </a:t>
            </a:r>
            <a:r>
              <a:rPr lang="en-US" sz="2400" smtClean="0">
                <a:latin typeface="Times-Roman" charset="0"/>
              </a:rPr>
              <a:t>h(x)</a:t>
            </a:r>
            <a:r>
              <a:rPr lang="en-US" sz="2400" smtClean="0"/>
              <a:t> easy to computer for any </a:t>
            </a:r>
            <a:r>
              <a:rPr lang="en-US" sz="2400" smtClean="0">
                <a:latin typeface="Times-Roman" charset="0"/>
              </a:rPr>
              <a:t>x</a:t>
            </a:r>
            <a:endParaRPr lang="en-US" sz="2400" smtClean="0"/>
          </a:p>
          <a:p>
            <a:pPr lvl="1" eaLnBrk="1" hangingPunct="1"/>
            <a:r>
              <a:rPr lang="en-US" sz="2400" b="1" smtClean="0">
                <a:solidFill>
                  <a:schemeClr val="hlink"/>
                </a:solidFill>
              </a:rPr>
              <a:t>One-way</a:t>
            </a:r>
            <a:r>
              <a:rPr lang="en-US" sz="2400" smtClean="0"/>
              <a:t> </a:t>
            </a:r>
            <a:r>
              <a:rPr lang="en-US" sz="2400" smtClean="0">
                <a:sym typeface="Symbol" pitchFamily="18" charset="2"/>
              </a:rPr>
              <a:t></a:t>
            </a:r>
            <a:r>
              <a:rPr lang="en-US" sz="2400" smtClean="0"/>
              <a:t> given a value </a:t>
            </a:r>
            <a:r>
              <a:rPr lang="en-US" sz="2400" smtClean="0">
                <a:latin typeface="Times-Roman" charset="0"/>
              </a:rPr>
              <a:t>y</a:t>
            </a:r>
            <a:r>
              <a:rPr lang="en-US" sz="2400" smtClean="0"/>
              <a:t> it is infeasible to find an </a:t>
            </a:r>
            <a:r>
              <a:rPr lang="en-US" sz="2400" smtClean="0">
                <a:latin typeface="Times-Roman" charset="0"/>
              </a:rPr>
              <a:t>x</a:t>
            </a:r>
            <a:r>
              <a:rPr lang="en-US" sz="2400" smtClean="0"/>
              <a:t> such that </a:t>
            </a:r>
            <a:r>
              <a:rPr lang="en-US" sz="2400" smtClean="0">
                <a:latin typeface="Times-Roman" charset="0"/>
              </a:rPr>
              <a:t>h(x) = y</a:t>
            </a:r>
            <a:endParaRPr lang="en-US" sz="2400" smtClean="0"/>
          </a:p>
          <a:p>
            <a:pPr lvl="1" eaLnBrk="1" hangingPunct="1"/>
            <a:r>
              <a:rPr lang="en-US" sz="2400" b="1" smtClean="0">
                <a:solidFill>
                  <a:schemeClr val="hlink"/>
                </a:solidFill>
              </a:rPr>
              <a:t>Weak collision resistance</a:t>
            </a:r>
            <a:r>
              <a:rPr lang="en-US" sz="2400" smtClean="0"/>
              <a:t> </a:t>
            </a:r>
            <a:r>
              <a:rPr lang="en-US" sz="2400" smtClean="0">
                <a:sym typeface="Symbol" pitchFamily="18" charset="2"/>
              </a:rPr>
              <a:t></a:t>
            </a:r>
            <a:r>
              <a:rPr lang="en-US" sz="2400" smtClean="0"/>
              <a:t> given </a:t>
            </a:r>
            <a:r>
              <a:rPr lang="en-US" sz="2400" smtClean="0">
                <a:latin typeface="Times-Roman" charset="0"/>
              </a:rPr>
              <a:t>x</a:t>
            </a:r>
            <a:r>
              <a:rPr lang="en-US" sz="2400" smtClean="0"/>
              <a:t> and </a:t>
            </a:r>
            <a:r>
              <a:rPr lang="en-US" sz="2400" smtClean="0">
                <a:latin typeface="Times-Roman" charset="0"/>
              </a:rPr>
              <a:t>h(x)</a:t>
            </a:r>
            <a:r>
              <a:rPr lang="en-US" sz="2400" smtClean="0"/>
              <a:t>, infeasible to find </a:t>
            </a:r>
            <a:r>
              <a:rPr lang="en-US" sz="2400" smtClean="0">
                <a:latin typeface="Times-Roman" charset="0"/>
              </a:rPr>
              <a:t>y </a:t>
            </a:r>
            <a:r>
              <a:rPr lang="en-US" sz="2400" smtClean="0">
                <a:latin typeface="Times-Roman" charset="0"/>
                <a:sym typeface="Symbol" pitchFamily="18" charset="2"/>
              </a:rPr>
              <a:t></a:t>
            </a:r>
            <a:r>
              <a:rPr lang="en-US" sz="2400" smtClean="0">
                <a:latin typeface="Times-Roman" charset="0"/>
              </a:rPr>
              <a:t> x</a:t>
            </a:r>
            <a:r>
              <a:rPr lang="en-US" sz="2400" smtClean="0"/>
              <a:t> such that </a:t>
            </a:r>
            <a:r>
              <a:rPr lang="en-US" sz="2400" smtClean="0">
                <a:latin typeface="Times-Roman" charset="0"/>
              </a:rPr>
              <a:t>h(y) = h(x)</a:t>
            </a:r>
            <a:endParaRPr lang="en-US" sz="2400" smtClean="0"/>
          </a:p>
          <a:p>
            <a:pPr lvl="1" eaLnBrk="1" hangingPunct="1"/>
            <a:r>
              <a:rPr lang="en-US" sz="2400" b="1" smtClean="0">
                <a:solidFill>
                  <a:schemeClr val="hlink"/>
                </a:solidFill>
              </a:rPr>
              <a:t>Strong collision resistance</a:t>
            </a:r>
            <a:r>
              <a:rPr lang="en-US" sz="2400" smtClean="0"/>
              <a:t> </a:t>
            </a:r>
            <a:r>
              <a:rPr lang="en-US" sz="2400" smtClean="0">
                <a:sym typeface="Symbol" pitchFamily="18" charset="2"/>
              </a:rPr>
              <a:t></a:t>
            </a:r>
            <a:r>
              <a:rPr lang="en-US" sz="2400" smtClean="0"/>
              <a:t> infeasible to find any </a:t>
            </a:r>
            <a:r>
              <a:rPr lang="en-US" sz="2400" smtClean="0">
                <a:latin typeface="Times-Roman" charset="0"/>
              </a:rPr>
              <a:t>x</a:t>
            </a:r>
            <a:r>
              <a:rPr lang="en-US" sz="2400" smtClean="0"/>
              <a:t> and </a:t>
            </a:r>
            <a:r>
              <a:rPr lang="en-US" sz="2400" smtClean="0">
                <a:latin typeface="Times-Roman" charset="0"/>
              </a:rPr>
              <a:t>y</a:t>
            </a:r>
            <a:r>
              <a:rPr lang="en-US" sz="2400" smtClean="0"/>
              <a:t>, with </a:t>
            </a:r>
            <a:r>
              <a:rPr lang="en-US" sz="2400" smtClean="0">
                <a:latin typeface="Times-Roman" charset="0"/>
              </a:rPr>
              <a:t>x </a:t>
            </a:r>
            <a:r>
              <a:rPr lang="en-US" sz="2400" smtClean="0">
                <a:latin typeface="Times-Roman" charset="0"/>
                <a:sym typeface="Symbol" pitchFamily="18" charset="2"/>
              </a:rPr>
              <a:t></a:t>
            </a:r>
            <a:r>
              <a:rPr lang="en-US" sz="2400" smtClean="0">
                <a:latin typeface="Times-Roman" charset="0"/>
              </a:rPr>
              <a:t> y</a:t>
            </a:r>
            <a:r>
              <a:rPr lang="en-US" sz="2400" smtClean="0"/>
              <a:t> such that </a:t>
            </a:r>
            <a:r>
              <a:rPr lang="en-US" sz="2400" smtClean="0">
                <a:latin typeface="Times-Roman" charset="0"/>
              </a:rPr>
              <a:t>h(x) = h(y)</a:t>
            </a:r>
          </a:p>
          <a:p>
            <a:pPr lvl="1" eaLnBrk="1" hangingPunct="1"/>
            <a:r>
              <a:rPr lang="en-US" sz="2400" smtClean="0"/>
              <a:t>Lots of collisions exist, but hard to find one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755-107C-4147-A005-68628409721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0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Pre-Birthday Problem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Suppose </a:t>
            </a:r>
            <a:r>
              <a:rPr lang="en-US" smtClean="0">
                <a:latin typeface="Times-Roman" charset="0"/>
              </a:rPr>
              <a:t>N</a:t>
            </a:r>
            <a:r>
              <a:rPr lang="en-US" smtClean="0"/>
              <a:t> people in a room</a:t>
            </a:r>
          </a:p>
          <a:p>
            <a:pPr eaLnBrk="1" hangingPunct="1"/>
            <a:r>
              <a:rPr lang="en-US" smtClean="0"/>
              <a:t>How large must </a:t>
            </a:r>
            <a:r>
              <a:rPr lang="en-US" smtClean="0">
                <a:latin typeface="Times-Roman" charset="0"/>
              </a:rPr>
              <a:t>N</a:t>
            </a:r>
            <a:r>
              <a:rPr lang="en-US" smtClean="0"/>
              <a:t> be before the probability someone has same birthday as me is </a:t>
            </a:r>
            <a:r>
              <a:rPr lang="en-US" smtClean="0">
                <a:sym typeface="Symbol" pitchFamily="18" charset="2"/>
              </a:rPr>
              <a:t></a:t>
            </a:r>
            <a:r>
              <a:rPr lang="en-US" smtClean="0"/>
              <a:t> </a:t>
            </a:r>
            <a:r>
              <a:rPr lang="en-US" smtClean="0">
                <a:latin typeface="Times-Roman" charset="0"/>
              </a:rPr>
              <a:t>1/2</a:t>
            </a:r>
            <a:endParaRPr lang="en-US" smtClean="0"/>
          </a:p>
          <a:p>
            <a:pPr lvl="1" eaLnBrk="1" hangingPunct="1"/>
            <a:r>
              <a:rPr lang="en-US" smtClean="0"/>
              <a:t>Solve: </a:t>
            </a:r>
            <a:r>
              <a:rPr lang="en-US" smtClean="0">
                <a:latin typeface="Times-Roman" charset="0"/>
              </a:rPr>
              <a:t>1/2 = 1 </a:t>
            </a:r>
            <a:r>
              <a:rPr lang="en-US" smtClean="0">
                <a:latin typeface="Times-Roman" charset="0"/>
                <a:sym typeface="Symbol" pitchFamily="18" charset="2"/>
              </a:rPr>
              <a:t></a:t>
            </a:r>
            <a:r>
              <a:rPr lang="en-US" smtClean="0">
                <a:latin typeface="Times-Roman" charset="0"/>
              </a:rPr>
              <a:t> (364/365)</a:t>
            </a:r>
            <a:r>
              <a:rPr lang="en-US" baseline="30000" smtClean="0">
                <a:latin typeface="Times-Roman" charset="0"/>
              </a:rPr>
              <a:t>N</a:t>
            </a:r>
            <a:r>
              <a:rPr lang="en-US" smtClean="0"/>
              <a:t> for </a:t>
            </a:r>
            <a:r>
              <a:rPr lang="en-US" smtClean="0">
                <a:latin typeface="Times-Roman" charset="0"/>
              </a:rPr>
              <a:t>N</a:t>
            </a:r>
            <a:endParaRPr lang="en-US" smtClean="0"/>
          </a:p>
          <a:p>
            <a:pPr lvl="1" eaLnBrk="1" hangingPunct="1"/>
            <a:r>
              <a:rPr lang="en-US" smtClean="0"/>
              <a:t>Find </a:t>
            </a:r>
            <a:r>
              <a:rPr lang="en-US" smtClean="0">
                <a:latin typeface="Times-Roman" charset="0"/>
              </a:rPr>
              <a:t>N = 253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755-107C-4147-A005-68628409721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5" grpId="0" build="p" bldLvl="2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Birthday Problem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7924800" cy="4191000"/>
          </a:xfrm>
        </p:spPr>
        <p:txBody>
          <a:bodyPr/>
          <a:lstStyle/>
          <a:p>
            <a:pPr eaLnBrk="1" hangingPunct="1"/>
            <a:r>
              <a:rPr lang="en-US" sz="2800" smtClean="0"/>
              <a:t>How many people must be in a room before probability is </a:t>
            </a:r>
            <a:r>
              <a:rPr lang="en-US" sz="2800" smtClean="0">
                <a:sym typeface="Symbol" pitchFamily="18" charset="2"/>
              </a:rPr>
              <a:t></a:t>
            </a:r>
            <a:r>
              <a:rPr lang="en-US" sz="2800" smtClean="0"/>
              <a:t> 1/2 that two or more have same birthday?</a:t>
            </a:r>
          </a:p>
          <a:p>
            <a:pPr lvl="1" eaLnBrk="1" hangingPunct="1"/>
            <a:r>
              <a:rPr lang="en-US" sz="2400" smtClean="0">
                <a:latin typeface="Times-Roman" charset="0"/>
              </a:rPr>
              <a:t>1 </a:t>
            </a:r>
            <a:r>
              <a:rPr lang="en-US" sz="2400" smtClean="0">
                <a:latin typeface="Times-Roman" charset="0"/>
                <a:sym typeface="Symbol" pitchFamily="18" charset="2"/>
              </a:rPr>
              <a:t></a:t>
            </a:r>
            <a:r>
              <a:rPr lang="en-US" sz="2400" smtClean="0">
                <a:latin typeface="Times-Roman" charset="0"/>
              </a:rPr>
              <a:t> 365/365 </a:t>
            </a:r>
            <a:r>
              <a:rPr lang="en-US" sz="2400" smtClean="0">
                <a:latin typeface="Times-Roman" charset="0"/>
                <a:sym typeface="Symbol" pitchFamily="18" charset="2"/>
              </a:rPr>
              <a:t> </a:t>
            </a:r>
            <a:r>
              <a:rPr lang="en-US" sz="2400" smtClean="0">
                <a:latin typeface="Times-Roman" charset="0"/>
              </a:rPr>
              <a:t>364/365 </a:t>
            </a:r>
            <a:r>
              <a:rPr lang="en-US" sz="2400" smtClean="0">
                <a:latin typeface="Times-Roman" charset="0"/>
                <a:sym typeface="Symbol" pitchFamily="18" charset="2"/>
              </a:rPr>
              <a:t>  </a:t>
            </a:r>
            <a:r>
              <a:rPr lang="en-US" sz="2400" smtClean="0">
                <a:latin typeface="Times-Roman" charset="0"/>
              </a:rPr>
              <a:t>(365</a:t>
            </a:r>
            <a:r>
              <a:rPr lang="en-US" sz="2400" smtClean="0">
                <a:latin typeface="Times-Roman" charset="0"/>
                <a:sym typeface="Symbol" pitchFamily="18" charset="2"/>
              </a:rPr>
              <a:t></a:t>
            </a:r>
            <a:r>
              <a:rPr lang="en-US" sz="2400" smtClean="0">
                <a:latin typeface="Times-Roman" charset="0"/>
              </a:rPr>
              <a:t>N+1)/365</a:t>
            </a:r>
            <a:endParaRPr lang="en-US" sz="2000" smtClean="0">
              <a:latin typeface="Times-Roman" charset="0"/>
            </a:endParaRPr>
          </a:p>
          <a:p>
            <a:pPr lvl="1" eaLnBrk="1" hangingPunct="1"/>
            <a:r>
              <a:rPr lang="en-US" sz="2400" smtClean="0"/>
              <a:t>Set equal to 1/2 and solve: </a:t>
            </a:r>
            <a:r>
              <a:rPr lang="en-US" sz="2400" b="1" smtClean="0">
                <a:solidFill>
                  <a:srgbClr val="FF0000"/>
                </a:solidFill>
                <a:latin typeface="Times-Roman" charset="0"/>
              </a:rPr>
              <a:t>N = 23</a:t>
            </a:r>
            <a:endParaRPr lang="en-US" sz="2400" smtClean="0"/>
          </a:p>
          <a:p>
            <a:pPr eaLnBrk="1" hangingPunct="1"/>
            <a:r>
              <a:rPr lang="en-US" sz="2800" smtClean="0"/>
              <a:t>Surprising? A paradox? </a:t>
            </a:r>
          </a:p>
          <a:p>
            <a:pPr eaLnBrk="1" hangingPunct="1"/>
            <a:r>
              <a:rPr lang="en-US" sz="2800" smtClean="0"/>
              <a:t>Maybe not: “Should be” about sqrt(365) since we compare all </a:t>
            </a:r>
            <a:r>
              <a:rPr lang="en-US" sz="2800" b="1" smtClean="0">
                <a:solidFill>
                  <a:schemeClr val="hlink"/>
                </a:solidFill>
              </a:rPr>
              <a:t>pairs</a:t>
            </a:r>
            <a:r>
              <a:rPr lang="en-US" sz="2800" smtClean="0"/>
              <a:t> x and 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755-107C-4147-A005-68628409721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build="p" bldLvl="2" autoUpdateAnimBg="0"/>
    </p:bldLst>
  </p:timing>
</p:sld>
</file>

<file path=ppt/theme/theme1.xml><?xml version="1.0" encoding="utf-8"?>
<a:theme xmlns:a="http://schemas.openxmlformats.org/drawingml/2006/main" name="DinghaoW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DinghaoWu</Template>
  <TotalTime>14376</TotalTime>
  <Words>2881</Words>
  <Application>Microsoft Office PowerPoint</Application>
  <PresentationFormat>On-screen Show (4:3)</PresentationFormat>
  <Paragraphs>434</Paragraphs>
  <Slides>52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DinghaoWu</vt:lpstr>
      <vt:lpstr>Hash Functions and Message Authentication</vt:lpstr>
      <vt:lpstr>Hash Function Motivation</vt:lpstr>
      <vt:lpstr>Hash Function Motivation</vt:lpstr>
      <vt:lpstr>Secure Hash Functions</vt:lpstr>
      <vt:lpstr>A Non-Crypto Hash (1)</vt:lpstr>
      <vt:lpstr>Non-crypto Hash (2)</vt:lpstr>
      <vt:lpstr>Crypto Hash Function</vt:lpstr>
      <vt:lpstr>Pre-Birthday Problem</vt:lpstr>
      <vt:lpstr>Birthday Problem</vt:lpstr>
      <vt:lpstr>Of Hashes and Birthdays</vt:lpstr>
      <vt:lpstr>Popular Crypto Hashes</vt:lpstr>
      <vt:lpstr>Crypto Hash Design</vt:lpstr>
      <vt:lpstr>Hash Uses</vt:lpstr>
      <vt:lpstr>Online Auction</vt:lpstr>
      <vt:lpstr>Spam Reduction</vt:lpstr>
      <vt:lpstr>Spam Reduction</vt:lpstr>
      <vt:lpstr>Spam Reduction</vt:lpstr>
      <vt:lpstr>Message Authentication</vt:lpstr>
      <vt:lpstr>Message Authentication Codes</vt:lpstr>
      <vt:lpstr>HMAC</vt:lpstr>
      <vt:lpstr>HMAC</vt:lpstr>
      <vt:lpstr>The Right Way to HMAC</vt:lpstr>
      <vt:lpstr>Message Auth Summary</vt:lpstr>
      <vt:lpstr>Secret Sharing</vt:lpstr>
      <vt:lpstr>Shamir’s Secret Sharing</vt:lpstr>
      <vt:lpstr>Shamir’s Secret Sharing</vt:lpstr>
      <vt:lpstr>Shamir’s Secret Sharing</vt:lpstr>
      <vt:lpstr>Secret Sharing Example</vt:lpstr>
      <vt:lpstr>Secret Sharing Example</vt:lpstr>
      <vt:lpstr>Random Numbers in Cryptography</vt:lpstr>
      <vt:lpstr>Random Numbers</vt:lpstr>
      <vt:lpstr>Random Numbers</vt:lpstr>
      <vt:lpstr>Non-random Random Numbers</vt:lpstr>
      <vt:lpstr>Card Shuffle</vt:lpstr>
      <vt:lpstr>Card Shuffle</vt:lpstr>
      <vt:lpstr>Poker Example</vt:lpstr>
      <vt:lpstr>What is Random?</vt:lpstr>
      <vt:lpstr>Randomness</vt:lpstr>
      <vt:lpstr>Information Hiding</vt:lpstr>
      <vt:lpstr>Information Hiding</vt:lpstr>
      <vt:lpstr>Watermark</vt:lpstr>
      <vt:lpstr>Watermark Examples</vt:lpstr>
      <vt:lpstr>Watermark Example (1)</vt:lpstr>
      <vt:lpstr>Watermark Example (2)</vt:lpstr>
      <vt:lpstr>Steganography</vt:lpstr>
      <vt:lpstr>Images and Steganography</vt:lpstr>
      <vt:lpstr>Images and Stego</vt:lpstr>
      <vt:lpstr>Stego Example 1</vt:lpstr>
      <vt:lpstr>Non-Stego Example</vt:lpstr>
      <vt:lpstr>Stego Example 2</vt:lpstr>
      <vt:lpstr>Steganography</vt:lpstr>
      <vt:lpstr>Information Hiding:  The Bottom Line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</dc:title>
  <dc:creator>Dinghao Wu</dc:creator>
  <cp:lastModifiedBy>momang</cp:lastModifiedBy>
  <cp:revision>59</cp:revision>
  <dcterms:created xsi:type="dcterms:W3CDTF">2011-01-18T14:58:11Z</dcterms:created>
  <dcterms:modified xsi:type="dcterms:W3CDTF">2015-10-06T15:25:57Z</dcterms:modified>
</cp:coreProperties>
</file>