
<file path=[Content_Types].xml><?xml version="1.0" encoding="utf-8"?>
<Types xmlns="http://schemas.openxmlformats.org/package/2006/content-types">
  <Default Extension="xml" ContentType="application/xml"/>
  <Default Extension="wav" ContentType="audio/wav"/>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317" r:id="rId2"/>
    <p:sldId id="410" r:id="rId3"/>
    <p:sldId id="256" r:id="rId4"/>
    <p:sldId id="259" r:id="rId5"/>
    <p:sldId id="261" r:id="rId6"/>
    <p:sldId id="420" r:id="rId7"/>
    <p:sldId id="275" r:id="rId8"/>
    <p:sldId id="273" r:id="rId9"/>
    <p:sldId id="276" r:id="rId10"/>
    <p:sldId id="277" r:id="rId11"/>
    <p:sldId id="278" r:id="rId12"/>
    <p:sldId id="283" r:id="rId13"/>
    <p:sldId id="285" r:id="rId14"/>
    <p:sldId id="325" r:id="rId15"/>
    <p:sldId id="287" r:id="rId16"/>
    <p:sldId id="411" r:id="rId17"/>
    <p:sldId id="412" r:id="rId18"/>
    <p:sldId id="413" r:id="rId19"/>
    <p:sldId id="416" r:id="rId20"/>
    <p:sldId id="417" r:id="rId21"/>
    <p:sldId id="418" r:id="rId22"/>
    <p:sldId id="430" r:id="rId23"/>
    <p:sldId id="425" r:id="rId24"/>
    <p:sldId id="426" r:id="rId25"/>
    <p:sldId id="400" r:id="rId26"/>
    <p:sldId id="291" r:id="rId27"/>
    <p:sldId id="384" r:id="rId28"/>
    <p:sldId id="427" r:id="rId29"/>
    <p:sldId id="385" r:id="rId30"/>
    <p:sldId id="386" r:id="rId31"/>
    <p:sldId id="421" r:id="rId32"/>
    <p:sldId id="387" r:id="rId33"/>
    <p:sldId id="422" r:id="rId34"/>
    <p:sldId id="423" r:id="rId35"/>
    <p:sldId id="428" r:id="rId36"/>
    <p:sldId id="390" r:id="rId37"/>
    <p:sldId id="406" r:id="rId38"/>
    <p:sldId id="407" r:id="rId39"/>
    <p:sldId id="391" r:id="rId40"/>
    <p:sldId id="394" r:id="rId41"/>
    <p:sldId id="429" r:id="rId42"/>
    <p:sldId id="380" r:id="rId43"/>
    <p:sldId id="381" r:id="rId44"/>
    <p:sldId id="382" r:id="rId45"/>
    <p:sldId id="260" r:id="rId46"/>
    <p:sldId id="268" r:id="rId4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Comic Sans MS" pitchFamily="66" charset="0"/>
        <a:ea typeface="+mn-ea"/>
        <a:cs typeface="+mn-cs"/>
      </a:defRPr>
    </a:lvl1pPr>
    <a:lvl2pPr marL="457200" algn="l" rtl="0" fontAlgn="base">
      <a:spcBef>
        <a:spcPct val="0"/>
      </a:spcBef>
      <a:spcAft>
        <a:spcPct val="0"/>
      </a:spcAft>
      <a:defRPr sz="2400" kern="1200">
        <a:solidFill>
          <a:schemeClr val="tx1"/>
        </a:solidFill>
        <a:latin typeface="Comic Sans MS" pitchFamily="66" charset="0"/>
        <a:ea typeface="+mn-ea"/>
        <a:cs typeface="+mn-cs"/>
      </a:defRPr>
    </a:lvl2pPr>
    <a:lvl3pPr marL="914400" algn="l" rtl="0" fontAlgn="base">
      <a:spcBef>
        <a:spcPct val="0"/>
      </a:spcBef>
      <a:spcAft>
        <a:spcPct val="0"/>
      </a:spcAft>
      <a:defRPr sz="2400" kern="1200">
        <a:solidFill>
          <a:schemeClr val="tx1"/>
        </a:solidFill>
        <a:latin typeface="Comic Sans MS" pitchFamily="66" charset="0"/>
        <a:ea typeface="+mn-ea"/>
        <a:cs typeface="+mn-cs"/>
      </a:defRPr>
    </a:lvl3pPr>
    <a:lvl4pPr marL="1371600" algn="l" rtl="0" fontAlgn="base">
      <a:spcBef>
        <a:spcPct val="0"/>
      </a:spcBef>
      <a:spcAft>
        <a:spcPct val="0"/>
      </a:spcAft>
      <a:defRPr sz="2400" kern="1200">
        <a:solidFill>
          <a:schemeClr val="tx1"/>
        </a:solidFill>
        <a:latin typeface="Comic Sans MS" pitchFamily="66" charset="0"/>
        <a:ea typeface="+mn-ea"/>
        <a:cs typeface="+mn-cs"/>
      </a:defRPr>
    </a:lvl4pPr>
    <a:lvl5pPr marL="1828800" algn="l" rtl="0" fontAlgn="base">
      <a:spcBef>
        <a:spcPct val="0"/>
      </a:spcBef>
      <a:spcAft>
        <a:spcPct val="0"/>
      </a:spcAft>
      <a:defRPr sz="2400" kern="1200">
        <a:solidFill>
          <a:schemeClr val="tx1"/>
        </a:solidFill>
        <a:latin typeface="Comic Sans MS" pitchFamily="66" charset="0"/>
        <a:ea typeface="+mn-ea"/>
        <a:cs typeface="+mn-cs"/>
      </a:defRPr>
    </a:lvl5pPr>
    <a:lvl6pPr marL="2286000" algn="l" defTabSz="914400" rtl="0" eaLnBrk="1" latinLnBrk="0" hangingPunct="1">
      <a:defRPr sz="2400" kern="1200">
        <a:solidFill>
          <a:schemeClr val="tx1"/>
        </a:solidFill>
        <a:latin typeface="Comic Sans MS" pitchFamily="66" charset="0"/>
        <a:ea typeface="+mn-ea"/>
        <a:cs typeface="+mn-cs"/>
      </a:defRPr>
    </a:lvl6pPr>
    <a:lvl7pPr marL="2743200" algn="l" defTabSz="914400" rtl="0" eaLnBrk="1" latinLnBrk="0" hangingPunct="1">
      <a:defRPr sz="2400" kern="1200">
        <a:solidFill>
          <a:schemeClr val="tx1"/>
        </a:solidFill>
        <a:latin typeface="Comic Sans MS" pitchFamily="66" charset="0"/>
        <a:ea typeface="+mn-ea"/>
        <a:cs typeface="+mn-cs"/>
      </a:defRPr>
    </a:lvl7pPr>
    <a:lvl8pPr marL="3200400" algn="l" defTabSz="914400" rtl="0" eaLnBrk="1" latinLnBrk="0" hangingPunct="1">
      <a:defRPr sz="2400" kern="1200">
        <a:solidFill>
          <a:schemeClr val="tx1"/>
        </a:solidFill>
        <a:latin typeface="Comic Sans MS" pitchFamily="66" charset="0"/>
        <a:ea typeface="+mn-ea"/>
        <a:cs typeface="+mn-cs"/>
      </a:defRPr>
    </a:lvl8pPr>
    <a:lvl9pPr marL="3657600" algn="l" defTabSz="914400" rtl="0" eaLnBrk="1" latinLnBrk="0" hangingPunct="1">
      <a:defRPr sz="2400" kern="1200">
        <a:solidFill>
          <a:schemeClr val="tx1"/>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20EE"/>
    <a:srgbClr val="40FF0E"/>
    <a:srgbClr val="FFFFFF"/>
    <a:srgbClr val="FF0000"/>
    <a:srgbClr val="B732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8"/>
    <p:restoredTop sz="87539" autoAdjust="0"/>
  </p:normalViewPr>
  <p:slideViewPr>
    <p:cSldViewPr>
      <p:cViewPr varScale="1">
        <p:scale>
          <a:sx n="96" d="100"/>
          <a:sy n="96" d="100"/>
        </p:scale>
        <p:origin x="193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57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3609F6D-A246-4CC6-8019-62D0084DD174}" type="slidenum">
              <a:rPr lang="en-US"/>
              <a:pPr>
                <a:defRPr/>
              </a:pPr>
              <a:t>‹#›</a:t>
            </a:fld>
            <a:endParaRPr lang="en-US"/>
          </a:p>
        </p:txBody>
      </p:sp>
    </p:spTree>
    <p:extLst>
      <p:ext uri="{BB962C8B-B14F-4D97-AF65-F5344CB8AC3E}">
        <p14:creationId xmlns:p14="http://schemas.microsoft.com/office/powerpoint/2010/main" val="42805875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pitchFamily="66" charset="0"/>
        <a:ea typeface="+mn-ea"/>
        <a:cs typeface="+mn-cs"/>
      </a:defRPr>
    </a:lvl1pPr>
    <a:lvl2pPr marL="457200" algn="l" rtl="0" eaLnBrk="0" fontAlgn="base" hangingPunct="0">
      <a:spcBef>
        <a:spcPct val="30000"/>
      </a:spcBef>
      <a:spcAft>
        <a:spcPct val="0"/>
      </a:spcAft>
      <a:defRPr sz="1200" kern="1200">
        <a:solidFill>
          <a:schemeClr val="tx1"/>
        </a:solidFill>
        <a:latin typeface="Comic Sans MS" pitchFamily="66" charset="0"/>
        <a:ea typeface="+mn-ea"/>
        <a:cs typeface="+mn-cs"/>
      </a:defRPr>
    </a:lvl2pPr>
    <a:lvl3pPr marL="914400" algn="l" rtl="0" eaLnBrk="0" fontAlgn="base" hangingPunct="0">
      <a:spcBef>
        <a:spcPct val="30000"/>
      </a:spcBef>
      <a:spcAft>
        <a:spcPct val="0"/>
      </a:spcAft>
      <a:defRPr sz="1200" kern="1200">
        <a:solidFill>
          <a:schemeClr val="tx1"/>
        </a:solidFill>
        <a:latin typeface="Comic Sans MS" pitchFamily="66" charset="0"/>
        <a:ea typeface="+mn-ea"/>
        <a:cs typeface="+mn-cs"/>
      </a:defRPr>
    </a:lvl3pPr>
    <a:lvl4pPr marL="1371600" algn="l" rtl="0" eaLnBrk="0" fontAlgn="base" hangingPunct="0">
      <a:spcBef>
        <a:spcPct val="30000"/>
      </a:spcBef>
      <a:spcAft>
        <a:spcPct val="0"/>
      </a:spcAft>
      <a:defRPr sz="1200" kern="1200">
        <a:solidFill>
          <a:schemeClr val="tx1"/>
        </a:solidFill>
        <a:latin typeface="Comic Sans MS" pitchFamily="66" charset="0"/>
        <a:ea typeface="+mn-ea"/>
        <a:cs typeface="+mn-cs"/>
      </a:defRPr>
    </a:lvl4pPr>
    <a:lvl5pPr marL="1828800" algn="l" rtl="0" eaLnBrk="0" fontAlgn="base" hangingPunct="0">
      <a:spcBef>
        <a:spcPct val="3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7E38236-0A9F-4A0F-B376-156865736D0F}" type="slidenum">
              <a:rPr lang="en-AU" altLang="en-US" smtClean="0"/>
              <a:pPr eaLnBrk="1" hangingPunct="1"/>
              <a:t>2</a:t>
            </a:fld>
            <a:endParaRPr lang="en-AU" alt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altLang="en-US" dirty="0" smtClean="0">
              <a:latin typeface="Times"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EB37CD1-B54F-44A2-9EE5-98491BA7C8E5}" type="slidenum">
              <a:rPr lang="en-AU" altLang="en-US" smtClean="0"/>
              <a:pPr eaLnBrk="1" hangingPunct="1"/>
              <a:t>16</a:t>
            </a:fld>
            <a:endParaRPr lang="en-AU" alt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r>
              <a:rPr lang="en-US" altLang="en-US" dirty="0" smtClean="0">
                <a:latin typeface="Times New Roman" pitchFamily="18" charset="0"/>
              </a:rPr>
              <a:t>A widely used password security technique is the use of hashed passwords and a salt value. This scheme is found on virtually all UNIX variants as well as on a number of other operating systems. The procedure shown here in Figure 3.1a from the text is used. To load a new password into the system, the user selects or is assigned a </a:t>
            </a:r>
            <a:r>
              <a:rPr lang="en-US" altLang="en-US" dirty="0" err="1" smtClean="0">
                <a:latin typeface="Times New Roman" pitchFamily="18" charset="0"/>
              </a:rPr>
              <a:t>password.This</a:t>
            </a:r>
            <a:r>
              <a:rPr lang="en-US" altLang="en-US" dirty="0" smtClean="0">
                <a:latin typeface="Times New Roman" pitchFamily="18" charset="0"/>
              </a:rPr>
              <a:t> password is combined with a fixed-length salt value (so the same user password can create multiple hash values, depending on which salt is used. to make attacks harder). In older implementations, the salt is related to the time the password is assigned to the user. Newer implementations use a pseudorandom or random number. The password and salt serve as inputs to a hashing algorithm to produce a fixed-length hash code. The hash algorithm is designed to be slow to execute to thwart attacks. The hashed password is then stored, together with a plaintext copy of the salt, in the password file for the corresponding user ID. The hashed-password method has been shown to be secure against a variety of cryptanalytic attacks. When a user attempts to log on to a system, the user provides an ID and a password (as shown in Figure 3.1b). The operating system uses the ID to index into the password file and retrieve the plaintext salt and the encrypted password. The salt and user-supplied password are used as input to the encryption routine. If the result matches the stored value, the password is accepted. There are two threats to this password scheme. First, a user can gain access on a machine using a guest account or by some other means and then run a password guessing program, called a password cracker, on that machine. In addition, if an opponent is able to obtain a copy of the password file, then a cracker program can be run on another machine at leisure. This enables the opponent to run through millions of possible passwords in a reasonable period.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11F9477-A089-42B4-A01B-14820B1C159A}" type="slidenum">
              <a:rPr lang="en-AU" altLang="en-US" smtClean="0"/>
              <a:pPr eaLnBrk="1" hangingPunct="1"/>
              <a:t>17</a:t>
            </a:fld>
            <a:endParaRPr lang="en-AU" alt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altLang="en-US" dirty="0"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2186B6C-6CD4-4ED1-9E19-D04EDA88B844}" type="slidenum">
              <a:rPr lang="en-AU" altLang="en-US" smtClean="0"/>
              <a:pPr eaLnBrk="1" hangingPunct="1"/>
              <a:t>18</a:t>
            </a:fld>
            <a:endParaRPr lang="en-AU" alt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dirty="0"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6057DBA-9237-4201-9295-BFD4F709B0B0}" type="slidenum">
              <a:rPr lang="en-AU" altLang="en-US" smtClean="0"/>
              <a:pPr eaLnBrk="1" hangingPunct="1"/>
              <a:t>21</a:t>
            </a:fld>
            <a:endParaRPr lang="en-AU" alt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r>
              <a:rPr lang="en-US" altLang="en-US" smtClean="0">
                <a:latin typeface="Times New Roman" pitchFamily="18" charset="0"/>
              </a:rPr>
              <a:t>One way to thwart a password attack is to deny the opponent access to the password file. If the hashed password portion of the file is accessible only by a privileged user, then the opponent cannot read it without already knowing the password of a privileged user. Often, the hashed passwords are kept in a separate file from the user IDs, referred to as a shadow password file. Special attention is paid to making the shadow password file protected from unauthorized access. Although password file protection is certainly worthwhile, there remain vulnerabilities: a hacker may be able to exploit a software vulnerability in the operating system to bypass the access control system long enough to extract the password file; an accident of protection might render the password file readable; some users may use the same password on other less protected or compromised machines; a lack of or weakness in physical security (e.g. of backups) may provide opportunities for a hacker to access a copy of the file; passwords may be captured by sniffing network traffic.</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B489386-9B8A-417A-9451-54BF38505E2A}" type="slidenum">
              <a:rPr lang="en-AU" altLang="en-US" smtClean="0"/>
              <a:pPr eaLnBrk="1" hangingPunct="1"/>
              <a:t>23</a:t>
            </a:fld>
            <a:endParaRPr lang="en-AU" alt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r>
              <a:rPr lang="en-US" altLang="en-US" smtClean="0">
                <a:latin typeface="Times New Roman" pitchFamily="18" charset="0"/>
              </a:rPr>
              <a:t>The simplest form of user authentication is local authentication, in which a user attempts to access a system that is locally present, such as a stand-alone office PC or an ATM machine. The more complex case is that of remote user authentication, which takes place over the Internet, a network, or a communications link. Remote user authentication raises additional security threats, such as an eavesdropper being able to capture a password, or an adversary replaying an authentication sequence that has been observed. To counter threats to remote user authentication, systems generally rely on some form of challenge-response protocol. The user first transmits his or her identity to the emote host. The host generates a random number r, often called a nonce, and returns this nonce to the user, known as the challenge. The user’s response is the result of computing a function on the random number and a hash of the password: f(r,h(P)). The host stores the hash function of each register user’s password. When the response arrives, the host compares the incoming vakue to that it calculates. If the quantities match, the user is authenticated. This scheme defends against several forms of attack.The host stores only a hash code of the password, which secures the password from intruders into the host system. Also only a function of the password hash is sent, so it cannot be captured during transmission. Finally, the use of a random number as one of the arguments defends against a replay attack. The text includes details of variants using tokens, static biometrics and dynamic biometrics.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2C195F5-8A57-48DE-907A-68D030DEF074}" type="slidenum">
              <a:rPr lang="en-AU" altLang="en-US" smtClean="0"/>
              <a:pPr eaLnBrk="1" hangingPunct="1"/>
              <a:t>31</a:t>
            </a:fld>
            <a:endParaRPr lang="en-AU" alt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r>
              <a:rPr lang="en-US" altLang="en-US" smtClean="0">
                <a:latin typeface="Times New Roman" pitchFamily="18" charset="0"/>
              </a:rPr>
              <a:t>A biometric authentication system attempts to authenticate an individual based on unique physical characteristics.These include static characteristics, such as fingerprints, hand geometry, facial characteristics, and retinal and iris patterns; and dynamic characteristics, such as voiceprint and signature. Compared to passwords and tokens, biometric authentication is both technically complex and expensive, and have yet to mature as a standard tool for user authentication to computer systems. Figure 3.6 from the text gives a rough indication of the relative cost and accuracy of the most common biometric measures: </a:t>
            </a:r>
          </a:p>
          <a:p>
            <a:pPr eaLnBrk="1" hangingPunct="1"/>
            <a:r>
              <a:rPr lang="en-US" altLang="en-US" smtClean="0">
                <a:latin typeface="Times New Roman" pitchFamily="18" charset="0"/>
              </a:rPr>
              <a:t>• Facial characteristics: define characteristics based on relative location and shape of key facial features, such as eyes, eyebrows, nose, lips, and chin shape. </a:t>
            </a:r>
          </a:p>
          <a:p>
            <a:pPr eaLnBrk="1" hangingPunct="1"/>
            <a:r>
              <a:rPr lang="en-US" altLang="en-US" smtClean="0">
                <a:latin typeface="Times New Roman" pitchFamily="18" charset="0"/>
              </a:rPr>
              <a:t>• Fingerprints: the pattern of ridges and furrows on the surface of the fingertip, believed to be unique across the entire human population. Automated fingerprint systems extract a number of features to use as a surrogate for the full pattern. </a:t>
            </a:r>
          </a:p>
          <a:p>
            <a:pPr eaLnBrk="1" hangingPunct="1"/>
            <a:r>
              <a:rPr lang="en-US" altLang="en-US" smtClean="0">
                <a:latin typeface="Times New Roman" pitchFamily="18" charset="0"/>
              </a:rPr>
              <a:t>• Hand geometry: identify features of hand,: e.g. shape, lengths &amp; widths of fingers. </a:t>
            </a:r>
          </a:p>
          <a:p>
            <a:pPr eaLnBrk="1" hangingPunct="1"/>
            <a:r>
              <a:rPr lang="en-US" altLang="en-US" smtClean="0">
                <a:latin typeface="Times New Roman" pitchFamily="18" charset="0"/>
              </a:rPr>
              <a:t>• Retinal pattern: formed by veins beneath the retinal surface is unique and therefore suitable for identification. Uses a digital image of the retinal pattern by projecting a low-intensity beam of visual or infrared light into the eye. </a:t>
            </a:r>
          </a:p>
          <a:p>
            <a:pPr eaLnBrk="1" hangingPunct="1"/>
            <a:r>
              <a:rPr lang="en-US" altLang="en-US" smtClean="0">
                <a:latin typeface="Times New Roman" pitchFamily="18" charset="0"/>
              </a:rPr>
              <a:t>• Iris: Another unique physical characteristic is the detailed structure of the iris. </a:t>
            </a:r>
          </a:p>
          <a:p>
            <a:pPr eaLnBrk="1" hangingPunct="1"/>
            <a:r>
              <a:rPr lang="en-US" altLang="en-US" smtClean="0">
                <a:latin typeface="Times New Roman" pitchFamily="18" charset="0"/>
              </a:rPr>
              <a:t>• Signature: each individual has a unique style of handwriting, esp in signature. </a:t>
            </a:r>
          </a:p>
          <a:p>
            <a:pPr eaLnBrk="1" hangingPunct="1"/>
            <a:r>
              <a:rPr lang="en-US" altLang="en-US" smtClean="0">
                <a:latin typeface="Times New Roman" pitchFamily="18" charset="0"/>
              </a:rPr>
              <a:t>• Voice: patterns are more closely tied to physical and anatomical characteristics of the speaker, but still have a variation from sample to sample over time from the same speaker,complicating the biometric recognition task.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4A23EF1-6BC6-42AE-8044-70EE0C4B94DB}" type="slidenum">
              <a:rPr lang="en-AU" altLang="en-US" smtClean="0"/>
              <a:pPr eaLnBrk="1" hangingPunct="1"/>
              <a:t>33</a:t>
            </a:fld>
            <a:endParaRPr lang="en-AU" alt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r>
              <a:rPr lang="en-US" altLang="en-US" dirty="0" smtClean="0">
                <a:latin typeface="Times New Roman" pitchFamily="18" charset="0"/>
              </a:rPr>
              <a:t>Figure 3.7 from the text illustrates the operation of a biometric system. Each individual who is to be included in the database of authorized users must first be enrolled in the system. This is analogous to assigning a password to a user .For a biometric system, the user presents a name and, typically, some type of password or PIN to the system. At the same time the system senses some biometric characteristic of this user (e.g. fingerprint of right index finger). The system digitizes the input and then extracts a set of features that can be stored as a number or set of numbers representing this unique biometric characteristic ;this set of numbers is referred to as the user’s template. The user is now enrolled in the system, which maintains for the user a name (ID), perhaps a PIN or password, and the biometric value. Depending on application, user authentication on a biometric system involves either verification or identification. Verification is analogous to a user logging on to a system by using a memory card or smart card coupled with a password or PIN. For biometric verification, the user enters a PIN and also uses a biometric sensor. The system extracts the corresponding feature and compares that to the template stored for this user. If there is a match, then the system authenticates this user. For an identification system, the individual uses the biometric sensor but presents no additional information. The system then compares the presented template with the set of stored templates. If there is a match, then this user is identified. Otherwise, the user is rejected.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ADAB6EE-1B3D-47C3-967F-4482B8BCF570}" type="slidenum">
              <a:rPr lang="en-AU" altLang="en-US" smtClean="0"/>
              <a:pPr eaLnBrk="1" hangingPunct="1"/>
              <a:t>34</a:t>
            </a:fld>
            <a:endParaRPr lang="en-AU" alt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r>
              <a:rPr lang="en-US" altLang="en-US" smtClean="0">
                <a:latin typeface="Times New Roman" pitchFamily="18" charset="0"/>
              </a:rPr>
              <a:t>In any biometric scheme, some physical characteristic of the individual is mapped into a digital representation. For each individual, a single digital representation, or template, is stored in the computer. When the user is to be authenticated, the system compares the stored template to the presented template. Given the complexities of physical characteristics, we cannot expect that there will be an exact match between the two templates. Rather, the system uses an algorithm to generate a matching score (typically a single number) that quantifies the similarity between the input and the stored template. Figure 3.8 illustrates the dilemma posed to the system. If a single user is tested by the system numerous times, the matching score swill vary, with a probability density function typically forming a bell curve, as shown. On average, any other individual should have a much lower matching score but again will exhibit a bell-shaped probability density function .The difficulty is that the range of matching scores produced by two individuals, one genuine and one an imposter, compared to a given reference template, are likely to overlap. In Figure 3.8 a threshold value is selected so that if the presented value is s&gt;=t then a match is assumed, and for s&lt; t, a mismatch is assumed. The shaded part to the right of t indicates a range of values for which a false match is possible, and the shaded part to the left indicates a range of values for which a false nonmatch is possible. The area of each shaded part represents to probability of a false match or nonmatch, respectively. By moving the threshold, left or right, the probabilities can be altered, but note that an decrease in false match rate necessarily results in an increase in false nonmatch rate, and vice versa.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284546-DB7E-4728-962B-F0A7C1FA0DFE}" type="datetimeFigureOut">
              <a:rPr lang="en-US" smtClean="0"/>
              <a:pPr/>
              <a:t>4/29/18</a:t>
            </a:fld>
            <a:endParaRPr lang="en-US" dirty="0"/>
          </a:p>
        </p:txBody>
      </p:sp>
      <p:sp>
        <p:nvSpPr>
          <p:cNvPr id="5" name="Footer Placeholder 4"/>
          <p:cNvSpPr>
            <a:spLocks noGrp="1"/>
          </p:cNvSpPr>
          <p:nvPr>
            <p:ph type="ftr" sz="quarter" idx="11"/>
          </p:nvPr>
        </p:nvSpPr>
        <p:spPr/>
        <p:txBody>
          <a:bodyPr/>
          <a:lstStyle/>
          <a:p>
            <a:pPr>
              <a:defRPr/>
            </a:pPr>
            <a:r>
              <a:rPr lang="en-US" smtClean="0"/>
              <a:t> Part 2  Access Control                                                                                                  1</a:t>
            </a:r>
            <a:endParaRPr lang="en-US">
              <a:latin typeface="Times New Roman" pitchFamily="18" charset="0"/>
            </a:endParaRPr>
          </a:p>
        </p:txBody>
      </p:sp>
      <p:sp>
        <p:nvSpPr>
          <p:cNvPr id="6" name="Slide Number Placeholder 5"/>
          <p:cNvSpPr>
            <a:spLocks noGrp="1"/>
          </p:cNvSpPr>
          <p:nvPr>
            <p:ph type="sldNum" sz="quarter" idx="12"/>
          </p:nvPr>
        </p:nvSpPr>
        <p:spPr/>
        <p:txBody>
          <a:bodyPr/>
          <a:lstStyle/>
          <a:p>
            <a:fld id="{C228A9A5-429B-4A44-B140-0ABB6268D11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284546-DB7E-4728-962B-F0A7C1FA0DFE}" type="datetimeFigureOut">
              <a:rPr lang="en-US" smtClean="0"/>
              <a:pPr/>
              <a:t>4/29/18</a:t>
            </a:fld>
            <a:endParaRPr lang="en-US"/>
          </a:p>
        </p:txBody>
      </p:sp>
      <p:sp>
        <p:nvSpPr>
          <p:cNvPr id="5" name="Footer Placeholder 4"/>
          <p:cNvSpPr>
            <a:spLocks noGrp="1"/>
          </p:cNvSpPr>
          <p:nvPr>
            <p:ph type="ftr" sz="quarter" idx="11"/>
          </p:nvPr>
        </p:nvSpPr>
        <p:spPr/>
        <p:txBody>
          <a:bodyPr/>
          <a:lstStyle/>
          <a:p>
            <a:pPr>
              <a:defRPr/>
            </a:pPr>
            <a:r>
              <a:rPr lang="en-US" smtClean="0"/>
              <a:t> Part 2  Access Control                                                                                                  1</a:t>
            </a:r>
            <a:endParaRPr lang="en-US">
              <a:latin typeface="Times New Roman" pitchFamily="18" charset="0"/>
            </a:endParaRPr>
          </a:p>
        </p:txBody>
      </p:sp>
      <p:sp>
        <p:nvSpPr>
          <p:cNvPr id="6" name="Slide Number Placeholder 5"/>
          <p:cNvSpPr>
            <a:spLocks noGrp="1"/>
          </p:cNvSpPr>
          <p:nvPr>
            <p:ph type="sldNum" sz="quarter" idx="12"/>
          </p:nvPr>
        </p:nvSpPr>
        <p:spPr/>
        <p:txBody>
          <a:bodyPr/>
          <a:lstStyle/>
          <a:p>
            <a:fld id="{C228A9A5-429B-4A44-B140-0ABB6268D1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284546-DB7E-4728-962B-F0A7C1FA0DFE}" type="datetimeFigureOut">
              <a:rPr lang="en-US" smtClean="0"/>
              <a:pPr/>
              <a:t>4/29/18</a:t>
            </a:fld>
            <a:endParaRPr lang="en-US"/>
          </a:p>
        </p:txBody>
      </p:sp>
      <p:sp>
        <p:nvSpPr>
          <p:cNvPr id="5" name="Footer Placeholder 4"/>
          <p:cNvSpPr>
            <a:spLocks noGrp="1"/>
          </p:cNvSpPr>
          <p:nvPr>
            <p:ph type="ftr" sz="quarter" idx="11"/>
          </p:nvPr>
        </p:nvSpPr>
        <p:spPr/>
        <p:txBody>
          <a:bodyPr/>
          <a:lstStyle/>
          <a:p>
            <a:pPr>
              <a:defRPr/>
            </a:pPr>
            <a:r>
              <a:rPr lang="en-US" smtClean="0"/>
              <a:t> Part 2  Access Control                                                                                                  1</a:t>
            </a:r>
            <a:endParaRPr lang="en-US">
              <a:latin typeface="Times New Roman" pitchFamily="18" charset="0"/>
            </a:endParaRPr>
          </a:p>
        </p:txBody>
      </p:sp>
      <p:sp>
        <p:nvSpPr>
          <p:cNvPr id="6" name="Slide Number Placeholder 5"/>
          <p:cNvSpPr>
            <a:spLocks noGrp="1"/>
          </p:cNvSpPr>
          <p:nvPr>
            <p:ph type="sldNum" sz="quarter" idx="12"/>
          </p:nvPr>
        </p:nvSpPr>
        <p:spPr/>
        <p:txBody>
          <a:bodyPr/>
          <a:lstStyle/>
          <a:p>
            <a:fld id="{C228A9A5-429B-4A44-B140-0ABB6268D1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Arial" pitchFamily="34" charset="0"/>
              <a:buChar cha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284546-DB7E-4728-962B-F0A7C1FA0DFE}" type="datetimeFigureOut">
              <a:rPr lang="en-US" smtClean="0"/>
              <a:pPr/>
              <a:t>4/29/18</a:t>
            </a:fld>
            <a:endParaRPr lang="en-US"/>
          </a:p>
        </p:txBody>
      </p:sp>
      <p:sp>
        <p:nvSpPr>
          <p:cNvPr id="5" name="Footer Placeholder 4"/>
          <p:cNvSpPr>
            <a:spLocks noGrp="1"/>
          </p:cNvSpPr>
          <p:nvPr>
            <p:ph type="ftr" sz="quarter" idx="11"/>
          </p:nvPr>
        </p:nvSpPr>
        <p:spPr/>
        <p:txBody>
          <a:bodyPr/>
          <a:lstStyle/>
          <a:p>
            <a:pPr>
              <a:defRPr/>
            </a:pPr>
            <a:r>
              <a:rPr lang="en-US" smtClean="0"/>
              <a:t> Part 2  Access Control                                                                                                  1</a:t>
            </a:r>
            <a:endParaRPr lang="en-US">
              <a:latin typeface="Times New Roman" pitchFamily="18" charset="0"/>
            </a:endParaRPr>
          </a:p>
        </p:txBody>
      </p:sp>
      <p:sp>
        <p:nvSpPr>
          <p:cNvPr id="6" name="Slide Number Placeholder 5"/>
          <p:cNvSpPr>
            <a:spLocks noGrp="1"/>
          </p:cNvSpPr>
          <p:nvPr>
            <p:ph type="sldNum" sz="quarter" idx="12"/>
          </p:nvPr>
        </p:nvSpPr>
        <p:spPr/>
        <p:txBody>
          <a:bodyPr/>
          <a:lstStyle/>
          <a:p>
            <a:fld id="{C228A9A5-429B-4A44-B140-0ABB6268D1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284546-DB7E-4728-962B-F0A7C1FA0DFE}" type="datetimeFigureOut">
              <a:rPr lang="en-US" smtClean="0"/>
              <a:pPr/>
              <a:t>4/29/18</a:t>
            </a:fld>
            <a:endParaRPr lang="en-US" dirty="0"/>
          </a:p>
        </p:txBody>
      </p:sp>
      <p:sp>
        <p:nvSpPr>
          <p:cNvPr id="5" name="Footer Placeholder 4"/>
          <p:cNvSpPr>
            <a:spLocks noGrp="1"/>
          </p:cNvSpPr>
          <p:nvPr>
            <p:ph type="ftr" sz="quarter" idx="11"/>
          </p:nvPr>
        </p:nvSpPr>
        <p:spPr/>
        <p:txBody>
          <a:bodyPr/>
          <a:lstStyle/>
          <a:p>
            <a:pPr>
              <a:defRPr/>
            </a:pPr>
            <a:r>
              <a:rPr lang="en-US" smtClean="0"/>
              <a:t> Part 2  Access Control                                                                                                  1</a:t>
            </a:r>
            <a:endParaRPr lang="en-US">
              <a:latin typeface="Times New Roman" pitchFamily="18" charset="0"/>
            </a:endParaRPr>
          </a:p>
        </p:txBody>
      </p:sp>
      <p:sp>
        <p:nvSpPr>
          <p:cNvPr id="6" name="Slide Number Placeholder 5"/>
          <p:cNvSpPr>
            <a:spLocks noGrp="1"/>
          </p:cNvSpPr>
          <p:nvPr>
            <p:ph type="sldNum" sz="quarter" idx="12"/>
          </p:nvPr>
        </p:nvSpPr>
        <p:spPr/>
        <p:txBody>
          <a:bodyPr/>
          <a:lstStyle/>
          <a:p>
            <a:fld id="{C228A9A5-429B-4A44-B140-0ABB6268D11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284546-DB7E-4728-962B-F0A7C1FA0DFE}" type="datetimeFigureOut">
              <a:rPr lang="en-US" smtClean="0"/>
              <a:pPr/>
              <a:t>4/29/18</a:t>
            </a:fld>
            <a:endParaRPr lang="en-US" dirty="0"/>
          </a:p>
        </p:txBody>
      </p:sp>
      <p:sp>
        <p:nvSpPr>
          <p:cNvPr id="6" name="Footer Placeholder 5"/>
          <p:cNvSpPr>
            <a:spLocks noGrp="1"/>
          </p:cNvSpPr>
          <p:nvPr>
            <p:ph type="ftr" sz="quarter" idx="11"/>
          </p:nvPr>
        </p:nvSpPr>
        <p:spPr/>
        <p:txBody>
          <a:bodyPr/>
          <a:lstStyle/>
          <a:p>
            <a:pPr>
              <a:defRPr/>
            </a:pPr>
            <a:r>
              <a:rPr lang="en-US" smtClean="0"/>
              <a:t> Part 2  Access Control                                                                                                  1</a:t>
            </a:r>
            <a:endParaRPr lang="en-US">
              <a:latin typeface="Times New Roman" pitchFamily="18" charset="0"/>
            </a:endParaRPr>
          </a:p>
        </p:txBody>
      </p:sp>
      <p:sp>
        <p:nvSpPr>
          <p:cNvPr id="7" name="Slide Number Placeholder 6"/>
          <p:cNvSpPr>
            <a:spLocks noGrp="1"/>
          </p:cNvSpPr>
          <p:nvPr>
            <p:ph type="sldNum" sz="quarter" idx="12"/>
          </p:nvPr>
        </p:nvSpPr>
        <p:spPr/>
        <p:txBody>
          <a:bodyPr/>
          <a:lstStyle/>
          <a:p>
            <a:fld id="{C228A9A5-429B-4A44-B140-0ABB6268D1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284546-DB7E-4728-962B-F0A7C1FA0DFE}" type="datetimeFigureOut">
              <a:rPr lang="en-US" smtClean="0"/>
              <a:pPr/>
              <a:t>4/29/18</a:t>
            </a:fld>
            <a:endParaRPr lang="en-US"/>
          </a:p>
        </p:txBody>
      </p:sp>
      <p:sp>
        <p:nvSpPr>
          <p:cNvPr id="8" name="Footer Placeholder 7"/>
          <p:cNvSpPr>
            <a:spLocks noGrp="1"/>
          </p:cNvSpPr>
          <p:nvPr>
            <p:ph type="ftr" sz="quarter" idx="11"/>
          </p:nvPr>
        </p:nvSpPr>
        <p:spPr/>
        <p:txBody>
          <a:bodyPr/>
          <a:lstStyle/>
          <a:p>
            <a:pPr>
              <a:defRPr/>
            </a:pPr>
            <a:r>
              <a:rPr lang="en-US" smtClean="0"/>
              <a:t> Part 2  Access Control                                                                                                  1</a:t>
            </a:r>
            <a:endParaRPr lang="en-US">
              <a:latin typeface="Times New Roman" pitchFamily="18" charset="0"/>
            </a:endParaRPr>
          </a:p>
        </p:txBody>
      </p:sp>
      <p:sp>
        <p:nvSpPr>
          <p:cNvPr id="9" name="Slide Number Placeholder 8"/>
          <p:cNvSpPr>
            <a:spLocks noGrp="1"/>
          </p:cNvSpPr>
          <p:nvPr>
            <p:ph type="sldNum" sz="quarter" idx="12"/>
          </p:nvPr>
        </p:nvSpPr>
        <p:spPr/>
        <p:txBody>
          <a:bodyPr/>
          <a:lstStyle/>
          <a:p>
            <a:fld id="{C228A9A5-429B-4A44-B140-0ABB6268D1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284546-DB7E-4728-962B-F0A7C1FA0DFE}" type="datetimeFigureOut">
              <a:rPr lang="en-US" smtClean="0"/>
              <a:pPr/>
              <a:t>4/29/18</a:t>
            </a:fld>
            <a:endParaRPr lang="en-US"/>
          </a:p>
        </p:txBody>
      </p:sp>
      <p:sp>
        <p:nvSpPr>
          <p:cNvPr id="4" name="Footer Placeholder 3"/>
          <p:cNvSpPr>
            <a:spLocks noGrp="1"/>
          </p:cNvSpPr>
          <p:nvPr>
            <p:ph type="ftr" sz="quarter" idx="11"/>
          </p:nvPr>
        </p:nvSpPr>
        <p:spPr/>
        <p:txBody>
          <a:bodyPr/>
          <a:lstStyle/>
          <a:p>
            <a:pPr>
              <a:defRPr/>
            </a:pPr>
            <a:r>
              <a:rPr lang="en-US" smtClean="0"/>
              <a:t> Part 2  Access Control                                                                                                  1</a:t>
            </a:r>
            <a:endParaRPr lang="en-US">
              <a:latin typeface="Times New Roman" pitchFamily="18" charset="0"/>
            </a:endParaRPr>
          </a:p>
        </p:txBody>
      </p:sp>
      <p:sp>
        <p:nvSpPr>
          <p:cNvPr id="5" name="Slide Number Placeholder 4"/>
          <p:cNvSpPr>
            <a:spLocks noGrp="1"/>
          </p:cNvSpPr>
          <p:nvPr>
            <p:ph type="sldNum" sz="quarter" idx="12"/>
          </p:nvPr>
        </p:nvSpPr>
        <p:spPr/>
        <p:txBody>
          <a:bodyPr/>
          <a:lstStyle/>
          <a:p>
            <a:fld id="{C228A9A5-429B-4A44-B140-0ABB6268D1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284546-DB7E-4728-962B-F0A7C1FA0DFE}" type="datetimeFigureOut">
              <a:rPr lang="en-US" smtClean="0"/>
              <a:pPr/>
              <a:t>4/29/18</a:t>
            </a:fld>
            <a:endParaRPr lang="en-US"/>
          </a:p>
        </p:txBody>
      </p:sp>
      <p:sp>
        <p:nvSpPr>
          <p:cNvPr id="3" name="Footer Placeholder 2"/>
          <p:cNvSpPr>
            <a:spLocks noGrp="1"/>
          </p:cNvSpPr>
          <p:nvPr>
            <p:ph type="ftr" sz="quarter" idx="11"/>
          </p:nvPr>
        </p:nvSpPr>
        <p:spPr/>
        <p:txBody>
          <a:bodyPr/>
          <a:lstStyle/>
          <a:p>
            <a:pPr>
              <a:defRPr/>
            </a:pPr>
            <a:r>
              <a:rPr lang="en-US" smtClean="0"/>
              <a:t> Part 2  Access Control                                                                                                  1</a:t>
            </a:r>
            <a:endParaRPr lang="en-US">
              <a:latin typeface="Times New Roman" pitchFamily="18" charset="0"/>
            </a:endParaRPr>
          </a:p>
        </p:txBody>
      </p:sp>
      <p:sp>
        <p:nvSpPr>
          <p:cNvPr id="4" name="Slide Number Placeholder 3"/>
          <p:cNvSpPr>
            <a:spLocks noGrp="1"/>
          </p:cNvSpPr>
          <p:nvPr>
            <p:ph type="sldNum" sz="quarter" idx="12"/>
          </p:nvPr>
        </p:nvSpPr>
        <p:spPr/>
        <p:txBody>
          <a:bodyPr/>
          <a:lstStyle/>
          <a:p>
            <a:fld id="{C228A9A5-429B-4A44-B140-0ABB6268D1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284546-DB7E-4728-962B-F0A7C1FA0DFE}" type="datetimeFigureOut">
              <a:rPr lang="en-US" smtClean="0"/>
              <a:pPr/>
              <a:t>4/29/18</a:t>
            </a:fld>
            <a:endParaRPr lang="en-US"/>
          </a:p>
        </p:txBody>
      </p:sp>
      <p:sp>
        <p:nvSpPr>
          <p:cNvPr id="6" name="Footer Placeholder 5"/>
          <p:cNvSpPr>
            <a:spLocks noGrp="1"/>
          </p:cNvSpPr>
          <p:nvPr>
            <p:ph type="ftr" sz="quarter" idx="11"/>
          </p:nvPr>
        </p:nvSpPr>
        <p:spPr/>
        <p:txBody>
          <a:bodyPr/>
          <a:lstStyle/>
          <a:p>
            <a:pPr>
              <a:defRPr/>
            </a:pPr>
            <a:r>
              <a:rPr lang="en-US" smtClean="0"/>
              <a:t> Part 2  Access Control                                                                                                  1</a:t>
            </a:r>
            <a:endParaRPr lang="en-US">
              <a:latin typeface="Times New Roman" pitchFamily="18" charset="0"/>
            </a:endParaRPr>
          </a:p>
        </p:txBody>
      </p:sp>
      <p:sp>
        <p:nvSpPr>
          <p:cNvPr id="7" name="Slide Number Placeholder 6"/>
          <p:cNvSpPr>
            <a:spLocks noGrp="1"/>
          </p:cNvSpPr>
          <p:nvPr>
            <p:ph type="sldNum" sz="quarter" idx="12"/>
          </p:nvPr>
        </p:nvSpPr>
        <p:spPr/>
        <p:txBody>
          <a:bodyPr/>
          <a:lstStyle/>
          <a:p>
            <a:fld id="{C228A9A5-429B-4A44-B140-0ABB6268D1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284546-DB7E-4728-962B-F0A7C1FA0DFE}" type="datetimeFigureOut">
              <a:rPr lang="en-US" smtClean="0"/>
              <a:pPr/>
              <a:t>4/29/18</a:t>
            </a:fld>
            <a:endParaRPr lang="en-US"/>
          </a:p>
        </p:txBody>
      </p:sp>
      <p:sp>
        <p:nvSpPr>
          <p:cNvPr id="6" name="Footer Placeholder 5"/>
          <p:cNvSpPr>
            <a:spLocks noGrp="1"/>
          </p:cNvSpPr>
          <p:nvPr>
            <p:ph type="ftr" sz="quarter" idx="11"/>
          </p:nvPr>
        </p:nvSpPr>
        <p:spPr/>
        <p:txBody>
          <a:bodyPr/>
          <a:lstStyle/>
          <a:p>
            <a:pPr>
              <a:defRPr/>
            </a:pPr>
            <a:r>
              <a:rPr lang="en-US" smtClean="0"/>
              <a:t> Part 2  Access Control                                                                                                  1</a:t>
            </a:r>
            <a:endParaRPr lang="en-US">
              <a:latin typeface="Times New Roman" pitchFamily="18" charset="0"/>
            </a:endParaRPr>
          </a:p>
        </p:txBody>
      </p:sp>
      <p:sp>
        <p:nvSpPr>
          <p:cNvPr id="7" name="Slide Number Placeholder 6"/>
          <p:cNvSpPr>
            <a:spLocks noGrp="1"/>
          </p:cNvSpPr>
          <p:nvPr>
            <p:ph type="sldNum" sz="quarter" idx="12"/>
          </p:nvPr>
        </p:nvSpPr>
        <p:spPr/>
        <p:txBody>
          <a:bodyPr/>
          <a:lstStyle/>
          <a:p>
            <a:fld id="{C228A9A5-429B-4A44-B140-0ABB6268D11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Segoe UI" pitchFamily="34" charset="0"/>
                <a:ea typeface="Segoe UI" pitchFamily="34" charset="0"/>
                <a:cs typeface="Segoe UI" pitchFamily="34" charset="0"/>
              </a:defRPr>
            </a:lvl1pPr>
          </a:lstStyle>
          <a:p>
            <a:fld id="{8B284546-DB7E-4728-962B-F0A7C1FA0DFE}" type="datetimeFigureOut">
              <a:rPr lang="en-US" smtClean="0"/>
              <a:pPr/>
              <a:t>4/29/18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Segoe UI" pitchFamily="34" charset="0"/>
                <a:ea typeface="Segoe UI" pitchFamily="34" charset="0"/>
                <a:cs typeface="Segoe UI" pitchFamily="34" charset="0"/>
              </a:defRPr>
            </a:lvl1pPr>
          </a:lstStyle>
          <a:p>
            <a:pPr>
              <a:defRPr/>
            </a:pPr>
            <a:r>
              <a:rPr lang="en-US" smtClean="0"/>
              <a:t> Part 2  Access Control                                                                                                  1</a:t>
            </a:r>
            <a:endParaRPr lang="en-US">
              <a:latin typeface="Times New Roman" pitchFamily="18"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C228A9A5-429B-4A44-B140-0ABB6268D1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rtl="0" eaLnBrk="1" latinLnBrk="0" hangingPunct="1">
        <a:spcBef>
          <a:spcPct val="0"/>
        </a:spcBef>
        <a:buNone/>
        <a:defRPr sz="4400" kern="1200">
          <a:solidFill>
            <a:schemeClr val="tx1"/>
          </a:solidFill>
          <a:latin typeface="Segoe UI"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None/>
        <a:defRPr sz="3200" kern="1200">
          <a:solidFill>
            <a:schemeClr val="tx1"/>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wav"/></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wav"/></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wmf"/></Relationships>
</file>

<file path=ppt/slides/_rels/slide25.xml.rels><?xml version="1.0" encoding="UTF-8" standalone="yes"?>
<Relationships xmlns="http://schemas.openxmlformats.org/package/2006/relationships"><Relationship Id="rId3" Type="http://schemas.openxmlformats.org/officeDocument/2006/relationships/hyperlink" Target="http://www.passwordportal.net/" TargetMode="External"/><Relationship Id="rId4" Type="http://schemas.openxmlformats.org/officeDocument/2006/relationships/hyperlink" Target="http://www.atstake.com/products/lc/" TargetMode="External"/><Relationship Id="rId5" Type="http://schemas.openxmlformats.org/officeDocument/2006/relationships/hyperlink" Target="http://www.openwall.com/john/" TargetMode="External"/><Relationship Id="rId6" Type="http://schemas.openxmlformats.org/officeDocument/2006/relationships/hyperlink" Target="http://www.securityfocus.com/infocus/1192" TargetMode="External"/><Relationship Id="rId1" Type="http://schemas.openxmlformats.org/officeDocument/2006/relationships/slideLayout" Target="../slideLayouts/slideLayout2.xml"/><Relationship Id="rId2" Type="http://schemas.openxmlformats.org/officeDocument/2006/relationships/hyperlink" Target="http://www.pwcrack.com/index.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 Id="rId3"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jpe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audio" Target="../media/audio3.wav"/></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audio" Target="../media/audio1.wav"/><Relationship Id="rId3" Type="http://schemas.openxmlformats.org/officeDocument/2006/relationships/audio" Target="../media/audio2.wav"/></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1676400"/>
            <a:ext cx="7772400" cy="1143000"/>
          </a:xfrm>
        </p:spPr>
        <p:txBody>
          <a:bodyPr/>
          <a:lstStyle/>
          <a:p>
            <a:pPr eaLnBrk="1" hangingPunct="1"/>
            <a:r>
              <a:rPr lang="en-US" dirty="0" smtClean="0"/>
              <a:t>User Authentication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152400"/>
            <a:ext cx="7772400" cy="1143000"/>
          </a:xfrm>
        </p:spPr>
        <p:txBody>
          <a:bodyPr/>
          <a:lstStyle/>
          <a:p>
            <a:pPr eaLnBrk="1" hangingPunct="1"/>
            <a:r>
              <a:rPr lang="en-US" smtClean="0"/>
              <a:t>Password Experiment</a:t>
            </a:r>
          </a:p>
        </p:txBody>
      </p:sp>
      <p:sp>
        <p:nvSpPr>
          <p:cNvPr id="160771" name="Rectangle 3"/>
          <p:cNvSpPr>
            <a:spLocks noGrp="1" noChangeArrowheads="1"/>
          </p:cNvSpPr>
          <p:nvPr>
            <p:ph idx="1"/>
          </p:nvPr>
        </p:nvSpPr>
        <p:spPr>
          <a:xfrm>
            <a:off x="685800" y="1295400"/>
            <a:ext cx="7848600" cy="4648200"/>
          </a:xfrm>
        </p:spPr>
        <p:txBody>
          <a:bodyPr>
            <a:normAutofit lnSpcReduction="10000"/>
          </a:bodyPr>
          <a:lstStyle/>
          <a:p>
            <a:pPr marL="609600" indent="-609600" eaLnBrk="1" hangingPunct="1"/>
            <a:r>
              <a:rPr lang="en-US" sz="2800" smtClean="0"/>
              <a:t>Three groups of users </a:t>
            </a:r>
            <a:r>
              <a:rPr lang="en-US" smtClean="0">
                <a:sym typeface="Symbol" pitchFamily="18" charset="2"/>
              </a:rPr>
              <a:t></a:t>
            </a:r>
            <a:r>
              <a:rPr lang="en-US" sz="2800" smtClean="0"/>
              <a:t> each group advised to select passwords as follows</a:t>
            </a:r>
          </a:p>
          <a:p>
            <a:pPr marL="990600" lvl="1" indent="-533400" eaLnBrk="1" hangingPunct="1"/>
            <a:r>
              <a:rPr lang="en-US" sz="2400" b="1" smtClean="0">
                <a:solidFill>
                  <a:schemeClr val="accent2"/>
                </a:solidFill>
              </a:rPr>
              <a:t>Group A:</a:t>
            </a:r>
            <a:r>
              <a:rPr lang="en-US" sz="2400" smtClean="0"/>
              <a:t> At least 6 chars, 1 non-letter</a:t>
            </a:r>
          </a:p>
          <a:p>
            <a:pPr marL="990600" lvl="1" indent="-533400" eaLnBrk="1" hangingPunct="1"/>
            <a:r>
              <a:rPr lang="en-US" sz="2400" b="1" smtClean="0">
                <a:solidFill>
                  <a:schemeClr val="accent2"/>
                </a:solidFill>
              </a:rPr>
              <a:t>Group B:</a:t>
            </a:r>
            <a:r>
              <a:rPr lang="en-US" sz="2400" smtClean="0"/>
              <a:t> Password based on passphrase</a:t>
            </a:r>
          </a:p>
          <a:p>
            <a:pPr marL="990600" lvl="1" indent="-533400" eaLnBrk="1" hangingPunct="1"/>
            <a:r>
              <a:rPr lang="en-US" sz="2400" b="1" smtClean="0">
                <a:solidFill>
                  <a:schemeClr val="accent2"/>
                </a:solidFill>
              </a:rPr>
              <a:t>Group C:</a:t>
            </a:r>
            <a:r>
              <a:rPr lang="en-US" sz="2400" smtClean="0"/>
              <a:t> 8 random characters</a:t>
            </a:r>
          </a:p>
          <a:p>
            <a:pPr marL="609600" indent="-609600" eaLnBrk="1" hangingPunct="1"/>
            <a:r>
              <a:rPr lang="en-US" sz="2800" smtClean="0"/>
              <a:t>Results</a:t>
            </a:r>
          </a:p>
          <a:p>
            <a:pPr marL="990600" lvl="1" indent="-533400" eaLnBrk="1" hangingPunct="1"/>
            <a:r>
              <a:rPr lang="en-US" sz="2400" b="1" smtClean="0">
                <a:solidFill>
                  <a:schemeClr val="accent2"/>
                </a:solidFill>
              </a:rPr>
              <a:t>Group A:</a:t>
            </a:r>
            <a:r>
              <a:rPr lang="en-US" sz="2400" smtClean="0"/>
              <a:t> About 30% of pwds easy to crack</a:t>
            </a:r>
          </a:p>
          <a:p>
            <a:pPr marL="990600" lvl="1" indent="-533400" eaLnBrk="1" hangingPunct="1"/>
            <a:r>
              <a:rPr lang="en-US" sz="2400" b="1" smtClean="0">
                <a:solidFill>
                  <a:schemeClr val="accent2"/>
                </a:solidFill>
              </a:rPr>
              <a:t>Group B:</a:t>
            </a:r>
            <a:r>
              <a:rPr lang="en-US" sz="2400" smtClean="0"/>
              <a:t> About 10% cracked</a:t>
            </a:r>
          </a:p>
          <a:p>
            <a:pPr marL="1371600" lvl="2" indent="-457200" eaLnBrk="1" hangingPunct="1"/>
            <a:r>
              <a:rPr lang="en-US" sz="2000" smtClean="0"/>
              <a:t>Passwords easy to remember</a:t>
            </a:r>
          </a:p>
          <a:p>
            <a:pPr marL="990600" lvl="1" indent="-533400" eaLnBrk="1" hangingPunct="1"/>
            <a:r>
              <a:rPr lang="en-US" sz="2400" b="1" smtClean="0">
                <a:solidFill>
                  <a:schemeClr val="accent2"/>
                </a:solidFill>
              </a:rPr>
              <a:t>Group C:</a:t>
            </a:r>
            <a:r>
              <a:rPr lang="en-US" sz="2400" smtClean="0"/>
              <a:t> About 10% cracked</a:t>
            </a:r>
          </a:p>
          <a:p>
            <a:pPr marL="1371600" lvl="2" indent="-457200" eaLnBrk="1" hangingPunct="1"/>
            <a:r>
              <a:rPr lang="en-US" sz="2000" smtClean="0"/>
              <a:t>Passwords hard to remember</a:t>
            </a:r>
          </a:p>
        </p:txBody>
      </p:sp>
      <p:sp>
        <p:nvSpPr>
          <p:cNvPr id="160772" name="Rectangle 4"/>
          <p:cNvSpPr>
            <a:spLocks noChangeArrowheads="1"/>
          </p:cNvSpPr>
          <p:nvPr/>
        </p:nvSpPr>
        <p:spPr bwMode="auto">
          <a:xfrm>
            <a:off x="173038" y="2743200"/>
            <a:ext cx="1503362" cy="457200"/>
          </a:xfrm>
          <a:prstGeom prst="rect">
            <a:avLst/>
          </a:prstGeom>
          <a:noFill/>
          <a:ln w="9525">
            <a:noFill/>
            <a:miter lim="800000"/>
            <a:headEnd/>
            <a:tailEnd/>
          </a:ln>
        </p:spPr>
        <p:txBody>
          <a:bodyPr wrap="none">
            <a:spAutoFit/>
          </a:bodyPr>
          <a:lstStyle/>
          <a:p>
            <a:r>
              <a:rPr lang="en-US"/>
              <a:t>winner </a:t>
            </a:r>
            <a:r>
              <a:rPr lang="en-US" b="1">
                <a:solidFill>
                  <a:srgbClr val="FF0000"/>
                </a:solidFill>
                <a:sym typeface="Symbol" pitchFamily="18" charset="2"/>
              </a:rPr>
              <a: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 calcmode="lin" valueType="num">
                                      <p:cBhvr additive="base">
                                        <p:cTn id="7" dur="500" fill="hold"/>
                                        <p:tgtEl>
                                          <p:spTgt spid="1607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07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par>
                                <p:cTn id="9" presetID="2" presetClass="entr" presetSubtype="8" fill="hold" grpId="0" nodeType="withEffect">
                                  <p:stCondLst>
                                    <p:cond delay="0"/>
                                  </p:stCondLst>
                                  <p:childTnLst>
                                    <p:set>
                                      <p:cBhvr>
                                        <p:cTn id="10" dur="1" fill="hold">
                                          <p:stCondLst>
                                            <p:cond delay="0"/>
                                          </p:stCondLst>
                                        </p:cTn>
                                        <p:tgtEl>
                                          <p:spTgt spid="160771">
                                            <p:txEl>
                                              <p:pRg st="1" end="1"/>
                                            </p:txEl>
                                          </p:spTgt>
                                        </p:tgtEl>
                                        <p:attrNameLst>
                                          <p:attrName>style.visibility</p:attrName>
                                        </p:attrNameLst>
                                      </p:cBhvr>
                                      <p:to>
                                        <p:strVal val="visible"/>
                                      </p:to>
                                    </p:set>
                                    <p:anim calcmode="lin" valueType="num">
                                      <p:cBhvr additive="base">
                                        <p:cTn id="11" dur="500" fill="hold"/>
                                        <p:tgtEl>
                                          <p:spTgt spid="16077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077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60771">
                                            <p:txEl>
                                              <p:pRg st="2" end="2"/>
                                            </p:txEl>
                                          </p:spTgt>
                                        </p:tgtEl>
                                        <p:attrNameLst>
                                          <p:attrName>style.visibility</p:attrName>
                                        </p:attrNameLst>
                                      </p:cBhvr>
                                      <p:to>
                                        <p:strVal val="visible"/>
                                      </p:to>
                                    </p:set>
                                    <p:anim calcmode="lin" valueType="num">
                                      <p:cBhvr additive="base">
                                        <p:cTn id="15" dur="500" fill="hold"/>
                                        <p:tgtEl>
                                          <p:spTgt spid="16077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077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
                                        </p:tgtEl>
                                      </p:cMediaNode>
                                    </p:audio>
                                  </p:subTnLst>
                                </p:cTn>
                              </p:par>
                              <p:par>
                                <p:cTn id="17" presetID="2" presetClass="entr" presetSubtype="8" fill="hold" grpId="0" nodeType="withEffect">
                                  <p:stCondLst>
                                    <p:cond delay="0"/>
                                  </p:stCondLst>
                                  <p:childTnLst>
                                    <p:set>
                                      <p:cBhvr>
                                        <p:cTn id="18" dur="1" fill="hold">
                                          <p:stCondLst>
                                            <p:cond delay="0"/>
                                          </p:stCondLst>
                                        </p:cTn>
                                        <p:tgtEl>
                                          <p:spTgt spid="160771">
                                            <p:txEl>
                                              <p:pRg st="3" end="3"/>
                                            </p:txEl>
                                          </p:spTgt>
                                        </p:tgtEl>
                                        <p:attrNameLst>
                                          <p:attrName>style.visibility</p:attrName>
                                        </p:attrNameLst>
                                      </p:cBhvr>
                                      <p:to>
                                        <p:strVal val="visible"/>
                                      </p:to>
                                    </p:set>
                                    <p:anim calcmode="lin" valueType="num">
                                      <p:cBhvr additive="base">
                                        <p:cTn id="19" dur="500" fill="hold"/>
                                        <p:tgtEl>
                                          <p:spTgt spid="16077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077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0771">
                                            <p:txEl>
                                              <p:pRg st="4" end="4"/>
                                            </p:txEl>
                                          </p:spTgt>
                                        </p:tgtEl>
                                        <p:attrNameLst>
                                          <p:attrName>style.visibility</p:attrName>
                                        </p:attrNameLst>
                                      </p:cBhvr>
                                      <p:to>
                                        <p:strVal val="visible"/>
                                      </p:to>
                                    </p:set>
                                    <p:anim calcmode="lin" valueType="num">
                                      <p:cBhvr additive="base">
                                        <p:cTn id="25" dur="500" fill="hold"/>
                                        <p:tgtEl>
                                          <p:spTgt spid="16077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077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60771">
                                            <p:txEl>
                                              <p:pRg st="5" end="5"/>
                                            </p:txEl>
                                          </p:spTgt>
                                        </p:tgtEl>
                                        <p:attrNameLst>
                                          <p:attrName>style.visibility</p:attrName>
                                        </p:attrNameLst>
                                      </p:cBhvr>
                                      <p:to>
                                        <p:strVal val="visible"/>
                                      </p:to>
                                    </p:set>
                                    <p:anim calcmode="lin" valueType="num">
                                      <p:cBhvr additive="base">
                                        <p:cTn id="29" dur="500" fill="hold"/>
                                        <p:tgtEl>
                                          <p:spTgt spid="160771">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6077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
                                        </p:tgtEl>
                                      </p:cMediaNode>
                                    </p:audio>
                                  </p:subTnLst>
                                </p:cTn>
                              </p:par>
                              <p:par>
                                <p:cTn id="31" presetID="2" presetClass="entr" presetSubtype="8" fill="hold" grpId="0" nodeType="withEffect">
                                  <p:stCondLst>
                                    <p:cond delay="0"/>
                                  </p:stCondLst>
                                  <p:childTnLst>
                                    <p:set>
                                      <p:cBhvr>
                                        <p:cTn id="32" dur="1" fill="hold">
                                          <p:stCondLst>
                                            <p:cond delay="0"/>
                                          </p:stCondLst>
                                        </p:cTn>
                                        <p:tgtEl>
                                          <p:spTgt spid="160771">
                                            <p:txEl>
                                              <p:pRg st="6" end="6"/>
                                            </p:txEl>
                                          </p:spTgt>
                                        </p:tgtEl>
                                        <p:attrNameLst>
                                          <p:attrName>style.visibility</p:attrName>
                                        </p:attrNameLst>
                                      </p:cBhvr>
                                      <p:to>
                                        <p:strVal val="visible"/>
                                      </p:to>
                                    </p:set>
                                    <p:anim calcmode="lin" valueType="num">
                                      <p:cBhvr additive="base">
                                        <p:cTn id="33" dur="500" fill="hold"/>
                                        <p:tgtEl>
                                          <p:spTgt spid="160771">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6077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Whoosh"/>
                                        </p:tgtEl>
                                      </p:cMediaNode>
                                    </p:audio>
                                  </p:subTnLst>
                                </p:cTn>
                              </p:par>
                              <p:par>
                                <p:cTn id="35" presetID="2" presetClass="entr" presetSubtype="8" fill="hold" grpId="0" nodeType="withEffect">
                                  <p:stCondLst>
                                    <p:cond delay="0"/>
                                  </p:stCondLst>
                                  <p:childTnLst>
                                    <p:set>
                                      <p:cBhvr>
                                        <p:cTn id="36" dur="1" fill="hold">
                                          <p:stCondLst>
                                            <p:cond delay="0"/>
                                          </p:stCondLst>
                                        </p:cTn>
                                        <p:tgtEl>
                                          <p:spTgt spid="160771">
                                            <p:txEl>
                                              <p:pRg st="7" end="7"/>
                                            </p:txEl>
                                          </p:spTgt>
                                        </p:tgtEl>
                                        <p:attrNameLst>
                                          <p:attrName>style.visibility</p:attrName>
                                        </p:attrNameLst>
                                      </p:cBhvr>
                                      <p:to>
                                        <p:strVal val="visible"/>
                                      </p:to>
                                    </p:set>
                                    <p:anim calcmode="lin" valueType="num">
                                      <p:cBhvr additive="base">
                                        <p:cTn id="37" dur="500" fill="hold"/>
                                        <p:tgtEl>
                                          <p:spTgt spid="160771">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0771">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par>
                                <p:cTn id="39" presetID="2" presetClass="entr" presetSubtype="8" fill="hold" grpId="0" nodeType="withEffect">
                                  <p:stCondLst>
                                    <p:cond delay="0"/>
                                  </p:stCondLst>
                                  <p:childTnLst>
                                    <p:set>
                                      <p:cBhvr>
                                        <p:cTn id="40" dur="1" fill="hold">
                                          <p:stCondLst>
                                            <p:cond delay="0"/>
                                          </p:stCondLst>
                                        </p:cTn>
                                        <p:tgtEl>
                                          <p:spTgt spid="160771">
                                            <p:txEl>
                                              <p:pRg st="8" end="8"/>
                                            </p:txEl>
                                          </p:spTgt>
                                        </p:tgtEl>
                                        <p:attrNameLst>
                                          <p:attrName>style.visibility</p:attrName>
                                        </p:attrNameLst>
                                      </p:cBhvr>
                                      <p:to>
                                        <p:strVal val="visible"/>
                                      </p:to>
                                    </p:set>
                                    <p:anim calcmode="lin" valueType="num">
                                      <p:cBhvr additive="base">
                                        <p:cTn id="41" dur="500" fill="hold"/>
                                        <p:tgtEl>
                                          <p:spTgt spid="160771">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60771">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2" name="Whoosh"/>
                                        </p:tgtEl>
                                      </p:cMediaNode>
                                    </p:audio>
                                  </p:subTnLst>
                                </p:cTn>
                              </p:par>
                              <p:par>
                                <p:cTn id="43" presetID="2" presetClass="entr" presetSubtype="8" fill="hold" grpId="0" nodeType="withEffect">
                                  <p:stCondLst>
                                    <p:cond delay="0"/>
                                  </p:stCondLst>
                                  <p:childTnLst>
                                    <p:set>
                                      <p:cBhvr>
                                        <p:cTn id="44" dur="1" fill="hold">
                                          <p:stCondLst>
                                            <p:cond delay="0"/>
                                          </p:stCondLst>
                                        </p:cTn>
                                        <p:tgtEl>
                                          <p:spTgt spid="160771">
                                            <p:txEl>
                                              <p:pRg st="9" end="9"/>
                                            </p:txEl>
                                          </p:spTgt>
                                        </p:tgtEl>
                                        <p:attrNameLst>
                                          <p:attrName>style.visibility</p:attrName>
                                        </p:attrNameLst>
                                      </p:cBhvr>
                                      <p:to>
                                        <p:strVal val="visible"/>
                                      </p:to>
                                    </p:set>
                                    <p:anim calcmode="lin" valueType="num">
                                      <p:cBhvr additive="base">
                                        <p:cTn id="45" dur="500" fill="hold"/>
                                        <p:tgtEl>
                                          <p:spTgt spid="160771">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60771">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2" name="Whoosh"/>
                                        </p:tgtEl>
                                      </p:cMediaNode>
                                    </p:audio>
                                  </p:sub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60772"/>
                                        </p:tgtEl>
                                        <p:attrNameLst>
                                          <p:attrName>style.visibility</p:attrName>
                                        </p:attrNameLst>
                                      </p:cBhvr>
                                      <p:to>
                                        <p:strVal val="visible"/>
                                      </p:to>
                                    </p:set>
                                    <p:anim calcmode="lin" valueType="num">
                                      <p:cBhvr additive="base">
                                        <p:cTn id="51" dur="500" fill="hold"/>
                                        <p:tgtEl>
                                          <p:spTgt spid="160772"/>
                                        </p:tgtEl>
                                        <p:attrNameLst>
                                          <p:attrName>ppt_x</p:attrName>
                                        </p:attrNameLst>
                                      </p:cBhvr>
                                      <p:tavLst>
                                        <p:tav tm="0">
                                          <p:val>
                                            <p:strVal val="0-#ppt_w/2"/>
                                          </p:val>
                                        </p:tav>
                                        <p:tav tm="100000">
                                          <p:val>
                                            <p:strVal val="#ppt_x"/>
                                          </p:val>
                                        </p:tav>
                                      </p:tavLst>
                                    </p:anim>
                                    <p:anim calcmode="lin" valueType="num">
                                      <p:cBhvr additive="base">
                                        <p:cTn id="52" dur="500" fill="hold"/>
                                        <p:tgtEl>
                                          <p:spTgt spid="1607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P spid="16077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Password Experiment</a:t>
            </a:r>
          </a:p>
        </p:txBody>
      </p:sp>
      <p:sp>
        <p:nvSpPr>
          <p:cNvPr id="161795" name="Rectangle 3"/>
          <p:cNvSpPr>
            <a:spLocks noGrp="1" noChangeArrowheads="1"/>
          </p:cNvSpPr>
          <p:nvPr>
            <p:ph idx="1"/>
          </p:nvPr>
        </p:nvSpPr>
        <p:spPr/>
        <p:txBody>
          <a:bodyPr/>
          <a:lstStyle/>
          <a:p>
            <a:pPr eaLnBrk="1" hangingPunct="1"/>
            <a:r>
              <a:rPr lang="en-US" sz="2800" smtClean="0"/>
              <a:t>User compliance hard to achieve</a:t>
            </a:r>
          </a:p>
          <a:p>
            <a:pPr eaLnBrk="1" hangingPunct="1"/>
            <a:r>
              <a:rPr lang="en-US" sz="2800" smtClean="0"/>
              <a:t>In each case, 1/3rd did not comply (and about 1/3rd of those easy to crack!)</a:t>
            </a:r>
          </a:p>
          <a:p>
            <a:pPr eaLnBrk="1" hangingPunct="1"/>
            <a:r>
              <a:rPr lang="en-US" sz="2800" smtClean="0"/>
              <a:t>Assigned passwords sometimes best</a:t>
            </a:r>
          </a:p>
          <a:p>
            <a:pPr eaLnBrk="1" hangingPunct="1"/>
            <a:r>
              <a:rPr lang="en-US" sz="2800" smtClean="0"/>
              <a:t>If passwords not assigned, best advice is</a:t>
            </a:r>
          </a:p>
          <a:p>
            <a:pPr lvl="1" eaLnBrk="1" hangingPunct="1"/>
            <a:r>
              <a:rPr lang="en-US" sz="2400" smtClean="0"/>
              <a:t>Choose passwords based on passphrase</a:t>
            </a:r>
          </a:p>
          <a:p>
            <a:pPr lvl="1" eaLnBrk="1" hangingPunct="1"/>
            <a:r>
              <a:rPr lang="en-US" sz="2400" smtClean="0"/>
              <a:t>Use pwd cracking tool to test for weak pwds</a:t>
            </a:r>
          </a:p>
          <a:p>
            <a:pPr lvl="1" eaLnBrk="1" hangingPunct="1"/>
            <a:r>
              <a:rPr lang="en-US" sz="2400" smtClean="0"/>
              <a:t>Require periodic password changes?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box(out)">
                                      <p:cBhvr>
                                        <p:cTn id="7" dur="500"/>
                                        <p:tgtEl>
                                          <p:spTgt spid="16179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1795">
                                            <p:txEl>
                                              <p:pRg st="1" end="1"/>
                                            </p:txEl>
                                          </p:spTgt>
                                        </p:tgtEl>
                                        <p:attrNameLst>
                                          <p:attrName>style.visibility</p:attrName>
                                        </p:attrNameLst>
                                      </p:cBhvr>
                                      <p:to>
                                        <p:strVal val="visible"/>
                                      </p:to>
                                    </p:set>
                                    <p:animEffect transition="in" filter="box(out)">
                                      <p:cBhvr>
                                        <p:cTn id="12" dur="500"/>
                                        <p:tgtEl>
                                          <p:spTgt spid="16179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1795">
                                            <p:txEl>
                                              <p:pRg st="2" end="2"/>
                                            </p:txEl>
                                          </p:spTgt>
                                        </p:tgtEl>
                                        <p:attrNameLst>
                                          <p:attrName>style.visibility</p:attrName>
                                        </p:attrNameLst>
                                      </p:cBhvr>
                                      <p:to>
                                        <p:strVal val="visible"/>
                                      </p:to>
                                    </p:set>
                                    <p:animEffect transition="in" filter="box(out)">
                                      <p:cBhvr>
                                        <p:cTn id="17" dur="500"/>
                                        <p:tgtEl>
                                          <p:spTgt spid="16179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1795">
                                            <p:txEl>
                                              <p:pRg st="3" end="3"/>
                                            </p:txEl>
                                          </p:spTgt>
                                        </p:tgtEl>
                                        <p:attrNameLst>
                                          <p:attrName>style.visibility</p:attrName>
                                        </p:attrNameLst>
                                      </p:cBhvr>
                                      <p:to>
                                        <p:strVal val="visible"/>
                                      </p:to>
                                    </p:set>
                                    <p:animEffect transition="in" filter="box(out)">
                                      <p:cBhvr>
                                        <p:cTn id="22" dur="500"/>
                                        <p:tgtEl>
                                          <p:spTgt spid="16179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61795">
                                            <p:txEl>
                                              <p:pRg st="4" end="4"/>
                                            </p:txEl>
                                          </p:spTgt>
                                        </p:tgtEl>
                                        <p:attrNameLst>
                                          <p:attrName>style.visibility</p:attrName>
                                        </p:attrNameLst>
                                      </p:cBhvr>
                                      <p:to>
                                        <p:strVal val="visible"/>
                                      </p:to>
                                    </p:set>
                                    <p:animEffect transition="in" filter="box(out)">
                                      <p:cBhvr>
                                        <p:cTn id="27" dur="500"/>
                                        <p:tgtEl>
                                          <p:spTgt spid="16179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61795">
                                            <p:txEl>
                                              <p:pRg st="5" end="5"/>
                                            </p:txEl>
                                          </p:spTgt>
                                        </p:tgtEl>
                                        <p:attrNameLst>
                                          <p:attrName>style.visibility</p:attrName>
                                        </p:attrNameLst>
                                      </p:cBhvr>
                                      <p:to>
                                        <p:strVal val="visible"/>
                                      </p:to>
                                    </p:set>
                                    <p:animEffect transition="in" filter="box(out)">
                                      <p:cBhvr>
                                        <p:cTn id="32" dur="500"/>
                                        <p:tgtEl>
                                          <p:spTgt spid="161795">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61795">
                                            <p:txEl>
                                              <p:pRg st="6" end="6"/>
                                            </p:txEl>
                                          </p:spTgt>
                                        </p:tgtEl>
                                        <p:attrNameLst>
                                          <p:attrName>style.visibility</p:attrName>
                                        </p:attrNameLst>
                                      </p:cBhvr>
                                      <p:to>
                                        <p:strVal val="visible"/>
                                      </p:to>
                                    </p:set>
                                    <p:animEffect transition="in" filter="box(out)">
                                      <p:cBhvr>
                                        <p:cTn id="37" dur="500"/>
                                        <p:tgtEl>
                                          <p:spTgt spid="161795">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Attacks on Passwords</a:t>
            </a:r>
          </a:p>
        </p:txBody>
      </p:sp>
      <p:sp>
        <p:nvSpPr>
          <p:cNvPr id="166915" name="Rectangle 3"/>
          <p:cNvSpPr>
            <a:spLocks noGrp="1" noChangeArrowheads="1"/>
          </p:cNvSpPr>
          <p:nvPr>
            <p:ph idx="1"/>
          </p:nvPr>
        </p:nvSpPr>
        <p:spPr/>
        <p:txBody>
          <a:bodyPr/>
          <a:lstStyle/>
          <a:p>
            <a:pPr eaLnBrk="1" hangingPunct="1"/>
            <a:r>
              <a:rPr lang="en-US" sz="2800" dirty="0" smtClean="0"/>
              <a:t>Attacker could…</a:t>
            </a:r>
          </a:p>
          <a:p>
            <a:pPr lvl="1" eaLnBrk="1" hangingPunct="1"/>
            <a:r>
              <a:rPr lang="en-US" sz="2400" dirty="0" smtClean="0"/>
              <a:t>Target one particular account</a:t>
            </a:r>
          </a:p>
          <a:p>
            <a:pPr lvl="1" eaLnBrk="1" hangingPunct="1"/>
            <a:r>
              <a:rPr lang="en-US" sz="2400" dirty="0" smtClean="0"/>
              <a:t>Target any account on system</a:t>
            </a:r>
          </a:p>
          <a:p>
            <a:pPr lvl="1" eaLnBrk="1" hangingPunct="1"/>
            <a:r>
              <a:rPr lang="en-US" sz="2400" dirty="0" smtClean="0"/>
              <a:t>Target any account on any system</a:t>
            </a:r>
          </a:p>
          <a:p>
            <a:pPr eaLnBrk="1" hangingPunct="1"/>
            <a:r>
              <a:rPr lang="en-US" sz="2800" dirty="0" smtClean="0"/>
              <a:t>Common attack path</a:t>
            </a:r>
          </a:p>
          <a:p>
            <a:pPr lvl="1" eaLnBrk="1" hangingPunct="1"/>
            <a:r>
              <a:rPr lang="en-US" sz="2400" dirty="0" smtClean="0"/>
              <a:t>Outsider </a:t>
            </a:r>
            <a:r>
              <a:rPr lang="en-US" sz="2400" dirty="0" smtClean="0">
                <a:sym typeface="Symbol" pitchFamily="18" charset="2"/>
              </a:rPr>
              <a:t> normal user  administrator</a:t>
            </a:r>
          </a:p>
          <a:p>
            <a:pPr lvl="1" eaLnBrk="1" hangingPunct="1"/>
            <a:r>
              <a:rPr lang="en-US" sz="2400" dirty="0" smtClean="0">
                <a:sym typeface="Symbol" pitchFamily="18" charset="2"/>
              </a:rPr>
              <a:t>May only require </a:t>
            </a:r>
            <a:r>
              <a:rPr lang="en-US" sz="2400" b="1" dirty="0" smtClean="0">
                <a:solidFill>
                  <a:schemeClr val="accent2"/>
                </a:solidFill>
                <a:sym typeface="Symbol" pitchFamily="18" charset="2"/>
              </a:rPr>
              <a:t>one</a:t>
            </a:r>
            <a:r>
              <a:rPr lang="en-US" sz="2400" dirty="0" smtClean="0">
                <a:sym typeface="Symbol" pitchFamily="18" charset="2"/>
              </a:rPr>
              <a:t> weak password!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 calcmode="lin" valueType="num">
                                      <p:cBhvr additive="base">
                                        <p:cTn id="7" dur="500" fill="hold"/>
                                        <p:tgtEl>
                                          <p:spTgt spid="1669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69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6915">
                                            <p:txEl>
                                              <p:pRg st="1" end="1"/>
                                            </p:txEl>
                                          </p:spTgt>
                                        </p:tgtEl>
                                        <p:attrNameLst>
                                          <p:attrName>style.visibility</p:attrName>
                                        </p:attrNameLst>
                                      </p:cBhvr>
                                      <p:to>
                                        <p:strVal val="visible"/>
                                      </p:to>
                                    </p:set>
                                    <p:anim calcmode="lin" valueType="num">
                                      <p:cBhvr additive="base">
                                        <p:cTn id="13" dur="500" fill="hold"/>
                                        <p:tgtEl>
                                          <p:spTgt spid="1669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691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6915">
                                            <p:txEl>
                                              <p:pRg st="2" end="2"/>
                                            </p:txEl>
                                          </p:spTgt>
                                        </p:tgtEl>
                                        <p:attrNameLst>
                                          <p:attrName>style.visibility</p:attrName>
                                        </p:attrNameLst>
                                      </p:cBhvr>
                                      <p:to>
                                        <p:strVal val="visible"/>
                                      </p:to>
                                    </p:set>
                                    <p:anim calcmode="lin" valueType="num">
                                      <p:cBhvr additive="base">
                                        <p:cTn id="19" dur="500" fill="hold"/>
                                        <p:tgtEl>
                                          <p:spTgt spid="1669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691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6915">
                                            <p:txEl>
                                              <p:pRg st="3" end="3"/>
                                            </p:txEl>
                                          </p:spTgt>
                                        </p:tgtEl>
                                        <p:attrNameLst>
                                          <p:attrName>style.visibility</p:attrName>
                                        </p:attrNameLst>
                                      </p:cBhvr>
                                      <p:to>
                                        <p:strVal val="visible"/>
                                      </p:to>
                                    </p:set>
                                    <p:anim calcmode="lin" valueType="num">
                                      <p:cBhvr additive="base">
                                        <p:cTn id="25" dur="500" fill="hold"/>
                                        <p:tgtEl>
                                          <p:spTgt spid="1669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691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6915">
                                            <p:txEl>
                                              <p:pRg st="4" end="4"/>
                                            </p:txEl>
                                          </p:spTgt>
                                        </p:tgtEl>
                                        <p:attrNameLst>
                                          <p:attrName>style.visibility</p:attrName>
                                        </p:attrNameLst>
                                      </p:cBhvr>
                                      <p:to>
                                        <p:strVal val="visible"/>
                                      </p:to>
                                    </p:set>
                                    <p:anim calcmode="lin" valueType="num">
                                      <p:cBhvr additive="base">
                                        <p:cTn id="31" dur="500" fill="hold"/>
                                        <p:tgtEl>
                                          <p:spTgt spid="1669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691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6915">
                                            <p:txEl>
                                              <p:pRg st="5" end="5"/>
                                            </p:txEl>
                                          </p:spTgt>
                                        </p:tgtEl>
                                        <p:attrNameLst>
                                          <p:attrName>style.visibility</p:attrName>
                                        </p:attrNameLst>
                                      </p:cBhvr>
                                      <p:to>
                                        <p:strVal val="visible"/>
                                      </p:to>
                                    </p:set>
                                    <p:anim calcmode="lin" valueType="num">
                                      <p:cBhvr additive="base">
                                        <p:cTn id="37" dur="500" fill="hold"/>
                                        <p:tgtEl>
                                          <p:spTgt spid="16691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691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6915">
                                            <p:txEl>
                                              <p:pRg st="6" end="6"/>
                                            </p:txEl>
                                          </p:spTgt>
                                        </p:tgtEl>
                                        <p:attrNameLst>
                                          <p:attrName>style.visibility</p:attrName>
                                        </p:attrNameLst>
                                      </p:cBhvr>
                                      <p:to>
                                        <p:strVal val="visible"/>
                                      </p:to>
                                    </p:set>
                                    <p:anim calcmode="lin" valueType="num">
                                      <p:cBhvr additive="base">
                                        <p:cTn id="43" dur="500" fill="hold"/>
                                        <p:tgtEl>
                                          <p:spTgt spid="16691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691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381000"/>
            <a:ext cx="7772400" cy="1143000"/>
          </a:xfrm>
        </p:spPr>
        <p:txBody>
          <a:bodyPr/>
          <a:lstStyle/>
          <a:p>
            <a:pPr eaLnBrk="1" hangingPunct="1"/>
            <a:r>
              <a:rPr lang="en-US" smtClean="0"/>
              <a:t>Password File</a:t>
            </a:r>
          </a:p>
        </p:txBody>
      </p:sp>
      <p:sp>
        <p:nvSpPr>
          <p:cNvPr id="168963" name="Rectangle 3"/>
          <p:cNvSpPr>
            <a:spLocks noGrp="1" noChangeArrowheads="1"/>
          </p:cNvSpPr>
          <p:nvPr>
            <p:ph idx="1"/>
          </p:nvPr>
        </p:nvSpPr>
        <p:spPr>
          <a:xfrm>
            <a:off x="685800" y="1447800"/>
            <a:ext cx="7772400" cy="4648200"/>
          </a:xfrm>
        </p:spPr>
        <p:txBody>
          <a:bodyPr/>
          <a:lstStyle/>
          <a:p>
            <a:pPr eaLnBrk="1" hangingPunct="1"/>
            <a:r>
              <a:rPr lang="en-US" sz="2800" smtClean="0"/>
              <a:t>Bad idea to store passwords in a file</a:t>
            </a:r>
          </a:p>
          <a:p>
            <a:pPr eaLnBrk="1" hangingPunct="1"/>
            <a:r>
              <a:rPr lang="en-US" sz="2800" smtClean="0"/>
              <a:t>But need a way to verify passwords</a:t>
            </a:r>
          </a:p>
          <a:p>
            <a:pPr eaLnBrk="1" hangingPunct="1"/>
            <a:r>
              <a:rPr lang="en-US" sz="2800" smtClean="0"/>
              <a:t>Cryptographic solution: </a:t>
            </a:r>
            <a:r>
              <a:rPr lang="en-US" sz="2800" b="1" smtClean="0">
                <a:solidFill>
                  <a:schemeClr val="accent2"/>
                </a:solidFill>
              </a:rPr>
              <a:t>hash</a:t>
            </a:r>
            <a:r>
              <a:rPr lang="en-US" sz="2800" smtClean="0"/>
              <a:t> the passwords</a:t>
            </a:r>
          </a:p>
          <a:p>
            <a:pPr lvl="1" eaLnBrk="1" hangingPunct="1"/>
            <a:r>
              <a:rPr lang="en-US" sz="2400" smtClean="0"/>
              <a:t>Store </a:t>
            </a:r>
            <a:r>
              <a:rPr lang="en-US" sz="2400" smtClean="0">
                <a:latin typeface="Times-Roman" charset="0"/>
              </a:rPr>
              <a:t>y = h(password)</a:t>
            </a:r>
            <a:endParaRPr lang="en-US" sz="2400" smtClean="0"/>
          </a:p>
          <a:p>
            <a:pPr lvl="1" eaLnBrk="1" hangingPunct="1"/>
            <a:r>
              <a:rPr lang="en-US" sz="2400" smtClean="0"/>
              <a:t>Can verify entered password by hashing</a:t>
            </a:r>
          </a:p>
          <a:p>
            <a:pPr lvl="1" eaLnBrk="1" hangingPunct="1"/>
            <a:r>
              <a:rPr lang="en-US" sz="2400" smtClean="0"/>
              <a:t>If attacker obtains password file, he does not obtain passwords</a:t>
            </a:r>
          </a:p>
          <a:p>
            <a:pPr lvl="1" eaLnBrk="1" hangingPunct="1"/>
            <a:r>
              <a:rPr lang="en-US" sz="2400" smtClean="0"/>
              <a:t>But attacker with password file can guess </a:t>
            </a:r>
            <a:r>
              <a:rPr lang="en-US" sz="2400" smtClean="0">
                <a:latin typeface="Times-Roman" charset="0"/>
              </a:rPr>
              <a:t>x</a:t>
            </a:r>
            <a:r>
              <a:rPr lang="en-US" sz="2400" smtClean="0"/>
              <a:t> and check whether </a:t>
            </a:r>
            <a:r>
              <a:rPr lang="en-US" sz="2400" smtClean="0">
                <a:latin typeface="Times-Roman" charset="0"/>
              </a:rPr>
              <a:t>y = h(x)</a:t>
            </a:r>
          </a:p>
          <a:p>
            <a:pPr lvl="1" eaLnBrk="1" hangingPunct="1"/>
            <a:r>
              <a:rPr lang="en-US" sz="2400" smtClean="0"/>
              <a:t>If so, attacker has found password!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Effect transition="in" filter="box(out)">
                                      <p:cBhvr>
                                        <p:cTn id="7" dur="500"/>
                                        <p:tgtEl>
                                          <p:spTgt spid="16896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8963">
                                            <p:txEl>
                                              <p:pRg st="1" end="1"/>
                                            </p:txEl>
                                          </p:spTgt>
                                        </p:tgtEl>
                                        <p:attrNameLst>
                                          <p:attrName>style.visibility</p:attrName>
                                        </p:attrNameLst>
                                      </p:cBhvr>
                                      <p:to>
                                        <p:strVal val="visible"/>
                                      </p:to>
                                    </p:set>
                                    <p:animEffect transition="in" filter="box(out)">
                                      <p:cBhvr>
                                        <p:cTn id="12" dur="500"/>
                                        <p:tgtEl>
                                          <p:spTgt spid="16896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8963">
                                            <p:txEl>
                                              <p:pRg st="2" end="2"/>
                                            </p:txEl>
                                          </p:spTgt>
                                        </p:tgtEl>
                                        <p:attrNameLst>
                                          <p:attrName>style.visibility</p:attrName>
                                        </p:attrNameLst>
                                      </p:cBhvr>
                                      <p:to>
                                        <p:strVal val="visible"/>
                                      </p:to>
                                    </p:set>
                                    <p:animEffect transition="in" filter="box(out)">
                                      <p:cBhvr>
                                        <p:cTn id="17" dur="500"/>
                                        <p:tgtEl>
                                          <p:spTgt spid="16896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8963">
                                            <p:txEl>
                                              <p:pRg st="3" end="3"/>
                                            </p:txEl>
                                          </p:spTgt>
                                        </p:tgtEl>
                                        <p:attrNameLst>
                                          <p:attrName>style.visibility</p:attrName>
                                        </p:attrNameLst>
                                      </p:cBhvr>
                                      <p:to>
                                        <p:strVal val="visible"/>
                                      </p:to>
                                    </p:set>
                                    <p:animEffect transition="in" filter="box(out)">
                                      <p:cBhvr>
                                        <p:cTn id="22" dur="500"/>
                                        <p:tgtEl>
                                          <p:spTgt spid="16896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68963">
                                            <p:txEl>
                                              <p:pRg st="4" end="4"/>
                                            </p:txEl>
                                          </p:spTgt>
                                        </p:tgtEl>
                                        <p:attrNameLst>
                                          <p:attrName>style.visibility</p:attrName>
                                        </p:attrNameLst>
                                      </p:cBhvr>
                                      <p:to>
                                        <p:strVal val="visible"/>
                                      </p:to>
                                    </p:set>
                                    <p:animEffect transition="in" filter="box(out)">
                                      <p:cBhvr>
                                        <p:cTn id="27" dur="500"/>
                                        <p:tgtEl>
                                          <p:spTgt spid="16896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68963">
                                            <p:txEl>
                                              <p:pRg st="5" end="5"/>
                                            </p:txEl>
                                          </p:spTgt>
                                        </p:tgtEl>
                                        <p:attrNameLst>
                                          <p:attrName>style.visibility</p:attrName>
                                        </p:attrNameLst>
                                      </p:cBhvr>
                                      <p:to>
                                        <p:strVal val="visible"/>
                                      </p:to>
                                    </p:set>
                                    <p:animEffect transition="in" filter="box(out)">
                                      <p:cBhvr>
                                        <p:cTn id="32" dur="500"/>
                                        <p:tgtEl>
                                          <p:spTgt spid="16896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68963">
                                            <p:txEl>
                                              <p:pRg st="6" end="6"/>
                                            </p:txEl>
                                          </p:spTgt>
                                        </p:tgtEl>
                                        <p:attrNameLst>
                                          <p:attrName>style.visibility</p:attrName>
                                        </p:attrNameLst>
                                      </p:cBhvr>
                                      <p:to>
                                        <p:strVal val="visible"/>
                                      </p:to>
                                    </p:set>
                                    <p:animEffect transition="in" filter="box(out)">
                                      <p:cBhvr>
                                        <p:cTn id="37" dur="500"/>
                                        <p:tgtEl>
                                          <p:spTgt spid="16896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68963">
                                            <p:txEl>
                                              <p:pRg st="7" end="7"/>
                                            </p:txEl>
                                          </p:spTgt>
                                        </p:tgtEl>
                                        <p:attrNameLst>
                                          <p:attrName>style.visibility</p:attrName>
                                        </p:attrNameLst>
                                      </p:cBhvr>
                                      <p:to>
                                        <p:strVal val="visible"/>
                                      </p:to>
                                    </p:set>
                                    <p:animEffect transition="in" filter="box(out)">
                                      <p:cBhvr>
                                        <p:cTn id="42" dur="500"/>
                                        <p:tgtEl>
                                          <p:spTgt spid="16896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381000"/>
            <a:ext cx="7772400" cy="1143000"/>
          </a:xfrm>
        </p:spPr>
        <p:txBody>
          <a:bodyPr/>
          <a:lstStyle/>
          <a:p>
            <a:pPr eaLnBrk="1" hangingPunct="1"/>
            <a:r>
              <a:rPr lang="en-US" smtClean="0"/>
              <a:t>Dictionary Attack</a:t>
            </a:r>
          </a:p>
        </p:txBody>
      </p:sp>
      <p:sp>
        <p:nvSpPr>
          <p:cNvPr id="16387" name="Rectangle 3"/>
          <p:cNvSpPr>
            <a:spLocks noGrp="1" noChangeArrowheads="1"/>
          </p:cNvSpPr>
          <p:nvPr>
            <p:ph idx="1"/>
          </p:nvPr>
        </p:nvSpPr>
        <p:spPr>
          <a:xfrm>
            <a:off x="685800" y="1752600"/>
            <a:ext cx="7772400" cy="4343400"/>
          </a:xfrm>
        </p:spPr>
        <p:txBody>
          <a:bodyPr/>
          <a:lstStyle/>
          <a:p>
            <a:pPr eaLnBrk="1" hangingPunct="1"/>
            <a:r>
              <a:rPr lang="en-US" sz="2800" smtClean="0"/>
              <a:t>Attacker pre-computes </a:t>
            </a:r>
            <a:r>
              <a:rPr lang="en-US" sz="2800" smtClean="0">
                <a:latin typeface="Times-Roman" charset="0"/>
              </a:rPr>
              <a:t>h(x)</a:t>
            </a:r>
            <a:r>
              <a:rPr lang="en-US" sz="2800" smtClean="0"/>
              <a:t> for all </a:t>
            </a:r>
            <a:r>
              <a:rPr lang="en-US" sz="2800" smtClean="0">
                <a:latin typeface="Times-Roman" charset="0"/>
              </a:rPr>
              <a:t>x</a:t>
            </a:r>
            <a:r>
              <a:rPr lang="en-US" sz="2800" smtClean="0"/>
              <a:t> in a </a:t>
            </a:r>
            <a:r>
              <a:rPr lang="en-US" sz="2800" b="1" smtClean="0">
                <a:solidFill>
                  <a:schemeClr val="accent2"/>
                </a:solidFill>
              </a:rPr>
              <a:t>dictionary</a:t>
            </a:r>
            <a:r>
              <a:rPr lang="en-US" sz="2800" smtClean="0"/>
              <a:t> of common passwords</a:t>
            </a:r>
          </a:p>
          <a:p>
            <a:pPr eaLnBrk="1" hangingPunct="1"/>
            <a:r>
              <a:rPr lang="en-US" sz="2800" smtClean="0"/>
              <a:t>Suppose attacker gets access to password file containing hashed passwords</a:t>
            </a:r>
          </a:p>
          <a:p>
            <a:pPr lvl="1" eaLnBrk="1" hangingPunct="1"/>
            <a:r>
              <a:rPr lang="en-US" sz="2400" smtClean="0"/>
              <a:t>Attacker only needs to compare hashes to his pre-computed dictionary</a:t>
            </a:r>
          </a:p>
          <a:p>
            <a:pPr lvl="1" eaLnBrk="1" hangingPunct="1"/>
            <a:r>
              <a:rPr lang="en-US" sz="2400" smtClean="0"/>
              <a:t>Same attack will work each time</a:t>
            </a:r>
          </a:p>
          <a:p>
            <a:pPr eaLnBrk="1" hangingPunct="1"/>
            <a:r>
              <a:rPr lang="en-US" sz="2800" smtClean="0"/>
              <a:t>Can we prevent this attack? Or at least make attacker’s job more difficult?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457200"/>
            <a:ext cx="7772400" cy="1143000"/>
          </a:xfrm>
        </p:spPr>
        <p:txBody>
          <a:bodyPr/>
          <a:lstStyle/>
          <a:p>
            <a:pPr eaLnBrk="1" hangingPunct="1"/>
            <a:r>
              <a:rPr lang="en-US" smtClean="0"/>
              <a:t>Password File</a:t>
            </a:r>
          </a:p>
        </p:txBody>
      </p:sp>
      <p:sp>
        <p:nvSpPr>
          <p:cNvPr id="171011" name="Rectangle 3"/>
          <p:cNvSpPr>
            <a:spLocks noGrp="1" noChangeArrowheads="1"/>
          </p:cNvSpPr>
          <p:nvPr>
            <p:ph idx="1"/>
          </p:nvPr>
        </p:nvSpPr>
        <p:spPr>
          <a:xfrm>
            <a:off x="685800" y="1676400"/>
            <a:ext cx="7772400" cy="4267200"/>
          </a:xfrm>
        </p:spPr>
        <p:txBody>
          <a:bodyPr>
            <a:normAutofit lnSpcReduction="10000"/>
          </a:bodyPr>
          <a:lstStyle/>
          <a:p>
            <a:pPr eaLnBrk="1" hangingPunct="1"/>
            <a:r>
              <a:rPr lang="en-US" sz="2800" smtClean="0"/>
              <a:t>Store hashed passwords</a:t>
            </a:r>
          </a:p>
          <a:p>
            <a:pPr eaLnBrk="1" hangingPunct="1"/>
            <a:r>
              <a:rPr lang="en-US" sz="2800" smtClean="0"/>
              <a:t>Better to hash with </a:t>
            </a:r>
            <a:r>
              <a:rPr lang="en-US" sz="2800" b="1" smtClean="0">
                <a:solidFill>
                  <a:schemeClr val="hlink"/>
                </a:solidFill>
              </a:rPr>
              <a:t>salt</a:t>
            </a:r>
            <a:endParaRPr lang="en-US" sz="2800" smtClean="0"/>
          </a:p>
          <a:p>
            <a:pPr eaLnBrk="1" hangingPunct="1"/>
            <a:r>
              <a:rPr lang="en-US" sz="2800" smtClean="0"/>
              <a:t>Given password, choose random </a:t>
            </a:r>
            <a:r>
              <a:rPr lang="en-US" sz="2800" smtClean="0">
                <a:latin typeface="Times-Roman" charset="0"/>
              </a:rPr>
              <a:t>s</a:t>
            </a:r>
            <a:r>
              <a:rPr lang="en-US" sz="2800" smtClean="0"/>
              <a:t>, compute </a:t>
            </a:r>
          </a:p>
          <a:p>
            <a:pPr eaLnBrk="1" hangingPunct="1">
              <a:buFont typeface="Wingdings" pitchFamily="2" charset="2"/>
              <a:buNone/>
            </a:pPr>
            <a:r>
              <a:rPr lang="en-US" sz="2800" smtClean="0"/>
              <a:t>			</a:t>
            </a:r>
            <a:r>
              <a:rPr lang="en-US" sz="2800" smtClean="0">
                <a:latin typeface="Times-Roman" charset="0"/>
              </a:rPr>
              <a:t>y = h(password, s)</a:t>
            </a:r>
            <a:r>
              <a:rPr lang="en-US" sz="2800" smtClean="0"/>
              <a:t> </a:t>
            </a:r>
          </a:p>
          <a:p>
            <a:pPr eaLnBrk="1" hangingPunct="1">
              <a:buFont typeface="Wingdings" pitchFamily="2" charset="2"/>
              <a:buNone/>
            </a:pPr>
            <a:r>
              <a:rPr lang="en-US" sz="2800" smtClean="0"/>
              <a:t>	and store the pair </a:t>
            </a:r>
            <a:r>
              <a:rPr lang="en-US" sz="2800" smtClean="0">
                <a:latin typeface="Times-Roman" charset="0"/>
              </a:rPr>
              <a:t>(s,y)</a:t>
            </a:r>
            <a:r>
              <a:rPr lang="en-US" sz="2800" smtClean="0"/>
              <a:t> in the password file</a:t>
            </a:r>
          </a:p>
          <a:p>
            <a:pPr eaLnBrk="1" hangingPunct="1"/>
            <a:r>
              <a:rPr lang="en-US" sz="2800" smtClean="0"/>
              <a:t>Note: The salt </a:t>
            </a:r>
            <a:r>
              <a:rPr lang="en-US" sz="2800" smtClean="0">
                <a:latin typeface="Times-Roman" charset="0"/>
              </a:rPr>
              <a:t>s</a:t>
            </a:r>
            <a:r>
              <a:rPr lang="en-US" sz="2800" smtClean="0"/>
              <a:t> is </a:t>
            </a:r>
            <a:r>
              <a:rPr lang="en-US" sz="2800" b="1" smtClean="0">
                <a:solidFill>
                  <a:schemeClr val="hlink"/>
                </a:solidFill>
              </a:rPr>
              <a:t>not secret</a:t>
            </a:r>
            <a:endParaRPr lang="en-US" sz="2800" smtClean="0"/>
          </a:p>
          <a:p>
            <a:pPr eaLnBrk="1" hangingPunct="1"/>
            <a:r>
              <a:rPr lang="en-US" sz="2800" smtClean="0"/>
              <a:t>Easy to verify password</a:t>
            </a:r>
          </a:p>
          <a:p>
            <a:pPr eaLnBrk="1" hangingPunct="1"/>
            <a:r>
              <a:rPr lang="en-US" sz="2800" smtClean="0"/>
              <a:t>Attacker must recompute dictionary hashes for each user </a:t>
            </a:r>
            <a:r>
              <a:rPr lang="en-US" sz="2800" smtClean="0">
                <a:sym typeface="Symbol" pitchFamily="18" charset="2"/>
              </a:rPr>
              <a:t></a:t>
            </a:r>
            <a:r>
              <a:rPr lang="en-US" sz="2800" smtClean="0"/>
              <a:t> lots more work!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Effect transition="in" filter="box(out)">
                                      <p:cBhvr>
                                        <p:cTn id="7" dur="500"/>
                                        <p:tgtEl>
                                          <p:spTgt spid="17101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71011">
                                            <p:txEl>
                                              <p:pRg st="1" end="1"/>
                                            </p:txEl>
                                          </p:spTgt>
                                        </p:tgtEl>
                                        <p:attrNameLst>
                                          <p:attrName>style.visibility</p:attrName>
                                        </p:attrNameLst>
                                      </p:cBhvr>
                                      <p:to>
                                        <p:strVal val="visible"/>
                                      </p:to>
                                    </p:set>
                                    <p:animEffect transition="in" filter="box(out)">
                                      <p:cBhvr>
                                        <p:cTn id="12" dur="500"/>
                                        <p:tgtEl>
                                          <p:spTgt spid="17101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71011">
                                            <p:txEl>
                                              <p:pRg st="2" end="2"/>
                                            </p:txEl>
                                          </p:spTgt>
                                        </p:tgtEl>
                                        <p:attrNameLst>
                                          <p:attrName>style.visibility</p:attrName>
                                        </p:attrNameLst>
                                      </p:cBhvr>
                                      <p:to>
                                        <p:strVal val="visible"/>
                                      </p:to>
                                    </p:set>
                                    <p:animEffect transition="in" filter="box(out)">
                                      <p:cBhvr>
                                        <p:cTn id="17" dur="500"/>
                                        <p:tgtEl>
                                          <p:spTgt spid="17101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71011">
                                            <p:txEl>
                                              <p:pRg st="3" end="3"/>
                                            </p:txEl>
                                          </p:spTgt>
                                        </p:tgtEl>
                                        <p:attrNameLst>
                                          <p:attrName>style.visibility</p:attrName>
                                        </p:attrNameLst>
                                      </p:cBhvr>
                                      <p:to>
                                        <p:strVal val="visible"/>
                                      </p:to>
                                    </p:set>
                                    <p:animEffect transition="in" filter="box(out)">
                                      <p:cBhvr>
                                        <p:cTn id="22" dur="500"/>
                                        <p:tgtEl>
                                          <p:spTgt spid="17101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71011">
                                            <p:txEl>
                                              <p:pRg st="4" end="4"/>
                                            </p:txEl>
                                          </p:spTgt>
                                        </p:tgtEl>
                                        <p:attrNameLst>
                                          <p:attrName>style.visibility</p:attrName>
                                        </p:attrNameLst>
                                      </p:cBhvr>
                                      <p:to>
                                        <p:strVal val="visible"/>
                                      </p:to>
                                    </p:set>
                                    <p:animEffect transition="in" filter="box(out)">
                                      <p:cBhvr>
                                        <p:cTn id="27" dur="500"/>
                                        <p:tgtEl>
                                          <p:spTgt spid="17101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71011">
                                            <p:txEl>
                                              <p:pRg st="5" end="5"/>
                                            </p:txEl>
                                          </p:spTgt>
                                        </p:tgtEl>
                                        <p:attrNameLst>
                                          <p:attrName>style.visibility</p:attrName>
                                        </p:attrNameLst>
                                      </p:cBhvr>
                                      <p:to>
                                        <p:strVal val="visible"/>
                                      </p:to>
                                    </p:set>
                                    <p:animEffect transition="in" filter="box(out)">
                                      <p:cBhvr>
                                        <p:cTn id="32" dur="500"/>
                                        <p:tgtEl>
                                          <p:spTgt spid="17101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71011">
                                            <p:txEl>
                                              <p:pRg st="6" end="6"/>
                                            </p:txEl>
                                          </p:spTgt>
                                        </p:tgtEl>
                                        <p:attrNameLst>
                                          <p:attrName>style.visibility</p:attrName>
                                        </p:attrNameLst>
                                      </p:cBhvr>
                                      <p:to>
                                        <p:strVal val="visible"/>
                                      </p:to>
                                    </p:set>
                                    <p:animEffect transition="in" filter="box(out)">
                                      <p:cBhvr>
                                        <p:cTn id="37" dur="500"/>
                                        <p:tgtEl>
                                          <p:spTgt spid="171011">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71011">
                                            <p:txEl>
                                              <p:pRg st="7" end="7"/>
                                            </p:txEl>
                                          </p:spTgt>
                                        </p:tgtEl>
                                        <p:attrNameLst>
                                          <p:attrName>style.visibility</p:attrName>
                                        </p:attrNameLst>
                                      </p:cBhvr>
                                      <p:to>
                                        <p:strVal val="visible"/>
                                      </p:to>
                                    </p:set>
                                    <p:animEffect transition="in" filter="box(out)">
                                      <p:cBhvr>
                                        <p:cTn id="42" dur="500"/>
                                        <p:tgtEl>
                                          <p:spTgt spid="171011">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277813"/>
            <a:ext cx="3429000" cy="5437187"/>
          </a:xfrm>
        </p:spPr>
        <p:txBody>
          <a:bodyPr/>
          <a:lstStyle/>
          <a:p>
            <a:pPr eaLnBrk="1" hangingPunct="1"/>
            <a:r>
              <a:rPr lang="en-US" altLang="en-US" smtClean="0"/>
              <a:t>Use of Hashed Passwords</a:t>
            </a:r>
          </a:p>
        </p:txBody>
      </p:sp>
      <p:pic>
        <p:nvPicPr>
          <p:cNvPr id="8195" name="Picture 4"/>
          <p:cNvPicPr>
            <a:picLocks noChangeAspect="1" noChangeArrowheads="1"/>
          </p:cNvPicPr>
          <p:nvPr/>
        </p:nvPicPr>
        <p:blipFill>
          <a:blip r:embed="rId3">
            <a:extLst>
              <a:ext uri="{28A0092B-C50C-407E-A947-70E740481C1C}">
                <a14:useLocalDpi xmlns:a14="http://schemas.microsoft.com/office/drawing/2010/main" val="0"/>
              </a:ext>
            </a:extLst>
          </a:blip>
          <a:srcRect l="4633" t="3580" r="4633" b="10739"/>
          <a:stretch>
            <a:fillRect/>
          </a:stretch>
        </p:blipFill>
        <p:spPr bwMode="auto">
          <a:xfrm>
            <a:off x="3657600" y="152400"/>
            <a:ext cx="5286375" cy="645953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4441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UNIX Implementation</a:t>
            </a:r>
          </a:p>
        </p:txBody>
      </p:sp>
      <p:sp>
        <p:nvSpPr>
          <p:cNvPr id="9219" name="Rectangle 3"/>
          <p:cNvSpPr>
            <a:spLocks noGrp="1" noChangeArrowheads="1"/>
          </p:cNvSpPr>
          <p:nvPr>
            <p:ph type="body" idx="1"/>
          </p:nvPr>
        </p:nvSpPr>
        <p:spPr>
          <a:xfrm>
            <a:off x="457200" y="1676400"/>
            <a:ext cx="8229600" cy="4724400"/>
          </a:xfrm>
        </p:spPr>
        <p:txBody>
          <a:bodyPr/>
          <a:lstStyle/>
          <a:p>
            <a:pPr eaLnBrk="1" hangingPunct="1">
              <a:lnSpc>
                <a:spcPct val="90000"/>
              </a:lnSpc>
            </a:pPr>
            <a:r>
              <a:rPr lang="en-US" altLang="en-US" smtClean="0"/>
              <a:t>original scheme</a:t>
            </a:r>
          </a:p>
          <a:p>
            <a:pPr lvl="1" eaLnBrk="1" hangingPunct="1">
              <a:lnSpc>
                <a:spcPct val="90000"/>
              </a:lnSpc>
            </a:pPr>
            <a:r>
              <a:rPr lang="en-US" altLang="en-US" smtClean="0"/>
              <a:t>8 character password form 56-bit key</a:t>
            </a:r>
          </a:p>
          <a:p>
            <a:pPr lvl="1" eaLnBrk="1" hangingPunct="1">
              <a:lnSpc>
                <a:spcPct val="90000"/>
              </a:lnSpc>
            </a:pPr>
            <a:r>
              <a:rPr lang="en-US" altLang="en-US" smtClean="0"/>
              <a:t>12-bit salt used to modify DES encryption into a one-way hash function</a:t>
            </a:r>
          </a:p>
          <a:p>
            <a:pPr lvl="1" eaLnBrk="1" hangingPunct="1">
              <a:lnSpc>
                <a:spcPct val="90000"/>
              </a:lnSpc>
            </a:pPr>
            <a:r>
              <a:rPr lang="en-US" altLang="en-US" smtClean="0"/>
              <a:t>0 value repeatedly encrypted 25 times</a:t>
            </a:r>
            <a:r>
              <a:rPr lang="en-US" altLang="zh-CN"/>
              <a:t>(attacker</a:t>
            </a:r>
            <a:r>
              <a:rPr lang="zh-CN" altLang="en-US"/>
              <a:t> </a:t>
            </a:r>
            <a:r>
              <a:rPr lang="en-US" altLang="zh-CN"/>
              <a:t>need</a:t>
            </a:r>
            <a:r>
              <a:rPr lang="zh-CN" altLang="en-US"/>
              <a:t> </a:t>
            </a:r>
            <a:r>
              <a:rPr lang="en-US" altLang="zh-CN"/>
              <a:t>more</a:t>
            </a:r>
            <a:r>
              <a:rPr lang="zh-CN" altLang="en-US"/>
              <a:t> </a:t>
            </a:r>
            <a:r>
              <a:rPr lang="en-US" altLang="zh-CN"/>
              <a:t>time)</a:t>
            </a:r>
            <a:endParaRPr lang="en-US" altLang="en-US" smtClean="0"/>
          </a:p>
          <a:p>
            <a:pPr lvl="1" eaLnBrk="1" hangingPunct="1">
              <a:lnSpc>
                <a:spcPct val="90000"/>
              </a:lnSpc>
            </a:pPr>
            <a:r>
              <a:rPr lang="en-US" altLang="en-US" smtClean="0"/>
              <a:t>output translated to 11 character sequence</a:t>
            </a:r>
          </a:p>
          <a:p>
            <a:pPr eaLnBrk="1" hangingPunct="1">
              <a:lnSpc>
                <a:spcPct val="90000"/>
              </a:lnSpc>
            </a:pPr>
            <a:r>
              <a:rPr lang="en-US" altLang="en-US" smtClean="0"/>
              <a:t>now regarded as woefully insecure</a:t>
            </a:r>
          </a:p>
          <a:p>
            <a:pPr lvl="1" eaLnBrk="1" hangingPunct="1">
              <a:lnSpc>
                <a:spcPct val="90000"/>
              </a:lnSpc>
            </a:pPr>
            <a:r>
              <a:rPr lang="en-US" altLang="en-US" smtClean="0"/>
              <a:t>e.g. supercomputer, 50 million tests, 80 min</a:t>
            </a:r>
          </a:p>
          <a:p>
            <a:pPr eaLnBrk="1" hangingPunct="1">
              <a:lnSpc>
                <a:spcPct val="90000"/>
              </a:lnSpc>
            </a:pPr>
            <a:r>
              <a:rPr lang="en-US" altLang="en-US" smtClean="0"/>
              <a:t>sometimes still used for compatibility</a:t>
            </a:r>
          </a:p>
        </p:txBody>
      </p:sp>
    </p:spTree>
    <p:extLst>
      <p:ext uri="{BB962C8B-B14F-4D97-AF65-F5344CB8AC3E}">
        <p14:creationId xmlns:p14="http://schemas.microsoft.com/office/powerpoint/2010/main" val="42046831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Improved Implementations</a:t>
            </a:r>
          </a:p>
        </p:txBody>
      </p:sp>
      <p:sp>
        <p:nvSpPr>
          <p:cNvPr id="10243" name="Rectangle 3"/>
          <p:cNvSpPr>
            <a:spLocks noGrp="1" noChangeArrowheads="1"/>
          </p:cNvSpPr>
          <p:nvPr>
            <p:ph type="body" idx="1"/>
          </p:nvPr>
        </p:nvSpPr>
        <p:spPr>
          <a:xfrm>
            <a:off x="457200" y="1447800"/>
            <a:ext cx="8229600" cy="4800600"/>
          </a:xfrm>
        </p:spPr>
        <p:txBody>
          <a:bodyPr/>
          <a:lstStyle/>
          <a:p>
            <a:pPr eaLnBrk="1" hangingPunct="1"/>
            <a:r>
              <a:rPr lang="en-US" altLang="en-US" smtClean="0"/>
              <a:t>have other, stronger, hash/salt variants</a:t>
            </a:r>
          </a:p>
          <a:p>
            <a:pPr eaLnBrk="1" hangingPunct="1"/>
            <a:r>
              <a:rPr lang="en-US" altLang="en-US" smtClean="0"/>
              <a:t>many systems now use MD5</a:t>
            </a:r>
          </a:p>
          <a:p>
            <a:pPr lvl="1" eaLnBrk="1" hangingPunct="1"/>
            <a:r>
              <a:rPr lang="en-US" altLang="en-US" smtClean="0"/>
              <a:t>with 48-bit salt</a:t>
            </a:r>
          </a:p>
          <a:p>
            <a:pPr lvl="1" eaLnBrk="1" hangingPunct="1"/>
            <a:r>
              <a:rPr lang="en-US" altLang="en-US" smtClean="0"/>
              <a:t>password length is unlimited</a:t>
            </a:r>
          </a:p>
          <a:p>
            <a:pPr lvl="1" eaLnBrk="1" hangingPunct="1"/>
            <a:r>
              <a:rPr lang="en-US" altLang="en-US" smtClean="0"/>
              <a:t>is hashed with 1000 times inner loop</a:t>
            </a:r>
          </a:p>
          <a:p>
            <a:pPr lvl="1" eaLnBrk="1" hangingPunct="1"/>
            <a:r>
              <a:rPr lang="en-US" altLang="en-US" smtClean="0"/>
              <a:t>produces 128-bit hash</a:t>
            </a:r>
          </a:p>
          <a:p>
            <a:pPr eaLnBrk="1" hangingPunct="1"/>
            <a:r>
              <a:rPr lang="en-US" altLang="en-US" smtClean="0"/>
              <a:t>OpenBSD uses Blowfish block cipher based hash algorithm called Bcrypt</a:t>
            </a:r>
          </a:p>
          <a:p>
            <a:pPr lvl="1" eaLnBrk="1" hangingPunct="1"/>
            <a:r>
              <a:rPr lang="en-US" altLang="en-US" smtClean="0"/>
              <a:t>uses 128-bit salt to create 192-bit hash value</a:t>
            </a:r>
          </a:p>
        </p:txBody>
      </p:sp>
    </p:spTree>
    <p:extLst>
      <p:ext uri="{BB962C8B-B14F-4D97-AF65-F5344CB8AC3E}">
        <p14:creationId xmlns:p14="http://schemas.microsoft.com/office/powerpoint/2010/main" val="1186128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dirty="0" smtClean="0"/>
              <a:t>The Password File</a:t>
            </a:r>
          </a:p>
        </p:txBody>
      </p:sp>
      <p:sp>
        <p:nvSpPr>
          <p:cNvPr id="3" name="Content Placeholder 2"/>
          <p:cNvSpPr>
            <a:spLocks noGrp="1"/>
          </p:cNvSpPr>
          <p:nvPr>
            <p:ph idx="1"/>
          </p:nvPr>
        </p:nvSpPr>
        <p:spPr/>
        <p:txBody>
          <a:bodyPr/>
          <a:lstStyle/>
          <a:p>
            <a:pPr eaLnBrk="1" hangingPunct="1">
              <a:defRPr/>
            </a:pPr>
            <a:r>
              <a:rPr lang="en-US" sz="2400" dirty="0" smtClean="0"/>
              <a:t>Lists all users of the system and attributes </a:t>
            </a:r>
          </a:p>
          <a:p>
            <a:pPr marL="0" indent="0" eaLnBrk="1" hangingPunct="1">
              <a:buFontTx/>
              <a:buNone/>
              <a:defRPr/>
            </a:pPr>
            <a:r>
              <a:rPr lang="en-US" sz="2400" dirty="0" smtClean="0"/>
              <a:t>     Available on some systems from the path: </a:t>
            </a:r>
          </a:p>
          <a:p>
            <a:pPr marL="0" indent="0" eaLnBrk="1" hangingPunct="1">
              <a:buFontTx/>
              <a:buNone/>
              <a:defRPr/>
            </a:pPr>
            <a:r>
              <a:rPr lang="en-US" sz="2400" dirty="0" smtClean="0"/>
              <a:t>     /</a:t>
            </a:r>
            <a:r>
              <a:rPr lang="en-US" sz="2400" dirty="0" err="1" smtClean="0"/>
              <a:t>etc</a:t>
            </a:r>
            <a:r>
              <a:rPr lang="en-US" sz="2400" dirty="0" smtClean="0"/>
              <a:t>/</a:t>
            </a:r>
            <a:r>
              <a:rPr lang="en-US" sz="2400" dirty="0" err="1" smtClean="0"/>
              <a:t>passwd</a:t>
            </a:r>
            <a:r>
              <a:rPr lang="en-US" sz="2400" dirty="0" smtClean="0"/>
              <a:t> </a:t>
            </a:r>
            <a:br>
              <a:rPr lang="en-US" sz="2400" dirty="0" smtClean="0"/>
            </a:br>
            <a:endParaRPr lang="en-US" sz="2400" dirty="0" smtClean="0"/>
          </a:p>
          <a:p>
            <a:pPr eaLnBrk="1" hangingPunct="1">
              <a:defRPr/>
            </a:pPr>
            <a:r>
              <a:rPr lang="en-US" sz="2400" dirty="0" smtClean="0"/>
              <a:t>Execute the following to bring a copy into your home directory and view it: </a:t>
            </a:r>
          </a:p>
          <a:p>
            <a:pPr marL="0" indent="0" eaLnBrk="1" hangingPunct="1">
              <a:buFontTx/>
              <a:buNone/>
              <a:defRPr/>
            </a:pPr>
            <a:r>
              <a:rPr lang="en-US" sz="2400" dirty="0" smtClean="0"/>
              <a:t>    </a:t>
            </a:r>
            <a:r>
              <a:rPr lang="en-US" sz="2400" dirty="0" err="1" smtClean="0"/>
              <a:t>cp</a:t>
            </a:r>
            <a:r>
              <a:rPr lang="en-US" sz="2400" dirty="0" smtClean="0"/>
              <a:t> ~</a:t>
            </a:r>
            <a:r>
              <a:rPr lang="en-US" sz="2400" dirty="0" err="1" smtClean="0"/>
              <a:t>chidhkra</a:t>
            </a:r>
            <a:r>
              <a:rPr lang="en-US" sz="2400" dirty="0" smtClean="0"/>
              <a:t>/</a:t>
            </a:r>
            <a:r>
              <a:rPr lang="en-US" sz="2400" dirty="0" err="1" smtClean="0"/>
              <a:t>passwd</a:t>
            </a:r>
            <a:r>
              <a:rPr lang="en-US" sz="2400" dirty="0" smtClean="0"/>
              <a:t> . </a:t>
            </a:r>
            <a:br>
              <a:rPr lang="en-US" sz="2400" dirty="0" smtClean="0"/>
            </a:br>
            <a:r>
              <a:rPr lang="en-US" sz="2400" dirty="0" smtClean="0"/>
              <a:t/>
            </a:r>
            <a:br>
              <a:rPr lang="en-US" sz="2400" dirty="0" smtClean="0"/>
            </a:br>
            <a:r>
              <a:rPr lang="en-US" sz="2400" dirty="0" smtClean="0"/>
              <a:t>    cat </a:t>
            </a:r>
            <a:r>
              <a:rPr lang="en-US" sz="2400" dirty="0" err="1" smtClean="0"/>
              <a:t>passwd</a:t>
            </a:r>
            <a:r>
              <a:rPr lang="en-US" sz="2400" dirty="0" smtClean="0"/>
              <a:t> </a:t>
            </a:r>
          </a:p>
          <a:p>
            <a:pPr eaLnBrk="1" hangingPunct="1">
              <a:defRPr/>
            </a:pPr>
            <a:endParaRPr lang="en-US" sz="2400" dirty="0" smtClean="0"/>
          </a:p>
        </p:txBody>
      </p:sp>
    </p:spTree>
    <p:extLst>
      <p:ext uri="{BB962C8B-B14F-4D97-AF65-F5344CB8AC3E}">
        <p14:creationId xmlns:p14="http://schemas.microsoft.com/office/powerpoint/2010/main" val="2908655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kumimoji="1" lang="en-GB" altLang="en-US" smtClean="0"/>
              <a:t>User Authentication</a:t>
            </a:r>
            <a:endParaRPr kumimoji="1" lang="en-AU" altLang="en-US" smtClean="0"/>
          </a:p>
        </p:txBody>
      </p:sp>
      <p:sp>
        <p:nvSpPr>
          <p:cNvPr id="3075" name="Rectangle 3"/>
          <p:cNvSpPr>
            <a:spLocks noGrp="1" noChangeArrowheads="1"/>
          </p:cNvSpPr>
          <p:nvPr>
            <p:ph type="body" idx="1"/>
          </p:nvPr>
        </p:nvSpPr>
        <p:spPr/>
        <p:txBody>
          <a:bodyPr>
            <a:normAutofit/>
          </a:bodyPr>
          <a:lstStyle/>
          <a:p>
            <a:pPr eaLnBrk="1" hangingPunct="1"/>
            <a:r>
              <a:rPr lang="en-US" altLang="en-US" smtClean="0"/>
              <a:t>fundamental security building block</a:t>
            </a:r>
          </a:p>
          <a:p>
            <a:pPr lvl="1" eaLnBrk="1" hangingPunct="1"/>
            <a:r>
              <a:rPr lang="en-US" altLang="en-US" smtClean="0"/>
              <a:t>basis of access control &amp; user accountability</a:t>
            </a:r>
          </a:p>
          <a:p>
            <a:pPr eaLnBrk="1" hangingPunct="1"/>
            <a:r>
              <a:rPr lang="en-US" altLang="en-US" smtClean="0"/>
              <a:t>is the process of verifying an identity claimed by or for a system entity</a:t>
            </a:r>
          </a:p>
          <a:p>
            <a:pPr eaLnBrk="1" hangingPunct="1"/>
            <a:r>
              <a:rPr lang="en-US" altLang="en-US" smtClean="0"/>
              <a:t>has two steps:</a:t>
            </a:r>
          </a:p>
          <a:p>
            <a:pPr lvl="1" eaLnBrk="1" hangingPunct="1"/>
            <a:r>
              <a:rPr lang="en-US" altLang="en-US" smtClean="0"/>
              <a:t>identification - specify identifier</a:t>
            </a:r>
            <a:endParaRPr lang="en-US" altLang="en-US" b="1" smtClean="0"/>
          </a:p>
          <a:p>
            <a:pPr lvl="1" eaLnBrk="1" hangingPunct="1"/>
            <a:r>
              <a:rPr lang="en-US" altLang="en-US" smtClean="0"/>
              <a:t>verification - bind entity (person) and identifier</a:t>
            </a:r>
            <a:endParaRPr lang="en-US" altLang="en-US" b="1" smtClean="0"/>
          </a:p>
          <a:p>
            <a:pPr eaLnBrk="1" hangingPunct="1"/>
            <a:r>
              <a:rPr lang="en-US" altLang="en-US" smtClean="0"/>
              <a:t>distinct from message authentication</a:t>
            </a:r>
          </a:p>
        </p:txBody>
      </p:sp>
    </p:spTree>
    <p:extLst>
      <p:ext uri="{BB962C8B-B14F-4D97-AF65-F5344CB8AC3E}">
        <p14:creationId xmlns:p14="http://schemas.microsoft.com/office/powerpoint/2010/main" val="22020609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mtClean="0"/>
              <a:t>Example Password File</a:t>
            </a:r>
          </a:p>
        </p:txBody>
      </p:sp>
      <p:sp>
        <p:nvSpPr>
          <p:cNvPr id="14339" name="Content Placeholder 2"/>
          <p:cNvSpPr>
            <a:spLocks noGrp="1"/>
          </p:cNvSpPr>
          <p:nvPr>
            <p:ph idx="1"/>
          </p:nvPr>
        </p:nvSpPr>
        <p:spPr/>
        <p:txBody>
          <a:bodyPr>
            <a:normAutofit/>
          </a:bodyPr>
          <a:lstStyle/>
          <a:p>
            <a:pPr eaLnBrk="1" hangingPunct="1"/>
            <a:r>
              <a:rPr lang="en-US" altLang="en-US" sz="1800" b="1" smtClean="0"/>
              <a:t>root:5I2ESdPMj6rhc:0:1:Operator:/:/bin/csh </a:t>
            </a:r>
          </a:p>
          <a:p>
            <a:pPr eaLnBrk="1" hangingPunct="1"/>
            <a:r>
              <a:rPr lang="en-US" altLang="en-US" sz="1800" b="1" smtClean="0"/>
              <a:t>daemon:*:1:1::/: </a:t>
            </a:r>
          </a:p>
          <a:p>
            <a:pPr eaLnBrk="1" hangingPunct="1"/>
            <a:r>
              <a:rPr lang="en-US" altLang="en-US" sz="1800" b="1" smtClean="0"/>
              <a:t>sys:*:2:2::/:/bin/csh </a:t>
            </a:r>
          </a:p>
          <a:p>
            <a:pPr eaLnBrk="1" hangingPunct="1"/>
            <a:r>
              <a:rPr lang="en-US" altLang="en-US" sz="1800" b="1" smtClean="0"/>
              <a:t>bin:*:3:3::/bin: </a:t>
            </a:r>
          </a:p>
          <a:p>
            <a:pPr eaLnBrk="1" hangingPunct="1"/>
            <a:r>
              <a:rPr lang="en-US" altLang="en-US" sz="1800" b="1" smtClean="0"/>
              <a:t>…..</a:t>
            </a:r>
          </a:p>
          <a:p>
            <a:pPr eaLnBrk="1" hangingPunct="1"/>
            <a:r>
              <a:rPr lang="en-US" altLang="en-US" sz="1800" b="1" smtClean="0"/>
              <a:t>nobody:NoLoginAllowed:-2:-2:Account with no privelege:/tmp:/bin/csh </a:t>
            </a:r>
          </a:p>
          <a:p>
            <a:pPr eaLnBrk="1" hangingPunct="1"/>
            <a:r>
              <a:rPr lang="en-US" altLang="en-US" sz="1800" b="1" smtClean="0"/>
              <a:t>dao:dn2dbqtIcZ/9I:323:8006:Debbie Ortiz, 090112:/home/sunclass1/dao:/bin/csh </a:t>
            </a:r>
          </a:p>
          <a:p>
            <a:pPr eaLnBrk="1" hangingPunct="1"/>
            <a:r>
              <a:rPr lang="en-US" altLang="en-US" sz="1800" b="1" smtClean="0"/>
              <a:t>psn:1z.sMh0vow65w:7500:8008:Paul Norris, c-8, 087500:/home/sunclass1/psn:/bin/csh </a:t>
            </a:r>
          </a:p>
          <a:p>
            <a:pPr eaLnBrk="1" hangingPunct="1"/>
            <a:r>
              <a:rPr lang="en-US" altLang="en-US" sz="1800" b="1" smtClean="0"/>
              <a:t>pam:*:1016:8008:Pat Max:/home/sunclass1/pam:/bin/csh </a:t>
            </a:r>
          </a:p>
          <a:p>
            <a:pPr eaLnBrk="1" hangingPunct="1"/>
            <a:r>
              <a:rPr lang="en-US" altLang="en-US" sz="1800" b="1" smtClean="0"/>
              <a:t>pav:B7SdcWEcSeKSU:1002:8006:Pat Vucenic:/home/sunclass1/pav:/bin/csh </a:t>
            </a:r>
          </a:p>
          <a:p>
            <a:pPr eaLnBrk="1" hangingPunct="1"/>
            <a:r>
              <a:rPr lang="en-US" altLang="en-US" sz="1800" b="1" smtClean="0"/>
              <a:t>ths:6q3y/n8TQ:1059:8006:Ted Spitzmiller,081347,8006x33d:/home/sunclass1/ths:/bin/csh</a:t>
            </a:r>
          </a:p>
          <a:p>
            <a:pPr eaLnBrk="1" hangingPunct="1"/>
            <a:endParaRPr lang="en-US" altLang="en-US" sz="1800" smtClean="0"/>
          </a:p>
        </p:txBody>
      </p:sp>
    </p:spTree>
    <p:extLst>
      <p:ext uri="{BB962C8B-B14F-4D97-AF65-F5344CB8AC3E}">
        <p14:creationId xmlns:p14="http://schemas.microsoft.com/office/powerpoint/2010/main" val="9786879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Password File Access Control</a:t>
            </a:r>
          </a:p>
        </p:txBody>
      </p:sp>
      <p:sp>
        <p:nvSpPr>
          <p:cNvPr id="15363" name="Rectangle 3"/>
          <p:cNvSpPr>
            <a:spLocks noGrp="1" noChangeArrowheads="1"/>
          </p:cNvSpPr>
          <p:nvPr>
            <p:ph type="body" idx="1"/>
          </p:nvPr>
        </p:nvSpPr>
        <p:spPr>
          <a:xfrm>
            <a:off x="457200" y="1524000"/>
            <a:ext cx="8229600" cy="4876800"/>
          </a:xfrm>
        </p:spPr>
        <p:txBody>
          <a:bodyPr/>
          <a:lstStyle/>
          <a:p>
            <a:pPr eaLnBrk="1" hangingPunct="1">
              <a:lnSpc>
                <a:spcPct val="90000"/>
              </a:lnSpc>
            </a:pPr>
            <a:r>
              <a:rPr lang="en-US" altLang="en-US" smtClean="0"/>
              <a:t>can block offline guessing attacks by denying access to encrypted passwords</a:t>
            </a:r>
          </a:p>
          <a:p>
            <a:pPr lvl="1" eaLnBrk="1" hangingPunct="1">
              <a:lnSpc>
                <a:spcPct val="90000"/>
              </a:lnSpc>
            </a:pPr>
            <a:r>
              <a:rPr lang="en-US" altLang="en-US" smtClean="0"/>
              <a:t>make available only to privileged users</a:t>
            </a:r>
          </a:p>
          <a:p>
            <a:pPr lvl="1" eaLnBrk="1" hangingPunct="1">
              <a:lnSpc>
                <a:spcPct val="90000"/>
              </a:lnSpc>
            </a:pPr>
            <a:r>
              <a:rPr lang="en-US" altLang="en-US" smtClean="0"/>
              <a:t>often using a separate shadow password file</a:t>
            </a:r>
          </a:p>
          <a:p>
            <a:pPr eaLnBrk="1" hangingPunct="1">
              <a:lnSpc>
                <a:spcPct val="90000"/>
              </a:lnSpc>
            </a:pPr>
            <a:r>
              <a:rPr lang="en-US" altLang="en-US" smtClean="0"/>
              <a:t>still have vulnerabilities</a:t>
            </a:r>
          </a:p>
          <a:p>
            <a:pPr lvl="1" eaLnBrk="1" hangingPunct="1">
              <a:lnSpc>
                <a:spcPct val="90000"/>
              </a:lnSpc>
            </a:pPr>
            <a:r>
              <a:rPr lang="en-US" altLang="en-US" smtClean="0"/>
              <a:t>exploit O/S bug</a:t>
            </a:r>
          </a:p>
          <a:p>
            <a:pPr lvl="1" eaLnBrk="1" hangingPunct="1">
              <a:lnSpc>
                <a:spcPct val="90000"/>
              </a:lnSpc>
            </a:pPr>
            <a:r>
              <a:rPr lang="en-US" altLang="en-US" smtClean="0"/>
              <a:t>accident with permissions making it readable</a:t>
            </a:r>
          </a:p>
          <a:p>
            <a:pPr lvl="1" eaLnBrk="1" hangingPunct="1">
              <a:lnSpc>
                <a:spcPct val="90000"/>
              </a:lnSpc>
            </a:pPr>
            <a:r>
              <a:rPr lang="en-US" altLang="en-US" smtClean="0"/>
              <a:t>users with same password on other systems</a:t>
            </a:r>
          </a:p>
          <a:p>
            <a:pPr lvl="1" eaLnBrk="1" hangingPunct="1">
              <a:lnSpc>
                <a:spcPct val="90000"/>
              </a:lnSpc>
            </a:pPr>
            <a:r>
              <a:rPr lang="en-US" altLang="en-US" smtClean="0"/>
              <a:t>access from unprotected backup media</a:t>
            </a:r>
          </a:p>
          <a:p>
            <a:pPr lvl="1" eaLnBrk="1" hangingPunct="1">
              <a:lnSpc>
                <a:spcPct val="90000"/>
              </a:lnSpc>
            </a:pPr>
            <a:r>
              <a:rPr lang="en-US" altLang="en-US" smtClean="0"/>
              <a:t>sniff passwords in unprotected network traffic</a:t>
            </a:r>
          </a:p>
        </p:txBody>
      </p:sp>
    </p:spTree>
    <p:extLst>
      <p:ext uri="{BB962C8B-B14F-4D97-AF65-F5344CB8AC3E}">
        <p14:creationId xmlns:p14="http://schemas.microsoft.com/office/powerpoint/2010/main" val="29381887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with Shadow File</a:t>
            </a:r>
            <a:endParaRPr lang="en-US" dirty="0"/>
          </a:p>
        </p:txBody>
      </p:sp>
      <p:sp>
        <p:nvSpPr>
          <p:cNvPr id="3" name="Content Placeholder 2"/>
          <p:cNvSpPr>
            <a:spLocks noGrp="1"/>
          </p:cNvSpPr>
          <p:nvPr>
            <p:ph idx="1"/>
          </p:nvPr>
        </p:nvSpPr>
        <p:spPr>
          <a:xfrm>
            <a:off x="304800" y="1600200"/>
            <a:ext cx="8686800" cy="4525963"/>
          </a:xfrm>
        </p:spPr>
        <p:txBody>
          <a:bodyPr/>
          <a:lstStyle/>
          <a:p>
            <a:r>
              <a:rPr lang="en-US" sz="2800" dirty="0" smtClean="0"/>
              <a:t>The “/</a:t>
            </a:r>
            <a:r>
              <a:rPr lang="en-US" sz="2800" dirty="0" err="1" smtClean="0"/>
              <a:t>etc</a:t>
            </a:r>
            <a:r>
              <a:rPr lang="en-US" sz="2800" dirty="0" smtClean="0"/>
              <a:t>/</a:t>
            </a:r>
            <a:r>
              <a:rPr lang="en-US" sz="2800" dirty="0" err="1" smtClean="0"/>
              <a:t>passwd</a:t>
            </a:r>
            <a:r>
              <a:rPr lang="en-US" sz="2800" dirty="0" smtClean="0"/>
              <a:t>” file</a:t>
            </a:r>
          </a:p>
          <a:p>
            <a:pPr lvl="1"/>
            <a:r>
              <a:rPr lang="en-US" sz="2400" dirty="0" smtClean="0"/>
              <a:t>smithj:x:561:561:Joe Smith</a:t>
            </a:r>
            <a:r>
              <a:rPr lang="en-US" sz="2400" dirty="0"/>
              <a:t>:/home/</a:t>
            </a:r>
            <a:r>
              <a:rPr lang="en-US" sz="2400" dirty="0" err="1"/>
              <a:t>smithj</a:t>
            </a:r>
            <a:r>
              <a:rPr lang="en-US" sz="2400" dirty="0"/>
              <a:t>:/bin/bash</a:t>
            </a:r>
          </a:p>
          <a:p>
            <a:r>
              <a:rPr lang="en-US" dirty="0" smtClean="0"/>
              <a:t>The </a:t>
            </a:r>
            <a:r>
              <a:rPr lang="en-US" dirty="0"/>
              <a:t>``/</a:t>
            </a:r>
            <a:r>
              <a:rPr lang="en-US" dirty="0" err="1"/>
              <a:t>etc</a:t>
            </a:r>
            <a:r>
              <a:rPr lang="en-US" dirty="0"/>
              <a:t>/shadow'' file contains password and account expiration information for users, and looks </a:t>
            </a:r>
            <a:r>
              <a:rPr lang="en-US"/>
              <a:t>like </a:t>
            </a:r>
            <a:r>
              <a:rPr lang="en-US" smtClean="0"/>
              <a:t>this:</a:t>
            </a:r>
          </a:p>
          <a:p>
            <a:pPr lvl="1"/>
            <a:r>
              <a:rPr lang="en-US" smtClean="0"/>
              <a:t>smithj:Ep6mckrOLChF</a:t>
            </a:r>
            <a:r>
              <a:rPr lang="en-US" dirty="0"/>
              <a:t>.:10063:0:99999:7:::</a:t>
            </a:r>
          </a:p>
        </p:txBody>
      </p:sp>
    </p:spTree>
    <p:extLst>
      <p:ext uri="{BB962C8B-B14F-4D97-AF65-F5344CB8AC3E}">
        <p14:creationId xmlns:p14="http://schemas.microsoft.com/office/powerpoint/2010/main" val="2085707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kumimoji="1" lang="en-GB" altLang="en-US" smtClean="0"/>
              <a:t>Remote User Authentication</a:t>
            </a:r>
            <a:endParaRPr kumimoji="1" lang="en-US" altLang="en-US" smtClean="0"/>
          </a:p>
        </p:txBody>
      </p:sp>
      <p:sp>
        <p:nvSpPr>
          <p:cNvPr id="28675" name="Rectangle 3"/>
          <p:cNvSpPr>
            <a:spLocks noGrp="1" noChangeArrowheads="1"/>
          </p:cNvSpPr>
          <p:nvPr>
            <p:ph type="body" idx="1"/>
          </p:nvPr>
        </p:nvSpPr>
        <p:spPr/>
        <p:txBody>
          <a:bodyPr>
            <a:normAutofit/>
          </a:bodyPr>
          <a:lstStyle/>
          <a:p>
            <a:pPr eaLnBrk="1" hangingPunct="1">
              <a:lnSpc>
                <a:spcPct val="90000"/>
              </a:lnSpc>
            </a:pPr>
            <a:r>
              <a:rPr lang="en-US" altLang="en-US" smtClean="0"/>
              <a:t>authentication over network more complex</a:t>
            </a:r>
          </a:p>
          <a:p>
            <a:pPr lvl="1" eaLnBrk="1" hangingPunct="1">
              <a:lnSpc>
                <a:spcPct val="90000"/>
              </a:lnSpc>
            </a:pPr>
            <a:r>
              <a:rPr lang="en-US" altLang="en-US" smtClean="0"/>
              <a:t>problems of eavesdropping, replay</a:t>
            </a:r>
          </a:p>
          <a:p>
            <a:pPr eaLnBrk="1" hangingPunct="1">
              <a:lnSpc>
                <a:spcPct val="90000"/>
              </a:lnSpc>
            </a:pPr>
            <a:r>
              <a:rPr lang="en-US" altLang="en-US" smtClean="0"/>
              <a:t>generally use challenge-response</a:t>
            </a:r>
          </a:p>
          <a:p>
            <a:pPr lvl="1" eaLnBrk="1" hangingPunct="1">
              <a:lnSpc>
                <a:spcPct val="90000"/>
              </a:lnSpc>
            </a:pPr>
            <a:r>
              <a:rPr lang="en-US" altLang="en-US" smtClean="0"/>
              <a:t>user sends identity</a:t>
            </a:r>
          </a:p>
          <a:p>
            <a:pPr lvl="1" eaLnBrk="1" hangingPunct="1">
              <a:lnSpc>
                <a:spcPct val="90000"/>
              </a:lnSpc>
            </a:pPr>
            <a:r>
              <a:rPr lang="en-US" altLang="en-US" smtClean="0"/>
              <a:t>host responds with random number</a:t>
            </a:r>
          </a:p>
          <a:p>
            <a:pPr lvl="1" eaLnBrk="1" hangingPunct="1">
              <a:lnSpc>
                <a:spcPct val="90000"/>
              </a:lnSpc>
            </a:pPr>
            <a:r>
              <a:rPr lang="en-US" altLang="en-US" smtClean="0"/>
              <a:t>user computes f(r,h(P)) and sends back</a:t>
            </a:r>
          </a:p>
          <a:p>
            <a:pPr lvl="1" eaLnBrk="1" hangingPunct="1">
              <a:lnSpc>
                <a:spcPct val="90000"/>
              </a:lnSpc>
            </a:pPr>
            <a:r>
              <a:rPr lang="en-US" altLang="en-US" smtClean="0"/>
              <a:t>host compares value from user with own computed value, if match user authenticated</a:t>
            </a:r>
          </a:p>
          <a:p>
            <a:pPr eaLnBrk="1" hangingPunct="1">
              <a:lnSpc>
                <a:spcPct val="90000"/>
              </a:lnSpc>
            </a:pPr>
            <a:r>
              <a:rPr lang="en-US" altLang="en-US" smtClean="0"/>
              <a:t>protects against a number of attacks</a:t>
            </a:r>
          </a:p>
        </p:txBody>
      </p:sp>
    </p:spTree>
    <p:extLst>
      <p:ext uri="{BB962C8B-B14F-4D97-AF65-F5344CB8AC3E}">
        <p14:creationId xmlns:p14="http://schemas.microsoft.com/office/powerpoint/2010/main" val="25151788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t>Remote User Authentication</a:t>
            </a:r>
          </a:p>
        </p:txBody>
      </p:sp>
      <p:pic>
        <p:nvPicPr>
          <p:cNvPr id="29699"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68313" y="1562100"/>
            <a:ext cx="8424862" cy="4724400"/>
          </a:xfrm>
          <a:noFill/>
        </p:spPr>
      </p:pic>
    </p:spTree>
    <p:extLst>
      <p:ext uri="{BB962C8B-B14F-4D97-AF65-F5344CB8AC3E}">
        <p14:creationId xmlns:p14="http://schemas.microsoft.com/office/powerpoint/2010/main" val="20436515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457200"/>
            <a:ext cx="7772400" cy="1143000"/>
          </a:xfrm>
        </p:spPr>
        <p:txBody>
          <a:bodyPr/>
          <a:lstStyle/>
          <a:p>
            <a:pPr eaLnBrk="1" hangingPunct="1"/>
            <a:r>
              <a:rPr lang="en-US" smtClean="0"/>
              <a:t>Password Cracking Tools</a:t>
            </a:r>
          </a:p>
        </p:txBody>
      </p:sp>
      <p:sp>
        <p:nvSpPr>
          <p:cNvPr id="24579" name="Rectangle 3"/>
          <p:cNvSpPr>
            <a:spLocks noGrp="1" noChangeArrowheads="1"/>
          </p:cNvSpPr>
          <p:nvPr>
            <p:ph idx="1"/>
          </p:nvPr>
        </p:nvSpPr>
        <p:spPr>
          <a:xfrm>
            <a:off x="685800" y="1676400"/>
            <a:ext cx="7848600" cy="4419600"/>
          </a:xfrm>
        </p:spPr>
        <p:txBody>
          <a:bodyPr/>
          <a:lstStyle/>
          <a:p>
            <a:pPr eaLnBrk="1" hangingPunct="1"/>
            <a:r>
              <a:rPr lang="en-US" sz="2800" dirty="0" smtClean="0"/>
              <a:t>Popular password cracking tools</a:t>
            </a:r>
            <a:endParaRPr lang="en-US" sz="2800" dirty="0" smtClean="0">
              <a:hlinkClick r:id="rId2"/>
            </a:endParaRPr>
          </a:p>
          <a:p>
            <a:pPr lvl="1" eaLnBrk="1" hangingPunct="1"/>
            <a:r>
              <a:rPr lang="en-US" sz="2400" dirty="0" smtClean="0">
                <a:hlinkClick r:id="rId2"/>
              </a:rPr>
              <a:t>Password Crackers</a:t>
            </a:r>
            <a:endParaRPr lang="en-US" sz="2400" dirty="0" smtClean="0"/>
          </a:p>
          <a:p>
            <a:pPr lvl="1" eaLnBrk="1" hangingPunct="1"/>
            <a:r>
              <a:rPr lang="en-US" sz="2400" dirty="0" smtClean="0">
                <a:hlinkClick r:id="rId3"/>
              </a:rPr>
              <a:t>Password Portal</a:t>
            </a:r>
            <a:endParaRPr lang="en-US" sz="2400" dirty="0" smtClean="0"/>
          </a:p>
          <a:p>
            <a:pPr lvl="1" eaLnBrk="1" hangingPunct="1"/>
            <a:r>
              <a:rPr lang="en-US" sz="2400" dirty="0" smtClean="0">
                <a:hlinkClick r:id="rId4"/>
              </a:rPr>
              <a:t>L0phtCrack and LC4</a:t>
            </a:r>
            <a:r>
              <a:rPr lang="en-US" sz="2400" dirty="0" smtClean="0"/>
              <a:t> (Windows)</a:t>
            </a:r>
          </a:p>
          <a:p>
            <a:pPr lvl="1" eaLnBrk="1" hangingPunct="1"/>
            <a:r>
              <a:rPr lang="en-US" sz="2400" dirty="0" smtClean="0">
                <a:hlinkClick r:id="rId5"/>
              </a:rPr>
              <a:t>John the Ripper</a:t>
            </a:r>
            <a:r>
              <a:rPr lang="en-US" sz="2400" dirty="0" smtClean="0"/>
              <a:t> (Unix)</a:t>
            </a:r>
          </a:p>
          <a:p>
            <a:pPr eaLnBrk="1" hangingPunct="1"/>
            <a:r>
              <a:rPr lang="en-US" sz="2800" dirty="0" err="1" smtClean="0"/>
              <a:t>Admins</a:t>
            </a:r>
            <a:r>
              <a:rPr lang="en-US" sz="2800" dirty="0" smtClean="0"/>
              <a:t> should use these tools to test for weak passwords since attackers will!</a:t>
            </a:r>
          </a:p>
          <a:p>
            <a:pPr eaLnBrk="1" hangingPunct="1"/>
            <a:r>
              <a:rPr lang="en-US" sz="2800" dirty="0" smtClean="0"/>
              <a:t>Good article on password cracking</a:t>
            </a:r>
          </a:p>
          <a:p>
            <a:pPr lvl="1" eaLnBrk="1" hangingPunct="1"/>
            <a:r>
              <a:rPr lang="en-US" sz="2400" dirty="0" smtClean="0">
                <a:hlinkClick r:id="rId6"/>
              </a:rPr>
              <a:t>Passwords - </a:t>
            </a:r>
            <a:r>
              <a:rPr lang="en-US" sz="2400" dirty="0" err="1" smtClean="0">
                <a:hlinkClick r:id="rId6"/>
              </a:rPr>
              <a:t>Conerstone</a:t>
            </a:r>
            <a:r>
              <a:rPr lang="en-US" sz="2400" dirty="0" smtClean="0">
                <a:hlinkClick r:id="rId6"/>
              </a:rPr>
              <a:t> of Computer Security</a:t>
            </a:r>
            <a:endParaRPr lang="en-US" sz="24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smtClean="0"/>
              <a:t>Password Summary</a:t>
            </a:r>
          </a:p>
        </p:txBody>
      </p:sp>
      <p:sp>
        <p:nvSpPr>
          <p:cNvPr id="23555" name="Rectangle 3"/>
          <p:cNvSpPr>
            <a:spLocks noGrp="1" noChangeArrowheads="1"/>
          </p:cNvSpPr>
          <p:nvPr>
            <p:ph idx="1"/>
          </p:nvPr>
        </p:nvSpPr>
        <p:spPr>
          <a:xfrm>
            <a:off x="685800" y="1752600"/>
            <a:ext cx="7696200" cy="4343400"/>
          </a:xfrm>
        </p:spPr>
        <p:txBody>
          <a:bodyPr/>
          <a:lstStyle/>
          <a:p>
            <a:pPr eaLnBrk="1" hangingPunct="1"/>
            <a:r>
              <a:rPr lang="en-US" sz="2800" smtClean="0"/>
              <a:t>The bottom line</a:t>
            </a:r>
          </a:p>
          <a:p>
            <a:pPr eaLnBrk="1" hangingPunct="1"/>
            <a:r>
              <a:rPr lang="en-US" sz="2800" b="1" smtClean="0">
                <a:solidFill>
                  <a:srgbClr val="FF0000"/>
                </a:solidFill>
              </a:rPr>
              <a:t>Password cracking is too easy!</a:t>
            </a:r>
          </a:p>
          <a:p>
            <a:pPr lvl="1" eaLnBrk="1" hangingPunct="1"/>
            <a:r>
              <a:rPr lang="en-US" sz="2400" smtClean="0"/>
              <a:t>One weak password may break security</a:t>
            </a:r>
          </a:p>
          <a:p>
            <a:pPr lvl="1" eaLnBrk="1" hangingPunct="1"/>
            <a:r>
              <a:rPr lang="en-US" sz="2400" smtClean="0"/>
              <a:t>Users choose bad passwords</a:t>
            </a:r>
          </a:p>
          <a:p>
            <a:pPr lvl="1" eaLnBrk="1" hangingPunct="1"/>
            <a:r>
              <a:rPr lang="en-US" sz="2400" smtClean="0"/>
              <a:t>Social engineering attacks, etc.</a:t>
            </a:r>
          </a:p>
          <a:p>
            <a:pPr eaLnBrk="1" hangingPunct="1"/>
            <a:r>
              <a:rPr lang="en-US" sz="2800" smtClean="0"/>
              <a:t>The bad guy has all of the advantages</a:t>
            </a:r>
          </a:p>
          <a:p>
            <a:pPr eaLnBrk="1" hangingPunct="1"/>
            <a:r>
              <a:rPr lang="en-US" sz="2800" smtClean="0"/>
              <a:t>All of the math favors bad guys</a:t>
            </a:r>
          </a:p>
          <a:p>
            <a:pPr eaLnBrk="1" hangingPunct="1"/>
            <a:r>
              <a:rPr lang="en-US" sz="2800" smtClean="0"/>
              <a:t>Passwords are a </a:t>
            </a:r>
            <a:r>
              <a:rPr lang="en-US" sz="2800" b="1" smtClean="0">
                <a:solidFill>
                  <a:schemeClr val="accent2"/>
                </a:solidFill>
              </a:rPr>
              <a:t>big</a:t>
            </a:r>
            <a:r>
              <a:rPr lang="en-US" sz="2800" smtClean="0"/>
              <a:t> security problem</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1295400"/>
            <a:ext cx="7772400" cy="1143000"/>
          </a:xfrm>
        </p:spPr>
        <p:txBody>
          <a:bodyPr/>
          <a:lstStyle/>
          <a:p>
            <a:pPr eaLnBrk="1" hangingPunct="1"/>
            <a:r>
              <a:rPr lang="en-US" smtClean="0"/>
              <a:t>Biometrics</a:t>
            </a:r>
          </a:p>
        </p:txBody>
      </p:sp>
      <p:pic>
        <p:nvPicPr>
          <p:cNvPr id="25603" name="Picture 4"/>
          <p:cNvPicPr>
            <a:picLocks noChangeAspect="1" noChangeArrowheads="1"/>
          </p:cNvPicPr>
          <p:nvPr/>
        </p:nvPicPr>
        <p:blipFill>
          <a:blip r:embed="rId2" cstate="print"/>
          <a:srcRect/>
          <a:stretch>
            <a:fillRect/>
          </a:stretch>
        </p:blipFill>
        <p:spPr bwMode="auto">
          <a:xfrm>
            <a:off x="2819400" y="2730500"/>
            <a:ext cx="3517900" cy="1765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Sept. 2012 News</a:t>
            </a:r>
            <a:endParaRPr lang="en-US" dirty="0"/>
          </a:p>
        </p:txBody>
      </p:sp>
      <p:sp>
        <p:nvSpPr>
          <p:cNvPr id="3" name="Content Placeholder 2"/>
          <p:cNvSpPr>
            <a:spLocks noGrp="1"/>
          </p:cNvSpPr>
          <p:nvPr>
            <p:ph idx="1"/>
          </p:nvPr>
        </p:nvSpPr>
        <p:spPr/>
        <p:txBody>
          <a:bodyPr/>
          <a:lstStyle/>
          <a:p>
            <a:r>
              <a:rPr lang="en-US" b="1" dirty="0"/>
              <a:t>FBI begins installation of $1 billion face recognition system across America</a:t>
            </a:r>
          </a:p>
          <a:p>
            <a:r>
              <a:rPr lang="en-US" dirty="0"/>
              <a:t>http://rt.com/usa/fbi-recognition-system-ngi-640/</a:t>
            </a:r>
          </a:p>
        </p:txBody>
      </p:sp>
    </p:spTree>
    <p:extLst>
      <p:ext uri="{BB962C8B-B14F-4D97-AF65-F5344CB8AC3E}">
        <p14:creationId xmlns:p14="http://schemas.microsoft.com/office/powerpoint/2010/main" val="855282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304800"/>
            <a:ext cx="7772400" cy="1143000"/>
          </a:xfrm>
        </p:spPr>
        <p:txBody>
          <a:bodyPr/>
          <a:lstStyle/>
          <a:p>
            <a:pPr eaLnBrk="1" hangingPunct="1"/>
            <a:r>
              <a:rPr lang="en-US" smtClean="0"/>
              <a:t>Something You Are</a:t>
            </a:r>
          </a:p>
        </p:txBody>
      </p:sp>
      <p:sp>
        <p:nvSpPr>
          <p:cNvPr id="26627" name="Rectangle 3"/>
          <p:cNvSpPr>
            <a:spLocks noGrp="1" noChangeArrowheads="1"/>
          </p:cNvSpPr>
          <p:nvPr>
            <p:ph idx="1"/>
          </p:nvPr>
        </p:nvSpPr>
        <p:spPr>
          <a:xfrm>
            <a:off x="685800" y="1371600"/>
            <a:ext cx="7620000" cy="990600"/>
          </a:xfrm>
        </p:spPr>
        <p:txBody>
          <a:bodyPr/>
          <a:lstStyle/>
          <a:p>
            <a:pPr eaLnBrk="1" hangingPunct="1"/>
            <a:r>
              <a:rPr lang="en-US" sz="2800" smtClean="0"/>
              <a:t>Biometric</a:t>
            </a:r>
          </a:p>
          <a:p>
            <a:pPr lvl="1" eaLnBrk="1" hangingPunct="1"/>
            <a:r>
              <a:rPr lang="en-US" sz="2400" b="1" smtClean="0">
                <a:solidFill>
                  <a:schemeClr val="accent2"/>
                </a:solidFill>
              </a:rPr>
              <a:t>“You are your key”</a:t>
            </a:r>
            <a:r>
              <a:rPr lang="en-US" sz="2400" smtClean="0"/>
              <a:t> </a:t>
            </a:r>
            <a:r>
              <a:rPr lang="en-US" sz="2400" smtClean="0">
                <a:sym typeface="Symbol" pitchFamily="18" charset="2"/>
              </a:rPr>
              <a:t></a:t>
            </a:r>
            <a:r>
              <a:rPr lang="en-US" sz="2400" smtClean="0"/>
              <a:t> Schneier</a:t>
            </a:r>
          </a:p>
        </p:txBody>
      </p:sp>
      <p:sp>
        <p:nvSpPr>
          <p:cNvPr id="276484" name="AutoShape 4"/>
          <p:cNvSpPr>
            <a:spLocks noChangeArrowheads="1"/>
          </p:cNvSpPr>
          <p:nvPr/>
        </p:nvSpPr>
        <p:spPr bwMode="auto">
          <a:xfrm>
            <a:off x="6324600" y="3124200"/>
            <a:ext cx="1524000" cy="685800"/>
          </a:xfrm>
          <a:prstGeom prst="cloudCallout">
            <a:avLst>
              <a:gd name="adj1" fmla="val -3852"/>
              <a:gd name="adj2" fmla="val 18750"/>
            </a:avLst>
          </a:prstGeom>
          <a:solidFill>
            <a:srgbClr val="91C8FF"/>
          </a:solidFill>
          <a:ln w="9525">
            <a:noFill/>
            <a:round/>
            <a:headEnd/>
            <a:tailEnd/>
          </a:ln>
          <a:effectLst>
            <a:outerShdw dist="107763" dir="2700000" algn="ctr" rotWithShape="0">
              <a:schemeClr val="bg2"/>
            </a:outerShdw>
          </a:effectLst>
        </p:spPr>
        <p:txBody>
          <a:bodyPr wrap="none" anchor="ctr"/>
          <a:lstStyle/>
          <a:p>
            <a:pPr algn="ctr" eaLnBrk="0" hangingPunct="0">
              <a:defRPr/>
            </a:pPr>
            <a:endParaRPr lang="en-US">
              <a:latin typeface="Segoe UI" pitchFamily="34" charset="0"/>
              <a:ea typeface="Segoe UI" pitchFamily="34" charset="0"/>
              <a:cs typeface="Segoe UI" pitchFamily="34" charset="0"/>
            </a:endParaRPr>
          </a:p>
        </p:txBody>
      </p:sp>
      <p:sp>
        <p:nvSpPr>
          <p:cNvPr id="276485" name="AutoShape 5"/>
          <p:cNvSpPr>
            <a:spLocks noChangeArrowheads="1"/>
          </p:cNvSpPr>
          <p:nvPr/>
        </p:nvSpPr>
        <p:spPr bwMode="auto">
          <a:xfrm>
            <a:off x="5638800" y="3657600"/>
            <a:ext cx="1524000" cy="685800"/>
          </a:xfrm>
          <a:prstGeom prst="cloudCallout">
            <a:avLst>
              <a:gd name="adj1" fmla="val -3852"/>
              <a:gd name="adj2" fmla="val 18750"/>
            </a:avLst>
          </a:prstGeom>
          <a:solidFill>
            <a:schemeClr val="folHlink"/>
          </a:solidFill>
          <a:ln w="9525">
            <a:noFill/>
            <a:round/>
            <a:headEnd/>
            <a:tailEnd/>
          </a:ln>
          <a:effectLst>
            <a:outerShdw dist="107763" dir="2700000" algn="ctr" rotWithShape="0">
              <a:schemeClr val="bg2"/>
            </a:outerShdw>
          </a:effectLst>
        </p:spPr>
        <p:txBody>
          <a:bodyPr wrap="none" anchor="ctr"/>
          <a:lstStyle/>
          <a:p>
            <a:pPr algn="ctr" eaLnBrk="0" hangingPunct="0">
              <a:defRPr/>
            </a:pPr>
            <a:endParaRPr lang="en-US">
              <a:latin typeface="Segoe UI" pitchFamily="34" charset="0"/>
              <a:ea typeface="Segoe UI" pitchFamily="34" charset="0"/>
              <a:cs typeface="Segoe UI" pitchFamily="34" charset="0"/>
            </a:endParaRPr>
          </a:p>
        </p:txBody>
      </p:sp>
      <p:sp>
        <p:nvSpPr>
          <p:cNvPr id="276486" name="AutoShape 6"/>
          <p:cNvSpPr>
            <a:spLocks noChangeArrowheads="1"/>
          </p:cNvSpPr>
          <p:nvPr/>
        </p:nvSpPr>
        <p:spPr bwMode="auto">
          <a:xfrm>
            <a:off x="7010400" y="3581400"/>
            <a:ext cx="1524000" cy="685800"/>
          </a:xfrm>
          <a:prstGeom prst="cloudCallout">
            <a:avLst>
              <a:gd name="adj1" fmla="val -3852"/>
              <a:gd name="adj2" fmla="val 18750"/>
            </a:avLst>
          </a:prstGeom>
          <a:solidFill>
            <a:schemeClr val="folHlink"/>
          </a:solidFill>
          <a:ln w="9525">
            <a:noFill/>
            <a:round/>
            <a:headEnd/>
            <a:tailEnd/>
          </a:ln>
          <a:effectLst>
            <a:outerShdw dist="107763" dir="2700000" algn="ctr" rotWithShape="0">
              <a:schemeClr val="bg2"/>
            </a:outerShdw>
          </a:effectLst>
        </p:spPr>
        <p:txBody>
          <a:bodyPr wrap="none" anchor="ctr"/>
          <a:lstStyle/>
          <a:p>
            <a:pPr algn="ctr" eaLnBrk="0" hangingPunct="0">
              <a:defRPr/>
            </a:pPr>
            <a:endParaRPr lang="en-US">
              <a:latin typeface="Segoe UI" pitchFamily="34" charset="0"/>
              <a:ea typeface="Segoe UI" pitchFamily="34" charset="0"/>
              <a:cs typeface="Segoe UI" pitchFamily="34" charset="0"/>
            </a:endParaRPr>
          </a:p>
        </p:txBody>
      </p:sp>
      <p:sp>
        <p:nvSpPr>
          <p:cNvPr id="26631" name="Text Box 7"/>
          <p:cNvSpPr txBox="1">
            <a:spLocks noChangeArrowheads="1"/>
          </p:cNvSpPr>
          <p:nvPr/>
        </p:nvSpPr>
        <p:spPr bwMode="auto">
          <a:xfrm>
            <a:off x="6781800" y="3200400"/>
            <a:ext cx="762000" cy="457200"/>
          </a:xfrm>
          <a:prstGeom prst="rect">
            <a:avLst/>
          </a:prstGeom>
          <a:noFill/>
          <a:ln w="9525">
            <a:noFill/>
            <a:miter lim="800000"/>
            <a:headEnd/>
            <a:tailEnd/>
          </a:ln>
        </p:spPr>
        <p:txBody>
          <a:bodyPr>
            <a:spAutoFit/>
          </a:bodyPr>
          <a:lstStyle/>
          <a:p>
            <a:pPr eaLnBrk="0" hangingPunct="0">
              <a:spcBef>
                <a:spcPct val="50000"/>
              </a:spcBef>
            </a:pPr>
            <a:r>
              <a:rPr lang="en-US" b="1">
                <a:latin typeface="Segoe UI" pitchFamily="34" charset="0"/>
                <a:ea typeface="Segoe UI" pitchFamily="34" charset="0"/>
                <a:cs typeface="Segoe UI" pitchFamily="34" charset="0"/>
              </a:rPr>
              <a:t>Are</a:t>
            </a:r>
            <a:r>
              <a:rPr lang="en-US">
                <a:latin typeface="Segoe UI" pitchFamily="34" charset="0"/>
                <a:ea typeface="Segoe UI" pitchFamily="34" charset="0"/>
                <a:cs typeface="Segoe UI" pitchFamily="34" charset="0"/>
              </a:rPr>
              <a:t> </a:t>
            </a:r>
          </a:p>
        </p:txBody>
      </p:sp>
      <p:sp>
        <p:nvSpPr>
          <p:cNvPr id="26632" name="Text Box 8"/>
          <p:cNvSpPr txBox="1">
            <a:spLocks noChangeArrowheads="1"/>
          </p:cNvSpPr>
          <p:nvPr/>
        </p:nvSpPr>
        <p:spPr bwMode="auto">
          <a:xfrm>
            <a:off x="5867400" y="3810000"/>
            <a:ext cx="1066800" cy="457200"/>
          </a:xfrm>
          <a:prstGeom prst="rect">
            <a:avLst/>
          </a:prstGeom>
          <a:noFill/>
          <a:ln w="9525">
            <a:noFill/>
            <a:miter lim="800000"/>
            <a:headEnd/>
            <a:tailEnd/>
          </a:ln>
        </p:spPr>
        <p:txBody>
          <a:bodyPr>
            <a:spAutoFit/>
          </a:bodyPr>
          <a:lstStyle/>
          <a:p>
            <a:pPr eaLnBrk="0" hangingPunct="0">
              <a:spcBef>
                <a:spcPct val="50000"/>
              </a:spcBef>
            </a:pPr>
            <a:r>
              <a:rPr lang="en-US">
                <a:latin typeface="Segoe UI" pitchFamily="34" charset="0"/>
                <a:ea typeface="Segoe UI" pitchFamily="34" charset="0"/>
                <a:cs typeface="Segoe UI" pitchFamily="34" charset="0"/>
              </a:rPr>
              <a:t>Know</a:t>
            </a:r>
          </a:p>
        </p:txBody>
      </p:sp>
      <p:sp>
        <p:nvSpPr>
          <p:cNvPr id="26633" name="Text Box 9"/>
          <p:cNvSpPr txBox="1">
            <a:spLocks noChangeArrowheads="1"/>
          </p:cNvSpPr>
          <p:nvPr/>
        </p:nvSpPr>
        <p:spPr bwMode="auto">
          <a:xfrm>
            <a:off x="7299325" y="3698875"/>
            <a:ext cx="865750" cy="461665"/>
          </a:xfrm>
          <a:prstGeom prst="rect">
            <a:avLst/>
          </a:prstGeom>
          <a:noFill/>
          <a:ln w="9525">
            <a:noFill/>
            <a:miter lim="800000"/>
            <a:headEnd/>
            <a:tailEnd/>
          </a:ln>
        </p:spPr>
        <p:txBody>
          <a:bodyPr wrap="none">
            <a:spAutoFit/>
          </a:bodyPr>
          <a:lstStyle/>
          <a:p>
            <a:pPr eaLnBrk="0" hangingPunct="0"/>
            <a:r>
              <a:rPr lang="en-US">
                <a:latin typeface="Segoe UI" pitchFamily="34" charset="0"/>
                <a:ea typeface="Segoe UI" pitchFamily="34" charset="0"/>
                <a:cs typeface="Segoe UI" pitchFamily="34" charset="0"/>
              </a:rPr>
              <a:t>Have</a:t>
            </a:r>
          </a:p>
        </p:txBody>
      </p:sp>
      <p:sp>
        <p:nvSpPr>
          <p:cNvPr id="26634" name="Rectangle 10"/>
          <p:cNvSpPr>
            <a:spLocks noChangeArrowheads="1"/>
          </p:cNvSpPr>
          <p:nvPr/>
        </p:nvSpPr>
        <p:spPr bwMode="auto">
          <a:xfrm>
            <a:off x="685800" y="2362200"/>
            <a:ext cx="5867400" cy="3733800"/>
          </a:xfrm>
          <a:prstGeom prst="rect">
            <a:avLst/>
          </a:prstGeom>
          <a:noFill/>
          <a:ln w="9525">
            <a:noFill/>
            <a:miter lim="800000"/>
            <a:headEnd/>
            <a:tailEnd/>
          </a:ln>
        </p:spPr>
        <p:txBody>
          <a:bodyPr/>
          <a:lstStyle/>
          <a:p>
            <a:pPr marL="342900" indent="-342900">
              <a:lnSpc>
                <a:spcPct val="90000"/>
              </a:lnSpc>
              <a:spcBef>
                <a:spcPct val="20000"/>
              </a:spcBef>
              <a:buClr>
                <a:schemeClr val="accent2"/>
              </a:buClr>
              <a:buSzPct val="75000"/>
              <a:buFont typeface="Wingdings" pitchFamily="2" charset="2"/>
              <a:buChar char="q"/>
            </a:pPr>
            <a:r>
              <a:rPr lang="en-US" sz="2800">
                <a:latin typeface="Segoe UI" pitchFamily="34" charset="0"/>
                <a:ea typeface="Segoe UI" pitchFamily="34" charset="0"/>
                <a:cs typeface="Segoe UI" pitchFamily="34" charset="0"/>
              </a:rPr>
              <a:t>Examples</a:t>
            </a:r>
          </a:p>
          <a:p>
            <a:pPr marL="742950" lvl="1" indent="-285750">
              <a:lnSpc>
                <a:spcPct val="90000"/>
              </a:lnSpc>
              <a:spcBef>
                <a:spcPct val="20000"/>
              </a:spcBef>
              <a:buClr>
                <a:schemeClr val="accent2"/>
              </a:buClr>
              <a:buSzPct val="95000"/>
              <a:buFontTx/>
              <a:buChar char="o"/>
            </a:pPr>
            <a:r>
              <a:rPr lang="en-US">
                <a:latin typeface="Segoe UI" pitchFamily="34" charset="0"/>
                <a:ea typeface="Segoe UI" pitchFamily="34" charset="0"/>
                <a:cs typeface="Segoe UI" pitchFamily="34" charset="0"/>
              </a:rPr>
              <a:t>Fingerprint</a:t>
            </a:r>
          </a:p>
          <a:p>
            <a:pPr marL="742950" lvl="1" indent="-285750">
              <a:lnSpc>
                <a:spcPct val="90000"/>
              </a:lnSpc>
              <a:spcBef>
                <a:spcPct val="20000"/>
              </a:spcBef>
              <a:buClr>
                <a:schemeClr val="accent2"/>
              </a:buClr>
              <a:buSzPct val="95000"/>
              <a:buFontTx/>
              <a:buChar char="o"/>
            </a:pPr>
            <a:r>
              <a:rPr lang="en-US">
                <a:latin typeface="Segoe UI" pitchFamily="34" charset="0"/>
                <a:ea typeface="Segoe UI" pitchFamily="34" charset="0"/>
                <a:cs typeface="Segoe UI" pitchFamily="34" charset="0"/>
              </a:rPr>
              <a:t>Handwritten signature</a:t>
            </a:r>
          </a:p>
          <a:p>
            <a:pPr marL="742950" lvl="1" indent="-285750">
              <a:lnSpc>
                <a:spcPct val="90000"/>
              </a:lnSpc>
              <a:spcBef>
                <a:spcPct val="20000"/>
              </a:spcBef>
              <a:buClr>
                <a:schemeClr val="accent2"/>
              </a:buClr>
              <a:buSzPct val="95000"/>
              <a:buFontTx/>
              <a:buChar char="o"/>
            </a:pPr>
            <a:r>
              <a:rPr lang="en-US">
                <a:latin typeface="Segoe UI" pitchFamily="34" charset="0"/>
                <a:ea typeface="Segoe UI" pitchFamily="34" charset="0"/>
                <a:cs typeface="Segoe UI" pitchFamily="34" charset="0"/>
              </a:rPr>
              <a:t>Facial recognition</a:t>
            </a:r>
          </a:p>
          <a:p>
            <a:pPr marL="742950" lvl="1" indent="-285750">
              <a:lnSpc>
                <a:spcPct val="90000"/>
              </a:lnSpc>
              <a:spcBef>
                <a:spcPct val="20000"/>
              </a:spcBef>
              <a:buClr>
                <a:schemeClr val="accent2"/>
              </a:buClr>
              <a:buSzPct val="95000"/>
              <a:buFontTx/>
              <a:buChar char="o"/>
            </a:pPr>
            <a:r>
              <a:rPr lang="en-US">
                <a:latin typeface="Segoe UI" pitchFamily="34" charset="0"/>
                <a:ea typeface="Segoe UI" pitchFamily="34" charset="0"/>
                <a:cs typeface="Segoe UI" pitchFamily="34" charset="0"/>
              </a:rPr>
              <a:t>Speech recognition</a:t>
            </a:r>
          </a:p>
          <a:p>
            <a:pPr marL="742950" lvl="1" indent="-285750">
              <a:lnSpc>
                <a:spcPct val="90000"/>
              </a:lnSpc>
              <a:spcBef>
                <a:spcPct val="20000"/>
              </a:spcBef>
              <a:buClr>
                <a:schemeClr val="accent2"/>
              </a:buClr>
              <a:buSzPct val="95000"/>
              <a:buFontTx/>
              <a:buChar char="o"/>
            </a:pPr>
            <a:r>
              <a:rPr lang="en-US">
                <a:latin typeface="Segoe UI" pitchFamily="34" charset="0"/>
                <a:ea typeface="Segoe UI" pitchFamily="34" charset="0"/>
                <a:cs typeface="Segoe UI" pitchFamily="34" charset="0"/>
              </a:rPr>
              <a:t>Gait (walking) recognition</a:t>
            </a:r>
          </a:p>
          <a:p>
            <a:pPr marL="742950" lvl="1" indent="-285750">
              <a:lnSpc>
                <a:spcPct val="90000"/>
              </a:lnSpc>
              <a:spcBef>
                <a:spcPct val="20000"/>
              </a:spcBef>
              <a:buClr>
                <a:schemeClr val="accent2"/>
              </a:buClr>
              <a:buSzPct val="95000"/>
              <a:buFontTx/>
              <a:buChar char="o"/>
            </a:pPr>
            <a:r>
              <a:rPr lang="en-US">
                <a:latin typeface="Segoe UI" pitchFamily="34" charset="0"/>
                <a:ea typeface="Segoe UI" pitchFamily="34" charset="0"/>
                <a:cs typeface="Segoe UI" pitchFamily="34" charset="0"/>
              </a:rPr>
              <a:t>“Digital doggie” (odor recognition)</a:t>
            </a:r>
          </a:p>
          <a:p>
            <a:pPr marL="742950" lvl="1" indent="-285750">
              <a:lnSpc>
                <a:spcPct val="90000"/>
              </a:lnSpc>
              <a:spcBef>
                <a:spcPct val="20000"/>
              </a:spcBef>
              <a:buClr>
                <a:schemeClr val="accent2"/>
              </a:buClr>
              <a:buSzPct val="95000"/>
              <a:buFontTx/>
              <a:buChar char="o"/>
            </a:pPr>
            <a:r>
              <a:rPr lang="en-US">
                <a:latin typeface="Segoe UI" pitchFamily="34" charset="0"/>
                <a:ea typeface="Segoe UI" pitchFamily="34" charset="0"/>
                <a:cs typeface="Segoe UI" pitchFamily="34" charset="0"/>
              </a:rPr>
              <a:t>Many more!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381000"/>
            <a:ext cx="7848600" cy="1371600"/>
          </a:xfrm>
        </p:spPr>
        <p:txBody>
          <a:bodyPr/>
          <a:lstStyle/>
          <a:p>
            <a:pPr eaLnBrk="1" hangingPunct="1"/>
            <a:r>
              <a:rPr lang="en-US" dirty="0" smtClean="0"/>
              <a:t>Means of User Authentication</a:t>
            </a:r>
          </a:p>
        </p:txBody>
      </p:sp>
      <p:sp>
        <p:nvSpPr>
          <p:cNvPr id="139267" name="Rectangle 3"/>
          <p:cNvSpPr>
            <a:spLocks noGrp="1" noChangeArrowheads="1"/>
          </p:cNvSpPr>
          <p:nvPr>
            <p:ph idx="1"/>
          </p:nvPr>
        </p:nvSpPr>
        <p:spPr>
          <a:xfrm>
            <a:off x="685800" y="1828800"/>
            <a:ext cx="8001000" cy="4114800"/>
          </a:xfrm>
        </p:spPr>
        <p:txBody>
          <a:bodyPr/>
          <a:lstStyle/>
          <a:p>
            <a:pPr eaLnBrk="1" hangingPunct="1"/>
            <a:r>
              <a:rPr lang="en-US" sz="2800" dirty="0" smtClean="0"/>
              <a:t>How to authenticate a human to a machine?</a:t>
            </a:r>
          </a:p>
          <a:p>
            <a:pPr eaLnBrk="1" hangingPunct="1"/>
            <a:r>
              <a:rPr lang="en-US" sz="2800" dirty="0" smtClean="0"/>
              <a:t>Can be based on…</a:t>
            </a:r>
          </a:p>
          <a:p>
            <a:pPr lvl="1" eaLnBrk="1" hangingPunct="1"/>
            <a:r>
              <a:rPr lang="en-US" sz="2400" dirty="0" smtClean="0"/>
              <a:t>Something you </a:t>
            </a:r>
            <a:r>
              <a:rPr lang="en-US" sz="2400" b="1" dirty="0" smtClean="0">
                <a:solidFill>
                  <a:schemeClr val="accent2"/>
                </a:solidFill>
              </a:rPr>
              <a:t>know</a:t>
            </a:r>
            <a:endParaRPr lang="en-US" sz="2400" dirty="0" smtClean="0">
              <a:solidFill>
                <a:srgbClr val="FF0000"/>
              </a:solidFill>
            </a:endParaRPr>
          </a:p>
          <a:p>
            <a:pPr lvl="2" eaLnBrk="1" hangingPunct="1"/>
            <a:r>
              <a:rPr lang="en-US" sz="2000" dirty="0" smtClean="0"/>
              <a:t>For example, a password</a:t>
            </a:r>
          </a:p>
          <a:p>
            <a:pPr lvl="1" eaLnBrk="1" hangingPunct="1"/>
            <a:r>
              <a:rPr lang="en-US" sz="2400" dirty="0" smtClean="0"/>
              <a:t>Something you </a:t>
            </a:r>
            <a:r>
              <a:rPr lang="en-US" sz="2400" b="1" dirty="0" smtClean="0">
                <a:solidFill>
                  <a:schemeClr val="accent2"/>
                </a:solidFill>
              </a:rPr>
              <a:t>have</a:t>
            </a:r>
          </a:p>
          <a:p>
            <a:pPr lvl="2" eaLnBrk="1" hangingPunct="1"/>
            <a:r>
              <a:rPr lang="en-US" sz="2000" dirty="0" smtClean="0"/>
              <a:t>For example, a smartcard</a:t>
            </a:r>
          </a:p>
          <a:p>
            <a:pPr lvl="1" eaLnBrk="1" hangingPunct="1"/>
            <a:r>
              <a:rPr lang="en-US" sz="2400" dirty="0" smtClean="0"/>
              <a:t>Something you </a:t>
            </a:r>
            <a:r>
              <a:rPr lang="en-US" sz="2400" b="1" dirty="0" smtClean="0">
                <a:solidFill>
                  <a:schemeClr val="accent2"/>
                </a:solidFill>
              </a:rPr>
              <a:t>are</a:t>
            </a:r>
            <a:endParaRPr lang="en-US" sz="2400" dirty="0" smtClean="0">
              <a:solidFill>
                <a:srgbClr val="FF0000"/>
              </a:solidFill>
            </a:endParaRPr>
          </a:p>
          <a:p>
            <a:pPr lvl="2" eaLnBrk="1" hangingPunct="1"/>
            <a:r>
              <a:rPr lang="en-US" sz="2000" dirty="0" smtClean="0"/>
              <a:t>For example, your fingerprint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 calcmode="lin" valueType="num">
                                      <p:cBhvr additive="base">
                                        <p:cTn id="7" dur="500" fill="hold"/>
                                        <p:tgtEl>
                                          <p:spTgt spid="139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9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9267">
                                            <p:txEl>
                                              <p:pRg st="1" end="1"/>
                                            </p:txEl>
                                          </p:spTgt>
                                        </p:tgtEl>
                                        <p:attrNameLst>
                                          <p:attrName>style.visibility</p:attrName>
                                        </p:attrNameLst>
                                      </p:cBhvr>
                                      <p:to>
                                        <p:strVal val="visible"/>
                                      </p:to>
                                    </p:set>
                                    <p:anim calcmode="lin" valueType="num">
                                      <p:cBhvr additive="base">
                                        <p:cTn id="13" dur="500" fill="hold"/>
                                        <p:tgtEl>
                                          <p:spTgt spid="139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9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9267">
                                            <p:txEl>
                                              <p:pRg st="2" end="2"/>
                                            </p:txEl>
                                          </p:spTgt>
                                        </p:tgtEl>
                                        <p:attrNameLst>
                                          <p:attrName>style.visibility</p:attrName>
                                        </p:attrNameLst>
                                      </p:cBhvr>
                                      <p:to>
                                        <p:strVal val="visible"/>
                                      </p:to>
                                    </p:set>
                                    <p:anim calcmode="lin" valueType="num">
                                      <p:cBhvr additive="base">
                                        <p:cTn id="19" dur="500" fill="hold"/>
                                        <p:tgtEl>
                                          <p:spTgt spid="139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9267">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39267">
                                            <p:txEl>
                                              <p:pRg st="3" end="3"/>
                                            </p:txEl>
                                          </p:spTgt>
                                        </p:tgtEl>
                                        <p:attrNameLst>
                                          <p:attrName>style.visibility</p:attrName>
                                        </p:attrNameLst>
                                      </p:cBhvr>
                                      <p:to>
                                        <p:strVal val="visible"/>
                                      </p:to>
                                    </p:set>
                                    <p:anim calcmode="lin" valueType="num">
                                      <p:cBhvr additive="base">
                                        <p:cTn id="23" dur="500" fill="hold"/>
                                        <p:tgtEl>
                                          <p:spTgt spid="139267">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392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39267">
                                            <p:txEl>
                                              <p:pRg st="4" end="4"/>
                                            </p:txEl>
                                          </p:spTgt>
                                        </p:tgtEl>
                                        <p:attrNameLst>
                                          <p:attrName>style.visibility</p:attrName>
                                        </p:attrNameLst>
                                      </p:cBhvr>
                                      <p:to>
                                        <p:strVal val="visible"/>
                                      </p:to>
                                    </p:set>
                                    <p:anim calcmode="lin" valueType="num">
                                      <p:cBhvr additive="base">
                                        <p:cTn id="29" dur="500" fill="hold"/>
                                        <p:tgtEl>
                                          <p:spTgt spid="139267">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39267">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39267">
                                            <p:txEl>
                                              <p:pRg st="5" end="5"/>
                                            </p:txEl>
                                          </p:spTgt>
                                        </p:tgtEl>
                                        <p:attrNameLst>
                                          <p:attrName>style.visibility</p:attrName>
                                        </p:attrNameLst>
                                      </p:cBhvr>
                                      <p:to>
                                        <p:strVal val="visible"/>
                                      </p:to>
                                    </p:set>
                                    <p:anim calcmode="lin" valueType="num">
                                      <p:cBhvr additive="base">
                                        <p:cTn id="33" dur="500" fill="hold"/>
                                        <p:tgtEl>
                                          <p:spTgt spid="139267">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392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39267">
                                            <p:txEl>
                                              <p:pRg st="6" end="6"/>
                                            </p:txEl>
                                          </p:spTgt>
                                        </p:tgtEl>
                                        <p:attrNameLst>
                                          <p:attrName>style.visibility</p:attrName>
                                        </p:attrNameLst>
                                      </p:cBhvr>
                                      <p:to>
                                        <p:strVal val="visible"/>
                                      </p:to>
                                    </p:set>
                                    <p:anim calcmode="lin" valueType="num">
                                      <p:cBhvr additive="base">
                                        <p:cTn id="39" dur="500" fill="hold"/>
                                        <p:tgtEl>
                                          <p:spTgt spid="139267">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39267">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39267">
                                            <p:txEl>
                                              <p:pRg st="7" end="7"/>
                                            </p:txEl>
                                          </p:spTgt>
                                        </p:tgtEl>
                                        <p:attrNameLst>
                                          <p:attrName>style.visibility</p:attrName>
                                        </p:attrNameLst>
                                      </p:cBhvr>
                                      <p:to>
                                        <p:strVal val="visible"/>
                                      </p:to>
                                    </p:set>
                                    <p:anim calcmode="lin" valueType="num">
                                      <p:cBhvr additive="base">
                                        <p:cTn id="43" dur="500" fill="hold"/>
                                        <p:tgtEl>
                                          <p:spTgt spid="139267">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3926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228600"/>
            <a:ext cx="7772400" cy="1143000"/>
          </a:xfrm>
        </p:spPr>
        <p:txBody>
          <a:bodyPr/>
          <a:lstStyle/>
          <a:p>
            <a:pPr eaLnBrk="1" hangingPunct="1"/>
            <a:r>
              <a:rPr lang="en-US" smtClean="0"/>
              <a:t>Ideal Biometric</a:t>
            </a:r>
          </a:p>
        </p:txBody>
      </p:sp>
      <p:sp>
        <p:nvSpPr>
          <p:cNvPr id="28675" name="Rectangle 3"/>
          <p:cNvSpPr>
            <a:spLocks noGrp="1" noChangeArrowheads="1"/>
          </p:cNvSpPr>
          <p:nvPr>
            <p:ph idx="1"/>
          </p:nvPr>
        </p:nvSpPr>
        <p:spPr>
          <a:xfrm>
            <a:off x="685800" y="1371600"/>
            <a:ext cx="8001000" cy="4724400"/>
          </a:xfrm>
        </p:spPr>
        <p:txBody>
          <a:bodyPr>
            <a:normAutofit lnSpcReduction="10000"/>
          </a:bodyPr>
          <a:lstStyle/>
          <a:p>
            <a:pPr eaLnBrk="1" hangingPunct="1"/>
            <a:r>
              <a:rPr lang="en-US" sz="2800" b="1" smtClean="0">
                <a:solidFill>
                  <a:schemeClr val="hlink"/>
                </a:solidFill>
              </a:rPr>
              <a:t>Universal</a:t>
            </a:r>
            <a:r>
              <a:rPr lang="en-US" sz="2800" smtClean="0"/>
              <a:t> </a:t>
            </a:r>
            <a:r>
              <a:rPr lang="en-US" sz="2800" smtClean="0">
                <a:sym typeface="Symbol" pitchFamily="18" charset="2"/>
              </a:rPr>
              <a:t></a:t>
            </a:r>
            <a:r>
              <a:rPr lang="en-US" sz="2800" smtClean="0"/>
              <a:t> applies to (almost) everyone</a:t>
            </a:r>
          </a:p>
          <a:p>
            <a:pPr lvl="1" eaLnBrk="1" hangingPunct="1"/>
            <a:r>
              <a:rPr lang="en-US" sz="2400" smtClean="0"/>
              <a:t>In reality, no biometric applies to everyone</a:t>
            </a:r>
          </a:p>
          <a:p>
            <a:pPr eaLnBrk="1" hangingPunct="1"/>
            <a:r>
              <a:rPr lang="en-US" sz="2800" b="1" smtClean="0">
                <a:solidFill>
                  <a:schemeClr val="hlink"/>
                </a:solidFill>
              </a:rPr>
              <a:t>Distinguishing</a:t>
            </a:r>
            <a:r>
              <a:rPr lang="en-US" sz="2800" smtClean="0"/>
              <a:t> </a:t>
            </a:r>
            <a:r>
              <a:rPr lang="en-US" sz="2800" smtClean="0">
                <a:sym typeface="Symbol" pitchFamily="18" charset="2"/>
              </a:rPr>
              <a:t></a:t>
            </a:r>
            <a:r>
              <a:rPr lang="en-US" sz="2800" smtClean="0"/>
              <a:t> distinguish with certainty</a:t>
            </a:r>
          </a:p>
          <a:p>
            <a:pPr lvl="1" eaLnBrk="1" hangingPunct="1"/>
            <a:r>
              <a:rPr lang="en-US" sz="2400" smtClean="0"/>
              <a:t>In reality, cannot hope for 100% certainty</a:t>
            </a:r>
          </a:p>
          <a:p>
            <a:pPr eaLnBrk="1" hangingPunct="1"/>
            <a:r>
              <a:rPr lang="en-US" sz="2800" b="1" smtClean="0">
                <a:solidFill>
                  <a:schemeClr val="hlink"/>
                </a:solidFill>
              </a:rPr>
              <a:t>Permanent</a:t>
            </a:r>
            <a:r>
              <a:rPr lang="en-US" sz="2800" smtClean="0"/>
              <a:t> </a:t>
            </a:r>
            <a:r>
              <a:rPr lang="en-US" sz="2800" smtClean="0">
                <a:sym typeface="Symbol" pitchFamily="18" charset="2"/>
              </a:rPr>
              <a:t></a:t>
            </a:r>
            <a:r>
              <a:rPr lang="en-US" sz="2800" smtClean="0"/>
              <a:t> physical characteristic being measured never changes</a:t>
            </a:r>
          </a:p>
          <a:p>
            <a:pPr lvl="1" eaLnBrk="1" hangingPunct="1"/>
            <a:r>
              <a:rPr lang="en-US" sz="2400" smtClean="0"/>
              <a:t>In reality, want it to remain valid for a long time</a:t>
            </a:r>
          </a:p>
          <a:p>
            <a:pPr eaLnBrk="1" hangingPunct="1"/>
            <a:r>
              <a:rPr lang="en-US" sz="2800" b="1" smtClean="0">
                <a:solidFill>
                  <a:schemeClr val="hlink"/>
                </a:solidFill>
              </a:rPr>
              <a:t>Collectable</a:t>
            </a:r>
            <a:r>
              <a:rPr lang="en-US" sz="2800" smtClean="0"/>
              <a:t> </a:t>
            </a:r>
            <a:r>
              <a:rPr lang="en-US" sz="2800" smtClean="0">
                <a:sym typeface="Symbol" pitchFamily="18" charset="2"/>
              </a:rPr>
              <a:t></a:t>
            </a:r>
            <a:r>
              <a:rPr lang="en-US" sz="2800" smtClean="0"/>
              <a:t> easy to collect required data </a:t>
            </a:r>
          </a:p>
          <a:p>
            <a:pPr lvl="1" eaLnBrk="1" hangingPunct="1"/>
            <a:r>
              <a:rPr lang="en-US" sz="2400" smtClean="0"/>
              <a:t>Depends on whether subjects are cooperative</a:t>
            </a:r>
          </a:p>
          <a:p>
            <a:pPr eaLnBrk="1" hangingPunct="1"/>
            <a:r>
              <a:rPr lang="en-US" sz="2800" smtClean="0"/>
              <a:t>Safe, easy to use, etc., etc.</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Biometric Authentication </a:t>
            </a:r>
          </a:p>
        </p:txBody>
      </p:sp>
      <p:sp>
        <p:nvSpPr>
          <p:cNvPr id="24579" name="Rectangle 3"/>
          <p:cNvSpPr>
            <a:spLocks noGrp="1" noChangeArrowheads="1"/>
          </p:cNvSpPr>
          <p:nvPr>
            <p:ph type="body" idx="1"/>
          </p:nvPr>
        </p:nvSpPr>
        <p:spPr>
          <a:xfrm>
            <a:off x="457200" y="1600200"/>
            <a:ext cx="8229600" cy="1238250"/>
          </a:xfrm>
        </p:spPr>
        <p:txBody>
          <a:bodyPr/>
          <a:lstStyle/>
          <a:p>
            <a:pPr eaLnBrk="1" hangingPunct="1"/>
            <a:r>
              <a:rPr lang="en-US" altLang="en-US" smtClean="0"/>
              <a:t>authenticate user based on one of their physical characteristics</a:t>
            </a:r>
          </a:p>
        </p:txBody>
      </p:sp>
      <p:pic>
        <p:nvPicPr>
          <p:cNvPr id="24580" name="Picture 4"/>
          <p:cNvPicPr>
            <a:picLocks noChangeAspect="1" noChangeArrowheads="1"/>
          </p:cNvPicPr>
          <p:nvPr/>
        </p:nvPicPr>
        <p:blipFill>
          <a:blip r:embed="rId3">
            <a:extLst>
              <a:ext uri="{28A0092B-C50C-407E-A947-70E740481C1C}">
                <a14:useLocalDpi xmlns:a14="http://schemas.microsoft.com/office/drawing/2010/main" val="0"/>
              </a:ext>
            </a:extLst>
          </a:blip>
          <a:srcRect l="7159" t="9250" r="17897" b="32373"/>
          <a:stretch>
            <a:fillRect/>
          </a:stretch>
        </p:blipFill>
        <p:spPr bwMode="auto">
          <a:xfrm>
            <a:off x="1524000" y="2819400"/>
            <a:ext cx="6029325" cy="363537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85467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457200"/>
            <a:ext cx="7772400" cy="1143000"/>
          </a:xfrm>
        </p:spPr>
        <p:txBody>
          <a:bodyPr/>
          <a:lstStyle/>
          <a:p>
            <a:pPr eaLnBrk="1" hangingPunct="1"/>
            <a:r>
              <a:rPr lang="en-US" smtClean="0"/>
              <a:t>Biometric Modes</a:t>
            </a:r>
          </a:p>
        </p:txBody>
      </p:sp>
      <p:sp>
        <p:nvSpPr>
          <p:cNvPr id="29699" name="Rectangle 3"/>
          <p:cNvSpPr>
            <a:spLocks noGrp="1" noChangeArrowheads="1"/>
          </p:cNvSpPr>
          <p:nvPr>
            <p:ph idx="1"/>
          </p:nvPr>
        </p:nvSpPr>
        <p:spPr>
          <a:xfrm>
            <a:off x="685800" y="1676400"/>
            <a:ext cx="7924800" cy="3733800"/>
          </a:xfrm>
        </p:spPr>
        <p:txBody>
          <a:bodyPr/>
          <a:lstStyle/>
          <a:p>
            <a:pPr eaLnBrk="1" hangingPunct="1"/>
            <a:r>
              <a:rPr lang="en-US" sz="2800" b="1" dirty="0" smtClean="0">
                <a:solidFill>
                  <a:schemeClr val="hlink"/>
                </a:solidFill>
              </a:rPr>
              <a:t>Authentication</a:t>
            </a:r>
            <a:r>
              <a:rPr lang="en-US" altLang="zh-CN" sz="2800" b="1" dirty="0">
                <a:solidFill>
                  <a:schemeClr val="hlink"/>
                </a:solidFill>
              </a:rPr>
              <a:t>/Verification</a:t>
            </a:r>
            <a:r>
              <a:rPr lang="en-US" sz="2800" dirty="0" smtClean="0"/>
              <a:t> </a:t>
            </a:r>
            <a:r>
              <a:rPr lang="en-US" sz="2800" dirty="0" smtClean="0">
                <a:sym typeface="Symbol" pitchFamily="18" charset="2"/>
              </a:rPr>
              <a:t></a:t>
            </a:r>
            <a:r>
              <a:rPr lang="en-US" sz="2800" dirty="0" smtClean="0"/>
              <a:t> Is that really you?</a:t>
            </a:r>
          </a:p>
          <a:p>
            <a:pPr lvl="1" eaLnBrk="1" hangingPunct="1"/>
            <a:r>
              <a:rPr lang="en-US" sz="2400" dirty="0" smtClean="0"/>
              <a:t>Compare one to one</a:t>
            </a:r>
          </a:p>
          <a:p>
            <a:pPr lvl="1" eaLnBrk="1" hangingPunct="1"/>
            <a:r>
              <a:rPr lang="en-US" sz="2400" dirty="0" smtClean="0"/>
              <a:t>Example: Thumbprint mouse</a:t>
            </a:r>
          </a:p>
          <a:p>
            <a:r>
              <a:rPr lang="en-US" sz="2800" b="1" dirty="0">
                <a:solidFill>
                  <a:schemeClr val="hlink"/>
                </a:solidFill>
              </a:rPr>
              <a:t>Identification</a:t>
            </a:r>
            <a:r>
              <a:rPr lang="en-US" sz="2800" dirty="0"/>
              <a:t> </a:t>
            </a:r>
            <a:r>
              <a:rPr lang="en-US" sz="2800" dirty="0">
                <a:sym typeface="Symbol" pitchFamily="18" charset="2"/>
              </a:rPr>
              <a:t></a:t>
            </a:r>
            <a:r>
              <a:rPr lang="en-US" sz="2800" dirty="0"/>
              <a:t> Who goes there?</a:t>
            </a:r>
          </a:p>
          <a:p>
            <a:pPr lvl="1"/>
            <a:r>
              <a:rPr lang="en-US" sz="2400" dirty="0"/>
              <a:t>Compare one to many</a:t>
            </a:r>
          </a:p>
          <a:p>
            <a:pPr lvl="1"/>
            <a:r>
              <a:rPr lang="en-US" sz="2400" dirty="0"/>
              <a:t>Example: The FBI fingerprint database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52400" y="277813"/>
            <a:ext cx="3505200" cy="4751387"/>
          </a:xfrm>
        </p:spPr>
        <p:txBody>
          <a:bodyPr/>
          <a:lstStyle/>
          <a:p>
            <a:pPr eaLnBrk="1" hangingPunct="1"/>
            <a:r>
              <a:rPr lang="en-US" altLang="en-US" smtClean="0"/>
              <a:t>Operation of a Biometric System</a:t>
            </a:r>
          </a:p>
        </p:txBody>
      </p:sp>
      <p:pic>
        <p:nvPicPr>
          <p:cNvPr id="25603" name="Picture 4"/>
          <p:cNvPicPr>
            <a:picLocks noChangeAspect="1" noChangeArrowheads="1"/>
          </p:cNvPicPr>
          <p:nvPr/>
        </p:nvPicPr>
        <p:blipFill>
          <a:blip r:embed="rId3">
            <a:extLst>
              <a:ext uri="{28A0092B-C50C-407E-A947-70E740481C1C}">
                <a14:useLocalDpi xmlns:a14="http://schemas.microsoft.com/office/drawing/2010/main" val="0"/>
              </a:ext>
            </a:extLst>
          </a:blip>
          <a:srcRect l="4633" t="1790" r="4633" b="17897"/>
          <a:stretch>
            <a:fillRect/>
          </a:stretch>
        </p:blipFill>
        <p:spPr bwMode="auto">
          <a:xfrm>
            <a:off x="3631096" y="277813"/>
            <a:ext cx="5286375" cy="605472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83097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mtClean="0"/>
              <a:t>Biometric Accuracy</a:t>
            </a:r>
          </a:p>
        </p:txBody>
      </p:sp>
      <p:sp>
        <p:nvSpPr>
          <p:cNvPr id="26627" name="Rectangle 3"/>
          <p:cNvSpPr>
            <a:spLocks noGrp="1" noChangeArrowheads="1"/>
          </p:cNvSpPr>
          <p:nvPr>
            <p:ph type="body" idx="1"/>
          </p:nvPr>
        </p:nvSpPr>
        <p:spPr>
          <a:xfrm>
            <a:off x="457200" y="1524000"/>
            <a:ext cx="8229600" cy="1447800"/>
          </a:xfrm>
        </p:spPr>
        <p:txBody>
          <a:bodyPr/>
          <a:lstStyle/>
          <a:p>
            <a:pPr eaLnBrk="1" hangingPunct="1"/>
            <a:r>
              <a:rPr lang="en-US" altLang="en-US" smtClean="0"/>
              <a:t>never get identical templates</a:t>
            </a:r>
          </a:p>
          <a:p>
            <a:pPr eaLnBrk="1" hangingPunct="1"/>
            <a:r>
              <a:rPr lang="en-US" altLang="en-US" smtClean="0"/>
              <a:t>problems of false match / false non-match</a:t>
            </a:r>
          </a:p>
        </p:txBody>
      </p:sp>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l="7159" t="2312" r="7159" b="18500"/>
          <a:stretch>
            <a:fillRect/>
          </a:stretch>
        </p:blipFill>
        <p:spPr bwMode="auto">
          <a:xfrm>
            <a:off x="2133600" y="2895600"/>
            <a:ext cx="5167313" cy="369728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63246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7FE1104F-5E28-B54D-BD28-79A91B14B6F2}" type="slidenum">
              <a:rPr lang="en-US" smtClean="0">
                <a:latin typeface="Times New Roman" charset="0"/>
              </a:rPr>
              <a:pPr/>
              <a:t>35</a:t>
            </a:fld>
            <a:endParaRPr lang="en-US" smtClean="0">
              <a:latin typeface="Times New Roman" charset="0"/>
            </a:endParaRPr>
          </a:p>
        </p:txBody>
      </p:sp>
      <p:sp>
        <p:nvSpPr>
          <p:cNvPr id="48131" name="Rectangle 2"/>
          <p:cNvSpPr>
            <a:spLocks noGrp="1" noChangeArrowheads="1"/>
          </p:cNvSpPr>
          <p:nvPr>
            <p:ph type="title"/>
          </p:nvPr>
        </p:nvSpPr>
        <p:spPr>
          <a:xfrm>
            <a:off x="685800" y="304800"/>
            <a:ext cx="7772400" cy="1143000"/>
          </a:xfrm>
        </p:spPr>
        <p:txBody>
          <a:bodyPr/>
          <a:lstStyle/>
          <a:p>
            <a:pPr eaLnBrk="1" hangingPunct="1"/>
            <a:r>
              <a:rPr lang="en-US"/>
              <a:t>Biometric Errors</a:t>
            </a:r>
          </a:p>
        </p:txBody>
      </p:sp>
      <p:sp>
        <p:nvSpPr>
          <p:cNvPr id="48132" name="Rectangle 3"/>
          <p:cNvSpPr>
            <a:spLocks noGrp="1" noChangeArrowheads="1"/>
          </p:cNvSpPr>
          <p:nvPr>
            <p:ph type="body" idx="1"/>
          </p:nvPr>
        </p:nvSpPr>
        <p:spPr>
          <a:xfrm>
            <a:off x="609600" y="1447800"/>
            <a:ext cx="8153400" cy="4648200"/>
          </a:xfrm>
        </p:spPr>
        <p:txBody>
          <a:bodyPr>
            <a:normAutofit lnSpcReduction="10000"/>
          </a:bodyPr>
          <a:lstStyle/>
          <a:p>
            <a:pPr eaLnBrk="1" hangingPunct="1">
              <a:lnSpc>
                <a:spcPct val="85000"/>
              </a:lnSpc>
              <a:spcAft>
                <a:spcPts val="600"/>
              </a:spcAft>
            </a:pPr>
            <a:r>
              <a:rPr lang="en-US" sz="2800" b="1" dirty="0">
                <a:solidFill>
                  <a:schemeClr val="accent2"/>
                </a:solidFill>
              </a:rPr>
              <a:t>Fraud rate</a:t>
            </a:r>
            <a:r>
              <a:rPr lang="en-US" sz="2800" dirty="0"/>
              <a:t> versus </a:t>
            </a:r>
            <a:r>
              <a:rPr lang="en-US" sz="2800" b="1" dirty="0">
                <a:solidFill>
                  <a:schemeClr val="accent2"/>
                </a:solidFill>
              </a:rPr>
              <a:t>insult rate</a:t>
            </a:r>
            <a:endParaRPr lang="en-US" sz="2800" dirty="0"/>
          </a:p>
          <a:p>
            <a:pPr lvl="1" eaLnBrk="1" hangingPunct="1">
              <a:lnSpc>
                <a:spcPct val="85000"/>
              </a:lnSpc>
              <a:spcAft>
                <a:spcPts val="600"/>
              </a:spcAft>
            </a:pPr>
            <a:r>
              <a:rPr lang="en-US" sz="2400" dirty="0"/>
              <a:t>Fraud </a:t>
            </a:r>
            <a:r>
              <a:rPr lang="en-US" sz="2400" dirty="0" err="1">
                <a:sym typeface="Symbol" charset="2"/>
              </a:rPr>
              <a:t></a:t>
            </a:r>
            <a:r>
              <a:rPr lang="en-US" sz="2400" dirty="0"/>
              <a:t> </a:t>
            </a:r>
            <a:r>
              <a:rPr lang="en-US" sz="2400" dirty="0">
                <a:latin typeface="Times-Roman" charset="0"/>
              </a:rPr>
              <a:t>Trudy</a:t>
            </a:r>
            <a:r>
              <a:rPr lang="en-US" sz="2400" dirty="0"/>
              <a:t> </a:t>
            </a:r>
            <a:r>
              <a:rPr lang="en-US" sz="2400" dirty="0" err="1"/>
              <a:t>mis</a:t>
            </a:r>
            <a:r>
              <a:rPr lang="en-US" sz="2400" dirty="0"/>
              <a:t>-authenticated as </a:t>
            </a:r>
            <a:r>
              <a:rPr lang="en-US" sz="2400" dirty="0">
                <a:latin typeface="Times-Roman" charset="0"/>
              </a:rPr>
              <a:t>Alice</a:t>
            </a:r>
            <a:endParaRPr lang="en-US" sz="2400" dirty="0"/>
          </a:p>
          <a:p>
            <a:pPr lvl="1" eaLnBrk="1" hangingPunct="1">
              <a:lnSpc>
                <a:spcPct val="85000"/>
              </a:lnSpc>
              <a:spcAft>
                <a:spcPts val="600"/>
              </a:spcAft>
            </a:pPr>
            <a:r>
              <a:rPr lang="en-US" sz="2400" dirty="0"/>
              <a:t>Insult </a:t>
            </a:r>
            <a:r>
              <a:rPr lang="en-US" sz="2400" dirty="0" err="1">
                <a:sym typeface="Symbol" charset="2"/>
              </a:rPr>
              <a:t></a:t>
            </a:r>
            <a:r>
              <a:rPr lang="en-US" sz="2400" dirty="0"/>
              <a:t> </a:t>
            </a:r>
            <a:r>
              <a:rPr lang="en-US" sz="2400" dirty="0">
                <a:latin typeface="Times-Roman" charset="0"/>
              </a:rPr>
              <a:t>Alice</a:t>
            </a:r>
            <a:r>
              <a:rPr lang="en-US" sz="2400" dirty="0"/>
              <a:t> not authenticated as </a:t>
            </a:r>
            <a:r>
              <a:rPr lang="en-US" sz="2400" dirty="0">
                <a:latin typeface="Times-Roman" charset="0"/>
              </a:rPr>
              <a:t>Alice</a:t>
            </a:r>
            <a:endParaRPr lang="en-US" sz="2400" dirty="0"/>
          </a:p>
          <a:p>
            <a:pPr eaLnBrk="1" hangingPunct="1">
              <a:lnSpc>
                <a:spcPct val="85000"/>
              </a:lnSpc>
              <a:spcAft>
                <a:spcPts val="600"/>
              </a:spcAft>
            </a:pPr>
            <a:r>
              <a:rPr lang="en-US" sz="2800" dirty="0"/>
              <a:t>For any biometric, can decrease fraud or insult, but other one will increase</a:t>
            </a:r>
          </a:p>
          <a:p>
            <a:pPr eaLnBrk="1" hangingPunct="1">
              <a:lnSpc>
                <a:spcPct val="85000"/>
              </a:lnSpc>
              <a:spcAft>
                <a:spcPts val="600"/>
              </a:spcAft>
            </a:pPr>
            <a:r>
              <a:rPr lang="en-US" sz="2800" dirty="0"/>
              <a:t>For example</a:t>
            </a:r>
          </a:p>
          <a:p>
            <a:pPr lvl="1" eaLnBrk="1" hangingPunct="1">
              <a:lnSpc>
                <a:spcPct val="85000"/>
              </a:lnSpc>
              <a:spcAft>
                <a:spcPts val="600"/>
              </a:spcAft>
            </a:pPr>
            <a:r>
              <a:rPr lang="en-US" sz="2400" dirty="0"/>
              <a:t>99% voiceprint match </a:t>
            </a:r>
            <a:r>
              <a:rPr lang="en-US" sz="2400" dirty="0" err="1">
                <a:sym typeface="Symbol" charset="2"/>
              </a:rPr>
              <a:t></a:t>
            </a:r>
            <a:r>
              <a:rPr lang="en-US" sz="2400" dirty="0">
                <a:sym typeface="Symbol" charset="2"/>
              </a:rPr>
              <a:t> </a:t>
            </a:r>
            <a:r>
              <a:rPr lang="en-US" sz="2400" dirty="0"/>
              <a:t>low fraud, high insult</a:t>
            </a:r>
          </a:p>
          <a:p>
            <a:pPr lvl="1" eaLnBrk="1" hangingPunct="1">
              <a:lnSpc>
                <a:spcPct val="85000"/>
              </a:lnSpc>
              <a:spcAft>
                <a:spcPts val="600"/>
              </a:spcAft>
            </a:pPr>
            <a:r>
              <a:rPr lang="en-US" sz="2400" dirty="0"/>
              <a:t>30% voiceprint match </a:t>
            </a:r>
            <a:r>
              <a:rPr lang="en-US" sz="2400" dirty="0" err="1">
                <a:sym typeface="Symbol" charset="2"/>
              </a:rPr>
              <a:t></a:t>
            </a:r>
            <a:r>
              <a:rPr lang="en-US" sz="2400" dirty="0"/>
              <a:t> high fraud, low insult</a:t>
            </a:r>
          </a:p>
          <a:p>
            <a:pPr eaLnBrk="1" hangingPunct="1">
              <a:lnSpc>
                <a:spcPct val="85000"/>
              </a:lnSpc>
              <a:spcAft>
                <a:spcPts val="600"/>
              </a:spcAft>
            </a:pPr>
            <a:r>
              <a:rPr lang="en-US" sz="2800" b="1" dirty="0">
                <a:solidFill>
                  <a:schemeClr val="accent2"/>
                </a:solidFill>
              </a:rPr>
              <a:t>Equal error rate:</a:t>
            </a:r>
            <a:r>
              <a:rPr lang="en-US" sz="2800" dirty="0"/>
              <a:t> rate where fraud == insult</a:t>
            </a:r>
            <a:endParaRPr lang="en-US" sz="2800" dirty="0" smtClean="0"/>
          </a:p>
          <a:p>
            <a:pPr lvl="1" eaLnBrk="1" hangingPunct="1">
              <a:lnSpc>
                <a:spcPct val="85000"/>
              </a:lnSpc>
              <a:spcAft>
                <a:spcPts val="600"/>
              </a:spcAft>
            </a:pPr>
            <a:r>
              <a:rPr lang="en-US" sz="2400" dirty="0" smtClean="0"/>
              <a:t>A way to compare different </a:t>
            </a:r>
            <a:r>
              <a:rPr lang="en-US" sz="2400" dirty="0"/>
              <a:t>biometrics</a:t>
            </a:r>
          </a:p>
        </p:txBody>
      </p:sp>
    </p:spTree>
    <p:extLst>
      <p:ext uri="{BB962C8B-B14F-4D97-AF65-F5344CB8AC3E}">
        <p14:creationId xmlns:p14="http://schemas.microsoft.com/office/powerpoint/2010/main" val="2925741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Fingerprint Comparison</a:t>
            </a:r>
          </a:p>
        </p:txBody>
      </p:sp>
      <p:sp>
        <p:nvSpPr>
          <p:cNvPr id="35849" name="Rectangle 9"/>
          <p:cNvSpPr>
            <a:spLocks noGrp="1" noChangeArrowheads="1"/>
          </p:cNvSpPr>
          <p:nvPr>
            <p:ph idx="1"/>
          </p:nvPr>
        </p:nvSpPr>
        <p:spPr>
          <a:xfrm>
            <a:off x="685800" y="1981200"/>
            <a:ext cx="7772400" cy="1219200"/>
          </a:xfrm>
          <a:noFill/>
        </p:spPr>
        <p:txBody>
          <a:bodyPr/>
          <a:lstStyle/>
          <a:p>
            <a:pPr eaLnBrk="1" hangingPunct="1"/>
            <a:r>
              <a:rPr lang="en-US" sz="2800" smtClean="0"/>
              <a:t>Examples of loops, whorls and arches</a:t>
            </a:r>
          </a:p>
          <a:p>
            <a:pPr eaLnBrk="1" hangingPunct="1"/>
            <a:r>
              <a:rPr lang="en-US" sz="2800" smtClean="0"/>
              <a:t>Minutia extracted from these features</a:t>
            </a:r>
          </a:p>
        </p:txBody>
      </p:sp>
      <p:pic>
        <p:nvPicPr>
          <p:cNvPr id="35843" name="Picture 3"/>
          <p:cNvPicPr>
            <a:picLocks noChangeAspect="1" noChangeArrowheads="1"/>
          </p:cNvPicPr>
          <p:nvPr/>
        </p:nvPicPr>
        <p:blipFill>
          <a:blip r:embed="rId2" cstate="print"/>
          <a:srcRect/>
          <a:stretch>
            <a:fillRect/>
          </a:stretch>
        </p:blipFill>
        <p:spPr bwMode="auto">
          <a:xfrm>
            <a:off x="685800" y="3473450"/>
            <a:ext cx="1524000" cy="1524000"/>
          </a:xfrm>
          <a:prstGeom prst="rect">
            <a:avLst/>
          </a:prstGeom>
          <a:noFill/>
          <a:ln w="9525">
            <a:noFill/>
            <a:miter lim="800000"/>
            <a:headEnd/>
            <a:tailEnd/>
          </a:ln>
        </p:spPr>
      </p:pic>
      <p:pic>
        <p:nvPicPr>
          <p:cNvPr id="35844" name="Picture 4"/>
          <p:cNvPicPr>
            <a:picLocks noChangeAspect="1" noChangeArrowheads="1"/>
          </p:cNvPicPr>
          <p:nvPr/>
        </p:nvPicPr>
        <p:blipFill>
          <a:blip r:embed="rId3" cstate="print"/>
          <a:srcRect/>
          <a:stretch>
            <a:fillRect/>
          </a:stretch>
        </p:blipFill>
        <p:spPr bwMode="auto">
          <a:xfrm>
            <a:off x="3657600" y="3429000"/>
            <a:ext cx="1568450" cy="1568450"/>
          </a:xfrm>
          <a:prstGeom prst="rect">
            <a:avLst/>
          </a:prstGeom>
          <a:noFill/>
          <a:ln w="9525">
            <a:noFill/>
            <a:miter lim="800000"/>
            <a:headEnd/>
            <a:tailEnd/>
          </a:ln>
        </p:spPr>
      </p:pic>
      <p:pic>
        <p:nvPicPr>
          <p:cNvPr id="35845" name="Picture 5"/>
          <p:cNvPicPr>
            <a:picLocks noChangeAspect="1" noChangeArrowheads="1"/>
          </p:cNvPicPr>
          <p:nvPr/>
        </p:nvPicPr>
        <p:blipFill>
          <a:blip r:embed="rId4" cstate="print"/>
          <a:srcRect/>
          <a:stretch>
            <a:fillRect/>
          </a:stretch>
        </p:blipFill>
        <p:spPr bwMode="auto">
          <a:xfrm>
            <a:off x="6553200" y="3473450"/>
            <a:ext cx="1568450" cy="1568450"/>
          </a:xfrm>
          <a:prstGeom prst="rect">
            <a:avLst/>
          </a:prstGeom>
          <a:noFill/>
          <a:ln w="9525">
            <a:noFill/>
            <a:miter lim="800000"/>
            <a:headEnd/>
            <a:tailEnd/>
          </a:ln>
        </p:spPr>
      </p:pic>
      <p:sp>
        <p:nvSpPr>
          <p:cNvPr id="35846" name="Rectangle 6"/>
          <p:cNvSpPr>
            <a:spLocks noChangeArrowheads="1"/>
          </p:cNvSpPr>
          <p:nvPr/>
        </p:nvSpPr>
        <p:spPr bwMode="auto">
          <a:xfrm>
            <a:off x="434975" y="5149850"/>
            <a:ext cx="2079625" cy="517525"/>
          </a:xfrm>
          <a:prstGeom prst="rect">
            <a:avLst/>
          </a:prstGeom>
          <a:noFill/>
          <a:ln w="9525">
            <a:noFill/>
            <a:miter lim="800000"/>
            <a:headEnd/>
            <a:tailEnd/>
          </a:ln>
        </p:spPr>
        <p:txBody>
          <a:bodyPr wrap="none">
            <a:spAutoFit/>
          </a:bodyPr>
          <a:lstStyle/>
          <a:p>
            <a:r>
              <a:rPr lang="en-US"/>
              <a:t>Loop (double)</a:t>
            </a:r>
          </a:p>
        </p:txBody>
      </p:sp>
      <p:sp>
        <p:nvSpPr>
          <p:cNvPr id="35847" name="Rectangle 7"/>
          <p:cNvSpPr>
            <a:spLocks noChangeArrowheads="1"/>
          </p:cNvSpPr>
          <p:nvPr/>
        </p:nvSpPr>
        <p:spPr bwMode="auto">
          <a:xfrm>
            <a:off x="3886200" y="5149850"/>
            <a:ext cx="1066800" cy="517525"/>
          </a:xfrm>
          <a:prstGeom prst="rect">
            <a:avLst/>
          </a:prstGeom>
          <a:noFill/>
          <a:ln w="9525">
            <a:noFill/>
            <a:miter lim="800000"/>
            <a:headEnd/>
            <a:tailEnd/>
          </a:ln>
        </p:spPr>
        <p:txBody>
          <a:bodyPr wrap="none">
            <a:spAutoFit/>
          </a:bodyPr>
          <a:lstStyle/>
          <a:p>
            <a:r>
              <a:rPr lang="en-US"/>
              <a:t>Whorl</a:t>
            </a:r>
          </a:p>
        </p:txBody>
      </p:sp>
      <p:sp>
        <p:nvSpPr>
          <p:cNvPr id="35848" name="Rectangle 8"/>
          <p:cNvSpPr>
            <a:spLocks noChangeArrowheads="1"/>
          </p:cNvSpPr>
          <p:nvPr/>
        </p:nvSpPr>
        <p:spPr bwMode="auto">
          <a:xfrm>
            <a:off x="6894513" y="5149850"/>
            <a:ext cx="885825" cy="517525"/>
          </a:xfrm>
          <a:prstGeom prst="rect">
            <a:avLst/>
          </a:prstGeom>
          <a:noFill/>
          <a:ln w="9525">
            <a:noFill/>
            <a:miter lim="800000"/>
            <a:headEnd/>
            <a:tailEnd/>
          </a:ln>
        </p:spPr>
        <p:txBody>
          <a:bodyPr wrap="none">
            <a:spAutoFit/>
          </a:bodyPr>
          <a:lstStyle/>
          <a:p>
            <a:r>
              <a:rPr lang="en-US"/>
              <a:t>Arch</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14"/>
          <p:cNvPicPr>
            <a:picLocks noChangeAspect="1" noChangeArrowheads="1"/>
          </p:cNvPicPr>
          <p:nvPr/>
        </p:nvPicPr>
        <p:blipFill>
          <a:blip r:embed="rId2" cstate="print"/>
          <a:srcRect/>
          <a:stretch>
            <a:fillRect/>
          </a:stretch>
        </p:blipFill>
        <p:spPr bwMode="auto">
          <a:xfrm>
            <a:off x="609600" y="1828800"/>
            <a:ext cx="2109788" cy="2438400"/>
          </a:xfrm>
          <a:prstGeom prst="rect">
            <a:avLst/>
          </a:prstGeom>
          <a:noFill/>
          <a:ln w="9525">
            <a:noFill/>
            <a:miter lim="800000"/>
            <a:headEnd/>
            <a:tailEnd/>
          </a:ln>
        </p:spPr>
      </p:pic>
      <p:sp>
        <p:nvSpPr>
          <p:cNvPr id="36867" name="Rectangle 2"/>
          <p:cNvSpPr>
            <a:spLocks noGrp="1" noChangeArrowheads="1"/>
          </p:cNvSpPr>
          <p:nvPr>
            <p:ph type="title"/>
          </p:nvPr>
        </p:nvSpPr>
        <p:spPr/>
        <p:txBody>
          <a:bodyPr/>
          <a:lstStyle/>
          <a:p>
            <a:pPr eaLnBrk="1" hangingPunct="1"/>
            <a:r>
              <a:rPr lang="en-US" smtClean="0"/>
              <a:t>Fingerprint Biometric</a:t>
            </a:r>
          </a:p>
        </p:txBody>
      </p:sp>
      <p:sp>
        <p:nvSpPr>
          <p:cNvPr id="36868" name="Rectangle 3"/>
          <p:cNvSpPr>
            <a:spLocks noGrp="1" noChangeArrowheads="1"/>
          </p:cNvSpPr>
          <p:nvPr>
            <p:ph idx="1"/>
          </p:nvPr>
        </p:nvSpPr>
        <p:spPr>
          <a:xfrm>
            <a:off x="685800" y="4419600"/>
            <a:ext cx="7848600" cy="1676400"/>
          </a:xfrm>
        </p:spPr>
        <p:txBody>
          <a:bodyPr/>
          <a:lstStyle/>
          <a:p>
            <a:pPr eaLnBrk="1" hangingPunct="1"/>
            <a:r>
              <a:rPr lang="en-US" sz="2800" smtClean="0"/>
              <a:t>Capture image of fingerprint</a:t>
            </a:r>
          </a:p>
          <a:p>
            <a:pPr eaLnBrk="1" hangingPunct="1"/>
            <a:r>
              <a:rPr lang="en-US" sz="2800" smtClean="0"/>
              <a:t>Enhance image</a:t>
            </a:r>
          </a:p>
          <a:p>
            <a:pPr eaLnBrk="1" hangingPunct="1"/>
            <a:r>
              <a:rPr lang="en-US" sz="2800" smtClean="0"/>
              <a:t>Identify minutia</a:t>
            </a:r>
          </a:p>
        </p:txBody>
      </p:sp>
      <p:pic>
        <p:nvPicPr>
          <p:cNvPr id="36869" name="Picture 7"/>
          <p:cNvPicPr>
            <a:picLocks noChangeAspect="1" noChangeArrowheads="1"/>
          </p:cNvPicPr>
          <p:nvPr/>
        </p:nvPicPr>
        <p:blipFill>
          <a:blip r:embed="rId3" cstate="print"/>
          <a:srcRect/>
          <a:stretch>
            <a:fillRect/>
          </a:stretch>
        </p:blipFill>
        <p:spPr bwMode="auto">
          <a:xfrm>
            <a:off x="3352800" y="1828800"/>
            <a:ext cx="2111375" cy="2438400"/>
          </a:xfrm>
          <a:prstGeom prst="rect">
            <a:avLst/>
          </a:prstGeom>
          <a:noFill/>
          <a:ln w="9525">
            <a:noFill/>
            <a:miter lim="800000"/>
            <a:headEnd/>
            <a:tailEnd/>
          </a:ln>
        </p:spPr>
      </p:pic>
      <p:pic>
        <p:nvPicPr>
          <p:cNvPr id="36870" name="Picture 8"/>
          <p:cNvPicPr>
            <a:picLocks noChangeAspect="1" noChangeArrowheads="1"/>
          </p:cNvPicPr>
          <p:nvPr/>
        </p:nvPicPr>
        <p:blipFill>
          <a:blip r:embed="rId3" cstate="print"/>
          <a:srcRect/>
          <a:stretch>
            <a:fillRect/>
          </a:stretch>
        </p:blipFill>
        <p:spPr bwMode="auto">
          <a:xfrm>
            <a:off x="6172200" y="1828800"/>
            <a:ext cx="2111375" cy="2438400"/>
          </a:xfrm>
          <a:prstGeom prst="rect">
            <a:avLst/>
          </a:prstGeom>
          <a:noFill/>
          <a:ln w="9525">
            <a:noFill/>
            <a:miter lim="800000"/>
            <a:headEnd/>
            <a:tailEnd/>
          </a:ln>
        </p:spPr>
      </p:pic>
      <p:sp>
        <p:nvSpPr>
          <p:cNvPr id="36871" name="Oval 9"/>
          <p:cNvSpPr>
            <a:spLocks noChangeArrowheads="1"/>
          </p:cNvSpPr>
          <p:nvPr/>
        </p:nvSpPr>
        <p:spPr bwMode="auto">
          <a:xfrm>
            <a:off x="6705600" y="2667000"/>
            <a:ext cx="152400" cy="152400"/>
          </a:xfrm>
          <a:prstGeom prst="ellipse">
            <a:avLst/>
          </a:prstGeom>
          <a:solidFill>
            <a:srgbClr val="40FF0E">
              <a:alpha val="0"/>
            </a:srgbClr>
          </a:solidFill>
          <a:ln w="41275">
            <a:solidFill>
              <a:srgbClr val="40FF0E"/>
            </a:solidFill>
            <a:round/>
            <a:headEnd/>
            <a:tailEnd/>
          </a:ln>
        </p:spPr>
        <p:txBody>
          <a:bodyPr wrap="none" anchor="ctr"/>
          <a:lstStyle/>
          <a:p>
            <a:endParaRPr lang="en-US"/>
          </a:p>
        </p:txBody>
      </p:sp>
      <p:sp>
        <p:nvSpPr>
          <p:cNvPr id="36872" name="Oval 10"/>
          <p:cNvSpPr>
            <a:spLocks noChangeArrowheads="1"/>
          </p:cNvSpPr>
          <p:nvPr/>
        </p:nvSpPr>
        <p:spPr bwMode="auto">
          <a:xfrm>
            <a:off x="7162800" y="3429000"/>
            <a:ext cx="152400" cy="152400"/>
          </a:xfrm>
          <a:prstGeom prst="ellipse">
            <a:avLst/>
          </a:prstGeom>
          <a:solidFill>
            <a:srgbClr val="40FF0E">
              <a:alpha val="0"/>
            </a:srgbClr>
          </a:solidFill>
          <a:ln w="41275">
            <a:solidFill>
              <a:srgbClr val="40FF0E"/>
            </a:solidFill>
            <a:round/>
            <a:headEnd/>
            <a:tailEnd/>
          </a:ln>
        </p:spPr>
        <p:txBody>
          <a:bodyPr wrap="none" anchor="ctr"/>
          <a:lstStyle/>
          <a:p>
            <a:endParaRPr lang="en-US"/>
          </a:p>
        </p:txBody>
      </p:sp>
      <p:sp>
        <p:nvSpPr>
          <p:cNvPr id="36873" name="Oval 11"/>
          <p:cNvSpPr>
            <a:spLocks noChangeArrowheads="1"/>
          </p:cNvSpPr>
          <p:nvPr/>
        </p:nvSpPr>
        <p:spPr bwMode="auto">
          <a:xfrm>
            <a:off x="7162800" y="2514600"/>
            <a:ext cx="152400" cy="152400"/>
          </a:xfrm>
          <a:prstGeom prst="ellipse">
            <a:avLst/>
          </a:prstGeom>
          <a:solidFill>
            <a:srgbClr val="40FF0E">
              <a:alpha val="0"/>
            </a:srgbClr>
          </a:solidFill>
          <a:ln w="41275">
            <a:solidFill>
              <a:srgbClr val="40FF0E"/>
            </a:solidFill>
            <a:round/>
            <a:headEnd/>
            <a:tailEnd/>
          </a:ln>
        </p:spPr>
        <p:txBody>
          <a:bodyPr wrap="none" anchor="ctr"/>
          <a:lstStyle/>
          <a:p>
            <a:endParaRPr lang="en-US"/>
          </a:p>
        </p:txBody>
      </p:sp>
      <p:sp>
        <p:nvSpPr>
          <p:cNvPr id="36874" name="Oval 12"/>
          <p:cNvSpPr>
            <a:spLocks noChangeArrowheads="1"/>
          </p:cNvSpPr>
          <p:nvPr/>
        </p:nvSpPr>
        <p:spPr bwMode="auto">
          <a:xfrm>
            <a:off x="7543800" y="3429000"/>
            <a:ext cx="152400" cy="152400"/>
          </a:xfrm>
          <a:prstGeom prst="ellipse">
            <a:avLst/>
          </a:prstGeom>
          <a:solidFill>
            <a:srgbClr val="40FF0E">
              <a:alpha val="0"/>
            </a:srgbClr>
          </a:solidFill>
          <a:ln w="41275">
            <a:solidFill>
              <a:srgbClr val="40FF0E"/>
            </a:solidFill>
            <a:round/>
            <a:headEnd/>
            <a:tailEnd/>
          </a:ln>
        </p:spPr>
        <p:txBody>
          <a:bodyPr wrap="none" anchor="ctr"/>
          <a:lstStyle/>
          <a:p>
            <a:endParaRPr lang="en-US"/>
          </a:p>
        </p:txBody>
      </p:sp>
      <p:sp>
        <p:nvSpPr>
          <p:cNvPr id="36875" name="Oval 13"/>
          <p:cNvSpPr>
            <a:spLocks noChangeArrowheads="1"/>
          </p:cNvSpPr>
          <p:nvPr/>
        </p:nvSpPr>
        <p:spPr bwMode="auto">
          <a:xfrm>
            <a:off x="7239000" y="2743200"/>
            <a:ext cx="152400" cy="152400"/>
          </a:xfrm>
          <a:prstGeom prst="ellipse">
            <a:avLst/>
          </a:prstGeom>
          <a:solidFill>
            <a:srgbClr val="40FF0E">
              <a:alpha val="0"/>
            </a:srgbClr>
          </a:solidFill>
          <a:ln w="41275">
            <a:solidFill>
              <a:srgbClr val="40FF0E"/>
            </a:solidFill>
            <a:round/>
            <a:headEnd/>
            <a:tailEnd/>
          </a:ln>
        </p:spPr>
        <p:txBody>
          <a:bodyPr wrap="none" anchor="ctr"/>
          <a:lstStyle/>
          <a:p>
            <a:endParaRPr lang="en-US"/>
          </a:p>
        </p:txBody>
      </p:sp>
      <p:sp>
        <p:nvSpPr>
          <p:cNvPr id="36876" name="Line 15"/>
          <p:cNvSpPr>
            <a:spLocks noChangeShapeType="1"/>
          </p:cNvSpPr>
          <p:nvPr/>
        </p:nvSpPr>
        <p:spPr bwMode="auto">
          <a:xfrm>
            <a:off x="2667000" y="3048000"/>
            <a:ext cx="838200" cy="0"/>
          </a:xfrm>
          <a:prstGeom prst="line">
            <a:avLst/>
          </a:prstGeom>
          <a:noFill/>
          <a:ln w="50800">
            <a:solidFill>
              <a:schemeClr val="tx1"/>
            </a:solidFill>
            <a:round/>
            <a:headEnd/>
            <a:tailEnd type="triangle" w="med" len="med"/>
          </a:ln>
        </p:spPr>
        <p:txBody>
          <a:bodyPr wrap="none" anchor="ctr"/>
          <a:lstStyle/>
          <a:p>
            <a:endParaRPr lang="en-US"/>
          </a:p>
        </p:txBody>
      </p:sp>
      <p:sp>
        <p:nvSpPr>
          <p:cNvPr id="36877" name="Line 16"/>
          <p:cNvSpPr>
            <a:spLocks noChangeShapeType="1"/>
          </p:cNvSpPr>
          <p:nvPr/>
        </p:nvSpPr>
        <p:spPr bwMode="auto">
          <a:xfrm>
            <a:off x="5410200" y="3048000"/>
            <a:ext cx="838200" cy="0"/>
          </a:xfrm>
          <a:prstGeom prst="line">
            <a:avLst/>
          </a:prstGeom>
          <a:noFill/>
          <a:ln w="50800">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Fingerprint Biometric</a:t>
            </a:r>
          </a:p>
        </p:txBody>
      </p:sp>
      <p:sp>
        <p:nvSpPr>
          <p:cNvPr id="37891" name="Rectangle 3"/>
          <p:cNvSpPr>
            <a:spLocks noGrp="1" noChangeArrowheads="1"/>
          </p:cNvSpPr>
          <p:nvPr>
            <p:ph idx="1"/>
          </p:nvPr>
        </p:nvSpPr>
        <p:spPr>
          <a:xfrm>
            <a:off x="685800" y="4419600"/>
            <a:ext cx="7772400" cy="1524000"/>
          </a:xfrm>
        </p:spPr>
        <p:txBody>
          <a:bodyPr/>
          <a:lstStyle/>
          <a:p>
            <a:pPr eaLnBrk="1" hangingPunct="1"/>
            <a:r>
              <a:rPr lang="en-US" sz="2800" smtClean="0"/>
              <a:t>Extracted minutia are compared with user’s minutia stored in a database</a:t>
            </a:r>
          </a:p>
          <a:p>
            <a:pPr eaLnBrk="1" hangingPunct="1"/>
            <a:r>
              <a:rPr lang="en-US" sz="2800" smtClean="0"/>
              <a:t>Is it a statistical match?</a:t>
            </a:r>
          </a:p>
        </p:txBody>
      </p:sp>
      <p:pic>
        <p:nvPicPr>
          <p:cNvPr id="37892" name="Picture 8"/>
          <p:cNvPicPr>
            <a:picLocks noChangeAspect="1" noChangeArrowheads="1"/>
          </p:cNvPicPr>
          <p:nvPr/>
        </p:nvPicPr>
        <p:blipFill>
          <a:blip r:embed="rId2" cstate="print"/>
          <a:srcRect/>
          <a:stretch>
            <a:fillRect/>
          </a:stretch>
        </p:blipFill>
        <p:spPr bwMode="auto">
          <a:xfrm>
            <a:off x="1698625" y="1752600"/>
            <a:ext cx="2111375" cy="2438400"/>
          </a:xfrm>
          <a:prstGeom prst="rect">
            <a:avLst/>
          </a:prstGeom>
          <a:noFill/>
          <a:ln w="9525">
            <a:noFill/>
            <a:miter lim="800000"/>
            <a:headEnd/>
            <a:tailEnd/>
          </a:ln>
        </p:spPr>
      </p:pic>
      <p:sp>
        <p:nvSpPr>
          <p:cNvPr id="37893" name="Oval 9"/>
          <p:cNvSpPr>
            <a:spLocks noChangeArrowheads="1"/>
          </p:cNvSpPr>
          <p:nvPr/>
        </p:nvSpPr>
        <p:spPr bwMode="auto">
          <a:xfrm>
            <a:off x="2232025" y="2590800"/>
            <a:ext cx="152400" cy="152400"/>
          </a:xfrm>
          <a:prstGeom prst="ellipse">
            <a:avLst/>
          </a:prstGeom>
          <a:solidFill>
            <a:srgbClr val="40FF0E">
              <a:alpha val="0"/>
            </a:srgbClr>
          </a:solidFill>
          <a:ln w="41275">
            <a:solidFill>
              <a:srgbClr val="40FF0E"/>
            </a:solidFill>
            <a:round/>
            <a:headEnd/>
            <a:tailEnd/>
          </a:ln>
        </p:spPr>
        <p:txBody>
          <a:bodyPr wrap="none" anchor="ctr"/>
          <a:lstStyle/>
          <a:p>
            <a:endParaRPr lang="en-US"/>
          </a:p>
        </p:txBody>
      </p:sp>
      <p:sp>
        <p:nvSpPr>
          <p:cNvPr id="37894" name="Oval 10"/>
          <p:cNvSpPr>
            <a:spLocks noChangeArrowheads="1"/>
          </p:cNvSpPr>
          <p:nvPr/>
        </p:nvSpPr>
        <p:spPr bwMode="auto">
          <a:xfrm>
            <a:off x="2689225" y="3352800"/>
            <a:ext cx="152400" cy="152400"/>
          </a:xfrm>
          <a:prstGeom prst="ellipse">
            <a:avLst/>
          </a:prstGeom>
          <a:solidFill>
            <a:srgbClr val="40FF0E">
              <a:alpha val="0"/>
            </a:srgbClr>
          </a:solidFill>
          <a:ln w="41275">
            <a:solidFill>
              <a:srgbClr val="40FF0E"/>
            </a:solidFill>
            <a:round/>
            <a:headEnd/>
            <a:tailEnd/>
          </a:ln>
        </p:spPr>
        <p:txBody>
          <a:bodyPr wrap="none" anchor="ctr"/>
          <a:lstStyle/>
          <a:p>
            <a:endParaRPr lang="en-US"/>
          </a:p>
        </p:txBody>
      </p:sp>
      <p:sp>
        <p:nvSpPr>
          <p:cNvPr id="37895" name="Oval 11"/>
          <p:cNvSpPr>
            <a:spLocks noChangeArrowheads="1"/>
          </p:cNvSpPr>
          <p:nvPr/>
        </p:nvSpPr>
        <p:spPr bwMode="auto">
          <a:xfrm>
            <a:off x="2689225" y="2438400"/>
            <a:ext cx="152400" cy="152400"/>
          </a:xfrm>
          <a:prstGeom prst="ellipse">
            <a:avLst/>
          </a:prstGeom>
          <a:solidFill>
            <a:srgbClr val="40FF0E">
              <a:alpha val="0"/>
            </a:srgbClr>
          </a:solidFill>
          <a:ln w="41275">
            <a:solidFill>
              <a:srgbClr val="40FF0E"/>
            </a:solidFill>
            <a:round/>
            <a:headEnd/>
            <a:tailEnd/>
          </a:ln>
        </p:spPr>
        <p:txBody>
          <a:bodyPr wrap="none" anchor="ctr"/>
          <a:lstStyle/>
          <a:p>
            <a:endParaRPr lang="en-US"/>
          </a:p>
        </p:txBody>
      </p:sp>
      <p:sp>
        <p:nvSpPr>
          <p:cNvPr id="37896" name="Oval 12"/>
          <p:cNvSpPr>
            <a:spLocks noChangeArrowheads="1"/>
          </p:cNvSpPr>
          <p:nvPr/>
        </p:nvSpPr>
        <p:spPr bwMode="auto">
          <a:xfrm>
            <a:off x="3070225" y="3352800"/>
            <a:ext cx="152400" cy="152400"/>
          </a:xfrm>
          <a:prstGeom prst="ellipse">
            <a:avLst/>
          </a:prstGeom>
          <a:solidFill>
            <a:srgbClr val="40FF0E">
              <a:alpha val="0"/>
            </a:srgbClr>
          </a:solidFill>
          <a:ln w="41275">
            <a:solidFill>
              <a:srgbClr val="40FF0E"/>
            </a:solidFill>
            <a:round/>
            <a:headEnd/>
            <a:tailEnd/>
          </a:ln>
        </p:spPr>
        <p:txBody>
          <a:bodyPr wrap="none" anchor="ctr"/>
          <a:lstStyle/>
          <a:p>
            <a:endParaRPr lang="en-US"/>
          </a:p>
        </p:txBody>
      </p:sp>
      <p:sp>
        <p:nvSpPr>
          <p:cNvPr id="37897" name="Oval 13"/>
          <p:cNvSpPr>
            <a:spLocks noChangeArrowheads="1"/>
          </p:cNvSpPr>
          <p:nvPr/>
        </p:nvSpPr>
        <p:spPr bwMode="auto">
          <a:xfrm>
            <a:off x="2765425" y="2667000"/>
            <a:ext cx="152400" cy="152400"/>
          </a:xfrm>
          <a:prstGeom prst="ellipse">
            <a:avLst/>
          </a:prstGeom>
          <a:solidFill>
            <a:srgbClr val="40FF0E">
              <a:alpha val="0"/>
            </a:srgbClr>
          </a:solidFill>
          <a:ln w="41275">
            <a:solidFill>
              <a:srgbClr val="40FF0E"/>
            </a:solidFill>
            <a:round/>
            <a:headEnd/>
            <a:tailEnd/>
          </a:ln>
        </p:spPr>
        <p:txBody>
          <a:bodyPr wrap="none" anchor="ctr"/>
          <a:lstStyle/>
          <a:p>
            <a:endParaRPr lang="en-US"/>
          </a:p>
        </p:txBody>
      </p:sp>
      <p:pic>
        <p:nvPicPr>
          <p:cNvPr id="37898" name="Picture 14"/>
          <p:cNvPicPr>
            <a:picLocks noChangeAspect="1" noChangeArrowheads="1"/>
          </p:cNvPicPr>
          <p:nvPr/>
        </p:nvPicPr>
        <p:blipFill>
          <a:blip r:embed="rId2" cstate="print"/>
          <a:srcRect/>
          <a:stretch>
            <a:fillRect/>
          </a:stretch>
        </p:blipFill>
        <p:spPr bwMode="auto">
          <a:xfrm>
            <a:off x="5105400" y="1752600"/>
            <a:ext cx="2111375" cy="2438400"/>
          </a:xfrm>
          <a:prstGeom prst="rect">
            <a:avLst/>
          </a:prstGeom>
          <a:noFill/>
          <a:ln w="9525">
            <a:noFill/>
            <a:miter lim="800000"/>
            <a:headEnd/>
            <a:tailEnd/>
          </a:ln>
        </p:spPr>
      </p:pic>
      <p:sp>
        <p:nvSpPr>
          <p:cNvPr id="37899" name="Oval 15"/>
          <p:cNvSpPr>
            <a:spLocks noChangeArrowheads="1"/>
          </p:cNvSpPr>
          <p:nvPr/>
        </p:nvSpPr>
        <p:spPr bwMode="auto">
          <a:xfrm>
            <a:off x="5638800" y="2590800"/>
            <a:ext cx="152400" cy="152400"/>
          </a:xfrm>
          <a:prstGeom prst="ellipse">
            <a:avLst/>
          </a:prstGeom>
          <a:solidFill>
            <a:srgbClr val="40FF0E">
              <a:alpha val="0"/>
            </a:srgbClr>
          </a:solidFill>
          <a:ln w="41275">
            <a:solidFill>
              <a:srgbClr val="40FF0E"/>
            </a:solidFill>
            <a:round/>
            <a:headEnd/>
            <a:tailEnd/>
          </a:ln>
        </p:spPr>
        <p:txBody>
          <a:bodyPr wrap="none" anchor="ctr"/>
          <a:lstStyle/>
          <a:p>
            <a:endParaRPr lang="en-US"/>
          </a:p>
        </p:txBody>
      </p:sp>
      <p:sp>
        <p:nvSpPr>
          <p:cNvPr id="37900" name="Oval 16"/>
          <p:cNvSpPr>
            <a:spLocks noChangeArrowheads="1"/>
          </p:cNvSpPr>
          <p:nvPr/>
        </p:nvSpPr>
        <p:spPr bwMode="auto">
          <a:xfrm>
            <a:off x="6096000" y="3352800"/>
            <a:ext cx="152400" cy="152400"/>
          </a:xfrm>
          <a:prstGeom prst="ellipse">
            <a:avLst/>
          </a:prstGeom>
          <a:solidFill>
            <a:srgbClr val="40FF0E">
              <a:alpha val="0"/>
            </a:srgbClr>
          </a:solidFill>
          <a:ln w="41275">
            <a:solidFill>
              <a:srgbClr val="40FF0E"/>
            </a:solidFill>
            <a:round/>
            <a:headEnd/>
            <a:tailEnd/>
          </a:ln>
        </p:spPr>
        <p:txBody>
          <a:bodyPr wrap="none" anchor="ctr"/>
          <a:lstStyle/>
          <a:p>
            <a:endParaRPr lang="en-US"/>
          </a:p>
        </p:txBody>
      </p:sp>
      <p:sp>
        <p:nvSpPr>
          <p:cNvPr id="37901" name="Oval 17"/>
          <p:cNvSpPr>
            <a:spLocks noChangeArrowheads="1"/>
          </p:cNvSpPr>
          <p:nvPr/>
        </p:nvSpPr>
        <p:spPr bwMode="auto">
          <a:xfrm>
            <a:off x="6096000" y="2438400"/>
            <a:ext cx="152400" cy="152400"/>
          </a:xfrm>
          <a:prstGeom prst="ellipse">
            <a:avLst/>
          </a:prstGeom>
          <a:solidFill>
            <a:srgbClr val="40FF0E">
              <a:alpha val="0"/>
            </a:srgbClr>
          </a:solidFill>
          <a:ln w="41275">
            <a:solidFill>
              <a:srgbClr val="40FF0E"/>
            </a:solidFill>
            <a:round/>
            <a:headEnd/>
            <a:tailEnd/>
          </a:ln>
        </p:spPr>
        <p:txBody>
          <a:bodyPr wrap="none" anchor="ctr"/>
          <a:lstStyle/>
          <a:p>
            <a:endParaRPr lang="en-US"/>
          </a:p>
        </p:txBody>
      </p:sp>
      <p:sp>
        <p:nvSpPr>
          <p:cNvPr id="37902" name="Oval 18"/>
          <p:cNvSpPr>
            <a:spLocks noChangeArrowheads="1"/>
          </p:cNvSpPr>
          <p:nvPr/>
        </p:nvSpPr>
        <p:spPr bwMode="auto">
          <a:xfrm>
            <a:off x="6477000" y="3352800"/>
            <a:ext cx="152400" cy="152400"/>
          </a:xfrm>
          <a:prstGeom prst="ellipse">
            <a:avLst/>
          </a:prstGeom>
          <a:solidFill>
            <a:srgbClr val="40FF0E">
              <a:alpha val="0"/>
            </a:srgbClr>
          </a:solidFill>
          <a:ln w="41275">
            <a:solidFill>
              <a:srgbClr val="40FF0E"/>
            </a:solidFill>
            <a:round/>
            <a:headEnd/>
            <a:tailEnd/>
          </a:ln>
        </p:spPr>
        <p:txBody>
          <a:bodyPr wrap="none" anchor="ctr"/>
          <a:lstStyle/>
          <a:p>
            <a:endParaRPr lang="en-US"/>
          </a:p>
        </p:txBody>
      </p:sp>
      <p:sp>
        <p:nvSpPr>
          <p:cNvPr id="37903" name="Oval 19"/>
          <p:cNvSpPr>
            <a:spLocks noChangeArrowheads="1"/>
          </p:cNvSpPr>
          <p:nvPr/>
        </p:nvSpPr>
        <p:spPr bwMode="auto">
          <a:xfrm>
            <a:off x="6172200" y="2667000"/>
            <a:ext cx="152400" cy="152400"/>
          </a:xfrm>
          <a:prstGeom prst="ellipse">
            <a:avLst/>
          </a:prstGeom>
          <a:solidFill>
            <a:srgbClr val="40FF0E">
              <a:alpha val="0"/>
            </a:srgbClr>
          </a:solidFill>
          <a:ln w="41275">
            <a:solidFill>
              <a:srgbClr val="40FF0E"/>
            </a:solidFill>
            <a:round/>
            <a:headEnd/>
            <a:tailEnd/>
          </a:ln>
        </p:spPr>
        <p:txBody>
          <a:bodyPr wrap="none" anchor="ctr"/>
          <a:lstStyle/>
          <a:p>
            <a:endParaRPr lang="en-US"/>
          </a:p>
        </p:txBody>
      </p:sp>
      <p:sp>
        <p:nvSpPr>
          <p:cNvPr id="37904" name="Freeform 31"/>
          <p:cNvSpPr>
            <a:spLocks/>
          </p:cNvSpPr>
          <p:nvPr/>
        </p:nvSpPr>
        <p:spPr bwMode="auto">
          <a:xfrm>
            <a:off x="2819400" y="2133600"/>
            <a:ext cx="3276600" cy="381000"/>
          </a:xfrm>
          <a:custGeom>
            <a:avLst/>
            <a:gdLst>
              <a:gd name="T0" fmla="*/ 0 w 2064"/>
              <a:gd name="T1" fmla="*/ 2147483647 h 240"/>
              <a:gd name="T2" fmla="*/ 2147483647 w 2064"/>
              <a:gd name="T3" fmla="*/ 0 h 240"/>
              <a:gd name="T4" fmla="*/ 2147483647 w 2064"/>
              <a:gd name="T5" fmla="*/ 2147483647 h 240"/>
              <a:gd name="T6" fmla="*/ 0 60000 65536"/>
              <a:gd name="T7" fmla="*/ 0 60000 65536"/>
              <a:gd name="T8" fmla="*/ 0 60000 65536"/>
              <a:gd name="T9" fmla="*/ 0 w 2064"/>
              <a:gd name="T10" fmla="*/ 0 h 240"/>
              <a:gd name="T11" fmla="*/ 2064 w 2064"/>
              <a:gd name="T12" fmla="*/ 240 h 240"/>
            </a:gdLst>
            <a:ahLst/>
            <a:cxnLst>
              <a:cxn ang="T6">
                <a:pos x="T0" y="T1"/>
              </a:cxn>
              <a:cxn ang="T7">
                <a:pos x="T2" y="T3"/>
              </a:cxn>
              <a:cxn ang="T8">
                <a:pos x="T4" y="T5"/>
              </a:cxn>
            </a:cxnLst>
            <a:rect l="T9" t="T10" r="T11" b="T12"/>
            <a:pathLst>
              <a:path w="2064" h="240">
                <a:moveTo>
                  <a:pt x="0" y="240"/>
                </a:moveTo>
                <a:cubicBezTo>
                  <a:pt x="380" y="120"/>
                  <a:pt x="760" y="0"/>
                  <a:pt x="1104" y="0"/>
                </a:cubicBezTo>
                <a:cubicBezTo>
                  <a:pt x="1448" y="0"/>
                  <a:pt x="1756" y="120"/>
                  <a:pt x="2064" y="240"/>
                </a:cubicBezTo>
              </a:path>
            </a:pathLst>
          </a:custGeom>
          <a:noFill/>
          <a:ln w="9525">
            <a:solidFill>
              <a:srgbClr val="FF0000"/>
            </a:solidFill>
            <a:round/>
            <a:headEnd/>
            <a:tailEnd/>
          </a:ln>
        </p:spPr>
        <p:txBody>
          <a:bodyPr wrap="none" anchor="ctr"/>
          <a:lstStyle/>
          <a:p>
            <a:endParaRPr lang="en-US"/>
          </a:p>
        </p:txBody>
      </p:sp>
      <p:sp>
        <p:nvSpPr>
          <p:cNvPr id="37905" name="Freeform 32"/>
          <p:cNvSpPr>
            <a:spLocks/>
          </p:cNvSpPr>
          <p:nvPr/>
        </p:nvSpPr>
        <p:spPr bwMode="auto">
          <a:xfrm>
            <a:off x="2362200" y="2743200"/>
            <a:ext cx="3276600" cy="609600"/>
          </a:xfrm>
          <a:custGeom>
            <a:avLst/>
            <a:gdLst>
              <a:gd name="T0" fmla="*/ 0 w 2064"/>
              <a:gd name="T1" fmla="*/ 0 h 384"/>
              <a:gd name="T2" fmla="*/ 2147483647 w 2064"/>
              <a:gd name="T3" fmla="*/ 2147483647 h 384"/>
              <a:gd name="T4" fmla="*/ 2147483647 w 2064"/>
              <a:gd name="T5" fmla="*/ 0 h 384"/>
              <a:gd name="T6" fmla="*/ 0 60000 65536"/>
              <a:gd name="T7" fmla="*/ 0 60000 65536"/>
              <a:gd name="T8" fmla="*/ 0 60000 65536"/>
              <a:gd name="T9" fmla="*/ 0 w 2064"/>
              <a:gd name="T10" fmla="*/ 0 h 384"/>
              <a:gd name="T11" fmla="*/ 2064 w 2064"/>
              <a:gd name="T12" fmla="*/ 384 h 384"/>
            </a:gdLst>
            <a:ahLst/>
            <a:cxnLst>
              <a:cxn ang="T6">
                <a:pos x="T0" y="T1"/>
              </a:cxn>
              <a:cxn ang="T7">
                <a:pos x="T2" y="T3"/>
              </a:cxn>
              <a:cxn ang="T8">
                <a:pos x="T4" y="T5"/>
              </a:cxn>
            </a:cxnLst>
            <a:rect l="T9" t="T10" r="T11" b="T12"/>
            <a:pathLst>
              <a:path w="2064" h="384">
                <a:moveTo>
                  <a:pt x="0" y="0"/>
                </a:moveTo>
                <a:cubicBezTo>
                  <a:pt x="308" y="192"/>
                  <a:pt x="616" y="384"/>
                  <a:pt x="960" y="384"/>
                </a:cubicBezTo>
                <a:cubicBezTo>
                  <a:pt x="1304" y="384"/>
                  <a:pt x="1684" y="192"/>
                  <a:pt x="2064" y="0"/>
                </a:cubicBezTo>
              </a:path>
            </a:pathLst>
          </a:custGeom>
          <a:noFill/>
          <a:ln w="9525">
            <a:solidFill>
              <a:srgbClr val="FF0000"/>
            </a:solidFill>
            <a:round/>
            <a:headEnd/>
            <a:tailEnd/>
          </a:ln>
        </p:spPr>
        <p:txBody>
          <a:bodyPr wrap="none" anchor="ctr"/>
          <a:lstStyle/>
          <a:p>
            <a:endParaRPr lang="en-US"/>
          </a:p>
        </p:txBody>
      </p:sp>
      <p:sp>
        <p:nvSpPr>
          <p:cNvPr id="37906" name="Freeform 33"/>
          <p:cNvSpPr>
            <a:spLocks/>
          </p:cNvSpPr>
          <p:nvPr/>
        </p:nvSpPr>
        <p:spPr bwMode="auto">
          <a:xfrm>
            <a:off x="2895600" y="2743200"/>
            <a:ext cx="3276600" cy="533400"/>
          </a:xfrm>
          <a:custGeom>
            <a:avLst/>
            <a:gdLst>
              <a:gd name="T0" fmla="*/ 0 w 2064"/>
              <a:gd name="T1" fmla="*/ 0 h 336"/>
              <a:gd name="T2" fmla="*/ 2147483647 w 2064"/>
              <a:gd name="T3" fmla="*/ 2147483647 h 336"/>
              <a:gd name="T4" fmla="*/ 2147483647 w 2064"/>
              <a:gd name="T5" fmla="*/ 0 h 336"/>
              <a:gd name="T6" fmla="*/ 0 60000 65536"/>
              <a:gd name="T7" fmla="*/ 0 60000 65536"/>
              <a:gd name="T8" fmla="*/ 0 60000 65536"/>
              <a:gd name="T9" fmla="*/ 0 w 2064"/>
              <a:gd name="T10" fmla="*/ 0 h 336"/>
              <a:gd name="T11" fmla="*/ 2064 w 2064"/>
              <a:gd name="T12" fmla="*/ 336 h 336"/>
            </a:gdLst>
            <a:ahLst/>
            <a:cxnLst>
              <a:cxn ang="T6">
                <a:pos x="T0" y="T1"/>
              </a:cxn>
              <a:cxn ang="T7">
                <a:pos x="T2" y="T3"/>
              </a:cxn>
              <a:cxn ang="T8">
                <a:pos x="T4" y="T5"/>
              </a:cxn>
            </a:cxnLst>
            <a:rect l="T9" t="T10" r="T11" b="T12"/>
            <a:pathLst>
              <a:path w="2064" h="336">
                <a:moveTo>
                  <a:pt x="0" y="0"/>
                </a:moveTo>
                <a:cubicBezTo>
                  <a:pt x="524" y="168"/>
                  <a:pt x="1048" y="336"/>
                  <a:pt x="1392" y="336"/>
                </a:cubicBezTo>
                <a:cubicBezTo>
                  <a:pt x="1736" y="336"/>
                  <a:pt x="1900" y="168"/>
                  <a:pt x="2064" y="0"/>
                </a:cubicBezTo>
              </a:path>
            </a:pathLst>
          </a:custGeom>
          <a:noFill/>
          <a:ln w="9525">
            <a:solidFill>
              <a:srgbClr val="FF0000"/>
            </a:solidFill>
            <a:round/>
            <a:headEnd/>
            <a:tailEnd/>
          </a:ln>
        </p:spPr>
        <p:txBody>
          <a:bodyPr wrap="none" anchor="ctr"/>
          <a:lstStyle/>
          <a:p>
            <a:endParaRPr lang="en-US"/>
          </a:p>
        </p:txBody>
      </p:sp>
      <p:sp>
        <p:nvSpPr>
          <p:cNvPr id="37907" name="Freeform 36"/>
          <p:cNvSpPr>
            <a:spLocks/>
          </p:cNvSpPr>
          <p:nvPr/>
        </p:nvSpPr>
        <p:spPr bwMode="auto">
          <a:xfrm>
            <a:off x="3200400" y="3429000"/>
            <a:ext cx="3352800" cy="469900"/>
          </a:xfrm>
          <a:custGeom>
            <a:avLst/>
            <a:gdLst>
              <a:gd name="T0" fmla="*/ 0 w 2112"/>
              <a:gd name="T1" fmla="*/ 0 h 296"/>
              <a:gd name="T2" fmla="*/ 2147483647 w 2112"/>
              <a:gd name="T3" fmla="*/ 2147483647 h 296"/>
              <a:gd name="T4" fmla="*/ 2147483647 w 2112"/>
              <a:gd name="T5" fmla="*/ 2147483647 h 296"/>
              <a:gd name="T6" fmla="*/ 0 60000 65536"/>
              <a:gd name="T7" fmla="*/ 0 60000 65536"/>
              <a:gd name="T8" fmla="*/ 0 60000 65536"/>
              <a:gd name="T9" fmla="*/ 0 w 2112"/>
              <a:gd name="T10" fmla="*/ 0 h 296"/>
              <a:gd name="T11" fmla="*/ 2112 w 2112"/>
              <a:gd name="T12" fmla="*/ 296 h 296"/>
            </a:gdLst>
            <a:ahLst/>
            <a:cxnLst>
              <a:cxn ang="T6">
                <a:pos x="T0" y="T1"/>
              </a:cxn>
              <a:cxn ang="T7">
                <a:pos x="T2" y="T3"/>
              </a:cxn>
              <a:cxn ang="T8">
                <a:pos x="T4" y="T5"/>
              </a:cxn>
            </a:cxnLst>
            <a:rect l="T9" t="T10" r="T11" b="T12"/>
            <a:pathLst>
              <a:path w="2112" h="296">
                <a:moveTo>
                  <a:pt x="0" y="0"/>
                </a:moveTo>
                <a:cubicBezTo>
                  <a:pt x="352" y="140"/>
                  <a:pt x="704" y="280"/>
                  <a:pt x="1056" y="288"/>
                </a:cubicBezTo>
                <a:cubicBezTo>
                  <a:pt x="1408" y="296"/>
                  <a:pt x="1760" y="172"/>
                  <a:pt x="2112" y="48"/>
                </a:cubicBezTo>
              </a:path>
            </a:pathLst>
          </a:custGeom>
          <a:noFill/>
          <a:ln w="9525">
            <a:solidFill>
              <a:srgbClr val="FF0000"/>
            </a:solidFill>
            <a:round/>
            <a:headEnd/>
            <a:tailEnd/>
          </a:ln>
        </p:spPr>
        <p:txBody>
          <a:bodyPr wrap="none" anchor="ctr"/>
          <a:lstStyle/>
          <a:p>
            <a:endParaRPr lang="en-US"/>
          </a:p>
        </p:txBody>
      </p:sp>
      <p:sp>
        <p:nvSpPr>
          <p:cNvPr id="37908" name="Freeform 37"/>
          <p:cNvSpPr>
            <a:spLocks/>
          </p:cNvSpPr>
          <p:nvPr/>
        </p:nvSpPr>
        <p:spPr bwMode="auto">
          <a:xfrm>
            <a:off x="2819400" y="3429000"/>
            <a:ext cx="3276600" cy="546100"/>
          </a:xfrm>
          <a:custGeom>
            <a:avLst/>
            <a:gdLst>
              <a:gd name="T0" fmla="*/ 2147483647 w 2064"/>
              <a:gd name="T1" fmla="*/ 0 h 344"/>
              <a:gd name="T2" fmla="*/ 2147483647 w 2064"/>
              <a:gd name="T3" fmla="*/ 2147483647 h 344"/>
              <a:gd name="T4" fmla="*/ 0 w 2064"/>
              <a:gd name="T5" fmla="*/ 2147483647 h 344"/>
              <a:gd name="T6" fmla="*/ 0 60000 65536"/>
              <a:gd name="T7" fmla="*/ 0 60000 65536"/>
              <a:gd name="T8" fmla="*/ 0 60000 65536"/>
              <a:gd name="T9" fmla="*/ 0 w 2064"/>
              <a:gd name="T10" fmla="*/ 0 h 344"/>
              <a:gd name="T11" fmla="*/ 2064 w 2064"/>
              <a:gd name="T12" fmla="*/ 344 h 344"/>
            </a:gdLst>
            <a:ahLst/>
            <a:cxnLst>
              <a:cxn ang="T6">
                <a:pos x="T0" y="T1"/>
              </a:cxn>
              <a:cxn ang="T7">
                <a:pos x="T2" y="T3"/>
              </a:cxn>
              <a:cxn ang="T8">
                <a:pos x="T4" y="T5"/>
              </a:cxn>
            </a:cxnLst>
            <a:rect l="T9" t="T10" r="T11" b="T12"/>
            <a:pathLst>
              <a:path w="2064" h="344">
                <a:moveTo>
                  <a:pt x="2064" y="0"/>
                </a:moveTo>
                <a:cubicBezTo>
                  <a:pt x="1684" y="164"/>
                  <a:pt x="1304" y="328"/>
                  <a:pt x="960" y="336"/>
                </a:cubicBezTo>
                <a:cubicBezTo>
                  <a:pt x="616" y="344"/>
                  <a:pt x="308" y="196"/>
                  <a:pt x="0" y="48"/>
                </a:cubicBezTo>
              </a:path>
            </a:pathLst>
          </a:custGeom>
          <a:noFill/>
          <a:ln w="9525">
            <a:solidFill>
              <a:srgbClr val="FF0000"/>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381000"/>
            <a:ext cx="7772400" cy="1143000"/>
          </a:xfrm>
        </p:spPr>
        <p:txBody>
          <a:bodyPr/>
          <a:lstStyle/>
          <a:p>
            <a:pPr eaLnBrk="1" hangingPunct="1"/>
            <a:r>
              <a:rPr lang="en-US" smtClean="0"/>
              <a:t>Iris Patterns</a:t>
            </a:r>
          </a:p>
        </p:txBody>
      </p:sp>
      <p:sp>
        <p:nvSpPr>
          <p:cNvPr id="40965" name="Rectangle 7"/>
          <p:cNvSpPr>
            <a:spLocks noGrp="1" noChangeArrowheads="1"/>
          </p:cNvSpPr>
          <p:nvPr>
            <p:ph idx="1"/>
          </p:nvPr>
        </p:nvSpPr>
        <p:spPr>
          <a:xfrm>
            <a:off x="685800" y="4114800"/>
            <a:ext cx="7772400" cy="2057400"/>
          </a:xfrm>
          <a:noFill/>
        </p:spPr>
        <p:txBody>
          <a:bodyPr/>
          <a:lstStyle/>
          <a:p>
            <a:pPr eaLnBrk="1" hangingPunct="1"/>
            <a:r>
              <a:rPr lang="en-US" sz="2800" smtClean="0"/>
              <a:t>Iris pattern development is “chaotic”</a:t>
            </a:r>
          </a:p>
          <a:p>
            <a:pPr eaLnBrk="1" hangingPunct="1"/>
            <a:r>
              <a:rPr lang="en-US" sz="2800" smtClean="0"/>
              <a:t>Little or no genetic influence</a:t>
            </a:r>
          </a:p>
          <a:p>
            <a:pPr eaLnBrk="1" hangingPunct="1"/>
            <a:r>
              <a:rPr lang="en-US" sz="2800" smtClean="0"/>
              <a:t>Different even for identical twins</a:t>
            </a:r>
          </a:p>
          <a:p>
            <a:pPr eaLnBrk="1" hangingPunct="1"/>
            <a:r>
              <a:rPr lang="en-US" sz="2800" smtClean="0"/>
              <a:t>Pattern is stable through lifetime </a:t>
            </a:r>
          </a:p>
        </p:txBody>
      </p:sp>
      <p:pic>
        <p:nvPicPr>
          <p:cNvPr id="40963" name="Picture 3" descr="iris(3d)"/>
          <p:cNvPicPr>
            <a:picLocks noChangeAspect="1" noChangeArrowheads="1"/>
          </p:cNvPicPr>
          <p:nvPr/>
        </p:nvPicPr>
        <p:blipFill>
          <a:blip r:embed="rId2" cstate="print"/>
          <a:srcRect/>
          <a:stretch>
            <a:fillRect/>
          </a:stretch>
        </p:blipFill>
        <p:spPr bwMode="auto">
          <a:xfrm>
            <a:off x="4572000" y="2057400"/>
            <a:ext cx="1687513" cy="1898650"/>
          </a:xfrm>
          <a:prstGeom prst="rect">
            <a:avLst/>
          </a:prstGeom>
          <a:noFill/>
          <a:ln w="9525">
            <a:noFill/>
            <a:miter lim="800000"/>
            <a:headEnd/>
            <a:tailEnd/>
          </a:ln>
        </p:spPr>
      </p:pic>
      <p:pic>
        <p:nvPicPr>
          <p:cNvPr id="40964" name="Picture 5"/>
          <p:cNvPicPr>
            <a:picLocks noChangeAspect="1" noChangeArrowheads="1"/>
          </p:cNvPicPr>
          <p:nvPr/>
        </p:nvPicPr>
        <p:blipFill>
          <a:blip r:embed="rId3" cstate="print"/>
          <a:srcRect/>
          <a:stretch>
            <a:fillRect/>
          </a:stretch>
        </p:blipFill>
        <p:spPr bwMode="auto">
          <a:xfrm>
            <a:off x="6705600" y="2286000"/>
            <a:ext cx="2057400" cy="1676400"/>
          </a:xfrm>
          <a:prstGeom prst="rect">
            <a:avLst/>
          </a:prstGeom>
          <a:noFill/>
          <a:ln w="9525">
            <a:noFill/>
            <a:miter lim="800000"/>
            <a:headEnd/>
            <a:tailEnd/>
          </a:ln>
        </p:spPr>
      </p:pic>
      <p:pic>
        <p:nvPicPr>
          <p:cNvPr id="40966" name="Picture 8"/>
          <p:cNvPicPr>
            <a:picLocks noChangeAspect="1" noChangeArrowheads="1"/>
          </p:cNvPicPr>
          <p:nvPr/>
        </p:nvPicPr>
        <p:blipFill>
          <a:blip r:embed="rId4" cstate="print"/>
          <a:srcRect/>
          <a:stretch>
            <a:fillRect/>
          </a:stretch>
        </p:blipFill>
        <p:spPr bwMode="auto">
          <a:xfrm>
            <a:off x="609600" y="2044700"/>
            <a:ext cx="3517900" cy="1765300"/>
          </a:xfrm>
          <a:prstGeom prst="rect">
            <a:avLst/>
          </a:prstGeom>
          <a:noFill/>
          <a:ln w="9525">
            <a:noFill/>
            <a:miter lim="800000"/>
            <a:headEnd/>
            <a:tailEnd/>
          </a:ln>
        </p:spPr>
      </p:pic>
      <p:sp>
        <p:nvSpPr>
          <p:cNvPr id="40967" name="Oval 9"/>
          <p:cNvSpPr>
            <a:spLocks noChangeArrowheads="1"/>
          </p:cNvSpPr>
          <p:nvPr/>
        </p:nvSpPr>
        <p:spPr bwMode="auto">
          <a:xfrm>
            <a:off x="2330450" y="2705100"/>
            <a:ext cx="381000" cy="381000"/>
          </a:xfrm>
          <a:prstGeom prst="ellipse">
            <a:avLst/>
          </a:prstGeom>
          <a:solidFill>
            <a:schemeClr val="bg1">
              <a:alpha val="0"/>
            </a:schemeClr>
          </a:solidFill>
          <a:ln w="19050">
            <a:solidFill>
              <a:schemeClr val="bg1"/>
            </a:solidFill>
            <a:prstDash val="sysDot"/>
            <a:round/>
            <a:headEnd/>
            <a:tailEnd/>
          </a:ln>
        </p:spPr>
        <p:txBody>
          <a:bodyPr wrap="none" anchor="ctr"/>
          <a:lstStyle/>
          <a:p>
            <a:endParaRPr lang="en-US"/>
          </a:p>
        </p:txBody>
      </p:sp>
      <p:sp>
        <p:nvSpPr>
          <p:cNvPr id="40968" name="Oval 10"/>
          <p:cNvSpPr>
            <a:spLocks noChangeArrowheads="1"/>
          </p:cNvSpPr>
          <p:nvPr/>
        </p:nvSpPr>
        <p:spPr bwMode="auto">
          <a:xfrm>
            <a:off x="1981200" y="2403475"/>
            <a:ext cx="1066800" cy="990600"/>
          </a:xfrm>
          <a:prstGeom prst="ellipse">
            <a:avLst/>
          </a:prstGeom>
          <a:solidFill>
            <a:schemeClr val="bg1">
              <a:alpha val="0"/>
            </a:schemeClr>
          </a:solidFill>
          <a:ln w="19050">
            <a:solidFill>
              <a:schemeClr val="bg1"/>
            </a:solidFill>
            <a:prstDash val="sysDot"/>
            <a:round/>
            <a:headEnd/>
            <a:tailEnd/>
          </a:ln>
        </p:spPr>
        <p:txBody>
          <a:bodyPr wrap="none" anchor="ctr"/>
          <a:lstStyle/>
          <a:p>
            <a:endParaRPr lang="en-US"/>
          </a:p>
        </p:txBody>
      </p:sp>
      <p:sp>
        <p:nvSpPr>
          <p:cNvPr id="40969" name="Freeform 21"/>
          <p:cNvSpPr>
            <a:spLocks/>
          </p:cNvSpPr>
          <p:nvPr/>
        </p:nvSpPr>
        <p:spPr bwMode="auto">
          <a:xfrm>
            <a:off x="1676400" y="2514600"/>
            <a:ext cx="1600200" cy="304800"/>
          </a:xfrm>
          <a:custGeom>
            <a:avLst/>
            <a:gdLst>
              <a:gd name="T0" fmla="*/ 0 w 1008"/>
              <a:gd name="T1" fmla="*/ 2147483647 h 192"/>
              <a:gd name="T2" fmla="*/ 2147483647 w 1008"/>
              <a:gd name="T3" fmla="*/ 2147483647 h 192"/>
              <a:gd name="T4" fmla="*/ 2147483647 w 1008"/>
              <a:gd name="T5" fmla="*/ 0 h 192"/>
              <a:gd name="T6" fmla="*/ 2147483647 w 1008"/>
              <a:gd name="T7" fmla="*/ 2147483647 h 192"/>
              <a:gd name="T8" fmla="*/ 2147483647 w 1008"/>
              <a:gd name="T9" fmla="*/ 2147483647 h 192"/>
              <a:gd name="T10" fmla="*/ 0 60000 65536"/>
              <a:gd name="T11" fmla="*/ 0 60000 65536"/>
              <a:gd name="T12" fmla="*/ 0 60000 65536"/>
              <a:gd name="T13" fmla="*/ 0 60000 65536"/>
              <a:gd name="T14" fmla="*/ 0 60000 65536"/>
              <a:gd name="T15" fmla="*/ 0 w 1008"/>
              <a:gd name="T16" fmla="*/ 0 h 192"/>
              <a:gd name="T17" fmla="*/ 1008 w 1008"/>
              <a:gd name="T18" fmla="*/ 192 h 192"/>
            </a:gdLst>
            <a:ahLst/>
            <a:cxnLst>
              <a:cxn ang="T10">
                <a:pos x="T0" y="T1"/>
              </a:cxn>
              <a:cxn ang="T11">
                <a:pos x="T2" y="T3"/>
              </a:cxn>
              <a:cxn ang="T12">
                <a:pos x="T4" y="T5"/>
              </a:cxn>
              <a:cxn ang="T13">
                <a:pos x="T6" y="T7"/>
              </a:cxn>
              <a:cxn ang="T14">
                <a:pos x="T8" y="T9"/>
              </a:cxn>
            </a:cxnLst>
            <a:rect l="T15" t="T16" r="T17" b="T18"/>
            <a:pathLst>
              <a:path w="1008" h="192">
                <a:moveTo>
                  <a:pt x="0" y="144"/>
                </a:moveTo>
                <a:cubicBezTo>
                  <a:pt x="76" y="108"/>
                  <a:pt x="152" y="72"/>
                  <a:pt x="240" y="48"/>
                </a:cubicBezTo>
                <a:cubicBezTo>
                  <a:pt x="328" y="24"/>
                  <a:pt x="440" y="0"/>
                  <a:pt x="528" y="0"/>
                </a:cubicBezTo>
                <a:cubicBezTo>
                  <a:pt x="616" y="0"/>
                  <a:pt x="688" y="16"/>
                  <a:pt x="768" y="48"/>
                </a:cubicBezTo>
                <a:cubicBezTo>
                  <a:pt x="848" y="80"/>
                  <a:pt x="928" y="136"/>
                  <a:pt x="1008" y="192"/>
                </a:cubicBezTo>
              </a:path>
            </a:pathLst>
          </a:custGeom>
          <a:noFill/>
          <a:ln w="19050" cap="flat">
            <a:solidFill>
              <a:schemeClr val="bg1"/>
            </a:solidFill>
            <a:prstDash val="sysDot"/>
            <a:round/>
            <a:headEnd/>
            <a:tailEnd/>
          </a:ln>
        </p:spPr>
        <p:txBody>
          <a:bodyPr wrap="none" anchor="ctr"/>
          <a:lstStyle/>
          <a:p>
            <a:endParaRPr lang="en-US"/>
          </a:p>
        </p:txBody>
      </p:sp>
      <p:sp>
        <p:nvSpPr>
          <p:cNvPr id="40970" name="Freeform 26"/>
          <p:cNvSpPr>
            <a:spLocks/>
          </p:cNvSpPr>
          <p:nvPr/>
        </p:nvSpPr>
        <p:spPr bwMode="auto">
          <a:xfrm>
            <a:off x="1752600" y="3235325"/>
            <a:ext cx="1371600" cy="152400"/>
          </a:xfrm>
          <a:custGeom>
            <a:avLst/>
            <a:gdLst>
              <a:gd name="T0" fmla="*/ 0 w 864"/>
              <a:gd name="T1" fmla="*/ 0 h 96"/>
              <a:gd name="T2" fmla="*/ 2147483647 w 864"/>
              <a:gd name="T3" fmla="*/ 2147483647 h 96"/>
              <a:gd name="T4" fmla="*/ 2147483647 w 864"/>
              <a:gd name="T5" fmla="*/ 0 h 96"/>
              <a:gd name="T6" fmla="*/ 0 60000 65536"/>
              <a:gd name="T7" fmla="*/ 0 60000 65536"/>
              <a:gd name="T8" fmla="*/ 0 60000 65536"/>
              <a:gd name="T9" fmla="*/ 0 w 864"/>
              <a:gd name="T10" fmla="*/ 0 h 96"/>
              <a:gd name="T11" fmla="*/ 864 w 864"/>
              <a:gd name="T12" fmla="*/ 96 h 96"/>
            </a:gdLst>
            <a:ahLst/>
            <a:cxnLst>
              <a:cxn ang="T6">
                <a:pos x="T0" y="T1"/>
              </a:cxn>
              <a:cxn ang="T7">
                <a:pos x="T2" y="T3"/>
              </a:cxn>
              <a:cxn ang="T8">
                <a:pos x="T4" y="T5"/>
              </a:cxn>
            </a:cxnLst>
            <a:rect l="T9" t="T10" r="T11" b="T12"/>
            <a:pathLst>
              <a:path w="864" h="96">
                <a:moveTo>
                  <a:pt x="0" y="0"/>
                </a:moveTo>
                <a:cubicBezTo>
                  <a:pt x="168" y="48"/>
                  <a:pt x="336" y="96"/>
                  <a:pt x="480" y="96"/>
                </a:cubicBezTo>
                <a:cubicBezTo>
                  <a:pt x="624" y="96"/>
                  <a:pt x="744" y="48"/>
                  <a:pt x="864" y="0"/>
                </a:cubicBezTo>
              </a:path>
            </a:pathLst>
          </a:custGeom>
          <a:noFill/>
          <a:ln w="19050" cap="flat">
            <a:solidFill>
              <a:schemeClr val="bg1"/>
            </a:solidFill>
            <a:prstDash val="sysDot"/>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Something You Know</a:t>
            </a:r>
          </a:p>
        </p:txBody>
      </p:sp>
      <p:sp>
        <p:nvSpPr>
          <p:cNvPr id="142339" name="Rectangle 3"/>
          <p:cNvSpPr>
            <a:spLocks noGrp="1" noChangeArrowheads="1"/>
          </p:cNvSpPr>
          <p:nvPr>
            <p:ph idx="1"/>
          </p:nvPr>
        </p:nvSpPr>
        <p:spPr/>
        <p:txBody>
          <a:bodyPr/>
          <a:lstStyle/>
          <a:p>
            <a:pPr eaLnBrk="1" hangingPunct="1"/>
            <a:r>
              <a:rPr lang="en-US" sz="2800" smtClean="0"/>
              <a:t>Passwords</a:t>
            </a:r>
          </a:p>
          <a:p>
            <a:pPr eaLnBrk="1" hangingPunct="1"/>
            <a:r>
              <a:rPr lang="en-US" sz="2800" smtClean="0"/>
              <a:t>Lots of things act as passwords!</a:t>
            </a:r>
          </a:p>
          <a:p>
            <a:pPr lvl="1" eaLnBrk="1" hangingPunct="1"/>
            <a:r>
              <a:rPr lang="en-US" sz="2400" smtClean="0"/>
              <a:t>PIN</a:t>
            </a:r>
          </a:p>
          <a:p>
            <a:pPr lvl="1" eaLnBrk="1" hangingPunct="1"/>
            <a:r>
              <a:rPr lang="en-US" sz="2400" smtClean="0"/>
              <a:t>Social security number</a:t>
            </a:r>
          </a:p>
          <a:p>
            <a:pPr lvl="1" eaLnBrk="1" hangingPunct="1"/>
            <a:r>
              <a:rPr lang="en-US" sz="2400" smtClean="0"/>
              <a:t>Mother’s maiden name</a:t>
            </a:r>
          </a:p>
          <a:p>
            <a:pPr lvl="1" eaLnBrk="1" hangingPunct="1"/>
            <a:r>
              <a:rPr lang="en-US" sz="2400" smtClean="0"/>
              <a:t>Date of birth</a:t>
            </a:r>
          </a:p>
          <a:p>
            <a:pPr lvl="1" eaLnBrk="1" hangingPunct="1"/>
            <a:r>
              <a:rPr lang="en-US" sz="2400" smtClean="0"/>
              <a:t>Name of your pet,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box(out)">
                                      <p:cBhvr>
                                        <p:cTn id="7" dur="500"/>
                                        <p:tgtEl>
                                          <p:spTgt spid="14233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box(out)">
                                      <p:cBhvr>
                                        <p:cTn id="12" dur="500"/>
                                        <p:tgtEl>
                                          <p:spTgt spid="14233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42339">
                                            <p:txEl>
                                              <p:pRg st="2" end="2"/>
                                            </p:txEl>
                                          </p:spTgt>
                                        </p:tgtEl>
                                        <p:attrNameLst>
                                          <p:attrName>style.visibility</p:attrName>
                                        </p:attrNameLst>
                                      </p:cBhvr>
                                      <p:to>
                                        <p:strVal val="visible"/>
                                      </p:to>
                                    </p:set>
                                    <p:animEffect transition="in" filter="box(out)">
                                      <p:cBhvr>
                                        <p:cTn id="17" dur="500"/>
                                        <p:tgtEl>
                                          <p:spTgt spid="14233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42339">
                                            <p:txEl>
                                              <p:pRg st="3" end="3"/>
                                            </p:txEl>
                                          </p:spTgt>
                                        </p:tgtEl>
                                        <p:attrNameLst>
                                          <p:attrName>style.visibility</p:attrName>
                                        </p:attrNameLst>
                                      </p:cBhvr>
                                      <p:to>
                                        <p:strVal val="visible"/>
                                      </p:to>
                                    </p:set>
                                    <p:animEffect transition="in" filter="box(out)">
                                      <p:cBhvr>
                                        <p:cTn id="22" dur="500"/>
                                        <p:tgtEl>
                                          <p:spTgt spid="14233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42339">
                                            <p:txEl>
                                              <p:pRg st="4" end="4"/>
                                            </p:txEl>
                                          </p:spTgt>
                                        </p:tgtEl>
                                        <p:attrNameLst>
                                          <p:attrName>style.visibility</p:attrName>
                                        </p:attrNameLst>
                                      </p:cBhvr>
                                      <p:to>
                                        <p:strVal val="visible"/>
                                      </p:to>
                                    </p:set>
                                    <p:animEffect transition="in" filter="box(out)">
                                      <p:cBhvr>
                                        <p:cTn id="27" dur="500"/>
                                        <p:tgtEl>
                                          <p:spTgt spid="14233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42339">
                                            <p:txEl>
                                              <p:pRg st="5" end="5"/>
                                            </p:txEl>
                                          </p:spTgt>
                                        </p:tgtEl>
                                        <p:attrNameLst>
                                          <p:attrName>style.visibility</p:attrName>
                                        </p:attrNameLst>
                                      </p:cBhvr>
                                      <p:to>
                                        <p:strVal val="visible"/>
                                      </p:to>
                                    </p:set>
                                    <p:animEffect transition="in" filter="box(out)">
                                      <p:cBhvr>
                                        <p:cTn id="32" dur="500"/>
                                        <p:tgtEl>
                                          <p:spTgt spid="14233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42339">
                                            <p:txEl>
                                              <p:pRg st="6" end="6"/>
                                            </p:txEl>
                                          </p:spTgt>
                                        </p:tgtEl>
                                        <p:attrNameLst>
                                          <p:attrName>style.visibility</p:attrName>
                                        </p:attrNameLst>
                                      </p:cBhvr>
                                      <p:to>
                                        <p:strVal val="visible"/>
                                      </p:to>
                                    </p:set>
                                    <p:animEffect transition="in" filter="box(out)">
                                      <p:cBhvr>
                                        <p:cTn id="37" dur="500"/>
                                        <p:tgtEl>
                                          <p:spTgt spid="14233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bldLvl="2"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Iris Scan</a:t>
            </a:r>
          </a:p>
        </p:txBody>
      </p:sp>
      <p:sp>
        <p:nvSpPr>
          <p:cNvPr id="43011" name="Rectangle 3"/>
          <p:cNvSpPr>
            <a:spLocks noGrp="1" noChangeArrowheads="1"/>
          </p:cNvSpPr>
          <p:nvPr>
            <p:ph idx="1"/>
          </p:nvPr>
        </p:nvSpPr>
        <p:spPr>
          <a:xfrm>
            <a:off x="685800" y="1676400"/>
            <a:ext cx="4495800" cy="3048000"/>
          </a:xfrm>
        </p:spPr>
        <p:txBody>
          <a:bodyPr/>
          <a:lstStyle/>
          <a:p>
            <a:pPr eaLnBrk="1" hangingPunct="1"/>
            <a:r>
              <a:rPr lang="en-US" sz="2800" smtClean="0"/>
              <a:t>Scanner locates iris</a:t>
            </a:r>
          </a:p>
          <a:p>
            <a:pPr eaLnBrk="1" hangingPunct="1"/>
            <a:r>
              <a:rPr lang="en-US" sz="2800" smtClean="0"/>
              <a:t>Take b/w photo</a:t>
            </a:r>
          </a:p>
          <a:p>
            <a:pPr eaLnBrk="1" hangingPunct="1"/>
            <a:r>
              <a:rPr lang="en-US" sz="2800" smtClean="0"/>
              <a:t>Use polar coordinates…</a:t>
            </a:r>
          </a:p>
          <a:p>
            <a:pPr eaLnBrk="1" hangingPunct="1"/>
            <a:r>
              <a:rPr lang="en-US" sz="2800" smtClean="0"/>
              <a:t>Find 2-D wavelet trans</a:t>
            </a:r>
          </a:p>
          <a:p>
            <a:pPr eaLnBrk="1" hangingPunct="1"/>
            <a:r>
              <a:rPr lang="en-US" sz="2800" smtClean="0"/>
              <a:t>Get 256 byte iris code</a:t>
            </a:r>
          </a:p>
        </p:txBody>
      </p:sp>
      <p:pic>
        <p:nvPicPr>
          <p:cNvPr id="43012" name="Picture 4"/>
          <p:cNvPicPr>
            <a:picLocks noChangeAspect="1" noChangeArrowheads="1"/>
          </p:cNvPicPr>
          <p:nvPr/>
        </p:nvPicPr>
        <p:blipFill>
          <a:blip r:embed="rId2" cstate="print"/>
          <a:srcRect/>
          <a:stretch>
            <a:fillRect/>
          </a:stretch>
        </p:blipFill>
        <p:spPr bwMode="auto">
          <a:xfrm>
            <a:off x="6324600" y="4724400"/>
            <a:ext cx="1752600" cy="1311275"/>
          </a:xfrm>
          <a:prstGeom prst="rect">
            <a:avLst/>
          </a:prstGeom>
          <a:noFill/>
          <a:ln w="9525">
            <a:noFill/>
            <a:miter lim="800000"/>
            <a:headEnd/>
            <a:tailEnd/>
          </a:ln>
        </p:spPr>
      </p:pic>
      <p:pic>
        <p:nvPicPr>
          <p:cNvPr id="43013" name="Picture 5"/>
          <p:cNvPicPr>
            <a:picLocks noChangeAspect="1" noChangeArrowheads="1"/>
          </p:cNvPicPr>
          <p:nvPr/>
        </p:nvPicPr>
        <p:blipFill>
          <a:blip r:embed="rId3" cstate="print"/>
          <a:srcRect/>
          <a:stretch>
            <a:fillRect/>
          </a:stretch>
        </p:blipFill>
        <p:spPr bwMode="auto">
          <a:xfrm>
            <a:off x="2209800" y="4876800"/>
            <a:ext cx="1671638" cy="1254125"/>
          </a:xfrm>
          <a:prstGeom prst="rect">
            <a:avLst/>
          </a:prstGeom>
          <a:noFill/>
          <a:ln w="9525">
            <a:noFill/>
            <a:miter lim="800000"/>
            <a:headEnd/>
            <a:tailEnd/>
          </a:ln>
        </p:spPr>
      </p:pic>
      <p:pic>
        <p:nvPicPr>
          <p:cNvPr id="43014" name="Picture 6"/>
          <p:cNvPicPr>
            <a:picLocks noChangeAspect="1" noChangeArrowheads="1"/>
          </p:cNvPicPr>
          <p:nvPr/>
        </p:nvPicPr>
        <p:blipFill>
          <a:blip r:embed="rId4" cstate="print"/>
          <a:srcRect/>
          <a:stretch>
            <a:fillRect/>
          </a:stretch>
        </p:blipFill>
        <p:spPr bwMode="auto">
          <a:xfrm>
            <a:off x="5795963" y="3048000"/>
            <a:ext cx="2662237" cy="1433513"/>
          </a:xfrm>
          <a:prstGeom prst="rect">
            <a:avLst/>
          </a:prstGeom>
          <a:noFill/>
          <a:ln w="9525">
            <a:noFill/>
            <a:miter lim="800000"/>
            <a:headEnd/>
            <a:tailEnd/>
          </a:ln>
        </p:spPr>
      </p:pic>
      <p:pic>
        <p:nvPicPr>
          <p:cNvPr id="43015" name="Picture 7"/>
          <p:cNvPicPr>
            <a:picLocks noChangeAspect="1" noChangeArrowheads="1"/>
          </p:cNvPicPr>
          <p:nvPr/>
        </p:nvPicPr>
        <p:blipFill>
          <a:blip r:embed="rId5" cstate="print"/>
          <a:srcRect/>
          <a:stretch>
            <a:fillRect/>
          </a:stretch>
        </p:blipFill>
        <p:spPr bwMode="auto">
          <a:xfrm>
            <a:off x="304800" y="4876800"/>
            <a:ext cx="1671638" cy="1254125"/>
          </a:xfrm>
          <a:prstGeom prst="rect">
            <a:avLst/>
          </a:prstGeom>
          <a:noFill/>
          <a:ln w="9525">
            <a:noFill/>
            <a:miter lim="800000"/>
            <a:headEnd/>
            <a:tailEnd/>
          </a:ln>
        </p:spPr>
      </p:pic>
      <p:pic>
        <p:nvPicPr>
          <p:cNvPr id="43016" name="Picture 8"/>
          <p:cNvPicPr>
            <a:picLocks noChangeAspect="1" noChangeArrowheads="1"/>
          </p:cNvPicPr>
          <p:nvPr/>
        </p:nvPicPr>
        <p:blipFill>
          <a:blip r:embed="rId6" cstate="print"/>
          <a:srcRect/>
          <a:stretch>
            <a:fillRect/>
          </a:stretch>
        </p:blipFill>
        <p:spPr bwMode="auto">
          <a:xfrm>
            <a:off x="4038600" y="4800600"/>
            <a:ext cx="1789113" cy="1336675"/>
          </a:xfrm>
          <a:prstGeom prst="rect">
            <a:avLst/>
          </a:prstGeom>
          <a:noFill/>
          <a:ln w="9525">
            <a:noFill/>
            <a:miter lim="800000"/>
            <a:headEnd/>
            <a:tailEnd/>
          </a:ln>
        </p:spPr>
      </p:pic>
      <p:pic>
        <p:nvPicPr>
          <p:cNvPr id="43017" name="Picture 9"/>
          <p:cNvPicPr>
            <a:picLocks noChangeAspect="1" noChangeArrowheads="1"/>
          </p:cNvPicPr>
          <p:nvPr/>
        </p:nvPicPr>
        <p:blipFill>
          <a:blip r:embed="rId7" cstate="print"/>
          <a:srcRect/>
          <a:stretch>
            <a:fillRect/>
          </a:stretch>
        </p:blipFill>
        <p:spPr bwMode="auto">
          <a:xfrm>
            <a:off x="6172200" y="1524000"/>
            <a:ext cx="1981200" cy="1308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7734BE96-9A76-F143-9001-2E0980DB5F3B}" type="slidenum">
              <a:rPr lang="en-US" smtClean="0">
                <a:latin typeface="Times New Roman" charset="0"/>
              </a:rPr>
              <a:pPr/>
              <a:t>41</a:t>
            </a:fld>
            <a:endParaRPr lang="en-US" smtClean="0">
              <a:latin typeface="Times New Roman" charset="0"/>
            </a:endParaRPr>
          </a:p>
        </p:txBody>
      </p:sp>
      <p:sp>
        <p:nvSpPr>
          <p:cNvPr id="62467" name="Rectangle 2"/>
          <p:cNvSpPr>
            <a:spLocks noGrp="1" noChangeArrowheads="1"/>
          </p:cNvSpPr>
          <p:nvPr>
            <p:ph type="title"/>
          </p:nvPr>
        </p:nvSpPr>
        <p:spPr>
          <a:xfrm>
            <a:off x="457200" y="457200"/>
            <a:ext cx="8077200" cy="1066800"/>
          </a:xfrm>
        </p:spPr>
        <p:txBody>
          <a:bodyPr/>
          <a:lstStyle/>
          <a:p>
            <a:pPr eaLnBrk="1" hangingPunct="1"/>
            <a:r>
              <a:rPr lang="en-US"/>
              <a:t>Equal Error Rate Comparison</a:t>
            </a:r>
          </a:p>
        </p:txBody>
      </p:sp>
      <p:sp>
        <p:nvSpPr>
          <p:cNvPr id="62468" name="Rectangle 3"/>
          <p:cNvSpPr>
            <a:spLocks noGrp="1" noChangeArrowheads="1"/>
          </p:cNvSpPr>
          <p:nvPr>
            <p:ph type="body" idx="1"/>
          </p:nvPr>
        </p:nvSpPr>
        <p:spPr>
          <a:xfrm>
            <a:off x="381000" y="1600200"/>
            <a:ext cx="8382000" cy="4495800"/>
          </a:xfrm>
        </p:spPr>
        <p:txBody>
          <a:bodyPr/>
          <a:lstStyle/>
          <a:p>
            <a:pPr eaLnBrk="1" hangingPunct="1">
              <a:lnSpc>
                <a:spcPct val="85000"/>
              </a:lnSpc>
              <a:spcAft>
                <a:spcPts val="600"/>
              </a:spcAft>
            </a:pPr>
            <a:r>
              <a:rPr lang="en-US" sz="2800" dirty="0"/>
              <a:t>Equal error rate (EER): fraud == insult rate</a:t>
            </a:r>
            <a:endParaRPr lang="en-US" sz="2800" b="1" dirty="0">
              <a:solidFill>
                <a:schemeClr val="accent2"/>
              </a:solidFill>
            </a:endParaRPr>
          </a:p>
          <a:p>
            <a:pPr eaLnBrk="1" hangingPunct="1">
              <a:lnSpc>
                <a:spcPct val="85000"/>
              </a:lnSpc>
              <a:spcAft>
                <a:spcPts val="600"/>
              </a:spcAft>
            </a:pPr>
            <a:r>
              <a:rPr lang="en-US" sz="2800" b="1" dirty="0">
                <a:solidFill>
                  <a:schemeClr val="accent2"/>
                </a:solidFill>
              </a:rPr>
              <a:t>Fingerprint</a:t>
            </a:r>
            <a:r>
              <a:rPr lang="en-US" sz="2800" dirty="0"/>
              <a:t> biometric has EER of about </a:t>
            </a:r>
            <a:r>
              <a:rPr lang="en-US" sz="2800" dirty="0">
                <a:latin typeface="Times-Roman" charset="0"/>
              </a:rPr>
              <a:t>5%</a:t>
            </a:r>
            <a:endParaRPr lang="en-US" sz="2800" dirty="0"/>
          </a:p>
          <a:p>
            <a:pPr eaLnBrk="1" hangingPunct="1">
              <a:lnSpc>
                <a:spcPct val="85000"/>
              </a:lnSpc>
              <a:spcAft>
                <a:spcPts val="600"/>
              </a:spcAft>
            </a:pPr>
            <a:r>
              <a:rPr lang="en-US" sz="2800" b="1" dirty="0">
                <a:solidFill>
                  <a:schemeClr val="accent2"/>
                </a:solidFill>
              </a:rPr>
              <a:t>Hand geometry</a:t>
            </a:r>
            <a:r>
              <a:rPr lang="en-US" sz="2800" dirty="0"/>
              <a:t> has EER of about </a:t>
            </a:r>
            <a:r>
              <a:rPr lang="en-US" sz="2800" dirty="0">
                <a:latin typeface="Times-Roman" charset="0"/>
              </a:rPr>
              <a:t>10</a:t>
            </a:r>
            <a:r>
              <a:rPr lang="en-US" sz="2800" baseline="30000" dirty="0">
                <a:latin typeface="Times-Roman" charset="0"/>
              </a:rPr>
              <a:t>-3</a:t>
            </a:r>
            <a:endParaRPr lang="en-US" sz="2800" dirty="0"/>
          </a:p>
          <a:p>
            <a:pPr eaLnBrk="1" hangingPunct="1">
              <a:lnSpc>
                <a:spcPct val="85000"/>
              </a:lnSpc>
              <a:spcAft>
                <a:spcPts val="600"/>
              </a:spcAft>
            </a:pPr>
            <a:r>
              <a:rPr lang="en-US" sz="2800" dirty="0"/>
              <a:t>In theory,</a:t>
            </a:r>
            <a:r>
              <a:rPr lang="en-US" sz="2800" b="1" dirty="0">
                <a:solidFill>
                  <a:schemeClr val="accent2"/>
                </a:solidFill>
              </a:rPr>
              <a:t> iris scan</a:t>
            </a:r>
            <a:r>
              <a:rPr lang="en-US" sz="2800" dirty="0"/>
              <a:t> has EER of about </a:t>
            </a:r>
            <a:r>
              <a:rPr lang="en-US" sz="2800" dirty="0">
                <a:latin typeface="Times-Roman" charset="0"/>
              </a:rPr>
              <a:t>10</a:t>
            </a:r>
            <a:r>
              <a:rPr lang="en-US" sz="2800" baseline="30000" dirty="0">
                <a:latin typeface="Times-Roman" charset="0"/>
              </a:rPr>
              <a:t>-6</a:t>
            </a:r>
            <a:endParaRPr lang="en-US" sz="2800" dirty="0"/>
          </a:p>
          <a:p>
            <a:pPr lvl="1" eaLnBrk="1" hangingPunct="1">
              <a:lnSpc>
                <a:spcPct val="85000"/>
              </a:lnSpc>
              <a:spcAft>
                <a:spcPts val="600"/>
              </a:spcAft>
            </a:pPr>
            <a:r>
              <a:rPr lang="en-US" sz="2400" dirty="0"/>
              <a:t>But in practice, may be hard to achieve</a:t>
            </a:r>
          </a:p>
          <a:p>
            <a:pPr lvl="1" eaLnBrk="1" hangingPunct="1">
              <a:lnSpc>
                <a:spcPct val="85000"/>
              </a:lnSpc>
              <a:spcAft>
                <a:spcPts val="600"/>
              </a:spcAft>
            </a:pPr>
            <a:r>
              <a:rPr lang="en-US" sz="2400" dirty="0"/>
              <a:t>Enrollment phase must be extremely accurate</a:t>
            </a:r>
          </a:p>
          <a:p>
            <a:pPr eaLnBrk="1" hangingPunct="1">
              <a:lnSpc>
                <a:spcPct val="85000"/>
              </a:lnSpc>
              <a:spcAft>
                <a:spcPts val="600"/>
              </a:spcAft>
            </a:pPr>
            <a:r>
              <a:rPr lang="en-US" sz="2800" dirty="0"/>
              <a:t>Most biometrics much worse than fingerprint!</a:t>
            </a:r>
          </a:p>
          <a:p>
            <a:pPr eaLnBrk="1" hangingPunct="1">
              <a:lnSpc>
                <a:spcPct val="85000"/>
              </a:lnSpc>
              <a:spcAft>
                <a:spcPts val="600"/>
              </a:spcAft>
            </a:pPr>
            <a:r>
              <a:rPr lang="en-US" sz="2800" dirty="0"/>
              <a:t>Biometrics useful for authentication…</a:t>
            </a:r>
          </a:p>
          <a:p>
            <a:pPr lvl="1" eaLnBrk="1" hangingPunct="1">
              <a:lnSpc>
                <a:spcPct val="85000"/>
              </a:lnSpc>
              <a:spcAft>
                <a:spcPts val="600"/>
              </a:spcAft>
            </a:pPr>
            <a:r>
              <a:rPr lang="en-US" sz="2400" dirty="0"/>
              <a:t>…but identification biometrics almost useless today</a:t>
            </a:r>
          </a:p>
        </p:txBody>
      </p:sp>
    </p:spTree>
    <p:extLst>
      <p:ext uri="{BB962C8B-B14F-4D97-AF65-F5344CB8AC3E}">
        <p14:creationId xmlns:p14="http://schemas.microsoft.com/office/powerpoint/2010/main" val="41347894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381000"/>
            <a:ext cx="7772400" cy="1143000"/>
          </a:xfrm>
        </p:spPr>
        <p:txBody>
          <a:bodyPr/>
          <a:lstStyle/>
          <a:p>
            <a:pPr eaLnBrk="1" hangingPunct="1"/>
            <a:r>
              <a:rPr lang="en-US" smtClean="0"/>
              <a:t>Biometrics: The Bottom Line</a:t>
            </a:r>
          </a:p>
        </p:txBody>
      </p:sp>
      <p:sp>
        <p:nvSpPr>
          <p:cNvPr id="48131" name="Rectangle 3"/>
          <p:cNvSpPr>
            <a:spLocks noGrp="1" noChangeArrowheads="1"/>
          </p:cNvSpPr>
          <p:nvPr>
            <p:ph idx="1"/>
          </p:nvPr>
        </p:nvSpPr>
        <p:spPr>
          <a:xfrm>
            <a:off x="685800" y="1600200"/>
            <a:ext cx="7772400" cy="4572000"/>
          </a:xfrm>
        </p:spPr>
        <p:txBody>
          <a:bodyPr/>
          <a:lstStyle/>
          <a:p>
            <a:pPr eaLnBrk="1" hangingPunct="1"/>
            <a:r>
              <a:rPr lang="en-US" sz="2800" smtClean="0"/>
              <a:t>Biometrics are hard to forge</a:t>
            </a:r>
          </a:p>
          <a:p>
            <a:pPr eaLnBrk="1" hangingPunct="1"/>
            <a:r>
              <a:rPr lang="en-US" sz="2800" smtClean="0"/>
              <a:t>But attacker could</a:t>
            </a:r>
          </a:p>
          <a:p>
            <a:pPr lvl="1" eaLnBrk="1" hangingPunct="1"/>
            <a:r>
              <a:rPr lang="en-US" sz="2400" smtClean="0"/>
              <a:t>Steal Alice’s thumb</a:t>
            </a:r>
          </a:p>
          <a:p>
            <a:pPr lvl="1" eaLnBrk="1" hangingPunct="1"/>
            <a:r>
              <a:rPr lang="en-US" sz="2400" smtClean="0"/>
              <a:t>Photocopy Bob’s fingerprint, eye, etc.</a:t>
            </a:r>
          </a:p>
          <a:p>
            <a:pPr lvl="1" eaLnBrk="1" hangingPunct="1"/>
            <a:r>
              <a:rPr lang="en-US" sz="2400" smtClean="0"/>
              <a:t>Subvert software, database, “trusted path”, …</a:t>
            </a:r>
          </a:p>
          <a:p>
            <a:pPr eaLnBrk="1" hangingPunct="1"/>
            <a:r>
              <a:rPr lang="en-US" sz="2800" smtClean="0"/>
              <a:t>Also, how to revoke a “broken” biometric?</a:t>
            </a:r>
          </a:p>
          <a:p>
            <a:pPr eaLnBrk="1" hangingPunct="1"/>
            <a:r>
              <a:rPr lang="en-US" sz="2800" b="1" smtClean="0">
                <a:solidFill>
                  <a:schemeClr val="accent2"/>
                </a:solidFill>
              </a:rPr>
              <a:t>Biometrics are not foolproof!</a:t>
            </a:r>
            <a:endParaRPr lang="en-US" sz="2800" smtClean="0"/>
          </a:p>
          <a:p>
            <a:pPr eaLnBrk="1" hangingPunct="1"/>
            <a:r>
              <a:rPr lang="en-US" sz="2800" smtClean="0"/>
              <a:t>Biometric use is limited today</a:t>
            </a:r>
          </a:p>
          <a:p>
            <a:pPr eaLnBrk="1" hangingPunct="1"/>
            <a:r>
              <a:rPr lang="en-US" sz="2800" smtClean="0"/>
              <a:t>That should change in the future…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Something You Have</a:t>
            </a:r>
          </a:p>
        </p:txBody>
      </p:sp>
      <p:sp>
        <p:nvSpPr>
          <p:cNvPr id="272387" name="Rectangle 3"/>
          <p:cNvSpPr>
            <a:spLocks noGrp="1" noChangeArrowheads="1"/>
          </p:cNvSpPr>
          <p:nvPr>
            <p:ph idx="1"/>
          </p:nvPr>
        </p:nvSpPr>
        <p:spPr>
          <a:xfrm>
            <a:off x="685800" y="1828800"/>
            <a:ext cx="7772400" cy="4267200"/>
          </a:xfrm>
        </p:spPr>
        <p:txBody>
          <a:bodyPr/>
          <a:lstStyle/>
          <a:p>
            <a:pPr eaLnBrk="1" hangingPunct="1"/>
            <a:r>
              <a:rPr lang="en-US" smtClean="0"/>
              <a:t>Something in your possession</a:t>
            </a:r>
          </a:p>
          <a:p>
            <a:pPr eaLnBrk="1" hangingPunct="1"/>
            <a:r>
              <a:rPr lang="en-US" smtClean="0"/>
              <a:t>Examples include</a:t>
            </a:r>
          </a:p>
          <a:p>
            <a:pPr lvl="1" eaLnBrk="1" hangingPunct="1"/>
            <a:r>
              <a:rPr lang="en-US" smtClean="0"/>
              <a:t>Car key</a:t>
            </a:r>
          </a:p>
          <a:p>
            <a:pPr lvl="1" eaLnBrk="1" hangingPunct="1"/>
            <a:r>
              <a:rPr lang="en-US" smtClean="0"/>
              <a:t>Laptop computer</a:t>
            </a:r>
          </a:p>
          <a:p>
            <a:pPr lvl="2" eaLnBrk="1" hangingPunct="1"/>
            <a:r>
              <a:rPr lang="en-US" smtClean="0"/>
              <a:t>Or specific MAC address</a:t>
            </a:r>
          </a:p>
          <a:p>
            <a:pPr lvl="1" eaLnBrk="1" hangingPunct="1"/>
            <a:r>
              <a:rPr lang="en-US" smtClean="0"/>
              <a:t>Password generator</a:t>
            </a:r>
          </a:p>
          <a:p>
            <a:pPr lvl="2" eaLnBrk="1" hangingPunct="1"/>
            <a:r>
              <a:rPr lang="en-US" smtClean="0"/>
              <a:t>We’ll look at this next</a:t>
            </a:r>
          </a:p>
          <a:p>
            <a:pPr lvl="1" eaLnBrk="1" hangingPunct="1"/>
            <a:r>
              <a:rPr lang="en-US" smtClean="0"/>
              <a:t>ATM card, smartcard,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Effect transition="in" filter="box(out)">
                                      <p:cBhvr>
                                        <p:cTn id="7" dur="500"/>
                                        <p:tgtEl>
                                          <p:spTgt spid="2723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72387">
                                            <p:txEl>
                                              <p:pRg st="1" end="1"/>
                                            </p:txEl>
                                          </p:spTgt>
                                        </p:tgtEl>
                                        <p:attrNameLst>
                                          <p:attrName>style.visibility</p:attrName>
                                        </p:attrNameLst>
                                      </p:cBhvr>
                                      <p:to>
                                        <p:strVal val="visible"/>
                                      </p:to>
                                    </p:set>
                                    <p:animEffect transition="in" filter="box(out)">
                                      <p:cBhvr>
                                        <p:cTn id="12" dur="500"/>
                                        <p:tgtEl>
                                          <p:spTgt spid="2723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272387">
                                            <p:txEl>
                                              <p:pRg st="2" end="2"/>
                                            </p:txEl>
                                          </p:spTgt>
                                        </p:tgtEl>
                                        <p:attrNameLst>
                                          <p:attrName>style.visibility</p:attrName>
                                        </p:attrNameLst>
                                      </p:cBhvr>
                                      <p:to>
                                        <p:strVal val="visible"/>
                                      </p:to>
                                    </p:set>
                                    <p:animEffect transition="in" filter="box(out)">
                                      <p:cBhvr>
                                        <p:cTn id="15" dur="500"/>
                                        <p:tgtEl>
                                          <p:spTgt spid="27238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272387">
                                            <p:txEl>
                                              <p:pRg st="3" end="3"/>
                                            </p:txEl>
                                          </p:spTgt>
                                        </p:tgtEl>
                                        <p:attrNameLst>
                                          <p:attrName>style.visibility</p:attrName>
                                        </p:attrNameLst>
                                      </p:cBhvr>
                                      <p:to>
                                        <p:strVal val="visible"/>
                                      </p:to>
                                    </p:set>
                                    <p:animEffect transition="in" filter="box(out)">
                                      <p:cBhvr>
                                        <p:cTn id="18" dur="500"/>
                                        <p:tgtEl>
                                          <p:spTgt spid="272387">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272387">
                                            <p:txEl>
                                              <p:pRg st="4" end="4"/>
                                            </p:txEl>
                                          </p:spTgt>
                                        </p:tgtEl>
                                        <p:attrNameLst>
                                          <p:attrName>style.visibility</p:attrName>
                                        </p:attrNameLst>
                                      </p:cBhvr>
                                      <p:to>
                                        <p:strVal val="visible"/>
                                      </p:to>
                                    </p:set>
                                    <p:animEffect transition="in" filter="box(out)">
                                      <p:cBhvr>
                                        <p:cTn id="21" dur="500"/>
                                        <p:tgtEl>
                                          <p:spTgt spid="272387">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par>
                                <p:cTn id="22" presetID="4" presetClass="entr" presetSubtype="32" fill="hold" grpId="0" nodeType="withEffect">
                                  <p:stCondLst>
                                    <p:cond delay="0"/>
                                  </p:stCondLst>
                                  <p:childTnLst>
                                    <p:set>
                                      <p:cBhvr>
                                        <p:cTn id="23" dur="1" fill="hold">
                                          <p:stCondLst>
                                            <p:cond delay="0"/>
                                          </p:stCondLst>
                                        </p:cTn>
                                        <p:tgtEl>
                                          <p:spTgt spid="272387">
                                            <p:txEl>
                                              <p:pRg st="5" end="5"/>
                                            </p:txEl>
                                          </p:spTgt>
                                        </p:tgtEl>
                                        <p:attrNameLst>
                                          <p:attrName>style.visibility</p:attrName>
                                        </p:attrNameLst>
                                      </p:cBhvr>
                                      <p:to>
                                        <p:strVal val="visible"/>
                                      </p:to>
                                    </p:set>
                                    <p:animEffect transition="in" filter="box(out)">
                                      <p:cBhvr>
                                        <p:cTn id="24" dur="500"/>
                                        <p:tgtEl>
                                          <p:spTgt spid="272387">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
                                        </p:tgtEl>
                                      </p:cMediaNode>
                                    </p:audio>
                                  </p:subTnLst>
                                </p:cTn>
                              </p:par>
                              <p:par>
                                <p:cTn id="25" presetID="4" presetClass="entr" presetSubtype="32" fill="hold" grpId="0" nodeType="withEffect">
                                  <p:stCondLst>
                                    <p:cond delay="0"/>
                                  </p:stCondLst>
                                  <p:childTnLst>
                                    <p:set>
                                      <p:cBhvr>
                                        <p:cTn id="26" dur="1" fill="hold">
                                          <p:stCondLst>
                                            <p:cond delay="0"/>
                                          </p:stCondLst>
                                        </p:cTn>
                                        <p:tgtEl>
                                          <p:spTgt spid="272387">
                                            <p:txEl>
                                              <p:pRg st="6" end="6"/>
                                            </p:txEl>
                                          </p:spTgt>
                                        </p:tgtEl>
                                        <p:attrNameLst>
                                          <p:attrName>style.visibility</p:attrName>
                                        </p:attrNameLst>
                                      </p:cBhvr>
                                      <p:to>
                                        <p:strVal val="visible"/>
                                      </p:to>
                                    </p:set>
                                    <p:animEffect transition="in" filter="box(out)">
                                      <p:cBhvr>
                                        <p:cTn id="27" dur="500"/>
                                        <p:tgtEl>
                                          <p:spTgt spid="272387">
                                            <p:txEl>
                                              <p:pRg st="6" end="6"/>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par>
                                <p:cTn id="28" presetID="4" presetClass="entr" presetSubtype="32" fill="hold" grpId="0" nodeType="withEffect">
                                  <p:stCondLst>
                                    <p:cond delay="0"/>
                                  </p:stCondLst>
                                  <p:childTnLst>
                                    <p:set>
                                      <p:cBhvr>
                                        <p:cTn id="29" dur="1" fill="hold">
                                          <p:stCondLst>
                                            <p:cond delay="0"/>
                                          </p:stCondLst>
                                        </p:cTn>
                                        <p:tgtEl>
                                          <p:spTgt spid="272387">
                                            <p:txEl>
                                              <p:pRg st="7" end="7"/>
                                            </p:txEl>
                                          </p:spTgt>
                                        </p:tgtEl>
                                        <p:attrNameLst>
                                          <p:attrName>style.visibility</p:attrName>
                                        </p:attrNameLst>
                                      </p:cBhvr>
                                      <p:to>
                                        <p:strVal val="visible"/>
                                      </p:to>
                                    </p:set>
                                    <p:animEffect transition="in" filter="box(out)">
                                      <p:cBhvr>
                                        <p:cTn id="30" dur="500"/>
                                        <p:tgtEl>
                                          <p:spTgt spid="272387">
                                            <p:txEl>
                                              <p:pRg st="7" end="7"/>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0178" name="Picture 27"/>
          <p:cNvPicPr>
            <a:picLocks noChangeAspect="1" noChangeArrowheads="1"/>
          </p:cNvPicPr>
          <p:nvPr/>
        </p:nvPicPr>
        <p:blipFill>
          <a:blip r:embed="rId3" cstate="print"/>
          <a:srcRect/>
          <a:stretch>
            <a:fillRect/>
          </a:stretch>
        </p:blipFill>
        <p:spPr bwMode="auto">
          <a:xfrm>
            <a:off x="539750" y="2362200"/>
            <a:ext cx="679450" cy="1066800"/>
          </a:xfrm>
          <a:prstGeom prst="rect">
            <a:avLst/>
          </a:prstGeom>
          <a:noFill/>
          <a:ln w="9525">
            <a:noFill/>
            <a:miter lim="800000"/>
            <a:headEnd/>
            <a:tailEnd/>
          </a:ln>
        </p:spPr>
      </p:pic>
      <p:sp>
        <p:nvSpPr>
          <p:cNvPr id="50179" name="Rectangle 2"/>
          <p:cNvSpPr>
            <a:spLocks noGrp="1" noChangeArrowheads="1"/>
          </p:cNvSpPr>
          <p:nvPr>
            <p:ph type="title"/>
          </p:nvPr>
        </p:nvSpPr>
        <p:spPr>
          <a:xfrm>
            <a:off x="685800" y="609600"/>
            <a:ext cx="7772400" cy="914400"/>
          </a:xfrm>
        </p:spPr>
        <p:txBody>
          <a:bodyPr/>
          <a:lstStyle/>
          <a:p>
            <a:pPr eaLnBrk="1" hangingPunct="1"/>
            <a:r>
              <a:rPr lang="en-US" smtClean="0"/>
              <a:t>Password Generator</a:t>
            </a:r>
          </a:p>
        </p:txBody>
      </p:sp>
      <p:sp>
        <p:nvSpPr>
          <p:cNvPr id="273414" name="Rectangle 6"/>
          <p:cNvSpPr>
            <a:spLocks noGrp="1" noChangeArrowheads="1"/>
          </p:cNvSpPr>
          <p:nvPr>
            <p:ph idx="1"/>
          </p:nvPr>
        </p:nvSpPr>
        <p:spPr>
          <a:xfrm>
            <a:off x="685800" y="3962400"/>
            <a:ext cx="7848600" cy="2057400"/>
          </a:xfrm>
        </p:spPr>
        <p:txBody>
          <a:bodyPr/>
          <a:lstStyle/>
          <a:p>
            <a:pPr eaLnBrk="1" hangingPunct="1"/>
            <a:r>
              <a:rPr lang="en-US" sz="2800" smtClean="0"/>
              <a:t>Alice gets “challenge” </a:t>
            </a:r>
            <a:r>
              <a:rPr lang="en-US" sz="2800" smtClean="0">
                <a:latin typeface="Times-Roman" charset="0"/>
              </a:rPr>
              <a:t>R</a:t>
            </a:r>
            <a:r>
              <a:rPr lang="en-US" sz="2800" smtClean="0"/>
              <a:t> from Bob</a:t>
            </a:r>
          </a:p>
          <a:p>
            <a:pPr eaLnBrk="1" hangingPunct="1"/>
            <a:r>
              <a:rPr lang="en-US" sz="2800" smtClean="0"/>
              <a:t>Alice enters </a:t>
            </a:r>
            <a:r>
              <a:rPr lang="en-US" sz="2800" smtClean="0">
                <a:latin typeface="Times-Roman" charset="0"/>
              </a:rPr>
              <a:t>R</a:t>
            </a:r>
            <a:r>
              <a:rPr lang="en-US" sz="2800" smtClean="0"/>
              <a:t> into password generator</a:t>
            </a:r>
          </a:p>
          <a:p>
            <a:pPr eaLnBrk="1" hangingPunct="1"/>
            <a:r>
              <a:rPr lang="en-US" sz="2800" smtClean="0"/>
              <a:t>Alice sends “response” back to Bob</a:t>
            </a:r>
          </a:p>
          <a:p>
            <a:pPr eaLnBrk="1" hangingPunct="1"/>
            <a:r>
              <a:rPr lang="en-US" sz="2800" smtClean="0"/>
              <a:t>Alice </a:t>
            </a:r>
            <a:r>
              <a:rPr lang="en-US" sz="2800" b="1" smtClean="0">
                <a:solidFill>
                  <a:schemeClr val="hlink"/>
                </a:solidFill>
              </a:rPr>
              <a:t>has</a:t>
            </a:r>
            <a:r>
              <a:rPr lang="en-US" sz="2800" smtClean="0"/>
              <a:t> pwd generator and </a:t>
            </a:r>
            <a:r>
              <a:rPr lang="en-US" sz="2800" b="1" smtClean="0">
                <a:solidFill>
                  <a:schemeClr val="hlink"/>
                </a:solidFill>
              </a:rPr>
              <a:t>knows</a:t>
            </a:r>
            <a:r>
              <a:rPr lang="en-US" sz="2800" smtClean="0"/>
              <a:t> PINs</a:t>
            </a:r>
          </a:p>
        </p:txBody>
      </p:sp>
      <p:sp>
        <p:nvSpPr>
          <p:cNvPr id="273418" name="Line 10"/>
          <p:cNvSpPr>
            <a:spLocks noChangeShapeType="1"/>
          </p:cNvSpPr>
          <p:nvPr/>
        </p:nvSpPr>
        <p:spPr bwMode="auto">
          <a:xfrm flipV="1">
            <a:off x="3886200" y="2173288"/>
            <a:ext cx="3429000" cy="0"/>
          </a:xfrm>
          <a:prstGeom prst="line">
            <a:avLst/>
          </a:prstGeom>
          <a:noFill/>
          <a:ln w="50800">
            <a:solidFill>
              <a:schemeClr val="tx1"/>
            </a:solidFill>
            <a:round/>
            <a:headEnd/>
            <a:tailEnd type="triangle" w="med" len="med"/>
          </a:ln>
        </p:spPr>
        <p:txBody>
          <a:bodyPr wrap="none" anchor="ctr"/>
          <a:lstStyle/>
          <a:p>
            <a:endParaRPr lang="en-US"/>
          </a:p>
        </p:txBody>
      </p:sp>
      <p:sp>
        <p:nvSpPr>
          <p:cNvPr id="273419" name="Line 11"/>
          <p:cNvSpPr>
            <a:spLocks noChangeShapeType="1"/>
          </p:cNvSpPr>
          <p:nvPr/>
        </p:nvSpPr>
        <p:spPr bwMode="auto">
          <a:xfrm flipH="1" flipV="1">
            <a:off x="3810000" y="2782888"/>
            <a:ext cx="3505200" cy="0"/>
          </a:xfrm>
          <a:prstGeom prst="line">
            <a:avLst/>
          </a:prstGeom>
          <a:noFill/>
          <a:ln w="50800">
            <a:solidFill>
              <a:schemeClr val="tx1"/>
            </a:solidFill>
            <a:round/>
            <a:headEnd/>
            <a:tailEnd type="triangle" w="med" len="med"/>
          </a:ln>
        </p:spPr>
        <p:txBody>
          <a:bodyPr wrap="none" anchor="ctr"/>
          <a:lstStyle/>
          <a:p>
            <a:endParaRPr lang="en-US"/>
          </a:p>
        </p:txBody>
      </p:sp>
      <p:sp>
        <p:nvSpPr>
          <p:cNvPr id="50183" name="Rectangle 12"/>
          <p:cNvSpPr>
            <a:spLocks noChangeArrowheads="1"/>
          </p:cNvSpPr>
          <p:nvPr/>
        </p:nvSpPr>
        <p:spPr bwMode="auto">
          <a:xfrm>
            <a:off x="2667000" y="3352800"/>
            <a:ext cx="900113" cy="517525"/>
          </a:xfrm>
          <a:prstGeom prst="rect">
            <a:avLst/>
          </a:prstGeom>
          <a:noFill/>
          <a:ln w="9525">
            <a:noFill/>
            <a:miter lim="800000"/>
            <a:headEnd/>
            <a:tailEnd/>
          </a:ln>
        </p:spPr>
        <p:txBody>
          <a:bodyPr wrap="none">
            <a:spAutoFit/>
          </a:bodyPr>
          <a:lstStyle/>
          <a:p>
            <a:r>
              <a:rPr lang="en-US"/>
              <a:t>Alice</a:t>
            </a:r>
          </a:p>
        </p:txBody>
      </p:sp>
      <p:sp>
        <p:nvSpPr>
          <p:cNvPr id="50184" name="Rectangle 13"/>
          <p:cNvSpPr>
            <a:spLocks noChangeArrowheads="1"/>
          </p:cNvSpPr>
          <p:nvPr/>
        </p:nvSpPr>
        <p:spPr bwMode="auto">
          <a:xfrm>
            <a:off x="7696200" y="3332163"/>
            <a:ext cx="717550" cy="517525"/>
          </a:xfrm>
          <a:prstGeom prst="rect">
            <a:avLst/>
          </a:prstGeom>
          <a:noFill/>
          <a:ln w="9525">
            <a:noFill/>
            <a:miter lim="800000"/>
            <a:headEnd/>
            <a:tailEnd/>
          </a:ln>
        </p:spPr>
        <p:txBody>
          <a:bodyPr wrap="none">
            <a:spAutoFit/>
          </a:bodyPr>
          <a:lstStyle/>
          <a:p>
            <a:r>
              <a:rPr lang="en-US"/>
              <a:t>Bob</a:t>
            </a:r>
          </a:p>
        </p:txBody>
      </p:sp>
      <p:sp>
        <p:nvSpPr>
          <p:cNvPr id="273423" name="Rectangle 15"/>
          <p:cNvSpPr>
            <a:spLocks noChangeArrowheads="1"/>
          </p:cNvSpPr>
          <p:nvPr/>
        </p:nvSpPr>
        <p:spPr bwMode="auto">
          <a:xfrm>
            <a:off x="4572000" y="1676400"/>
            <a:ext cx="1876425" cy="457200"/>
          </a:xfrm>
          <a:prstGeom prst="rect">
            <a:avLst/>
          </a:prstGeom>
          <a:noFill/>
          <a:ln w="9525">
            <a:noFill/>
            <a:miter lim="800000"/>
            <a:headEnd/>
            <a:tailEnd/>
          </a:ln>
        </p:spPr>
        <p:txBody>
          <a:bodyPr wrap="none">
            <a:spAutoFit/>
          </a:bodyPr>
          <a:lstStyle/>
          <a:p>
            <a:r>
              <a:rPr lang="en-US" b="1">
                <a:latin typeface="Times-Roman" charset="0"/>
              </a:rPr>
              <a:t>1.</a:t>
            </a:r>
            <a:r>
              <a:rPr lang="en-US">
                <a:latin typeface="Times-Roman" charset="0"/>
              </a:rPr>
              <a:t> “I’m Alice”</a:t>
            </a:r>
            <a:endParaRPr lang="en-US"/>
          </a:p>
        </p:txBody>
      </p:sp>
      <p:sp>
        <p:nvSpPr>
          <p:cNvPr id="273424" name="Rectangle 16"/>
          <p:cNvSpPr>
            <a:spLocks noChangeArrowheads="1"/>
          </p:cNvSpPr>
          <p:nvPr/>
        </p:nvSpPr>
        <p:spPr bwMode="auto">
          <a:xfrm>
            <a:off x="5124450" y="2286000"/>
            <a:ext cx="742950" cy="457200"/>
          </a:xfrm>
          <a:prstGeom prst="rect">
            <a:avLst/>
          </a:prstGeom>
          <a:noFill/>
          <a:ln w="9525">
            <a:noFill/>
            <a:miter lim="800000"/>
            <a:headEnd/>
            <a:tailEnd/>
          </a:ln>
        </p:spPr>
        <p:txBody>
          <a:bodyPr wrap="none">
            <a:spAutoFit/>
          </a:bodyPr>
          <a:lstStyle/>
          <a:p>
            <a:r>
              <a:rPr lang="en-US" b="1">
                <a:latin typeface="Times-Roman" charset="0"/>
              </a:rPr>
              <a:t>2.</a:t>
            </a:r>
            <a:r>
              <a:rPr lang="en-US">
                <a:latin typeface="Times-Roman" charset="0"/>
              </a:rPr>
              <a:t> R</a:t>
            </a:r>
            <a:endParaRPr lang="en-US"/>
          </a:p>
        </p:txBody>
      </p:sp>
      <p:sp>
        <p:nvSpPr>
          <p:cNvPr id="273425" name="Rectangle 17"/>
          <p:cNvSpPr>
            <a:spLocks noChangeArrowheads="1"/>
          </p:cNvSpPr>
          <p:nvPr/>
        </p:nvSpPr>
        <p:spPr bwMode="auto">
          <a:xfrm>
            <a:off x="4997450" y="2971800"/>
            <a:ext cx="1131888" cy="457200"/>
          </a:xfrm>
          <a:prstGeom prst="rect">
            <a:avLst/>
          </a:prstGeom>
          <a:noFill/>
          <a:ln w="9525">
            <a:noFill/>
            <a:miter lim="800000"/>
            <a:headEnd/>
            <a:tailEnd/>
          </a:ln>
        </p:spPr>
        <p:txBody>
          <a:bodyPr wrap="none">
            <a:spAutoFit/>
          </a:bodyPr>
          <a:lstStyle/>
          <a:p>
            <a:r>
              <a:rPr lang="en-US" b="1">
                <a:latin typeface="Times-Roman" charset="0"/>
              </a:rPr>
              <a:t>5.</a:t>
            </a:r>
            <a:r>
              <a:rPr lang="en-US">
                <a:latin typeface="Times-Roman" charset="0"/>
              </a:rPr>
              <a:t> F(R)</a:t>
            </a:r>
            <a:endParaRPr lang="en-US"/>
          </a:p>
        </p:txBody>
      </p:sp>
      <p:sp>
        <p:nvSpPr>
          <p:cNvPr id="273426" name="Line 18"/>
          <p:cNvSpPr>
            <a:spLocks noChangeShapeType="1"/>
          </p:cNvSpPr>
          <p:nvPr/>
        </p:nvSpPr>
        <p:spPr bwMode="auto">
          <a:xfrm flipH="1">
            <a:off x="1295400" y="2478088"/>
            <a:ext cx="1143000" cy="0"/>
          </a:xfrm>
          <a:prstGeom prst="line">
            <a:avLst/>
          </a:prstGeom>
          <a:noFill/>
          <a:ln w="50800">
            <a:solidFill>
              <a:schemeClr val="tx1"/>
            </a:solidFill>
            <a:round/>
            <a:headEnd/>
            <a:tailEnd type="triangle" w="med" len="med"/>
          </a:ln>
        </p:spPr>
        <p:txBody>
          <a:bodyPr wrap="none" anchor="ctr"/>
          <a:lstStyle/>
          <a:p>
            <a:endParaRPr lang="en-US"/>
          </a:p>
        </p:txBody>
      </p:sp>
      <p:sp>
        <p:nvSpPr>
          <p:cNvPr id="273427" name="Line 19"/>
          <p:cNvSpPr>
            <a:spLocks noChangeShapeType="1"/>
          </p:cNvSpPr>
          <p:nvPr/>
        </p:nvSpPr>
        <p:spPr bwMode="auto">
          <a:xfrm>
            <a:off x="1371600" y="3011488"/>
            <a:ext cx="1143000" cy="0"/>
          </a:xfrm>
          <a:prstGeom prst="line">
            <a:avLst/>
          </a:prstGeom>
          <a:noFill/>
          <a:ln w="50800">
            <a:solidFill>
              <a:schemeClr val="tx1"/>
            </a:solidFill>
            <a:round/>
            <a:headEnd/>
            <a:tailEnd type="triangle" w="med" len="med"/>
          </a:ln>
        </p:spPr>
        <p:txBody>
          <a:bodyPr wrap="none" anchor="ctr"/>
          <a:lstStyle/>
          <a:p>
            <a:endParaRPr lang="en-US"/>
          </a:p>
        </p:txBody>
      </p:sp>
      <p:sp>
        <p:nvSpPr>
          <p:cNvPr id="273428" name="Rectangle 20"/>
          <p:cNvSpPr>
            <a:spLocks noChangeArrowheads="1"/>
          </p:cNvSpPr>
          <p:nvPr/>
        </p:nvSpPr>
        <p:spPr bwMode="auto">
          <a:xfrm>
            <a:off x="1371600" y="2046288"/>
            <a:ext cx="1214438" cy="396875"/>
          </a:xfrm>
          <a:prstGeom prst="rect">
            <a:avLst/>
          </a:prstGeom>
          <a:noFill/>
          <a:ln w="9525">
            <a:noFill/>
            <a:miter lim="800000"/>
            <a:headEnd/>
            <a:tailEnd/>
          </a:ln>
        </p:spPr>
        <p:txBody>
          <a:bodyPr wrap="none">
            <a:spAutoFit/>
          </a:bodyPr>
          <a:lstStyle/>
          <a:p>
            <a:r>
              <a:rPr lang="en-US" sz="2000" b="1">
                <a:latin typeface="Times-Roman" charset="0"/>
              </a:rPr>
              <a:t>3.</a:t>
            </a:r>
            <a:r>
              <a:rPr lang="en-US" sz="2000">
                <a:latin typeface="Times-Roman" charset="0"/>
              </a:rPr>
              <a:t> PIN, R</a:t>
            </a:r>
            <a:endParaRPr lang="en-US" sz="2000"/>
          </a:p>
        </p:txBody>
      </p:sp>
      <p:sp>
        <p:nvSpPr>
          <p:cNvPr id="273429" name="Rectangle 21"/>
          <p:cNvSpPr>
            <a:spLocks noChangeArrowheads="1"/>
          </p:cNvSpPr>
          <p:nvPr/>
        </p:nvSpPr>
        <p:spPr bwMode="auto">
          <a:xfrm>
            <a:off x="1295400" y="2554288"/>
            <a:ext cx="1131888" cy="457200"/>
          </a:xfrm>
          <a:prstGeom prst="rect">
            <a:avLst/>
          </a:prstGeom>
          <a:noFill/>
          <a:ln w="9525">
            <a:noFill/>
            <a:miter lim="800000"/>
            <a:headEnd/>
            <a:tailEnd/>
          </a:ln>
        </p:spPr>
        <p:txBody>
          <a:bodyPr wrap="none">
            <a:spAutoFit/>
          </a:bodyPr>
          <a:lstStyle/>
          <a:p>
            <a:r>
              <a:rPr lang="en-US" b="1">
                <a:latin typeface="Times-Roman" charset="0"/>
              </a:rPr>
              <a:t>4.</a:t>
            </a:r>
            <a:r>
              <a:rPr lang="en-US">
                <a:latin typeface="Times-Roman" charset="0"/>
              </a:rPr>
              <a:t> F(R)</a:t>
            </a:r>
            <a:endParaRPr lang="en-US"/>
          </a:p>
        </p:txBody>
      </p:sp>
      <p:sp>
        <p:nvSpPr>
          <p:cNvPr id="50192" name="Rectangle 22"/>
          <p:cNvSpPr>
            <a:spLocks noChangeArrowheads="1"/>
          </p:cNvSpPr>
          <p:nvPr/>
        </p:nvSpPr>
        <p:spPr bwMode="auto">
          <a:xfrm>
            <a:off x="228600" y="3152775"/>
            <a:ext cx="1357313" cy="657225"/>
          </a:xfrm>
          <a:prstGeom prst="rect">
            <a:avLst/>
          </a:prstGeom>
          <a:noFill/>
          <a:ln w="9525">
            <a:noFill/>
            <a:miter lim="800000"/>
            <a:headEnd/>
            <a:tailEnd/>
          </a:ln>
        </p:spPr>
        <p:txBody>
          <a:bodyPr wrap="none">
            <a:spAutoFit/>
          </a:bodyPr>
          <a:lstStyle/>
          <a:p>
            <a:pPr algn="ctr">
              <a:lnSpc>
                <a:spcPct val="80000"/>
              </a:lnSpc>
            </a:pPr>
            <a:r>
              <a:rPr lang="en-US" sz="2000"/>
              <a:t>Password</a:t>
            </a:r>
          </a:p>
          <a:p>
            <a:pPr algn="ctr">
              <a:lnSpc>
                <a:spcPct val="80000"/>
              </a:lnSpc>
            </a:pPr>
            <a:r>
              <a:rPr lang="en-US" sz="2000"/>
              <a:t>generator</a:t>
            </a:r>
          </a:p>
        </p:txBody>
      </p:sp>
      <p:pic>
        <p:nvPicPr>
          <p:cNvPr id="50193" name="Picture 24"/>
          <p:cNvPicPr>
            <a:picLocks noChangeAspect="1" noChangeArrowheads="1"/>
          </p:cNvPicPr>
          <p:nvPr/>
        </p:nvPicPr>
        <p:blipFill>
          <a:blip r:embed="rId4" cstate="print"/>
          <a:srcRect/>
          <a:stretch>
            <a:fillRect/>
          </a:stretch>
        </p:blipFill>
        <p:spPr bwMode="auto">
          <a:xfrm>
            <a:off x="2590800" y="1828800"/>
            <a:ext cx="946150" cy="1624013"/>
          </a:xfrm>
          <a:prstGeom prst="rect">
            <a:avLst/>
          </a:prstGeom>
          <a:noFill/>
          <a:ln w="9525">
            <a:noFill/>
            <a:miter lim="800000"/>
            <a:headEnd/>
            <a:tailEnd/>
          </a:ln>
        </p:spPr>
      </p:pic>
      <p:pic>
        <p:nvPicPr>
          <p:cNvPr id="50194" name="Picture 25"/>
          <p:cNvPicPr>
            <a:picLocks noChangeAspect="1" noChangeArrowheads="1"/>
          </p:cNvPicPr>
          <p:nvPr/>
        </p:nvPicPr>
        <p:blipFill>
          <a:blip r:embed="rId5" cstate="print"/>
          <a:srcRect/>
          <a:stretch>
            <a:fillRect/>
          </a:stretch>
        </p:blipFill>
        <p:spPr bwMode="auto">
          <a:xfrm>
            <a:off x="7543800" y="1676400"/>
            <a:ext cx="1076325" cy="1665288"/>
          </a:xfrm>
          <a:prstGeom prst="rect">
            <a:avLst/>
          </a:prstGeom>
          <a:noFill/>
          <a:ln w="9525">
            <a:noFill/>
            <a:miter lim="800000"/>
            <a:headEnd/>
            <a:tailEnd/>
          </a:ln>
        </p:spPr>
      </p:pic>
      <p:sp>
        <p:nvSpPr>
          <p:cNvPr id="273434" name="Line 26"/>
          <p:cNvSpPr>
            <a:spLocks noChangeShapeType="1"/>
          </p:cNvSpPr>
          <p:nvPr/>
        </p:nvSpPr>
        <p:spPr bwMode="auto">
          <a:xfrm>
            <a:off x="3886200" y="3429000"/>
            <a:ext cx="3429000" cy="0"/>
          </a:xfrm>
          <a:prstGeom prst="line">
            <a:avLst/>
          </a:prstGeom>
          <a:noFill/>
          <a:ln w="50800">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3418"/>
                                        </p:tgtEl>
                                        <p:attrNameLst>
                                          <p:attrName>style.visibility</p:attrName>
                                        </p:attrNameLst>
                                      </p:cBhvr>
                                      <p:to>
                                        <p:strVal val="visible"/>
                                      </p:to>
                                    </p:set>
                                    <p:anim calcmode="lin" valueType="num">
                                      <p:cBhvr additive="base">
                                        <p:cTn id="7" dur="500" fill="hold"/>
                                        <p:tgtEl>
                                          <p:spTgt spid="273418"/>
                                        </p:tgtEl>
                                        <p:attrNameLst>
                                          <p:attrName>ppt_x</p:attrName>
                                        </p:attrNameLst>
                                      </p:cBhvr>
                                      <p:tavLst>
                                        <p:tav tm="0">
                                          <p:val>
                                            <p:strVal val="0-#ppt_w/2"/>
                                          </p:val>
                                        </p:tav>
                                        <p:tav tm="100000">
                                          <p:val>
                                            <p:strVal val="#ppt_x"/>
                                          </p:val>
                                        </p:tav>
                                      </p:tavLst>
                                    </p:anim>
                                    <p:anim calcmode="lin" valueType="num">
                                      <p:cBhvr additive="base">
                                        <p:cTn id="8" dur="500" fill="hold"/>
                                        <p:tgtEl>
                                          <p:spTgt spid="2734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27342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273419"/>
                                        </p:tgtEl>
                                        <p:attrNameLst>
                                          <p:attrName>style.visibility</p:attrName>
                                        </p:attrNameLst>
                                      </p:cBhvr>
                                      <p:to>
                                        <p:strVal val="visible"/>
                                      </p:to>
                                    </p:set>
                                    <p:anim calcmode="lin" valueType="num">
                                      <p:cBhvr additive="base">
                                        <p:cTn id="16" dur="500" fill="hold"/>
                                        <p:tgtEl>
                                          <p:spTgt spid="273419"/>
                                        </p:tgtEl>
                                        <p:attrNameLst>
                                          <p:attrName>ppt_x</p:attrName>
                                        </p:attrNameLst>
                                      </p:cBhvr>
                                      <p:tavLst>
                                        <p:tav tm="0">
                                          <p:val>
                                            <p:strVal val="1+#ppt_w/2"/>
                                          </p:val>
                                        </p:tav>
                                        <p:tav tm="100000">
                                          <p:val>
                                            <p:strVal val="#ppt_x"/>
                                          </p:val>
                                        </p:tav>
                                      </p:tavLst>
                                    </p:anim>
                                    <p:anim calcmode="lin" valueType="num">
                                      <p:cBhvr additive="base">
                                        <p:cTn id="17" dur="500" fill="hold"/>
                                        <p:tgtEl>
                                          <p:spTgt spid="2734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2" name="Arrow"/>
                                        </p:tgtEl>
                                      </p:cMediaNode>
                                    </p:audio>
                                  </p:sub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2734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entr" presetSubtype="86687296" fill="hold" grpId="0" nodeType="clickEffect">
                                  <p:stCondLst>
                                    <p:cond delay="0"/>
                                  </p:stCondLst>
                                  <p:childTnLst>
                                    <p:set>
                                      <p:cBhvr>
                                        <p:cTn id="24" dur="1" fill="hold">
                                          <p:stCondLst>
                                            <p:cond delay="499"/>
                                          </p:stCondLst>
                                        </p:cTn>
                                        <p:tgtEl>
                                          <p:spTgt spid="273426"/>
                                        </p:tgtEl>
                                        <p:attrNameLst>
                                          <p:attrName>style.visibility</p:attrName>
                                        </p:attrNameLst>
                                      </p:cBhvr>
                                      <p:to>
                                        <p:strVal val="visible"/>
                                      </p:to>
                                    </p:set>
                                  </p:childTnLst>
                                  <p:subTnLst>
                                    <p:audio>
                                      <p:cMediaNode>
                                        <p:cTn display="0" masterRel="sameClick">
                                          <p:stCondLst>
                                            <p:cond evt="begin" delay="0">
                                              <p:tn val="23"/>
                                            </p:cond>
                                          </p:stCondLst>
                                          <p:endCondLst>
                                            <p:cond evt="onStopAudio" delay="0">
                                              <p:tgtEl>
                                                <p:sldTgt/>
                                              </p:tgtEl>
                                            </p:cond>
                                          </p:endCondLst>
                                        </p:cTn>
                                        <p:tgtEl>
                                          <p:sndTgt r:embed="rId2" name="Arrow"/>
                                        </p:tgtEl>
                                      </p:cMediaNode>
                                    </p:audio>
                                  </p:sub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27342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273427"/>
                                        </p:tgtEl>
                                        <p:attrNameLst>
                                          <p:attrName>style.visibility</p:attrName>
                                        </p:attrNameLst>
                                      </p:cBhvr>
                                      <p:to>
                                        <p:strVal val="visible"/>
                                      </p:to>
                                    </p:set>
                                    <p:anim calcmode="lin" valueType="num">
                                      <p:cBhvr additive="base">
                                        <p:cTn id="32" dur="500" fill="hold"/>
                                        <p:tgtEl>
                                          <p:spTgt spid="273427"/>
                                        </p:tgtEl>
                                        <p:attrNameLst>
                                          <p:attrName>ppt_x</p:attrName>
                                        </p:attrNameLst>
                                      </p:cBhvr>
                                      <p:tavLst>
                                        <p:tav tm="0">
                                          <p:val>
                                            <p:strVal val="0-#ppt_w/2"/>
                                          </p:val>
                                        </p:tav>
                                        <p:tav tm="100000">
                                          <p:val>
                                            <p:strVal val="#ppt_x"/>
                                          </p:val>
                                        </p:tav>
                                      </p:tavLst>
                                    </p:anim>
                                    <p:anim calcmode="lin" valueType="num">
                                      <p:cBhvr additive="base">
                                        <p:cTn id="33" dur="500" fill="hold"/>
                                        <p:tgtEl>
                                          <p:spTgt spid="2734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2" name="Arrow"/>
                                        </p:tgtEl>
                                      </p:cMediaNode>
                                    </p:audio>
                                  </p:sub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2734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8" presetClass="entr" presetSubtype="32" fill="hold" grpId="0" nodeType="clickEffect">
                                  <p:stCondLst>
                                    <p:cond delay="0"/>
                                  </p:stCondLst>
                                  <p:childTnLst>
                                    <p:set>
                                      <p:cBhvr>
                                        <p:cTn id="40" dur="1" fill="hold">
                                          <p:stCondLst>
                                            <p:cond delay="0"/>
                                          </p:stCondLst>
                                        </p:cTn>
                                        <p:tgtEl>
                                          <p:spTgt spid="273434"/>
                                        </p:tgtEl>
                                        <p:attrNameLst>
                                          <p:attrName>style.visibility</p:attrName>
                                        </p:attrNameLst>
                                      </p:cBhvr>
                                      <p:to>
                                        <p:strVal val="visible"/>
                                      </p:to>
                                    </p:set>
                                    <p:animEffect transition="in" filter="diamond(out)">
                                      <p:cBhvr>
                                        <p:cTn id="41" dur="500"/>
                                        <p:tgtEl>
                                          <p:spTgt spid="273434"/>
                                        </p:tgtEl>
                                      </p:cBhvr>
                                    </p:animEffect>
                                  </p:childTnLst>
                                  <p:subTnLst>
                                    <p:audio>
                                      <p:cMediaNode>
                                        <p:cTn display="0" masterRel="sameClick">
                                          <p:stCondLst>
                                            <p:cond evt="begin" delay="0">
                                              <p:tn val="39"/>
                                            </p:cond>
                                          </p:stCondLst>
                                          <p:endCondLst>
                                            <p:cond evt="onStopAudio" delay="0">
                                              <p:tgtEl>
                                                <p:sldTgt/>
                                              </p:tgtEl>
                                            </p:cond>
                                          </p:endCondLst>
                                        </p:cTn>
                                        <p:tgtEl>
                                          <p:sndTgt r:embed="rId2" name="Arrow"/>
                                        </p:tgtEl>
                                      </p:cMediaNode>
                                    </p:audio>
                                  </p:sub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499"/>
                                          </p:stCondLst>
                                        </p:cTn>
                                        <p:tgtEl>
                                          <p:spTgt spid="2734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73414">
                                            <p:txEl>
                                              <p:pRg st="0" end="0"/>
                                            </p:txEl>
                                          </p:spTgt>
                                        </p:tgtEl>
                                        <p:attrNameLst>
                                          <p:attrName>style.visibility</p:attrName>
                                        </p:attrNameLst>
                                      </p:cBhvr>
                                      <p:to>
                                        <p:strVal val="visible"/>
                                      </p:to>
                                    </p:set>
                                    <p:animEffect transition="in" filter="blinds(horizontal)">
                                      <p:cBhvr>
                                        <p:cTn id="49" dur="500"/>
                                        <p:tgtEl>
                                          <p:spTgt spid="273414">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73414">
                                            <p:txEl>
                                              <p:pRg st="1" end="1"/>
                                            </p:txEl>
                                          </p:spTgt>
                                        </p:tgtEl>
                                        <p:attrNameLst>
                                          <p:attrName>style.visibility</p:attrName>
                                        </p:attrNameLst>
                                      </p:cBhvr>
                                      <p:to>
                                        <p:strVal val="visible"/>
                                      </p:to>
                                    </p:set>
                                    <p:animEffect transition="in" filter="blinds(horizontal)">
                                      <p:cBhvr>
                                        <p:cTn id="54" dur="500"/>
                                        <p:tgtEl>
                                          <p:spTgt spid="273414">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273414">
                                            <p:txEl>
                                              <p:pRg st="2" end="2"/>
                                            </p:txEl>
                                          </p:spTgt>
                                        </p:tgtEl>
                                        <p:attrNameLst>
                                          <p:attrName>style.visibility</p:attrName>
                                        </p:attrNameLst>
                                      </p:cBhvr>
                                      <p:to>
                                        <p:strVal val="visible"/>
                                      </p:to>
                                    </p:set>
                                    <p:animEffect transition="in" filter="blinds(horizontal)">
                                      <p:cBhvr>
                                        <p:cTn id="59" dur="500"/>
                                        <p:tgtEl>
                                          <p:spTgt spid="273414">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273414">
                                            <p:txEl>
                                              <p:pRg st="3" end="3"/>
                                            </p:txEl>
                                          </p:spTgt>
                                        </p:tgtEl>
                                        <p:attrNameLst>
                                          <p:attrName>style.visibility</p:attrName>
                                        </p:attrNameLst>
                                      </p:cBhvr>
                                      <p:to>
                                        <p:strVal val="visible"/>
                                      </p:to>
                                    </p:set>
                                    <p:animEffect transition="in" filter="blinds(horizontal)">
                                      <p:cBhvr>
                                        <p:cTn id="64" dur="500"/>
                                        <p:tgtEl>
                                          <p:spTgt spid="2734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4" grpId="0" build="p" autoUpdateAnimBg="0"/>
      <p:bldP spid="273418" grpId="0" animBg="1"/>
      <p:bldP spid="273419" grpId="0" animBg="1"/>
      <p:bldP spid="273423" grpId="0" autoUpdateAnimBg="0"/>
      <p:bldP spid="273424" grpId="0" autoUpdateAnimBg="0"/>
      <p:bldP spid="273425" grpId="0" autoUpdateAnimBg="0"/>
      <p:bldP spid="273426" grpId="0" animBg="1"/>
      <p:bldP spid="273427" grpId="0" animBg="1"/>
      <p:bldP spid="273428" grpId="0" autoUpdateAnimBg="0"/>
      <p:bldP spid="273429" grpId="0" autoUpdateAnimBg="0"/>
      <p:bldP spid="273434"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381000"/>
            <a:ext cx="7772400" cy="1143000"/>
          </a:xfrm>
        </p:spPr>
        <p:txBody>
          <a:bodyPr/>
          <a:lstStyle/>
          <a:p>
            <a:pPr eaLnBrk="1" hangingPunct="1"/>
            <a:r>
              <a:rPr lang="en-US" smtClean="0"/>
              <a:t>2-factor Authentication</a:t>
            </a:r>
          </a:p>
        </p:txBody>
      </p:sp>
      <p:sp>
        <p:nvSpPr>
          <p:cNvPr id="143363" name="Rectangle 3"/>
          <p:cNvSpPr>
            <a:spLocks noGrp="1" noChangeArrowheads="1"/>
          </p:cNvSpPr>
          <p:nvPr>
            <p:ph idx="1"/>
          </p:nvPr>
        </p:nvSpPr>
        <p:spPr>
          <a:xfrm>
            <a:off x="685800" y="1676400"/>
            <a:ext cx="7848600" cy="4267200"/>
          </a:xfrm>
        </p:spPr>
        <p:txBody>
          <a:bodyPr/>
          <a:lstStyle/>
          <a:p>
            <a:pPr marL="533400" indent="-533400" eaLnBrk="1" hangingPunct="1"/>
            <a:r>
              <a:rPr lang="en-US" sz="2800" smtClean="0"/>
              <a:t>Requires </a:t>
            </a:r>
            <a:r>
              <a:rPr lang="en-US" sz="2800" smtClean="0">
                <a:latin typeface="Times-Roman" charset="0"/>
              </a:rPr>
              <a:t>2</a:t>
            </a:r>
            <a:r>
              <a:rPr lang="en-US" sz="2800" smtClean="0"/>
              <a:t> out of </a:t>
            </a:r>
            <a:r>
              <a:rPr lang="en-US" sz="2800" smtClean="0">
                <a:latin typeface="Times-Roman" charset="0"/>
              </a:rPr>
              <a:t>3</a:t>
            </a:r>
            <a:r>
              <a:rPr lang="en-US" sz="2800" smtClean="0"/>
              <a:t> of</a:t>
            </a:r>
          </a:p>
          <a:p>
            <a:pPr marL="914400" lvl="1" indent="-457200" eaLnBrk="1" hangingPunct="1">
              <a:buFont typeface="Times"/>
              <a:buAutoNum type="arabicPeriod"/>
            </a:pPr>
            <a:r>
              <a:rPr lang="en-US" sz="2400" smtClean="0"/>
              <a:t>Something you know</a:t>
            </a:r>
          </a:p>
          <a:p>
            <a:pPr marL="914400" lvl="1" indent="-457200" eaLnBrk="1" hangingPunct="1">
              <a:buFont typeface="Times"/>
              <a:buAutoNum type="arabicPeriod"/>
            </a:pPr>
            <a:r>
              <a:rPr lang="en-US" sz="2400" smtClean="0"/>
              <a:t>Something you have</a:t>
            </a:r>
          </a:p>
          <a:p>
            <a:pPr marL="914400" lvl="1" indent="-457200" eaLnBrk="1" hangingPunct="1">
              <a:buFont typeface="Times"/>
              <a:buAutoNum type="arabicPeriod"/>
            </a:pPr>
            <a:r>
              <a:rPr lang="en-US" sz="2400" smtClean="0"/>
              <a:t>Something you are</a:t>
            </a:r>
          </a:p>
          <a:p>
            <a:pPr marL="533400" indent="-533400" eaLnBrk="1" hangingPunct="1"/>
            <a:r>
              <a:rPr lang="en-US" sz="2800" smtClean="0"/>
              <a:t>Examples</a:t>
            </a:r>
          </a:p>
          <a:p>
            <a:pPr marL="914400" lvl="1" indent="-457200" eaLnBrk="1" hangingPunct="1"/>
            <a:r>
              <a:rPr lang="en-US" sz="2400" smtClean="0"/>
              <a:t>ATM: Card and PIN</a:t>
            </a:r>
          </a:p>
          <a:p>
            <a:pPr marL="914400" lvl="1" indent="-457200" eaLnBrk="1" hangingPunct="1"/>
            <a:r>
              <a:rPr lang="en-US" sz="2400" smtClean="0"/>
              <a:t>Credit card: Card and signature</a:t>
            </a:r>
          </a:p>
          <a:p>
            <a:pPr marL="914400" lvl="1" indent="-457200" eaLnBrk="1" hangingPunct="1"/>
            <a:r>
              <a:rPr lang="en-US" sz="2400" smtClean="0"/>
              <a:t>Password generator: Device and PIN</a:t>
            </a:r>
          </a:p>
          <a:p>
            <a:pPr marL="914400" lvl="1" indent="-457200" eaLnBrk="1" hangingPunct="1"/>
            <a:r>
              <a:rPr lang="en-US" sz="2400" smtClean="0"/>
              <a:t>Smartcard with password/PIN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box(out)">
                                      <p:cBhvr>
                                        <p:cTn id="7" dur="500"/>
                                        <p:tgtEl>
                                          <p:spTgt spid="14336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3363">
                                            <p:txEl>
                                              <p:pRg st="1" end="1"/>
                                            </p:txEl>
                                          </p:spTgt>
                                        </p:tgtEl>
                                        <p:attrNameLst>
                                          <p:attrName>style.visibility</p:attrName>
                                        </p:attrNameLst>
                                      </p:cBhvr>
                                      <p:to>
                                        <p:strVal val="visible"/>
                                      </p:to>
                                    </p:set>
                                    <p:animEffect transition="in" filter="box(out)">
                                      <p:cBhvr>
                                        <p:cTn id="12" dur="500"/>
                                        <p:tgtEl>
                                          <p:spTgt spid="14336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43363">
                                            <p:txEl>
                                              <p:pRg st="2" end="2"/>
                                            </p:txEl>
                                          </p:spTgt>
                                        </p:tgtEl>
                                        <p:attrNameLst>
                                          <p:attrName>style.visibility</p:attrName>
                                        </p:attrNameLst>
                                      </p:cBhvr>
                                      <p:to>
                                        <p:strVal val="visible"/>
                                      </p:to>
                                    </p:set>
                                    <p:animEffect transition="in" filter="box(out)">
                                      <p:cBhvr>
                                        <p:cTn id="17" dur="500"/>
                                        <p:tgtEl>
                                          <p:spTgt spid="14336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43363">
                                            <p:txEl>
                                              <p:pRg st="3" end="3"/>
                                            </p:txEl>
                                          </p:spTgt>
                                        </p:tgtEl>
                                        <p:attrNameLst>
                                          <p:attrName>style.visibility</p:attrName>
                                        </p:attrNameLst>
                                      </p:cBhvr>
                                      <p:to>
                                        <p:strVal val="visible"/>
                                      </p:to>
                                    </p:set>
                                    <p:animEffect transition="in" filter="box(out)">
                                      <p:cBhvr>
                                        <p:cTn id="22" dur="500"/>
                                        <p:tgtEl>
                                          <p:spTgt spid="14336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43363">
                                            <p:txEl>
                                              <p:pRg st="4" end="4"/>
                                            </p:txEl>
                                          </p:spTgt>
                                        </p:tgtEl>
                                        <p:attrNameLst>
                                          <p:attrName>style.visibility</p:attrName>
                                        </p:attrNameLst>
                                      </p:cBhvr>
                                      <p:to>
                                        <p:strVal val="visible"/>
                                      </p:to>
                                    </p:set>
                                    <p:animEffect transition="in" filter="box(out)">
                                      <p:cBhvr>
                                        <p:cTn id="27" dur="500"/>
                                        <p:tgtEl>
                                          <p:spTgt spid="14336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43363">
                                            <p:txEl>
                                              <p:pRg st="5" end="5"/>
                                            </p:txEl>
                                          </p:spTgt>
                                        </p:tgtEl>
                                        <p:attrNameLst>
                                          <p:attrName>style.visibility</p:attrName>
                                        </p:attrNameLst>
                                      </p:cBhvr>
                                      <p:to>
                                        <p:strVal val="visible"/>
                                      </p:to>
                                    </p:set>
                                    <p:animEffect transition="in" filter="box(out)">
                                      <p:cBhvr>
                                        <p:cTn id="32" dur="500"/>
                                        <p:tgtEl>
                                          <p:spTgt spid="14336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43363">
                                            <p:txEl>
                                              <p:pRg st="6" end="6"/>
                                            </p:txEl>
                                          </p:spTgt>
                                        </p:tgtEl>
                                        <p:attrNameLst>
                                          <p:attrName>style.visibility</p:attrName>
                                        </p:attrNameLst>
                                      </p:cBhvr>
                                      <p:to>
                                        <p:strVal val="visible"/>
                                      </p:to>
                                    </p:set>
                                    <p:animEffect transition="in" filter="box(out)">
                                      <p:cBhvr>
                                        <p:cTn id="37" dur="500"/>
                                        <p:tgtEl>
                                          <p:spTgt spid="14336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43363">
                                            <p:txEl>
                                              <p:pRg st="7" end="7"/>
                                            </p:txEl>
                                          </p:spTgt>
                                        </p:tgtEl>
                                        <p:attrNameLst>
                                          <p:attrName>style.visibility</p:attrName>
                                        </p:attrNameLst>
                                      </p:cBhvr>
                                      <p:to>
                                        <p:strVal val="visible"/>
                                      </p:to>
                                    </p:set>
                                    <p:animEffect transition="in" filter="box(out)">
                                      <p:cBhvr>
                                        <p:cTn id="42" dur="500"/>
                                        <p:tgtEl>
                                          <p:spTgt spid="14336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43363">
                                            <p:txEl>
                                              <p:pRg st="8" end="8"/>
                                            </p:txEl>
                                          </p:spTgt>
                                        </p:tgtEl>
                                        <p:attrNameLst>
                                          <p:attrName>style.visibility</p:attrName>
                                        </p:attrNameLst>
                                      </p:cBhvr>
                                      <p:to>
                                        <p:strVal val="visible"/>
                                      </p:to>
                                    </p:set>
                                    <p:animEffect transition="in" filter="box(out)">
                                      <p:cBhvr>
                                        <p:cTn id="47" dur="500"/>
                                        <p:tgtEl>
                                          <p:spTgt spid="143363">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bldLvl="2"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381000"/>
            <a:ext cx="7772400" cy="1143000"/>
          </a:xfrm>
        </p:spPr>
        <p:txBody>
          <a:bodyPr/>
          <a:lstStyle/>
          <a:p>
            <a:pPr eaLnBrk="1" hangingPunct="1"/>
            <a:r>
              <a:rPr lang="en-US" smtClean="0"/>
              <a:t>Single Sign-on</a:t>
            </a:r>
          </a:p>
        </p:txBody>
      </p:sp>
      <p:sp>
        <p:nvSpPr>
          <p:cNvPr id="52227" name="Rectangle 3"/>
          <p:cNvSpPr>
            <a:spLocks noGrp="1" noChangeArrowheads="1"/>
          </p:cNvSpPr>
          <p:nvPr>
            <p:ph idx="1"/>
          </p:nvPr>
        </p:nvSpPr>
        <p:spPr>
          <a:xfrm>
            <a:off x="609600" y="1600200"/>
            <a:ext cx="8001000" cy="4343400"/>
          </a:xfrm>
        </p:spPr>
        <p:txBody>
          <a:bodyPr/>
          <a:lstStyle/>
          <a:p>
            <a:pPr eaLnBrk="1" hangingPunct="1">
              <a:lnSpc>
                <a:spcPct val="110000"/>
              </a:lnSpc>
            </a:pPr>
            <a:r>
              <a:rPr lang="en-US" sz="2800" smtClean="0"/>
              <a:t>A hassle to enter password(s) repeatedly </a:t>
            </a:r>
          </a:p>
          <a:p>
            <a:pPr lvl="1" eaLnBrk="1" hangingPunct="1">
              <a:lnSpc>
                <a:spcPct val="110000"/>
              </a:lnSpc>
            </a:pPr>
            <a:r>
              <a:rPr lang="en-US" sz="2400" smtClean="0"/>
              <a:t>Users want to authenticate only once</a:t>
            </a:r>
          </a:p>
          <a:p>
            <a:pPr lvl="1" eaLnBrk="1" hangingPunct="1">
              <a:lnSpc>
                <a:spcPct val="110000"/>
              </a:lnSpc>
            </a:pPr>
            <a:r>
              <a:rPr lang="en-US" sz="2400" smtClean="0"/>
              <a:t>“Credentials” stay with user wherever he goes</a:t>
            </a:r>
          </a:p>
          <a:p>
            <a:pPr lvl="1" eaLnBrk="1" hangingPunct="1">
              <a:lnSpc>
                <a:spcPct val="110000"/>
              </a:lnSpc>
            </a:pPr>
            <a:r>
              <a:rPr lang="en-US" sz="2400" smtClean="0"/>
              <a:t>Subsequent authentication is transparent to user</a:t>
            </a:r>
          </a:p>
          <a:p>
            <a:pPr eaLnBrk="1" hangingPunct="1">
              <a:lnSpc>
                <a:spcPct val="110000"/>
              </a:lnSpc>
            </a:pPr>
            <a:r>
              <a:rPr lang="en-US" sz="2800" smtClean="0"/>
              <a:t>Single sign-on for the Internet?</a:t>
            </a:r>
          </a:p>
          <a:p>
            <a:pPr lvl="1" eaLnBrk="1" hangingPunct="1">
              <a:lnSpc>
                <a:spcPct val="110000"/>
              </a:lnSpc>
            </a:pPr>
            <a:r>
              <a:rPr lang="en-US" sz="2400" smtClean="0"/>
              <a:t>Microsoft: </a:t>
            </a:r>
            <a:r>
              <a:rPr lang="en-US" sz="2400" b="1" smtClean="0">
                <a:solidFill>
                  <a:schemeClr val="hlink"/>
                </a:solidFill>
              </a:rPr>
              <a:t>Passport</a:t>
            </a:r>
            <a:endParaRPr lang="en-US" sz="2400" b="1" smtClean="0"/>
          </a:p>
          <a:p>
            <a:pPr lvl="1" eaLnBrk="1" hangingPunct="1">
              <a:lnSpc>
                <a:spcPct val="110000"/>
              </a:lnSpc>
            </a:pPr>
            <a:r>
              <a:rPr lang="en-US" sz="2400" smtClean="0"/>
              <a:t>Everybody else: </a:t>
            </a:r>
            <a:r>
              <a:rPr lang="en-US" sz="2400" b="1" smtClean="0">
                <a:solidFill>
                  <a:schemeClr val="hlink"/>
                </a:solidFill>
              </a:rPr>
              <a:t>Liberty Alliance</a:t>
            </a:r>
            <a:endParaRPr lang="en-US" sz="2400" smtClean="0"/>
          </a:p>
          <a:p>
            <a:pPr lvl="1" eaLnBrk="1" hangingPunct="1">
              <a:lnSpc>
                <a:spcPct val="110000"/>
              </a:lnSpc>
            </a:pPr>
            <a:r>
              <a:rPr lang="en-US" sz="2400" smtClean="0"/>
              <a:t>Security Assertion Markup Language (</a:t>
            </a:r>
            <a:r>
              <a:rPr lang="en-US" sz="2400" b="1" smtClean="0">
                <a:solidFill>
                  <a:schemeClr val="hlink"/>
                </a:solidFill>
              </a:rPr>
              <a:t>SAML</a:t>
            </a:r>
            <a:r>
              <a:rPr lang="en-US" sz="2400"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Trouble with Passwords</a:t>
            </a:r>
          </a:p>
        </p:txBody>
      </p:sp>
      <p:sp>
        <p:nvSpPr>
          <p:cNvPr id="144387" name="Rectangle 3"/>
          <p:cNvSpPr>
            <a:spLocks noGrp="1" noChangeArrowheads="1"/>
          </p:cNvSpPr>
          <p:nvPr>
            <p:ph idx="1"/>
          </p:nvPr>
        </p:nvSpPr>
        <p:spPr>
          <a:xfrm>
            <a:off x="685800" y="1752600"/>
            <a:ext cx="8001000" cy="4267200"/>
          </a:xfrm>
        </p:spPr>
        <p:txBody>
          <a:bodyPr/>
          <a:lstStyle/>
          <a:p>
            <a:pPr eaLnBrk="1" hangingPunct="1">
              <a:lnSpc>
                <a:spcPct val="110000"/>
              </a:lnSpc>
            </a:pPr>
            <a:r>
              <a:rPr lang="en-US" sz="2400" smtClean="0"/>
              <a:t>“Passwords are one of the biggest practical problems facing security engineers today.”</a:t>
            </a:r>
          </a:p>
          <a:p>
            <a:pPr eaLnBrk="1" hangingPunct="1">
              <a:lnSpc>
                <a:spcPct val="110000"/>
              </a:lnSpc>
            </a:pPr>
            <a:r>
              <a:rPr lang="en-US" sz="2400" smtClean="0"/>
              <a:t>“Humans are incapable of securely storing high-quality cryptographic keys, and they have unacceptable speed and accuracy when performing cryptographic operations. (They are also large, expensive to maintain, difficult to manage, and they pollute the environment. It is astonishing that these devices continue to be manufactured and deployed.)”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box(out)">
                                      <p:cBhvr>
                                        <p:cTn id="7" dur="500"/>
                                        <p:tgtEl>
                                          <p:spTgt spid="1443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4387">
                                            <p:txEl>
                                              <p:pRg st="1" end="1"/>
                                            </p:txEl>
                                          </p:spTgt>
                                        </p:tgtEl>
                                        <p:attrNameLst>
                                          <p:attrName>style.visibility</p:attrName>
                                        </p:attrNameLst>
                                      </p:cBhvr>
                                      <p:to>
                                        <p:strVal val="visible"/>
                                      </p:to>
                                    </p:set>
                                    <p:animEffect transition="in" filter="box(out)">
                                      <p:cBhvr>
                                        <p:cTn id="12" dur="500"/>
                                        <p:tgtEl>
                                          <p:spTgt spid="1443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533400"/>
            <a:ext cx="7772400" cy="1143000"/>
          </a:xfrm>
        </p:spPr>
        <p:txBody>
          <a:bodyPr/>
          <a:lstStyle/>
          <a:p>
            <a:pPr eaLnBrk="1" hangingPunct="1"/>
            <a:r>
              <a:rPr lang="en-US" smtClean="0"/>
              <a:t>Other Password Issues</a:t>
            </a:r>
          </a:p>
        </p:txBody>
      </p:sp>
      <p:sp>
        <p:nvSpPr>
          <p:cNvPr id="292867" name="Rectangle 3"/>
          <p:cNvSpPr>
            <a:spLocks noGrp="1" noChangeArrowheads="1"/>
          </p:cNvSpPr>
          <p:nvPr>
            <p:ph idx="1"/>
          </p:nvPr>
        </p:nvSpPr>
        <p:spPr>
          <a:xfrm>
            <a:off x="685800" y="1676400"/>
            <a:ext cx="7772400" cy="4419600"/>
          </a:xfrm>
        </p:spPr>
        <p:txBody>
          <a:bodyPr/>
          <a:lstStyle/>
          <a:p>
            <a:pPr eaLnBrk="1" hangingPunct="1"/>
            <a:r>
              <a:rPr lang="en-US" sz="2800" smtClean="0"/>
              <a:t>Too many passwords to remember</a:t>
            </a:r>
          </a:p>
          <a:p>
            <a:pPr lvl="1" eaLnBrk="1" hangingPunct="1"/>
            <a:r>
              <a:rPr lang="en-US" sz="2400" smtClean="0"/>
              <a:t>Results in password reuse</a:t>
            </a:r>
          </a:p>
          <a:p>
            <a:pPr lvl="1" eaLnBrk="1" hangingPunct="1"/>
            <a:r>
              <a:rPr lang="en-US" sz="2400" smtClean="0"/>
              <a:t>Why is this a problem?</a:t>
            </a:r>
          </a:p>
          <a:p>
            <a:pPr eaLnBrk="1" hangingPunct="1"/>
            <a:r>
              <a:rPr lang="en-US" sz="2800" smtClean="0"/>
              <a:t>Who suffers from bad password? </a:t>
            </a:r>
          </a:p>
          <a:p>
            <a:pPr lvl="1" eaLnBrk="1" hangingPunct="1"/>
            <a:r>
              <a:rPr lang="en-US" sz="2400" smtClean="0"/>
              <a:t>Login password vs ATM PIN</a:t>
            </a:r>
          </a:p>
          <a:p>
            <a:pPr eaLnBrk="1" hangingPunct="1"/>
            <a:r>
              <a:rPr lang="en-US" sz="2800" smtClean="0"/>
              <a:t>Failure to change default passwords</a:t>
            </a:r>
          </a:p>
          <a:p>
            <a:pPr eaLnBrk="1" hangingPunct="1"/>
            <a:r>
              <a:rPr lang="en-US" sz="2800" smtClean="0"/>
              <a:t>Social engineering</a:t>
            </a:r>
          </a:p>
          <a:p>
            <a:pPr eaLnBrk="1" hangingPunct="1"/>
            <a:r>
              <a:rPr lang="en-US" sz="2800" smtClean="0"/>
              <a:t>Error logs may contain “almost” passwords</a:t>
            </a:r>
          </a:p>
          <a:p>
            <a:pPr eaLnBrk="1" hangingPunct="1"/>
            <a:r>
              <a:rPr lang="en-US" sz="2800" smtClean="0"/>
              <a:t>Bugs, keystroke logging, spyware, etc.</a:t>
            </a:r>
          </a:p>
        </p:txBody>
      </p:sp>
    </p:spTree>
    <p:extLst>
      <p:ext uri="{BB962C8B-B14F-4D97-AF65-F5344CB8AC3E}">
        <p14:creationId xmlns:p14="http://schemas.microsoft.com/office/powerpoint/2010/main" val="270519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Effect transition="in" filter="box(out)">
                                      <p:cBhvr>
                                        <p:cTn id="7" dur="500"/>
                                        <p:tgtEl>
                                          <p:spTgt spid="29286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292867">
                                            <p:txEl>
                                              <p:pRg st="1" end="1"/>
                                            </p:txEl>
                                          </p:spTgt>
                                        </p:tgtEl>
                                        <p:attrNameLst>
                                          <p:attrName>style.visibility</p:attrName>
                                        </p:attrNameLst>
                                      </p:cBhvr>
                                      <p:to>
                                        <p:strVal val="visible"/>
                                      </p:to>
                                    </p:set>
                                    <p:animEffect transition="in" filter="box(out)">
                                      <p:cBhvr>
                                        <p:cTn id="10" dur="500"/>
                                        <p:tgtEl>
                                          <p:spTgt spid="29286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292867">
                                            <p:txEl>
                                              <p:pRg st="2" end="2"/>
                                            </p:txEl>
                                          </p:spTgt>
                                        </p:tgtEl>
                                        <p:attrNameLst>
                                          <p:attrName>style.visibility</p:attrName>
                                        </p:attrNameLst>
                                      </p:cBhvr>
                                      <p:to>
                                        <p:strVal val="visible"/>
                                      </p:to>
                                    </p:set>
                                    <p:animEffect transition="in" filter="box(out)">
                                      <p:cBhvr>
                                        <p:cTn id="13" dur="500"/>
                                        <p:tgtEl>
                                          <p:spTgt spid="292867">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92867">
                                            <p:txEl>
                                              <p:pRg st="3" end="3"/>
                                            </p:txEl>
                                          </p:spTgt>
                                        </p:tgtEl>
                                        <p:attrNameLst>
                                          <p:attrName>style.visibility</p:attrName>
                                        </p:attrNameLst>
                                      </p:cBhvr>
                                      <p:to>
                                        <p:strVal val="visible"/>
                                      </p:to>
                                    </p:set>
                                    <p:animEffect transition="in" filter="box(out)">
                                      <p:cBhvr>
                                        <p:cTn id="18" dur="500"/>
                                        <p:tgtEl>
                                          <p:spTgt spid="292867">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292867">
                                            <p:txEl>
                                              <p:pRg st="4" end="4"/>
                                            </p:txEl>
                                          </p:spTgt>
                                        </p:tgtEl>
                                        <p:attrNameLst>
                                          <p:attrName>style.visibility</p:attrName>
                                        </p:attrNameLst>
                                      </p:cBhvr>
                                      <p:to>
                                        <p:strVal val="visible"/>
                                      </p:to>
                                    </p:set>
                                    <p:animEffect transition="in" filter="box(out)">
                                      <p:cBhvr>
                                        <p:cTn id="21" dur="500"/>
                                        <p:tgtEl>
                                          <p:spTgt spid="292867">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292867">
                                            <p:txEl>
                                              <p:pRg st="5" end="5"/>
                                            </p:txEl>
                                          </p:spTgt>
                                        </p:tgtEl>
                                        <p:attrNameLst>
                                          <p:attrName>style.visibility</p:attrName>
                                        </p:attrNameLst>
                                      </p:cBhvr>
                                      <p:to>
                                        <p:strVal val="visible"/>
                                      </p:to>
                                    </p:set>
                                    <p:animEffect transition="in" filter="box(out)">
                                      <p:cBhvr>
                                        <p:cTn id="26" dur="500"/>
                                        <p:tgtEl>
                                          <p:spTgt spid="292867">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292867">
                                            <p:txEl>
                                              <p:pRg st="6" end="6"/>
                                            </p:txEl>
                                          </p:spTgt>
                                        </p:tgtEl>
                                        <p:attrNameLst>
                                          <p:attrName>style.visibility</p:attrName>
                                        </p:attrNameLst>
                                      </p:cBhvr>
                                      <p:to>
                                        <p:strVal val="visible"/>
                                      </p:to>
                                    </p:set>
                                    <p:animEffect transition="in" filter="box(out)">
                                      <p:cBhvr>
                                        <p:cTn id="31" dur="500"/>
                                        <p:tgtEl>
                                          <p:spTgt spid="292867">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292867">
                                            <p:txEl>
                                              <p:pRg st="7" end="7"/>
                                            </p:txEl>
                                          </p:spTgt>
                                        </p:tgtEl>
                                        <p:attrNameLst>
                                          <p:attrName>style.visibility</p:attrName>
                                        </p:attrNameLst>
                                      </p:cBhvr>
                                      <p:to>
                                        <p:strVal val="visible"/>
                                      </p:to>
                                    </p:set>
                                    <p:animEffect transition="in" filter="box(out)">
                                      <p:cBhvr>
                                        <p:cTn id="36" dur="500"/>
                                        <p:tgtEl>
                                          <p:spTgt spid="292867">
                                            <p:txEl>
                                              <p:pRg st="7" end="7"/>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2" name="Camera"/>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292867">
                                            <p:txEl>
                                              <p:pRg st="8" end="8"/>
                                            </p:txEl>
                                          </p:spTgt>
                                        </p:tgtEl>
                                        <p:attrNameLst>
                                          <p:attrName>style.visibility</p:attrName>
                                        </p:attrNameLst>
                                      </p:cBhvr>
                                      <p:to>
                                        <p:strVal val="visible"/>
                                      </p:to>
                                    </p:set>
                                    <p:animEffect transition="in" filter="box(out)">
                                      <p:cBhvr>
                                        <p:cTn id="41" dur="500"/>
                                        <p:tgtEl>
                                          <p:spTgt spid="292867">
                                            <p:txEl>
                                              <p:pRg st="8" end="8"/>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Why Passwords?</a:t>
            </a:r>
          </a:p>
        </p:txBody>
      </p:sp>
      <p:sp>
        <p:nvSpPr>
          <p:cNvPr id="158723" name="Rectangle 3"/>
          <p:cNvSpPr>
            <a:spLocks noGrp="1" noChangeArrowheads="1"/>
          </p:cNvSpPr>
          <p:nvPr>
            <p:ph idx="1"/>
          </p:nvPr>
        </p:nvSpPr>
        <p:spPr/>
        <p:txBody>
          <a:bodyPr/>
          <a:lstStyle/>
          <a:p>
            <a:pPr eaLnBrk="1" hangingPunct="1"/>
            <a:r>
              <a:rPr lang="en-US" smtClean="0"/>
              <a:t>Why is “something you know” more popular than “something you have” and “something you are”?</a:t>
            </a:r>
          </a:p>
          <a:p>
            <a:pPr eaLnBrk="1" hangingPunct="1"/>
            <a:r>
              <a:rPr lang="en-US" b="1" smtClean="0">
                <a:solidFill>
                  <a:schemeClr val="accent2"/>
                </a:solidFill>
              </a:rPr>
              <a:t>Cost</a:t>
            </a:r>
            <a:r>
              <a:rPr lang="en-US" smtClean="0"/>
              <a:t>: passwords are free</a:t>
            </a:r>
          </a:p>
          <a:p>
            <a:pPr eaLnBrk="1" hangingPunct="1"/>
            <a:r>
              <a:rPr lang="en-US" b="1" smtClean="0">
                <a:solidFill>
                  <a:schemeClr val="accent2"/>
                </a:solidFill>
              </a:rPr>
              <a:t>Convenience</a:t>
            </a:r>
            <a:r>
              <a:rPr lang="en-US" smtClean="0"/>
              <a:t>: easier for SA to reset pwd than to issue user a new thumb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box(out)">
                                      <p:cBhvr>
                                        <p:cTn id="7" dur="500"/>
                                        <p:tgtEl>
                                          <p:spTgt spid="1587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8723">
                                            <p:txEl>
                                              <p:pRg st="1" end="1"/>
                                            </p:txEl>
                                          </p:spTgt>
                                        </p:tgtEl>
                                        <p:attrNameLst>
                                          <p:attrName>style.visibility</p:attrName>
                                        </p:attrNameLst>
                                      </p:cBhvr>
                                      <p:to>
                                        <p:strVal val="visible"/>
                                      </p:to>
                                    </p:set>
                                    <p:animEffect transition="in" filter="box(out)">
                                      <p:cBhvr>
                                        <p:cTn id="12" dur="500"/>
                                        <p:tgtEl>
                                          <p:spTgt spid="15872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58723">
                                            <p:txEl>
                                              <p:pRg st="2" end="2"/>
                                            </p:txEl>
                                          </p:spTgt>
                                        </p:tgtEl>
                                        <p:attrNameLst>
                                          <p:attrName>style.visibility</p:attrName>
                                        </p:attrNameLst>
                                      </p:cBhvr>
                                      <p:to>
                                        <p:strVal val="visible"/>
                                      </p:to>
                                    </p:set>
                                    <p:animEffect transition="in" filter="box(out)">
                                      <p:cBhvr>
                                        <p:cTn id="17" dur="500"/>
                                        <p:tgtEl>
                                          <p:spTgt spid="15872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304800"/>
            <a:ext cx="7772400" cy="914400"/>
          </a:xfrm>
        </p:spPr>
        <p:txBody>
          <a:bodyPr/>
          <a:lstStyle/>
          <a:p>
            <a:pPr eaLnBrk="1" hangingPunct="1"/>
            <a:r>
              <a:rPr lang="en-US" smtClean="0"/>
              <a:t>Keys vs Passwords</a:t>
            </a:r>
          </a:p>
        </p:txBody>
      </p:sp>
      <p:sp>
        <p:nvSpPr>
          <p:cNvPr id="156675" name="Rectangle 3"/>
          <p:cNvSpPr>
            <a:spLocks noGrp="1" noChangeArrowheads="1"/>
          </p:cNvSpPr>
          <p:nvPr>
            <p:ph sz="half" idx="1"/>
          </p:nvPr>
        </p:nvSpPr>
        <p:spPr>
          <a:xfrm>
            <a:off x="381000" y="1828800"/>
            <a:ext cx="4114800" cy="4038600"/>
          </a:xfrm>
        </p:spPr>
        <p:txBody>
          <a:bodyPr/>
          <a:lstStyle/>
          <a:p>
            <a:pPr eaLnBrk="1" hangingPunct="1"/>
            <a:r>
              <a:rPr lang="en-US" b="1" smtClean="0">
                <a:solidFill>
                  <a:schemeClr val="accent2"/>
                </a:solidFill>
              </a:rPr>
              <a:t>Crypto keys</a:t>
            </a:r>
          </a:p>
          <a:p>
            <a:pPr eaLnBrk="1" hangingPunct="1"/>
            <a:r>
              <a:rPr lang="en-US" smtClean="0"/>
              <a:t>Spse key is 64 bits</a:t>
            </a:r>
          </a:p>
          <a:p>
            <a:pPr eaLnBrk="1" hangingPunct="1"/>
            <a:r>
              <a:rPr lang="en-US" smtClean="0"/>
              <a:t>Then 2</a:t>
            </a:r>
            <a:r>
              <a:rPr lang="en-US" baseline="30000" smtClean="0"/>
              <a:t>64</a:t>
            </a:r>
            <a:r>
              <a:rPr lang="en-US" smtClean="0"/>
              <a:t> keys</a:t>
            </a:r>
          </a:p>
          <a:p>
            <a:pPr eaLnBrk="1" hangingPunct="1"/>
            <a:r>
              <a:rPr lang="en-US" smtClean="0"/>
              <a:t>Choose key at random</a:t>
            </a:r>
          </a:p>
          <a:p>
            <a:pPr eaLnBrk="1" hangingPunct="1"/>
            <a:r>
              <a:rPr lang="en-US" smtClean="0"/>
              <a:t>Then attacker must try about 2</a:t>
            </a:r>
            <a:r>
              <a:rPr lang="en-US" baseline="30000" smtClean="0"/>
              <a:t>63</a:t>
            </a:r>
            <a:r>
              <a:rPr lang="en-US" smtClean="0"/>
              <a:t> keys</a:t>
            </a:r>
          </a:p>
        </p:txBody>
      </p:sp>
      <p:sp>
        <p:nvSpPr>
          <p:cNvPr id="156676" name="Rectangle 4"/>
          <p:cNvSpPr>
            <a:spLocks noGrp="1" noChangeArrowheads="1"/>
          </p:cNvSpPr>
          <p:nvPr>
            <p:ph sz="half" idx="2"/>
          </p:nvPr>
        </p:nvSpPr>
        <p:spPr>
          <a:xfrm>
            <a:off x="4648200" y="1828800"/>
            <a:ext cx="4191000" cy="4495800"/>
          </a:xfrm>
        </p:spPr>
        <p:txBody>
          <a:bodyPr/>
          <a:lstStyle/>
          <a:p>
            <a:pPr eaLnBrk="1" hangingPunct="1"/>
            <a:r>
              <a:rPr lang="en-US" sz="2400" b="1" smtClean="0">
                <a:solidFill>
                  <a:schemeClr val="accent2"/>
                </a:solidFill>
              </a:rPr>
              <a:t>Passwords</a:t>
            </a:r>
          </a:p>
          <a:p>
            <a:pPr eaLnBrk="1" hangingPunct="1"/>
            <a:r>
              <a:rPr lang="en-US" sz="2400" smtClean="0"/>
              <a:t>Spse passwords are 8 characters, and 256 different characters</a:t>
            </a:r>
          </a:p>
          <a:p>
            <a:pPr eaLnBrk="1" hangingPunct="1"/>
            <a:r>
              <a:rPr lang="en-US" sz="2400" smtClean="0"/>
              <a:t>Then 256</a:t>
            </a:r>
            <a:r>
              <a:rPr lang="en-US" sz="2400" baseline="30000" smtClean="0"/>
              <a:t>8</a:t>
            </a:r>
            <a:r>
              <a:rPr lang="en-US" sz="2400" smtClean="0"/>
              <a:t> = 2</a:t>
            </a:r>
            <a:r>
              <a:rPr lang="en-US" sz="2400" baseline="30000" smtClean="0"/>
              <a:t>64</a:t>
            </a:r>
            <a:r>
              <a:rPr lang="en-US" sz="2400" smtClean="0"/>
              <a:t> pwds</a:t>
            </a:r>
          </a:p>
          <a:p>
            <a:pPr eaLnBrk="1" hangingPunct="1"/>
            <a:r>
              <a:rPr lang="en-US" sz="2400" smtClean="0">
                <a:solidFill>
                  <a:srgbClr val="FF0000"/>
                </a:solidFill>
              </a:rPr>
              <a:t>Users do </a:t>
            </a:r>
            <a:r>
              <a:rPr lang="en-US" sz="2400" b="1" smtClean="0">
                <a:solidFill>
                  <a:srgbClr val="FF0000"/>
                </a:solidFill>
              </a:rPr>
              <a:t>not</a:t>
            </a:r>
            <a:r>
              <a:rPr lang="en-US" sz="2400" smtClean="0">
                <a:solidFill>
                  <a:srgbClr val="FF0000"/>
                </a:solidFill>
              </a:rPr>
              <a:t> select passwords at random</a:t>
            </a:r>
          </a:p>
          <a:p>
            <a:pPr eaLnBrk="1" hangingPunct="1"/>
            <a:r>
              <a:rPr lang="en-US" sz="2400" smtClean="0"/>
              <a:t>Attacker has far less than 2</a:t>
            </a:r>
            <a:r>
              <a:rPr lang="en-US" sz="2400" baseline="30000" smtClean="0"/>
              <a:t>63</a:t>
            </a:r>
            <a:r>
              <a:rPr lang="en-US" sz="2400" smtClean="0"/>
              <a:t> pwds to try </a:t>
            </a:r>
            <a:r>
              <a:rPr lang="en-US" sz="2400" smtClean="0">
                <a:solidFill>
                  <a:schemeClr val="accent2"/>
                </a:solidFill>
              </a:rPr>
              <a:t>(</a:t>
            </a:r>
            <a:r>
              <a:rPr lang="en-US" sz="2400" b="1" smtClean="0">
                <a:solidFill>
                  <a:schemeClr val="accent2"/>
                </a:solidFill>
              </a:rPr>
              <a:t>dictionary attack</a:t>
            </a:r>
            <a:r>
              <a:rPr lang="en-US" sz="2400" smtClean="0">
                <a:solidFill>
                  <a:schemeClr val="accent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box(out)">
                                      <p:cBhvr>
                                        <p:cTn id="7" dur="500"/>
                                        <p:tgtEl>
                                          <p:spTgt spid="15667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6675">
                                            <p:txEl>
                                              <p:pRg st="1" end="1"/>
                                            </p:txEl>
                                          </p:spTgt>
                                        </p:tgtEl>
                                        <p:attrNameLst>
                                          <p:attrName>style.visibility</p:attrName>
                                        </p:attrNameLst>
                                      </p:cBhvr>
                                      <p:to>
                                        <p:strVal val="visible"/>
                                      </p:to>
                                    </p:set>
                                    <p:animEffect transition="in" filter="box(out)">
                                      <p:cBhvr>
                                        <p:cTn id="12" dur="500"/>
                                        <p:tgtEl>
                                          <p:spTgt spid="15667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56675">
                                            <p:txEl>
                                              <p:pRg st="2" end="2"/>
                                            </p:txEl>
                                          </p:spTgt>
                                        </p:tgtEl>
                                        <p:attrNameLst>
                                          <p:attrName>style.visibility</p:attrName>
                                        </p:attrNameLst>
                                      </p:cBhvr>
                                      <p:to>
                                        <p:strVal val="visible"/>
                                      </p:to>
                                    </p:set>
                                    <p:animEffect transition="in" filter="box(out)">
                                      <p:cBhvr>
                                        <p:cTn id="17" dur="500"/>
                                        <p:tgtEl>
                                          <p:spTgt spid="15667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56675">
                                            <p:txEl>
                                              <p:pRg st="3" end="3"/>
                                            </p:txEl>
                                          </p:spTgt>
                                        </p:tgtEl>
                                        <p:attrNameLst>
                                          <p:attrName>style.visibility</p:attrName>
                                        </p:attrNameLst>
                                      </p:cBhvr>
                                      <p:to>
                                        <p:strVal val="visible"/>
                                      </p:to>
                                    </p:set>
                                    <p:animEffect transition="in" filter="box(out)">
                                      <p:cBhvr>
                                        <p:cTn id="22" dur="500"/>
                                        <p:tgtEl>
                                          <p:spTgt spid="15667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56675">
                                            <p:txEl>
                                              <p:pRg st="4" end="4"/>
                                            </p:txEl>
                                          </p:spTgt>
                                        </p:tgtEl>
                                        <p:attrNameLst>
                                          <p:attrName>style.visibility</p:attrName>
                                        </p:attrNameLst>
                                      </p:cBhvr>
                                      <p:to>
                                        <p:strVal val="visible"/>
                                      </p:to>
                                    </p:set>
                                    <p:animEffect transition="in" filter="box(out)">
                                      <p:cBhvr>
                                        <p:cTn id="27" dur="500"/>
                                        <p:tgtEl>
                                          <p:spTgt spid="15667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56676">
                                            <p:txEl>
                                              <p:pRg st="0" end="0"/>
                                            </p:txEl>
                                          </p:spTgt>
                                        </p:tgtEl>
                                        <p:attrNameLst>
                                          <p:attrName>style.visibility</p:attrName>
                                        </p:attrNameLst>
                                      </p:cBhvr>
                                      <p:to>
                                        <p:strVal val="visible"/>
                                      </p:to>
                                    </p:set>
                                    <p:anim calcmode="lin" valueType="num">
                                      <p:cBhvr additive="base">
                                        <p:cTn id="32" dur="500" fill="hold"/>
                                        <p:tgtEl>
                                          <p:spTgt spid="156676">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5667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3" name="Whoosh"/>
                                        </p:tgtEl>
                                      </p:cMediaNode>
                                    </p:audio>
                                  </p:sub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56676">
                                            <p:txEl>
                                              <p:pRg st="1" end="1"/>
                                            </p:txEl>
                                          </p:spTgt>
                                        </p:tgtEl>
                                        <p:attrNameLst>
                                          <p:attrName>style.visibility</p:attrName>
                                        </p:attrNameLst>
                                      </p:cBhvr>
                                      <p:to>
                                        <p:strVal val="visible"/>
                                      </p:to>
                                    </p:set>
                                    <p:anim calcmode="lin" valueType="num">
                                      <p:cBhvr additive="base">
                                        <p:cTn id="38" dur="500" fill="hold"/>
                                        <p:tgtEl>
                                          <p:spTgt spid="156676">
                                            <p:txEl>
                                              <p:pRg st="1" end="1"/>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5667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6"/>
                                            </p:cond>
                                          </p:stCondLst>
                                          <p:endCondLst>
                                            <p:cond evt="onStopAudio" delay="0">
                                              <p:tgtEl>
                                                <p:sldTgt/>
                                              </p:tgtEl>
                                            </p:cond>
                                          </p:endCondLst>
                                        </p:cTn>
                                        <p:tgtEl>
                                          <p:sndTgt r:embed="rId3" name="Whoosh"/>
                                        </p:tgtEl>
                                      </p:cMediaNode>
                                    </p:audio>
                                  </p:sub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56676">
                                            <p:txEl>
                                              <p:pRg st="2" end="2"/>
                                            </p:txEl>
                                          </p:spTgt>
                                        </p:tgtEl>
                                        <p:attrNameLst>
                                          <p:attrName>style.visibility</p:attrName>
                                        </p:attrNameLst>
                                      </p:cBhvr>
                                      <p:to>
                                        <p:strVal val="visible"/>
                                      </p:to>
                                    </p:set>
                                    <p:anim calcmode="lin" valueType="num">
                                      <p:cBhvr additive="base">
                                        <p:cTn id="44" dur="500" fill="hold"/>
                                        <p:tgtEl>
                                          <p:spTgt spid="156676">
                                            <p:txEl>
                                              <p:pRg st="2" end="2"/>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15667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2"/>
                                            </p:cond>
                                          </p:stCondLst>
                                          <p:endCondLst>
                                            <p:cond evt="onStopAudio" delay="0">
                                              <p:tgtEl>
                                                <p:sldTgt/>
                                              </p:tgtEl>
                                            </p:cond>
                                          </p:endCondLst>
                                        </p:cTn>
                                        <p:tgtEl>
                                          <p:sndTgt r:embed="rId3" name="Whoosh"/>
                                        </p:tgtEl>
                                      </p:cMediaNode>
                                    </p:audio>
                                  </p:sub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156676">
                                            <p:txEl>
                                              <p:pRg st="3" end="3"/>
                                            </p:txEl>
                                          </p:spTgt>
                                        </p:tgtEl>
                                        <p:attrNameLst>
                                          <p:attrName>style.visibility</p:attrName>
                                        </p:attrNameLst>
                                      </p:cBhvr>
                                      <p:to>
                                        <p:strVal val="visible"/>
                                      </p:to>
                                    </p:set>
                                    <p:anim calcmode="lin" valueType="num">
                                      <p:cBhvr additive="base">
                                        <p:cTn id="50" dur="500" fill="hold"/>
                                        <p:tgtEl>
                                          <p:spTgt spid="156676">
                                            <p:txEl>
                                              <p:pRg st="3" end="3"/>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156676">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8"/>
                                            </p:cond>
                                          </p:stCondLst>
                                          <p:endCondLst>
                                            <p:cond evt="onStopAudio" delay="0">
                                              <p:tgtEl>
                                                <p:sldTgt/>
                                              </p:tgtEl>
                                            </p:cond>
                                          </p:endCondLst>
                                        </p:cTn>
                                        <p:tgtEl>
                                          <p:sndTgt r:embed="rId3" name="Whoosh"/>
                                        </p:tgtEl>
                                      </p:cMediaNode>
                                    </p:audio>
                                  </p:sub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156676">
                                            <p:txEl>
                                              <p:pRg st="4" end="4"/>
                                            </p:txEl>
                                          </p:spTgt>
                                        </p:tgtEl>
                                        <p:attrNameLst>
                                          <p:attrName>style.visibility</p:attrName>
                                        </p:attrNameLst>
                                      </p:cBhvr>
                                      <p:to>
                                        <p:strVal val="visible"/>
                                      </p:to>
                                    </p:set>
                                    <p:anim calcmode="lin" valueType="num">
                                      <p:cBhvr additive="base">
                                        <p:cTn id="56" dur="500" fill="hold"/>
                                        <p:tgtEl>
                                          <p:spTgt spid="156676">
                                            <p:txEl>
                                              <p:pRg st="4" end="4"/>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56676">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4"/>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bldLvl="2" autoUpdateAnimBg="0"/>
      <p:bldP spid="156676"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8600" y="609600"/>
            <a:ext cx="8610600" cy="1066800"/>
          </a:xfrm>
        </p:spPr>
        <p:txBody>
          <a:bodyPr/>
          <a:lstStyle/>
          <a:p>
            <a:pPr eaLnBrk="1" hangingPunct="1"/>
            <a:r>
              <a:rPr lang="en-US" smtClean="0"/>
              <a:t>Good and Bad Passwords</a:t>
            </a:r>
          </a:p>
        </p:txBody>
      </p:sp>
      <p:sp>
        <p:nvSpPr>
          <p:cNvPr id="159747" name="Rectangle 3"/>
          <p:cNvSpPr>
            <a:spLocks noGrp="1" noChangeArrowheads="1"/>
          </p:cNvSpPr>
          <p:nvPr>
            <p:ph sz="half" idx="1"/>
          </p:nvPr>
        </p:nvSpPr>
        <p:spPr/>
        <p:txBody>
          <a:bodyPr/>
          <a:lstStyle/>
          <a:p>
            <a:pPr eaLnBrk="1" hangingPunct="1"/>
            <a:r>
              <a:rPr lang="en-US" dirty="0" smtClean="0"/>
              <a:t>Bad passwords</a:t>
            </a:r>
          </a:p>
          <a:p>
            <a:pPr lvl="1" eaLnBrk="1" hangingPunct="1"/>
            <a:r>
              <a:rPr lang="en-US" dirty="0" smtClean="0"/>
              <a:t>frank</a:t>
            </a:r>
          </a:p>
          <a:p>
            <a:pPr lvl="1" eaLnBrk="1" hangingPunct="1"/>
            <a:r>
              <a:rPr lang="en-US" dirty="0" smtClean="0"/>
              <a:t>Fido</a:t>
            </a:r>
          </a:p>
          <a:p>
            <a:pPr lvl="1" eaLnBrk="1" hangingPunct="1"/>
            <a:r>
              <a:rPr lang="en-US" dirty="0" smtClean="0"/>
              <a:t>password</a:t>
            </a:r>
          </a:p>
          <a:p>
            <a:pPr lvl="1" eaLnBrk="1" hangingPunct="1"/>
            <a:r>
              <a:rPr lang="en-US" dirty="0" smtClean="0"/>
              <a:t>4444</a:t>
            </a:r>
          </a:p>
          <a:p>
            <a:pPr lvl="1" eaLnBrk="1" hangingPunct="1"/>
            <a:r>
              <a:rPr lang="en-US" dirty="0" smtClean="0"/>
              <a:t>Pikachu</a:t>
            </a:r>
          </a:p>
          <a:p>
            <a:pPr lvl="1" eaLnBrk="1" hangingPunct="1"/>
            <a:r>
              <a:rPr lang="en-US" dirty="0" smtClean="0"/>
              <a:t>102560</a:t>
            </a:r>
          </a:p>
          <a:p>
            <a:pPr lvl="1" eaLnBrk="1" hangingPunct="1"/>
            <a:r>
              <a:rPr lang="en-US" dirty="0" err="1" smtClean="0"/>
              <a:t>AustinStamp</a:t>
            </a:r>
            <a:endParaRPr lang="en-US" dirty="0" smtClean="0"/>
          </a:p>
        </p:txBody>
      </p:sp>
      <p:sp>
        <p:nvSpPr>
          <p:cNvPr id="159748" name="Rectangle 4"/>
          <p:cNvSpPr>
            <a:spLocks noGrp="1" noChangeArrowheads="1"/>
          </p:cNvSpPr>
          <p:nvPr>
            <p:ph sz="half" idx="2"/>
          </p:nvPr>
        </p:nvSpPr>
        <p:spPr/>
        <p:txBody>
          <a:bodyPr/>
          <a:lstStyle/>
          <a:p>
            <a:pPr eaLnBrk="1" hangingPunct="1"/>
            <a:r>
              <a:rPr lang="en-US" smtClean="0"/>
              <a:t>Good Passwords?</a:t>
            </a:r>
          </a:p>
          <a:p>
            <a:pPr lvl="1" eaLnBrk="1" hangingPunct="1"/>
            <a:r>
              <a:rPr lang="en-US" smtClean="0"/>
              <a:t>jfIej,43j-EmmL+y</a:t>
            </a:r>
          </a:p>
          <a:p>
            <a:pPr lvl="1" eaLnBrk="1" hangingPunct="1"/>
            <a:r>
              <a:rPr lang="en-US" smtClean="0"/>
              <a:t>09864376537263</a:t>
            </a:r>
          </a:p>
          <a:p>
            <a:pPr lvl="1" eaLnBrk="1" hangingPunct="1"/>
            <a:r>
              <a:rPr lang="en-US" smtClean="0"/>
              <a:t>P0kem0N</a:t>
            </a:r>
          </a:p>
          <a:p>
            <a:pPr lvl="1" eaLnBrk="1" hangingPunct="1"/>
            <a:r>
              <a:rPr lang="en-US" smtClean="0"/>
              <a:t>FSa7Yago</a:t>
            </a:r>
          </a:p>
          <a:p>
            <a:pPr lvl="1" eaLnBrk="1" hangingPunct="1"/>
            <a:r>
              <a:rPr lang="en-US" smtClean="0"/>
              <a:t>0nceuP0nAt1m8</a:t>
            </a:r>
          </a:p>
          <a:p>
            <a:pPr lvl="1" eaLnBrk="1" hangingPunct="1"/>
            <a:r>
              <a:rPr lang="en-US" smtClean="0"/>
              <a:t>PokeGCTall150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97168" presetClass="entr" presetSubtype="83514152" fill="hold" grpId="0" nodeType="clickEffect">
                                  <p:stCondLst>
                                    <p:cond delay="0"/>
                                  </p:stCondLst>
                                  <p:childTnLst>
                                    <p:set>
                                      <p:cBhvr>
                                        <p:cTn id="6" dur="1" fill="hold">
                                          <p:stCondLst>
                                            <p:cond delay="499"/>
                                          </p:stCondLst>
                                        </p:cTn>
                                        <p:tgtEl>
                                          <p:spTgt spid="1597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59748"/>
                                        </p:tgtEl>
                                        <p:attrNameLst>
                                          <p:attrName>style.visibility</p:attrName>
                                        </p:attrNameLst>
                                      </p:cBhvr>
                                      <p:to>
                                        <p:strVal val="visible"/>
                                      </p:to>
                                    </p:set>
                                    <p:anim calcmode="lin" valueType="num">
                                      <p:cBhvr additive="base">
                                        <p:cTn id="11" dur="500" fill="hold"/>
                                        <p:tgtEl>
                                          <p:spTgt spid="159748"/>
                                        </p:tgtEl>
                                        <p:attrNameLst>
                                          <p:attrName>ppt_x</p:attrName>
                                        </p:attrNameLst>
                                      </p:cBhvr>
                                      <p:tavLst>
                                        <p:tav tm="0">
                                          <p:val>
                                            <p:strVal val="1+#ppt_w/2"/>
                                          </p:val>
                                        </p:tav>
                                        <p:tav tm="100000">
                                          <p:val>
                                            <p:strVal val="#ppt_x"/>
                                          </p:val>
                                        </p:tav>
                                      </p:tavLst>
                                    </p:anim>
                                    <p:anim calcmode="lin" valueType="num">
                                      <p:cBhvr additive="base">
                                        <p:cTn id="12" dur="500" fill="hold"/>
                                        <p:tgtEl>
                                          <p:spTgt spid="1597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autoUpdateAnimBg="0"/>
      <p:bldP spid="159748" grpId="0" autoUpdateAnimBg="0"/>
    </p:bldLst>
  </p:timing>
</p:sld>
</file>

<file path=ppt/theme/theme1.xml><?xml version="1.0" encoding="utf-8"?>
<a:theme xmlns:a="http://schemas.openxmlformats.org/drawingml/2006/main" name="DinghaoW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DinghaoWu</Template>
  <TotalTime>11076</TotalTime>
  <Words>3620</Words>
  <Application>Microsoft Macintosh PowerPoint</Application>
  <PresentationFormat>On-screen Show (4:3)</PresentationFormat>
  <Paragraphs>363</Paragraphs>
  <Slides>46</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Comic Sans MS</vt:lpstr>
      <vt:lpstr>Segoe UI</vt:lpstr>
      <vt:lpstr>Symbol</vt:lpstr>
      <vt:lpstr>Times</vt:lpstr>
      <vt:lpstr>Times New Roman</vt:lpstr>
      <vt:lpstr>Times-Roman</vt:lpstr>
      <vt:lpstr>Wingdings</vt:lpstr>
      <vt:lpstr>Arial</vt:lpstr>
      <vt:lpstr>DinghaoWu</vt:lpstr>
      <vt:lpstr>User Authentication</vt:lpstr>
      <vt:lpstr>User Authentication</vt:lpstr>
      <vt:lpstr>Means of User Authentication</vt:lpstr>
      <vt:lpstr>Something You Know</vt:lpstr>
      <vt:lpstr>Trouble with Passwords</vt:lpstr>
      <vt:lpstr>Other Password Issues</vt:lpstr>
      <vt:lpstr>Why Passwords?</vt:lpstr>
      <vt:lpstr>Keys vs Passwords</vt:lpstr>
      <vt:lpstr>Good and Bad Passwords</vt:lpstr>
      <vt:lpstr>Password Experiment</vt:lpstr>
      <vt:lpstr>Password Experiment</vt:lpstr>
      <vt:lpstr>Attacks on Passwords</vt:lpstr>
      <vt:lpstr>Password File</vt:lpstr>
      <vt:lpstr>Dictionary Attack</vt:lpstr>
      <vt:lpstr>Password File</vt:lpstr>
      <vt:lpstr>Use of Hashed Passwords</vt:lpstr>
      <vt:lpstr>UNIX Implementation</vt:lpstr>
      <vt:lpstr>Improved Implementations</vt:lpstr>
      <vt:lpstr>The Password File</vt:lpstr>
      <vt:lpstr>Example Password File</vt:lpstr>
      <vt:lpstr>Password File Access Control</vt:lpstr>
      <vt:lpstr>An Example with Shadow File</vt:lpstr>
      <vt:lpstr>Remote User Authentication</vt:lpstr>
      <vt:lpstr>Remote User Authentication</vt:lpstr>
      <vt:lpstr>Password Cracking Tools</vt:lpstr>
      <vt:lpstr>Password Summary</vt:lpstr>
      <vt:lpstr>Biometrics</vt:lpstr>
      <vt:lpstr>Sept. 2012 News</vt:lpstr>
      <vt:lpstr>Something You Are</vt:lpstr>
      <vt:lpstr>Ideal Biometric</vt:lpstr>
      <vt:lpstr>Biometric Authentication </vt:lpstr>
      <vt:lpstr>Biometric Modes</vt:lpstr>
      <vt:lpstr>Operation of a Biometric System</vt:lpstr>
      <vt:lpstr>Biometric Accuracy</vt:lpstr>
      <vt:lpstr>Biometric Errors</vt:lpstr>
      <vt:lpstr>Fingerprint Comparison</vt:lpstr>
      <vt:lpstr>Fingerprint Biometric</vt:lpstr>
      <vt:lpstr>Fingerprint Biometric</vt:lpstr>
      <vt:lpstr>Iris Patterns</vt:lpstr>
      <vt:lpstr>Iris Scan</vt:lpstr>
      <vt:lpstr>Equal Error Rate Comparison</vt:lpstr>
      <vt:lpstr>Biometrics: The Bottom Line</vt:lpstr>
      <vt:lpstr>Something You Have</vt:lpstr>
      <vt:lpstr>Password Generator</vt:lpstr>
      <vt:lpstr>2-factor Authentication</vt:lpstr>
      <vt:lpstr>Single Sign-on</vt:lpstr>
    </vt:vector>
  </TitlesOfParts>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dc:title>
  <dc:creator>Mark Stamp</dc:creator>
  <cp:lastModifiedBy>Microsoft Office User</cp:lastModifiedBy>
  <cp:revision>888</cp:revision>
  <cp:lastPrinted>2005-01-22T22:32:34Z</cp:lastPrinted>
  <dcterms:created xsi:type="dcterms:W3CDTF">2003-06-09T15:34:05Z</dcterms:created>
  <dcterms:modified xsi:type="dcterms:W3CDTF">2018-04-29T21:15:09Z</dcterms:modified>
</cp:coreProperties>
</file>