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7" r:id="rId2"/>
    <p:sldId id="282" r:id="rId3"/>
    <p:sldId id="283" r:id="rId4"/>
    <p:sldId id="258" r:id="rId5"/>
    <p:sldId id="259" r:id="rId6"/>
    <p:sldId id="260" r:id="rId7"/>
    <p:sldId id="284" r:id="rId8"/>
    <p:sldId id="261" r:id="rId9"/>
    <p:sldId id="285" r:id="rId10"/>
    <p:sldId id="286" r:id="rId11"/>
    <p:sldId id="287"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8" r:id="rId29"/>
    <p:sldId id="289" r:id="rId30"/>
    <p:sldId id="290" r:id="rId31"/>
    <p:sldId id="291" r:id="rId32"/>
    <p:sldId id="292" r:id="rId33"/>
    <p:sldId id="293" r:id="rId34"/>
    <p:sldId id="294" r:id="rId35"/>
    <p:sldId id="295" r:id="rId36"/>
    <p:sldId id="296" r:id="rId37"/>
    <p:sldId id="297" r:id="rId38"/>
    <p:sldId id="298" r:id="rId39"/>
    <p:sldId id="309"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9330" autoAdjust="0"/>
  </p:normalViewPr>
  <p:slideViewPr>
    <p:cSldViewPr showGuides="1">
      <p:cViewPr varScale="1">
        <p:scale>
          <a:sx n="98" d="100"/>
          <a:sy n="98" d="100"/>
        </p:scale>
        <p:origin x="2040"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8F67F0-D15C-47AB-881E-0719181BC883}" type="datetimeFigureOut">
              <a:rPr lang="en-US" smtClean="0"/>
              <a:t>4/29/18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D63E0E-BE77-4537-8ECF-97697E17BCF6}" type="slidenum">
              <a:rPr lang="en-US" smtClean="0"/>
              <a:t>‹#›</a:t>
            </a:fld>
            <a:endParaRPr lang="en-US"/>
          </a:p>
        </p:txBody>
      </p:sp>
    </p:spTree>
    <p:extLst>
      <p:ext uri="{BB962C8B-B14F-4D97-AF65-F5344CB8AC3E}">
        <p14:creationId xmlns:p14="http://schemas.microsoft.com/office/powerpoint/2010/main" val="3866618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en.wikipedia.org/wiki/Computer_worm" TargetMode="External"/><Relationship Id="rId4" Type="http://schemas.openxmlformats.org/officeDocument/2006/relationships/hyperlink" Target="http://en.wikipedia.org/wiki/Internet" TargetMode="External"/><Relationship Id="rId5" Type="http://schemas.openxmlformats.org/officeDocument/2006/relationships/hyperlink" Target="http://en.wikipedia.org/wiki/Internet_Information_Server" TargetMode="External"/><Relationship Id="rId6" Type="http://schemas.openxmlformats.org/officeDocument/2006/relationships/hyperlink" Target="http://en.wikipedia.org/wiki/Marc_Maiffret" TargetMode="External"/><Relationship Id="rId7" Type="http://schemas.openxmlformats.org/officeDocument/2006/relationships/hyperlink" Target="http://en.wikipedia.org/wiki/Mountain_Dew#Flavors_and_varieties" TargetMode="External"/><Relationship Id="rId8" Type="http://schemas.openxmlformats.org/officeDocument/2006/relationships/hyperlink" Target="http://en.wikipedia.org/wiki/Code_Red_(computer_worm)#cite_note-1" TargetMode="External"/><Relationship Id="rId9" Type="http://schemas.openxmlformats.org/officeDocument/2006/relationships/hyperlink" Target="http://en.wikipedia.org/wiki/Code_Red_(computer_worm)#cite_note-caida-2" TargetMode="External"/><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en.wikipedia.org/wiki/Mail_transfer_agent" TargetMode="External"/><Relationship Id="rId4" Type="http://schemas.openxmlformats.org/officeDocument/2006/relationships/hyperlink" Target="http://en.wikipedia.org/wiki/SMTP" TargetMode="External"/><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pitchFamily="34" charset="0"/>
                <a:cs typeface="Arial" pitchFamily="34" charset="0"/>
              </a:defRPr>
            </a:lvl1pPr>
            <a:lvl2pPr marL="685817" indent="-263776" defTabSz="914423" eaLnBrk="0" hangingPunct="0">
              <a:defRPr>
                <a:solidFill>
                  <a:schemeClr val="tx1"/>
                </a:solidFill>
                <a:latin typeface="Arial" pitchFamily="34" charset="0"/>
                <a:cs typeface="Arial" pitchFamily="34" charset="0"/>
              </a:defRPr>
            </a:lvl2pPr>
            <a:lvl3pPr marL="1055103" indent="-211021" defTabSz="914423" eaLnBrk="0" hangingPunct="0">
              <a:defRPr>
                <a:solidFill>
                  <a:schemeClr val="tx1"/>
                </a:solidFill>
                <a:latin typeface="Arial" pitchFamily="34" charset="0"/>
                <a:cs typeface="Arial" pitchFamily="34" charset="0"/>
              </a:defRPr>
            </a:lvl3pPr>
            <a:lvl4pPr marL="1477145" indent="-211021" defTabSz="914423" eaLnBrk="0" hangingPunct="0">
              <a:defRPr>
                <a:solidFill>
                  <a:schemeClr val="tx1"/>
                </a:solidFill>
                <a:latin typeface="Arial" pitchFamily="34" charset="0"/>
                <a:cs typeface="Arial" pitchFamily="34" charset="0"/>
              </a:defRPr>
            </a:lvl4pPr>
            <a:lvl5pPr marL="1899186" indent="-211021" defTabSz="914423" eaLnBrk="0" hangingPunct="0">
              <a:defRPr>
                <a:solidFill>
                  <a:schemeClr val="tx1"/>
                </a:solidFill>
                <a:latin typeface="Arial" pitchFamily="34" charset="0"/>
                <a:cs typeface="Arial" pitchFamily="34" charset="0"/>
              </a:defRPr>
            </a:lvl5pPr>
            <a:lvl6pPr marL="2321227" indent="-211021" defTabSz="914423" eaLnBrk="0" fontAlgn="base" hangingPunct="0">
              <a:spcBef>
                <a:spcPct val="0"/>
              </a:spcBef>
              <a:spcAft>
                <a:spcPct val="0"/>
              </a:spcAft>
              <a:defRPr>
                <a:solidFill>
                  <a:schemeClr val="tx1"/>
                </a:solidFill>
                <a:latin typeface="Arial" pitchFamily="34" charset="0"/>
                <a:cs typeface="Arial" pitchFamily="34" charset="0"/>
              </a:defRPr>
            </a:lvl6pPr>
            <a:lvl7pPr marL="2743269" indent="-211021" defTabSz="914423" eaLnBrk="0" fontAlgn="base" hangingPunct="0">
              <a:spcBef>
                <a:spcPct val="0"/>
              </a:spcBef>
              <a:spcAft>
                <a:spcPct val="0"/>
              </a:spcAft>
              <a:defRPr>
                <a:solidFill>
                  <a:schemeClr val="tx1"/>
                </a:solidFill>
                <a:latin typeface="Arial" pitchFamily="34" charset="0"/>
                <a:cs typeface="Arial" pitchFamily="34" charset="0"/>
              </a:defRPr>
            </a:lvl7pPr>
            <a:lvl8pPr marL="3165310" indent="-211021" defTabSz="914423" eaLnBrk="0" fontAlgn="base" hangingPunct="0">
              <a:spcBef>
                <a:spcPct val="0"/>
              </a:spcBef>
              <a:spcAft>
                <a:spcPct val="0"/>
              </a:spcAft>
              <a:defRPr>
                <a:solidFill>
                  <a:schemeClr val="tx1"/>
                </a:solidFill>
                <a:latin typeface="Arial" pitchFamily="34" charset="0"/>
                <a:cs typeface="Arial" pitchFamily="34" charset="0"/>
              </a:defRPr>
            </a:lvl8pPr>
            <a:lvl9pPr marL="3587351" indent="-211021" defTabSz="91442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6E7F06E-1057-4C31-9622-C87F42C629F6}" type="slidenum">
              <a:rPr lang="en-AU" altLang="en-US" smtClean="0"/>
              <a:pPr eaLnBrk="1" hangingPunct="1"/>
              <a:t>2</a:t>
            </a:fld>
            <a:endParaRPr lang="en-AU" altLang="en-US" smtClean="0"/>
          </a:p>
        </p:txBody>
      </p:sp>
      <p:sp>
        <p:nvSpPr>
          <p:cNvPr id="38915" name="Rectangle 2"/>
          <p:cNvSpPr>
            <a:spLocks noGrp="1" noRot="1" noChangeAspect="1" noChangeArrowheads="1" noTextEdit="1"/>
          </p:cNvSpPr>
          <p:nvPr>
            <p:ph type="sldImg"/>
          </p:nvPr>
        </p:nvSpPr>
        <p:spPr>
          <a:xfrm>
            <a:off x="1154113" y="692150"/>
            <a:ext cx="4556125" cy="3416300"/>
          </a:xfrm>
          <a:ln/>
        </p:spPr>
      </p:sp>
      <p:sp>
        <p:nvSpPr>
          <p:cNvPr id="38916" name="Rectangle 3"/>
          <p:cNvSpPr>
            <a:spLocks noGrp="1" noChangeArrowheads="1"/>
          </p:cNvSpPr>
          <p:nvPr>
            <p:ph type="body" idx="1"/>
          </p:nvPr>
        </p:nvSpPr>
        <p:spPr>
          <a:xfrm>
            <a:off x="913991" y="4344357"/>
            <a:ext cx="5030018" cy="411316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pitchFamily="34" charset="0"/>
                <a:cs typeface="Arial" pitchFamily="34" charset="0"/>
              </a:defRPr>
            </a:lvl1pPr>
            <a:lvl2pPr marL="685817" indent="-263776" defTabSz="914423" eaLnBrk="0" hangingPunct="0">
              <a:defRPr>
                <a:solidFill>
                  <a:schemeClr val="tx1"/>
                </a:solidFill>
                <a:latin typeface="Arial" pitchFamily="34" charset="0"/>
                <a:cs typeface="Arial" pitchFamily="34" charset="0"/>
              </a:defRPr>
            </a:lvl2pPr>
            <a:lvl3pPr marL="1055103" indent="-211021" defTabSz="914423" eaLnBrk="0" hangingPunct="0">
              <a:defRPr>
                <a:solidFill>
                  <a:schemeClr val="tx1"/>
                </a:solidFill>
                <a:latin typeface="Arial" pitchFamily="34" charset="0"/>
                <a:cs typeface="Arial" pitchFamily="34" charset="0"/>
              </a:defRPr>
            </a:lvl3pPr>
            <a:lvl4pPr marL="1477145" indent="-211021" defTabSz="914423" eaLnBrk="0" hangingPunct="0">
              <a:defRPr>
                <a:solidFill>
                  <a:schemeClr val="tx1"/>
                </a:solidFill>
                <a:latin typeface="Arial" pitchFamily="34" charset="0"/>
                <a:cs typeface="Arial" pitchFamily="34" charset="0"/>
              </a:defRPr>
            </a:lvl4pPr>
            <a:lvl5pPr marL="1899186" indent="-211021" defTabSz="914423" eaLnBrk="0" hangingPunct="0">
              <a:defRPr>
                <a:solidFill>
                  <a:schemeClr val="tx1"/>
                </a:solidFill>
                <a:latin typeface="Arial" pitchFamily="34" charset="0"/>
                <a:cs typeface="Arial" pitchFamily="34" charset="0"/>
              </a:defRPr>
            </a:lvl5pPr>
            <a:lvl6pPr marL="2321227" indent="-211021" defTabSz="914423" eaLnBrk="0" fontAlgn="base" hangingPunct="0">
              <a:spcBef>
                <a:spcPct val="0"/>
              </a:spcBef>
              <a:spcAft>
                <a:spcPct val="0"/>
              </a:spcAft>
              <a:defRPr>
                <a:solidFill>
                  <a:schemeClr val="tx1"/>
                </a:solidFill>
                <a:latin typeface="Arial" pitchFamily="34" charset="0"/>
                <a:cs typeface="Arial" pitchFamily="34" charset="0"/>
              </a:defRPr>
            </a:lvl6pPr>
            <a:lvl7pPr marL="2743269" indent="-211021" defTabSz="914423" eaLnBrk="0" fontAlgn="base" hangingPunct="0">
              <a:spcBef>
                <a:spcPct val="0"/>
              </a:spcBef>
              <a:spcAft>
                <a:spcPct val="0"/>
              </a:spcAft>
              <a:defRPr>
                <a:solidFill>
                  <a:schemeClr val="tx1"/>
                </a:solidFill>
                <a:latin typeface="Arial" pitchFamily="34" charset="0"/>
                <a:cs typeface="Arial" pitchFamily="34" charset="0"/>
              </a:defRPr>
            </a:lvl7pPr>
            <a:lvl8pPr marL="3165310" indent="-211021" defTabSz="914423" eaLnBrk="0" fontAlgn="base" hangingPunct="0">
              <a:spcBef>
                <a:spcPct val="0"/>
              </a:spcBef>
              <a:spcAft>
                <a:spcPct val="0"/>
              </a:spcAft>
              <a:defRPr>
                <a:solidFill>
                  <a:schemeClr val="tx1"/>
                </a:solidFill>
                <a:latin typeface="Arial" pitchFamily="34" charset="0"/>
                <a:cs typeface="Arial" pitchFamily="34" charset="0"/>
              </a:defRPr>
            </a:lvl8pPr>
            <a:lvl9pPr marL="3587351" indent="-211021" defTabSz="91442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E832B902-8A48-4101-863E-DAF1FD81C202}" type="slidenum">
              <a:rPr lang="en-AU" altLang="en-US" smtClean="0"/>
              <a:pPr eaLnBrk="1" hangingPunct="1"/>
              <a:t>31</a:t>
            </a:fld>
            <a:endParaRPr lang="en-AU" altLang="en-US" smtClean="0"/>
          </a:p>
        </p:txBody>
      </p:sp>
      <p:sp>
        <p:nvSpPr>
          <p:cNvPr id="53251" name="Rectangle 2"/>
          <p:cNvSpPr>
            <a:spLocks noGrp="1" noRot="1" noChangeAspect="1" noChangeArrowheads="1" noTextEdit="1"/>
          </p:cNvSpPr>
          <p:nvPr>
            <p:ph type="sldImg"/>
          </p:nvPr>
        </p:nvSpPr>
        <p:spPr>
          <a:xfrm>
            <a:off x="1154113" y="692150"/>
            <a:ext cx="4556125" cy="3416300"/>
          </a:xfrm>
          <a:ln/>
        </p:spPr>
      </p:sp>
      <p:sp>
        <p:nvSpPr>
          <p:cNvPr id="53252" name="Rectangle 3"/>
          <p:cNvSpPr>
            <a:spLocks noGrp="1" noChangeArrowheads="1"/>
          </p:cNvSpPr>
          <p:nvPr>
            <p:ph type="body" idx="1"/>
          </p:nvPr>
        </p:nvSpPr>
        <p:spPr>
          <a:xfrm>
            <a:off x="913991" y="4344357"/>
            <a:ext cx="5030018" cy="411316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cs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pitchFamily="34" charset="0"/>
                <a:cs typeface="Arial" pitchFamily="34" charset="0"/>
              </a:defRPr>
            </a:lvl1pPr>
            <a:lvl2pPr marL="685817" indent="-263776" defTabSz="914423" eaLnBrk="0" hangingPunct="0">
              <a:defRPr>
                <a:solidFill>
                  <a:schemeClr val="tx1"/>
                </a:solidFill>
                <a:latin typeface="Arial" pitchFamily="34" charset="0"/>
                <a:cs typeface="Arial" pitchFamily="34" charset="0"/>
              </a:defRPr>
            </a:lvl2pPr>
            <a:lvl3pPr marL="1055103" indent="-211021" defTabSz="914423" eaLnBrk="0" hangingPunct="0">
              <a:defRPr>
                <a:solidFill>
                  <a:schemeClr val="tx1"/>
                </a:solidFill>
                <a:latin typeface="Arial" pitchFamily="34" charset="0"/>
                <a:cs typeface="Arial" pitchFamily="34" charset="0"/>
              </a:defRPr>
            </a:lvl3pPr>
            <a:lvl4pPr marL="1477145" indent="-211021" defTabSz="914423" eaLnBrk="0" hangingPunct="0">
              <a:defRPr>
                <a:solidFill>
                  <a:schemeClr val="tx1"/>
                </a:solidFill>
                <a:latin typeface="Arial" pitchFamily="34" charset="0"/>
                <a:cs typeface="Arial" pitchFamily="34" charset="0"/>
              </a:defRPr>
            </a:lvl4pPr>
            <a:lvl5pPr marL="1899186" indent="-211021" defTabSz="914423" eaLnBrk="0" hangingPunct="0">
              <a:defRPr>
                <a:solidFill>
                  <a:schemeClr val="tx1"/>
                </a:solidFill>
                <a:latin typeface="Arial" pitchFamily="34" charset="0"/>
                <a:cs typeface="Arial" pitchFamily="34" charset="0"/>
              </a:defRPr>
            </a:lvl5pPr>
            <a:lvl6pPr marL="2321227" indent="-211021" defTabSz="914423" eaLnBrk="0" fontAlgn="base" hangingPunct="0">
              <a:spcBef>
                <a:spcPct val="0"/>
              </a:spcBef>
              <a:spcAft>
                <a:spcPct val="0"/>
              </a:spcAft>
              <a:defRPr>
                <a:solidFill>
                  <a:schemeClr val="tx1"/>
                </a:solidFill>
                <a:latin typeface="Arial" pitchFamily="34" charset="0"/>
                <a:cs typeface="Arial" pitchFamily="34" charset="0"/>
              </a:defRPr>
            </a:lvl6pPr>
            <a:lvl7pPr marL="2743269" indent="-211021" defTabSz="914423" eaLnBrk="0" fontAlgn="base" hangingPunct="0">
              <a:spcBef>
                <a:spcPct val="0"/>
              </a:spcBef>
              <a:spcAft>
                <a:spcPct val="0"/>
              </a:spcAft>
              <a:defRPr>
                <a:solidFill>
                  <a:schemeClr val="tx1"/>
                </a:solidFill>
                <a:latin typeface="Arial" pitchFamily="34" charset="0"/>
                <a:cs typeface="Arial" pitchFamily="34" charset="0"/>
              </a:defRPr>
            </a:lvl7pPr>
            <a:lvl8pPr marL="3165310" indent="-211021" defTabSz="914423" eaLnBrk="0" fontAlgn="base" hangingPunct="0">
              <a:spcBef>
                <a:spcPct val="0"/>
              </a:spcBef>
              <a:spcAft>
                <a:spcPct val="0"/>
              </a:spcAft>
              <a:defRPr>
                <a:solidFill>
                  <a:schemeClr val="tx1"/>
                </a:solidFill>
                <a:latin typeface="Arial" pitchFamily="34" charset="0"/>
                <a:cs typeface="Arial" pitchFamily="34" charset="0"/>
              </a:defRPr>
            </a:lvl8pPr>
            <a:lvl9pPr marL="3587351" indent="-211021" defTabSz="91442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0CDD5A1-2A2A-47AB-B890-BBD2A39B2781}" type="slidenum">
              <a:rPr lang="en-AU" altLang="en-US" smtClean="0"/>
              <a:pPr eaLnBrk="1" hangingPunct="1"/>
              <a:t>32</a:t>
            </a:fld>
            <a:endParaRPr lang="en-AU" altLang="en-US" smtClean="0"/>
          </a:p>
        </p:txBody>
      </p:sp>
      <p:sp>
        <p:nvSpPr>
          <p:cNvPr id="54275" name="Rectangle 2"/>
          <p:cNvSpPr>
            <a:spLocks noGrp="1" noRot="1" noChangeAspect="1" noChangeArrowheads="1" noTextEdit="1"/>
          </p:cNvSpPr>
          <p:nvPr>
            <p:ph type="sldImg"/>
          </p:nvPr>
        </p:nvSpPr>
        <p:spPr>
          <a:xfrm>
            <a:off x="1143000" y="685800"/>
            <a:ext cx="4572000" cy="3429000"/>
          </a:xfrm>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Times New Roman" pitchFamily="18" charset="0"/>
                <a:cs typeface="Arial" pitchFamily="34" charset="0"/>
              </a:rPr>
              <a:t>Within a single site, a key decision for the security administrator is the placement of the sensors. Figure 6.5 illustrates a number of possibilities. In general terms, this configuration is typical of larger organizations. All Internet traffic passes through an external firewall that protects the entire facility. Internal firewalls may also be used to provide more specific protection to certain parts of the network.</a:t>
            </a:r>
          </a:p>
          <a:p>
            <a:pPr eaLnBrk="1" hangingPunct="1"/>
            <a:r>
              <a:rPr lang="en-US" altLang="en-US" dirty="0" smtClean="0">
                <a:latin typeface="Times New Roman" pitchFamily="18" charset="0"/>
                <a:cs typeface="Arial" pitchFamily="34" charset="0"/>
              </a:rPr>
              <a:t>A common location for a NIDS sensor is just inside the external firewall (</a:t>
            </a:r>
            <a:r>
              <a:rPr lang="en-US" altLang="en-US" b="1" dirty="0" smtClean="0">
                <a:latin typeface="Times New Roman" pitchFamily="18" charset="0"/>
                <a:cs typeface="Arial" pitchFamily="34" charset="0"/>
              </a:rPr>
              <a:t>location 1</a:t>
            </a:r>
            <a:r>
              <a:rPr lang="en-US" altLang="en-US" dirty="0" smtClean="0">
                <a:latin typeface="Times New Roman" pitchFamily="18" charset="0"/>
                <a:cs typeface="Arial" pitchFamily="34" charset="0"/>
              </a:rPr>
              <a:t> in the figure), where it can attacks, originating from the outside world. Instead of placing a NIDS sensor inside the external firewall, the security administrator may choose to place a NIDS sensor between the external firewall and the Internet or WAN (</a:t>
            </a:r>
            <a:r>
              <a:rPr lang="en-US" altLang="en-US" b="1" dirty="0" smtClean="0">
                <a:latin typeface="Times New Roman" pitchFamily="18" charset="0"/>
                <a:cs typeface="Arial" pitchFamily="34" charset="0"/>
              </a:rPr>
              <a:t>location 2</a:t>
            </a:r>
            <a:r>
              <a:rPr lang="en-US" altLang="en-US" dirty="0" smtClean="0">
                <a:latin typeface="Times New Roman" pitchFamily="18" charset="0"/>
                <a:cs typeface="Arial" pitchFamily="34" charset="0"/>
              </a:rPr>
              <a:t>). In this position, the sensor can monitor all network traffic, unfiltered. A sensor at location 2 has a higher processing burden than any sensor located elsewhere on the site network. In addition to a sensor at the boundary of the network, on either side of the external firewall, the administrator may configure a firewall and one or more sensors to protect major backbone networks, such as those that support internal servers and database resources (</a:t>
            </a:r>
            <a:r>
              <a:rPr lang="en-US" altLang="en-US" b="1" dirty="0" smtClean="0">
                <a:latin typeface="Times New Roman" pitchFamily="18" charset="0"/>
                <a:cs typeface="Arial" pitchFamily="34" charset="0"/>
              </a:rPr>
              <a:t>location 3</a:t>
            </a:r>
            <a:r>
              <a:rPr lang="en-US" altLang="en-US" dirty="0" smtClean="0">
                <a:latin typeface="Times New Roman" pitchFamily="18" charset="0"/>
                <a:cs typeface="Arial" pitchFamily="34" charset="0"/>
              </a:rPr>
              <a:t>). Thus, a sensor at location 3 is able to monitor for both internal and external attacks. Because the sensor monitors traffic to only a subset of devices at the site, it can be tuned to specific protocols and attack types, reducing the processing burden. Finally, the network facilities at a site may include separate LANs that support user workstations and servers specific to a single department. The administrator could configure a firewall and NIDS sensor to provide additional protection for all of these networks or target the protection to critical subsystems, such as personnel and financial networks (</a:t>
            </a:r>
            <a:r>
              <a:rPr lang="en-US" altLang="en-US" b="1" dirty="0" smtClean="0">
                <a:latin typeface="Times New Roman" pitchFamily="18" charset="0"/>
                <a:cs typeface="Arial" pitchFamily="34" charset="0"/>
              </a:rPr>
              <a:t>location 4</a:t>
            </a:r>
            <a:r>
              <a:rPr lang="en-US" altLang="en-US" dirty="0" smtClean="0">
                <a:latin typeface="Times New Roman" pitchFamily="18" charset="0"/>
                <a:cs typeface="Arial" pitchFamily="34" charset="0"/>
              </a:rPr>
              <a:t>). As with a sensor at location 3, a sensor at location 4 can be tuned to specific protocols and attack types, reducing the processing burden.</a:t>
            </a:r>
          </a:p>
          <a:p>
            <a:pPr eaLnBrk="1" hangingPunct="1"/>
            <a:endParaRPr lang="en-US" altLang="en-US" dirty="0" smtClean="0">
              <a:latin typeface="Times New Roman" pitchFamily="18" charset="0"/>
              <a:cs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pitchFamily="34" charset="0"/>
                <a:cs typeface="Arial" pitchFamily="34" charset="0"/>
              </a:defRPr>
            </a:lvl1pPr>
            <a:lvl2pPr marL="685817" indent="-263776" defTabSz="914423" eaLnBrk="0" hangingPunct="0">
              <a:defRPr>
                <a:solidFill>
                  <a:schemeClr val="tx1"/>
                </a:solidFill>
                <a:latin typeface="Arial" pitchFamily="34" charset="0"/>
                <a:cs typeface="Arial" pitchFamily="34" charset="0"/>
              </a:defRPr>
            </a:lvl2pPr>
            <a:lvl3pPr marL="1055103" indent="-211021" defTabSz="914423" eaLnBrk="0" hangingPunct="0">
              <a:defRPr>
                <a:solidFill>
                  <a:schemeClr val="tx1"/>
                </a:solidFill>
                <a:latin typeface="Arial" pitchFamily="34" charset="0"/>
                <a:cs typeface="Arial" pitchFamily="34" charset="0"/>
              </a:defRPr>
            </a:lvl3pPr>
            <a:lvl4pPr marL="1477145" indent="-211021" defTabSz="914423" eaLnBrk="0" hangingPunct="0">
              <a:defRPr>
                <a:solidFill>
                  <a:schemeClr val="tx1"/>
                </a:solidFill>
                <a:latin typeface="Arial" pitchFamily="34" charset="0"/>
                <a:cs typeface="Arial" pitchFamily="34" charset="0"/>
              </a:defRPr>
            </a:lvl4pPr>
            <a:lvl5pPr marL="1899186" indent="-211021" defTabSz="914423" eaLnBrk="0" hangingPunct="0">
              <a:defRPr>
                <a:solidFill>
                  <a:schemeClr val="tx1"/>
                </a:solidFill>
                <a:latin typeface="Arial" pitchFamily="34" charset="0"/>
                <a:cs typeface="Arial" pitchFamily="34" charset="0"/>
              </a:defRPr>
            </a:lvl5pPr>
            <a:lvl6pPr marL="2321227" indent="-211021" defTabSz="914423" eaLnBrk="0" fontAlgn="base" hangingPunct="0">
              <a:spcBef>
                <a:spcPct val="0"/>
              </a:spcBef>
              <a:spcAft>
                <a:spcPct val="0"/>
              </a:spcAft>
              <a:defRPr>
                <a:solidFill>
                  <a:schemeClr val="tx1"/>
                </a:solidFill>
                <a:latin typeface="Arial" pitchFamily="34" charset="0"/>
                <a:cs typeface="Arial" pitchFamily="34" charset="0"/>
              </a:defRPr>
            </a:lvl6pPr>
            <a:lvl7pPr marL="2743269" indent="-211021" defTabSz="914423" eaLnBrk="0" fontAlgn="base" hangingPunct="0">
              <a:spcBef>
                <a:spcPct val="0"/>
              </a:spcBef>
              <a:spcAft>
                <a:spcPct val="0"/>
              </a:spcAft>
              <a:defRPr>
                <a:solidFill>
                  <a:schemeClr val="tx1"/>
                </a:solidFill>
                <a:latin typeface="Arial" pitchFamily="34" charset="0"/>
                <a:cs typeface="Arial" pitchFamily="34" charset="0"/>
              </a:defRPr>
            </a:lvl7pPr>
            <a:lvl8pPr marL="3165310" indent="-211021" defTabSz="914423" eaLnBrk="0" fontAlgn="base" hangingPunct="0">
              <a:spcBef>
                <a:spcPct val="0"/>
              </a:spcBef>
              <a:spcAft>
                <a:spcPct val="0"/>
              </a:spcAft>
              <a:defRPr>
                <a:solidFill>
                  <a:schemeClr val="tx1"/>
                </a:solidFill>
                <a:latin typeface="Arial" pitchFamily="34" charset="0"/>
                <a:cs typeface="Arial" pitchFamily="34" charset="0"/>
              </a:defRPr>
            </a:lvl8pPr>
            <a:lvl9pPr marL="3587351" indent="-211021" defTabSz="91442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5F18826-93EA-4F94-8B72-783294786036}" type="slidenum">
              <a:rPr lang="en-AU" altLang="en-US" smtClean="0"/>
              <a:pPr eaLnBrk="1" hangingPunct="1"/>
              <a:t>33</a:t>
            </a:fld>
            <a:endParaRPr lang="en-AU" altLang="en-US" smtClean="0"/>
          </a:p>
        </p:txBody>
      </p:sp>
      <p:sp>
        <p:nvSpPr>
          <p:cNvPr id="55299" name="Rectangle 2"/>
          <p:cNvSpPr>
            <a:spLocks noGrp="1" noRot="1" noChangeAspect="1" noChangeArrowheads="1" noTextEdit="1"/>
          </p:cNvSpPr>
          <p:nvPr>
            <p:ph type="sldImg"/>
          </p:nvPr>
        </p:nvSpPr>
        <p:spPr>
          <a:xfrm>
            <a:off x="1143000" y="685800"/>
            <a:ext cx="4572000" cy="3429000"/>
          </a:xfrm>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itchFamily="18" charset="0"/>
                <a:cs typeface="Arial" pitchFamily="34" charset="0"/>
              </a:rPr>
              <a:t>As with host-based intrusion detection, network-based intrusion detection makes use of signature detection and anomaly detection. </a:t>
            </a:r>
          </a:p>
          <a:p>
            <a:pPr eaLnBrk="1" hangingPunct="1"/>
            <a:r>
              <a:rPr lang="en-US" altLang="en-US" smtClean="0">
                <a:latin typeface="Times New Roman" pitchFamily="18" charset="0"/>
                <a:cs typeface="Arial" pitchFamily="34" charset="0"/>
              </a:rPr>
              <a:t>Some examples suitable for signature detection include:</a:t>
            </a:r>
          </a:p>
          <a:p>
            <a:pPr eaLnBrk="1" hangingPunct="1"/>
            <a:r>
              <a:rPr lang="en-US" altLang="en-US" smtClean="0">
                <a:latin typeface="Times New Roman" pitchFamily="18" charset="0"/>
                <a:cs typeface="Times New Roman" pitchFamily="18" charset="0"/>
              </a:rPr>
              <a:t>• </a:t>
            </a:r>
            <a:r>
              <a:rPr lang="en-US" altLang="en-US" b="1" smtClean="0">
                <a:latin typeface="Times New Roman" pitchFamily="18" charset="0"/>
                <a:cs typeface="Arial" pitchFamily="34" charset="0"/>
              </a:rPr>
              <a:t>Application layer reconnaissance and attacks:</a:t>
            </a:r>
            <a:r>
              <a:rPr lang="en-US" altLang="en-US" smtClean="0">
                <a:latin typeface="Times New Roman" pitchFamily="18" charset="0"/>
                <a:cs typeface="Arial" pitchFamily="34" charset="0"/>
              </a:rPr>
              <a:t> analyze several dozen application protocols looking for attack patterns identified as targeting these protocols. </a:t>
            </a:r>
          </a:p>
          <a:p>
            <a:pPr eaLnBrk="1" hangingPunct="1"/>
            <a:r>
              <a:rPr lang="en-US" altLang="en-US" smtClean="0">
                <a:latin typeface="Times New Roman" pitchFamily="18" charset="0"/>
                <a:cs typeface="Times New Roman" pitchFamily="18" charset="0"/>
              </a:rPr>
              <a:t>• </a:t>
            </a:r>
            <a:r>
              <a:rPr lang="en-US" altLang="en-US" b="1" smtClean="0">
                <a:latin typeface="Times New Roman" pitchFamily="18" charset="0"/>
                <a:cs typeface="Arial" pitchFamily="34" charset="0"/>
              </a:rPr>
              <a:t>Transport layer reconnaissance and attacks:</a:t>
            </a:r>
            <a:r>
              <a:rPr lang="en-US" altLang="en-US" smtClean="0">
                <a:latin typeface="Times New Roman" pitchFamily="18" charset="0"/>
                <a:cs typeface="Arial" pitchFamily="34" charset="0"/>
              </a:rPr>
              <a:t> analyze TCP / UDP / other transport-layer protocols for unusual packet fragmentation, port scans, TCP-specific attacks etc</a:t>
            </a:r>
          </a:p>
          <a:p>
            <a:pPr eaLnBrk="1" hangingPunct="1"/>
            <a:r>
              <a:rPr lang="en-US" altLang="en-US" smtClean="0">
                <a:latin typeface="Times New Roman" pitchFamily="18" charset="0"/>
                <a:cs typeface="Times New Roman" pitchFamily="18" charset="0"/>
              </a:rPr>
              <a:t>• </a:t>
            </a:r>
            <a:r>
              <a:rPr lang="en-US" altLang="en-US" b="1" smtClean="0">
                <a:latin typeface="Times New Roman" pitchFamily="18" charset="0"/>
                <a:cs typeface="Arial" pitchFamily="34" charset="0"/>
              </a:rPr>
              <a:t>Network layer reconnaissance and attacks:</a:t>
            </a:r>
            <a:r>
              <a:rPr lang="en-US" altLang="en-US" smtClean="0">
                <a:latin typeface="Times New Roman" pitchFamily="18" charset="0"/>
                <a:cs typeface="Arial" pitchFamily="34" charset="0"/>
              </a:rPr>
              <a:t> typically analyze IPv4, ICMP, and IGMP for spoofed IP addresses, illegal IP header values, etc</a:t>
            </a:r>
          </a:p>
          <a:p>
            <a:pPr eaLnBrk="1" hangingPunct="1"/>
            <a:r>
              <a:rPr lang="en-US" altLang="en-US" smtClean="0">
                <a:latin typeface="Times New Roman" pitchFamily="18" charset="0"/>
                <a:cs typeface="Times New Roman" pitchFamily="18" charset="0"/>
              </a:rPr>
              <a:t>• </a:t>
            </a:r>
            <a:r>
              <a:rPr lang="en-US" altLang="en-US" b="1" smtClean="0">
                <a:latin typeface="Times New Roman" pitchFamily="18" charset="0"/>
                <a:cs typeface="Arial" pitchFamily="34" charset="0"/>
              </a:rPr>
              <a:t>Unexpected application services:</a:t>
            </a:r>
            <a:r>
              <a:rPr lang="en-US" altLang="en-US" smtClean="0">
                <a:latin typeface="Times New Roman" pitchFamily="18" charset="0"/>
                <a:cs typeface="Arial" pitchFamily="34" charset="0"/>
              </a:rPr>
              <a:t> to determine if activity consistent with protocol</a:t>
            </a:r>
          </a:p>
          <a:p>
            <a:pPr eaLnBrk="1" hangingPunct="1"/>
            <a:r>
              <a:rPr lang="en-US" altLang="en-US" smtClean="0">
                <a:latin typeface="Times New Roman" pitchFamily="18" charset="0"/>
                <a:cs typeface="Times New Roman" pitchFamily="18" charset="0"/>
              </a:rPr>
              <a:t>• </a:t>
            </a:r>
            <a:r>
              <a:rPr lang="en-US" altLang="en-US" b="1" smtClean="0">
                <a:latin typeface="Times New Roman" pitchFamily="18" charset="0"/>
                <a:cs typeface="Arial" pitchFamily="34" charset="0"/>
              </a:rPr>
              <a:t>Policy violations:</a:t>
            </a:r>
            <a:r>
              <a:rPr lang="en-US" altLang="en-US" smtClean="0">
                <a:latin typeface="Times New Roman" pitchFamily="18" charset="0"/>
                <a:cs typeface="Arial" pitchFamily="34" charset="0"/>
              </a:rPr>
              <a:t> such as use of inappropriate Web sites,use forbidden protocols etc</a:t>
            </a:r>
          </a:p>
          <a:p>
            <a:pPr eaLnBrk="1" hangingPunct="1"/>
            <a:r>
              <a:rPr lang="en-US" altLang="en-US" smtClean="0">
                <a:latin typeface="Times New Roman" pitchFamily="18" charset="0"/>
                <a:cs typeface="Arial" pitchFamily="34" charset="0"/>
              </a:rPr>
              <a:t>Some examples of types of attacks suitable for anomaly detection are:</a:t>
            </a:r>
          </a:p>
          <a:p>
            <a:pPr eaLnBrk="1" hangingPunct="1"/>
            <a:r>
              <a:rPr lang="en-US" altLang="en-US" smtClean="0">
                <a:latin typeface="Times New Roman" pitchFamily="18" charset="0"/>
                <a:cs typeface="Times New Roman" pitchFamily="18" charset="0"/>
              </a:rPr>
              <a:t>• </a:t>
            </a:r>
            <a:r>
              <a:rPr lang="en-US" altLang="en-US" b="1" smtClean="0">
                <a:latin typeface="Times New Roman" pitchFamily="18" charset="0"/>
                <a:cs typeface="Arial" pitchFamily="34" charset="0"/>
              </a:rPr>
              <a:t>Denial of service (DoS) attacks:</a:t>
            </a:r>
            <a:r>
              <a:rPr lang="en-US" altLang="en-US" smtClean="0">
                <a:latin typeface="Times New Roman" pitchFamily="18" charset="0"/>
                <a:cs typeface="Arial" pitchFamily="34" charset="0"/>
              </a:rPr>
              <a:t> involve either significantly increased packet traffic or significantly increase connection attempts, to overwhelm the target system.</a:t>
            </a:r>
          </a:p>
          <a:p>
            <a:pPr eaLnBrk="1" hangingPunct="1"/>
            <a:r>
              <a:rPr lang="en-US" altLang="en-US" smtClean="0">
                <a:latin typeface="Times New Roman" pitchFamily="18" charset="0"/>
                <a:cs typeface="Times New Roman" pitchFamily="18" charset="0"/>
              </a:rPr>
              <a:t>• </a:t>
            </a:r>
            <a:r>
              <a:rPr lang="en-US" altLang="en-US" b="1" smtClean="0">
                <a:latin typeface="Times New Roman" pitchFamily="18" charset="0"/>
                <a:cs typeface="Arial" pitchFamily="34" charset="0"/>
              </a:rPr>
              <a:t>Scanning: </a:t>
            </a:r>
            <a:r>
              <a:rPr lang="en-US" altLang="en-US" smtClean="0">
                <a:latin typeface="Times New Roman" pitchFamily="18" charset="0"/>
                <a:cs typeface="Arial" pitchFamily="34" charset="0"/>
              </a:rPr>
              <a:t>occurs when an attacker probes a target network or system by sending different kinds of packets to learn many of the system’s characteristics/vulnerabilities.</a:t>
            </a:r>
          </a:p>
          <a:p>
            <a:pPr eaLnBrk="1" hangingPunct="1"/>
            <a:r>
              <a:rPr lang="en-US" altLang="en-US" smtClean="0">
                <a:latin typeface="Times New Roman" pitchFamily="18" charset="0"/>
                <a:cs typeface="Times New Roman" pitchFamily="18" charset="0"/>
              </a:rPr>
              <a:t>• </a:t>
            </a:r>
            <a:r>
              <a:rPr lang="en-US" altLang="en-US" b="1" smtClean="0">
                <a:latin typeface="Times New Roman" pitchFamily="18" charset="0"/>
                <a:cs typeface="Arial" pitchFamily="34" charset="0"/>
              </a:rPr>
              <a:t>Worms: </a:t>
            </a:r>
            <a:r>
              <a:rPr lang="en-US" altLang="en-US" smtClean="0">
                <a:latin typeface="Times New Roman" pitchFamily="18" charset="0"/>
                <a:cs typeface="Arial" pitchFamily="34" charset="0"/>
              </a:rPr>
              <a:t>detected because of use of large amounts of bandwidth, or because they can cause hosts to communicate with other hosts/ports not typically seen.</a:t>
            </a:r>
          </a:p>
          <a:p>
            <a:pPr eaLnBrk="1" hangingPunct="1"/>
            <a:r>
              <a:rPr lang="en-US" altLang="en-US" smtClean="0">
                <a:latin typeface="Times New Roman" pitchFamily="18" charset="0"/>
                <a:cs typeface="Arial" pitchFamily="34" charset="0"/>
              </a:rPr>
              <a:t>When a sensor detects a potential violation it sends an alert and logs information related to the event. The NIDS analysis module uses this to refine intrusion detection parameters and algorithms, and by the security admin to design prevention techniques.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1143000" y="685800"/>
            <a:ext cx="4572000" cy="3429000"/>
          </a:xfrm>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smtClean="0">
                <a:latin typeface="Arial" pitchFamily="34" charset="0"/>
                <a:cs typeface="Arial" pitchFamily="34" charset="0"/>
              </a:rPr>
              <a:t>Code Red</a:t>
            </a:r>
            <a:r>
              <a:rPr lang="en-US" altLang="en-US" dirty="0" smtClean="0">
                <a:latin typeface="Arial" pitchFamily="34" charset="0"/>
                <a:cs typeface="Arial" pitchFamily="34" charset="0"/>
              </a:rPr>
              <a:t> was a </a:t>
            </a:r>
            <a:r>
              <a:rPr lang="en-US" altLang="en-US" dirty="0" smtClean="0">
                <a:latin typeface="Arial" pitchFamily="34" charset="0"/>
                <a:cs typeface="Arial" pitchFamily="34" charset="0"/>
                <a:hlinkClick r:id="rId3" tooltip="Computer worm"/>
              </a:rPr>
              <a:t>computer worm</a:t>
            </a:r>
            <a:r>
              <a:rPr lang="en-US" altLang="en-US" dirty="0" smtClean="0">
                <a:latin typeface="Arial" pitchFamily="34" charset="0"/>
                <a:cs typeface="Arial" pitchFamily="34" charset="0"/>
              </a:rPr>
              <a:t> observed on the </a:t>
            </a:r>
            <a:r>
              <a:rPr lang="en-US" altLang="en-US" dirty="0" smtClean="0">
                <a:latin typeface="Arial" pitchFamily="34" charset="0"/>
                <a:cs typeface="Arial" pitchFamily="34" charset="0"/>
                <a:hlinkClick r:id="rId4" tooltip="Internet"/>
              </a:rPr>
              <a:t>Internet</a:t>
            </a:r>
            <a:r>
              <a:rPr lang="en-US" altLang="en-US" dirty="0" smtClean="0">
                <a:latin typeface="Arial" pitchFamily="34" charset="0"/>
                <a:cs typeface="Arial" pitchFamily="34" charset="0"/>
              </a:rPr>
              <a:t> on July 13, 2001. It attacked computers running </a:t>
            </a:r>
            <a:r>
              <a:rPr lang="en-US" altLang="en-US" dirty="0" smtClean="0">
                <a:latin typeface="Arial" pitchFamily="34" charset="0"/>
                <a:cs typeface="Arial" pitchFamily="34" charset="0"/>
                <a:hlinkClick r:id="rId5" tooltip="Internet Information Server"/>
              </a:rPr>
              <a:t>Microsoft's IIS web server</a:t>
            </a:r>
            <a:r>
              <a:rPr lang="en-US" altLang="en-US" dirty="0" smtClean="0">
                <a:latin typeface="Arial" pitchFamily="34" charset="0"/>
                <a:cs typeface="Arial" pitchFamily="34" charset="0"/>
              </a:rPr>
              <a:t>.</a:t>
            </a:r>
          </a:p>
          <a:p>
            <a:r>
              <a:rPr lang="en-US" altLang="en-US" dirty="0" smtClean="0">
                <a:latin typeface="Arial" pitchFamily="34" charset="0"/>
                <a:cs typeface="Arial" pitchFamily="34" charset="0"/>
              </a:rPr>
              <a:t>The Code Red worm was first discovered and researched by </a:t>
            </a:r>
            <a:r>
              <a:rPr lang="en-US" altLang="en-US" dirty="0" err="1" smtClean="0">
                <a:latin typeface="Arial" pitchFamily="34" charset="0"/>
                <a:cs typeface="Arial" pitchFamily="34" charset="0"/>
              </a:rPr>
              <a:t>eEye</a:t>
            </a:r>
            <a:r>
              <a:rPr lang="en-US" altLang="en-US" dirty="0" smtClean="0">
                <a:latin typeface="Arial" pitchFamily="34" charset="0"/>
                <a:cs typeface="Arial" pitchFamily="34" charset="0"/>
              </a:rPr>
              <a:t> Digital Security employees </a:t>
            </a:r>
            <a:r>
              <a:rPr lang="en-US" altLang="en-US" dirty="0" smtClean="0">
                <a:latin typeface="Arial" pitchFamily="34" charset="0"/>
                <a:cs typeface="Arial" pitchFamily="34" charset="0"/>
                <a:hlinkClick r:id="rId6" tooltip="Marc Maiffret"/>
              </a:rPr>
              <a:t>Marc </a:t>
            </a:r>
            <a:r>
              <a:rPr lang="en-US" altLang="en-US" dirty="0" err="1" smtClean="0">
                <a:latin typeface="Arial" pitchFamily="34" charset="0"/>
                <a:cs typeface="Arial" pitchFamily="34" charset="0"/>
                <a:hlinkClick r:id="rId6" tooltip="Marc Maiffret"/>
              </a:rPr>
              <a:t>Maiffret</a:t>
            </a:r>
            <a:r>
              <a:rPr lang="en-US" altLang="en-US" dirty="0" smtClean="0">
                <a:latin typeface="Arial" pitchFamily="34" charset="0"/>
                <a:cs typeface="Arial" pitchFamily="34" charset="0"/>
              </a:rPr>
              <a:t> and Ryan </a:t>
            </a:r>
            <a:r>
              <a:rPr lang="en-US" altLang="en-US" dirty="0" err="1" smtClean="0">
                <a:latin typeface="Arial" pitchFamily="34" charset="0"/>
                <a:cs typeface="Arial" pitchFamily="34" charset="0"/>
              </a:rPr>
              <a:t>Permeh</a:t>
            </a:r>
            <a:r>
              <a:rPr lang="en-US" altLang="en-US" dirty="0" smtClean="0">
                <a:latin typeface="Arial" pitchFamily="34" charset="0"/>
                <a:cs typeface="Arial" pitchFamily="34" charset="0"/>
              </a:rPr>
              <a:t>. They named it "Code Red" because </a:t>
            </a:r>
            <a:r>
              <a:rPr lang="en-US" altLang="en-US" dirty="0" smtClean="0">
                <a:latin typeface="Arial" pitchFamily="34" charset="0"/>
                <a:cs typeface="Arial" pitchFamily="34" charset="0"/>
                <a:hlinkClick r:id="rId7" tooltip="Mountain Dew"/>
              </a:rPr>
              <a:t>Code Red Mountain Dew</a:t>
            </a:r>
            <a:r>
              <a:rPr lang="en-US" altLang="en-US" dirty="0" smtClean="0">
                <a:latin typeface="Arial" pitchFamily="34" charset="0"/>
                <a:cs typeface="Arial" pitchFamily="34" charset="0"/>
              </a:rPr>
              <a:t> was what they were drinking at the time, and because of the phrase "Hacked by Chinese!" with which the worm defaced websites.</a:t>
            </a:r>
            <a:r>
              <a:rPr lang="en-US" altLang="en-US" baseline="30000" dirty="0" smtClean="0">
                <a:latin typeface="Arial" pitchFamily="34" charset="0"/>
                <a:cs typeface="Arial" pitchFamily="34" charset="0"/>
                <a:hlinkClick r:id="rId8"/>
              </a:rPr>
              <a:t>[1]</a:t>
            </a:r>
            <a:endParaRPr lang="en-US" altLang="en-US" dirty="0" smtClean="0">
              <a:latin typeface="Arial" pitchFamily="34" charset="0"/>
              <a:cs typeface="Arial" pitchFamily="34" charset="0"/>
            </a:endParaRPr>
          </a:p>
          <a:p>
            <a:r>
              <a:rPr lang="en-US" altLang="en-US" dirty="0" smtClean="0">
                <a:latin typeface="Arial" pitchFamily="34" charset="0"/>
                <a:cs typeface="Arial" pitchFamily="34" charset="0"/>
              </a:rPr>
              <a:t>Although the worm had been released on July 13, the largest group of infected computers was seen on July 19, 2001. On this day, the number of infected hosts reached 359,000.</a:t>
            </a:r>
            <a:r>
              <a:rPr lang="en-US" altLang="en-US" baseline="30000" dirty="0" smtClean="0">
                <a:latin typeface="Arial" pitchFamily="34" charset="0"/>
                <a:cs typeface="Arial" pitchFamily="34" charset="0"/>
                <a:hlinkClick r:id="rId9"/>
              </a:rPr>
              <a:t>[2]</a:t>
            </a:r>
            <a:endParaRPr lang="en-US" altLang="en-US" dirty="0" smtClean="0">
              <a:latin typeface="Arial" pitchFamily="34" charset="0"/>
              <a:cs typeface="Arial" pitchFamily="34" charset="0"/>
            </a:endParaRPr>
          </a:p>
          <a:p>
            <a:endParaRPr lang="en-US" altLang="en-US" dirty="0" smtClean="0">
              <a:latin typeface="Arial" pitchFamily="34" charset="0"/>
              <a:cs typeface="Arial" pitchFamily="34"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pitchFamily="34" charset="0"/>
                <a:cs typeface="Arial" pitchFamily="34" charset="0"/>
              </a:defRPr>
            </a:lvl1pPr>
            <a:lvl2pPr marL="685817" indent="-263776" defTabSz="914423" eaLnBrk="0" hangingPunct="0">
              <a:defRPr>
                <a:solidFill>
                  <a:schemeClr val="tx1"/>
                </a:solidFill>
                <a:latin typeface="Arial" pitchFamily="34" charset="0"/>
                <a:cs typeface="Arial" pitchFamily="34" charset="0"/>
              </a:defRPr>
            </a:lvl2pPr>
            <a:lvl3pPr marL="1055103" indent="-211021" defTabSz="914423" eaLnBrk="0" hangingPunct="0">
              <a:defRPr>
                <a:solidFill>
                  <a:schemeClr val="tx1"/>
                </a:solidFill>
                <a:latin typeface="Arial" pitchFamily="34" charset="0"/>
                <a:cs typeface="Arial" pitchFamily="34" charset="0"/>
              </a:defRPr>
            </a:lvl3pPr>
            <a:lvl4pPr marL="1477145" indent="-211021" defTabSz="914423" eaLnBrk="0" hangingPunct="0">
              <a:defRPr>
                <a:solidFill>
                  <a:schemeClr val="tx1"/>
                </a:solidFill>
                <a:latin typeface="Arial" pitchFamily="34" charset="0"/>
                <a:cs typeface="Arial" pitchFamily="34" charset="0"/>
              </a:defRPr>
            </a:lvl4pPr>
            <a:lvl5pPr marL="1899186" indent="-211021" defTabSz="914423" eaLnBrk="0" hangingPunct="0">
              <a:defRPr>
                <a:solidFill>
                  <a:schemeClr val="tx1"/>
                </a:solidFill>
                <a:latin typeface="Arial" pitchFamily="34" charset="0"/>
                <a:cs typeface="Arial" pitchFamily="34" charset="0"/>
              </a:defRPr>
            </a:lvl5pPr>
            <a:lvl6pPr marL="2321227" indent="-211021" defTabSz="914423" eaLnBrk="0" fontAlgn="base" hangingPunct="0">
              <a:spcBef>
                <a:spcPct val="0"/>
              </a:spcBef>
              <a:spcAft>
                <a:spcPct val="0"/>
              </a:spcAft>
              <a:defRPr>
                <a:solidFill>
                  <a:schemeClr val="tx1"/>
                </a:solidFill>
                <a:latin typeface="Arial" pitchFamily="34" charset="0"/>
                <a:cs typeface="Arial" pitchFamily="34" charset="0"/>
              </a:defRPr>
            </a:lvl6pPr>
            <a:lvl7pPr marL="2743269" indent="-211021" defTabSz="914423" eaLnBrk="0" fontAlgn="base" hangingPunct="0">
              <a:spcBef>
                <a:spcPct val="0"/>
              </a:spcBef>
              <a:spcAft>
                <a:spcPct val="0"/>
              </a:spcAft>
              <a:defRPr>
                <a:solidFill>
                  <a:schemeClr val="tx1"/>
                </a:solidFill>
                <a:latin typeface="Arial" pitchFamily="34" charset="0"/>
                <a:cs typeface="Arial" pitchFamily="34" charset="0"/>
              </a:defRPr>
            </a:lvl7pPr>
            <a:lvl8pPr marL="3165310" indent="-211021" defTabSz="914423" eaLnBrk="0" fontAlgn="base" hangingPunct="0">
              <a:spcBef>
                <a:spcPct val="0"/>
              </a:spcBef>
              <a:spcAft>
                <a:spcPct val="0"/>
              </a:spcAft>
              <a:defRPr>
                <a:solidFill>
                  <a:schemeClr val="tx1"/>
                </a:solidFill>
                <a:latin typeface="Arial" pitchFamily="34" charset="0"/>
                <a:cs typeface="Arial" pitchFamily="34" charset="0"/>
              </a:defRPr>
            </a:lvl8pPr>
            <a:lvl9pPr marL="3587351" indent="-211021" defTabSz="91442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B10B1AA6-331E-4157-A953-779BB3AE349F}" type="slidenum">
              <a:rPr lang="en-AU" altLang="en-US" smtClean="0"/>
              <a:pPr eaLnBrk="1" hangingPunct="1"/>
              <a:t>34</a:t>
            </a:fld>
            <a:endParaRPr lang="en-AU"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pitchFamily="34" charset="0"/>
                <a:cs typeface="Arial" pitchFamily="34" charset="0"/>
              </a:defRPr>
            </a:lvl1pPr>
            <a:lvl2pPr marL="685817" indent="-263776" defTabSz="914423" eaLnBrk="0" hangingPunct="0">
              <a:defRPr>
                <a:solidFill>
                  <a:schemeClr val="tx1"/>
                </a:solidFill>
                <a:latin typeface="Arial" pitchFamily="34" charset="0"/>
                <a:cs typeface="Arial" pitchFamily="34" charset="0"/>
              </a:defRPr>
            </a:lvl2pPr>
            <a:lvl3pPr marL="1055103" indent="-211021" defTabSz="914423" eaLnBrk="0" hangingPunct="0">
              <a:defRPr>
                <a:solidFill>
                  <a:schemeClr val="tx1"/>
                </a:solidFill>
                <a:latin typeface="Arial" pitchFamily="34" charset="0"/>
                <a:cs typeface="Arial" pitchFamily="34" charset="0"/>
              </a:defRPr>
            </a:lvl3pPr>
            <a:lvl4pPr marL="1477145" indent="-211021" defTabSz="914423" eaLnBrk="0" hangingPunct="0">
              <a:defRPr>
                <a:solidFill>
                  <a:schemeClr val="tx1"/>
                </a:solidFill>
                <a:latin typeface="Arial" pitchFamily="34" charset="0"/>
                <a:cs typeface="Arial" pitchFamily="34" charset="0"/>
              </a:defRPr>
            </a:lvl4pPr>
            <a:lvl5pPr marL="1899186" indent="-211021" defTabSz="914423" eaLnBrk="0" hangingPunct="0">
              <a:defRPr>
                <a:solidFill>
                  <a:schemeClr val="tx1"/>
                </a:solidFill>
                <a:latin typeface="Arial" pitchFamily="34" charset="0"/>
                <a:cs typeface="Arial" pitchFamily="34" charset="0"/>
              </a:defRPr>
            </a:lvl5pPr>
            <a:lvl6pPr marL="2321227" indent="-211021" defTabSz="914423" eaLnBrk="0" fontAlgn="base" hangingPunct="0">
              <a:spcBef>
                <a:spcPct val="0"/>
              </a:spcBef>
              <a:spcAft>
                <a:spcPct val="0"/>
              </a:spcAft>
              <a:defRPr>
                <a:solidFill>
                  <a:schemeClr val="tx1"/>
                </a:solidFill>
                <a:latin typeface="Arial" pitchFamily="34" charset="0"/>
                <a:cs typeface="Arial" pitchFamily="34" charset="0"/>
              </a:defRPr>
            </a:lvl6pPr>
            <a:lvl7pPr marL="2743269" indent="-211021" defTabSz="914423" eaLnBrk="0" fontAlgn="base" hangingPunct="0">
              <a:spcBef>
                <a:spcPct val="0"/>
              </a:spcBef>
              <a:spcAft>
                <a:spcPct val="0"/>
              </a:spcAft>
              <a:defRPr>
                <a:solidFill>
                  <a:schemeClr val="tx1"/>
                </a:solidFill>
                <a:latin typeface="Arial" pitchFamily="34" charset="0"/>
                <a:cs typeface="Arial" pitchFamily="34" charset="0"/>
              </a:defRPr>
            </a:lvl7pPr>
            <a:lvl8pPr marL="3165310" indent="-211021" defTabSz="914423" eaLnBrk="0" fontAlgn="base" hangingPunct="0">
              <a:spcBef>
                <a:spcPct val="0"/>
              </a:spcBef>
              <a:spcAft>
                <a:spcPct val="0"/>
              </a:spcAft>
              <a:defRPr>
                <a:solidFill>
                  <a:schemeClr val="tx1"/>
                </a:solidFill>
                <a:latin typeface="Arial" pitchFamily="34" charset="0"/>
                <a:cs typeface="Arial" pitchFamily="34" charset="0"/>
              </a:defRPr>
            </a:lvl8pPr>
            <a:lvl9pPr marL="3587351" indent="-211021" defTabSz="91442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625112B2-0615-4E69-B1AC-FFCD8185F828}" type="slidenum">
              <a:rPr lang="en-AU" altLang="en-US" smtClean="0"/>
              <a:pPr eaLnBrk="1" hangingPunct="1"/>
              <a:t>35</a:t>
            </a:fld>
            <a:endParaRPr lang="en-AU" altLang="en-US" smtClean="0"/>
          </a:p>
        </p:txBody>
      </p:sp>
      <p:sp>
        <p:nvSpPr>
          <p:cNvPr id="57347" name="Rectangle 2"/>
          <p:cNvSpPr>
            <a:spLocks noGrp="1" noRot="1" noChangeAspect="1" noChangeArrowheads="1" noTextEdit="1"/>
          </p:cNvSpPr>
          <p:nvPr>
            <p:ph type="sldImg"/>
          </p:nvPr>
        </p:nvSpPr>
        <p:spPr>
          <a:xfrm>
            <a:off x="1143000" y="685800"/>
            <a:ext cx="4572000" cy="3429000"/>
          </a:xfrm>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itchFamily="18" charset="0"/>
                <a:cs typeface="Arial" pitchFamily="34" charset="0"/>
              </a:rPr>
              <a:t>A relatively recent innovation in intrusion detection technology is the honeypot. Honeypots</a:t>
            </a:r>
            <a:r>
              <a:rPr lang="en-US" altLang="en-US" i="1" smtClean="0">
                <a:latin typeface="Times New Roman" pitchFamily="18" charset="0"/>
                <a:cs typeface="Arial" pitchFamily="34" charset="0"/>
              </a:rPr>
              <a:t> </a:t>
            </a:r>
            <a:r>
              <a:rPr lang="en-US" altLang="en-US" smtClean="0">
                <a:latin typeface="Times New Roman" pitchFamily="18" charset="0"/>
                <a:cs typeface="Arial" pitchFamily="34" charset="0"/>
              </a:rPr>
              <a:t>are decoy systems that are designed to lure a potential attacker away from critical systems. Honeypots are designed to divert an attacker from accessing critical systems, collect information about the attacker’s activity, and to encourage the attacker to stay on the system long enough for administrators to respond. These systems are filled with fabricated information designed to appear valuable but that a legitimate user of the system wouldn’t access. Thus, any access to the honeypot is suspect. The system is instrumented with sensitive monitors and event loggers that detect these accesses and collect information about the attacker’s activities. Because any attack against the honeypot is made to seem successful, administrators have time to mobilize and log and track the attacker without ever exposing productive systems. Initial efforts involved a single honeypot computer with IP addresses designed to attract hackers. More recent research has focused on building entire honeypot networks that emulate an enterprise, possibly with actual or simulated traffic and data. Once hackers are within the network, administrators can observe their behavior in detail and figure out defenses.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pitchFamily="34" charset="0"/>
                <a:cs typeface="Arial" pitchFamily="34" charset="0"/>
              </a:defRPr>
            </a:lvl1pPr>
            <a:lvl2pPr marL="685817" indent="-263776" defTabSz="914423" eaLnBrk="0" hangingPunct="0">
              <a:defRPr>
                <a:solidFill>
                  <a:schemeClr val="tx1"/>
                </a:solidFill>
                <a:latin typeface="Arial" pitchFamily="34" charset="0"/>
                <a:cs typeface="Arial" pitchFamily="34" charset="0"/>
              </a:defRPr>
            </a:lvl2pPr>
            <a:lvl3pPr marL="1055103" indent="-211021" defTabSz="914423" eaLnBrk="0" hangingPunct="0">
              <a:defRPr>
                <a:solidFill>
                  <a:schemeClr val="tx1"/>
                </a:solidFill>
                <a:latin typeface="Arial" pitchFamily="34" charset="0"/>
                <a:cs typeface="Arial" pitchFamily="34" charset="0"/>
              </a:defRPr>
            </a:lvl3pPr>
            <a:lvl4pPr marL="1477145" indent="-211021" defTabSz="914423" eaLnBrk="0" hangingPunct="0">
              <a:defRPr>
                <a:solidFill>
                  <a:schemeClr val="tx1"/>
                </a:solidFill>
                <a:latin typeface="Arial" pitchFamily="34" charset="0"/>
                <a:cs typeface="Arial" pitchFamily="34" charset="0"/>
              </a:defRPr>
            </a:lvl4pPr>
            <a:lvl5pPr marL="1899186" indent="-211021" defTabSz="914423" eaLnBrk="0" hangingPunct="0">
              <a:defRPr>
                <a:solidFill>
                  <a:schemeClr val="tx1"/>
                </a:solidFill>
                <a:latin typeface="Arial" pitchFamily="34" charset="0"/>
                <a:cs typeface="Arial" pitchFamily="34" charset="0"/>
              </a:defRPr>
            </a:lvl5pPr>
            <a:lvl6pPr marL="2321227" indent="-211021" defTabSz="914423" eaLnBrk="0" fontAlgn="base" hangingPunct="0">
              <a:spcBef>
                <a:spcPct val="0"/>
              </a:spcBef>
              <a:spcAft>
                <a:spcPct val="0"/>
              </a:spcAft>
              <a:defRPr>
                <a:solidFill>
                  <a:schemeClr val="tx1"/>
                </a:solidFill>
                <a:latin typeface="Arial" pitchFamily="34" charset="0"/>
                <a:cs typeface="Arial" pitchFamily="34" charset="0"/>
              </a:defRPr>
            </a:lvl6pPr>
            <a:lvl7pPr marL="2743269" indent="-211021" defTabSz="914423" eaLnBrk="0" fontAlgn="base" hangingPunct="0">
              <a:spcBef>
                <a:spcPct val="0"/>
              </a:spcBef>
              <a:spcAft>
                <a:spcPct val="0"/>
              </a:spcAft>
              <a:defRPr>
                <a:solidFill>
                  <a:schemeClr val="tx1"/>
                </a:solidFill>
                <a:latin typeface="Arial" pitchFamily="34" charset="0"/>
                <a:cs typeface="Arial" pitchFamily="34" charset="0"/>
              </a:defRPr>
            </a:lvl7pPr>
            <a:lvl8pPr marL="3165310" indent="-211021" defTabSz="914423" eaLnBrk="0" fontAlgn="base" hangingPunct="0">
              <a:spcBef>
                <a:spcPct val="0"/>
              </a:spcBef>
              <a:spcAft>
                <a:spcPct val="0"/>
              </a:spcAft>
              <a:defRPr>
                <a:solidFill>
                  <a:schemeClr val="tx1"/>
                </a:solidFill>
                <a:latin typeface="Arial" pitchFamily="34" charset="0"/>
                <a:cs typeface="Arial" pitchFamily="34" charset="0"/>
              </a:defRPr>
            </a:lvl8pPr>
            <a:lvl9pPr marL="3587351" indent="-211021" defTabSz="91442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A85DB4C-DB9E-40C6-A960-12B913462922}" type="slidenum">
              <a:rPr lang="en-AU" altLang="en-US" smtClean="0"/>
              <a:pPr eaLnBrk="1" hangingPunct="1"/>
              <a:t>36</a:t>
            </a:fld>
            <a:endParaRPr lang="en-AU" altLang="en-US" smtClean="0"/>
          </a:p>
        </p:txBody>
      </p:sp>
      <p:sp>
        <p:nvSpPr>
          <p:cNvPr id="58371" name="Rectangle 2"/>
          <p:cNvSpPr>
            <a:spLocks noGrp="1" noRot="1" noChangeAspect="1" noChangeArrowheads="1" noTextEdit="1"/>
          </p:cNvSpPr>
          <p:nvPr>
            <p:ph type="sldImg"/>
          </p:nvPr>
        </p:nvSpPr>
        <p:spPr>
          <a:xfrm>
            <a:off x="1143000" y="685800"/>
            <a:ext cx="4572000" cy="3429000"/>
          </a:xfrm>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itchFamily="18" charset="0"/>
                <a:cs typeface="Arial" pitchFamily="34" charset="0"/>
              </a:rPr>
              <a:t>Honeypots can be deployed in a variety of locations, as shown in Figure 6.6. The location depends on a number of factors, such as the type of information the organization is interested in gathering and the level of risk that organizations can tolerate to obtain the maximum amount of data. A honeypot outside the external firewall (</a:t>
            </a:r>
            <a:r>
              <a:rPr lang="en-US" altLang="en-US" b="1" smtClean="0">
                <a:latin typeface="Times New Roman" pitchFamily="18" charset="0"/>
                <a:cs typeface="Arial" pitchFamily="34" charset="0"/>
              </a:rPr>
              <a:t>location 1</a:t>
            </a:r>
            <a:r>
              <a:rPr lang="en-US" altLang="en-US" smtClean="0">
                <a:latin typeface="Times New Roman" pitchFamily="18" charset="0"/>
                <a:cs typeface="Arial" pitchFamily="34" charset="0"/>
              </a:rPr>
              <a:t>) is useful for tracking attempts to connect to unused IP addresses within the scope of the network. A honeypot at this location does not increase the risk for the internal network. The disadvantage of an external honeypot is that it has little or no ability to trap internal attackers, especially if the external firewall filters traffic in both directions. The DMZ is another candidate for locating a honeypot (</a:t>
            </a:r>
            <a:r>
              <a:rPr lang="en-US" altLang="en-US" b="1" smtClean="0">
                <a:latin typeface="Times New Roman" pitchFamily="18" charset="0"/>
                <a:cs typeface="Arial" pitchFamily="34" charset="0"/>
              </a:rPr>
              <a:t>location 2</a:t>
            </a:r>
            <a:r>
              <a:rPr lang="en-US" altLang="en-US" smtClean="0">
                <a:latin typeface="Times New Roman" pitchFamily="18" charset="0"/>
                <a:cs typeface="Arial" pitchFamily="34" charset="0"/>
              </a:rPr>
              <a:t>). The security administrator must assure that the other systems in the DMZ are secure against any activity generated by the honeypot. A disadvantage of this location is that a typical DMZ is not fully accessible, and the firewall typically blocks traffic to the DMZ the attempts to access unneeded services. Thus, the firewall either has to open up the traffic beyond what is permissible, which is risky, or limit the effectiveness of the honeypot. A fully internal honeypot (</a:t>
            </a:r>
            <a:r>
              <a:rPr lang="en-US" altLang="en-US" b="1" smtClean="0">
                <a:latin typeface="Times New Roman" pitchFamily="18" charset="0"/>
                <a:cs typeface="Arial" pitchFamily="34" charset="0"/>
              </a:rPr>
              <a:t>location 3</a:t>
            </a:r>
            <a:r>
              <a:rPr lang="en-US" altLang="en-US" smtClean="0">
                <a:latin typeface="Times New Roman" pitchFamily="18" charset="0"/>
                <a:cs typeface="Arial" pitchFamily="34" charset="0"/>
              </a:rPr>
              <a:t>) has several advantages in that it can catch internal attacks, and can also detect a misconfigured firewall that forwards impermissible traffic from the Internet to the internal network. There are several disadvantages. The most serious of these is if the honeypot is compromised so that it can attack other internal systems. Any further traffic from the Internet to the attacker is not blocked by the firewall because it is regarded as traffic to the honeypot only. Another difficult for this honeypot location is, as with location 2, the firewall must adjust its filtering to allow traffic to the honeypot, complicating firewall configuration and potentially compromising the internal network.</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pitchFamily="34" charset="0"/>
                <a:cs typeface="Arial" pitchFamily="34" charset="0"/>
              </a:defRPr>
            </a:lvl1pPr>
            <a:lvl2pPr marL="685817" indent="-263776" defTabSz="914423" eaLnBrk="0" hangingPunct="0">
              <a:defRPr>
                <a:solidFill>
                  <a:schemeClr val="tx1"/>
                </a:solidFill>
                <a:latin typeface="Arial" pitchFamily="34" charset="0"/>
                <a:cs typeface="Arial" pitchFamily="34" charset="0"/>
              </a:defRPr>
            </a:lvl2pPr>
            <a:lvl3pPr marL="1055103" indent="-211021" defTabSz="914423" eaLnBrk="0" hangingPunct="0">
              <a:defRPr>
                <a:solidFill>
                  <a:schemeClr val="tx1"/>
                </a:solidFill>
                <a:latin typeface="Arial" pitchFamily="34" charset="0"/>
                <a:cs typeface="Arial" pitchFamily="34" charset="0"/>
              </a:defRPr>
            </a:lvl3pPr>
            <a:lvl4pPr marL="1477145" indent="-211021" defTabSz="914423" eaLnBrk="0" hangingPunct="0">
              <a:defRPr>
                <a:solidFill>
                  <a:schemeClr val="tx1"/>
                </a:solidFill>
                <a:latin typeface="Arial" pitchFamily="34" charset="0"/>
                <a:cs typeface="Arial" pitchFamily="34" charset="0"/>
              </a:defRPr>
            </a:lvl4pPr>
            <a:lvl5pPr marL="1899186" indent="-211021" defTabSz="914423" eaLnBrk="0" hangingPunct="0">
              <a:defRPr>
                <a:solidFill>
                  <a:schemeClr val="tx1"/>
                </a:solidFill>
                <a:latin typeface="Arial" pitchFamily="34" charset="0"/>
                <a:cs typeface="Arial" pitchFamily="34" charset="0"/>
              </a:defRPr>
            </a:lvl5pPr>
            <a:lvl6pPr marL="2321227" indent="-211021" defTabSz="914423" eaLnBrk="0" fontAlgn="base" hangingPunct="0">
              <a:spcBef>
                <a:spcPct val="0"/>
              </a:spcBef>
              <a:spcAft>
                <a:spcPct val="0"/>
              </a:spcAft>
              <a:defRPr>
                <a:solidFill>
                  <a:schemeClr val="tx1"/>
                </a:solidFill>
                <a:latin typeface="Arial" pitchFamily="34" charset="0"/>
                <a:cs typeface="Arial" pitchFamily="34" charset="0"/>
              </a:defRPr>
            </a:lvl6pPr>
            <a:lvl7pPr marL="2743269" indent="-211021" defTabSz="914423" eaLnBrk="0" fontAlgn="base" hangingPunct="0">
              <a:spcBef>
                <a:spcPct val="0"/>
              </a:spcBef>
              <a:spcAft>
                <a:spcPct val="0"/>
              </a:spcAft>
              <a:defRPr>
                <a:solidFill>
                  <a:schemeClr val="tx1"/>
                </a:solidFill>
                <a:latin typeface="Arial" pitchFamily="34" charset="0"/>
                <a:cs typeface="Arial" pitchFamily="34" charset="0"/>
              </a:defRPr>
            </a:lvl7pPr>
            <a:lvl8pPr marL="3165310" indent="-211021" defTabSz="914423" eaLnBrk="0" fontAlgn="base" hangingPunct="0">
              <a:spcBef>
                <a:spcPct val="0"/>
              </a:spcBef>
              <a:spcAft>
                <a:spcPct val="0"/>
              </a:spcAft>
              <a:defRPr>
                <a:solidFill>
                  <a:schemeClr val="tx1"/>
                </a:solidFill>
                <a:latin typeface="Arial" pitchFamily="34" charset="0"/>
                <a:cs typeface="Arial" pitchFamily="34" charset="0"/>
              </a:defRPr>
            </a:lvl8pPr>
            <a:lvl9pPr marL="3587351" indent="-211021" defTabSz="91442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20F9B60-46E1-4292-908C-50CDB6B0F6CB}" type="slidenum">
              <a:rPr lang="en-AU" altLang="en-US" smtClean="0"/>
              <a:pPr eaLnBrk="1" hangingPunct="1"/>
              <a:t>37</a:t>
            </a:fld>
            <a:endParaRPr lang="en-AU" altLang="en-US" smtClean="0"/>
          </a:p>
        </p:txBody>
      </p:sp>
      <p:sp>
        <p:nvSpPr>
          <p:cNvPr id="59395" name="Rectangle 2"/>
          <p:cNvSpPr>
            <a:spLocks noGrp="1" noRot="1" noChangeAspect="1" noChangeArrowheads="1" noTextEdit="1"/>
          </p:cNvSpPr>
          <p:nvPr>
            <p:ph type="sldImg"/>
          </p:nvPr>
        </p:nvSpPr>
        <p:spPr>
          <a:xfrm>
            <a:off x="1143000" y="685800"/>
            <a:ext cx="4572000" cy="3429000"/>
          </a:xfrm>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itchFamily="18" charset="0"/>
                <a:cs typeface="Arial" pitchFamily="34" charset="0"/>
              </a:rPr>
              <a:t>Snort is an open source, highly configurable and portable host-based or network-based IDS. Snort is referred to as a lightweight IDS. Snort can perform real-time packet capture, protocol analysis, and content searching and matching. Snort can detect a variety of attacks and probes, based on a set of rules configured by a system administrator. A Snort implementation can be configured as a passive sensor, which monitors traffic but is not in the main transmission path of the traffic, or an inline sensor. </a:t>
            </a:r>
            <a:r>
              <a:rPr lang="en-US" altLang="en-US" smtClean="0">
                <a:latin typeface="Times" charset="0"/>
                <a:cs typeface="Arial" pitchFamily="34" charset="0"/>
              </a:rPr>
              <a:t>In the latter case, Snort can perform intrusion prevention as well as intrusion detection. </a:t>
            </a:r>
          </a:p>
          <a:p>
            <a:pPr eaLnBrk="1" hangingPunct="1"/>
            <a:r>
              <a:rPr lang="en-US" altLang="en-US" smtClean="0">
                <a:latin typeface="Times New Roman" pitchFamily="18" charset="0"/>
                <a:cs typeface="Arial" pitchFamily="34" charset="0"/>
              </a:rPr>
              <a:t>A Snort installation consists of four logical components, shown here in Figure 6.7:</a:t>
            </a:r>
          </a:p>
          <a:p>
            <a:pPr eaLnBrk="1" hangingPunct="1"/>
            <a:r>
              <a:rPr lang="en-US" altLang="en-US" smtClean="0">
                <a:latin typeface="Times New Roman" pitchFamily="18" charset="0"/>
                <a:cs typeface="Times New Roman" pitchFamily="18" charset="0"/>
              </a:rPr>
              <a:t>• </a:t>
            </a:r>
            <a:r>
              <a:rPr lang="en-US" altLang="en-US" b="1" smtClean="0">
                <a:latin typeface="Times New Roman" pitchFamily="18" charset="0"/>
                <a:cs typeface="Arial" pitchFamily="34" charset="0"/>
              </a:rPr>
              <a:t>Packet Decoder:</a:t>
            </a:r>
            <a:r>
              <a:rPr lang="en-US" altLang="en-US" smtClean="0">
                <a:latin typeface="Times New Roman" pitchFamily="18" charset="0"/>
                <a:cs typeface="Arial" pitchFamily="34" charset="0"/>
              </a:rPr>
              <a:t> efficiently processes each captured packet to identify and isolate protocol headers at the data link, network, transport, and application layers. </a:t>
            </a:r>
          </a:p>
          <a:p>
            <a:pPr eaLnBrk="1" hangingPunct="1"/>
            <a:r>
              <a:rPr lang="en-US" altLang="en-US" smtClean="0">
                <a:latin typeface="Times New Roman" pitchFamily="18" charset="0"/>
                <a:cs typeface="Times New Roman" pitchFamily="18" charset="0"/>
              </a:rPr>
              <a:t>• </a:t>
            </a:r>
            <a:r>
              <a:rPr lang="en-US" altLang="en-US" b="1" smtClean="0">
                <a:latin typeface="Times New Roman" pitchFamily="18" charset="0"/>
                <a:cs typeface="Arial" pitchFamily="34" charset="0"/>
              </a:rPr>
              <a:t>Detection Engine:</a:t>
            </a:r>
            <a:r>
              <a:rPr lang="en-US" altLang="en-US" smtClean="0">
                <a:latin typeface="Times New Roman" pitchFamily="18" charset="0"/>
                <a:cs typeface="Arial" pitchFamily="34" charset="0"/>
              </a:rPr>
              <a:t> does actual work of intrusion detection, analyzing each packet using rules defined for this configuration of Snort by the security administrator.</a:t>
            </a:r>
          </a:p>
          <a:p>
            <a:pPr eaLnBrk="1" hangingPunct="1"/>
            <a:r>
              <a:rPr lang="en-US" altLang="en-US" smtClean="0">
                <a:latin typeface="Times New Roman" pitchFamily="18" charset="0"/>
                <a:cs typeface="Times New Roman" pitchFamily="18" charset="0"/>
              </a:rPr>
              <a:t>• </a:t>
            </a:r>
            <a:r>
              <a:rPr lang="en-US" altLang="en-US" b="1" smtClean="0">
                <a:latin typeface="Times New Roman" pitchFamily="18" charset="0"/>
                <a:cs typeface="Arial" pitchFamily="34" charset="0"/>
              </a:rPr>
              <a:t>Logger:</a:t>
            </a:r>
            <a:r>
              <a:rPr lang="en-US" altLang="en-US" smtClean="0">
                <a:latin typeface="Times New Roman" pitchFamily="18" charset="0"/>
                <a:cs typeface="Arial" pitchFamily="34" charset="0"/>
              </a:rPr>
              <a:t> of each packet that matches a rule, if specified. The security administrator can then use the log file for later analysis.</a:t>
            </a:r>
          </a:p>
          <a:p>
            <a:pPr eaLnBrk="1" hangingPunct="1"/>
            <a:r>
              <a:rPr lang="en-US" altLang="en-US" smtClean="0">
                <a:latin typeface="Times New Roman" pitchFamily="18" charset="0"/>
                <a:cs typeface="Times New Roman" pitchFamily="18" charset="0"/>
              </a:rPr>
              <a:t>• </a:t>
            </a:r>
            <a:r>
              <a:rPr lang="en-US" altLang="en-US" b="1" smtClean="0">
                <a:latin typeface="Times New Roman" pitchFamily="18" charset="0"/>
                <a:cs typeface="Arial" pitchFamily="34" charset="0"/>
              </a:rPr>
              <a:t>Alerter:</a:t>
            </a:r>
            <a:r>
              <a:rPr lang="en-US" altLang="en-US" smtClean="0">
                <a:latin typeface="Times New Roman" pitchFamily="18" charset="0"/>
                <a:cs typeface="Arial" pitchFamily="34" charset="0"/>
              </a:rPr>
              <a:t> can be sent for each detected packet to a file,  a UNIX socket, or a database. </a:t>
            </a:r>
          </a:p>
          <a:p>
            <a:pPr eaLnBrk="1" hangingPunct="1"/>
            <a:endParaRPr lang="en-US" altLang="en-US" smtClean="0">
              <a:latin typeface="Times New Roman" pitchFamily="18" charset="0"/>
              <a:cs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pitchFamily="34" charset="0"/>
                <a:cs typeface="Arial" pitchFamily="34" charset="0"/>
              </a:defRPr>
            </a:lvl1pPr>
            <a:lvl2pPr marL="685817" indent="-263776" defTabSz="914423" eaLnBrk="0" hangingPunct="0">
              <a:defRPr>
                <a:solidFill>
                  <a:schemeClr val="tx1"/>
                </a:solidFill>
                <a:latin typeface="Arial" pitchFamily="34" charset="0"/>
                <a:cs typeface="Arial" pitchFamily="34" charset="0"/>
              </a:defRPr>
            </a:lvl2pPr>
            <a:lvl3pPr marL="1055103" indent="-211021" defTabSz="914423" eaLnBrk="0" hangingPunct="0">
              <a:defRPr>
                <a:solidFill>
                  <a:schemeClr val="tx1"/>
                </a:solidFill>
                <a:latin typeface="Arial" pitchFamily="34" charset="0"/>
                <a:cs typeface="Arial" pitchFamily="34" charset="0"/>
              </a:defRPr>
            </a:lvl3pPr>
            <a:lvl4pPr marL="1477145" indent="-211021" defTabSz="914423" eaLnBrk="0" hangingPunct="0">
              <a:defRPr>
                <a:solidFill>
                  <a:schemeClr val="tx1"/>
                </a:solidFill>
                <a:latin typeface="Arial" pitchFamily="34" charset="0"/>
                <a:cs typeface="Arial" pitchFamily="34" charset="0"/>
              </a:defRPr>
            </a:lvl4pPr>
            <a:lvl5pPr marL="1899186" indent="-211021" defTabSz="914423" eaLnBrk="0" hangingPunct="0">
              <a:defRPr>
                <a:solidFill>
                  <a:schemeClr val="tx1"/>
                </a:solidFill>
                <a:latin typeface="Arial" pitchFamily="34" charset="0"/>
                <a:cs typeface="Arial" pitchFamily="34" charset="0"/>
              </a:defRPr>
            </a:lvl5pPr>
            <a:lvl6pPr marL="2321227" indent="-211021" defTabSz="914423" eaLnBrk="0" fontAlgn="base" hangingPunct="0">
              <a:spcBef>
                <a:spcPct val="0"/>
              </a:spcBef>
              <a:spcAft>
                <a:spcPct val="0"/>
              </a:spcAft>
              <a:defRPr>
                <a:solidFill>
                  <a:schemeClr val="tx1"/>
                </a:solidFill>
                <a:latin typeface="Arial" pitchFamily="34" charset="0"/>
                <a:cs typeface="Arial" pitchFamily="34" charset="0"/>
              </a:defRPr>
            </a:lvl6pPr>
            <a:lvl7pPr marL="2743269" indent="-211021" defTabSz="914423" eaLnBrk="0" fontAlgn="base" hangingPunct="0">
              <a:spcBef>
                <a:spcPct val="0"/>
              </a:spcBef>
              <a:spcAft>
                <a:spcPct val="0"/>
              </a:spcAft>
              <a:defRPr>
                <a:solidFill>
                  <a:schemeClr val="tx1"/>
                </a:solidFill>
                <a:latin typeface="Arial" pitchFamily="34" charset="0"/>
                <a:cs typeface="Arial" pitchFamily="34" charset="0"/>
              </a:defRPr>
            </a:lvl7pPr>
            <a:lvl8pPr marL="3165310" indent="-211021" defTabSz="914423" eaLnBrk="0" fontAlgn="base" hangingPunct="0">
              <a:spcBef>
                <a:spcPct val="0"/>
              </a:spcBef>
              <a:spcAft>
                <a:spcPct val="0"/>
              </a:spcAft>
              <a:defRPr>
                <a:solidFill>
                  <a:schemeClr val="tx1"/>
                </a:solidFill>
                <a:latin typeface="Arial" pitchFamily="34" charset="0"/>
                <a:cs typeface="Arial" pitchFamily="34" charset="0"/>
              </a:defRPr>
            </a:lvl8pPr>
            <a:lvl9pPr marL="3587351" indent="-211021" defTabSz="91442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48E16875-4280-4899-9B1C-766156013ED6}" type="slidenum">
              <a:rPr lang="en-AU" altLang="en-US" smtClean="0"/>
              <a:pPr eaLnBrk="1" hangingPunct="1"/>
              <a:t>38</a:t>
            </a:fld>
            <a:endParaRPr lang="en-AU" altLang="en-US" smtClean="0"/>
          </a:p>
        </p:txBody>
      </p:sp>
      <p:sp>
        <p:nvSpPr>
          <p:cNvPr id="60419" name="Rectangle 2"/>
          <p:cNvSpPr>
            <a:spLocks noGrp="1" noRot="1" noChangeAspect="1" noChangeArrowheads="1" noTextEdit="1"/>
          </p:cNvSpPr>
          <p:nvPr>
            <p:ph type="sldImg"/>
          </p:nvPr>
        </p:nvSpPr>
        <p:spPr>
          <a:xfrm>
            <a:off x="1143000" y="685800"/>
            <a:ext cx="4572000" cy="3429000"/>
          </a:xfrm>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itchFamily="18" charset="0"/>
                <a:cs typeface="Arial" pitchFamily="34" charset="0"/>
              </a:rPr>
              <a:t>Snort uses a simple, flexible rule definition language that generates the rules used by the detection engine. Although the rules are simple and straightforward to write, they are powerful enough to detect a wide variety of hostile or suspicious traffic. Each rule consists of a fixed header and zero or more options. The header includes:</a:t>
            </a:r>
          </a:p>
          <a:p>
            <a:pPr eaLnBrk="1" hangingPunct="1"/>
            <a:r>
              <a:rPr lang="en-US" altLang="en-US" smtClean="0">
                <a:latin typeface="Times New Roman" pitchFamily="18" charset="0"/>
                <a:cs typeface="Times New Roman" pitchFamily="18" charset="0"/>
              </a:rPr>
              <a:t>• </a:t>
            </a:r>
            <a:r>
              <a:rPr lang="en-US" altLang="en-US" b="1" smtClean="0">
                <a:latin typeface="Times New Roman" pitchFamily="18" charset="0"/>
                <a:cs typeface="Arial" pitchFamily="34" charset="0"/>
              </a:rPr>
              <a:t>Action:</a:t>
            </a:r>
            <a:r>
              <a:rPr lang="en-US" altLang="en-US" smtClean="0">
                <a:latin typeface="Times New Roman" pitchFamily="18" charset="0"/>
                <a:cs typeface="Arial" pitchFamily="34" charset="0"/>
              </a:rPr>
              <a:t> tells Snort what to do when it finds a packet that matches the rule criteria (alert, log, pass, activate, dynamic, drop, reject, sdrop) </a:t>
            </a:r>
          </a:p>
          <a:p>
            <a:pPr eaLnBrk="1" hangingPunct="1"/>
            <a:r>
              <a:rPr lang="en-US" altLang="en-US" smtClean="0">
                <a:latin typeface="Times New Roman" pitchFamily="18" charset="0"/>
                <a:cs typeface="Times New Roman" pitchFamily="18" charset="0"/>
              </a:rPr>
              <a:t>• </a:t>
            </a:r>
            <a:r>
              <a:rPr lang="en-US" altLang="en-US" b="1" smtClean="0">
                <a:latin typeface="Times New Roman" pitchFamily="18" charset="0"/>
                <a:cs typeface="Arial" pitchFamily="34" charset="0"/>
              </a:rPr>
              <a:t>Protocol:</a:t>
            </a:r>
            <a:r>
              <a:rPr lang="en-US" altLang="en-US" smtClean="0">
                <a:latin typeface="Times New Roman" pitchFamily="18" charset="0"/>
                <a:cs typeface="Arial" pitchFamily="34" charset="0"/>
              </a:rPr>
              <a:t> if packet protocol matches this field then analysis proceeds</a:t>
            </a:r>
          </a:p>
          <a:p>
            <a:pPr eaLnBrk="1" hangingPunct="1"/>
            <a:r>
              <a:rPr lang="en-US" altLang="en-US" smtClean="0">
                <a:latin typeface="Times New Roman" pitchFamily="18" charset="0"/>
                <a:cs typeface="Times New Roman" pitchFamily="18" charset="0"/>
              </a:rPr>
              <a:t>• </a:t>
            </a:r>
            <a:r>
              <a:rPr lang="en-US" altLang="en-US" b="1" smtClean="0">
                <a:latin typeface="Times New Roman" pitchFamily="18" charset="0"/>
                <a:cs typeface="Arial" pitchFamily="34" charset="0"/>
              </a:rPr>
              <a:t>Source IP address:</a:t>
            </a:r>
            <a:r>
              <a:rPr lang="en-US" altLang="en-US" smtClean="0">
                <a:latin typeface="Times New Roman" pitchFamily="18" charset="0"/>
                <a:cs typeface="Arial" pitchFamily="34" charset="0"/>
              </a:rPr>
              <a:t> source of packet</a:t>
            </a:r>
          </a:p>
          <a:p>
            <a:pPr eaLnBrk="1" hangingPunct="1"/>
            <a:r>
              <a:rPr lang="en-US" altLang="en-US" smtClean="0">
                <a:latin typeface="Times New Roman" pitchFamily="18" charset="0"/>
                <a:cs typeface="Times New Roman" pitchFamily="18" charset="0"/>
              </a:rPr>
              <a:t>• </a:t>
            </a:r>
            <a:r>
              <a:rPr lang="en-US" altLang="en-US" b="1" smtClean="0">
                <a:latin typeface="Times New Roman" pitchFamily="18" charset="0"/>
                <a:cs typeface="Arial" pitchFamily="34" charset="0"/>
              </a:rPr>
              <a:t>Source port:</a:t>
            </a:r>
            <a:r>
              <a:rPr lang="en-US" altLang="en-US" smtClean="0">
                <a:latin typeface="Times New Roman" pitchFamily="18" charset="0"/>
                <a:cs typeface="Arial" pitchFamily="34" charset="0"/>
              </a:rPr>
              <a:t> for the specified protocol (e.g.,a TCP port).</a:t>
            </a:r>
          </a:p>
          <a:p>
            <a:pPr eaLnBrk="1" hangingPunct="1"/>
            <a:r>
              <a:rPr lang="en-US" altLang="en-US" smtClean="0">
                <a:latin typeface="Times New Roman" pitchFamily="18" charset="0"/>
                <a:cs typeface="Times New Roman" pitchFamily="18" charset="0"/>
              </a:rPr>
              <a:t>• </a:t>
            </a:r>
            <a:r>
              <a:rPr lang="en-US" altLang="en-US" b="1" smtClean="0">
                <a:latin typeface="Times New Roman" pitchFamily="18" charset="0"/>
                <a:cs typeface="Arial" pitchFamily="34" charset="0"/>
              </a:rPr>
              <a:t>Direction:</a:t>
            </a:r>
            <a:r>
              <a:rPr lang="en-US" altLang="en-US" smtClean="0">
                <a:latin typeface="Times New Roman" pitchFamily="18" charset="0"/>
                <a:cs typeface="Arial" pitchFamily="34" charset="0"/>
              </a:rPr>
              <a:t> unidirectional (-&gt;) or bidirectional (&lt;-&gt;). </a:t>
            </a:r>
          </a:p>
          <a:p>
            <a:pPr eaLnBrk="1" hangingPunct="1"/>
            <a:r>
              <a:rPr lang="en-US" altLang="en-US" smtClean="0">
                <a:latin typeface="Times New Roman" pitchFamily="18" charset="0"/>
                <a:cs typeface="Times New Roman" pitchFamily="18" charset="0"/>
              </a:rPr>
              <a:t>• </a:t>
            </a:r>
            <a:r>
              <a:rPr lang="en-US" altLang="en-US" b="1" smtClean="0">
                <a:latin typeface="Times New Roman" pitchFamily="18" charset="0"/>
                <a:cs typeface="Arial" pitchFamily="34" charset="0"/>
              </a:rPr>
              <a:t>Destination IP address:</a:t>
            </a:r>
            <a:r>
              <a:rPr lang="en-US" altLang="en-US" smtClean="0">
                <a:latin typeface="Times New Roman" pitchFamily="18" charset="0"/>
                <a:cs typeface="Arial" pitchFamily="34" charset="0"/>
              </a:rPr>
              <a:t> destination of packet.</a:t>
            </a:r>
          </a:p>
          <a:p>
            <a:pPr eaLnBrk="1" hangingPunct="1"/>
            <a:r>
              <a:rPr lang="en-US" altLang="en-US" smtClean="0">
                <a:latin typeface="Times New Roman" pitchFamily="18" charset="0"/>
                <a:cs typeface="Times New Roman" pitchFamily="18" charset="0"/>
              </a:rPr>
              <a:t>• </a:t>
            </a:r>
            <a:r>
              <a:rPr lang="en-US" altLang="en-US" b="1" smtClean="0">
                <a:latin typeface="Times New Roman" pitchFamily="18" charset="0"/>
                <a:cs typeface="Arial" pitchFamily="34" charset="0"/>
              </a:rPr>
              <a:t>Destination port</a:t>
            </a:r>
            <a:endParaRPr lang="en-US" altLang="en-US" smtClean="0">
              <a:latin typeface="Times New Roman" pitchFamily="18" charset="0"/>
              <a:cs typeface="Arial" pitchFamily="34" charset="0"/>
            </a:endParaRPr>
          </a:p>
          <a:p>
            <a:pPr eaLnBrk="1" hangingPunct="1"/>
            <a:r>
              <a:rPr lang="en-US" altLang="en-US" smtClean="0">
                <a:latin typeface="Times New Roman" pitchFamily="18" charset="0"/>
                <a:cs typeface="Arial" pitchFamily="34" charset="0"/>
              </a:rPr>
              <a:t>Following the rule header may be one or more rule options. Each option consists of an option keyword, which defines the option; followed by arguments, which specify the details of the option. Table 6.5 in the text gives examples of options in each category.</a:t>
            </a:r>
          </a:p>
          <a:p>
            <a:pPr eaLnBrk="1" hangingPunct="1"/>
            <a:r>
              <a:rPr lang="en-US" altLang="en-US" smtClean="0">
                <a:latin typeface="Times New Roman" pitchFamily="18" charset="0"/>
                <a:cs typeface="Arial" pitchFamily="34" charset="0"/>
              </a:rPr>
              <a:t>The example shown of a Snort rule checks detects a type of attack at the TCP level known as a SYN-FIN attack. It has specified source and destination networks, and checks if the SYN and the FIN bits are set, ignoring reserved bit 1 and reserved bit 2 in the flags octet. The reference option refers to an external definition of this attack, which is of type attempted-recon.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pitchFamily="34" charset="0"/>
                <a:cs typeface="Arial" pitchFamily="34" charset="0"/>
              </a:defRPr>
            </a:lvl1pPr>
            <a:lvl2pPr marL="685817" indent="-263776" defTabSz="914423" eaLnBrk="0" hangingPunct="0">
              <a:defRPr>
                <a:solidFill>
                  <a:schemeClr val="tx1"/>
                </a:solidFill>
                <a:latin typeface="Arial" pitchFamily="34" charset="0"/>
                <a:cs typeface="Arial" pitchFamily="34" charset="0"/>
              </a:defRPr>
            </a:lvl2pPr>
            <a:lvl3pPr marL="1055103" indent="-211021" defTabSz="914423" eaLnBrk="0" hangingPunct="0">
              <a:defRPr>
                <a:solidFill>
                  <a:schemeClr val="tx1"/>
                </a:solidFill>
                <a:latin typeface="Arial" pitchFamily="34" charset="0"/>
                <a:cs typeface="Arial" pitchFamily="34" charset="0"/>
              </a:defRPr>
            </a:lvl3pPr>
            <a:lvl4pPr marL="1477145" indent="-211021" defTabSz="914423" eaLnBrk="0" hangingPunct="0">
              <a:defRPr>
                <a:solidFill>
                  <a:schemeClr val="tx1"/>
                </a:solidFill>
                <a:latin typeface="Arial" pitchFamily="34" charset="0"/>
                <a:cs typeface="Arial" pitchFamily="34" charset="0"/>
              </a:defRPr>
            </a:lvl4pPr>
            <a:lvl5pPr marL="1899186" indent="-211021" defTabSz="914423" eaLnBrk="0" hangingPunct="0">
              <a:defRPr>
                <a:solidFill>
                  <a:schemeClr val="tx1"/>
                </a:solidFill>
                <a:latin typeface="Arial" pitchFamily="34" charset="0"/>
                <a:cs typeface="Arial" pitchFamily="34" charset="0"/>
              </a:defRPr>
            </a:lvl5pPr>
            <a:lvl6pPr marL="2321227" indent="-211021" defTabSz="914423" eaLnBrk="0" fontAlgn="base" hangingPunct="0">
              <a:spcBef>
                <a:spcPct val="0"/>
              </a:spcBef>
              <a:spcAft>
                <a:spcPct val="0"/>
              </a:spcAft>
              <a:defRPr>
                <a:solidFill>
                  <a:schemeClr val="tx1"/>
                </a:solidFill>
                <a:latin typeface="Arial" pitchFamily="34" charset="0"/>
                <a:cs typeface="Arial" pitchFamily="34" charset="0"/>
              </a:defRPr>
            </a:lvl6pPr>
            <a:lvl7pPr marL="2743269" indent="-211021" defTabSz="914423" eaLnBrk="0" fontAlgn="base" hangingPunct="0">
              <a:spcBef>
                <a:spcPct val="0"/>
              </a:spcBef>
              <a:spcAft>
                <a:spcPct val="0"/>
              </a:spcAft>
              <a:defRPr>
                <a:solidFill>
                  <a:schemeClr val="tx1"/>
                </a:solidFill>
                <a:latin typeface="Arial" pitchFamily="34" charset="0"/>
                <a:cs typeface="Arial" pitchFamily="34" charset="0"/>
              </a:defRPr>
            </a:lvl7pPr>
            <a:lvl8pPr marL="3165310" indent="-211021" defTabSz="914423" eaLnBrk="0" fontAlgn="base" hangingPunct="0">
              <a:spcBef>
                <a:spcPct val="0"/>
              </a:spcBef>
              <a:spcAft>
                <a:spcPct val="0"/>
              </a:spcAft>
              <a:defRPr>
                <a:solidFill>
                  <a:schemeClr val="tx1"/>
                </a:solidFill>
                <a:latin typeface="Arial" pitchFamily="34" charset="0"/>
                <a:cs typeface="Arial" pitchFamily="34" charset="0"/>
              </a:defRPr>
            </a:lvl8pPr>
            <a:lvl9pPr marL="3587351" indent="-211021" defTabSz="91442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A4B2DE60-932B-4E31-A6D9-FB6678B10F64}" type="slidenum">
              <a:rPr lang="en-AU" altLang="en-US" smtClean="0"/>
              <a:pPr eaLnBrk="1" hangingPunct="1"/>
              <a:t>39</a:t>
            </a:fld>
            <a:endParaRPr lang="en-AU" altLang="en-US" smtClean="0"/>
          </a:p>
        </p:txBody>
      </p:sp>
      <p:sp>
        <p:nvSpPr>
          <p:cNvPr id="69635" name="Rectangle 4"/>
          <p:cNvSpPr>
            <a:spLocks noGrp="1" noRot="1" noChangeAspect="1" noChangeArrowheads="1" noTextEdit="1"/>
          </p:cNvSpPr>
          <p:nvPr>
            <p:ph type="sldImg"/>
          </p:nvPr>
        </p:nvSpPr>
        <p:spPr>
          <a:xfrm>
            <a:off x="1143000" y="685800"/>
            <a:ext cx="4572000" cy="3429000"/>
          </a:xfrm>
          <a:ln/>
        </p:spPr>
      </p:sp>
      <p:sp>
        <p:nvSpPr>
          <p:cNvPr id="69636"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itchFamily="18" charset="0"/>
                <a:cs typeface="Arial" pitchFamily="34" charset="0"/>
              </a:rPr>
              <a:t>Chapter 6 summary.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pitchFamily="34" charset="0"/>
                <a:cs typeface="Arial" pitchFamily="34" charset="0"/>
              </a:defRPr>
            </a:lvl1pPr>
            <a:lvl2pPr marL="685817" indent="-263776" defTabSz="914423" eaLnBrk="0" hangingPunct="0">
              <a:defRPr>
                <a:solidFill>
                  <a:schemeClr val="tx1"/>
                </a:solidFill>
                <a:latin typeface="Arial" pitchFamily="34" charset="0"/>
                <a:cs typeface="Arial" pitchFamily="34" charset="0"/>
              </a:defRPr>
            </a:lvl2pPr>
            <a:lvl3pPr marL="1055103" indent="-211021" defTabSz="914423" eaLnBrk="0" hangingPunct="0">
              <a:defRPr>
                <a:solidFill>
                  <a:schemeClr val="tx1"/>
                </a:solidFill>
                <a:latin typeface="Arial" pitchFamily="34" charset="0"/>
                <a:cs typeface="Arial" pitchFamily="34" charset="0"/>
              </a:defRPr>
            </a:lvl3pPr>
            <a:lvl4pPr marL="1477145" indent="-211021" defTabSz="914423" eaLnBrk="0" hangingPunct="0">
              <a:defRPr>
                <a:solidFill>
                  <a:schemeClr val="tx1"/>
                </a:solidFill>
                <a:latin typeface="Arial" pitchFamily="34" charset="0"/>
                <a:cs typeface="Arial" pitchFamily="34" charset="0"/>
              </a:defRPr>
            </a:lvl4pPr>
            <a:lvl5pPr marL="1899186" indent="-211021" defTabSz="914423" eaLnBrk="0" hangingPunct="0">
              <a:defRPr>
                <a:solidFill>
                  <a:schemeClr val="tx1"/>
                </a:solidFill>
                <a:latin typeface="Arial" pitchFamily="34" charset="0"/>
                <a:cs typeface="Arial" pitchFamily="34" charset="0"/>
              </a:defRPr>
            </a:lvl5pPr>
            <a:lvl6pPr marL="2321227" indent="-211021" defTabSz="914423" eaLnBrk="0" fontAlgn="base" hangingPunct="0">
              <a:spcBef>
                <a:spcPct val="0"/>
              </a:spcBef>
              <a:spcAft>
                <a:spcPct val="0"/>
              </a:spcAft>
              <a:defRPr>
                <a:solidFill>
                  <a:schemeClr val="tx1"/>
                </a:solidFill>
                <a:latin typeface="Arial" pitchFamily="34" charset="0"/>
                <a:cs typeface="Arial" pitchFamily="34" charset="0"/>
              </a:defRPr>
            </a:lvl6pPr>
            <a:lvl7pPr marL="2743269" indent="-211021" defTabSz="914423" eaLnBrk="0" fontAlgn="base" hangingPunct="0">
              <a:spcBef>
                <a:spcPct val="0"/>
              </a:spcBef>
              <a:spcAft>
                <a:spcPct val="0"/>
              </a:spcAft>
              <a:defRPr>
                <a:solidFill>
                  <a:schemeClr val="tx1"/>
                </a:solidFill>
                <a:latin typeface="Arial" pitchFamily="34" charset="0"/>
                <a:cs typeface="Arial" pitchFamily="34" charset="0"/>
              </a:defRPr>
            </a:lvl7pPr>
            <a:lvl8pPr marL="3165310" indent="-211021" defTabSz="914423" eaLnBrk="0" fontAlgn="base" hangingPunct="0">
              <a:spcBef>
                <a:spcPct val="0"/>
              </a:spcBef>
              <a:spcAft>
                <a:spcPct val="0"/>
              </a:spcAft>
              <a:defRPr>
                <a:solidFill>
                  <a:schemeClr val="tx1"/>
                </a:solidFill>
                <a:latin typeface="Arial" pitchFamily="34" charset="0"/>
                <a:cs typeface="Arial" pitchFamily="34" charset="0"/>
              </a:defRPr>
            </a:lvl8pPr>
            <a:lvl9pPr marL="3587351" indent="-211021" defTabSz="91442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55569B9-C36F-4F36-87AC-4F811547B26A}" type="slidenum">
              <a:rPr lang="en-AU" altLang="en-US" smtClean="0"/>
              <a:pPr eaLnBrk="1" hangingPunct="1"/>
              <a:t>3</a:t>
            </a:fld>
            <a:endParaRPr lang="en-AU" altLang="en-US" smtClean="0"/>
          </a:p>
        </p:txBody>
      </p:sp>
      <p:sp>
        <p:nvSpPr>
          <p:cNvPr id="40963" name="Rectangle 2"/>
          <p:cNvSpPr>
            <a:spLocks noGrp="1" noRot="1" noChangeAspect="1" noChangeArrowheads="1" noTextEdit="1"/>
          </p:cNvSpPr>
          <p:nvPr>
            <p:ph type="sldImg"/>
          </p:nvPr>
        </p:nvSpPr>
        <p:spPr>
          <a:xfrm>
            <a:off x="1154113" y="692150"/>
            <a:ext cx="4556125" cy="3416300"/>
          </a:xfrm>
          <a:ln/>
        </p:spPr>
      </p:sp>
      <p:sp>
        <p:nvSpPr>
          <p:cNvPr id="40964" name="Rectangle 3"/>
          <p:cNvSpPr>
            <a:spLocks noGrp="1" noChangeArrowheads="1"/>
          </p:cNvSpPr>
          <p:nvPr>
            <p:ph type="body" idx="1"/>
          </p:nvPr>
        </p:nvSpPr>
        <p:spPr>
          <a:xfrm>
            <a:off x="913991" y="4344357"/>
            <a:ext cx="5030018" cy="411316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pitchFamily="34" charset="0"/>
                <a:cs typeface="Arial" pitchFamily="34" charset="0"/>
              </a:defRPr>
            </a:lvl1pPr>
            <a:lvl2pPr marL="685817" indent="-263776" defTabSz="914423" eaLnBrk="0" hangingPunct="0">
              <a:defRPr>
                <a:solidFill>
                  <a:schemeClr val="tx1"/>
                </a:solidFill>
                <a:latin typeface="Arial" pitchFamily="34" charset="0"/>
                <a:cs typeface="Arial" pitchFamily="34" charset="0"/>
              </a:defRPr>
            </a:lvl2pPr>
            <a:lvl3pPr marL="1055103" indent="-211021" defTabSz="914423" eaLnBrk="0" hangingPunct="0">
              <a:defRPr>
                <a:solidFill>
                  <a:schemeClr val="tx1"/>
                </a:solidFill>
                <a:latin typeface="Arial" pitchFamily="34" charset="0"/>
                <a:cs typeface="Arial" pitchFamily="34" charset="0"/>
              </a:defRPr>
            </a:lvl3pPr>
            <a:lvl4pPr marL="1477145" indent="-211021" defTabSz="914423" eaLnBrk="0" hangingPunct="0">
              <a:defRPr>
                <a:solidFill>
                  <a:schemeClr val="tx1"/>
                </a:solidFill>
                <a:latin typeface="Arial" pitchFamily="34" charset="0"/>
                <a:cs typeface="Arial" pitchFamily="34" charset="0"/>
              </a:defRPr>
            </a:lvl4pPr>
            <a:lvl5pPr marL="1899186" indent="-211021" defTabSz="914423" eaLnBrk="0" hangingPunct="0">
              <a:defRPr>
                <a:solidFill>
                  <a:schemeClr val="tx1"/>
                </a:solidFill>
                <a:latin typeface="Arial" pitchFamily="34" charset="0"/>
                <a:cs typeface="Arial" pitchFamily="34" charset="0"/>
              </a:defRPr>
            </a:lvl5pPr>
            <a:lvl6pPr marL="2321227" indent="-211021" defTabSz="914423" eaLnBrk="0" fontAlgn="base" hangingPunct="0">
              <a:spcBef>
                <a:spcPct val="0"/>
              </a:spcBef>
              <a:spcAft>
                <a:spcPct val="0"/>
              </a:spcAft>
              <a:defRPr>
                <a:solidFill>
                  <a:schemeClr val="tx1"/>
                </a:solidFill>
                <a:latin typeface="Arial" pitchFamily="34" charset="0"/>
                <a:cs typeface="Arial" pitchFamily="34" charset="0"/>
              </a:defRPr>
            </a:lvl6pPr>
            <a:lvl7pPr marL="2743269" indent="-211021" defTabSz="914423" eaLnBrk="0" fontAlgn="base" hangingPunct="0">
              <a:spcBef>
                <a:spcPct val="0"/>
              </a:spcBef>
              <a:spcAft>
                <a:spcPct val="0"/>
              </a:spcAft>
              <a:defRPr>
                <a:solidFill>
                  <a:schemeClr val="tx1"/>
                </a:solidFill>
                <a:latin typeface="Arial" pitchFamily="34" charset="0"/>
                <a:cs typeface="Arial" pitchFamily="34" charset="0"/>
              </a:defRPr>
            </a:lvl7pPr>
            <a:lvl8pPr marL="3165310" indent="-211021" defTabSz="914423" eaLnBrk="0" fontAlgn="base" hangingPunct="0">
              <a:spcBef>
                <a:spcPct val="0"/>
              </a:spcBef>
              <a:spcAft>
                <a:spcPct val="0"/>
              </a:spcAft>
              <a:defRPr>
                <a:solidFill>
                  <a:schemeClr val="tx1"/>
                </a:solidFill>
                <a:latin typeface="Arial" pitchFamily="34" charset="0"/>
                <a:cs typeface="Arial" pitchFamily="34" charset="0"/>
              </a:defRPr>
            </a:lvl8pPr>
            <a:lvl9pPr marL="3587351" indent="-211021" defTabSz="91442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46B7CFCB-F6C9-4D61-9403-3D28F0C04177}" type="slidenum">
              <a:rPr lang="en-AU" altLang="en-US" smtClean="0"/>
              <a:pPr eaLnBrk="1" hangingPunct="1"/>
              <a:t>7</a:t>
            </a:fld>
            <a:endParaRPr lang="en-AU" altLang="en-US" smtClean="0"/>
          </a:p>
        </p:txBody>
      </p:sp>
      <p:sp>
        <p:nvSpPr>
          <p:cNvPr id="43011" name="Rectangle 2"/>
          <p:cNvSpPr>
            <a:spLocks noGrp="1" noRot="1" noChangeAspect="1" noChangeArrowheads="1" noTextEdit="1"/>
          </p:cNvSpPr>
          <p:nvPr>
            <p:ph type="sldImg"/>
          </p:nvPr>
        </p:nvSpPr>
        <p:spPr>
          <a:xfrm>
            <a:off x="1154113" y="692150"/>
            <a:ext cx="4556125" cy="3416300"/>
          </a:xfrm>
          <a:ln/>
        </p:spPr>
      </p:sp>
      <p:sp>
        <p:nvSpPr>
          <p:cNvPr id="43012" name="Rectangle 3"/>
          <p:cNvSpPr>
            <a:spLocks noGrp="1" noChangeArrowheads="1"/>
          </p:cNvSpPr>
          <p:nvPr>
            <p:ph type="body" idx="1"/>
          </p:nvPr>
        </p:nvSpPr>
        <p:spPr>
          <a:xfrm>
            <a:off x="913991" y="4344357"/>
            <a:ext cx="5030018" cy="411316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pitchFamily="34" charset="0"/>
                <a:cs typeface="Arial" pitchFamily="34" charset="0"/>
              </a:defRPr>
            </a:lvl1pPr>
            <a:lvl2pPr marL="685817" indent="-263776" defTabSz="914423" eaLnBrk="0" hangingPunct="0">
              <a:defRPr>
                <a:solidFill>
                  <a:schemeClr val="tx1"/>
                </a:solidFill>
                <a:latin typeface="Arial" pitchFamily="34" charset="0"/>
                <a:cs typeface="Arial" pitchFamily="34" charset="0"/>
              </a:defRPr>
            </a:lvl2pPr>
            <a:lvl3pPr marL="1055103" indent="-211021" defTabSz="914423" eaLnBrk="0" hangingPunct="0">
              <a:defRPr>
                <a:solidFill>
                  <a:schemeClr val="tx1"/>
                </a:solidFill>
                <a:latin typeface="Arial" pitchFamily="34" charset="0"/>
                <a:cs typeface="Arial" pitchFamily="34" charset="0"/>
              </a:defRPr>
            </a:lvl3pPr>
            <a:lvl4pPr marL="1477145" indent="-211021" defTabSz="914423" eaLnBrk="0" hangingPunct="0">
              <a:defRPr>
                <a:solidFill>
                  <a:schemeClr val="tx1"/>
                </a:solidFill>
                <a:latin typeface="Arial" pitchFamily="34" charset="0"/>
                <a:cs typeface="Arial" pitchFamily="34" charset="0"/>
              </a:defRPr>
            </a:lvl4pPr>
            <a:lvl5pPr marL="1899186" indent="-211021" defTabSz="914423" eaLnBrk="0" hangingPunct="0">
              <a:defRPr>
                <a:solidFill>
                  <a:schemeClr val="tx1"/>
                </a:solidFill>
                <a:latin typeface="Arial" pitchFamily="34" charset="0"/>
                <a:cs typeface="Arial" pitchFamily="34" charset="0"/>
              </a:defRPr>
            </a:lvl5pPr>
            <a:lvl6pPr marL="2321227" indent="-211021" defTabSz="914423" eaLnBrk="0" fontAlgn="base" hangingPunct="0">
              <a:spcBef>
                <a:spcPct val="0"/>
              </a:spcBef>
              <a:spcAft>
                <a:spcPct val="0"/>
              </a:spcAft>
              <a:defRPr>
                <a:solidFill>
                  <a:schemeClr val="tx1"/>
                </a:solidFill>
                <a:latin typeface="Arial" pitchFamily="34" charset="0"/>
                <a:cs typeface="Arial" pitchFamily="34" charset="0"/>
              </a:defRPr>
            </a:lvl6pPr>
            <a:lvl7pPr marL="2743269" indent="-211021" defTabSz="914423" eaLnBrk="0" fontAlgn="base" hangingPunct="0">
              <a:spcBef>
                <a:spcPct val="0"/>
              </a:spcBef>
              <a:spcAft>
                <a:spcPct val="0"/>
              </a:spcAft>
              <a:defRPr>
                <a:solidFill>
                  <a:schemeClr val="tx1"/>
                </a:solidFill>
                <a:latin typeface="Arial" pitchFamily="34" charset="0"/>
                <a:cs typeface="Arial" pitchFamily="34" charset="0"/>
              </a:defRPr>
            </a:lvl7pPr>
            <a:lvl8pPr marL="3165310" indent="-211021" defTabSz="914423" eaLnBrk="0" fontAlgn="base" hangingPunct="0">
              <a:spcBef>
                <a:spcPct val="0"/>
              </a:spcBef>
              <a:spcAft>
                <a:spcPct val="0"/>
              </a:spcAft>
              <a:defRPr>
                <a:solidFill>
                  <a:schemeClr val="tx1"/>
                </a:solidFill>
                <a:latin typeface="Arial" pitchFamily="34" charset="0"/>
                <a:cs typeface="Arial" pitchFamily="34" charset="0"/>
              </a:defRPr>
            </a:lvl8pPr>
            <a:lvl9pPr marL="3587351" indent="-211021" defTabSz="91442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E6E8B5FC-778C-48D3-B213-77F52E3E0797}" type="slidenum">
              <a:rPr lang="en-AU" altLang="en-US" smtClean="0"/>
              <a:pPr eaLnBrk="1" hangingPunct="1"/>
              <a:t>9</a:t>
            </a:fld>
            <a:endParaRPr lang="en-AU" altLang="en-US" smtClean="0"/>
          </a:p>
        </p:txBody>
      </p:sp>
      <p:sp>
        <p:nvSpPr>
          <p:cNvPr id="45059" name="Rectangle 2"/>
          <p:cNvSpPr>
            <a:spLocks noGrp="1" noRot="1" noChangeAspect="1" noChangeArrowheads="1" noTextEdit="1"/>
          </p:cNvSpPr>
          <p:nvPr>
            <p:ph type="sldImg"/>
          </p:nvPr>
        </p:nvSpPr>
        <p:spPr>
          <a:xfrm>
            <a:off x="1143000" y="685800"/>
            <a:ext cx="4572000" cy="3429000"/>
          </a:xfrm>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itchFamily="18" charset="0"/>
                <a:cs typeface="Arial" pitchFamily="34" charset="0"/>
              </a:rPr>
              <a:t>Intrusion detection is based on the assumption that the behavior of the intruder differs from that of a legitimate user in ways that can be quantified. Of course, we cannot expect that there will be a crisp, exact distinction between an attack by an intruder and the normal use of resources by an authorized user. Rather, we must expect that there will be some overlap, as shown by Figure 6.1. Patterns of legitimate user behavior can be established by observing past history, and significant deviation from such patterns can possibly be detected. Although the typical behavior of an intruder differs from the typical behavior of an authorized user, there is an overlap in these behaviors. Thus, a loose interpretation of intruder behavior, which will catch more intruders, will also lead to a number of </a:t>
            </a:r>
            <a:r>
              <a:rPr lang="en-US" altLang="en-US" b="1" smtClean="0">
                <a:latin typeface="Times New Roman" pitchFamily="18" charset="0"/>
                <a:cs typeface="Arial" pitchFamily="34" charset="0"/>
              </a:rPr>
              <a:t>false positives</a:t>
            </a:r>
            <a:r>
              <a:rPr lang="en-US" altLang="en-US" smtClean="0">
                <a:latin typeface="Times New Roman" pitchFamily="18" charset="0"/>
                <a:cs typeface="Arial" pitchFamily="34" charset="0"/>
              </a:rPr>
              <a:t>, or authorized users identified as intruders. On the other hand, an attempt to limit false positives by a tight interpretation of intruder behavior will lead to an increase in </a:t>
            </a:r>
            <a:r>
              <a:rPr lang="en-US" altLang="en-US" b="1" smtClean="0">
                <a:latin typeface="Times New Roman" pitchFamily="18" charset="0"/>
                <a:cs typeface="Arial" pitchFamily="34" charset="0"/>
              </a:rPr>
              <a:t>false negatives</a:t>
            </a:r>
            <a:r>
              <a:rPr lang="en-US" altLang="en-US" smtClean="0">
                <a:latin typeface="Times New Roman" pitchFamily="18" charset="0"/>
                <a:cs typeface="Arial" pitchFamily="34" charset="0"/>
              </a:rPr>
              <a:t>, or intruders not identified as intruders. Thus, there is an element of compromise and art in the practice of intrusion detection.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pitchFamily="34" charset="0"/>
                <a:cs typeface="Arial" pitchFamily="34" charset="0"/>
              </a:defRPr>
            </a:lvl1pPr>
            <a:lvl2pPr marL="685817" indent="-263776" defTabSz="914423" eaLnBrk="0" hangingPunct="0">
              <a:defRPr>
                <a:solidFill>
                  <a:schemeClr val="tx1"/>
                </a:solidFill>
                <a:latin typeface="Arial" pitchFamily="34" charset="0"/>
                <a:cs typeface="Arial" pitchFamily="34" charset="0"/>
              </a:defRPr>
            </a:lvl2pPr>
            <a:lvl3pPr marL="1055103" indent="-211021" defTabSz="914423" eaLnBrk="0" hangingPunct="0">
              <a:defRPr>
                <a:solidFill>
                  <a:schemeClr val="tx1"/>
                </a:solidFill>
                <a:latin typeface="Arial" pitchFamily="34" charset="0"/>
                <a:cs typeface="Arial" pitchFamily="34" charset="0"/>
              </a:defRPr>
            </a:lvl3pPr>
            <a:lvl4pPr marL="1477145" indent="-211021" defTabSz="914423" eaLnBrk="0" hangingPunct="0">
              <a:defRPr>
                <a:solidFill>
                  <a:schemeClr val="tx1"/>
                </a:solidFill>
                <a:latin typeface="Arial" pitchFamily="34" charset="0"/>
                <a:cs typeface="Arial" pitchFamily="34" charset="0"/>
              </a:defRPr>
            </a:lvl4pPr>
            <a:lvl5pPr marL="1899186" indent="-211021" defTabSz="914423" eaLnBrk="0" hangingPunct="0">
              <a:defRPr>
                <a:solidFill>
                  <a:schemeClr val="tx1"/>
                </a:solidFill>
                <a:latin typeface="Arial" pitchFamily="34" charset="0"/>
                <a:cs typeface="Arial" pitchFamily="34" charset="0"/>
              </a:defRPr>
            </a:lvl5pPr>
            <a:lvl6pPr marL="2321227" indent="-211021" defTabSz="914423" eaLnBrk="0" fontAlgn="base" hangingPunct="0">
              <a:spcBef>
                <a:spcPct val="0"/>
              </a:spcBef>
              <a:spcAft>
                <a:spcPct val="0"/>
              </a:spcAft>
              <a:defRPr>
                <a:solidFill>
                  <a:schemeClr val="tx1"/>
                </a:solidFill>
                <a:latin typeface="Arial" pitchFamily="34" charset="0"/>
                <a:cs typeface="Arial" pitchFamily="34" charset="0"/>
              </a:defRPr>
            </a:lvl6pPr>
            <a:lvl7pPr marL="2743269" indent="-211021" defTabSz="914423" eaLnBrk="0" fontAlgn="base" hangingPunct="0">
              <a:spcBef>
                <a:spcPct val="0"/>
              </a:spcBef>
              <a:spcAft>
                <a:spcPct val="0"/>
              </a:spcAft>
              <a:defRPr>
                <a:solidFill>
                  <a:schemeClr val="tx1"/>
                </a:solidFill>
                <a:latin typeface="Arial" pitchFamily="34" charset="0"/>
                <a:cs typeface="Arial" pitchFamily="34" charset="0"/>
              </a:defRPr>
            </a:lvl7pPr>
            <a:lvl8pPr marL="3165310" indent="-211021" defTabSz="914423" eaLnBrk="0" fontAlgn="base" hangingPunct="0">
              <a:spcBef>
                <a:spcPct val="0"/>
              </a:spcBef>
              <a:spcAft>
                <a:spcPct val="0"/>
              </a:spcAft>
              <a:defRPr>
                <a:solidFill>
                  <a:schemeClr val="tx1"/>
                </a:solidFill>
                <a:latin typeface="Arial" pitchFamily="34" charset="0"/>
                <a:cs typeface="Arial" pitchFamily="34" charset="0"/>
              </a:defRPr>
            </a:lvl8pPr>
            <a:lvl9pPr marL="3587351" indent="-211021" defTabSz="91442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5455C0F-BF6A-49C6-953D-310D63EFD6FC}" type="slidenum">
              <a:rPr lang="en-AU" altLang="en-US" smtClean="0"/>
              <a:pPr eaLnBrk="1" hangingPunct="1"/>
              <a:t>10</a:t>
            </a:fld>
            <a:endParaRPr lang="en-AU" altLang="en-US" smtClean="0"/>
          </a:p>
        </p:txBody>
      </p:sp>
      <p:sp>
        <p:nvSpPr>
          <p:cNvPr id="46083" name="Rectangle 2"/>
          <p:cNvSpPr>
            <a:spLocks noGrp="1" noRot="1" noChangeAspect="1" noChangeArrowheads="1" noTextEdit="1"/>
          </p:cNvSpPr>
          <p:nvPr>
            <p:ph type="sldImg"/>
          </p:nvPr>
        </p:nvSpPr>
        <p:spPr>
          <a:xfrm>
            <a:off x="1154113" y="692150"/>
            <a:ext cx="4556125" cy="3416300"/>
          </a:xfrm>
          <a:ln/>
        </p:spPr>
      </p:sp>
      <p:sp>
        <p:nvSpPr>
          <p:cNvPr id="46084" name="Rectangle 3"/>
          <p:cNvSpPr>
            <a:spLocks noGrp="1" noChangeArrowheads="1"/>
          </p:cNvSpPr>
          <p:nvPr>
            <p:ph type="body" idx="1"/>
          </p:nvPr>
        </p:nvSpPr>
        <p:spPr>
          <a:xfrm>
            <a:off x="913991" y="4344357"/>
            <a:ext cx="5030018" cy="411316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pitchFamily="34" charset="0"/>
                <a:cs typeface="Arial" pitchFamily="34" charset="0"/>
              </a:defRPr>
            </a:lvl1pPr>
            <a:lvl2pPr marL="685817" indent="-263776" defTabSz="914423" eaLnBrk="0" hangingPunct="0">
              <a:defRPr>
                <a:solidFill>
                  <a:schemeClr val="tx1"/>
                </a:solidFill>
                <a:latin typeface="Arial" pitchFamily="34" charset="0"/>
                <a:cs typeface="Arial" pitchFamily="34" charset="0"/>
              </a:defRPr>
            </a:lvl2pPr>
            <a:lvl3pPr marL="1055103" indent="-211021" defTabSz="914423" eaLnBrk="0" hangingPunct="0">
              <a:defRPr>
                <a:solidFill>
                  <a:schemeClr val="tx1"/>
                </a:solidFill>
                <a:latin typeface="Arial" pitchFamily="34" charset="0"/>
                <a:cs typeface="Arial" pitchFamily="34" charset="0"/>
              </a:defRPr>
            </a:lvl3pPr>
            <a:lvl4pPr marL="1477145" indent="-211021" defTabSz="914423" eaLnBrk="0" hangingPunct="0">
              <a:defRPr>
                <a:solidFill>
                  <a:schemeClr val="tx1"/>
                </a:solidFill>
                <a:latin typeface="Arial" pitchFamily="34" charset="0"/>
                <a:cs typeface="Arial" pitchFamily="34" charset="0"/>
              </a:defRPr>
            </a:lvl4pPr>
            <a:lvl5pPr marL="1899186" indent="-211021" defTabSz="914423" eaLnBrk="0" hangingPunct="0">
              <a:defRPr>
                <a:solidFill>
                  <a:schemeClr val="tx1"/>
                </a:solidFill>
                <a:latin typeface="Arial" pitchFamily="34" charset="0"/>
                <a:cs typeface="Arial" pitchFamily="34" charset="0"/>
              </a:defRPr>
            </a:lvl5pPr>
            <a:lvl6pPr marL="2321227" indent="-211021" defTabSz="914423" eaLnBrk="0" fontAlgn="base" hangingPunct="0">
              <a:spcBef>
                <a:spcPct val="0"/>
              </a:spcBef>
              <a:spcAft>
                <a:spcPct val="0"/>
              </a:spcAft>
              <a:defRPr>
                <a:solidFill>
                  <a:schemeClr val="tx1"/>
                </a:solidFill>
                <a:latin typeface="Arial" pitchFamily="34" charset="0"/>
                <a:cs typeface="Arial" pitchFamily="34" charset="0"/>
              </a:defRPr>
            </a:lvl6pPr>
            <a:lvl7pPr marL="2743269" indent="-211021" defTabSz="914423" eaLnBrk="0" fontAlgn="base" hangingPunct="0">
              <a:spcBef>
                <a:spcPct val="0"/>
              </a:spcBef>
              <a:spcAft>
                <a:spcPct val="0"/>
              </a:spcAft>
              <a:defRPr>
                <a:solidFill>
                  <a:schemeClr val="tx1"/>
                </a:solidFill>
                <a:latin typeface="Arial" pitchFamily="34" charset="0"/>
                <a:cs typeface="Arial" pitchFamily="34" charset="0"/>
              </a:defRPr>
            </a:lvl7pPr>
            <a:lvl8pPr marL="3165310" indent="-211021" defTabSz="914423" eaLnBrk="0" fontAlgn="base" hangingPunct="0">
              <a:spcBef>
                <a:spcPct val="0"/>
              </a:spcBef>
              <a:spcAft>
                <a:spcPct val="0"/>
              </a:spcAft>
              <a:defRPr>
                <a:solidFill>
                  <a:schemeClr val="tx1"/>
                </a:solidFill>
                <a:latin typeface="Arial" pitchFamily="34" charset="0"/>
                <a:cs typeface="Arial" pitchFamily="34" charset="0"/>
              </a:defRPr>
            </a:lvl8pPr>
            <a:lvl9pPr marL="3587351" indent="-211021" defTabSz="91442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6FE794C9-E81C-4DDC-89B9-7C51A0352FA3}" type="slidenum">
              <a:rPr lang="en-AU" altLang="en-US" smtClean="0"/>
              <a:pPr eaLnBrk="1" hangingPunct="1"/>
              <a:t>11</a:t>
            </a:fld>
            <a:endParaRPr lang="en-AU" altLang="en-US" smtClean="0"/>
          </a:p>
        </p:txBody>
      </p:sp>
      <p:sp>
        <p:nvSpPr>
          <p:cNvPr id="49155" name="Rectangle 2"/>
          <p:cNvSpPr>
            <a:spLocks noGrp="1" noRot="1" noChangeAspect="1" noChangeArrowheads="1" noTextEdit="1"/>
          </p:cNvSpPr>
          <p:nvPr>
            <p:ph type="sldImg"/>
          </p:nvPr>
        </p:nvSpPr>
        <p:spPr>
          <a:xfrm>
            <a:off x="1154113" y="692150"/>
            <a:ext cx="4556125" cy="3416300"/>
          </a:xfrm>
          <a:ln/>
        </p:spPr>
      </p:sp>
      <p:sp>
        <p:nvSpPr>
          <p:cNvPr id="49156" name="Rectangle 3"/>
          <p:cNvSpPr>
            <a:spLocks noGrp="1" noChangeArrowheads="1"/>
          </p:cNvSpPr>
          <p:nvPr>
            <p:ph type="body" idx="1"/>
          </p:nvPr>
        </p:nvSpPr>
        <p:spPr>
          <a:xfrm>
            <a:off x="913991" y="4344357"/>
            <a:ext cx="5030018" cy="411316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pitchFamily="34" charset="0"/>
                <a:cs typeface="Arial" pitchFamily="34" charset="0"/>
              </a:defRPr>
            </a:lvl1pPr>
            <a:lvl2pPr marL="685817" indent="-263776" defTabSz="914423" eaLnBrk="0" hangingPunct="0">
              <a:defRPr>
                <a:solidFill>
                  <a:schemeClr val="tx1"/>
                </a:solidFill>
                <a:latin typeface="Arial" pitchFamily="34" charset="0"/>
                <a:cs typeface="Arial" pitchFamily="34" charset="0"/>
              </a:defRPr>
            </a:lvl2pPr>
            <a:lvl3pPr marL="1055103" indent="-211021" defTabSz="914423" eaLnBrk="0" hangingPunct="0">
              <a:defRPr>
                <a:solidFill>
                  <a:schemeClr val="tx1"/>
                </a:solidFill>
                <a:latin typeface="Arial" pitchFamily="34" charset="0"/>
                <a:cs typeface="Arial" pitchFamily="34" charset="0"/>
              </a:defRPr>
            </a:lvl3pPr>
            <a:lvl4pPr marL="1477145" indent="-211021" defTabSz="914423" eaLnBrk="0" hangingPunct="0">
              <a:defRPr>
                <a:solidFill>
                  <a:schemeClr val="tx1"/>
                </a:solidFill>
                <a:latin typeface="Arial" pitchFamily="34" charset="0"/>
                <a:cs typeface="Arial" pitchFamily="34" charset="0"/>
              </a:defRPr>
            </a:lvl4pPr>
            <a:lvl5pPr marL="1899186" indent="-211021" defTabSz="914423" eaLnBrk="0" hangingPunct="0">
              <a:defRPr>
                <a:solidFill>
                  <a:schemeClr val="tx1"/>
                </a:solidFill>
                <a:latin typeface="Arial" pitchFamily="34" charset="0"/>
                <a:cs typeface="Arial" pitchFamily="34" charset="0"/>
              </a:defRPr>
            </a:lvl5pPr>
            <a:lvl6pPr marL="2321227" indent="-211021" defTabSz="914423" eaLnBrk="0" fontAlgn="base" hangingPunct="0">
              <a:spcBef>
                <a:spcPct val="0"/>
              </a:spcBef>
              <a:spcAft>
                <a:spcPct val="0"/>
              </a:spcAft>
              <a:defRPr>
                <a:solidFill>
                  <a:schemeClr val="tx1"/>
                </a:solidFill>
                <a:latin typeface="Arial" pitchFamily="34" charset="0"/>
                <a:cs typeface="Arial" pitchFamily="34" charset="0"/>
              </a:defRPr>
            </a:lvl6pPr>
            <a:lvl7pPr marL="2743269" indent="-211021" defTabSz="914423" eaLnBrk="0" fontAlgn="base" hangingPunct="0">
              <a:spcBef>
                <a:spcPct val="0"/>
              </a:spcBef>
              <a:spcAft>
                <a:spcPct val="0"/>
              </a:spcAft>
              <a:defRPr>
                <a:solidFill>
                  <a:schemeClr val="tx1"/>
                </a:solidFill>
                <a:latin typeface="Arial" pitchFamily="34" charset="0"/>
                <a:cs typeface="Arial" pitchFamily="34" charset="0"/>
              </a:defRPr>
            </a:lvl7pPr>
            <a:lvl8pPr marL="3165310" indent="-211021" defTabSz="914423" eaLnBrk="0" fontAlgn="base" hangingPunct="0">
              <a:spcBef>
                <a:spcPct val="0"/>
              </a:spcBef>
              <a:spcAft>
                <a:spcPct val="0"/>
              </a:spcAft>
              <a:defRPr>
                <a:solidFill>
                  <a:schemeClr val="tx1"/>
                </a:solidFill>
                <a:latin typeface="Arial" pitchFamily="34" charset="0"/>
                <a:cs typeface="Arial" pitchFamily="34" charset="0"/>
              </a:defRPr>
            </a:lvl8pPr>
            <a:lvl9pPr marL="3587351" indent="-211021" defTabSz="91442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412F2625-F19D-443A-A24E-2ADF945669C8}" type="slidenum">
              <a:rPr lang="en-AU" altLang="en-US" smtClean="0"/>
              <a:pPr eaLnBrk="1" hangingPunct="1"/>
              <a:t>28</a:t>
            </a:fld>
            <a:endParaRPr lang="en-AU" altLang="en-US" smtClean="0"/>
          </a:p>
        </p:txBody>
      </p:sp>
      <p:sp>
        <p:nvSpPr>
          <p:cNvPr id="50179" name="Rectangle 2"/>
          <p:cNvSpPr>
            <a:spLocks noGrp="1" noRot="1" noChangeAspect="1" noChangeArrowheads="1" noTextEdit="1"/>
          </p:cNvSpPr>
          <p:nvPr>
            <p:ph type="sldImg"/>
          </p:nvPr>
        </p:nvSpPr>
        <p:spPr>
          <a:xfrm>
            <a:off x="1154113" y="692150"/>
            <a:ext cx="4556125" cy="3416300"/>
          </a:xfrm>
          <a:ln/>
        </p:spPr>
      </p:sp>
      <p:sp>
        <p:nvSpPr>
          <p:cNvPr id="50180" name="Rectangle 3"/>
          <p:cNvSpPr>
            <a:spLocks noGrp="1" noChangeArrowheads="1"/>
          </p:cNvSpPr>
          <p:nvPr>
            <p:ph type="body" idx="1"/>
          </p:nvPr>
        </p:nvSpPr>
        <p:spPr>
          <a:xfrm>
            <a:off x="913991" y="4344357"/>
            <a:ext cx="5030018" cy="411316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en-US" smtClean="0">
                <a:latin typeface="Arial" pitchFamily="34" charset="0"/>
                <a:cs typeface="Arial" pitchFamily="34" charset="0"/>
              </a:rPr>
              <a:t>EMERALD: (SRI international) EMERALD represents state-of-the art in research and development of systems and components for anomaly and misuse detection in computer systems and networks: </a:t>
            </a:r>
          </a:p>
          <a:p>
            <a:pPr eaLnBrk="1" hangingPunct="1">
              <a:lnSpc>
                <a:spcPct val="90000"/>
              </a:lnSpc>
            </a:pPr>
            <a:r>
              <a:rPr lang="en-US" altLang="en-US" smtClean="0">
                <a:latin typeface="Arial" pitchFamily="34" charset="0"/>
                <a:cs typeface="Arial" pitchFamily="34" charset="0"/>
              </a:rPr>
              <a:t>Scalable Network Surveillance High-volume Event Analysis  Light-weight Distributed Sensors  Generic Infrastructure and Pluggable Components Easy Customization to New Targets and Specific Policies </a:t>
            </a:r>
          </a:p>
          <a:p>
            <a:pPr eaLnBrk="1" hangingPunct="1">
              <a:lnSpc>
                <a:spcPct val="90000"/>
              </a:lnSpc>
            </a:pPr>
            <a:endParaRPr lang="en-US" altLang="en-US" smtClean="0">
              <a:latin typeface="Arial" pitchFamily="34" charset="0"/>
              <a:cs typeface="Arial" pitchFamily="34" charset="0"/>
            </a:endParaRPr>
          </a:p>
          <a:p>
            <a:pPr eaLnBrk="1" hangingPunct="1">
              <a:lnSpc>
                <a:spcPct val="90000"/>
              </a:lnSpc>
            </a:pPr>
            <a:r>
              <a:rPr lang="en-US" altLang="en-US" smtClean="0">
                <a:latin typeface="Arial" pitchFamily="34" charset="0"/>
                <a:cs typeface="Arial" pitchFamily="34" charset="0"/>
              </a:rPr>
              <a:t>Snort® is an open source network intrusion prevention and detection system utilizing a rule-driven language, which combines the benefits of signature, protocol and anomaly based inspection methods. With millions of downloads to date, Snort is the most widely deployed intrusion detection and prevention technology worldwide and has become the de facto standard for the industry. </a:t>
            </a:r>
          </a:p>
          <a:p>
            <a:pPr eaLnBrk="1" hangingPunct="1">
              <a:lnSpc>
                <a:spcPct val="90000"/>
              </a:lnSpc>
            </a:pPr>
            <a:endParaRPr lang="en-US" altLang="en-US" smtClean="0">
              <a:latin typeface="Arial" pitchFamily="34" charset="0"/>
              <a:cs typeface="Arial" pitchFamily="34" charset="0"/>
            </a:endParaRPr>
          </a:p>
          <a:p>
            <a:pPr eaLnBrk="1" hangingPunct="1">
              <a:lnSpc>
                <a:spcPct val="90000"/>
              </a:lnSpc>
            </a:pPr>
            <a:r>
              <a:rPr lang="en-US" altLang="en-US" smtClean="0">
                <a:latin typeface="Arial" pitchFamily="34" charset="0"/>
                <a:cs typeface="Arial" pitchFamily="34" charset="0"/>
              </a:rPr>
              <a:t>Next-Generation Intrusion Detection Expert System (NIDES)</a:t>
            </a:r>
            <a:br>
              <a:rPr lang="en-US" altLang="en-US" smtClean="0">
                <a:latin typeface="Arial" pitchFamily="34" charset="0"/>
                <a:cs typeface="Arial" pitchFamily="34" charset="0"/>
              </a:rPr>
            </a:br>
            <a:r>
              <a:rPr lang="en-US" altLang="en-US" smtClean="0">
                <a:latin typeface="Arial" pitchFamily="34" charset="0"/>
                <a:cs typeface="Arial" pitchFamily="34" charset="0"/>
              </a:rPr>
              <a:t>(SRI International)</a:t>
            </a:r>
          </a:p>
          <a:p>
            <a:pPr eaLnBrk="1" hangingPunct="1">
              <a:lnSpc>
                <a:spcPct val="90000"/>
              </a:lnSpc>
            </a:pPr>
            <a:r>
              <a:rPr lang="en-US" altLang="en-US" smtClean="0">
                <a:latin typeface="Arial" pitchFamily="34" charset="0"/>
                <a:cs typeface="Arial" pitchFamily="34" charset="0"/>
              </a:rPr>
              <a:t>NIDES is a comprehensive intrusion-detection system that performs real-time monitoring of user activity on multiple target systems connected via Ethernet.† NIDES runs on its own workstation (the NIDES host) and analyzes audit data collected from various interconnected systems, searching for activity that may indicate unusual and/or malicious user behavior. Analysis is performed using two complimentary detection units: a rule-based signature analysis subsystem and a statistical profile-based anomaly-detection subsystem.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pitchFamily="34" charset="0"/>
                <a:cs typeface="Arial" pitchFamily="34" charset="0"/>
              </a:defRPr>
            </a:lvl1pPr>
            <a:lvl2pPr marL="685817" indent="-263776" defTabSz="914423" eaLnBrk="0" hangingPunct="0">
              <a:defRPr>
                <a:solidFill>
                  <a:schemeClr val="tx1"/>
                </a:solidFill>
                <a:latin typeface="Arial" pitchFamily="34" charset="0"/>
                <a:cs typeface="Arial" pitchFamily="34" charset="0"/>
              </a:defRPr>
            </a:lvl2pPr>
            <a:lvl3pPr marL="1055103" indent="-211021" defTabSz="914423" eaLnBrk="0" hangingPunct="0">
              <a:defRPr>
                <a:solidFill>
                  <a:schemeClr val="tx1"/>
                </a:solidFill>
                <a:latin typeface="Arial" pitchFamily="34" charset="0"/>
                <a:cs typeface="Arial" pitchFamily="34" charset="0"/>
              </a:defRPr>
            </a:lvl3pPr>
            <a:lvl4pPr marL="1477145" indent="-211021" defTabSz="914423" eaLnBrk="0" hangingPunct="0">
              <a:defRPr>
                <a:solidFill>
                  <a:schemeClr val="tx1"/>
                </a:solidFill>
                <a:latin typeface="Arial" pitchFamily="34" charset="0"/>
                <a:cs typeface="Arial" pitchFamily="34" charset="0"/>
              </a:defRPr>
            </a:lvl4pPr>
            <a:lvl5pPr marL="1899186" indent="-211021" defTabSz="914423" eaLnBrk="0" hangingPunct="0">
              <a:defRPr>
                <a:solidFill>
                  <a:schemeClr val="tx1"/>
                </a:solidFill>
                <a:latin typeface="Arial" pitchFamily="34" charset="0"/>
                <a:cs typeface="Arial" pitchFamily="34" charset="0"/>
              </a:defRPr>
            </a:lvl5pPr>
            <a:lvl6pPr marL="2321227" indent="-211021" defTabSz="914423" eaLnBrk="0" fontAlgn="base" hangingPunct="0">
              <a:spcBef>
                <a:spcPct val="0"/>
              </a:spcBef>
              <a:spcAft>
                <a:spcPct val="0"/>
              </a:spcAft>
              <a:defRPr>
                <a:solidFill>
                  <a:schemeClr val="tx1"/>
                </a:solidFill>
                <a:latin typeface="Arial" pitchFamily="34" charset="0"/>
                <a:cs typeface="Arial" pitchFamily="34" charset="0"/>
              </a:defRPr>
            </a:lvl6pPr>
            <a:lvl7pPr marL="2743269" indent="-211021" defTabSz="914423" eaLnBrk="0" fontAlgn="base" hangingPunct="0">
              <a:spcBef>
                <a:spcPct val="0"/>
              </a:spcBef>
              <a:spcAft>
                <a:spcPct val="0"/>
              </a:spcAft>
              <a:defRPr>
                <a:solidFill>
                  <a:schemeClr val="tx1"/>
                </a:solidFill>
                <a:latin typeface="Arial" pitchFamily="34" charset="0"/>
                <a:cs typeface="Arial" pitchFamily="34" charset="0"/>
              </a:defRPr>
            </a:lvl7pPr>
            <a:lvl8pPr marL="3165310" indent="-211021" defTabSz="914423" eaLnBrk="0" fontAlgn="base" hangingPunct="0">
              <a:spcBef>
                <a:spcPct val="0"/>
              </a:spcBef>
              <a:spcAft>
                <a:spcPct val="0"/>
              </a:spcAft>
              <a:defRPr>
                <a:solidFill>
                  <a:schemeClr val="tx1"/>
                </a:solidFill>
                <a:latin typeface="Arial" pitchFamily="34" charset="0"/>
                <a:cs typeface="Arial" pitchFamily="34" charset="0"/>
              </a:defRPr>
            </a:lvl8pPr>
            <a:lvl9pPr marL="3587351" indent="-211021" defTabSz="91442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FBEFBEB-A3F9-4280-A5EF-068803A528F3}" type="slidenum">
              <a:rPr lang="en-AU" altLang="en-US" smtClean="0"/>
              <a:pPr eaLnBrk="1" hangingPunct="1"/>
              <a:t>29</a:t>
            </a:fld>
            <a:endParaRPr lang="en-AU" altLang="en-US" smtClean="0"/>
          </a:p>
        </p:txBody>
      </p:sp>
      <p:sp>
        <p:nvSpPr>
          <p:cNvPr id="51203" name="Rectangle 2"/>
          <p:cNvSpPr>
            <a:spLocks noGrp="1" noRot="1" noChangeAspect="1" noChangeArrowheads="1" noTextEdit="1"/>
          </p:cNvSpPr>
          <p:nvPr>
            <p:ph type="sldImg"/>
          </p:nvPr>
        </p:nvSpPr>
        <p:spPr>
          <a:xfrm>
            <a:off x="1154113" y="692150"/>
            <a:ext cx="4556125" cy="3416300"/>
          </a:xfrm>
          <a:ln/>
        </p:spPr>
      </p:sp>
      <p:sp>
        <p:nvSpPr>
          <p:cNvPr id="51204" name="Rectangle 3"/>
          <p:cNvSpPr>
            <a:spLocks noGrp="1" noChangeArrowheads="1"/>
          </p:cNvSpPr>
          <p:nvPr>
            <p:ph type="body" idx="1"/>
          </p:nvPr>
        </p:nvSpPr>
        <p:spPr>
          <a:xfrm>
            <a:off x="913991" y="4344357"/>
            <a:ext cx="5030018" cy="411316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pitchFamily="34" charset="0"/>
                <a:cs typeface="Arial" pitchFamily="34" charset="0"/>
              </a:rPr>
              <a:t>BSM (Basic Security Module): All security  sensitive kernel system calls will generate an audit record when BSM auditing is enabled. </a:t>
            </a:r>
          </a:p>
          <a:p>
            <a:pPr eaLnBrk="1" hangingPunct="1"/>
            <a:endParaRPr lang="en-US" altLang="en-US" dirty="0" smtClean="0">
              <a:latin typeface="Arial" pitchFamily="34" charset="0"/>
              <a:cs typeface="Arial" pitchFamily="34" charset="0"/>
            </a:endParaRPr>
          </a:p>
          <a:p>
            <a:pPr eaLnBrk="1" hangingPunct="1"/>
            <a:r>
              <a:rPr lang="en-US" altLang="en-US" dirty="0" err="1" smtClean="0">
                <a:latin typeface="Arial" pitchFamily="34" charset="0"/>
                <a:cs typeface="Arial" pitchFamily="34" charset="0"/>
              </a:rPr>
              <a:t>strace</a:t>
            </a:r>
            <a:r>
              <a:rPr lang="en-US" altLang="en-US" dirty="0" smtClean="0">
                <a:latin typeface="Arial" pitchFamily="34" charset="0"/>
                <a:cs typeface="Arial" pitchFamily="34" charset="0"/>
              </a:rPr>
              <a:t> is a system call tracer, i.e. a debugging tool which prints out a trace of all the system calls made by a another process/program. </a:t>
            </a:r>
          </a:p>
          <a:p>
            <a:pPr eaLnBrk="1" hangingPunct="1"/>
            <a:endParaRPr lang="en-US" altLang="en-US" dirty="0" smtClean="0">
              <a:latin typeface="Arial" pitchFamily="34" charset="0"/>
              <a:cs typeface="Arial" pitchFamily="34" charset="0"/>
            </a:endParaRPr>
          </a:p>
          <a:p>
            <a:pPr eaLnBrk="1" hangingPunct="1"/>
            <a:r>
              <a:rPr lang="en-US" altLang="en-US" b="1" dirty="0" err="1" smtClean="0">
                <a:latin typeface="Arial" pitchFamily="34" charset="0"/>
                <a:cs typeface="Arial" pitchFamily="34" charset="0"/>
              </a:rPr>
              <a:t>Sendmail</a:t>
            </a:r>
            <a:r>
              <a:rPr lang="en-US" altLang="en-US" dirty="0" smtClean="0">
                <a:latin typeface="Arial" pitchFamily="34" charset="0"/>
                <a:cs typeface="Arial" pitchFamily="34" charset="0"/>
              </a:rPr>
              <a:t> is a </a:t>
            </a:r>
            <a:r>
              <a:rPr lang="en-US" altLang="en-US" dirty="0" smtClean="0">
                <a:latin typeface="Arial" pitchFamily="34" charset="0"/>
                <a:cs typeface="Arial" pitchFamily="34" charset="0"/>
                <a:hlinkClick r:id="rId3" tooltip="Mail transfer agent"/>
              </a:rPr>
              <a:t>mail transfer agent</a:t>
            </a:r>
            <a:r>
              <a:rPr lang="en-US" altLang="en-US" dirty="0" smtClean="0">
                <a:latin typeface="Arial" pitchFamily="34" charset="0"/>
                <a:cs typeface="Arial" pitchFamily="34" charset="0"/>
              </a:rPr>
              <a:t> (MTA). </a:t>
            </a:r>
            <a:r>
              <a:rPr lang="en-US" altLang="en-US" dirty="0" err="1" smtClean="0">
                <a:latin typeface="Arial" pitchFamily="34" charset="0"/>
                <a:cs typeface="Arial" pitchFamily="34" charset="0"/>
              </a:rPr>
              <a:t>Sendmail</a:t>
            </a:r>
            <a:r>
              <a:rPr lang="en-US" altLang="en-US" dirty="0" smtClean="0">
                <a:latin typeface="Arial" pitchFamily="34" charset="0"/>
                <a:cs typeface="Arial" pitchFamily="34" charset="0"/>
              </a:rPr>
              <a:t> is a remarkably flexible program, supporting many kinds of mail transfer and delivery including the overwhelmingly popular </a:t>
            </a:r>
            <a:r>
              <a:rPr lang="en-US" altLang="en-US" dirty="0" smtClean="0">
                <a:latin typeface="Arial" pitchFamily="34" charset="0"/>
                <a:cs typeface="Arial" pitchFamily="34" charset="0"/>
                <a:hlinkClick r:id="rId4" tooltip="SMTP"/>
              </a:rPr>
              <a:t>SMTP</a:t>
            </a:r>
            <a:r>
              <a:rPr lang="en-US" altLang="en-US" dirty="0" smtClean="0">
                <a:latin typeface="Arial" pitchFamily="34" charset="0"/>
                <a:cs typeface="Arial" pitchFamily="34" charset="0"/>
              </a:rPr>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pitchFamily="34" charset="0"/>
                <a:cs typeface="Arial" pitchFamily="34" charset="0"/>
              </a:defRPr>
            </a:lvl1pPr>
            <a:lvl2pPr marL="685817" indent="-263776" defTabSz="914423" eaLnBrk="0" hangingPunct="0">
              <a:defRPr>
                <a:solidFill>
                  <a:schemeClr val="tx1"/>
                </a:solidFill>
                <a:latin typeface="Arial" pitchFamily="34" charset="0"/>
                <a:cs typeface="Arial" pitchFamily="34" charset="0"/>
              </a:defRPr>
            </a:lvl2pPr>
            <a:lvl3pPr marL="1055103" indent="-211021" defTabSz="914423" eaLnBrk="0" hangingPunct="0">
              <a:defRPr>
                <a:solidFill>
                  <a:schemeClr val="tx1"/>
                </a:solidFill>
                <a:latin typeface="Arial" pitchFamily="34" charset="0"/>
                <a:cs typeface="Arial" pitchFamily="34" charset="0"/>
              </a:defRPr>
            </a:lvl3pPr>
            <a:lvl4pPr marL="1477145" indent="-211021" defTabSz="914423" eaLnBrk="0" hangingPunct="0">
              <a:defRPr>
                <a:solidFill>
                  <a:schemeClr val="tx1"/>
                </a:solidFill>
                <a:latin typeface="Arial" pitchFamily="34" charset="0"/>
                <a:cs typeface="Arial" pitchFamily="34" charset="0"/>
              </a:defRPr>
            </a:lvl4pPr>
            <a:lvl5pPr marL="1899186" indent="-211021" defTabSz="914423" eaLnBrk="0" hangingPunct="0">
              <a:defRPr>
                <a:solidFill>
                  <a:schemeClr val="tx1"/>
                </a:solidFill>
                <a:latin typeface="Arial" pitchFamily="34" charset="0"/>
                <a:cs typeface="Arial" pitchFamily="34" charset="0"/>
              </a:defRPr>
            </a:lvl5pPr>
            <a:lvl6pPr marL="2321227" indent="-211021" defTabSz="914423" eaLnBrk="0" fontAlgn="base" hangingPunct="0">
              <a:spcBef>
                <a:spcPct val="0"/>
              </a:spcBef>
              <a:spcAft>
                <a:spcPct val="0"/>
              </a:spcAft>
              <a:defRPr>
                <a:solidFill>
                  <a:schemeClr val="tx1"/>
                </a:solidFill>
                <a:latin typeface="Arial" pitchFamily="34" charset="0"/>
                <a:cs typeface="Arial" pitchFamily="34" charset="0"/>
              </a:defRPr>
            </a:lvl6pPr>
            <a:lvl7pPr marL="2743269" indent="-211021" defTabSz="914423" eaLnBrk="0" fontAlgn="base" hangingPunct="0">
              <a:spcBef>
                <a:spcPct val="0"/>
              </a:spcBef>
              <a:spcAft>
                <a:spcPct val="0"/>
              </a:spcAft>
              <a:defRPr>
                <a:solidFill>
                  <a:schemeClr val="tx1"/>
                </a:solidFill>
                <a:latin typeface="Arial" pitchFamily="34" charset="0"/>
                <a:cs typeface="Arial" pitchFamily="34" charset="0"/>
              </a:defRPr>
            </a:lvl7pPr>
            <a:lvl8pPr marL="3165310" indent="-211021" defTabSz="914423" eaLnBrk="0" fontAlgn="base" hangingPunct="0">
              <a:spcBef>
                <a:spcPct val="0"/>
              </a:spcBef>
              <a:spcAft>
                <a:spcPct val="0"/>
              </a:spcAft>
              <a:defRPr>
                <a:solidFill>
                  <a:schemeClr val="tx1"/>
                </a:solidFill>
                <a:latin typeface="Arial" pitchFamily="34" charset="0"/>
                <a:cs typeface="Arial" pitchFamily="34" charset="0"/>
              </a:defRPr>
            </a:lvl8pPr>
            <a:lvl9pPr marL="3587351" indent="-211021" defTabSz="91442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B6FACE18-CB87-47CD-A0C3-1ABD94566DAE}" type="slidenum">
              <a:rPr lang="en-AU" altLang="en-US" smtClean="0"/>
              <a:pPr eaLnBrk="1" hangingPunct="1"/>
              <a:t>30</a:t>
            </a:fld>
            <a:endParaRPr lang="en-AU" altLang="en-US" smtClean="0"/>
          </a:p>
        </p:txBody>
      </p:sp>
      <p:sp>
        <p:nvSpPr>
          <p:cNvPr id="52227" name="Rectangle 2"/>
          <p:cNvSpPr>
            <a:spLocks noGrp="1" noRot="1" noChangeAspect="1" noChangeArrowheads="1" noTextEdit="1"/>
          </p:cNvSpPr>
          <p:nvPr>
            <p:ph type="sldImg"/>
          </p:nvPr>
        </p:nvSpPr>
        <p:spPr>
          <a:xfrm>
            <a:off x="1143000" y="685800"/>
            <a:ext cx="4572000" cy="3429000"/>
          </a:xfrm>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itchFamily="18" charset="0"/>
                <a:cs typeface="Arial" pitchFamily="34" charset="0"/>
              </a:rPr>
              <a:t>Traditionally, work on host-based IDSs focused on single-system stand-alone facilities. A more effective defense of a distributed collection of hosts supported by a LAN or internetwork can be achieved by coordination and cooperation among IDSs across the network. A good example of a distributed IDS is one developed at the University of California at Davis. The scheme is designed to be independent of any operating system or system auditing implementation. Figure 6.2 here shows the overall architecture, which consists of three main components:</a:t>
            </a:r>
          </a:p>
          <a:p>
            <a:pPr eaLnBrk="1" hangingPunct="1"/>
            <a:r>
              <a:rPr lang="en-US" altLang="en-US" smtClean="0">
                <a:latin typeface="Times New Roman" pitchFamily="18" charset="0"/>
                <a:cs typeface="Times New Roman" pitchFamily="18" charset="0"/>
              </a:rPr>
              <a:t>• </a:t>
            </a:r>
            <a:r>
              <a:rPr lang="en-US" altLang="en-US" b="1" smtClean="0">
                <a:latin typeface="Times New Roman" pitchFamily="18" charset="0"/>
                <a:cs typeface="Arial" pitchFamily="34" charset="0"/>
              </a:rPr>
              <a:t>Host agent module:</a:t>
            </a:r>
            <a:r>
              <a:rPr lang="en-US" altLang="en-US" smtClean="0">
                <a:latin typeface="Times New Roman" pitchFamily="18" charset="0"/>
                <a:cs typeface="Arial" pitchFamily="34" charset="0"/>
              </a:rPr>
              <a:t> An audit collection module operating as a background process on a monitored system. Its purpose is to collect data on security-related events on the host and transmit these to the central manager.</a:t>
            </a:r>
          </a:p>
          <a:p>
            <a:pPr eaLnBrk="1" hangingPunct="1"/>
            <a:r>
              <a:rPr lang="en-US" altLang="en-US" smtClean="0">
                <a:latin typeface="Times New Roman" pitchFamily="18" charset="0"/>
                <a:cs typeface="Times New Roman" pitchFamily="18" charset="0"/>
              </a:rPr>
              <a:t>• </a:t>
            </a:r>
            <a:r>
              <a:rPr lang="en-US" altLang="en-US" b="1" smtClean="0">
                <a:latin typeface="Times New Roman" pitchFamily="18" charset="0"/>
                <a:cs typeface="Arial" pitchFamily="34" charset="0"/>
              </a:rPr>
              <a:t>LAN monitor agent module:</a:t>
            </a:r>
            <a:r>
              <a:rPr lang="en-US" altLang="en-US" smtClean="0">
                <a:latin typeface="Times New Roman" pitchFamily="18" charset="0"/>
                <a:cs typeface="Arial" pitchFamily="34" charset="0"/>
              </a:rPr>
              <a:t> Operates in the same fashion as a host agent module except that it analyzes LAN traffic and reports the results to the central manager.</a:t>
            </a:r>
          </a:p>
          <a:p>
            <a:pPr eaLnBrk="1" hangingPunct="1"/>
            <a:r>
              <a:rPr lang="en-US" altLang="en-US" smtClean="0">
                <a:latin typeface="Times New Roman" pitchFamily="18" charset="0"/>
                <a:cs typeface="Times New Roman" pitchFamily="18" charset="0"/>
              </a:rPr>
              <a:t>• </a:t>
            </a:r>
            <a:r>
              <a:rPr lang="en-US" altLang="en-US" b="1" smtClean="0">
                <a:latin typeface="Times New Roman" pitchFamily="18" charset="0"/>
                <a:cs typeface="Arial" pitchFamily="34" charset="0"/>
              </a:rPr>
              <a:t>Central manager module:</a:t>
            </a:r>
            <a:r>
              <a:rPr lang="en-US" altLang="en-US" smtClean="0">
                <a:latin typeface="Times New Roman" pitchFamily="18" charset="0"/>
                <a:cs typeface="Arial" pitchFamily="34" charset="0"/>
              </a:rPr>
              <a:t> Receives reports from LAN monitor and host agents and processes and correlates these reports to detect intrusion.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B66EAB-6D0D-4E9A-8089-E29CA7D44FA5}" type="datetimeFigureOut">
              <a:rPr lang="en-US" smtClean="0"/>
              <a:t>4/29/18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8B4E63-6A71-44D2-9AC2-D7BFF124BDF0}" type="slidenum">
              <a:rPr lang="en-US" smtClean="0"/>
              <a:t>‹#›</a:t>
            </a:fld>
            <a:endParaRPr lang="en-US"/>
          </a:p>
        </p:txBody>
      </p:sp>
    </p:spTree>
    <p:extLst>
      <p:ext uri="{BB962C8B-B14F-4D97-AF65-F5344CB8AC3E}">
        <p14:creationId xmlns:p14="http://schemas.microsoft.com/office/powerpoint/2010/main" val="548601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B66EAB-6D0D-4E9A-8089-E29CA7D44FA5}" type="datetimeFigureOut">
              <a:rPr lang="en-US" smtClean="0"/>
              <a:t>4/29/18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8B4E63-6A71-44D2-9AC2-D7BFF124BDF0}" type="slidenum">
              <a:rPr lang="en-US" smtClean="0"/>
              <a:t>‹#›</a:t>
            </a:fld>
            <a:endParaRPr lang="en-US"/>
          </a:p>
        </p:txBody>
      </p:sp>
    </p:spTree>
    <p:extLst>
      <p:ext uri="{BB962C8B-B14F-4D97-AF65-F5344CB8AC3E}">
        <p14:creationId xmlns:p14="http://schemas.microsoft.com/office/powerpoint/2010/main" val="2717575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B66EAB-6D0D-4E9A-8089-E29CA7D44FA5}" type="datetimeFigureOut">
              <a:rPr lang="en-US" smtClean="0"/>
              <a:t>4/29/18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8B4E63-6A71-44D2-9AC2-D7BFF124BDF0}" type="slidenum">
              <a:rPr lang="en-US" smtClean="0"/>
              <a:t>‹#›</a:t>
            </a:fld>
            <a:endParaRPr lang="en-US"/>
          </a:p>
        </p:txBody>
      </p:sp>
    </p:spTree>
    <p:extLst>
      <p:ext uri="{BB962C8B-B14F-4D97-AF65-F5344CB8AC3E}">
        <p14:creationId xmlns:p14="http://schemas.microsoft.com/office/powerpoint/2010/main" val="253821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B66EAB-6D0D-4E9A-8089-E29CA7D44FA5}" type="datetimeFigureOut">
              <a:rPr lang="en-US" smtClean="0"/>
              <a:t>4/29/18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8B4E63-6A71-44D2-9AC2-D7BFF124BDF0}" type="slidenum">
              <a:rPr lang="en-US" smtClean="0"/>
              <a:t>‹#›</a:t>
            </a:fld>
            <a:endParaRPr lang="en-US"/>
          </a:p>
        </p:txBody>
      </p:sp>
    </p:spTree>
    <p:extLst>
      <p:ext uri="{BB962C8B-B14F-4D97-AF65-F5344CB8AC3E}">
        <p14:creationId xmlns:p14="http://schemas.microsoft.com/office/powerpoint/2010/main" val="4079724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B66EAB-6D0D-4E9A-8089-E29CA7D44FA5}" type="datetimeFigureOut">
              <a:rPr lang="en-US" smtClean="0"/>
              <a:t>4/29/18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8B4E63-6A71-44D2-9AC2-D7BFF124BDF0}" type="slidenum">
              <a:rPr lang="en-US" smtClean="0"/>
              <a:t>‹#›</a:t>
            </a:fld>
            <a:endParaRPr lang="en-US"/>
          </a:p>
        </p:txBody>
      </p:sp>
    </p:spTree>
    <p:extLst>
      <p:ext uri="{BB962C8B-B14F-4D97-AF65-F5344CB8AC3E}">
        <p14:creationId xmlns:p14="http://schemas.microsoft.com/office/powerpoint/2010/main" val="1958624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B66EAB-6D0D-4E9A-8089-E29CA7D44FA5}" type="datetimeFigureOut">
              <a:rPr lang="en-US" smtClean="0"/>
              <a:t>4/29/18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8B4E63-6A71-44D2-9AC2-D7BFF124BDF0}" type="slidenum">
              <a:rPr lang="en-US" smtClean="0"/>
              <a:t>‹#›</a:t>
            </a:fld>
            <a:endParaRPr lang="en-US"/>
          </a:p>
        </p:txBody>
      </p:sp>
    </p:spTree>
    <p:extLst>
      <p:ext uri="{BB962C8B-B14F-4D97-AF65-F5344CB8AC3E}">
        <p14:creationId xmlns:p14="http://schemas.microsoft.com/office/powerpoint/2010/main" val="2792755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B66EAB-6D0D-4E9A-8089-E29CA7D44FA5}" type="datetimeFigureOut">
              <a:rPr lang="en-US" smtClean="0"/>
              <a:t>4/29/18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8B4E63-6A71-44D2-9AC2-D7BFF124BDF0}" type="slidenum">
              <a:rPr lang="en-US" smtClean="0"/>
              <a:t>‹#›</a:t>
            </a:fld>
            <a:endParaRPr lang="en-US"/>
          </a:p>
        </p:txBody>
      </p:sp>
    </p:spTree>
    <p:extLst>
      <p:ext uri="{BB962C8B-B14F-4D97-AF65-F5344CB8AC3E}">
        <p14:creationId xmlns:p14="http://schemas.microsoft.com/office/powerpoint/2010/main" val="2001874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B66EAB-6D0D-4E9A-8089-E29CA7D44FA5}" type="datetimeFigureOut">
              <a:rPr lang="en-US" smtClean="0"/>
              <a:t>4/29/18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8B4E63-6A71-44D2-9AC2-D7BFF124BDF0}" type="slidenum">
              <a:rPr lang="en-US" smtClean="0"/>
              <a:t>‹#›</a:t>
            </a:fld>
            <a:endParaRPr lang="en-US"/>
          </a:p>
        </p:txBody>
      </p:sp>
    </p:spTree>
    <p:extLst>
      <p:ext uri="{BB962C8B-B14F-4D97-AF65-F5344CB8AC3E}">
        <p14:creationId xmlns:p14="http://schemas.microsoft.com/office/powerpoint/2010/main" val="4192017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B66EAB-6D0D-4E9A-8089-E29CA7D44FA5}" type="datetimeFigureOut">
              <a:rPr lang="en-US" smtClean="0"/>
              <a:t>4/29/18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8B4E63-6A71-44D2-9AC2-D7BFF124BDF0}" type="slidenum">
              <a:rPr lang="en-US" smtClean="0"/>
              <a:t>‹#›</a:t>
            </a:fld>
            <a:endParaRPr lang="en-US"/>
          </a:p>
        </p:txBody>
      </p:sp>
    </p:spTree>
    <p:extLst>
      <p:ext uri="{BB962C8B-B14F-4D97-AF65-F5344CB8AC3E}">
        <p14:creationId xmlns:p14="http://schemas.microsoft.com/office/powerpoint/2010/main" val="1482130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B66EAB-6D0D-4E9A-8089-E29CA7D44FA5}" type="datetimeFigureOut">
              <a:rPr lang="en-US" smtClean="0"/>
              <a:t>4/29/18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8B4E63-6A71-44D2-9AC2-D7BFF124BDF0}" type="slidenum">
              <a:rPr lang="en-US" smtClean="0"/>
              <a:t>‹#›</a:t>
            </a:fld>
            <a:endParaRPr lang="en-US"/>
          </a:p>
        </p:txBody>
      </p:sp>
    </p:spTree>
    <p:extLst>
      <p:ext uri="{BB962C8B-B14F-4D97-AF65-F5344CB8AC3E}">
        <p14:creationId xmlns:p14="http://schemas.microsoft.com/office/powerpoint/2010/main" val="503755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B66EAB-6D0D-4E9A-8089-E29CA7D44FA5}" type="datetimeFigureOut">
              <a:rPr lang="en-US" smtClean="0"/>
              <a:t>4/29/18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8B4E63-6A71-44D2-9AC2-D7BFF124BDF0}" type="slidenum">
              <a:rPr lang="en-US" smtClean="0"/>
              <a:t>‹#›</a:t>
            </a:fld>
            <a:endParaRPr lang="en-US"/>
          </a:p>
        </p:txBody>
      </p:sp>
    </p:spTree>
    <p:extLst>
      <p:ext uri="{BB962C8B-B14F-4D97-AF65-F5344CB8AC3E}">
        <p14:creationId xmlns:p14="http://schemas.microsoft.com/office/powerpoint/2010/main" val="2008191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B66EAB-6D0D-4E9A-8089-E29CA7D44FA5}" type="datetimeFigureOut">
              <a:rPr lang="en-US" smtClean="0"/>
              <a:t>4/29/18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8B4E63-6A71-44D2-9AC2-D7BFF124BDF0}" type="slidenum">
              <a:rPr lang="en-US" smtClean="0"/>
              <a:t>‹#›</a:t>
            </a:fld>
            <a:endParaRPr lang="en-US"/>
          </a:p>
        </p:txBody>
      </p:sp>
    </p:spTree>
    <p:extLst>
      <p:ext uri="{BB962C8B-B14F-4D97-AF65-F5344CB8AC3E}">
        <p14:creationId xmlns:p14="http://schemas.microsoft.com/office/powerpoint/2010/main" val="3414534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685800" y="2133600"/>
            <a:ext cx="7772400" cy="1143000"/>
          </a:xfrm>
        </p:spPr>
        <p:txBody>
          <a:bodyPr/>
          <a:lstStyle/>
          <a:p>
            <a:pPr eaLnBrk="1" hangingPunct="1"/>
            <a:r>
              <a:rPr lang="en-US" smtClean="0"/>
              <a:t>Intrusion Detection Systems</a:t>
            </a:r>
          </a:p>
        </p:txBody>
      </p:sp>
    </p:spTree>
    <p:extLst>
      <p:ext uri="{BB962C8B-B14F-4D97-AF65-F5344CB8AC3E}">
        <p14:creationId xmlns:p14="http://schemas.microsoft.com/office/powerpoint/2010/main" val="867002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73088" y="322263"/>
            <a:ext cx="8110537" cy="971550"/>
          </a:xfrm>
        </p:spPr>
        <p:txBody>
          <a:bodyPr>
            <a:normAutofit/>
          </a:bodyPr>
          <a:lstStyle/>
          <a:p>
            <a:pPr eaLnBrk="1" hangingPunct="1"/>
            <a:r>
              <a:rPr lang="en-US" altLang="en-US" sz="3700" dirty="0" smtClean="0"/>
              <a:t>Intrusion Detection Systems</a:t>
            </a:r>
          </a:p>
        </p:txBody>
      </p:sp>
      <p:sp>
        <p:nvSpPr>
          <p:cNvPr id="10243" name="Rectangle 3"/>
          <p:cNvSpPr>
            <a:spLocks noGrp="1" noChangeArrowheads="1"/>
          </p:cNvSpPr>
          <p:nvPr>
            <p:ph type="body" idx="1"/>
          </p:nvPr>
        </p:nvSpPr>
        <p:spPr/>
        <p:txBody>
          <a:bodyPr/>
          <a:lstStyle/>
          <a:p>
            <a:r>
              <a:rPr lang="en-US" altLang="en-US" sz="2800" dirty="0"/>
              <a:t>Misuse detection (signature detection)</a:t>
            </a:r>
          </a:p>
          <a:p>
            <a:pPr lvl="1"/>
            <a:r>
              <a:rPr lang="en-US" altLang="en-US" sz="2400" dirty="0"/>
              <a:t>Catch intrusions in terms of the characteristics of known intrusions or system vulnerabilities</a:t>
            </a:r>
          </a:p>
          <a:p>
            <a:pPr lvl="1"/>
            <a:r>
              <a:rPr lang="en-US" altLang="en-US" sz="2400" dirty="0"/>
              <a:t>Any action that </a:t>
            </a:r>
            <a:r>
              <a:rPr lang="en-US" altLang="en-US" sz="2400" dirty="0">
                <a:solidFill>
                  <a:srgbClr val="FF0066"/>
                </a:solidFill>
              </a:rPr>
              <a:t>conforms</a:t>
            </a:r>
            <a:r>
              <a:rPr lang="en-US" altLang="en-US" sz="2400" dirty="0"/>
              <a:t> to the pattern of a known attack or vulnerability is considered intrusive.</a:t>
            </a:r>
          </a:p>
          <a:p>
            <a:pPr eaLnBrk="1" hangingPunct="1"/>
            <a:r>
              <a:rPr lang="en-US" altLang="en-US" sz="2800" dirty="0" smtClean="0"/>
              <a:t>Anomaly detection </a:t>
            </a:r>
          </a:p>
          <a:p>
            <a:pPr lvl="1" eaLnBrk="1" hangingPunct="1"/>
            <a:r>
              <a:rPr lang="en-US" altLang="en-US" sz="2400" dirty="0" smtClean="0"/>
              <a:t>Based on the normal behavior of a subject (e.g., a user)</a:t>
            </a:r>
          </a:p>
          <a:p>
            <a:pPr lvl="1" eaLnBrk="1" hangingPunct="1"/>
            <a:r>
              <a:rPr lang="en-US" altLang="en-US" sz="2400" dirty="0" smtClean="0"/>
              <a:t>Any action that significantly </a:t>
            </a:r>
            <a:r>
              <a:rPr lang="en-US" altLang="en-US" sz="2400" dirty="0" smtClean="0">
                <a:solidFill>
                  <a:srgbClr val="FF0066"/>
                </a:solidFill>
              </a:rPr>
              <a:t>deviates</a:t>
            </a:r>
            <a:r>
              <a:rPr lang="en-US" altLang="en-US" sz="2400" dirty="0" smtClean="0"/>
              <a:t> from the normal behavior is considered intrusive.</a:t>
            </a:r>
          </a:p>
        </p:txBody>
      </p:sp>
    </p:spTree>
    <p:extLst>
      <p:ext uri="{BB962C8B-B14F-4D97-AF65-F5344CB8AC3E}">
        <p14:creationId xmlns:p14="http://schemas.microsoft.com/office/powerpoint/2010/main" val="11700828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lIns="123444" tIns="0" rIns="148133" bIns="0"/>
          <a:lstStyle/>
          <a:p>
            <a:pPr eaLnBrk="1" hangingPunct="1"/>
            <a:r>
              <a:rPr lang="en-US" altLang="en-US" smtClean="0"/>
              <a:t>Misuse (Signature) Detection</a:t>
            </a:r>
          </a:p>
        </p:txBody>
      </p:sp>
      <p:sp>
        <p:nvSpPr>
          <p:cNvPr id="13315" name="Rectangle 3"/>
          <p:cNvSpPr>
            <a:spLocks noGrp="1" noChangeArrowheads="1"/>
          </p:cNvSpPr>
          <p:nvPr>
            <p:ph type="body" idx="1"/>
          </p:nvPr>
        </p:nvSpPr>
        <p:spPr/>
        <p:txBody>
          <a:bodyPr lIns="41148" tIns="0" rIns="41148" bIns="0"/>
          <a:lstStyle/>
          <a:p>
            <a:pPr marL="635000" indent="-427038" eaLnBrk="1" hangingPunct="1"/>
            <a:r>
              <a:rPr lang="en-US" altLang="en-US" sz="2800" smtClean="0"/>
              <a:t>Profile signatures of known attacks</a:t>
            </a:r>
          </a:p>
          <a:p>
            <a:pPr marL="977900" lvl="1" indent="-427038" eaLnBrk="1" hangingPunct="1"/>
            <a:r>
              <a:rPr lang="en-US" altLang="en-US" sz="2400" smtClean="0"/>
              <a:t>Monitor operational state for signature</a:t>
            </a:r>
          </a:p>
          <a:p>
            <a:pPr marL="977900" lvl="1" indent="-427038" eaLnBrk="1" hangingPunct="1"/>
            <a:r>
              <a:rPr lang="en-US" altLang="en-US" sz="2400" smtClean="0"/>
              <a:t>Hypothesis: attacks of the same kind has enough similarity to distinguish from normal behavior</a:t>
            </a:r>
          </a:p>
          <a:p>
            <a:pPr marL="635000" indent="-427038" eaLnBrk="1" hangingPunct="1"/>
            <a:r>
              <a:rPr lang="en-US" altLang="en-US" sz="2800" smtClean="0"/>
              <a:t>Q: Where do these signatures come from?</a:t>
            </a:r>
          </a:p>
          <a:p>
            <a:pPr marL="977900" lvl="1" indent="-427038" eaLnBrk="1" hangingPunct="1"/>
            <a:r>
              <a:rPr lang="en-US" altLang="en-US" sz="2400" smtClean="0"/>
              <a:t>Record: recorded progression of known attacks</a:t>
            </a:r>
          </a:p>
          <a:p>
            <a:pPr marL="977900" lvl="1" indent="-427038" eaLnBrk="1" hangingPunct="1"/>
            <a:r>
              <a:rPr lang="en-US" altLang="en-US" sz="2400" smtClean="0"/>
              <a:t>often by analyzing attack scripts from Internet</a:t>
            </a:r>
          </a:p>
          <a:p>
            <a:pPr marL="977900" lvl="1" indent="-427038" eaLnBrk="1" hangingPunct="1"/>
            <a:r>
              <a:rPr lang="en-US" altLang="en-US" sz="2400" smtClean="0"/>
              <a:t>Expert: domain knowledge</a:t>
            </a:r>
          </a:p>
          <a:p>
            <a:pPr marL="635000" indent="-427038" eaLnBrk="1" hangingPunct="1"/>
            <a:r>
              <a:rPr lang="en-US" altLang="en-US" sz="2800" smtClean="0"/>
              <a:t>AI: Learn by negative and positive feedback</a:t>
            </a:r>
          </a:p>
        </p:txBody>
      </p:sp>
    </p:spTree>
    <p:extLst>
      <p:ext uri="{BB962C8B-B14F-4D97-AF65-F5344CB8AC3E}">
        <p14:creationId xmlns:p14="http://schemas.microsoft.com/office/powerpoint/2010/main" val="259442099"/>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609600" y="457200"/>
            <a:ext cx="8001000" cy="1143000"/>
          </a:xfrm>
        </p:spPr>
        <p:txBody>
          <a:bodyPr/>
          <a:lstStyle/>
          <a:p>
            <a:pPr eaLnBrk="1" hangingPunct="1"/>
            <a:r>
              <a:rPr lang="en-US" smtClean="0"/>
              <a:t>Signature Detection Example</a:t>
            </a:r>
          </a:p>
        </p:txBody>
      </p:sp>
      <p:sp>
        <p:nvSpPr>
          <p:cNvPr id="136195" name="Rectangle 3"/>
          <p:cNvSpPr>
            <a:spLocks noGrp="1" noChangeArrowheads="1"/>
          </p:cNvSpPr>
          <p:nvPr>
            <p:ph idx="1"/>
          </p:nvPr>
        </p:nvSpPr>
        <p:spPr>
          <a:xfrm>
            <a:off x="685800" y="1676400"/>
            <a:ext cx="7772400" cy="4343400"/>
          </a:xfrm>
        </p:spPr>
        <p:txBody>
          <a:bodyPr/>
          <a:lstStyle/>
          <a:p>
            <a:pPr eaLnBrk="1" hangingPunct="1"/>
            <a:r>
              <a:rPr lang="en-US" sz="2800" smtClean="0"/>
              <a:t>Failed login attempts may indicate password cracking attack</a:t>
            </a:r>
          </a:p>
          <a:p>
            <a:pPr eaLnBrk="1" hangingPunct="1"/>
            <a:r>
              <a:rPr lang="en-US" sz="2800" smtClean="0"/>
              <a:t>IDS could use the rule “</a:t>
            </a:r>
            <a:r>
              <a:rPr lang="en-US" sz="2800" smtClean="0">
                <a:latin typeface="Times-Roman" charset="0"/>
              </a:rPr>
              <a:t>N</a:t>
            </a:r>
            <a:r>
              <a:rPr lang="en-US" sz="2800" smtClean="0"/>
              <a:t> failed login attempts in </a:t>
            </a:r>
            <a:r>
              <a:rPr lang="en-US" sz="2800" smtClean="0">
                <a:latin typeface="Times-Roman" charset="0"/>
              </a:rPr>
              <a:t>M</a:t>
            </a:r>
            <a:r>
              <a:rPr lang="en-US" sz="2800" smtClean="0"/>
              <a:t> seconds” as </a:t>
            </a:r>
            <a:r>
              <a:rPr lang="en-US" sz="2800" b="1" smtClean="0">
                <a:solidFill>
                  <a:schemeClr val="accent2"/>
                </a:solidFill>
              </a:rPr>
              <a:t>signature</a:t>
            </a:r>
            <a:endParaRPr lang="en-US" sz="2800" smtClean="0"/>
          </a:p>
          <a:p>
            <a:pPr eaLnBrk="1" hangingPunct="1"/>
            <a:r>
              <a:rPr lang="en-US" sz="2800" smtClean="0"/>
              <a:t>If </a:t>
            </a:r>
            <a:r>
              <a:rPr lang="en-US" sz="2800" smtClean="0">
                <a:latin typeface="Times-Roman" charset="0"/>
              </a:rPr>
              <a:t>N</a:t>
            </a:r>
            <a:r>
              <a:rPr lang="en-US" sz="2800" smtClean="0"/>
              <a:t> or more failed login attempts in </a:t>
            </a:r>
            <a:r>
              <a:rPr lang="en-US" sz="2800" smtClean="0">
                <a:latin typeface="Times-Roman" charset="0"/>
              </a:rPr>
              <a:t>M</a:t>
            </a:r>
            <a:r>
              <a:rPr lang="en-US" sz="2800" smtClean="0"/>
              <a:t> seconds, IDS warns of attack</a:t>
            </a:r>
          </a:p>
          <a:p>
            <a:pPr eaLnBrk="1" hangingPunct="1"/>
            <a:r>
              <a:rPr lang="en-US" sz="2800" smtClean="0"/>
              <a:t>Note that the warning is specific</a:t>
            </a:r>
          </a:p>
          <a:p>
            <a:pPr lvl="1" eaLnBrk="1" hangingPunct="1"/>
            <a:r>
              <a:rPr lang="en-US" sz="2400" smtClean="0"/>
              <a:t>Admin knows what attack is suspected</a:t>
            </a:r>
          </a:p>
          <a:p>
            <a:pPr lvl="1" eaLnBrk="1" hangingPunct="1"/>
            <a:r>
              <a:rPr lang="en-US" sz="2400" smtClean="0"/>
              <a:t>Admin can verify attack (or false alarm) </a:t>
            </a:r>
          </a:p>
        </p:txBody>
      </p:sp>
    </p:spTree>
    <p:extLst>
      <p:ext uri="{BB962C8B-B14F-4D97-AF65-F5344CB8AC3E}">
        <p14:creationId xmlns:p14="http://schemas.microsoft.com/office/powerpoint/2010/main" val="603919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685800" y="381000"/>
            <a:ext cx="7772400" cy="1143000"/>
          </a:xfrm>
        </p:spPr>
        <p:txBody>
          <a:bodyPr/>
          <a:lstStyle/>
          <a:p>
            <a:pPr eaLnBrk="1" hangingPunct="1"/>
            <a:r>
              <a:rPr lang="en-US" smtClean="0"/>
              <a:t>Signature Detection</a:t>
            </a:r>
          </a:p>
        </p:txBody>
      </p:sp>
      <p:sp>
        <p:nvSpPr>
          <p:cNvPr id="137219" name="Rectangle 3"/>
          <p:cNvSpPr>
            <a:spLocks noGrp="1" noChangeArrowheads="1"/>
          </p:cNvSpPr>
          <p:nvPr>
            <p:ph idx="1"/>
          </p:nvPr>
        </p:nvSpPr>
        <p:spPr>
          <a:xfrm>
            <a:off x="685800" y="1600200"/>
            <a:ext cx="7924800" cy="4419600"/>
          </a:xfrm>
        </p:spPr>
        <p:txBody>
          <a:bodyPr/>
          <a:lstStyle/>
          <a:p>
            <a:pPr eaLnBrk="1" hangingPunct="1"/>
            <a:r>
              <a:rPr lang="en-US" sz="2800" smtClean="0"/>
              <a:t>Suppose IDS warns whenever </a:t>
            </a:r>
            <a:r>
              <a:rPr lang="en-US" sz="2800" smtClean="0">
                <a:latin typeface="Times-Roman" charset="0"/>
              </a:rPr>
              <a:t>N</a:t>
            </a:r>
            <a:r>
              <a:rPr lang="en-US" sz="2800" smtClean="0"/>
              <a:t> or more failed logins in </a:t>
            </a:r>
            <a:r>
              <a:rPr lang="en-US" sz="2800" smtClean="0">
                <a:latin typeface="Times-Roman" charset="0"/>
              </a:rPr>
              <a:t>M</a:t>
            </a:r>
            <a:r>
              <a:rPr lang="en-US" sz="2800" smtClean="0"/>
              <a:t> seconds</a:t>
            </a:r>
          </a:p>
          <a:p>
            <a:pPr eaLnBrk="1" hangingPunct="1"/>
            <a:r>
              <a:rPr lang="en-US" sz="2800" smtClean="0"/>
              <a:t>Must set </a:t>
            </a:r>
            <a:r>
              <a:rPr lang="en-US" sz="2800" smtClean="0">
                <a:latin typeface="Times-Roman" charset="0"/>
              </a:rPr>
              <a:t>N</a:t>
            </a:r>
            <a:r>
              <a:rPr lang="en-US" sz="2800" smtClean="0"/>
              <a:t> and </a:t>
            </a:r>
            <a:r>
              <a:rPr lang="en-US" sz="2800" smtClean="0">
                <a:latin typeface="Times-Roman" charset="0"/>
              </a:rPr>
              <a:t>M</a:t>
            </a:r>
            <a:r>
              <a:rPr lang="en-US" sz="2800" smtClean="0"/>
              <a:t> so that false alarms not common</a:t>
            </a:r>
          </a:p>
          <a:p>
            <a:pPr eaLnBrk="1" hangingPunct="1"/>
            <a:r>
              <a:rPr lang="en-US" sz="2800" smtClean="0"/>
              <a:t>Can do this based on normal behavior</a:t>
            </a:r>
          </a:p>
          <a:p>
            <a:pPr eaLnBrk="1" hangingPunct="1"/>
            <a:r>
              <a:rPr lang="en-US" sz="2800" smtClean="0"/>
              <a:t>But if attacker knows the signature, he can try </a:t>
            </a:r>
            <a:r>
              <a:rPr lang="en-US" sz="2800" smtClean="0">
                <a:latin typeface="Times-Roman" charset="0"/>
              </a:rPr>
              <a:t>N-1</a:t>
            </a:r>
            <a:r>
              <a:rPr lang="en-US" sz="2800" smtClean="0"/>
              <a:t> logins every </a:t>
            </a:r>
            <a:r>
              <a:rPr lang="en-US" sz="2800" smtClean="0">
                <a:latin typeface="Times-Roman" charset="0"/>
              </a:rPr>
              <a:t>M</a:t>
            </a:r>
            <a:r>
              <a:rPr lang="en-US" sz="2800" smtClean="0"/>
              <a:t> seconds!</a:t>
            </a:r>
          </a:p>
          <a:p>
            <a:pPr eaLnBrk="1" hangingPunct="1"/>
            <a:r>
              <a:rPr lang="en-US" sz="2800" smtClean="0"/>
              <a:t>In this case, signature detection slows the attacker, but might not stop him</a:t>
            </a:r>
          </a:p>
        </p:txBody>
      </p:sp>
    </p:spTree>
    <p:extLst>
      <p:ext uri="{BB962C8B-B14F-4D97-AF65-F5344CB8AC3E}">
        <p14:creationId xmlns:p14="http://schemas.microsoft.com/office/powerpoint/2010/main" val="3022572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685800" y="304800"/>
            <a:ext cx="7772400" cy="1143000"/>
          </a:xfrm>
        </p:spPr>
        <p:txBody>
          <a:bodyPr/>
          <a:lstStyle/>
          <a:p>
            <a:pPr eaLnBrk="1" hangingPunct="1"/>
            <a:r>
              <a:rPr lang="en-US" smtClean="0"/>
              <a:t>Signature Detection</a:t>
            </a:r>
          </a:p>
        </p:txBody>
      </p:sp>
      <p:sp>
        <p:nvSpPr>
          <p:cNvPr id="138243" name="Rectangle 3"/>
          <p:cNvSpPr>
            <a:spLocks noGrp="1" noChangeArrowheads="1"/>
          </p:cNvSpPr>
          <p:nvPr>
            <p:ph idx="1"/>
          </p:nvPr>
        </p:nvSpPr>
        <p:spPr>
          <a:xfrm>
            <a:off x="685800" y="1676400"/>
            <a:ext cx="8001000" cy="4495800"/>
          </a:xfrm>
        </p:spPr>
        <p:txBody>
          <a:bodyPr/>
          <a:lstStyle/>
          <a:p>
            <a:pPr eaLnBrk="1" hangingPunct="1"/>
            <a:r>
              <a:rPr lang="en-US" sz="2800" smtClean="0"/>
              <a:t>Many techniques used to make signature detection more robust</a:t>
            </a:r>
          </a:p>
          <a:p>
            <a:pPr eaLnBrk="1" hangingPunct="1"/>
            <a:r>
              <a:rPr lang="en-US" sz="2800" smtClean="0"/>
              <a:t>Goal is usually to detect “almost signatures”</a:t>
            </a:r>
          </a:p>
          <a:p>
            <a:pPr eaLnBrk="1" hangingPunct="1"/>
            <a:r>
              <a:rPr lang="en-US" sz="2800" smtClean="0"/>
              <a:t>For example, if “about” </a:t>
            </a:r>
            <a:r>
              <a:rPr lang="en-US" sz="2800" smtClean="0">
                <a:latin typeface="Times-Roman" charset="0"/>
              </a:rPr>
              <a:t>N</a:t>
            </a:r>
            <a:r>
              <a:rPr lang="en-US" sz="2800" smtClean="0"/>
              <a:t> login attempts in “about” </a:t>
            </a:r>
            <a:r>
              <a:rPr lang="en-US" sz="2800" smtClean="0">
                <a:latin typeface="Times-Roman" charset="0"/>
              </a:rPr>
              <a:t>M</a:t>
            </a:r>
            <a:r>
              <a:rPr lang="en-US" sz="2800" smtClean="0"/>
              <a:t> seconds</a:t>
            </a:r>
          </a:p>
          <a:p>
            <a:pPr lvl="1" eaLnBrk="1" hangingPunct="1"/>
            <a:r>
              <a:rPr lang="en-US" sz="2400" smtClean="0"/>
              <a:t>Warn of possible password cracking attempt</a:t>
            </a:r>
          </a:p>
          <a:p>
            <a:pPr lvl="1" eaLnBrk="1" hangingPunct="1"/>
            <a:r>
              <a:rPr lang="en-US" sz="2400" smtClean="0"/>
              <a:t>What are reasonable values for “about”?</a:t>
            </a:r>
          </a:p>
          <a:p>
            <a:pPr lvl="1" eaLnBrk="1" hangingPunct="1"/>
            <a:r>
              <a:rPr lang="en-US" sz="2400" smtClean="0"/>
              <a:t>Can use statistical analysis, heuristics, other</a:t>
            </a:r>
          </a:p>
          <a:p>
            <a:pPr lvl="1" eaLnBrk="1" hangingPunct="1"/>
            <a:r>
              <a:rPr lang="en-US" sz="2400" smtClean="0"/>
              <a:t>Must take care not to increase false alarm rate</a:t>
            </a:r>
          </a:p>
        </p:txBody>
      </p:sp>
    </p:spTree>
    <p:extLst>
      <p:ext uri="{BB962C8B-B14F-4D97-AF65-F5344CB8AC3E}">
        <p14:creationId xmlns:p14="http://schemas.microsoft.com/office/powerpoint/2010/main" val="2547583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685800" y="381000"/>
            <a:ext cx="7772400" cy="1143000"/>
          </a:xfrm>
        </p:spPr>
        <p:txBody>
          <a:bodyPr/>
          <a:lstStyle/>
          <a:p>
            <a:pPr eaLnBrk="1" hangingPunct="1"/>
            <a:r>
              <a:rPr lang="en-US" smtClean="0"/>
              <a:t>Signature Detection</a:t>
            </a:r>
          </a:p>
        </p:txBody>
      </p:sp>
      <p:sp>
        <p:nvSpPr>
          <p:cNvPr id="139267" name="Rectangle 3"/>
          <p:cNvSpPr>
            <a:spLocks noGrp="1" noChangeArrowheads="1"/>
          </p:cNvSpPr>
          <p:nvPr>
            <p:ph idx="1"/>
          </p:nvPr>
        </p:nvSpPr>
        <p:spPr>
          <a:xfrm>
            <a:off x="685800" y="1524000"/>
            <a:ext cx="7772400" cy="4495800"/>
          </a:xfrm>
        </p:spPr>
        <p:txBody>
          <a:bodyPr>
            <a:normAutofit lnSpcReduction="10000"/>
          </a:bodyPr>
          <a:lstStyle/>
          <a:p>
            <a:pPr eaLnBrk="1" hangingPunct="1"/>
            <a:r>
              <a:rPr lang="en-US" sz="2800" smtClean="0"/>
              <a:t>Advantages of signature detection</a:t>
            </a:r>
          </a:p>
          <a:p>
            <a:pPr lvl="1" eaLnBrk="1" hangingPunct="1"/>
            <a:r>
              <a:rPr lang="en-US" sz="2400" smtClean="0"/>
              <a:t>Simple</a:t>
            </a:r>
          </a:p>
          <a:p>
            <a:pPr lvl="1" eaLnBrk="1" hangingPunct="1"/>
            <a:r>
              <a:rPr lang="en-US" sz="2400" smtClean="0"/>
              <a:t>Detect known attacks</a:t>
            </a:r>
          </a:p>
          <a:p>
            <a:pPr lvl="1" eaLnBrk="1" hangingPunct="1"/>
            <a:r>
              <a:rPr lang="en-US" sz="2400" smtClean="0"/>
              <a:t>Know which attack at time of detection</a:t>
            </a:r>
          </a:p>
          <a:p>
            <a:pPr lvl="1" eaLnBrk="1" hangingPunct="1"/>
            <a:r>
              <a:rPr lang="en-US" sz="2400" smtClean="0"/>
              <a:t>Efficient (if reasonable number of signatures)</a:t>
            </a:r>
          </a:p>
          <a:p>
            <a:pPr eaLnBrk="1" hangingPunct="1"/>
            <a:r>
              <a:rPr lang="en-US" sz="2800" smtClean="0"/>
              <a:t>Disadvantages of signature detection</a:t>
            </a:r>
          </a:p>
          <a:p>
            <a:pPr lvl="1" eaLnBrk="1" hangingPunct="1"/>
            <a:r>
              <a:rPr lang="en-US" sz="2400" smtClean="0"/>
              <a:t>Signature files must be kept up to date</a:t>
            </a:r>
          </a:p>
          <a:p>
            <a:pPr lvl="1" eaLnBrk="1" hangingPunct="1"/>
            <a:r>
              <a:rPr lang="en-US" sz="2400" smtClean="0"/>
              <a:t>Number of signatures may become large</a:t>
            </a:r>
          </a:p>
          <a:p>
            <a:pPr lvl="1" eaLnBrk="1" hangingPunct="1"/>
            <a:r>
              <a:rPr lang="en-US" sz="2400" smtClean="0"/>
              <a:t>Can only detect known attacks</a:t>
            </a:r>
          </a:p>
          <a:p>
            <a:pPr lvl="1" eaLnBrk="1" hangingPunct="1"/>
            <a:r>
              <a:rPr lang="en-US" sz="2400" smtClean="0"/>
              <a:t>Variation on known attack may not be detected</a:t>
            </a:r>
          </a:p>
        </p:txBody>
      </p:sp>
    </p:spTree>
    <p:extLst>
      <p:ext uri="{BB962C8B-B14F-4D97-AF65-F5344CB8AC3E}">
        <p14:creationId xmlns:p14="http://schemas.microsoft.com/office/powerpoint/2010/main" val="4257355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eaLnBrk="1" hangingPunct="1"/>
            <a:r>
              <a:rPr lang="en-US" smtClean="0"/>
              <a:t>Anomaly Detection</a:t>
            </a:r>
          </a:p>
        </p:txBody>
      </p:sp>
      <p:sp>
        <p:nvSpPr>
          <p:cNvPr id="140291" name="Rectangle 3"/>
          <p:cNvSpPr>
            <a:spLocks noGrp="1" noChangeArrowheads="1"/>
          </p:cNvSpPr>
          <p:nvPr>
            <p:ph idx="1"/>
          </p:nvPr>
        </p:nvSpPr>
        <p:spPr>
          <a:xfrm>
            <a:off x="685800" y="1828800"/>
            <a:ext cx="7848600" cy="4267200"/>
          </a:xfrm>
        </p:spPr>
        <p:txBody>
          <a:bodyPr/>
          <a:lstStyle/>
          <a:p>
            <a:pPr eaLnBrk="1" hangingPunct="1"/>
            <a:r>
              <a:rPr lang="en-US" sz="2800" smtClean="0"/>
              <a:t>Anomaly detection systems look for unusual or abnormal behavior</a:t>
            </a:r>
          </a:p>
          <a:p>
            <a:pPr eaLnBrk="1" hangingPunct="1"/>
            <a:r>
              <a:rPr lang="en-US" sz="2800" smtClean="0"/>
              <a:t>There are (at least) two challenges</a:t>
            </a:r>
          </a:p>
          <a:p>
            <a:pPr lvl="1" eaLnBrk="1" hangingPunct="1"/>
            <a:r>
              <a:rPr lang="en-US" sz="2400" smtClean="0"/>
              <a:t>What is normal for this system?</a:t>
            </a:r>
          </a:p>
          <a:p>
            <a:pPr lvl="1" eaLnBrk="1" hangingPunct="1"/>
            <a:r>
              <a:rPr lang="en-US" sz="2400" smtClean="0"/>
              <a:t>How “far” from normal is abnormal?</a:t>
            </a:r>
          </a:p>
          <a:p>
            <a:pPr eaLnBrk="1" hangingPunct="1"/>
            <a:r>
              <a:rPr lang="en-US" sz="2800" smtClean="0"/>
              <a:t>Statistics is obviously required here!</a:t>
            </a:r>
          </a:p>
          <a:p>
            <a:pPr lvl="1" eaLnBrk="1" hangingPunct="1"/>
            <a:r>
              <a:rPr lang="en-US" sz="2400" smtClean="0"/>
              <a:t>The </a:t>
            </a:r>
            <a:r>
              <a:rPr lang="en-US" sz="2400" b="1" smtClean="0">
                <a:solidFill>
                  <a:schemeClr val="accent2"/>
                </a:solidFill>
              </a:rPr>
              <a:t>mean</a:t>
            </a:r>
            <a:r>
              <a:rPr lang="en-US" sz="2400" smtClean="0"/>
              <a:t> defines normal</a:t>
            </a:r>
          </a:p>
          <a:p>
            <a:pPr lvl="1" eaLnBrk="1" hangingPunct="1"/>
            <a:r>
              <a:rPr lang="en-US" sz="2400" smtClean="0"/>
              <a:t>The </a:t>
            </a:r>
            <a:r>
              <a:rPr lang="en-US" sz="2400" b="1" smtClean="0">
                <a:solidFill>
                  <a:schemeClr val="accent2"/>
                </a:solidFill>
              </a:rPr>
              <a:t>variance</a:t>
            </a:r>
            <a:r>
              <a:rPr lang="en-US" sz="2400" smtClean="0"/>
              <a:t> indicates how far abnormal lives from normal</a:t>
            </a:r>
          </a:p>
        </p:txBody>
      </p:sp>
    </p:spTree>
    <p:extLst>
      <p:ext uri="{BB962C8B-B14F-4D97-AF65-F5344CB8AC3E}">
        <p14:creationId xmlns:p14="http://schemas.microsoft.com/office/powerpoint/2010/main" val="2602913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685800" y="304800"/>
            <a:ext cx="7772400" cy="1143000"/>
          </a:xfrm>
        </p:spPr>
        <p:txBody>
          <a:bodyPr/>
          <a:lstStyle/>
          <a:p>
            <a:pPr eaLnBrk="1" hangingPunct="1"/>
            <a:r>
              <a:rPr lang="en-US" smtClean="0"/>
              <a:t>What is Normal?</a:t>
            </a:r>
          </a:p>
        </p:txBody>
      </p:sp>
      <p:sp>
        <p:nvSpPr>
          <p:cNvPr id="141315" name="Rectangle 3"/>
          <p:cNvSpPr>
            <a:spLocks noGrp="1" noChangeArrowheads="1"/>
          </p:cNvSpPr>
          <p:nvPr>
            <p:ph idx="1"/>
          </p:nvPr>
        </p:nvSpPr>
        <p:spPr>
          <a:xfrm>
            <a:off x="685800" y="1447800"/>
            <a:ext cx="7848600" cy="685800"/>
          </a:xfrm>
        </p:spPr>
        <p:txBody>
          <a:bodyPr/>
          <a:lstStyle/>
          <a:p>
            <a:pPr eaLnBrk="1" hangingPunct="1"/>
            <a:r>
              <a:rPr lang="en-US" sz="2800" dirty="0" smtClean="0"/>
              <a:t>Consider the scatterplot below</a:t>
            </a:r>
          </a:p>
        </p:txBody>
      </p:sp>
      <p:pic>
        <p:nvPicPr>
          <p:cNvPr id="141316" name="Picture 4"/>
          <p:cNvPicPr>
            <a:picLocks noChangeAspect="1" noChangeArrowheads="1"/>
          </p:cNvPicPr>
          <p:nvPr/>
        </p:nvPicPr>
        <p:blipFill>
          <a:blip r:embed="rId2" cstate="print"/>
          <a:srcRect/>
          <a:stretch>
            <a:fillRect/>
          </a:stretch>
        </p:blipFill>
        <p:spPr bwMode="auto">
          <a:xfrm>
            <a:off x="901700" y="2270125"/>
            <a:ext cx="3213100" cy="3225800"/>
          </a:xfrm>
          <a:prstGeom prst="rect">
            <a:avLst/>
          </a:prstGeom>
          <a:noFill/>
          <a:ln w="9525">
            <a:noFill/>
            <a:miter lim="800000"/>
            <a:headEnd/>
            <a:tailEnd/>
          </a:ln>
        </p:spPr>
      </p:pic>
      <p:sp>
        <p:nvSpPr>
          <p:cNvPr id="141317" name="Rectangle 5"/>
          <p:cNvSpPr>
            <a:spLocks noChangeArrowheads="1"/>
          </p:cNvSpPr>
          <p:nvPr/>
        </p:nvSpPr>
        <p:spPr bwMode="auto">
          <a:xfrm>
            <a:off x="2355850" y="5546725"/>
            <a:ext cx="311150" cy="396875"/>
          </a:xfrm>
          <a:prstGeom prst="rect">
            <a:avLst/>
          </a:prstGeom>
          <a:noFill/>
          <a:ln w="9525">
            <a:noFill/>
            <a:miter lim="800000"/>
            <a:headEnd/>
            <a:tailEnd/>
          </a:ln>
        </p:spPr>
        <p:txBody>
          <a:bodyPr wrap="none">
            <a:spAutoFit/>
          </a:bodyPr>
          <a:lstStyle/>
          <a:p>
            <a:r>
              <a:rPr lang="en-US" sz="2000">
                <a:latin typeface="Times-Roman" charset="0"/>
              </a:rPr>
              <a:t>x</a:t>
            </a:r>
          </a:p>
        </p:txBody>
      </p:sp>
      <p:sp>
        <p:nvSpPr>
          <p:cNvPr id="141318" name="Rectangle 6"/>
          <p:cNvSpPr>
            <a:spLocks noChangeArrowheads="1"/>
          </p:cNvSpPr>
          <p:nvPr/>
        </p:nvSpPr>
        <p:spPr bwMode="auto">
          <a:xfrm>
            <a:off x="374650" y="3657600"/>
            <a:ext cx="311150" cy="396875"/>
          </a:xfrm>
          <a:prstGeom prst="rect">
            <a:avLst/>
          </a:prstGeom>
          <a:noFill/>
          <a:ln w="9525">
            <a:noFill/>
            <a:miter lim="800000"/>
            <a:headEnd/>
            <a:tailEnd/>
          </a:ln>
        </p:spPr>
        <p:txBody>
          <a:bodyPr wrap="none">
            <a:spAutoFit/>
          </a:bodyPr>
          <a:lstStyle/>
          <a:p>
            <a:r>
              <a:rPr lang="en-US" sz="2000">
                <a:latin typeface="Times-Roman" charset="0"/>
              </a:rPr>
              <a:t>y</a:t>
            </a:r>
          </a:p>
        </p:txBody>
      </p:sp>
      <p:sp>
        <p:nvSpPr>
          <p:cNvPr id="141319" name="Rectangle 7"/>
          <p:cNvSpPr>
            <a:spLocks noChangeArrowheads="1"/>
          </p:cNvSpPr>
          <p:nvPr/>
        </p:nvSpPr>
        <p:spPr bwMode="auto">
          <a:xfrm>
            <a:off x="4495800" y="2133600"/>
            <a:ext cx="4191000" cy="3810000"/>
          </a:xfrm>
          <a:prstGeom prst="rect">
            <a:avLst/>
          </a:prstGeom>
          <a:noFill/>
          <a:ln w="9525">
            <a:noFill/>
            <a:miter lim="800000"/>
            <a:headEnd/>
            <a:tailEnd/>
          </a:ln>
        </p:spPr>
        <p:txBody>
          <a:bodyPr/>
          <a:lstStyle/>
          <a:p>
            <a:pPr marL="342900" indent="-342900">
              <a:lnSpc>
                <a:spcPct val="90000"/>
              </a:lnSpc>
              <a:spcBef>
                <a:spcPct val="20000"/>
              </a:spcBef>
              <a:buClr>
                <a:schemeClr val="accent2"/>
              </a:buClr>
              <a:buSzPct val="75000"/>
              <a:buFont typeface="Wingdings" pitchFamily="2" charset="2"/>
              <a:buChar char="q"/>
            </a:pPr>
            <a:r>
              <a:rPr lang="en-US" sz="2800"/>
              <a:t>White dot is “normal”</a:t>
            </a:r>
          </a:p>
          <a:p>
            <a:pPr marL="342900" indent="-342900">
              <a:lnSpc>
                <a:spcPct val="90000"/>
              </a:lnSpc>
              <a:spcBef>
                <a:spcPct val="20000"/>
              </a:spcBef>
              <a:buClr>
                <a:schemeClr val="accent2"/>
              </a:buClr>
              <a:buSzPct val="75000"/>
              <a:buFont typeface="Wingdings" pitchFamily="2" charset="2"/>
              <a:buChar char="q"/>
            </a:pPr>
            <a:r>
              <a:rPr lang="en-US" sz="2800"/>
              <a:t>Is red dot normal?</a:t>
            </a:r>
          </a:p>
          <a:p>
            <a:pPr marL="342900" indent="-342900">
              <a:lnSpc>
                <a:spcPct val="90000"/>
              </a:lnSpc>
              <a:spcBef>
                <a:spcPct val="20000"/>
              </a:spcBef>
              <a:buClr>
                <a:schemeClr val="accent2"/>
              </a:buClr>
              <a:buSzPct val="75000"/>
              <a:buFont typeface="Wingdings" pitchFamily="2" charset="2"/>
              <a:buChar char="q"/>
            </a:pPr>
            <a:r>
              <a:rPr lang="en-US" sz="2800"/>
              <a:t>Is green dot normal?</a:t>
            </a:r>
          </a:p>
          <a:p>
            <a:pPr marL="342900" indent="-342900">
              <a:lnSpc>
                <a:spcPct val="90000"/>
              </a:lnSpc>
              <a:spcBef>
                <a:spcPct val="20000"/>
              </a:spcBef>
              <a:buClr>
                <a:schemeClr val="accent2"/>
              </a:buClr>
              <a:buSzPct val="75000"/>
              <a:buFont typeface="Wingdings" pitchFamily="2" charset="2"/>
              <a:buChar char="q"/>
            </a:pPr>
            <a:r>
              <a:rPr lang="en-US" sz="2800"/>
              <a:t>How abnormal is the blue dot?</a:t>
            </a:r>
          </a:p>
          <a:p>
            <a:pPr marL="342900" indent="-342900">
              <a:lnSpc>
                <a:spcPct val="90000"/>
              </a:lnSpc>
              <a:spcBef>
                <a:spcPct val="20000"/>
              </a:spcBef>
              <a:buClr>
                <a:schemeClr val="accent2"/>
              </a:buClr>
              <a:buSzPct val="75000"/>
              <a:buFont typeface="Wingdings" pitchFamily="2" charset="2"/>
              <a:buChar char="q"/>
            </a:pPr>
            <a:r>
              <a:rPr lang="en-US" sz="2800"/>
              <a:t>Stats can be tricky!</a:t>
            </a:r>
          </a:p>
        </p:txBody>
      </p:sp>
      <p:sp>
        <p:nvSpPr>
          <p:cNvPr id="141320" name="AutoShape 8"/>
          <p:cNvSpPr>
            <a:spLocks noChangeArrowheads="1"/>
          </p:cNvSpPr>
          <p:nvPr/>
        </p:nvSpPr>
        <p:spPr bwMode="auto">
          <a:xfrm>
            <a:off x="3048000" y="3641725"/>
            <a:ext cx="76200" cy="76200"/>
          </a:xfrm>
          <a:prstGeom prst="octagon">
            <a:avLst>
              <a:gd name="adj" fmla="val 29287"/>
            </a:avLst>
          </a:prstGeom>
          <a:solidFill>
            <a:schemeClr val="bg1"/>
          </a:solidFill>
          <a:ln w="9525">
            <a:solidFill>
              <a:schemeClr val="tx1"/>
            </a:solidFill>
            <a:miter lim="800000"/>
            <a:headEnd/>
            <a:tailEnd/>
          </a:ln>
        </p:spPr>
        <p:txBody>
          <a:bodyPr wrap="none" anchor="ctr"/>
          <a:lstStyle/>
          <a:p>
            <a:endParaRPr lang="en-US"/>
          </a:p>
        </p:txBody>
      </p:sp>
      <p:sp>
        <p:nvSpPr>
          <p:cNvPr id="141321" name="AutoShape 9"/>
          <p:cNvSpPr>
            <a:spLocks noChangeArrowheads="1"/>
          </p:cNvSpPr>
          <p:nvPr/>
        </p:nvSpPr>
        <p:spPr bwMode="auto">
          <a:xfrm>
            <a:off x="3124200" y="3946525"/>
            <a:ext cx="76200" cy="76200"/>
          </a:xfrm>
          <a:prstGeom prst="octagon">
            <a:avLst>
              <a:gd name="adj" fmla="val 29287"/>
            </a:avLst>
          </a:prstGeom>
          <a:solidFill>
            <a:srgbClr val="FF0000"/>
          </a:solidFill>
          <a:ln w="9525">
            <a:solidFill>
              <a:schemeClr val="tx1"/>
            </a:solidFill>
            <a:miter lim="800000"/>
            <a:headEnd/>
            <a:tailEnd/>
          </a:ln>
        </p:spPr>
        <p:txBody>
          <a:bodyPr wrap="none" anchor="ctr"/>
          <a:lstStyle/>
          <a:p>
            <a:endParaRPr lang="en-US"/>
          </a:p>
        </p:txBody>
      </p:sp>
      <p:sp>
        <p:nvSpPr>
          <p:cNvPr id="141322" name="AutoShape 10"/>
          <p:cNvSpPr>
            <a:spLocks noChangeArrowheads="1"/>
          </p:cNvSpPr>
          <p:nvPr/>
        </p:nvSpPr>
        <p:spPr bwMode="auto">
          <a:xfrm>
            <a:off x="2819400" y="4098925"/>
            <a:ext cx="76200" cy="76200"/>
          </a:xfrm>
          <a:prstGeom prst="octagon">
            <a:avLst>
              <a:gd name="adj" fmla="val 29287"/>
            </a:avLst>
          </a:prstGeom>
          <a:solidFill>
            <a:srgbClr val="40FF0E"/>
          </a:solidFill>
          <a:ln w="9525">
            <a:solidFill>
              <a:schemeClr val="tx1"/>
            </a:solidFill>
            <a:miter lim="800000"/>
            <a:headEnd/>
            <a:tailEnd/>
          </a:ln>
        </p:spPr>
        <p:txBody>
          <a:bodyPr wrap="none" anchor="ctr"/>
          <a:lstStyle/>
          <a:p>
            <a:endParaRPr lang="en-US"/>
          </a:p>
        </p:txBody>
      </p:sp>
      <p:sp>
        <p:nvSpPr>
          <p:cNvPr id="141323" name="AutoShape 11"/>
          <p:cNvSpPr>
            <a:spLocks noChangeArrowheads="1"/>
          </p:cNvSpPr>
          <p:nvPr/>
        </p:nvSpPr>
        <p:spPr bwMode="auto">
          <a:xfrm>
            <a:off x="2362200" y="4251325"/>
            <a:ext cx="76200" cy="76200"/>
          </a:xfrm>
          <a:prstGeom prst="octagon">
            <a:avLst>
              <a:gd name="adj" fmla="val 29287"/>
            </a:avLst>
          </a:prstGeom>
          <a:solidFill>
            <a:srgbClr val="1320EE"/>
          </a:solid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1401647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685800" y="304800"/>
            <a:ext cx="7772400" cy="1143000"/>
          </a:xfrm>
        </p:spPr>
        <p:txBody>
          <a:bodyPr/>
          <a:lstStyle/>
          <a:p>
            <a:pPr eaLnBrk="1" hangingPunct="1"/>
            <a:r>
              <a:rPr lang="en-US" smtClean="0"/>
              <a:t>How to Measure Normal?</a:t>
            </a:r>
          </a:p>
        </p:txBody>
      </p:sp>
      <p:sp>
        <p:nvSpPr>
          <p:cNvPr id="142339" name="Rectangle 3"/>
          <p:cNvSpPr>
            <a:spLocks noGrp="1" noChangeArrowheads="1"/>
          </p:cNvSpPr>
          <p:nvPr>
            <p:ph idx="1"/>
          </p:nvPr>
        </p:nvSpPr>
        <p:spPr>
          <a:xfrm>
            <a:off x="685800" y="1676400"/>
            <a:ext cx="7848600" cy="4419600"/>
          </a:xfrm>
        </p:spPr>
        <p:txBody>
          <a:bodyPr/>
          <a:lstStyle/>
          <a:p>
            <a:pPr eaLnBrk="1" hangingPunct="1"/>
            <a:r>
              <a:rPr lang="en-US" smtClean="0"/>
              <a:t>How to measure normal?</a:t>
            </a:r>
          </a:p>
          <a:p>
            <a:pPr lvl="1" eaLnBrk="1" hangingPunct="1"/>
            <a:r>
              <a:rPr lang="en-US" smtClean="0"/>
              <a:t>Must measure during “representative” behavior</a:t>
            </a:r>
          </a:p>
          <a:p>
            <a:pPr lvl="1" eaLnBrk="1" hangingPunct="1"/>
            <a:r>
              <a:rPr lang="en-US" smtClean="0"/>
              <a:t>Must not measure during an attack…</a:t>
            </a:r>
          </a:p>
          <a:p>
            <a:pPr lvl="1" eaLnBrk="1" hangingPunct="1"/>
            <a:r>
              <a:rPr lang="en-US" smtClean="0"/>
              <a:t>…or else attack will seem normal!</a:t>
            </a:r>
          </a:p>
          <a:p>
            <a:pPr lvl="1" eaLnBrk="1" hangingPunct="1"/>
            <a:r>
              <a:rPr lang="en-US" smtClean="0"/>
              <a:t>Normal is statistical mean</a:t>
            </a:r>
          </a:p>
          <a:p>
            <a:pPr lvl="1" eaLnBrk="1" hangingPunct="1"/>
            <a:r>
              <a:rPr lang="en-US" smtClean="0"/>
              <a:t>Must also compute variance to have any reasonable chance of success</a:t>
            </a:r>
          </a:p>
        </p:txBody>
      </p:sp>
    </p:spTree>
    <p:extLst>
      <p:ext uri="{BB962C8B-B14F-4D97-AF65-F5344CB8AC3E}">
        <p14:creationId xmlns:p14="http://schemas.microsoft.com/office/powerpoint/2010/main" val="3451207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685800" y="228600"/>
            <a:ext cx="7848600" cy="762000"/>
          </a:xfrm>
        </p:spPr>
        <p:txBody>
          <a:bodyPr/>
          <a:lstStyle/>
          <a:p>
            <a:pPr eaLnBrk="1" hangingPunct="1"/>
            <a:r>
              <a:rPr lang="en-US" smtClean="0"/>
              <a:t>How to Measure Abnormal?</a:t>
            </a:r>
          </a:p>
        </p:txBody>
      </p:sp>
      <p:sp>
        <p:nvSpPr>
          <p:cNvPr id="143363" name="Rectangle 3"/>
          <p:cNvSpPr>
            <a:spLocks noGrp="1" noChangeArrowheads="1"/>
          </p:cNvSpPr>
          <p:nvPr>
            <p:ph idx="1"/>
          </p:nvPr>
        </p:nvSpPr>
        <p:spPr>
          <a:xfrm>
            <a:off x="685800" y="1143000"/>
            <a:ext cx="7848600" cy="4953000"/>
          </a:xfrm>
        </p:spPr>
        <p:txBody>
          <a:bodyPr>
            <a:normAutofit lnSpcReduction="10000"/>
          </a:bodyPr>
          <a:lstStyle/>
          <a:p>
            <a:pPr eaLnBrk="1" hangingPunct="1"/>
            <a:r>
              <a:rPr lang="en-US" sz="2800" smtClean="0"/>
              <a:t>Abnormal is relative to some “normal”</a:t>
            </a:r>
          </a:p>
          <a:p>
            <a:pPr lvl="1" eaLnBrk="1" hangingPunct="1"/>
            <a:r>
              <a:rPr lang="en-US" sz="2400" smtClean="0"/>
              <a:t>Abnormal indicates possible attack</a:t>
            </a:r>
          </a:p>
          <a:p>
            <a:pPr eaLnBrk="1" hangingPunct="1"/>
            <a:r>
              <a:rPr lang="en-US" sz="2800" smtClean="0"/>
              <a:t>Statistical discrimination techniques: </a:t>
            </a:r>
          </a:p>
          <a:p>
            <a:pPr lvl="1" eaLnBrk="1" hangingPunct="1"/>
            <a:r>
              <a:rPr lang="en-US" sz="2400" smtClean="0"/>
              <a:t>Bayesian statistics</a:t>
            </a:r>
          </a:p>
          <a:p>
            <a:pPr lvl="1" eaLnBrk="1" hangingPunct="1"/>
            <a:r>
              <a:rPr lang="en-US" sz="2400" smtClean="0"/>
              <a:t>Linear discriminant analysis (LDA)</a:t>
            </a:r>
          </a:p>
          <a:p>
            <a:pPr lvl="1" eaLnBrk="1" hangingPunct="1"/>
            <a:r>
              <a:rPr lang="en-US" sz="2400" smtClean="0"/>
              <a:t>Quadratic discriminant analysis (QDA)</a:t>
            </a:r>
          </a:p>
          <a:p>
            <a:pPr lvl="1" eaLnBrk="1" hangingPunct="1"/>
            <a:r>
              <a:rPr lang="en-US" sz="2400" smtClean="0"/>
              <a:t>Neural nets, hidden Markov models, etc.</a:t>
            </a:r>
          </a:p>
          <a:p>
            <a:pPr eaLnBrk="1" hangingPunct="1"/>
            <a:r>
              <a:rPr lang="en-US" sz="2800" smtClean="0"/>
              <a:t>Fancy modeling techniques also used</a:t>
            </a:r>
          </a:p>
          <a:p>
            <a:pPr lvl="1" eaLnBrk="1" hangingPunct="1"/>
            <a:r>
              <a:rPr lang="en-US" sz="2400" smtClean="0"/>
              <a:t>Artificial intelligence</a:t>
            </a:r>
          </a:p>
          <a:p>
            <a:pPr lvl="1" eaLnBrk="1" hangingPunct="1"/>
            <a:r>
              <a:rPr lang="en-US" sz="2400" smtClean="0"/>
              <a:t>Artificial immune system principles</a:t>
            </a:r>
          </a:p>
          <a:p>
            <a:pPr lvl="1" eaLnBrk="1" hangingPunct="1"/>
            <a:r>
              <a:rPr lang="en-US" sz="2400" smtClean="0"/>
              <a:t>Many others!</a:t>
            </a:r>
            <a:endParaRPr lang="en-US" smtClean="0"/>
          </a:p>
        </p:txBody>
      </p:sp>
    </p:spTree>
    <p:extLst>
      <p:ext uri="{BB962C8B-B14F-4D97-AF65-F5344CB8AC3E}">
        <p14:creationId xmlns:p14="http://schemas.microsoft.com/office/powerpoint/2010/main" val="3401675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tLang="en-US" smtClean="0"/>
              <a:t>Intrusion</a:t>
            </a:r>
          </a:p>
        </p:txBody>
      </p:sp>
      <p:sp>
        <p:nvSpPr>
          <p:cNvPr id="3075" name="Rectangle 3"/>
          <p:cNvSpPr>
            <a:spLocks noGrp="1" noChangeArrowheads="1"/>
          </p:cNvSpPr>
          <p:nvPr>
            <p:ph type="body" idx="1"/>
          </p:nvPr>
        </p:nvSpPr>
        <p:spPr/>
        <p:txBody>
          <a:bodyPr/>
          <a:lstStyle/>
          <a:p>
            <a:pPr eaLnBrk="1" hangingPunct="1"/>
            <a:r>
              <a:rPr lang="en-US" altLang="en-US" sz="2800" smtClean="0"/>
              <a:t>Intrusions in an information system are the activities that violate the security policy of the system</a:t>
            </a:r>
          </a:p>
          <a:p>
            <a:pPr eaLnBrk="1" hangingPunct="1"/>
            <a:r>
              <a:rPr lang="en-US" altLang="en-US" sz="2800" smtClean="0"/>
              <a:t>Intrusion taxonomy</a:t>
            </a:r>
          </a:p>
          <a:p>
            <a:pPr lvl="1" eaLnBrk="1" hangingPunct="1"/>
            <a:r>
              <a:rPr lang="en-US" altLang="en-US" sz="2400" smtClean="0"/>
              <a:t>Masquerading</a:t>
            </a:r>
          </a:p>
          <a:p>
            <a:pPr lvl="1" eaLnBrk="1" hangingPunct="1"/>
            <a:r>
              <a:rPr lang="en-US" altLang="en-US" sz="2400" smtClean="0"/>
              <a:t>Control bypass</a:t>
            </a:r>
          </a:p>
          <a:p>
            <a:pPr lvl="1" eaLnBrk="1" hangingPunct="1"/>
            <a:r>
              <a:rPr lang="en-US" altLang="en-US" sz="2400" smtClean="0"/>
              <a:t>Active resource misuse (change)</a:t>
            </a:r>
          </a:p>
          <a:p>
            <a:pPr lvl="1" eaLnBrk="1" hangingPunct="1"/>
            <a:r>
              <a:rPr lang="en-US" altLang="en-US" sz="2400" smtClean="0"/>
              <a:t>Passive resource misuse (read)</a:t>
            </a:r>
          </a:p>
          <a:p>
            <a:pPr lvl="1" eaLnBrk="1" hangingPunct="1"/>
            <a:r>
              <a:rPr lang="en-US" altLang="en-US" sz="2400" smtClean="0"/>
              <a:t>Denial-of-service</a:t>
            </a:r>
          </a:p>
          <a:p>
            <a:pPr lvl="1" eaLnBrk="1" hangingPunct="1"/>
            <a:r>
              <a:rPr lang="en-US" altLang="en-US" sz="2400" smtClean="0"/>
              <a:t>…</a:t>
            </a:r>
          </a:p>
        </p:txBody>
      </p:sp>
    </p:spTree>
    <p:extLst>
      <p:ext uri="{BB962C8B-B14F-4D97-AF65-F5344CB8AC3E}">
        <p14:creationId xmlns:p14="http://schemas.microsoft.com/office/powerpoint/2010/main" val="17440416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609600" y="609600"/>
            <a:ext cx="7924800" cy="1143000"/>
          </a:xfrm>
        </p:spPr>
        <p:txBody>
          <a:bodyPr/>
          <a:lstStyle/>
          <a:p>
            <a:pPr eaLnBrk="1" hangingPunct="1"/>
            <a:r>
              <a:rPr lang="en-US" smtClean="0"/>
              <a:t>Anomaly Detection (1)</a:t>
            </a:r>
          </a:p>
        </p:txBody>
      </p:sp>
      <p:sp>
        <p:nvSpPr>
          <p:cNvPr id="144387" name="Rectangle 3"/>
          <p:cNvSpPr>
            <a:spLocks noGrp="1" noChangeArrowheads="1"/>
          </p:cNvSpPr>
          <p:nvPr>
            <p:ph idx="1"/>
          </p:nvPr>
        </p:nvSpPr>
        <p:spPr>
          <a:xfrm>
            <a:off x="685800" y="1828800"/>
            <a:ext cx="8001000" cy="4343400"/>
          </a:xfrm>
        </p:spPr>
        <p:txBody>
          <a:bodyPr/>
          <a:lstStyle/>
          <a:p>
            <a:pPr eaLnBrk="1" hangingPunct="1"/>
            <a:r>
              <a:rPr lang="en-US" sz="2800" smtClean="0"/>
              <a:t>Spse we monitor use of three commands:</a:t>
            </a:r>
          </a:p>
          <a:p>
            <a:pPr eaLnBrk="1" hangingPunct="1">
              <a:buFont typeface="Wingdings" pitchFamily="2" charset="2"/>
              <a:buNone/>
            </a:pPr>
            <a:r>
              <a:rPr lang="en-US" sz="2800" smtClean="0"/>
              <a:t>	</a:t>
            </a:r>
            <a:r>
              <a:rPr lang="en-US" sz="2400" smtClean="0">
                <a:latin typeface="Times-Roman" charset="0"/>
              </a:rPr>
              <a:t>open, read, close</a:t>
            </a:r>
          </a:p>
          <a:p>
            <a:pPr eaLnBrk="1" hangingPunct="1"/>
            <a:r>
              <a:rPr lang="en-US" sz="2800" smtClean="0"/>
              <a:t>Under normal use we observe that Alice</a:t>
            </a:r>
          </a:p>
          <a:p>
            <a:pPr eaLnBrk="1" hangingPunct="1">
              <a:buFont typeface="Wingdings" pitchFamily="2" charset="2"/>
              <a:buNone/>
            </a:pPr>
            <a:r>
              <a:rPr lang="en-US" sz="2800" smtClean="0"/>
              <a:t>	</a:t>
            </a:r>
            <a:r>
              <a:rPr lang="en-US" sz="2400" smtClean="0">
                <a:latin typeface="Times-Roman" charset="0"/>
              </a:rPr>
              <a:t>open,read,close,open,open,read,close,…</a:t>
            </a:r>
            <a:endParaRPr lang="en-US" sz="2800" smtClean="0"/>
          </a:p>
          <a:p>
            <a:pPr eaLnBrk="1" hangingPunct="1"/>
            <a:r>
              <a:rPr lang="en-US" sz="2800" smtClean="0"/>
              <a:t>Of the six possible ordered pairs, four pairs are “normal” for Alice:</a:t>
            </a:r>
          </a:p>
          <a:p>
            <a:pPr eaLnBrk="1" hangingPunct="1">
              <a:buFont typeface="Wingdings" pitchFamily="2" charset="2"/>
              <a:buNone/>
            </a:pPr>
            <a:r>
              <a:rPr lang="en-US" sz="2800" smtClean="0"/>
              <a:t>	</a:t>
            </a:r>
            <a:r>
              <a:rPr lang="en-US" sz="2400" smtClean="0">
                <a:latin typeface="Times-Roman" charset="0"/>
              </a:rPr>
              <a:t>(open,read), (read,close), (close,open), (open,open)</a:t>
            </a:r>
          </a:p>
          <a:p>
            <a:pPr eaLnBrk="1" hangingPunct="1"/>
            <a:r>
              <a:rPr lang="en-US" sz="2800" smtClean="0"/>
              <a:t>Can we use this to identify unusual activity?</a:t>
            </a:r>
          </a:p>
        </p:txBody>
      </p:sp>
    </p:spTree>
    <p:extLst>
      <p:ext uri="{BB962C8B-B14F-4D97-AF65-F5344CB8AC3E}">
        <p14:creationId xmlns:p14="http://schemas.microsoft.com/office/powerpoint/2010/main" val="2465961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609600" y="457200"/>
            <a:ext cx="7924800" cy="990600"/>
          </a:xfrm>
        </p:spPr>
        <p:txBody>
          <a:bodyPr/>
          <a:lstStyle/>
          <a:p>
            <a:pPr eaLnBrk="1" hangingPunct="1"/>
            <a:r>
              <a:rPr lang="en-US" smtClean="0"/>
              <a:t>Anomaly Detection (1)</a:t>
            </a:r>
          </a:p>
        </p:txBody>
      </p:sp>
      <p:sp>
        <p:nvSpPr>
          <p:cNvPr id="145411" name="Rectangle 3"/>
          <p:cNvSpPr>
            <a:spLocks noGrp="1" noChangeArrowheads="1"/>
          </p:cNvSpPr>
          <p:nvPr>
            <p:ph idx="1"/>
          </p:nvPr>
        </p:nvSpPr>
        <p:spPr>
          <a:xfrm>
            <a:off x="533400" y="1752600"/>
            <a:ext cx="8153400" cy="4419600"/>
          </a:xfrm>
        </p:spPr>
        <p:txBody>
          <a:bodyPr/>
          <a:lstStyle/>
          <a:p>
            <a:pPr eaLnBrk="1" hangingPunct="1"/>
            <a:r>
              <a:rPr lang="en-US" sz="2800" smtClean="0"/>
              <a:t>We monitor use of the three commands</a:t>
            </a:r>
          </a:p>
          <a:p>
            <a:pPr eaLnBrk="1" hangingPunct="1">
              <a:buFont typeface="Wingdings" pitchFamily="2" charset="2"/>
              <a:buNone/>
            </a:pPr>
            <a:r>
              <a:rPr lang="en-US" sz="2800" smtClean="0"/>
              <a:t>	 </a:t>
            </a:r>
            <a:r>
              <a:rPr lang="en-US" sz="2800" smtClean="0">
                <a:latin typeface="Times-Roman" charset="0"/>
              </a:rPr>
              <a:t>open, read, close</a:t>
            </a:r>
            <a:endParaRPr lang="en-US" sz="2800" smtClean="0"/>
          </a:p>
          <a:p>
            <a:pPr eaLnBrk="1" hangingPunct="1"/>
            <a:r>
              <a:rPr lang="en-US" sz="2800" smtClean="0"/>
              <a:t>If the ratio of abnormal to normal pairs is “too high”, warn of possible attack</a:t>
            </a:r>
          </a:p>
          <a:p>
            <a:pPr eaLnBrk="1" hangingPunct="1"/>
            <a:r>
              <a:rPr lang="en-US" sz="2800" smtClean="0"/>
              <a:t>Could improve this approach by </a:t>
            </a:r>
          </a:p>
          <a:p>
            <a:pPr lvl="1" eaLnBrk="1" hangingPunct="1"/>
            <a:r>
              <a:rPr lang="en-US" sz="2400" smtClean="0"/>
              <a:t>Also using expected frequency of each pair</a:t>
            </a:r>
          </a:p>
          <a:p>
            <a:pPr lvl="1" eaLnBrk="1" hangingPunct="1"/>
            <a:r>
              <a:rPr lang="en-US" sz="2400" smtClean="0"/>
              <a:t>Use more than two consecutive commands</a:t>
            </a:r>
          </a:p>
          <a:p>
            <a:pPr lvl="1" eaLnBrk="1" hangingPunct="1"/>
            <a:r>
              <a:rPr lang="en-US" sz="2400" smtClean="0"/>
              <a:t>Include more commands/behavior in the model</a:t>
            </a:r>
          </a:p>
          <a:p>
            <a:pPr lvl="1" eaLnBrk="1" hangingPunct="1"/>
            <a:r>
              <a:rPr lang="en-US" sz="2400" smtClean="0"/>
              <a:t>More sophisticated statistical discrimination</a:t>
            </a:r>
          </a:p>
        </p:txBody>
      </p:sp>
    </p:spTree>
    <p:extLst>
      <p:ext uri="{BB962C8B-B14F-4D97-AF65-F5344CB8AC3E}">
        <p14:creationId xmlns:p14="http://schemas.microsoft.com/office/powerpoint/2010/main" val="4112426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609600" y="381000"/>
            <a:ext cx="7924800" cy="1143000"/>
          </a:xfrm>
        </p:spPr>
        <p:txBody>
          <a:bodyPr/>
          <a:lstStyle/>
          <a:p>
            <a:pPr eaLnBrk="1" hangingPunct="1"/>
            <a:r>
              <a:rPr lang="en-US" smtClean="0"/>
              <a:t>Anomaly Detection (2)</a:t>
            </a:r>
          </a:p>
        </p:txBody>
      </p:sp>
      <p:sp>
        <p:nvSpPr>
          <p:cNvPr id="146435" name="Rectangle 3"/>
          <p:cNvSpPr>
            <a:spLocks noGrp="1" noChangeArrowheads="1"/>
          </p:cNvSpPr>
          <p:nvPr>
            <p:ph idx="1"/>
          </p:nvPr>
        </p:nvSpPr>
        <p:spPr>
          <a:xfrm>
            <a:off x="533400" y="1676400"/>
            <a:ext cx="3429000" cy="1219200"/>
          </a:xfrm>
        </p:spPr>
        <p:txBody>
          <a:bodyPr/>
          <a:lstStyle/>
          <a:p>
            <a:pPr eaLnBrk="1" hangingPunct="1"/>
            <a:r>
              <a:rPr lang="en-US" sz="2400" smtClean="0"/>
              <a:t>Over time, Alice has accessed file </a:t>
            </a:r>
            <a:r>
              <a:rPr lang="en-US" sz="2400" smtClean="0">
                <a:latin typeface="Times-Roman" charset="0"/>
              </a:rPr>
              <a:t>F</a:t>
            </a:r>
            <a:r>
              <a:rPr lang="en-US" sz="2400" baseline="-25000" smtClean="0">
                <a:latin typeface="Times-Roman" charset="0"/>
              </a:rPr>
              <a:t>n</a:t>
            </a:r>
            <a:r>
              <a:rPr lang="en-US" sz="2400" smtClean="0"/>
              <a:t> at rate </a:t>
            </a:r>
            <a:r>
              <a:rPr lang="en-US" sz="2400" smtClean="0">
                <a:latin typeface="Times-Roman" charset="0"/>
              </a:rPr>
              <a:t>H</a:t>
            </a:r>
            <a:r>
              <a:rPr lang="en-US" sz="2400" baseline="-25000" smtClean="0">
                <a:latin typeface="Times-Roman" charset="0"/>
              </a:rPr>
              <a:t>n</a:t>
            </a:r>
          </a:p>
        </p:txBody>
      </p:sp>
      <p:graphicFrame>
        <p:nvGraphicFramePr>
          <p:cNvPr id="333847" name="Group 23"/>
          <p:cNvGraphicFramePr>
            <a:graphicFrameLocks noGrp="1"/>
          </p:cNvGraphicFramePr>
          <p:nvPr/>
        </p:nvGraphicFramePr>
        <p:xfrm>
          <a:off x="914400" y="3124200"/>
          <a:ext cx="2514600" cy="914400"/>
        </p:xfrm>
        <a:graphic>
          <a:graphicData uri="http://schemas.openxmlformats.org/drawingml/2006/table">
            <a:tbl>
              <a:tblPr/>
              <a:tblGrid>
                <a:gridCol w="628650">
                  <a:extLst>
                    <a:ext uri="{9D8B030D-6E8A-4147-A177-3AD203B41FA5}">
                      <a16:colId xmlns:a16="http://schemas.microsoft.com/office/drawing/2014/main" xmlns="" val="20000"/>
                    </a:ext>
                  </a:extLst>
                </a:gridCol>
                <a:gridCol w="628650">
                  <a:extLst>
                    <a:ext uri="{9D8B030D-6E8A-4147-A177-3AD203B41FA5}">
                      <a16:colId xmlns:a16="http://schemas.microsoft.com/office/drawing/2014/main" xmlns="" val="20001"/>
                    </a:ext>
                  </a:extLst>
                </a:gridCol>
                <a:gridCol w="628650">
                  <a:extLst>
                    <a:ext uri="{9D8B030D-6E8A-4147-A177-3AD203B41FA5}">
                      <a16:colId xmlns:a16="http://schemas.microsoft.com/office/drawing/2014/main" xmlns="" val="20002"/>
                    </a:ext>
                  </a:extLst>
                </a:gridCol>
                <a:gridCol w="628650">
                  <a:extLst>
                    <a:ext uri="{9D8B030D-6E8A-4147-A177-3AD203B41FA5}">
                      <a16:colId xmlns:a16="http://schemas.microsoft.com/office/drawing/2014/main" xmlns="" val="20003"/>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Roman" charset="0"/>
                        </a:rPr>
                        <a:t>H</a:t>
                      </a:r>
                      <a:r>
                        <a:rPr kumimoji="0" lang="en-US" sz="2000" b="0" i="0" u="none" strike="noStrike" cap="none" normalizeH="0" baseline="-25000" smtClean="0">
                          <a:ln>
                            <a:noFill/>
                          </a:ln>
                          <a:solidFill>
                            <a:schemeClr val="tx1"/>
                          </a:solidFill>
                          <a:effectLst/>
                          <a:latin typeface="Times-Roman" charset="0"/>
                        </a:rPr>
                        <a:t>0</a:t>
                      </a:r>
                      <a:endParaRPr kumimoji="0" lang="en-US" sz="2000" b="0" i="0" u="none" strike="noStrike" cap="none" normalizeH="0" baseline="0" smtClean="0">
                        <a:ln>
                          <a:noFill/>
                        </a:ln>
                        <a:solidFill>
                          <a:schemeClr val="tx1"/>
                        </a:solidFill>
                        <a:effectLst/>
                        <a:latin typeface="Times-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Roman" charset="0"/>
                        </a:rPr>
                        <a:t>H</a:t>
                      </a:r>
                      <a:r>
                        <a:rPr kumimoji="0" lang="en-US" sz="2000" b="0" i="0" u="none" strike="noStrike" cap="none" normalizeH="0" baseline="-25000" smtClean="0">
                          <a:ln>
                            <a:noFill/>
                          </a:ln>
                          <a:solidFill>
                            <a:schemeClr val="tx1"/>
                          </a:solidFill>
                          <a:effectLst/>
                          <a:latin typeface="Times-Roman" charset="0"/>
                        </a:rPr>
                        <a:t>1</a:t>
                      </a:r>
                      <a:endParaRPr kumimoji="0" lang="en-US" sz="2000" b="0" i="0" u="none" strike="noStrike" cap="none" normalizeH="0" baseline="0" smtClean="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Roman" charset="0"/>
                        </a:rPr>
                        <a:t>H</a:t>
                      </a:r>
                      <a:r>
                        <a:rPr kumimoji="0" lang="en-US" sz="2000" b="0" i="0" u="none" strike="noStrike" cap="none" normalizeH="0" baseline="-25000" smtClean="0">
                          <a:ln>
                            <a:noFill/>
                          </a:ln>
                          <a:solidFill>
                            <a:schemeClr val="tx1"/>
                          </a:solidFill>
                          <a:effectLst/>
                          <a:latin typeface="Times-Roman" charset="0"/>
                        </a:rPr>
                        <a:t>2</a:t>
                      </a:r>
                      <a:endParaRPr kumimoji="0" lang="en-US" sz="2000" b="0" i="0" u="none" strike="noStrike" cap="none" normalizeH="0" baseline="0" smtClean="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Roman" charset="0"/>
                        </a:rPr>
                        <a:t>H</a:t>
                      </a:r>
                      <a:r>
                        <a:rPr kumimoji="0" lang="en-US" sz="2000" b="0" i="0" u="none" strike="noStrike" cap="none" normalizeH="0" baseline="-25000" smtClean="0">
                          <a:ln>
                            <a:noFill/>
                          </a:ln>
                          <a:solidFill>
                            <a:schemeClr val="tx1"/>
                          </a:solidFill>
                          <a:effectLst/>
                          <a:latin typeface="Times-Roman" charset="0"/>
                        </a:rPr>
                        <a:t>3</a:t>
                      </a:r>
                      <a:endParaRPr kumimoji="0" lang="en-US" sz="2000" b="0" i="0" u="none" strike="noStrike" cap="none" normalizeH="0" baseline="0" smtClean="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Roman" charset="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Roman" charset="0"/>
                        </a:rPr>
                        <a:t>.40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Roman" charset="0"/>
                        </a:rPr>
                        <a:t>.40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Roman" charset="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
        <p:nvSpPr>
          <p:cNvPr id="333850" name="Rectangle 26"/>
          <p:cNvSpPr>
            <a:spLocks noChangeArrowheads="1"/>
          </p:cNvSpPr>
          <p:nvPr/>
        </p:nvSpPr>
        <p:spPr bwMode="auto">
          <a:xfrm>
            <a:off x="457200" y="4343400"/>
            <a:ext cx="8458200" cy="1828800"/>
          </a:xfrm>
          <a:prstGeom prst="rect">
            <a:avLst/>
          </a:prstGeom>
          <a:noFill/>
          <a:ln w="9525">
            <a:noFill/>
            <a:miter lim="800000"/>
            <a:headEnd/>
            <a:tailEnd/>
          </a:ln>
        </p:spPr>
        <p:txBody>
          <a:bodyPr/>
          <a:lstStyle/>
          <a:p>
            <a:pPr marL="342900" indent="-342900">
              <a:lnSpc>
                <a:spcPct val="85000"/>
              </a:lnSpc>
              <a:spcBef>
                <a:spcPct val="20000"/>
              </a:spcBef>
              <a:buClr>
                <a:schemeClr val="accent2"/>
              </a:buClr>
              <a:buSzPct val="75000"/>
              <a:buFont typeface="Wingdings" pitchFamily="2" charset="2"/>
              <a:buChar char="q"/>
            </a:pPr>
            <a:r>
              <a:rPr lang="en-US"/>
              <a:t>Is this “normal” use?</a:t>
            </a:r>
          </a:p>
          <a:p>
            <a:pPr marL="342900" indent="-342900">
              <a:lnSpc>
                <a:spcPct val="85000"/>
              </a:lnSpc>
              <a:spcBef>
                <a:spcPct val="20000"/>
              </a:spcBef>
              <a:buClr>
                <a:schemeClr val="accent2"/>
              </a:buClr>
              <a:buSzPct val="75000"/>
              <a:buFont typeface="Wingdings" pitchFamily="2" charset="2"/>
              <a:buChar char="q"/>
            </a:pPr>
            <a:r>
              <a:rPr lang="en-US"/>
              <a:t>We compute </a:t>
            </a:r>
            <a:r>
              <a:rPr lang="en-US">
                <a:latin typeface="Times-Roman" charset="0"/>
              </a:rPr>
              <a:t>S = (H</a:t>
            </a:r>
            <a:r>
              <a:rPr lang="en-US" baseline="-25000">
                <a:latin typeface="Times-Roman" charset="0"/>
              </a:rPr>
              <a:t>0</a:t>
            </a:r>
            <a:r>
              <a:rPr lang="en-US">
                <a:latin typeface="Times-Roman" charset="0"/>
                <a:sym typeface="Symbol" pitchFamily="18" charset="2"/>
              </a:rPr>
              <a:t></a:t>
            </a:r>
            <a:r>
              <a:rPr lang="en-US">
                <a:latin typeface="Times-Roman" charset="0"/>
              </a:rPr>
              <a:t>A</a:t>
            </a:r>
            <a:r>
              <a:rPr lang="en-US" baseline="-25000">
                <a:latin typeface="Times-Roman" charset="0"/>
              </a:rPr>
              <a:t>0</a:t>
            </a:r>
            <a:r>
              <a:rPr lang="en-US">
                <a:latin typeface="Times-Roman" charset="0"/>
              </a:rPr>
              <a:t>)</a:t>
            </a:r>
            <a:r>
              <a:rPr lang="en-US" baseline="30000">
                <a:latin typeface="Times-Roman" charset="0"/>
              </a:rPr>
              <a:t>2</a:t>
            </a:r>
            <a:r>
              <a:rPr lang="en-US">
                <a:latin typeface="Times-Roman" charset="0"/>
              </a:rPr>
              <a:t>+(H</a:t>
            </a:r>
            <a:r>
              <a:rPr lang="en-US" baseline="-25000">
                <a:latin typeface="Times-Roman" charset="0"/>
              </a:rPr>
              <a:t>1</a:t>
            </a:r>
            <a:r>
              <a:rPr lang="en-US">
                <a:latin typeface="Times-Roman" charset="0"/>
                <a:sym typeface="Symbol" pitchFamily="18" charset="2"/>
              </a:rPr>
              <a:t></a:t>
            </a:r>
            <a:r>
              <a:rPr lang="en-US">
                <a:latin typeface="Times-Roman" charset="0"/>
              </a:rPr>
              <a:t>A</a:t>
            </a:r>
            <a:r>
              <a:rPr lang="en-US" baseline="-25000">
                <a:latin typeface="Times-Roman" charset="0"/>
              </a:rPr>
              <a:t>1</a:t>
            </a:r>
            <a:r>
              <a:rPr lang="en-US">
                <a:latin typeface="Times-Roman" charset="0"/>
              </a:rPr>
              <a:t>)</a:t>
            </a:r>
            <a:r>
              <a:rPr lang="en-US" baseline="30000">
                <a:latin typeface="Times-Roman" charset="0"/>
              </a:rPr>
              <a:t>2</a:t>
            </a:r>
            <a:r>
              <a:rPr lang="en-US">
                <a:latin typeface="Times-Roman" charset="0"/>
              </a:rPr>
              <a:t>+…+(H</a:t>
            </a:r>
            <a:r>
              <a:rPr lang="en-US" baseline="-25000">
                <a:latin typeface="Times-Roman" charset="0"/>
              </a:rPr>
              <a:t>3</a:t>
            </a:r>
            <a:r>
              <a:rPr lang="en-US">
                <a:latin typeface="Times-Roman" charset="0"/>
                <a:sym typeface="Symbol" pitchFamily="18" charset="2"/>
              </a:rPr>
              <a:t></a:t>
            </a:r>
            <a:r>
              <a:rPr lang="en-US">
                <a:latin typeface="Times-Roman" charset="0"/>
              </a:rPr>
              <a:t>A</a:t>
            </a:r>
            <a:r>
              <a:rPr lang="en-US" baseline="-25000">
                <a:latin typeface="Times-Roman" charset="0"/>
              </a:rPr>
              <a:t>3</a:t>
            </a:r>
            <a:r>
              <a:rPr lang="en-US">
                <a:latin typeface="Times-Roman" charset="0"/>
              </a:rPr>
              <a:t>)</a:t>
            </a:r>
            <a:r>
              <a:rPr lang="en-US" baseline="30000">
                <a:latin typeface="Times-Roman" charset="0"/>
              </a:rPr>
              <a:t>2</a:t>
            </a:r>
            <a:r>
              <a:rPr lang="en-US">
                <a:latin typeface="Times-Roman" charset="0"/>
              </a:rPr>
              <a:t> = .02</a:t>
            </a:r>
          </a:p>
          <a:p>
            <a:pPr marL="342900" indent="-342900">
              <a:lnSpc>
                <a:spcPct val="85000"/>
              </a:lnSpc>
              <a:spcBef>
                <a:spcPct val="20000"/>
              </a:spcBef>
              <a:buClr>
                <a:schemeClr val="accent2"/>
              </a:buClr>
              <a:buSzPct val="75000"/>
              <a:buFont typeface="Wingdings" pitchFamily="2" charset="2"/>
              <a:buChar char="q"/>
            </a:pPr>
            <a:r>
              <a:rPr lang="en-US"/>
              <a:t>And consider </a:t>
            </a:r>
            <a:r>
              <a:rPr lang="en-US">
                <a:latin typeface="Times-Roman" charset="0"/>
              </a:rPr>
              <a:t>S &lt; 0.1</a:t>
            </a:r>
            <a:r>
              <a:rPr lang="en-US"/>
              <a:t> to be normal, so this is normal</a:t>
            </a:r>
          </a:p>
          <a:p>
            <a:pPr marL="342900" indent="-342900">
              <a:lnSpc>
                <a:spcPct val="85000"/>
              </a:lnSpc>
              <a:spcBef>
                <a:spcPct val="20000"/>
              </a:spcBef>
              <a:buClr>
                <a:schemeClr val="accent2"/>
              </a:buClr>
              <a:buSzPct val="75000"/>
              <a:buFont typeface="Wingdings" pitchFamily="2" charset="2"/>
              <a:buChar char="q"/>
            </a:pPr>
            <a:r>
              <a:rPr lang="en-US"/>
              <a:t>Problem: How to account for use that varies over time?</a:t>
            </a:r>
          </a:p>
        </p:txBody>
      </p:sp>
      <p:sp>
        <p:nvSpPr>
          <p:cNvPr id="333851" name="Rectangle 27"/>
          <p:cNvSpPr>
            <a:spLocks noChangeArrowheads="1"/>
          </p:cNvSpPr>
          <p:nvPr/>
        </p:nvSpPr>
        <p:spPr bwMode="auto">
          <a:xfrm>
            <a:off x="5029200" y="1706563"/>
            <a:ext cx="3429000" cy="1219200"/>
          </a:xfrm>
          <a:prstGeom prst="rect">
            <a:avLst/>
          </a:prstGeom>
          <a:noFill/>
          <a:ln w="9525">
            <a:noFill/>
            <a:miter lim="800000"/>
            <a:headEnd/>
            <a:tailEnd/>
          </a:ln>
        </p:spPr>
        <p:txBody>
          <a:bodyPr/>
          <a:lstStyle/>
          <a:p>
            <a:pPr marL="342900" indent="-342900">
              <a:lnSpc>
                <a:spcPct val="85000"/>
              </a:lnSpc>
              <a:spcBef>
                <a:spcPct val="20000"/>
              </a:spcBef>
              <a:buClr>
                <a:schemeClr val="accent2"/>
              </a:buClr>
              <a:buSzPct val="75000"/>
              <a:buFont typeface="Wingdings" pitchFamily="2" charset="2"/>
              <a:buChar char="q"/>
            </a:pPr>
            <a:r>
              <a:rPr lang="en-US"/>
              <a:t>Recently, Alice has accessed file </a:t>
            </a:r>
            <a:r>
              <a:rPr lang="en-US">
                <a:latin typeface="Times-Roman" charset="0"/>
              </a:rPr>
              <a:t>F</a:t>
            </a:r>
            <a:r>
              <a:rPr lang="en-US" baseline="-25000">
                <a:latin typeface="Times-Roman" charset="0"/>
              </a:rPr>
              <a:t>n</a:t>
            </a:r>
            <a:r>
              <a:rPr lang="en-US"/>
              <a:t> at rate </a:t>
            </a:r>
            <a:r>
              <a:rPr lang="en-US">
                <a:latin typeface="Times-Roman" charset="0"/>
              </a:rPr>
              <a:t>A</a:t>
            </a:r>
            <a:r>
              <a:rPr lang="en-US" baseline="-25000">
                <a:latin typeface="Times-Roman" charset="0"/>
              </a:rPr>
              <a:t>n</a:t>
            </a:r>
            <a:endParaRPr lang="en-US"/>
          </a:p>
        </p:txBody>
      </p:sp>
      <p:graphicFrame>
        <p:nvGraphicFramePr>
          <p:cNvPr id="333852" name="Group 28"/>
          <p:cNvGraphicFramePr>
            <a:graphicFrameLocks noGrp="1"/>
          </p:cNvGraphicFramePr>
          <p:nvPr/>
        </p:nvGraphicFramePr>
        <p:xfrm>
          <a:off x="5486400" y="3124200"/>
          <a:ext cx="2514600" cy="914400"/>
        </p:xfrm>
        <a:graphic>
          <a:graphicData uri="http://schemas.openxmlformats.org/drawingml/2006/table">
            <a:tbl>
              <a:tblPr/>
              <a:tblGrid>
                <a:gridCol w="628650">
                  <a:extLst>
                    <a:ext uri="{9D8B030D-6E8A-4147-A177-3AD203B41FA5}">
                      <a16:colId xmlns:a16="http://schemas.microsoft.com/office/drawing/2014/main" xmlns="" val="20000"/>
                    </a:ext>
                  </a:extLst>
                </a:gridCol>
                <a:gridCol w="628650">
                  <a:extLst>
                    <a:ext uri="{9D8B030D-6E8A-4147-A177-3AD203B41FA5}">
                      <a16:colId xmlns:a16="http://schemas.microsoft.com/office/drawing/2014/main" xmlns="" val="20001"/>
                    </a:ext>
                  </a:extLst>
                </a:gridCol>
                <a:gridCol w="628650">
                  <a:extLst>
                    <a:ext uri="{9D8B030D-6E8A-4147-A177-3AD203B41FA5}">
                      <a16:colId xmlns:a16="http://schemas.microsoft.com/office/drawing/2014/main" xmlns="" val="20002"/>
                    </a:ext>
                  </a:extLst>
                </a:gridCol>
                <a:gridCol w="628650">
                  <a:extLst>
                    <a:ext uri="{9D8B030D-6E8A-4147-A177-3AD203B41FA5}">
                      <a16:colId xmlns:a16="http://schemas.microsoft.com/office/drawing/2014/main" xmlns="" val="20003"/>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Roman" charset="0"/>
                        </a:rPr>
                        <a:t>A</a:t>
                      </a:r>
                      <a:r>
                        <a:rPr kumimoji="0" lang="en-US" sz="2000" b="0" i="0" u="none" strike="noStrike" cap="none" normalizeH="0" baseline="-25000" smtClean="0">
                          <a:ln>
                            <a:noFill/>
                          </a:ln>
                          <a:solidFill>
                            <a:schemeClr val="tx1"/>
                          </a:solidFill>
                          <a:effectLst/>
                          <a:latin typeface="Times-Roman" charset="0"/>
                        </a:rPr>
                        <a:t>0</a:t>
                      </a:r>
                      <a:endParaRPr kumimoji="0" lang="en-US" sz="2000" b="0" i="0" u="none" strike="noStrike" cap="none" normalizeH="0" baseline="0" smtClean="0">
                        <a:ln>
                          <a:noFill/>
                        </a:ln>
                        <a:solidFill>
                          <a:schemeClr val="tx1"/>
                        </a:solidFill>
                        <a:effectLst/>
                        <a:latin typeface="Times-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Roman" charset="0"/>
                        </a:rPr>
                        <a:t>A</a:t>
                      </a:r>
                      <a:r>
                        <a:rPr kumimoji="0" lang="en-US" sz="2000" b="0" i="0" u="none" strike="noStrike" cap="none" normalizeH="0" baseline="-25000" smtClean="0">
                          <a:ln>
                            <a:noFill/>
                          </a:ln>
                          <a:solidFill>
                            <a:schemeClr val="tx1"/>
                          </a:solidFill>
                          <a:effectLst/>
                          <a:latin typeface="Times-Roman" charset="0"/>
                        </a:rPr>
                        <a:t>1</a:t>
                      </a:r>
                      <a:endParaRPr kumimoji="0" lang="en-US" sz="2000" b="0" i="0" u="none" strike="noStrike" cap="none" normalizeH="0" baseline="0" smtClean="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Roman" charset="0"/>
                        </a:rPr>
                        <a:t>A</a:t>
                      </a:r>
                      <a:r>
                        <a:rPr kumimoji="0" lang="en-US" sz="2000" b="0" i="0" u="none" strike="noStrike" cap="none" normalizeH="0" baseline="-25000" smtClean="0">
                          <a:ln>
                            <a:noFill/>
                          </a:ln>
                          <a:solidFill>
                            <a:schemeClr val="tx1"/>
                          </a:solidFill>
                          <a:effectLst/>
                          <a:latin typeface="Times-Roman" charset="0"/>
                        </a:rPr>
                        <a:t>2</a:t>
                      </a:r>
                      <a:endParaRPr kumimoji="0" lang="en-US" sz="2000" b="0" i="0" u="none" strike="noStrike" cap="none" normalizeH="0" baseline="0" smtClean="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Roman" charset="0"/>
                        </a:rPr>
                        <a:t>A</a:t>
                      </a:r>
                      <a:r>
                        <a:rPr kumimoji="0" lang="en-US" sz="2000" b="0" i="0" u="none" strike="noStrike" cap="none" normalizeH="0" baseline="-25000" smtClean="0">
                          <a:ln>
                            <a:noFill/>
                          </a:ln>
                          <a:solidFill>
                            <a:schemeClr val="tx1"/>
                          </a:solidFill>
                          <a:effectLst/>
                          <a:latin typeface="Times-Roman" charset="0"/>
                        </a:rPr>
                        <a:t>3</a:t>
                      </a:r>
                      <a:endParaRPr kumimoji="0" lang="en-US" sz="2000" b="0" i="0" u="none" strike="noStrike" cap="none" normalizeH="0" baseline="0" smtClean="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Roman" charset="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Roman" charset="0"/>
                        </a:rPr>
                        <a:t>.40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Roman" charset="0"/>
                        </a:rPr>
                        <a:t>.30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Roman" charset="0"/>
                        </a:rPr>
                        <a:t>.20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539890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33851"/>
                                        </p:tgtEl>
                                        <p:attrNameLst>
                                          <p:attrName>style.visibility</p:attrName>
                                        </p:attrNameLst>
                                      </p:cBhvr>
                                      <p:to>
                                        <p:strVal val="visible"/>
                                      </p:to>
                                    </p:set>
                                    <p:animEffect transition="in" filter="checkerboard(across)">
                                      <p:cBhvr>
                                        <p:cTn id="7" dur="500"/>
                                        <p:tgtEl>
                                          <p:spTgt spid="33385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3338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33850">
                                            <p:txEl>
                                              <p:pRg st="0" end="0"/>
                                            </p:txEl>
                                          </p:spTgt>
                                        </p:tgtEl>
                                        <p:attrNameLst>
                                          <p:attrName>style.visibility</p:attrName>
                                        </p:attrNameLst>
                                      </p:cBhvr>
                                      <p:to>
                                        <p:strVal val="visible"/>
                                      </p:to>
                                    </p:set>
                                    <p:animEffect transition="in" filter="blinds(horizontal)">
                                      <p:cBhvr>
                                        <p:cTn id="15" dur="500"/>
                                        <p:tgtEl>
                                          <p:spTgt spid="333850">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33850">
                                            <p:txEl>
                                              <p:pRg st="1" end="1"/>
                                            </p:txEl>
                                          </p:spTgt>
                                        </p:tgtEl>
                                        <p:attrNameLst>
                                          <p:attrName>style.visibility</p:attrName>
                                        </p:attrNameLst>
                                      </p:cBhvr>
                                      <p:to>
                                        <p:strVal val="visible"/>
                                      </p:to>
                                    </p:set>
                                    <p:animEffect transition="in" filter="blinds(horizontal)">
                                      <p:cBhvr>
                                        <p:cTn id="20" dur="500"/>
                                        <p:tgtEl>
                                          <p:spTgt spid="333850">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33850">
                                            <p:txEl>
                                              <p:pRg st="2" end="2"/>
                                            </p:txEl>
                                          </p:spTgt>
                                        </p:tgtEl>
                                        <p:attrNameLst>
                                          <p:attrName>style.visibility</p:attrName>
                                        </p:attrNameLst>
                                      </p:cBhvr>
                                      <p:to>
                                        <p:strVal val="visible"/>
                                      </p:to>
                                    </p:set>
                                    <p:animEffect transition="in" filter="blinds(horizontal)">
                                      <p:cBhvr>
                                        <p:cTn id="25" dur="500"/>
                                        <p:tgtEl>
                                          <p:spTgt spid="333850">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33850">
                                            <p:txEl>
                                              <p:pRg st="3" end="3"/>
                                            </p:txEl>
                                          </p:spTgt>
                                        </p:tgtEl>
                                        <p:attrNameLst>
                                          <p:attrName>style.visibility</p:attrName>
                                        </p:attrNameLst>
                                      </p:cBhvr>
                                      <p:to>
                                        <p:strVal val="visible"/>
                                      </p:to>
                                    </p:set>
                                    <p:animEffect transition="in" filter="blinds(horizontal)">
                                      <p:cBhvr>
                                        <p:cTn id="30" dur="500"/>
                                        <p:tgtEl>
                                          <p:spTgt spid="33385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50" grpId="0" build="p" autoUpdateAnimBg="0"/>
      <p:bldP spid="333851"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685800" y="381000"/>
            <a:ext cx="7772400" cy="1143000"/>
          </a:xfrm>
        </p:spPr>
        <p:txBody>
          <a:bodyPr/>
          <a:lstStyle/>
          <a:p>
            <a:pPr eaLnBrk="1" hangingPunct="1"/>
            <a:r>
              <a:rPr lang="en-US" smtClean="0"/>
              <a:t>Anomaly Detection (2)</a:t>
            </a:r>
          </a:p>
        </p:txBody>
      </p:sp>
      <p:sp>
        <p:nvSpPr>
          <p:cNvPr id="147459" name="Rectangle 3"/>
          <p:cNvSpPr>
            <a:spLocks noGrp="1" noChangeArrowheads="1"/>
          </p:cNvSpPr>
          <p:nvPr>
            <p:ph idx="1"/>
          </p:nvPr>
        </p:nvSpPr>
        <p:spPr>
          <a:xfrm>
            <a:off x="685800" y="1600200"/>
            <a:ext cx="8077200" cy="3048000"/>
          </a:xfrm>
        </p:spPr>
        <p:txBody>
          <a:bodyPr/>
          <a:lstStyle/>
          <a:p>
            <a:pPr eaLnBrk="1" hangingPunct="1"/>
            <a:r>
              <a:rPr lang="en-US" sz="2800" smtClean="0"/>
              <a:t>To allow “normal” to adapt to new use, we update long-term averages as</a:t>
            </a:r>
          </a:p>
          <a:p>
            <a:pPr eaLnBrk="1" hangingPunct="1">
              <a:buFont typeface="Wingdings" pitchFamily="2" charset="2"/>
              <a:buNone/>
            </a:pPr>
            <a:r>
              <a:rPr lang="en-US" sz="2800" smtClean="0"/>
              <a:t>	</a:t>
            </a:r>
            <a:r>
              <a:rPr lang="en-US" sz="2800" smtClean="0">
                <a:latin typeface="Times-Roman" charset="0"/>
              </a:rPr>
              <a:t>H</a:t>
            </a:r>
            <a:r>
              <a:rPr lang="en-US" sz="2800" baseline="-25000" smtClean="0">
                <a:latin typeface="Times-Roman" charset="0"/>
              </a:rPr>
              <a:t>n</a:t>
            </a:r>
            <a:r>
              <a:rPr lang="en-US" sz="2800" smtClean="0">
                <a:latin typeface="Times-Roman" charset="0"/>
              </a:rPr>
              <a:t> = 0.2A</a:t>
            </a:r>
            <a:r>
              <a:rPr lang="en-US" sz="2800" baseline="-25000" smtClean="0">
                <a:latin typeface="Times-Roman" charset="0"/>
              </a:rPr>
              <a:t>n</a:t>
            </a:r>
            <a:r>
              <a:rPr lang="en-US" sz="2800" smtClean="0">
                <a:latin typeface="Times-Roman" charset="0"/>
              </a:rPr>
              <a:t> + 0.8H</a:t>
            </a:r>
            <a:r>
              <a:rPr lang="en-US" sz="2800" baseline="-25000" smtClean="0">
                <a:latin typeface="Times-Roman" charset="0"/>
              </a:rPr>
              <a:t>n</a:t>
            </a:r>
            <a:endParaRPr lang="en-US" sz="2800" smtClean="0">
              <a:latin typeface="Times-Roman" charset="0"/>
            </a:endParaRPr>
          </a:p>
          <a:p>
            <a:pPr eaLnBrk="1" hangingPunct="1"/>
            <a:r>
              <a:rPr lang="en-US" sz="2800" smtClean="0"/>
              <a:t>Then </a:t>
            </a:r>
            <a:r>
              <a:rPr lang="en-US" sz="2800" smtClean="0">
                <a:latin typeface="Times-Roman" charset="0"/>
              </a:rPr>
              <a:t>H</a:t>
            </a:r>
            <a:r>
              <a:rPr lang="en-US" sz="2800" baseline="-25000" smtClean="0">
                <a:latin typeface="Times-Roman" charset="0"/>
              </a:rPr>
              <a:t>0</a:t>
            </a:r>
            <a:r>
              <a:rPr lang="en-US" sz="2800" smtClean="0"/>
              <a:t> and </a:t>
            </a:r>
            <a:r>
              <a:rPr lang="en-US" sz="2800" smtClean="0">
                <a:latin typeface="Times-Roman" charset="0"/>
              </a:rPr>
              <a:t>H</a:t>
            </a:r>
            <a:r>
              <a:rPr lang="en-US" sz="2800" baseline="-25000" smtClean="0">
                <a:latin typeface="Times-Roman" charset="0"/>
              </a:rPr>
              <a:t>1</a:t>
            </a:r>
            <a:r>
              <a:rPr lang="en-US" sz="2800" smtClean="0"/>
              <a:t> are unchanged, </a:t>
            </a:r>
            <a:r>
              <a:rPr lang="en-US" sz="2800" smtClean="0">
                <a:latin typeface="Times-Roman" charset="0"/>
              </a:rPr>
              <a:t>H</a:t>
            </a:r>
            <a:r>
              <a:rPr lang="en-US" sz="2800" baseline="-25000" smtClean="0">
                <a:latin typeface="Times-Roman" charset="0"/>
              </a:rPr>
              <a:t>2</a:t>
            </a:r>
            <a:r>
              <a:rPr lang="en-US" sz="2800" smtClean="0">
                <a:latin typeface="Times-Roman" charset="0"/>
              </a:rPr>
              <a:t>=.2</a:t>
            </a:r>
            <a:r>
              <a:rPr lang="en-US" sz="2800" smtClean="0">
                <a:latin typeface="Times-Roman" charset="0"/>
                <a:sym typeface="Symbol" pitchFamily="18" charset="2"/>
              </a:rPr>
              <a:t>.3+.8.4=.38</a:t>
            </a:r>
            <a:r>
              <a:rPr lang="en-US" sz="2800" smtClean="0">
                <a:sym typeface="Symbol" pitchFamily="18" charset="2"/>
              </a:rPr>
              <a:t> and </a:t>
            </a:r>
            <a:r>
              <a:rPr lang="en-US" sz="2800" smtClean="0">
                <a:latin typeface="Times-Roman" charset="0"/>
              </a:rPr>
              <a:t>H</a:t>
            </a:r>
            <a:r>
              <a:rPr lang="en-US" sz="2800" baseline="-25000" smtClean="0">
                <a:latin typeface="Times-Roman" charset="0"/>
              </a:rPr>
              <a:t>3</a:t>
            </a:r>
            <a:r>
              <a:rPr lang="en-US" sz="2800" smtClean="0">
                <a:latin typeface="Times-Roman" charset="0"/>
              </a:rPr>
              <a:t>=.2</a:t>
            </a:r>
            <a:r>
              <a:rPr lang="en-US" sz="2800" smtClean="0">
                <a:latin typeface="Times-Roman" charset="0"/>
                <a:sym typeface="Symbol" pitchFamily="18" charset="2"/>
              </a:rPr>
              <a:t>.2+.8.1=.12</a:t>
            </a:r>
            <a:r>
              <a:rPr lang="en-US" sz="2800" smtClean="0">
                <a:sym typeface="Symbol" pitchFamily="18" charset="2"/>
              </a:rPr>
              <a:t> </a:t>
            </a:r>
            <a:endParaRPr lang="en-US" sz="2800" smtClean="0"/>
          </a:p>
          <a:p>
            <a:pPr eaLnBrk="1" hangingPunct="1"/>
            <a:r>
              <a:rPr lang="en-US" sz="2800" smtClean="0"/>
              <a:t>And the long term averages are updated as</a:t>
            </a:r>
          </a:p>
        </p:txBody>
      </p:sp>
      <p:graphicFrame>
        <p:nvGraphicFramePr>
          <p:cNvPr id="335877" name="Group 5"/>
          <p:cNvGraphicFramePr>
            <a:graphicFrameLocks noGrp="1"/>
          </p:cNvGraphicFramePr>
          <p:nvPr/>
        </p:nvGraphicFramePr>
        <p:xfrm>
          <a:off x="3276600" y="4724400"/>
          <a:ext cx="2819400" cy="1066800"/>
        </p:xfrm>
        <a:graphic>
          <a:graphicData uri="http://schemas.openxmlformats.org/drawingml/2006/table">
            <a:tbl>
              <a:tblPr/>
              <a:tblGrid>
                <a:gridCol w="704850">
                  <a:extLst>
                    <a:ext uri="{9D8B030D-6E8A-4147-A177-3AD203B41FA5}">
                      <a16:colId xmlns:a16="http://schemas.microsoft.com/office/drawing/2014/main" xmlns="" val="20000"/>
                    </a:ext>
                  </a:extLst>
                </a:gridCol>
                <a:gridCol w="704850">
                  <a:extLst>
                    <a:ext uri="{9D8B030D-6E8A-4147-A177-3AD203B41FA5}">
                      <a16:colId xmlns:a16="http://schemas.microsoft.com/office/drawing/2014/main" xmlns="" val="20001"/>
                    </a:ext>
                  </a:extLst>
                </a:gridCol>
                <a:gridCol w="704850">
                  <a:extLst>
                    <a:ext uri="{9D8B030D-6E8A-4147-A177-3AD203B41FA5}">
                      <a16:colId xmlns:a16="http://schemas.microsoft.com/office/drawing/2014/main" xmlns="" val="20002"/>
                    </a:ext>
                  </a:extLst>
                </a:gridCol>
                <a:gridCol w="704850">
                  <a:extLst>
                    <a:ext uri="{9D8B030D-6E8A-4147-A177-3AD203B41FA5}">
                      <a16:colId xmlns:a16="http://schemas.microsoft.com/office/drawing/2014/main" xmlns="" val="20003"/>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400" b="0" i="0" u="none" strike="noStrike" cap="none" normalizeH="0" baseline="0" smtClean="0">
                          <a:ln>
                            <a:noFill/>
                          </a:ln>
                          <a:solidFill>
                            <a:schemeClr val="tx1"/>
                          </a:solidFill>
                          <a:effectLst/>
                          <a:latin typeface="Times-Roman" charset="0"/>
                        </a:rPr>
                        <a:t>H</a:t>
                      </a:r>
                      <a:r>
                        <a:rPr kumimoji="0" lang="en-US" sz="2400" b="0" i="0" u="none" strike="noStrike" cap="none" normalizeH="0" baseline="-25000" smtClean="0">
                          <a:ln>
                            <a:noFill/>
                          </a:ln>
                          <a:solidFill>
                            <a:schemeClr val="tx1"/>
                          </a:solidFill>
                          <a:effectLst/>
                          <a:latin typeface="Times-Roman" charset="0"/>
                        </a:rPr>
                        <a:t>0</a:t>
                      </a:r>
                      <a:endParaRPr kumimoji="0" lang="en-US" sz="2400" b="0" i="0" u="none" strike="noStrike" cap="none" normalizeH="0" baseline="0" smtClean="0">
                        <a:ln>
                          <a:noFill/>
                        </a:ln>
                        <a:solidFill>
                          <a:schemeClr val="tx1"/>
                        </a:solidFill>
                        <a:effectLst/>
                        <a:latin typeface="Times-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400" b="0" i="0" u="none" strike="noStrike" cap="none" normalizeH="0" baseline="0" smtClean="0">
                          <a:ln>
                            <a:noFill/>
                          </a:ln>
                          <a:solidFill>
                            <a:schemeClr val="tx1"/>
                          </a:solidFill>
                          <a:effectLst/>
                          <a:latin typeface="Times-Roman" charset="0"/>
                        </a:rPr>
                        <a:t>H</a:t>
                      </a:r>
                      <a:r>
                        <a:rPr kumimoji="0" lang="en-US" sz="2400" b="0" i="0" u="none" strike="noStrike" cap="none" normalizeH="0" baseline="-25000" smtClean="0">
                          <a:ln>
                            <a:noFill/>
                          </a:ln>
                          <a:solidFill>
                            <a:schemeClr val="tx1"/>
                          </a:solidFill>
                          <a:effectLst/>
                          <a:latin typeface="Times-Roman" charset="0"/>
                        </a:rPr>
                        <a:t>1</a:t>
                      </a:r>
                      <a:endParaRPr kumimoji="0" lang="en-US" sz="2400" b="0" i="0" u="none" strike="noStrike" cap="none" normalizeH="0" baseline="0" smtClean="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400" b="0" i="0" u="none" strike="noStrike" cap="none" normalizeH="0" baseline="0" smtClean="0">
                          <a:ln>
                            <a:noFill/>
                          </a:ln>
                          <a:solidFill>
                            <a:schemeClr val="tx1"/>
                          </a:solidFill>
                          <a:effectLst/>
                          <a:latin typeface="Times-Roman" charset="0"/>
                        </a:rPr>
                        <a:t>H</a:t>
                      </a:r>
                      <a:r>
                        <a:rPr kumimoji="0" lang="en-US" sz="2400" b="0" i="0" u="none" strike="noStrike" cap="none" normalizeH="0" baseline="-25000" smtClean="0">
                          <a:ln>
                            <a:noFill/>
                          </a:ln>
                          <a:solidFill>
                            <a:schemeClr val="tx1"/>
                          </a:solidFill>
                          <a:effectLst/>
                          <a:latin typeface="Times-Roman" charset="0"/>
                        </a:rPr>
                        <a:t>2</a:t>
                      </a:r>
                      <a:endParaRPr kumimoji="0" lang="en-US" sz="2400" b="0" i="0" u="none" strike="noStrike" cap="none" normalizeH="0" baseline="0" smtClean="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400" b="0" i="0" u="none" strike="noStrike" cap="none" normalizeH="0" baseline="0" smtClean="0">
                          <a:ln>
                            <a:noFill/>
                          </a:ln>
                          <a:solidFill>
                            <a:schemeClr val="tx1"/>
                          </a:solidFill>
                          <a:effectLst/>
                          <a:latin typeface="Times-Roman" charset="0"/>
                        </a:rPr>
                        <a:t>H</a:t>
                      </a:r>
                      <a:r>
                        <a:rPr kumimoji="0" lang="en-US" sz="2400" b="0" i="0" u="none" strike="noStrike" cap="none" normalizeH="0" baseline="-25000" smtClean="0">
                          <a:ln>
                            <a:noFill/>
                          </a:ln>
                          <a:solidFill>
                            <a:schemeClr val="tx1"/>
                          </a:solidFill>
                          <a:effectLst/>
                          <a:latin typeface="Times-Roman" charset="0"/>
                        </a:rPr>
                        <a:t>3</a:t>
                      </a:r>
                      <a:endParaRPr kumimoji="0" lang="en-US" sz="2400" b="0" i="0" u="none" strike="noStrike" cap="none" normalizeH="0" baseline="0" smtClean="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400" b="0" i="0" u="none" strike="noStrike" cap="none" normalizeH="0" baseline="0" smtClean="0">
                          <a:ln>
                            <a:noFill/>
                          </a:ln>
                          <a:solidFill>
                            <a:schemeClr val="tx1"/>
                          </a:solidFill>
                          <a:effectLst/>
                          <a:latin typeface="Times-Roman" charset="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400" b="0" i="0" u="none" strike="noStrike" cap="none" normalizeH="0" baseline="0" smtClean="0">
                          <a:ln>
                            <a:noFill/>
                          </a:ln>
                          <a:solidFill>
                            <a:schemeClr val="tx1"/>
                          </a:solidFill>
                          <a:effectLst/>
                          <a:latin typeface="Times-Roman" charset="0"/>
                        </a:rPr>
                        <a:t>.40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400" b="0" i="0" u="none" strike="noStrike" cap="none" normalizeH="0" baseline="0" smtClean="0">
                          <a:ln>
                            <a:noFill/>
                          </a:ln>
                          <a:solidFill>
                            <a:schemeClr val="tx1"/>
                          </a:solidFill>
                          <a:effectLst/>
                          <a:latin typeface="Times-Roman" charset="0"/>
                        </a:rPr>
                        <a:t>.38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400" b="0" i="0" u="none" strike="noStrike" cap="none" normalizeH="0" baseline="0" smtClean="0">
                          <a:ln>
                            <a:noFill/>
                          </a:ln>
                          <a:solidFill>
                            <a:schemeClr val="tx1"/>
                          </a:solidFill>
                          <a:effectLst/>
                          <a:latin typeface="Times-Roman" charset="0"/>
                        </a:rPr>
                        <a:t>.12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495792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hangingPunct="1"/>
            <a:r>
              <a:rPr lang="en-US" smtClean="0"/>
              <a:t>Anomaly Detection (2)</a:t>
            </a:r>
          </a:p>
        </p:txBody>
      </p:sp>
      <p:sp>
        <p:nvSpPr>
          <p:cNvPr id="148483" name="Rectangle 4"/>
          <p:cNvSpPr>
            <a:spLocks noGrp="1" noChangeArrowheads="1"/>
          </p:cNvSpPr>
          <p:nvPr>
            <p:ph idx="1"/>
          </p:nvPr>
        </p:nvSpPr>
        <p:spPr>
          <a:xfrm>
            <a:off x="533400" y="1676400"/>
            <a:ext cx="3505200" cy="990600"/>
          </a:xfrm>
          <a:noFill/>
        </p:spPr>
        <p:txBody>
          <a:bodyPr/>
          <a:lstStyle/>
          <a:p>
            <a:pPr eaLnBrk="1" hangingPunct="1"/>
            <a:r>
              <a:rPr lang="en-US" sz="2800" smtClean="0"/>
              <a:t>The updated long term average is</a:t>
            </a:r>
          </a:p>
        </p:txBody>
      </p:sp>
      <p:graphicFrame>
        <p:nvGraphicFramePr>
          <p:cNvPr id="336901" name="Group 5"/>
          <p:cNvGraphicFramePr>
            <a:graphicFrameLocks noGrp="1"/>
          </p:cNvGraphicFramePr>
          <p:nvPr/>
        </p:nvGraphicFramePr>
        <p:xfrm>
          <a:off x="1066800" y="2743200"/>
          <a:ext cx="2514600" cy="914400"/>
        </p:xfrm>
        <a:graphic>
          <a:graphicData uri="http://schemas.openxmlformats.org/drawingml/2006/table">
            <a:tbl>
              <a:tblPr/>
              <a:tblGrid>
                <a:gridCol w="628650">
                  <a:extLst>
                    <a:ext uri="{9D8B030D-6E8A-4147-A177-3AD203B41FA5}">
                      <a16:colId xmlns:a16="http://schemas.microsoft.com/office/drawing/2014/main" xmlns="" val="20000"/>
                    </a:ext>
                  </a:extLst>
                </a:gridCol>
                <a:gridCol w="628650">
                  <a:extLst>
                    <a:ext uri="{9D8B030D-6E8A-4147-A177-3AD203B41FA5}">
                      <a16:colId xmlns:a16="http://schemas.microsoft.com/office/drawing/2014/main" xmlns="" val="20001"/>
                    </a:ext>
                  </a:extLst>
                </a:gridCol>
                <a:gridCol w="628650">
                  <a:extLst>
                    <a:ext uri="{9D8B030D-6E8A-4147-A177-3AD203B41FA5}">
                      <a16:colId xmlns:a16="http://schemas.microsoft.com/office/drawing/2014/main" xmlns="" val="20002"/>
                    </a:ext>
                  </a:extLst>
                </a:gridCol>
                <a:gridCol w="628650">
                  <a:extLst>
                    <a:ext uri="{9D8B030D-6E8A-4147-A177-3AD203B41FA5}">
                      <a16:colId xmlns:a16="http://schemas.microsoft.com/office/drawing/2014/main" xmlns="" val="20003"/>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Roman" charset="0"/>
                        </a:rPr>
                        <a:t>H</a:t>
                      </a:r>
                      <a:r>
                        <a:rPr kumimoji="0" lang="en-US" sz="2000" b="0" i="0" u="none" strike="noStrike" cap="none" normalizeH="0" baseline="-25000" smtClean="0">
                          <a:ln>
                            <a:noFill/>
                          </a:ln>
                          <a:solidFill>
                            <a:schemeClr val="tx1"/>
                          </a:solidFill>
                          <a:effectLst/>
                          <a:latin typeface="Times-Roman" charset="0"/>
                        </a:rPr>
                        <a:t>0</a:t>
                      </a:r>
                      <a:endParaRPr kumimoji="0" lang="en-US" sz="2000" b="0" i="0" u="none" strike="noStrike" cap="none" normalizeH="0" baseline="0" smtClean="0">
                        <a:ln>
                          <a:noFill/>
                        </a:ln>
                        <a:solidFill>
                          <a:schemeClr val="tx1"/>
                        </a:solidFill>
                        <a:effectLst/>
                        <a:latin typeface="Times-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Roman" charset="0"/>
                        </a:rPr>
                        <a:t>H</a:t>
                      </a:r>
                      <a:r>
                        <a:rPr kumimoji="0" lang="en-US" sz="2000" b="0" i="0" u="none" strike="noStrike" cap="none" normalizeH="0" baseline="-25000" smtClean="0">
                          <a:ln>
                            <a:noFill/>
                          </a:ln>
                          <a:solidFill>
                            <a:schemeClr val="tx1"/>
                          </a:solidFill>
                          <a:effectLst/>
                          <a:latin typeface="Times-Roman" charset="0"/>
                        </a:rPr>
                        <a:t>1</a:t>
                      </a:r>
                      <a:endParaRPr kumimoji="0" lang="en-US" sz="2000" b="0" i="0" u="none" strike="noStrike" cap="none" normalizeH="0" baseline="0" smtClean="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Roman" charset="0"/>
                        </a:rPr>
                        <a:t>H</a:t>
                      </a:r>
                      <a:r>
                        <a:rPr kumimoji="0" lang="en-US" sz="2000" b="0" i="0" u="none" strike="noStrike" cap="none" normalizeH="0" baseline="-25000" smtClean="0">
                          <a:ln>
                            <a:noFill/>
                          </a:ln>
                          <a:solidFill>
                            <a:schemeClr val="tx1"/>
                          </a:solidFill>
                          <a:effectLst/>
                          <a:latin typeface="Times-Roman" charset="0"/>
                        </a:rPr>
                        <a:t>2</a:t>
                      </a:r>
                      <a:endParaRPr kumimoji="0" lang="en-US" sz="2000" b="0" i="0" u="none" strike="noStrike" cap="none" normalizeH="0" baseline="0" smtClean="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Roman" charset="0"/>
                        </a:rPr>
                        <a:t>H</a:t>
                      </a:r>
                      <a:r>
                        <a:rPr kumimoji="0" lang="en-US" sz="2000" b="0" i="0" u="none" strike="noStrike" cap="none" normalizeH="0" baseline="-25000" smtClean="0">
                          <a:ln>
                            <a:noFill/>
                          </a:ln>
                          <a:solidFill>
                            <a:schemeClr val="tx1"/>
                          </a:solidFill>
                          <a:effectLst/>
                          <a:latin typeface="Times-Roman" charset="0"/>
                        </a:rPr>
                        <a:t>3</a:t>
                      </a:r>
                      <a:endParaRPr kumimoji="0" lang="en-US" sz="2000" b="0" i="0" u="none" strike="noStrike" cap="none" normalizeH="0" baseline="0" smtClean="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Roman" charset="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Roman" charset="0"/>
                        </a:rPr>
                        <a:t>.40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Roman" charset="0"/>
                        </a:rPr>
                        <a:t>.38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Roman" charset="0"/>
                        </a:rPr>
                        <a:t>.12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
        <p:nvSpPr>
          <p:cNvPr id="336920" name="Rectangle 24"/>
          <p:cNvSpPr>
            <a:spLocks noChangeArrowheads="1"/>
          </p:cNvSpPr>
          <p:nvPr/>
        </p:nvSpPr>
        <p:spPr bwMode="auto">
          <a:xfrm>
            <a:off x="457200" y="3810000"/>
            <a:ext cx="8305800" cy="2362200"/>
          </a:xfrm>
          <a:prstGeom prst="rect">
            <a:avLst/>
          </a:prstGeom>
          <a:noFill/>
          <a:ln w="9525">
            <a:noFill/>
            <a:miter lim="800000"/>
            <a:headEnd/>
            <a:tailEnd/>
          </a:ln>
        </p:spPr>
        <p:txBody>
          <a:bodyPr/>
          <a:lstStyle/>
          <a:p>
            <a:pPr marL="342900" indent="-342900">
              <a:lnSpc>
                <a:spcPct val="80000"/>
              </a:lnSpc>
              <a:spcBef>
                <a:spcPct val="20000"/>
              </a:spcBef>
              <a:buClr>
                <a:schemeClr val="accent2"/>
              </a:buClr>
              <a:buSzPct val="75000"/>
              <a:buFont typeface="Wingdings" pitchFamily="2" charset="2"/>
              <a:buChar char="q"/>
            </a:pPr>
            <a:r>
              <a:rPr lang="en-US" sz="2800"/>
              <a:t>Is this normal use?</a:t>
            </a:r>
          </a:p>
          <a:p>
            <a:pPr marL="342900" indent="-342900">
              <a:lnSpc>
                <a:spcPct val="80000"/>
              </a:lnSpc>
              <a:spcBef>
                <a:spcPct val="20000"/>
              </a:spcBef>
              <a:buClr>
                <a:schemeClr val="accent2"/>
              </a:buClr>
              <a:buSzPct val="75000"/>
              <a:buFont typeface="Wingdings" pitchFamily="2" charset="2"/>
              <a:buChar char="q"/>
            </a:pPr>
            <a:r>
              <a:rPr lang="en-US" sz="2800"/>
              <a:t>Compute </a:t>
            </a:r>
            <a:r>
              <a:rPr lang="en-US" sz="2800">
                <a:latin typeface="Times-Roman" charset="0"/>
              </a:rPr>
              <a:t>S = (H</a:t>
            </a:r>
            <a:r>
              <a:rPr lang="en-US" sz="2800" baseline="-25000">
                <a:latin typeface="Times-Roman" charset="0"/>
              </a:rPr>
              <a:t>0</a:t>
            </a:r>
            <a:r>
              <a:rPr lang="en-US" sz="2800">
                <a:latin typeface="Times-Roman" charset="0"/>
                <a:sym typeface="Symbol" pitchFamily="18" charset="2"/>
              </a:rPr>
              <a:t></a:t>
            </a:r>
            <a:r>
              <a:rPr lang="en-US" sz="2800">
                <a:latin typeface="Times-Roman" charset="0"/>
              </a:rPr>
              <a:t>A</a:t>
            </a:r>
            <a:r>
              <a:rPr lang="en-US" sz="2800" baseline="-25000">
                <a:latin typeface="Times-Roman" charset="0"/>
              </a:rPr>
              <a:t>0</a:t>
            </a:r>
            <a:r>
              <a:rPr lang="en-US" sz="2800">
                <a:latin typeface="Times-Roman" charset="0"/>
              </a:rPr>
              <a:t>)</a:t>
            </a:r>
            <a:r>
              <a:rPr lang="en-US" sz="2800" baseline="30000">
                <a:latin typeface="Times-Roman" charset="0"/>
              </a:rPr>
              <a:t>2</a:t>
            </a:r>
            <a:r>
              <a:rPr lang="en-US" sz="2800">
                <a:latin typeface="Times-Roman" charset="0"/>
              </a:rPr>
              <a:t>+…+(H</a:t>
            </a:r>
            <a:r>
              <a:rPr lang="en-US" sz="2800" baseline="-25000">
                <a:latin typeface="Times-Roman" charset="0"/>
              </a:rPr>
              <a:t>3</a:t>
            </a:r>
            <a:r>
              <a:rPr lang="en-US" sz="2800">
                <a:latin typeface="Times-Roman" charset="0"/>
                <a:sym typeface="Symbol" pitchFamily="18" charset="2"/>
              </a:rPr>
              <a:t></a:t>
            </a:r>
            <a:r>
              <a:rPr lang="en-US" sz="2800">
                <a:latin typeface="Times-Roman" charset="0"/>
              </a:rPr>
              <a:t>A</a:t>
            </a:r>
            <a:r>
              <a:rPr lang="en-US" sz="2800" baseline="-25000">
                <a:latin typeface="Times-Roman" charset="0"/>
              </a:rPr>
              <a:t>3</a:t>
            </a:r>
            <a:r>
              <a:rPr lang="en-US" sz="2800">
                <a:latin typeface="Times-Roman" charset="0"/>
              </a:rPr>
              <a:t>)</a:t>
            </a:r>
            <a:r>
              <a:rPr lang="en-US" sz="2800" baseline="30000">
                <a:latin typeface="Times-Roman" charset="0"/>
              </a:rPr>
              <a:t>2</a:t>
            </a:r>
            <a:r>
              <a:rPr lang="en-US" sz="2800">
                <a:latin typeface="Times-Roman" charset="0"/>
              </a:rPr>
              <a:t> = .0488</a:t>
            </a:r>
          </a:p>
          <a:p>
            <a:pPr marL="342900" indent="-342900">
              <a:lnSpc>
                <a:spcPct val="80000"/>
              </a:lnSpc>
              <a:spcBef>
                <a:spcPct val="20000"/>
              </a:spcBef>
              <a:buClr>
                <a:schemeClr val="accent2"/>
              </a:buClr>
              <a:buSzPct val="75000"/>
              <a:buFont typeface="Wingdings" pitchFamily="2" charset="2"/>
              <a:buChar char="q"/>
            </a:pPr>
            <a:r>
              <a:rPr lang="en-US" sz="2800"/>
              <a:t>Since </a:t>
            </a:r>
            <a:r>
              <a:rPr lang="en-US" sz="2800">
                <a:latin typeface="Times-Roman" charset="0"/>
              </a:rPr>
              <a:t>S = .0488 &lt; 0.1</a:t>
            </a:r>
            <a:r>
              <a:rPr lang="en-US" sz="2800"/>
              <a:t> we consider this normal</a:t>
            </a:r>
          </a:p>
          <a:p>
            <a:pPr marL="342900" indent="-342900">
              <a:lnSpc>
                <a:spcPct val="80000"/>
              </a:lnSpc>
              <a:spcBef>
                <a:spcPct val="20000"/>
              </a:spcBef>
              <a:buClr>
                <a:schemeClr val="accent2"/>
              </a:buClr>
              <a:buSzPct val="75000"/>
              <a:buFont typeface="Wingdings" pitchFamily="2" charset="2"/>
              <a:buChar char="q"/>
            </a:pPr>
            <a:r>
              <a:rPr lang="en-US" sz="2800"/>
              <a:t>And we again update the long term averages by </a:t>
            </a:r>
            <a:r>
              <a:rPr lang="en-US" sz="2800">
                <a:latin typeface="Times-Roman" charset="0"/>
              </a:rPr>
              <a:t>H</a:t>
            </a:r>
            <a:r>
              <a:rPr lang="en-US" sz="2800" baseline="-25000">
                <a:latin typeface="Times-Roman" charset="0"/>
              </a:rPr>
              <a:t>n</a:t>
            </a:r>
            <a:r>
              <a:rPr lang="en-US" sz="2800">
                <a:latin typeface="Times-Roman" charset="0"/>
              </a:rPr>
              <a:t> = 0.2A</a:t>
            </a:r>
            <a:r>
              <a:rPr lang="en-US" sz="2800" baseline="-25000">
                <a:latin typeface="Times-Roman" charset="0"/>
              </a:rPr>
              <a:t>n</a:t>
            </a:r>
            <a:r>
              <a:rPr lang="en-US" sz="2800">
                <a:latin typeface="Times-Roman" charset="0"/>
              </a:rPr>
              <a:t> + 0.8H</a:t>
            </a:r>
            <a:r>
              <a:rPr lang="en-US" sz="2800" baseline="-25000">
                <a:latin typeface="Times-Roman" charset="0"/>
              </a:rPr>
              <a:t>n</a:t>
            </a:r>
          </a:p>
        </p:txBody>
      </p:sp>
      <p:sp>
        <p:nvSpPr>
          <p:cNvPr id="336921" name="Rectangle 25"/>
          <p:cNvSpPr>
            <a:spLocks noChangeArrowheads="1"/>
          </p:cNvSpPr>
          <p:nvPr/>
        </p:nvSpPr>
        <p:spPr bwMode="auto">
          <a:xfrm>
            <a:off x="5029200" y="1706563"/>
            <a:ext cx="3429000" cy="884237"/>
          </a:xfrm>
          <a:prstGeom prst="rect">
            <a:avLst/>
          </a:prstGeom>
          <a:noFill/>
          <a:ln w="9525">
            <a:noFill/>
            <a:miter lim="800000"/>
            <a:headEnd/>
            <a:tailEnd/>
          </a:ln>
        </p:spPr>
        <p:txBody>
          <a:bodyPr/>
          <a:lstStyle/>
          <a:p>
            <a:pPr marL="342900" indent="-342900">
              <a:lnSpc>
                <a:spcPct val="85000"/>
              </a:lnSpc>
              <a:spcBef>
                <a:spcPct val="20000"/>
              </a:spcBef>
              <a:buClr>
                <a:schemeClr val="accent2"/>
              </a:buClr>
              <a:buSzPct val="75000"/>
              <a:buFont typeface="Wingdings" pitchFamily="2" charset="2"/>
              <a:buChar char="q"/>
            </a:pPr>
            <a:r>
              <a:rPr lang="en-US" sz="2800"/>
              <a:t>New observed rates are…</a:t>
            </a:r>
          </a:p>
        </p:txBody>
      </p:sp>
      <p:graphicFrame>
        <p:nvGraphicFramePr>
          <p:cNvPr id="336922" name="Group 26"/>
          <p:cNvGraphicFramePr>
            <a:graphicFrameLocks noGrp="1"/>
          </p:cNvGraphicFramePr>
          <p:nvPr/>
        </p:nvGraphicFramePr>
        <p:xfrm>
          <a:off x="5486400" y="2743200"/>
          <a:ext cx="2514600" cy="914400"/>
        </p:xfrm>
        <a:graphic>
          <a:graphicData uri="http://schemas.openxmlformats.org/drawingml/2006/table">
            <a:tbl>
              <a:tblPr/>
              <a:tblGrid>
                <a:gridCol w="628650">
                  <a:extLst>
                    <a:ext uri="{9D8B030D-6E8A-4147-A177-3AD203B41FA5}">
                      <a16:colId xmlns:a16="http://schemas.microsoft.com/office/drawing/2014/main" xmlns="" val="20000"/>
                    </a:ext>
                  </a:extLst>
                </a:gridCol>
                <a:gridCol w="628650">
                  <a:extLst>
                    <a:ext uri="{9D8B030D-6E8A-4147-A177-3AD203B41FA5}">
                      <a16:colId xmlns:a16="http://schemas.microsoft.com/office/drawing/2014/main" xmlns="" val="20001"/>
                    </a:ext>
                  </a:extLst>
                </a:gridCol>
                <a:gridCol w="628650">
                  <a:extLst>
                    <a:ext uri="{9D8B030D-6E8A-4147-A177-3AD203B41FA5}">
                      <a16:colId xmlns:a16="http://schemas.microsoft.com/office/drawing/2014/main" xmlns="" val="20002"/>
                    </a:ext>
                  </a:extLst>
                </a:gridCol>
                <a:gridCol w="628650">
                  <a:extLst>
                    <a:ext uri="{9D8B030D-6E8A-4147-A177-3AD203B41FA5}">
                      <a16:colId xmlns:a16="http://schemas.microsoft.com/office/drawing/2014/main" xmlns="" val="20003"/>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Roman" charset="0"/>
                        </a:rPr>
                        <a:t>A</a:t>
                      </a:r>
                      <a:r>
                        <a:rPr kumimoji="0" lang="en-US" sz="2000" b="0" i="0" u="none" strike="noStrike" cap="none" normalizeH="0" baseline="-25000" smtClean="0">
                          <a:ln>
                            <a:noFill/>
                          </a:ln>
                          <a:solidFill>
                            <a:schemeClr val="tx1"/>
                          </a:solidFill>
                          <a:effectLst/>
                          <a:latin typeface="Times-Roman" charset="0"/>
                        </a:rPr>
                        <a:t>0</a:t>
                      </a:r>
                      <a:endParaRPr kumimoji="0" lang="en-US" sz="2000" b="0" i="0" u="none" strike="noStrike" cap="none" normalizeH="0" baseline="0" smtClean="0">
                        <a:ln>
                          <a:noFill/>
                        </a:ln>
                        <a:solidFill>
                          <a:schemeClr val="tx1"/>
                        </a:solidFill>
                        <a:effectLst/>
                        <a:latin typeface="Times-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Roman" charset="0"/>
                        </a:rPr>
                        <a:t>A</a:t>
                      </a:r>
                      <a:r>
                        <a:rPr kumimoji="0" lang="en-US" sz="2000" b="0" i="0" u="none" strike="noStrike" cap="none" normalizeH="0" baseline="-25000" smtClean="0">
                          <a:ln>
                            <a:noFill/>
                          </a:ln>
                          <a:solidFill>
                            <a:schemeClr val="tx1"/>
                          </a:solidFill>
                          <a:effectLst/>
                          <a:latin typeface="Times-Roman" charset="0"/>
                        </a:rPr>
                        <a:t>1</a:t>
                      </a:r>
                      <a:endParaRPr kumimoji="0" lang="en-US" sz="2000" b="0" i="0" u="none" strike="noStrike" cap="none" normalizeH="0" baseline="0" smtClean="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Roman" charset="0"/>
                        </a:rPr>
                        <a:t>A</a:t>
                      </a:r>
                      <a:r>
                        <a:rPr kumimoji="0" lang="en-US" sz="2000" b="0" i="0" u="none" strike="noStrike" cap="none" normalizeH="0" baseline="-25000" smtClean="0">
                          <a:ln>
                            <a:noFill/>
                          </a:ln>
                          <a:solidFill>
                            <a:schemeClr val="tx1"/>
                          </a:solidFill>
                          <a:effectLst/>
                          <a:latin typeface="Times-Roman" charset="0"/>
                        </a:rPr>
                        <a:t>2</a:t>
                      </a:r>
                      <a:endParaRPr kumimoji="0" lang="en-US" sz="2000" b="0" i="0" u="none" strike="noStrike" cap="none" normalizeH="0" baseline="0" smtClean="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Roman" charset="0"/>
                        </a:rPr>
                        <a:t>A</a:t>
                      </a:r>
                      <a:r>
                        <a:rPr kumimoji="0" lang="en-US" sz="2000" b="0" i="0" u="none" strike="noStrike" cap="none" normalizeH="0" baseline="-25000" smtClean="0">
                          <a:ln>
                            <a:noFill/>
                          </a:ln>
                          <a:solidFill>
                            <a:schemeClr val="tx1"/>
                          </a:solidFill>
                          <a:effectLst/>
                          <a:latin typeface="Times-Roman" charset="0"/>
                        </a:rPr>
                        <a:t>3</a:t>
                      </a:r>
                      <a:endParaRPr kumimoji="0" lang="en-US" sz="2000" b="0" i="0" u="none" strike="noStrike" cap="none" normalizeH="0" baseline="0" smtClean="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Roman" charset="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Roman" charset="0"/>
                        </a:rPr>
                        <a:t>.30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Roman" charset="0"/>
                        </a:rPr>
                        <a:t>.30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Roman" charset="0"/>
                        </a:rPr>
                        <a:t>.30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768258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36921"/>
                                        </p:tgtEl>
                                        <p:attrNameLst>
                                          <p:attrName>style.visibility</p:attrName>
                                        </p:attrNameLst>
                                      </p:cBhvr>
                                      <p:to>
                                        <p:strVal val="visible"/>
                                      </p:to>
                                    </p:set>
                                    <p:animEffect transition="in" filter="checkerboard(across)">
                                      <p:cBhvr>
                                        <p:cTn id="7" dur="500"/>
                                        <p:tgtEl>
                                          <p:spTgt spid="33692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3369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36920">
                                            <p:txEl>
                                              <p:pRg st="0" end="0"/>
                                            </p:txEl>
                                          </p:spTgt>
                                        </p:tgtEl>
                                        <p:attrNameLst>
                                          <p:attrName>style.visibility</p:attrName>
                                        </p:attrNameLst>
                                      </p:cBhvr>
                                      <p:to>
                                        <p:strVal val="visible"/>
                                      </p:to>
                                    </p:set>
                                    <p:animEffect transition="in" filter="blinds(horizontal)">
                                      <p:cBhvr>
                                        <p:cTn id="15" dur="500"/>
                                        <p:tgtEl>
                                          <p:spTgt spid="336920">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36920">
                                            <p:txEl>
                                              <p:pRg st="1" end="1"/>
                                            </p:txEl>
                                          </p:spTgt>
                                        </p:tgtEl>
                                        <p:attrNameLst>
                                          <p:attrName>style.visibility</p:attrName>
                                        </p:attrNameLst>
                                      </p:cBhvr>
                                      <p:to>
                                        <p:strVal val="visible"/>
                                      </p:to>
                                    </p:set>
                                    <p:animEffect transition="in" filter="blinds(horizontal)">
                                      <p:cBhvr>
                                        <p:cTn id="20" dur="500"/>
                                        <p:tgtEl>
                                          <p:spTgt spid="336920">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36920">
                                            <p:txEl>
                                              <p:pRg st="2" end="2"/>
                                            </p:txEl>
                                          </p:spTgt>
                                        </p:tgtEl>
                                        <p:attrNameLst>
                                          <p:attrName>style.visibility</p:attrName>
                                        </p:attrNameLst>
                                      </p:cBhvr>
                                      <p:to>
                                        <p:strVal val="visible"/>
                                      </p:to>
                                    </p:set>
                                    <p:animEffect transition="in" filter="blinds(horizontal)">
                                      <p:cBhvr>
                                        <p:cTn id="25" dur="500"/>
                                        <p:tgtEl>
                                          <p:spTgt spid="336920">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36920">
                                            <p:txEl>
                                              <p:pRg st="3" end="3"/>
                                            </p:txEl>
                                          </p:spTgt>
                                        </p:tgtEl>
                                        <p:attrNameLst>
                                          <p:attrName>style.visibility</p:attrName>
                                        </p:attrNameLst>
                                      </p:cBhvr>
                                      <p:to>
                                        <p:strVal val="visible"/>
                                      </p:to>
                                    </p:set>
                                    <p:animEffect transition="in" filter="blinds(horizontal)">
                                      <p:cBhvr>
                                        <p:cTn id="30" dur="500"/>
                                        <p:tgtEl>
                                          <p:spTgt spid="33692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20" grpId="0" build="p" autoUpdateAnimBg="0"/>
      <p:bldP spid="336921"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685800" y="304800"/>
            <a:ext cx="7772400" cy="1143000"/>
          </a:xfrm>
        </p:spPr>
        <p:txBody>
          <a:bodyPr/>
          <a:lstStyle/>
          <a:p>
            <a:pPr eaLnBrk="1" hangingPunct="1"/>
            <a:r>
              <a:rPr lang="en-US" dirty="0" smtClean="0"/>
              <a:t>Anomaly Detection (2)</a:t>
            </a:r>
          </a:p>
        </p:txBody>
      </p:sp>
      <p:sp>
        <p:nvSpPr>
          <p:cNvPr id="149507" name="Rectangle 3"/>
          <p:cNvSpPr>
            <a:spLocks noGrp="1" noChangeArrowheads="1"/>
          </p:cNvSpPr>
          <p:nvPr>
            <p:ph idx="1"/>
          </p:nvPr>
        </p:nvSpPr>
        <p:spPr>
          <a:xfrm>
            <a:off x="533400" y="1447800"/>
            <a:ext cx="3733800" cy="990600"/>
          </a:xfrm>
          <a:noFill/>
        </p:spPr>
        <p:txBody>
          <a:bodyPr/>
          <a:lstStyle/>
          <a:p>
            <a:pPr eaLnBrk="1" hangingPunct="1"/>
            <a:r>
              <a:rPr lang="en-US" sz="2800" smtClean="0"/>
              <a:t>The starting averages were</a:t>
            </a:r>
          </a:p>
        </p:txBody>
      </p:sp>
      <p:graphicFrame>
        <p:nvGraphicFramePr>
          <p:cNvPr id="337924" name="Group 4"/>
          <p:cNvGraphicFramePr>
            <a:graphicFrameLocks noGrp="1"/>
          </p:cNvGraphicFramePr>
          <p:nvPr/>
        </p:nvGraphicFramePr>
        <p:xfrm>
          <a:off x="1066800" y="2590800"/>
          <a:ext cx="2514600" cy="914400"/>
        </p:xfrm>
        <a:graphic>
          <a:graphicData uri="http://schemas.openxmlformats.org/drawingml/2006/table">
            <a:tbl>
              <a:tblPr/>
              <a:tblGrid>
                <a:gridCol w="628650">
                  <a:extLst>
                    <a:ext uri="{9D8B030D-6E8A-4147-A177-3AD203B41FA5}">
                      <a16:colId xmlns:a16="http://schemas.microsoft.com/office/drawing/2014/main" xmlns="" val="20000"/>
                    </a:ext>
                  </a:extLst>
                </a:gridCol>
                <a:gridCol w="628650">
                  <a:extLst>
                    <a:ext uri="{9D8B030D-6E8A-4147-A177-3AD203B41FA5}">
                      <a16:colId xmlns:a16="http://schemas.microsoft.com/office/drawing/2014/main" xmlns="" val="20001"/>
                    </a:ext>
                  </a:extLst>
                </a:gridCol>
                <a:gridCol w="628650">
                  <a:extLst>
                    <a:ext uri="{9D8B030D-6E8A-4147-A177-3AD203B41FA5}">
                      <a16:colId xmlns:a16="http://schemas.microsoft.com/office/drawing/2014/main" xmlns="" val="20002"/>
                    </a:ext>
                  </a:extLst>
                </a:gridCol>
                <a:gridCol w="628650">
                  <a:extLst>
                    <a:ext uri="{9D8B030D-6E8A-4147-A177-3AD203B41FA5}">
                      <a16:colId xmlns:a16="http://schemas.microsoft.com/office/drawing/2014/main" xmlns="" val="20003"/>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Roman" charset="0"/>
                        </a:rPr>
                        <a:t>H</a:t>
                      </a:r>
                      <a:r>
                        <a:rPr kumimoji="0" lang="en-US" sz="2000" b="0" i="0" u="none" strike="noStrike" cap="none" normalizeH="0" baseline="-25000" smtClean="0">
                          <a:ln>
                            <a:noFill/>
                          </a:ln>
                          <a:solidFill>
                            <a:schemeClr val="tx1"/>
                          </a:solidFill>
                          <a:effectLst/>
                          <a:latin typeface="Times-Roman" charset="0"/>
                        </a:rPr>
                        <a:t>0</a:t>
                      </a:r>
                      <a:endParaRPr kumimoji="0" lang="en-US" sz="2000" b="0" i="0" u="none" strike="noStrike" cap="none" normalizeH="0" baseline="0" smtClean="0">
                        <a:ln>
                          <a:noFill/>
                        </a:ln>
                        <a:solidFill>
                          <a:schemeClr val="tx1"/>
                        </a:solidFill>
                        <a:effectLst/>
                        <a:latin typeface="Times-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Roman" charset="0"/>
                        </a:rPr>
                        <a:t>H</a:t>
                      </a:r>
                      <a:r>
                        <a:rPr kumimoji="0" lang="en-US" sz="2000" b="0" i="0" u="none" strike="noStrike" cap="none" normalizeH="0" baseline="-25000" smtClean="0">
                          <a:ln>
                            <a:noFill/>
                          </a:ln>
                          <a:solidFill>
                            <a:schemeClr val="tx1"/>
                          </a:solidFill>
                          <a:effectLst/>
                          <a:latin typeface="Times-Roman" charset="0"/>
                        </a:rPr>
                        <a:t>1</a:t>
                      </a:r>
                      <a:endParaRPr kumimoji="0" lang="en-US" sz="2000" b="0" i="0" u="none" strike="noStrike" cap="none" normalizeH="0" baseline="0" smtClean="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Roman" charset="0"/>
                        </a:rPr>
                        <a:t>H</a:t>
                      </a:r>
                      <a:r>
                        <a:rPr kumimoji="0" lang="en-US" sz="2000" b="0" i="0" u="none" strike="noStrike" cap="none" normalizeH="0" baseline="-25000" smtClean="0">
                          <a:ln>
                            <a:noFill/>
                          </a:ln>
                          <a:solidFill>
                            <a:schemeClr val="tx1"/>
                          </a:solidFill>
                          <a:effectLst/>
                          <a:latin typeface="Times-Roman" charset="0"/>
                        </a:rPr>
                        <a:t>2</a:t>
                      </a:r>
                      <a:endParaRPr kumimoji="0" lang="en-US" sz="2000" b="0" i="0" u="none" strike="noStrike" cap="none" normalizeH="0" baseline="0" smtClean="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Roman" charset="0"/>
                        </a:rPr>
                        <a:t>H</a:t>
                      </a:r>
                      <a:r>
                        <a:rPr kumimoji="0" lang="en-US" sz="2000" b="0" i="0" u="none" strike="noStrike" cap="none" normalizeH="0" baseline="-25000" smtClean="0">
                          <a:ln>
                            <a:noFill/>
                          </a:ln>
                          <a:solidFill>
                            <a:schemeClr val="tx1"/>
                          </a:solidFill>
                          <a:effectLst/>
                          <a:latin typeface="Times-Roman" charset="0"/>
                        </a:rPr>
                        <a:t>3</a:t>
                      </a:r>
                      <a:endParaRPr kumimoji="0" lang="en-US" sz="2000" b="0" i="0" u="none" strike="noStrike" cap="none" normalizeH="0" baseline="0" smtClean="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Roman" charset="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Roman" charset="0"/>
                        </a:rPr>
                        <a:t>.40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Roman" charset="0"/>
                        </a:rPr>
                        <a:t>.40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Roman" charset="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
        <p:nvSpPr>
          <p:cNvPr id="337943" name="Rectangle 23"/>
          <p:cNvSpPr>
            <a:spLocks noChangeArrowheads="1"/>
          </p:cNvSpPr>
          <p:nvPr/>
        </p:nvSpPr>
        <p:spPr bwMode="auto">
          <a:xfrm>
            <a:off x="457200" y="3733800"/>
            <a:ext cx="8305800" cy="2438400"/>
          </a:xfrm>
          <a:prstGeom prst="rect">
            <a:avLst/>
          </a:prstGeom>
          <a:noFill/>
          <a:ln w="9525">
            <a:noFill/>
            <a:miter lim="800000"/>
            <a:headEnd/>
            <a:tailEnd/>
          </a:ln>
        </p:spPr>
        <p:txBody>
          <a:bodyPr/>
          <a:lstStyle/>
          <a:p>
            <a:pPr marL="342900" indent="-342900">
              <a:lnSpc>
                <a:spcPct val="80000"/>
              </a:lnSpc>
              <a:spcBef>
                <a:spcPct val="20000"/>
              </a:spcBef>
              <a:buClr>
                <a:schemeClr val="accent2"/>
              </a:buClr>
              <a:buSzPct val="75000"/>
              <a:buFont typeface="Wingdings" pitchFamily="2" charset="2"/>
              <a:buChar char="q"/>
            </a:pPr>
            <a:r>
              <a:rPr lang="en-US" sz="2800">
                <a:latin typeface="Segoe UI" pitchFamily="34" charset="0"/>
                <a:ea typeface="Segoe UI" pitchFamily="34" charset="0"/>
                <a:cs typeface="Segoe UI" pitchFamily="34" charset="0"/>
              </a:rPr>
              <a:t>The stats slowly evolve to match behavior</a:t>
            </a:r>
          </a:p>
          <a:p>
            <a:pPr marL="342900" indent="-342900">
              <a:lnSpc>
                <a:spcPct val="80000"/>
              </a:lnSpc>
              <a:spcBef>
                <a:spcPct val="20000"/>
              </a:spcBef>
              <a:buClr>
                <a:schemeClr val="accent2"/>
              </a:buClr>
              <a:buSzPct val="75000"/>
              <a:buFont typeface="Wingdings" pitchFamily="2" charset="2"/>
              <a:buChar char="q"/>
            </a:pPr>
            <a:r>
              <a:rPr lang="en-US" sz="2800">
                <a:latin typeface="Segoe UI" pitchFamily="34" charset="0"/>
                <a:ea typeface="Segoe UI" pitchFamily="34" charset="0"/>
                <a:cs typeface="Segoe UI" pitchFamily="34" charset="0"/>
              </a:rPr>
              <a:t>This reduces false alarms and work for admin</a:t>
            </a:r>
          </a:p>
          <a:p>
            <a:pPr marL="342900" indent="-342900">
              <a:lnSpc>
                <a:spcPct val="80000"/>
              </a:lnSpc>
              <a:spcBef>
                <a:spcPct val="20000"/>
              </a:spcBef>
              <a:buClr>
                <a:schemeClr val="accent2"/>
              </a:buClr>
              <a:buSzPct val="75000"/>
              <a:buFont typeface="Wingdings" pitchFamily="2" charset="2"/>
              <a:buChar char="q"/>
            </a:pPr>
            <a:r>
              <a:rPr lang="en-US" sz="2800">
                <a:latin typeface="Segoe UI" pitchFamily="34" charset="0"/>
                <a:ea typeface="Segoe UI" pitchFamily="34" charset="0"/>
                <a:cs typeface="Segoe UI" pitchFamily="34" charset="0"/>
              </a:rPr>
              <a:t>But also opens an avenue for attack…</a:t>
            </a:r>
          </a:p>
          <a:p>
            <a:pPr marL="342900" indent="-342900">
              <a:lnSpc>
                <a:spcPct val="80000"/>
              </a:lnSpc>
              <a:spcBef>
                <a:spcPct val="20000"/>
              </a:spcBef>
              <a:buClr>
                <a:schemeClr val="accent2"/>
              </a:buClr>
              <a:buSzPct val="75000"/>
              <a:buFont typeface="Wingdings" pitchFamily="2" charset="2"/>
              <a:buChar char="q"/>
            </a:pPr>
            <a:r>
              <a:rPr lang="en-US" sz="2800">
                <a:latin typeface="Segoe UI" pitchFamily="34" charset="0"/>
                <a:ea typeface="Segoe UI" pitchFamily="34" charset="0"/>
                <a:cs typeface="Segoe UI" pitchFamily="34" charset="0"/>
              </a:rPr>
              <a:t>Suppose Trudy </a:t>
            </a:r>
            <a:r>
              <a:rPr lang="en-US" sz="2800" b="1">
                <a:solidFill>
                  <a:schemeClr val="accent2"/>
                </a:solidFill>
                <a:latin typeface="Segoe UI" pitchFamily="34" charset="0"/>
                <a:ea typeface="Segoe UI" pitchFamily="34" charset="0"/>
                <a:cs typeface="Segoe UI" pitchFamily="34" charset="0"/>
              </a:rPr>
              <a:t>always</a:t>
            </a:r>
            <a:r>
              <a:rPr lang="en-US" sz="2800">
                <a:latin typeface="Segoe UI" pitchFamily="34" charset="0"/>
                <a:ea typeface="Segoe UI" pitchFamily="34" charset="0"/>
                <a:cs typeface="Segoe UI" pitchFamily="34" charset="0"/>
              </a:rPr>
              <a:t> wants to access F</a:t>
            </a:r>
            <a:r>
              <a:rPr lang="en-US" sz="2800" baseline="-25000">
                <a:latin typeface="Segoe UI" pitchFamily="34" charset="0"/>
                <a:ea typeface="Segoe UI" pitchFamily="34" charset="0"/>
                <a:cs typeface="Segoe UI" pitchFamily="34" charset="0"/>
              </a:rPr>
              <a:t>3</a:t>
            </a:r>
            <a:endParaRPr lang="en-US" sz="2800">
              <a:latin typeface="Segoe UI" pitchFamily="34" charset="0"/>
              <a:ea typeface="Segoe UI" pitchFamily="34" charset="0"/>
              <a:cs typeface="Segoe UI" pitchFamily="34" charset="0"/>
            </a:endParaRPr>
          </a:p>
          <a:p>
            <a:pPr marL="342900" indent="-342900">
              <a:lnSpc>
                <a:spcPct val="80000"/>
              </a:lnSpc>
              <a:spcBef>
                <a:spcPct val="20000"/>
              </a:spcBef>
              <a:buClr>
                <a:schemeClr val="accent2"/>
              </a:buClr>
              <a:buSzPct val="75000"/>
              <a:buFont typeface="Wingdings" pitchFamily="2" charset="2"/>
              <a:buChar char="q"/>
            </a:pPr>
            <a:r>
              <a:rPr lang="en-US" sz="2800">
                <a:latin typeface="Segoe UI" pitchFamily="34" charset="0"/>
                <a:ea typeface="Segoe UI" pitchFamily="34" charset="0"/>
                <a:cs typeface="Segoe UI" pitchFamily="34" charset="0"/>
              </a:rPr>
              <a:t>She can convince IDS this is normal for Alice!</a:t>
            </a:r>
            <a:endParaRPr lang="en-US" sz="2800" baseline="-25000">
              <a:latin typeface="Segoe UI" pitchFamily="34" charset="0"/>
              <a:ea typeface="Segoe UI" pitchFamily="34" charset="0"/>
              <a:cs typeface="Segoe UI" pitchFamily="34" charset="0"/>
            </a:endParaRPr>
          </a:p>
        </p:txBody>
      </p:sp>
      <p:sp>
        <p:nvSpPr>
          <p:cNvPr id="337944" name="Rectangle 24"/>
          <p:cNvSpPr>
            <a:spLocks noChangeArrowheads="1"/>
          </p:cNvSpPr>
          <p:nvPr/>
        </p:nvSpPr>
        <p:spPr bwMode="auto">
          <a:xfrm>
            <a:off x="5029200" y="1477963"/>
            <a:ext cx="3733800" cy="884237"/>
          </a:xfrm>
          <a:prstGeom prst="rect">
            <a:avLst/>
          </a:prstGeom>
          <a:noFill/>
          <a:ln w="9525">
            <a:noFill/>
            <a:miter lim="800000"/>
            <a:headEnd/>
            <a:tailEnd/>
          </a:ln>
        </p:spPr>
        <p:txBody>
          <a:bodyPr/>
          <a:lstStyle/>
          <a:p>
            <a:pPr marL="342900" indent="-342900">
              <a:lnSpc>
                <a:spcPct val="85000"/>
              </a:lnSpc>
              <a:spcBef>
                <a:spcPct val="20000"/>
              </a:spcBef>
              <a:buClr>
                <a:schemeClr val="accent2"/>
              </a:buClr>
              <a:buSzPct val="75000"/>
              <a:buFont typeface="Wingdings" pitchFamily="2" charset="2"/>
              <a:buChar char="q"/>
            </a:pPr>
            <a:r>
              <a:rPr lang="en-US" sz="2800">
                <a:latin typeface="Segoe UI" pitchFamily="34" charset="0"/>
                <a:ea typeface="Segoe UI" pitchFamily="34" charset="0"/>
                <a:cs typeface="Segoe UI" pitchFamily="34" charset="0"/>
              </a:rPr>
              <a:t>After 2 iterations, the averages are</a:t>
            </a:r>
          </a:p>
        </p:txBody>
      </p:sp>
      <p:graphicFrame>
        <p:nvGraphicFramePr>
          <p:cNvPr id="337966" name="Group 46"/>
          <p:cNvGraphicFramePr>
            <a:graphicFrameLocks noGrp="1"/>
          </p:cNvGraphicFramePr>
          <p:nvPr/>
        </p:nvGraphicFramePr>
        <p:xfrm>
          <a:off x="5562600" y="2590800"/>
          <a:ext cx="2743200" cy="904875"/>
        </p:xfrm>
        <a:graphic>
          <a:graphicData uri="http://schemas.openxmlformats.org/drawingml/2006/table">
            <a:tbl>
              <a:tblPr/>
              <a:tblGrid>
                <a:gridCol w="685800">
                  <a:extLst>
                    <a:ext uri="{9D8B030D-6E8A-4147-A177-3AD203B41FA5}">
                      <a16:colId xmlns:a16="http://schemas.microsoft.com/office/drawing/2014/main" xmlns="" val="20000"/>
                    </a:ext>
                  </a:extLst>
                </a:gridCol>
                <a:gridCol w="685800">
                  <a:extLst>
                    <a:ext uri="{9D8B030D-6E8A-4147-A177-3AD203B41FA5}">
                      <a16:colId xmlns:a16="http://schemas.microsoft.com/office/drawing/2014/main" xmlns="" val="20001"/>
                    </a:ext>
                  </a:extLst>
                </a:gridCol>
                <a:gridCol w="685800">
                  <a:extLst>
                    <a:ext uri="{9D8B030D-6E8A-4147-A177-3AD203B41FA5}">
                      <a16:colId xmlns:a16="http://schemas.microsoft.com/office/drawing/2014/main" xmlns="" val="20002"/>
                    </a:ext>
                  </a:extLst>
                </a:gridCol>
                <a:gridCol w="685800">
                  <a:extLst>
                    <a:ext uri="{9D8B030D-6E8A-4147-A177-3AD203B41FA5}">
                      <a16:colId xmlns:a16="http://schemas.microsoft.com/office/drawing/2014/main" xmlns="" val="20003"/>
                    </a:ext>
                  </a:extLst>
                </a:gridCol>
              </a:tblGrid>
              <a:tr h="44767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Roman" charset="0"/>
                        </a:rPr>
                        <a:t>H</a:t>
                      </a:r>
                      <a:r>
                        <a:rPr kumimoji="0" lang="en-US" sz="2000" b="0" i="0" u="none" strike="noStrike" cap="none" normalizeH="0" baseline="-25000" smtClean="0">
                          <a:ln>
                            <a:noFill/>
                          </a:ln>
                          <a:solidFill>
                            <a:schemeClr val="tx1"/>
                          </a:solidFill>
                          <a:effectLst/>
                          <a:latin typeface="Times-Roman" charset="0"/>
                        </a:rPr>
                        <a:t>0</a:t>
                      </a:r>
                      <a:endParaRPr kumimoji="0" lang="en-US" sz="2000" b="0" i="0" u="none" strike="noStrike" cap="none" normalizeH="0" baseline="0" smtClean="0">
                        <a:ln>
                          <a:noFill/>
                        </a:ln>
                        <a:solidFill>
                          <a:schemeClr val="tx1"/>
                        </a:solidFill>
                        <a:effectLst/>
                        <a:latin typeface="Times-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Roman" charset="0"/>
                        </a:rPr>
                        <a:t>H</a:t>
                      </a:r>
                      <a:r>
                        <a:rPr kumimoji="0" lang="en-US" sz="2000" b="0" i="0" u="none" strike="noStrike" cap="none" normalizeH="0" baseline="-25000" smtClean="0">
                          <a:ln>
                            <a:noFill/>
                          </a:ln>
                          <a:solidFill>
                            <a:schemeClr val="tx1"/>
                          </a:solidFill>
                          <a:effectLst/>
                          <a:latin typeface="Times-Roman" charset="0"/>
                        </a:rPr>
                        <a:t>1</a:t>
                      </a:r>
                      <a:endParaRPr kumimoji="0" lang="en-US" sz="2000" b="0" i="0" u="none" strike="noStrike" cap="none" normalizeH="0" baseline="0" smtClean="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Roman" charset="0"/>
                        </a:rPr>
                        <a:t>H</a:t>
                      </a:r>
                      <a:r>
                        <a:rPr kumimoji="0" lang="en-US" sz="2000" b="0" i="0" u="none" strike="noStrike" cap="none" normalizeH="0" baseline="-25000" smtClean="0">
                          <a:ln>
                            <a:noFill/>
                          </a:ln>
                          <a:solidFill>
                            <a:schemeClr val="tx1"/>
                          </a:solidFill>
                          <a:effectLst/>
                          <a:latin typeface="Times-Roman" charset="0"/>
                        </a:rPr>
                        <a:t>2</a:t>
                      </a:r>
                      <a:endParaRPr kumimoji="0" lang="en-US" sz="2000" b="0" i="0" u="none" strike="noStrike" cap="none" normalizeH="0" baseline="0" smtClean="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Roman" charset="0"/>
                        </a:rPr>
                        <a:t>H</a:t>
                      </a:r>
                      <a:r>
                        <a:rPr kumimoji="0" lang="en-US" sz="2000" b="0" i="0" u="none" strike="noStrike" cap="none" normalizeH="0" baseline="-25000" smtClean="0">
                          <a:ln>
                            <a:noFill/>
                          </a:ln>
                          <a:solidFill>
                            <a:schemeClr val="tx1"/>
                          </a:solidFill>
                          <a:effectLst/>
                          <a:latin typeface="Times-Roman" charset="0"/>
                        </a:rPr>
                        <a:t>3</a:t>
                      </a:r>
                      <a:endParaRPr kumimoji="0" lang="en-US" sz="2000" b="0" i="0" u="none" strike="noStrike" cap="none" normalizeH="0" baseline="0" smtClean="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Roman" charset="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Roman" charset="0"/>
                        </a:rPr>
                        <a:t>.38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Roman" charset="0"/>
                        </a:rPr>
                        <a:t>.364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Roman" charset="0"/>
                        </a:rPr>
                        <a:t>.156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590039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37944"/>
                                        </p:tgtEl>
                                        <p:attrNameLst>
                                          <p:attrName>style.visibility</p:attrName>
                                        </p:attrNameLst>
                                      </p:cBhvr>
                                      <p:to>
                                        <p:strVal val="visible"/>
                                      </p:to>
                                    </p:set>
                                    <p:animEffect transition="in" filter="checkerboard(across)">
                                      <p:cBhvr>
                                        <p:cTn id="7" dur="500"/>
                                        <p:tgtEl>
                                          <p:spTgt spid="33794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3379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37943">
                                            <p:txEl>
                                              <p:pRg st="0" end="0"/>
                                            </p:txEl>
                                          </p:spTgt>
                                        </p:tgtEl>
                                        <p:attrNameLst>
                                          <p:attrName>style.visibility</p:attrName>
                                        </p:attrNameLst>
                                      </p:cBhvr>
                                      <p:to>
                                        <p:strVal val="visible"/>
                                      </p:to>
                                    </p:set>
                                    <p:animEffect transition="in" filter="blinds(horizontal)">
                                      <p:cBhvr>
                                        <p:cTn id="15" dur="500"/>
                                        <p:tgtEl>
                                          <p:spTgt spid="33794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37943">
                                            <p:txEl>
                                              <p:pRg st="1" end="1"/>
                                            </p:txEl>
                                          </p:spTgt>
                                        </p:tgtEl>
                                        <p:attrNameLst>
                                          <p:attrName>style.visibility</p:attrName>
                                        </p:attrNameLst>
                                      </p:cBhvr>
                                      <p:to>
                                        <p:strVal val="visible"/>
                                      </p:to>
                                    </p:set>
                                    <p:animEffect transition="in" filter="blinds(horizontal)">
                                      <p:cBhvr>
                                        <p:cTn id="20" dur="500"/>
                                        <p:tgtEl>
                                          <p:spTgt spid="33794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37943">
                                            <p:txEl>
                                              <p:pRg st="2" end="2"/>
                                            </p:txEl>
                                          </p:spTgt>
                                        </p:tgtEl>
                                        <p:attrNameLst>
                                          <p:attrName>style.visibility</p:attrName>
                                        </p:attrNameLst>
                                      </p:cBhvr>
                                      <p:to>
                                        <p:strVal val="visible"/>
                                      </p:to>
                                    </p:set>
                                    <p:animEffect transition="in" filter="blinds(horizontal)">
                                      <p:cBhvr>
                                        <p:cTn id="25" dur="500"/>
                                        <p:tgtEl>
                                          <p:spTgt spid="33794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37943">
                                            <p:txEl>
                                              <p:pRg st="3" end="3"/>
                                            </p:txEl>
                                          </p:spTgt>
                                        </p:tgtEl>
                                        <p:attrNameLst>
                                          <p:attrName>style.visibility</p:attrName>
                                        </p:attrNameLst>
                                      </p:cBhvr>
                                      <p:to>
                                        <p:strVal val="visible"/>
                                      </p:to>
                                    </p:set>
                                    <p:animEffect transition="in" filter="blinds(horizontal)">
                                      <p:cBhvr>
                                        <p:cTn id="30" dur="500"/>
                                        <p:tgtEl>
                                          <p:spTgt spid="33794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37943">
                                            <p:txEl>
                                              <p:pRg st="4" end="4"/>
                                            </p:txEl>
                                          </p:spTgt>
                                        </p:tgtEl>
                                        <p:attrNameLst>
                                          <p:attrName>style.visibility</p:attrName>
                                        </p:attrNameLst>
                                      </p:cBhvr>
                                      <p:to>
                                        <p:strVal val="visible"/>
                                      </p:to>
                                    </p:set>
                                    <p:animEffect transition="in" filter="blinds(horizontal)">
                                      <p:cBhvr>
                                        <p:cTn id="35" dur="500"/>
                                        <p:tgtEl>
                                          <p:spTgt spid="3379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3" grpId="0" build="p" autoUpdateAnimBg="0"/>
      <p:bldP spid="337944"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r>
              <a:rPr lang="en-US" smtClean="0"/>
              <a:t>Anomaly Detection (2)</a:t>
            </a:r>
          </a:p>
        </p:txBody>
      </p:sp>
      <p:sp>
        <p:nvSpPr>
          <p:cNvPr id="150531" name="Rectangle 3"/>
          <p:cNvSpPr>
            <a:spLocks noGrp="1" noChangeArrowheads="1"/>
          </p:cNvSpPr>
          <p:nvPr>
            <p:ph idx="1"/>
          </p:nvPr>
        </p:nvSpPr>
        <p:spPr/>
        <p:txBody>
          <a:bodyPr/>
          <a:lstStyle/>
          <a:p>
            <a:pPr eaLnBrk="1" hangingPunct="1"/>
            <a:r>
              <a:rPr lang="en-US" sz="2800" smtClean="0"/>
              <a:t>To make this approach more robust, must also incorporate the variance</a:t>
            </a:r>
          </a:p>
          <a:p>
            <a:pPr eaLnBrk="1" hangingPunct="1"/>
            <a:r>
              <a:rPr lang="en-US" sz="2800" smtClean="0"/>
              <a:t>Can also combine </a:t>
            </a:r>
            <a:r>
              <a:rPr lang="en-US" sz="2800" smtClean="0">
                <a:latin typeface="Times-Roman" charset="0"/>
              </a:rPr>
              <a:t>N</a:t>
            </a:r>
            <a:r>
              <a:rPr lang="en-US" sz="2800" smtClean="0"/>
              <a:t> stats as, for example,</a:t>
            </a:r>
          </a:p>
          <a:p>
            <a:pPr eaLnBrk="1" hangingPunct="1">
              <a:buFont typeface="Wingdings" pitchFamily="2" charset="2"/>
              <a:buNone/>
            </a:pPr>
            <a:r>
              <a:rPr lang="en-US" sz="2800" smtClean="0"/>
              <a:t>	</a:t>
            </a:r>
            <a:r>
              <a:rPr lang="en-US" sz="2800" smtClean="0">
                <a:latin typeface="Times-Roman" charset="0"/>
              </a:rPr>
              <a:t>T = (S</a:t>
            </a:r>
            <a:r>
              <a:rPr lang="en-US" sz="2800" baseline="-25000" smtClean="0">
                <a:latin typeface="Times-Roman" charset="0"/>
              </a:rPr>
              <a:t>1</a:t>
            </a:r>
            <a:r>
              <a:rPr lang="en-US" sz="2800" smtClean="0">
                <a:latin typeface="Times-Roman" charset="0"/>
              </a:rPr>
              <a:t> + S</a:t>
            </a:r>
            <a:r>
              <a:rPr lang="en-US" sz="2800" baseline="-25000" smtClean="0">
                <a:latin typeface="Times-Roman" charset="0"/>
              </a:rPr>
              <a:t>2</a:t>
            </a:r>
            <a:r>
              <a:rPr lang="en-US" sz="2800" smtClean="0">
                <a:latin typeface="Times-Roman" charset="0"/>
              </a:rPr>
              <a:t> + S</a:t>
            </a:r>
            <a:r>
              <a:rPr lang="en-US" sz="2800" baseline="-25000" smtClean="0">
                <a:latin typeface="Times-Roman" charset="0"/>
              </a:rPr>
              <a:t>3</a:t>
            </a:r>
            <a:r>
              <a:rPr lang="en-US" sz="2800" smtClean="0">
                <a:latin typeface="Times-Roman" charset="0"/>
              </a:rPr>
              <a:t> + … + S</a:t>
            </a:r>
            <a:r>
              <a:rPr lang="en-US" sz="2800" baseline="-25000" smtClean="0">
                <a:latin typeface="Times-Roman" charset="0"/>
              </a:rPr>
              <a:t>N</a:t>
            </a:r>
            <a:r>
              <a:rPr lang="en-US" sz="2800" smtClean="0">
                <a:latin typeface="Times-Roman" charset="0"/>
              </a:rPr>
              <a:t>) / N</a:t>
            </a:r>
            <a:endParaRPr lang="en-US" sz="2800" smtClean="0"/>
          </a:p>
          <a:p>
            <a:pPr eaLnBrk="1" hangingPunct="1">
              <a:buFont typeface="Wingdings" pitchFamily="2" charset="2"/>
              <a:buNone/>
            </a:pPr>
            <a:r>
              <a:rPr lang="en-US" sz="2800" smtClean="0"/>
              <a:t>	to obtain a more complete view of “normal”</a:t>
            </a:r>
          </a:p>
          <a:p>
            <a:pPr eaLnBrk="1" hangingPunct="1"/>
            <a:r>
              <a:rPr lang="en-US" sz="2800" smtClean="0"/>
              <a:t>Similar (but more sophisticated) approach is used in IDS known as NIDES</a:t>
            </a:r>
          </a:p>
          <a:p>
            <a:pPr eaLnBrk="1" hangingPunct="1"/>
            <a:r>
              <a:rPr lang="en-US" sz="2800" smtClean="0"/>
              <a:t>NIDES includes anomaly and signature IDS</a:t>
            </a:r>
          </a:p>
        </p:txBody>
      </p:sp>
    </p:spTree>
    <p:extLst>
      <p:ext uri="{BB962C8B-B14F-4D97-AF65-F5344CB8AC3E}">
        <p14:creationId xmlns:p14="http://schemas.microsoft.com/office/powerpoint/2010/main" val="804123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685800" y="304800"/>
            <a:ext cx="7848600" cy="990600"/>
          </a:xfrm>
        </p:spPr>
        <p:txBody>
          <a:bodyPr/>
          <a:lstStyle/>
          <a:p>
            <a:pPr eaLnBrk="1" hangingPunct="1"/>
            <a:r>
              <a:rPr lang="en-US" smtClean="0"/>
              <a:t>Anomaly Detection Issues</a:t>
            </a:r>
          </a:p>
        </p:txBody>
      </p:sp>
      <p:sp>
        <p:nvSpPr>
          <p:cNvPr id="151555" name="Rectangle 3"/>
          <p:cNvSpPr>
            <a:spLocks noGrp="1" noChangeArrowheads="1"/>
          </p:cNvSpPr>
          <p:nvPr>
            <p:ph idx="1"/>
          </p:nvPr>
        </p:nvSpPr>
        <p:spPr>
          <a:xfrm>
            <a:off x="457200" y="1447800"/>
            <a:ext cx="8458200" cy="4648200"/>
          </a:xfrm>
        </p:spPr>
        <p:txBody>
          <a:bodyPr/>
          <a:lstStyle/>
          <a:p>
            <a:pPr eaLnBrk="1" hangingPunct="1"/>
            <a:r>
              <a:rPr lang="en-US" sz="2800" smtClean="0"/>
              <a:t>System constantly evolves and so must IDS</a:t>
            </a:r>
          </a:p>
          <a:p>
            <a:pPr lvl="1" eaLnBrk="1" hangingPunct="1"/>
            <a:r>
              <a:rPr lang="en-US" sz="2400" smtClean="0"/>
              <a:t>Static system would place huge burden on admin </a:t>
            </a:r>
          </a:p>
          <a:p>
            <a:pPr lvl="1" eaLnBrk="1" hangingPunct="1"/>
            <a:r>
              <a:rPr lang="en-US" sz="2400" smtClean="0"/>
              <a:t>But evolving IDS makes it possible for attacker to (slowly) convince IDS that an attack is normal!</a:t>
            </a:r>
          </a:p>
          <a:p>
            <a:pPr lvl="1" eaLnBrk="1" hangingPunct="1"/>
            <a:r>
              <a:rPr lang="en-US" sz="2400" smtClean="0"/>
              <a:t>Attacker may win simply by “going slow”</a:t>
            </a:r>
          </a:p>
          <a:p>
            <a:pPr eaLnBrk="1" hangingPunct="1"/>
            <a:r>
              <a:rPr lang="en-US" sz="2800" smtClean="0"/>
              <a:t>What does “abnormal” really mean?</a:t>
            </a:r>
          </a:p>
          <a:p>
            <a:pPr lvl="1" eaLnBrk="1" hangingPunct="1"/>
            <a:r>
              <a:rPr lang="en-US" sz="2400" smtClean="0"/>
              <a:t>Only that there is possibly an attack</a:t>
            </a:r>
          </a:p>
          <a:p>
            <a:pPr lvl="1" eaLnBrk="1" hangingPunct="1"/>
            <a:r>
              <a:rPr lang="en-US" sz="2400" smtClean="0"/>
              <a:t>May not say anything specific about attack!</a:t>
            </a:r>
          </a:p>
          <a:p>
            <a:pPr lvl="1" eaLnBrk="1" hangingPunct="1"/>
            <a:r>
              <a:rPr lang="en-US" sz="2400" smtClean="0"/>
              <a:t>How to respond to such vague information?</a:t>
            </a:r>
          </a:p>
          <a:p>
            <a:pPr eaLnBrk="1" hangingPunct="1"/>
            <a:r>
              <a:rPr lang="en-US" sz="2800" smtClean="0"/>
              <a:t>Signature detection tells exactly which attack</a:t>
            </a:r>
          </a:p>
        </p:txBody>
      </p:sp>
    </p:spTree>
    <p:extLst>
      <p:ext uri="{BB962C8B-B14F-4D97-AF65-F5344CB8AC3E}">
        <p14:creationId xmlns:p14="http://schemas.microsoft.com/office/powerpoint/2010/main" val="30387365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smtClean="0"/>
              <a:t>Another Categorization</a:t>
            </a:r>
          </a:p>
        </p:txBody>
      </p:sp>
      <p:sp>
        <p:nvSpPr>
          <p:cNvPr id="14339" name="Rectangle 3"/>
          <p:cNvSpPr>
            <a:spLocks noGrp="1" noChangeArrowheads="1"/>
          </p:cNvSpPr>
          <p:nvPr>
            <p:ph type="body" idx="1"/>
          </p:nvPr>
        </p:nvSpPr>
        <p:spPr/>
        <p:txBody>
          <a:bodyPr/>
          <a:lstStyle/>
          <a:p>
            <a:pPr eaLnBrk="1" hangingPunct="1">
              <a:lnSpc>
                <a:spcPct val="90000"/>
              </a:lnSpc>
            </a:pPr>
            <a:r>
              <a:rPr lang="en-US" altLang="en-US" sz="2800" smtClean="0"/>
              <a:t>Based on the data source</a:t>
            </a:r>
          </a:p>
          <a:p>
            <a:pPr lvl="1" eaLnBrk="1" hangingPunct="1">
              <a:lnSpc>
                <a:spcPct val="90000"/>
              </a:lnSpc>
            </a:pPr>
            <a:r>
              <a:rPr lang="en-US" altLang="en-US" sz="2400" smtClean="0"/>
              <a:t>Host-based intrusion detection</a:t>
            </a:r>
          </a:p>
          <a:p>
            <a:pPr lvl="2" eaLnBrk="1" hangingPunct="1">
              <a:lnSpc>
                <a:spcPct val="90000"/>
              </a:lnSpc>
            </a:pPr>
            <a:r>
              <a:rPr lang="en-US" altLang="en-US" sz="2200" smtClean="0"/>
              <a:t>Intrusion detection by analyzing host audit trail</a:t>
            </a:r>
          </a:p>
          <a:p>
            <a:pPr lvl="2" eaLnBrk="1" hangingPunct="1">
              <a:lnSpc>
                <a:spcPct val="90000"/>
              </a:lnSpc>
            </a:pPr>
            <a:r>
              <a:rPr lang="en-US" altLang="en-US" sz="2200" smtClean="0"/>
              <a:t>Example: NIDES</a:t>
            </a:r>
          </a:p>
          <a:p>
            <a:pPr lvl="1" eaLnBrk="1" hangingPunct="1">
              <a:lnSpc>
                <a:spcPct val="90000"/>
              </a:lnSpc>
            </a:pPr>
            <a:r>
              <a:rPr lang="en-US" altLang="en-US" sz="2400" smtClean="0"/>
              <a:t>Network-based intrusion detection</a:t>
            </a:r>
          </a:p>
          <a:p>
            <a:pPr lvl="2" eaLnBrk="1" hangingPunct="1">
              <a:lnSpc>
                <a:spcPct val="90000"/>
              </a:lnSpc>
            </a:pPr>
            <a:r>
              <a:rPr lang="en-US" altLang="en-US" sz="2200" smtClean="0"/>
              <a:t>Intrusion detection by analyzing network traffic</a:t>
            </a:r>
          </a:p>
          <a:p>
            <a:pPr lvl="2" eaLnBrk="1" hangingPunct="1">
              <a:lnSpc>
                <a:spcPct val="90000"/>
              </a:lnSpc>
            </a:pPr>
            <a:r>
              <a:rPr lang="en-US" altLang="en-US" sz="2200" smtClean="0"/>
              <a:t>Example: Snort</a:t>
            </a:r>
          </a:p>
          <a:p>
            <a:pPr lvl="1" eaLnBrk="1" hangingPunct="1">
              <a:lnSpc>
                <a:spcPct val="90000"/>
              </a:lnSpc>
            </a:pPr>
            <a:r>
              <a:rPr lang="en-US" altLang="en-US" sz="2400" smtClean="0"/>
              <a:t>Distributed intrusion detection</a:t>
            </a:r>
          </a:p>
          <a:p>
            <a:pPr lvl="2" eaLnBrk="1" hangingPunct="1">
              <a:lnSpc>
                <a:spcPct val="90000"/>
              </a:lnSpc>
            </a:pPr>
            <a:r>
              <a:rPr lang="en-US" altLang="en-US" sz="2200" smtClean="0"/>
              <a:t>Intrusion detection by analyzing audit trails from multiple hosts and possibly network traffic</a:t>
            </a:r>
          </a:p>
          <a:p>
            <a:pPr lvl="2" eaLnBrk="1" hangingPunct="1">
              <a:lnSpc>
                <a:spcPct val="90000"/>
              </a:lnSpc>
            </a:pPr>
            <a:r>
              <a:rPr lang="en-US" altLang="en-US" sz="2200" smtClean="0"/>
              <a:t>Example: EMERALD</a:t>
            </a:r>
          </a:p>
        </p:txBody>
      </p:sp>
    </p:spTree>
    <p:extLst>
      <p:ext uri="{BB962C8B-B14F-4D97-AF65-F5344CB8AC3E}">
        <p14:creationId xmlns:p14="http://schemas.microsoft.com/office/powerpoint/2010/main" val="7757271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mtClean="0"/>
              <a:t>Host-based IDSs</a:t>
            </a:r>
          </a:p>
        </p:txBody>
      </p:sp>
      <p:sp>
        <p:nvSpPr>
          <p:cNvPr id="15363" name="Rectangle 3"/>
          <p:cNvSpPr>
            <a:spLocks noGrp="1" noChangeArrowheads="1"/>
          </p:cNvSpPr>
          <p:nvPr>
            <p:ph type="body" idx="1"/>
          </p:nvPr>
        </p:nvSpPr>
        <p:spPr/>
        <p:txBody>
          <a:bodyPr>
            <a:normAutofit fontScale="92500" lnSpcReduction="20000"/>
          </a:bodyPr>
          <a:lstStyle/>
          <a:p>
            <a:r>
              <a:rPr lang="en-US" dirty="0">
                <a:solidFill>
                  <a:srgbClr val="FF0000"/>
                </a:solidFill>
              </a:rPr>
              <a:t>Monitor activities on hosts for</a:t>
            </a:r>
          </a:p>
          <a:p>
            <a:pPr lvl="1"/>
            <a:r>
              <a:rPr lang="en-US" dirty="0">
                <a:solidFill>
                  <a:srgbClr val="FF0000"/>
                </a:solidFill>
              </a:rPr>
              <a:t>Known attacks or</a:t>
            </a:r>
          </a:p>
          <a:p>
            <a:pPr lvl="1"/>
            <a:r>
              <a:rPr lang="en-US" dirty="0">
                <a:solidFill>
                  <a:srgbClr val="FF0000"/>
                </a:solidFill>
              </a:rPr>
              <a:t>Suspicious behavior</a:t>
            </a:r>
          </a:p>
          <a:p>
            <a:r>
              <a:rPr lang="en-US" dirty="0"/>
              <a:t>Designed to detect attacks such as</a:t>
            </a:r>
          </a:p>
          <a:p>
            <a:pPr lvl="1"/>
            <a:r>
              <a:rPr lang="en-US" dirty="0"/>
              <a:t>Buffer overflow</a:t>
            </a:r>
          </a:p>
          <a:p>
            <a:pPr lvl="1"/>
            <a:r>
              <a:rPr lang="en-US" dirty="0"/>
              <a:t>Escalation of </a:t>
            </a:r>
            <a:r>
              <a:rPr lang="en-US" dirty="0" smtClean="0"/>
              <a:t>privilege</a:t>
            </a:r>
            <a:endParaRPr lang="en-US" altLang="en-US" sz="2800" dirty="0" smtClean="0"/>
          </a:p>
          <a:p>
            <a:pPr eaLnBrk="1" hangingPunct="1"/>
            <a:r>
              <a:rPr lang="en-US" altLang="en-US" sz="2800" dirty="0" smtClean="0"/>
              <a:t>Using OS auditing mechanisms</a:t>
            </a:r>
          </a:p>
          <a:p>
            <a:pPr lvl="1" eaLnBrk="1" hangingPunct="1"/>
            <a:r>
              <a:rPr lang="en-US" altLang="en-US" sz="2400" dirty="0" smtClean="0"/>
              <a:t>E.G., BSM on Solaris: logs all direct or indirect events generated by a user</a:t>
            </a:r>
          </a:p>
          <a:p>
            <a:pPr lvl="1" eaLnBrk="1" hangingPunct="1"/>
            <a:r>
              <a:rPr lang="en-US" altLang="en-US" sz="2400" dirty="0" err="1" smtClean="0"/>
              <a:t>strace</a:t>
            </a:r>
            <a:r>
              <a:rPr lang="en-US" altLang="en-US" sz="2400" dirty="0" smtClean="0"/>
              <a:t> for system calls made by a program</a:t>
            </a:r>
          </a:p>
          <a:p>
            <a:pPr lvl="2" eaLnBrk="1" hangingPunct="1"/>
            <a:r>
              <a:rPr lang="en-US" altLang="en-US" sz="2200" dirty="0" smtClean="0"/>
              <a:t>E.G., Analyze system calls made by </a:t>
            </a:r>
            <a:r>
              <a:rPr lang="en-US" altLang="en-US" sz="2200" dirty="0" err="1" smtClean="0"/>
              <a:t>sendmail</a:t>
            </a:r>
            <a:endParaRPr lang="en-US" altLang="en-US" sz="2200" dirty="0" smtClean="0"/>
          </a:p>
        </p:txBody>
      </p:sp>
    </p:spTree>
    <p:extLst>
      <p:ext uri="{BB962C8B-B14F-4D97-AF65-F5344CB8AC3E}">
        <p14:creationId xmlns:p14="http://schemas.microsoft.com/office/powerpoint/2010/main" val="35781844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smtClean="0"/>
              <a:t>Known versus Unknown</a:t>
            </a:r>
          </a:p>
        </p:txBody>
      </p:sp>
      <p:sp>
        <p:nvSpPr>
          <p:cNvPr id="5123" name="Rectangle 3"/>
          <p:cNvSpPr>
            <a:spLocks noGrp="1" noChangeArrowheads="1"/>
          </p:cNvSpPr>
          <p:nvPr>
            <p:ph type="body" idx="1"/>
          </p:nvPr>
        </p:nvSpPr>
        <p:spPr/>
        <p:txBody>
          <a:bodyPr/>
          <a:lstStyle/>
          <a:p>
            <a:pPr eaLnBrk="1" hangingPunct="1"/>
            <a:r>
              <a:rPr lang="en-US" altLang="en-US" dirty="0" smtClean="0"/>
              <a:t>Known intrusions</a:t>
            </a:r>
          </a:p>
          <a:p>
            <a:pPr lvl="1" eaLnBrk="1" hangingPunct="1"/>
            <a:r>
              <a:rPr lang="en-US" altLang="en-US" dirty="0" smtClean="0"/>
              <a:t>Well understood attacks</a:t>
            </a:r>
          </a:p>
          <a:p>
            <a:pPr lvl="1" eaLnBrk="1" hangingPunct="1"/>
            <a:r>
              <a:rPr lang="en-US" altLang="en-US" dirty="0" smtClean="0"/>
              <a:t>Known indication/signatures - easier to detect</a:t>
            </a:r>
          </a:p>
          <a:p>
            <a:pPr lvl="2" eaLnBrk="1" hangingPunct="1"/>
            <a:r>
              <a:rPr lang="en-US" altLang="en-US" sz="2600" dirty="0" smtClean="0"/>
              <a:t>For example, “copy of /etc/</a:t>
            </a:r>
            <a:r>
              <a:rPr lang="en-US" altLang="en-US" sz="2600" dirty="0" err="1" smtClean="0"/>
              <a:t>passwd</a:t>
            </a:r>
            <a:r>
              <a:rPr lang="en-US" altLang="en-US" sz="2600" dirty="0" smtClean="0"/>
              <a:t> by an unprivileged user”</a:t>
            </a:r>
          </a:p>
          <a:p>
            <a:pPr eaLnBrk="1" hangingPunct="1"/>
            <a:r>
              <a:rPr lang="en-US" altLang="en-US" dirty="0" smtClean="0"/>
              <a:t>Unknown (newly invented) intrusions</a:t>
            </a:r>
          </a:p>
          <a:p>
            <a:pPr lvl="1" eaLnBrk="1" hangingPunct="1"/>
            <a:r>
              <a:rPr lang="en-US" altLang="en-US" dirty="0" smtClean="0"/>
              <a:t>Usually very difficult to detect using existing </a:t>
            </a:r>
            <a:r>
              <a:rPr lang="en-US" altLang="en-US" dirty="0" err="1" smtClean="0"/>
              <a:t>IDSes</a:t>
            </a:r>
            <a:endParaRPr lang="en-US" altLang="en-US" dirty="0" smtClean="0"/>
          </a:p>
        </p:txBody>
      </p:sp>
    </p:spTree>
    <p:extLst>
      <p:ext uri="{BB962C8B-B14F-4D97-AF65-F5344CB8AC3E}">
        <p14:creationId xmlns:p14="http://schemas.microsoft.com/office/powerpoint/2010/main" val="28857149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mtClean="0"/>
              <a:t>Distributed Host-Based IDS</a:t>
            </a:r>
          </a:p>
        </p:txBody>
      </p:sp>
      <p:pic>
        <p:nvPicPr>
          <p:cNvPr id="16387" name="Picture 4"/>
          <p:cNvPicPr>
            <a:picLocks noChangeAspect="1" noChangeArrowheads="1"/>
          </p:cNvPicPr>
          <p:nvPr/>
        </p:nvPicPr>
        <p:blipFill>
          <a:blip r:embed="rId3">
            <a:extLst>
              <a:ext uri="{28A0092B-C50C-407E-A947-70E740481C1C}">
                <a14:useLocalDpi xmlns:a14="http://schemas.microsoft.com/office/drawing/2010/main" val="0"/>
              </a:ext>
            </a:extLst>
          </a:blip>
          <a:srcRect l="3580" t="4625" b="18500"/>
          <a:stretch>
            <a:fillRect/>
          </a:stretch>
        </p:blipFill>
        <p:spPr bwMode="auto">
          <a:xfrm>
            <a:off x="609600" y="1447800"/>
            <a:ext cx="7756525" cy="47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69504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mtClean="0"/>
              <a:t>Network-Based IDSs</a:t>
            </a:r>
          </a:p>
        </p:txBody>
      </p:sp>
      <p:sp>
        <p:nvSpPr>
          <p:cNvPr id="17411" name="Rectangle 3"/>
          <p:cNvSpPr>
            <a:spLocks noGrp="1" noChangeArrowheads="1"/>
          </p:cNvSpPr>
          <p:nvPr>
            <p:ph type="body" idx="1"/>
          </p:nvPr>
        </p:nvSpPr>
        <p:spPr/>
        <p:txBody>
          <a:bodyPr/>
          <a:lstStyle/>
          <a:p>
            <a:pPr eaLnBrk="1" hangingPunct="1">
              <a:lnSpc>
                <a:spcPct val="90000"/>
              </a:lnSpc>
            </a:pPr>
            <a:r>
              <a:rPr lang="en-US" altLang="en-US" sz="2100" smtClean="0"/>
              <a:t>Deploying special sensors at strategic locations</a:t>
            </a:r>
          </a:p>
          <a:p>
            <a:pPr lvl="1" eaLnBrk="1" hangingPunct="1">
              <a:lnSpc>
                <a:spcPct val="90000"/>
              </a:lnSpc>
            </a:pPr>
            <a:r>
              <a:rPr lang="en-US" altLang="en-US" sz="2000" smtClean="0"/>
              <a:t>E.G., Packet sniffing via tcpdump at routers</a:t>
            </a:r>
          </a:p>
          <a:p>
            <a:pPr eaLnBrk="1" hangingPunct="1">
              <a:lnSpc>
                <a:spcPct val="90000"/>
              </a:lnSpc>
            </a:pPr>
            <a:r>
              <a:rPr lang="en-US" altLang="en-US" sz="2400" smtClean="0"/>
              <a:t>comprises a number of sensors</a:t>
            </a:r>
          </a:p>
          <a:p>
            <a:pPr lvl="1" eaLnBrk="1" hangingPunct="1">
              <a:lnSpc>
                <a:spcPct val="90000"/>
              </a:lnSpc>
            </a:pPr>
            <a:r>
              <a:rPr lang="en-US" altLang="en-US" sz="2000" smtClean="0"/>
              <a:t>inline (possibly as part of other net device)</a:t>
            </a:r>
          </a:p>
          <a:p>
            <a:pPr lvl="1" eaLnBrk="1" hangingPunct="1">
              <a:lnSpc>
                <a:spcPct val="90000"/>
              </a:lnSpc>
            </a:pPr>
            <a:r>
              <a:rPr lang="en-US" altLang="en-US" sz="2000" smtClean="0"/>
              <a:t>passive (monitors copy of traffic)</a:t>
            </a:r>
          </a:p>
          <a:p>
            <a:pPr eaLnBrk="1" hangingPunct="1">
              <a:lnSpc>
                <a:spcPct val="90000"/>
              </a:lnSpc>
            </a:pPr>
            <a:r>
              <a:rPr lang="en-US" altLang="en-US" sz="2100" smtClean="0">
                <a:solidFill>
                  <a:srgbClr val="FF0000"/>
                </a:solidFill>
              </a:rPr>
              <a:t>Inspecting network traffic </a:t>
            </a:r>
          </a:p>
          <a:p>
            <a:pPr lvl="1" eaLnBrk="1" hangingPunct="1">
              <a:lnSpc>
                <a:spcPct val="90000"/>
              </a:lnSpc>
            </a:pPr>
            <a:r>
              <a:rPr lang="en-US" altLang="en-US" sz="2000" smtClean="0"/>
              <a:t>Watch for violations of protocols and unusual connection patterns</a:t>
            </a:r>
          </a:p>
          <a:p>
            <a:pPr eaLnBrk="1" hangingPunct="1">
              <a:lnSpc>
                <a:spcPct val="90000"/>
              </a:lnSpc>
            </a:pPr>
            <a:r>
              <a:rPr lang="en-US" altLang="en-US" sz="2100" smtClean="0">
                <a:solidFill>
                  <a:srgbClr val="FF0000"/>
                </a:solidFill>
              </a:rPr>
              <a:t>Monitoring user activities</a:t>
            </a:r>
          </a:p>
          <a:p>
            <a:pPr lvl="1" eaLnBrk="1" hangingPunct="1">
              <a:lnSpc>
                <a:spcPct val="90000"/>
              </a:lnSpc>
            </a:pPr>
            <a:r>
              <a:rPr lang="en-US" altLang="en-US" sz="2000" smtClean="0"/>
              <a:t>Look into the data portions of the packets for malicious command sequences</a:t>
            </a:r>
          </a:p>
          <a:p>
            <a:pPr eaLnBrk="1" hangingPunct="1">
              <a:lnSpc>
                <a:spcPct val="90000"/>
              </a:lnSpc>
            </a:pPr>
            <a:r>
              <a:rPr lang="en-US" altLang="en-US" sz="2100" smtClean="0">
                <a:solidFill>
                  <a:srgbClr val="FF0000"/>
                </a:solidFill>
              </a:rPr>
              <a:t>May be easily defeated by encryption</a:t>
            </a:r>
          </a:p>
          <a:p>
            <a:pPr lvl="1" eaLnBrk="1" hangingPunct="1">
              <a:lnSpc>
                <a:spcPct val="90000"/>
              </a:lnSpc>
            </a:pPr>
            <a:r>
              <a:rPr lang="en-US" altLang="en-US" sz="2000" smtClean="0"/>
              <a:t>Data portions and some header information can be encrypted</a:t>
            </a:r>
          </a:p>
        </p:txBody>
      </p:sp>
    </p:spTree>
    <p:extLst>
      <p:ext uri="{BB962C8B-B14F-4D97-AF65-F5344CB8AC3E}">
        <p14:creationId xmlns:p14="http://schemas.microsoft.com/office/powerpoint/2010/main" val="1807354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mtClean="0"/>
              <a:t>NIDS Sensor Deployment</a:t>
            </a:r>
          </a:p>
        </p:txBody>
      </p:sp>
      <p:pic>
        <p:nvPicPr>
          <p:cNvPr id="18435" name="Picture 4"/>
          <p:cNvPicPr>
            <a:picLocks noChangeAspect="1" noChangeArrowheads="1"/>
          </p:cNvPicPr>
          <p:nvPr/>
        </p:nvPicPr>
        <p:blipFill>
          <a:blip r:embed="rId3">
            <a:extLst>
              <a:ext uri="{28A0092B-C50C-407E-A947-70E740481C1C}">
                <a14:useLocalDpi xmlns:a14="http://schemas.microsoft.com/office/drawing/2010/main" val="0"/>
              </a:ext>
            </a:extLst>
          </a:blip>
          <a:srcRect l="3580" t="6937" r="3580" b="13875"/>
          <a:stretch>
            <a:fillRect/>
          </a:stretch>
        </p:blipFill>
        <p:spPr bwMode="auto">
          <a:xfrm>
            <a:off x="896938" y="1422400"/>
            <a:ext cx="7469187" cy="493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4040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28600" y="277813"/>
            <a:ext cx="8610600" cy="1139825"/>
          </a:xfrm>
        </p:spPr>
        <p:txBody>
          <a:bodyPr>
            <a:normAutofit fontScale="90000"/>
          </a:bodyPr>
          <a:lstStyle/>
          <a:p>
            <a:pPr eaLnBrk="1" hangingPunct="1"/>
            <a:r>
              <a:rPr lang="en-US" altLang="en-US" sz="4000" smtClean="0"/>
              <a:t>Network-based Intrusion Detection Techniques</a:t>
            </a:r>
          </a:p>
        </p:txBody>
      </p:sp>
      <p:sp>
        <p:nvSpPr>
          <p:cNvPr id="19459" name="Rectangle 3"/>
          <p:cNvSpPr>
            <a:spLocks noGrp="1" noChangeArrowheads="1"/>
          </p:cNvSpPr>
          <p:nvPr>
            <p:ph type="body" idx="1"/>
          </p:nvPr>
        </p:nvSpPr>
        <p:spPr>
          <a:xfrm>
            <a:off x="228600" y="1371600"/>
            <a:ext cx="8763000" cy="5181600"/>
          </a:xfrm>
        </p:spPr>
        <p:txBody>
          <a:bodyPr/>
          <a:lstStyle/>
          <a:p>
            <a:pPr eaLnBrk="1" hangingPunct="1"/>
            <a:r>
              <a:rPr lang="en-US" altLang="en-US" smtClean="0"/>
              <a:t>signature detection</a:t>
            </a:r>
          </a:p>
          <a:p>
            <a:pPr lvl="1" eaLnBrk="1" hangingPunct="1"/>
            <a:r>
              <a:rPr lang="en-US" altLang="en-US" smtClean="0"/>
              <a:t>at application, transport, network layers; unexpected application services, policy violations</a:t>
            </a:r>
          </a:p>
          <a:p>
            <a:pPr eaLnBrk="1" hangingPunct="1"/>
            <a:r>
              <a:rPr lang="en-US" altLang="en-US" smtClean="0"/>
              <a:t>anomaly detection</a:t>
            </a:r>
          </a:p>
          <a:p>
            <a:pPr lvl="1" eaLnBrk="1" hangingPunct="1"/>
            <a:r>
              <a:rPr lang="en-US" altLang="en-US" smtClean="0"/>
              <a:t>of denial of service attacks, scanning, worms</a:t>
            </a:r>
          </a:p>
          <a:p>
            <a:pPr eaLnBrk="1" hangingPunct="1"/>
            <a:r>
              <a:rPr lang="en-US" altLang="en-US" smtClean="0"/>
              <a:t>when potential violation detected sensor sends an alert and logs information</a:t>
            </a:r>
          </a:p>
          <a:p>
            <a:pPr lvl="1" eaLnBrk="1" hangingPunct="1"/>
            <a:r>
              <a:rPr lang="en-US" altLang="en-US" smtClean="0"/>
              <a:t>used by analysis module to refine intrusion detection parameters and algorithms</a:t>
            </a:r>
          </a:p>
          <a:p>
            <a:pPr lvl="1" eaLnBrk="1" hangingPunct="1"/>
            <a:r>
              <a:rPr lang="en-US" altLang="en-US" smtClean="0"/>
              <a:t>by security admin to improve protection</a:t>
            </a:r>
          </a:p>
        </p:txBody>
      </p:sp>
    </p:spTree>
    <p:extLst>
      <p:ext uri="{BB962C8B-B14F-4D97-AF65-F5344CB8AC3E}">
        <p14:creationId xmlns:p14="http://schemas.microsoft.com/office/powerpoint/2010/main" val="24505217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rmAutofit fontScale="90000"/>
          </a:bodyPr>
          <a:lstStyle/>
          <a:p>
            <a:pPr eaLnBrk="1" hangingPunct="1"/>
            <a:r>
              <a:rPr lang="en-US" altLang="en-US" smtClean="0"/>
              <a:t>An Example for NIDS  </a:t>
            </a:r>
            <a:br>
              <a:rPr lang="en-US" altLang="en-US" smtClean="0"/>
            </a:br>
            <a:r>
              <a:rPr lang="en-US" altLang="en-US" smtClean="0"/>
              <a:t>(Code Red Worm)</a:t>
            </a:r>
          </a:p>
        </p:txBody>
      </p:sp>
      <p:sp>
        <p:nvSpPr>
          <p:cNvPr id="20483" name="Content Placeholder 2"/>
          <p:cNvSpPr>
            <a:spLocks noGrp="1"/>
          </p:cNvSpPr>
          <p:nvPr>
            <p:ph idx="1"/>
          </p:nvPr>
        </p:nvSpPr>
        <p:spPr/>
        <p:txBody>
          <a:bodyPr/>
          <a:lstStyle/>
          <a:p>
            <a:pPr eaLnBrk="1" hangingPunct="1"/>
            <a:r>
              <a:rPr lang="en-US" altLang="en-US" sz="2000" dirty="0" smtClean="0"/>
              <a:t>GET /</a:t>
            </a:r>
            <a:r>
              <a:rPr lang="en-US" altLang="en-US" sz="2000" dirty="0" err="1" smtClean="0"/>
              <a:t>default.ida?NNNNNNNNNNNNNNNNNNNNNNNNN</a:t>
            </a:r>
            <a:r>
              <a:rPr lang="en-US" altLang="en-US" sz="2000" dirty="0" smtClean="0"/>
              <a:t> NNNNNNNNNNNNNNNNNNNNNNNNNNNNNNNNNNNN </a:t>
            </a:r>
            <a:r>
              <a:rPr lang="en-US" altLang="en-US" sz="2000" dirty="0" err="1" smtClean="0"/>
              <a:t>NNNNNNNNNNNNNNNNNNNNNNNNNNNNNNNNNNNN</a:t>
            </a:r>
            <a:r>
              <a:rPr lang="en-US" altLang="en-US" sz="2000" dirty="0" smtClean="0"/>
              <a:t> </a:t>
            </a:r>
            <a:r>
              <a:rPr lang="en-US" altLang="en-US" sz="2000" dirty="0" err="1" smtClean="0"/>
              <a:t>NNNNNNNNNNNNNNNNNNNNNNNNNNNNNNNNNNNN</a:t>
            </a:r>
            <a:r>
              <a:rPr lang="en-US" altLang="en-US" sz="2000" dirty="0" smtClean="0"/>
              <a:t> </a:t>
            </a:r>
            <a:r>
              <a:rPr lang="en-US" altLang="en-US" sz="2000" dirty="0" err="1" smtClean="0"/>
              <a:t>NNNNNNNNNNNNNNNNNNNNNNNNNNNNNNNNNNNN</a:t>
            </a:r>
            <a:r>
              <a:rPr lang="en-US" altLang="en-US" sz="2000" dirty="0" smtClean="0"/>
              <a:t> </a:t>
            </a:r>
            <a:r>
              <a:rPr lang="en-US" altLang="en-US" sz="2000" dirty="0" err="1" smtClean="0"/>
              <a:t>NNNNNNNNNNNNNNNNNNNNNNNNNNNNNNNNNNNN</a:t>
            </a:r>
            <a:r>
              <a:rPr lang="en-US" altLang="en-US" sz="2000" dirty="0" smtClean="0"/>
              <a:t> NNNNNNNNNNNNNNNNNNN %u9090%u6858%ucbd3%u7801%u9090%u6858%ucbd3%u7801 %u9090%u6858%ucbd3%u7801%u9090%u9090%u8190%u00c3 %u0003%u8b00%u531b%u53ff%u0078%u0000%u00=a HTTP/1.0 </a:t>
            </a:r>
          </a:p>
          <a:p>
            <a:pPr eaLnBrk="1" hangingPunct="1"/>
            <a:r>
              <a:rPr lang="en-US" altLang="en-US" sz="2000" dirty="0" smtClean="0"/>
              <a:t>Trying to spread itself by looking for more IIS servers on the Internet.</a:t>
            </a:r>
          </a:p>
        </p:txBody>
      </p:sp>
    </p:spTree>
    <p:extLst>
      <p:ext uri="{BB962C8B-B14F-4D97-AF65-F5344CB8AC3E}">
        <p14:creationId xmlns:p14="http://schemas.microsoft.com/office/powerpoint/2010/main" val="18515489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mtClean="0"/>
              <a:t>Honeypots</a:t>
            </a:r>
          </a:p>
        </p:txBody>
      </p:sp>
      <p:sp>
        <p:nvSpPr>
          <p:cNvPr id="21507" name="Rectangle 3"/>
          <p:cNvSpPr>
            <a:spLocks noGrp="1" noChangeArrowheads="1"/>
          </p:cNvSpPr>
          <p:nvPr>
            <p:ph type="body" idx="1"/>
          </p:nvPr>
        </p:nvSpPr>
        <p:spPr/>
        <p:txBody>
          <a:bodyPr/>
          <a:lstStyle/>
          <a:p>
            <a:pPr eaLnBrk="1" hangingPunct="1"/>
            <a:r>
              <a:rPr lang="en-US" altLang="en-US" smtClean="0"/>
              <a:t>are decoy systems</a:t>
            </a:r>
          </a:p>
          <a:p>
            <a:pPr lvl="1" eaLnBrk="1" hangingPunct="1"/>
            <a:r>
              <a:rPr lang="en-US" altLang="en-US" smtClean="0"/>
              <a:t>filled with fabricated info</a:t>
            </a:r>
          </a:p>
          <a:p>
            <a:pPr lvl="1" eaLnBrk="1" hangingPunct="1"/>
            <a:r>
              <a:rPr lang="en-US" altLang="en-US" smtClean="0"/>
              <a:t>instrumented with monitors / event loggers</a:t>
            </a:r>
          </a:p>
          <a:p>
            <a:pPr lvl="1" eaLnBrk="1" hangingPunct="1"/>
            <a:r>
              <a:rPr lang="en-US" altLang="en-US" smtClean="0"/>
              <a:t>divert and hold attacker to collect activity info</a:t>
            </a:r>
          </a:p>
          <a:p>
            <a:pPr lvl="1" eaLnBrk="1" hangingPunct="1"/>
            <a:r>
              <a:rPr lang="en-US" altLang="en-US" smtClean="0"/>
              <a:t>without exposing production systems</a:t>
            </a:r>
          </a:p>
          <a:p>
            <a:pPr eaLnBrk="1" hangingPunct="1"/>
            <a:r>
              <a:rPr lang="en-US" altLang="en-US" smtClean="0"/>
              <a:t>initially were single systems</a:t>
            </a:r>
          </a:p>
          <a:p>
            <a:pPr eaLnBrk="1" hangingPunct="1"/>
            <a:r>
              <a:rPr lang="en-US" altLang="en-US" smtClean="0"/>
              <a:t>more recently are/emulate entire networks</a:t>
            </a:r>
          </a:p>
          <a:p>
            <a:pPr lvl="1" eaLnBrk="1" hangingPunct="1"/>
            <a:endParaRPr lang="en-US" altLang="en-US" smtClean="0"/>
          </a:p>
        </p:txBody>
      </p:sp>
    </p:spTree>
    <p:extLst>
      <p:ext uri="{BB962C8B-B14F-4D97-AF65-F5344CB8AC3E}">
        <p14:creationId xmlns:p14="http://schemas.microsoft.com/office/powerpoint/2010/main" val="13617791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304800"/>
            <a:ext cx="3581400" cy="4267200"/>
          </a:xfrm>
        </p:spPr>
        <p:txBody>
          <a:bodyPr/>
          <a:lstStyle/>
          <a:p>
            <a:pPr eaLnBrk="1" hangingPunct="1"/>
            <a:r>
              <a:rPr lang="en-US" altLang="en-US" smtClean="0"/>
              <a:t>Honeypot Deployment</a:t>
            </a:r>
          </a:p>
        </p:txBody>
      </p:sp>
      <p:pic>
        <p:nvPicPr>
          <p:cNvPr id="22531" name="Picture 4"/>
          <p:cNvPicPr>
            <a:picLocks noChangeAspect="1" noChangeArrowheads="1"/>
          </p:cNvPicPr>
          <p:nvPr/>
        </p:nvPicPr>
        <p:blipFill>
          <a:blip r:embed="rId3">
            <a:extLst>
              <a:ext uri="{28A0092B-C50C-407E-A947-70E740481C1C}">
                <a14:useLocalDpi xmlns:a14="http://schemas.microsoft.com/office/drawing/2010/main" val="0"/>
              </a:ext>
            </a:extLst>
          </a:blip>
          <a:srcRect l="2316" t="7159" r="4633" b="10739"/>
          <a:stretch>
            <a:fillRect/>
          </a:stretch>
        </p:blipFill>
        <p:spPr bwMode="auto">
          <a:xfrm>
            <a:off x="3581400" y="304800"/>
            <a:ext cx="5421313" cy="618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68320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52400"/>
            <a:ext cx="8229600" cy="1139825"/>
          </a:xfrm>
        </p:spPr>
        <p:txBody>
          <a:bodyPr/>
          <a:lstStyle/>
          <a:p>
            <a:pPr eaLnBrk="1" hangingPunct="1"/>
            <a:r>
              <a:rPr lang="en-US" altLang="en-US" smtClean="0"/>
              <a:t>SNORT</a:t>
            </a:r>
          </a:p>
        </p:txBody>
      </p:sp>
      <p:pic>
        <p:nvPicPr>
          <p:cNvPr id="23555" name="Picture 4"/>
          <p:cNvPicPr>
            <a:picLocks noChangeAspect="1" noChangeArrowheads="1"/>
          </p:cNvPicPr>
          <p:nvPr/>
        </p:nvPicPr>
        <p:blipFill>
          <a:blip r:embed="rId3">
            <a:extLst>
              <a:ext uri="{28A0092B-C50C-407E-A947-70E740481C1C}">
                <a14:useLocalDpi xmlns:a14="http://schemas.microsoft.com/office/drawing/2010/main" val="0"/>
              </a:ext>
            </a:extLst>
          </a:blip>
          <a:srcRect l="7159" t="23125" r="3580" b="27748"/>
          <a:stretch>
            <a:fillRect/>
          </a:stretch>
        </p:blipFill>
        <p:spPr bwMode="auto">
          <a:xfrm>
            <a:off x="533400" y="3048000"/>
            <a:ext cx="8080375"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Rectangle 5"/>
          <p:cNvSpPr>
            <a:spLocks noGrp="1" noChangeArrowheads="1"/>
          </p:cNvSpPr>
          <p:nvPr>
            <p:ph type="body" idx="1"/>
          </p:nvPr>
        </p:nvSpPr>
        <p:spPr bwMode="black">
          <a:xfrm>
            <a:off x="457200" y="1219200"/>
            <a:ext cx="8229600" cy="1828800"/>
          </a:xfrm>
          <a:noFill/>
        </p:spPr>
        <p:txBody>
          <a:bodyPr/>
          <a:lstStyle/>
          <a:p>
            <a:pPr eaLnBrk="1" hangingPunct="1"/>
            <a:r>
              <a:rPr lang="en-US" altLang="en-US" smtClean="0"/>
              <a:t>lightweight IDS</a:t>
            </a:r>
          </a:p>
          <a:p>
            <a:pPr lvl="1" eaLnBrk="1" hangingPunct="1"/>
            <a:r>
              <a:rPr lang="en-US" altLang="en-US" smtClean="0"/>
              <a:t>real-time packet capture and rule analysis</a:t>
            </a:r>
          </a:p>
          <a:p>
            <a:pPr lvl="1" eaLnBrk="1" hangingPunct="1"/>
            <a:r>
              <a:rPr lang="en-US" altLang="en-US" smtClean="0"/>
              <a:t>passive or inline</a:t>
            </a:r>
          </a:p>
        </p:txBody>
      </p:sp>
    </p:spTree>
    <p:extLst>
      <p:ext uri="{BB962C8B-B14F-4D97-AF65-F5344CB8AC3E}">
        <p14:creationId xmlns:p14="http://schemas.microsoft.com/office/powerpoint/2010/main" val="16120749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Grp="1" noChangeArrowheads="1"/>
          </p:cNvSpPr>
          <p:nvPr>
            <p:ph type="title"/>
          </p:nvPr>
        </p:nvSpPr>
        <p:spPr/>
        <p:txBody>
          <a:bodyPr/>
          <a:lstStyle/>
          <a:p>
            <a:pPr eaLnBrk="1" hangingPunct="1"/>
            <a:r>
              <a:rPr lang="en-US" altLang="en-US" smtClean="0"/>
              <a:t>SNORT Rules</a:t>
            </a:r>
          </a:p>
        </p:txBody>
      </p:sp>
      <p:sp>
        <p:nvSpPr>
          <p:cNvPr id="24579" name="Rectangle 1027"/>
          <p:cNvSpPr>
            <a:spLocks noGrp="1" noChangeArrowheads="1"/>
          </p:cNvSpPr>
          <p:nvPr>
            <p:ph type="body" idx="1"/>
          </p:nvPr>
        </p:nvSpPr>
        <p:spPr/>
        <p:txBody>
          <a:bodyPr/>
          <a:lstStyle/>
          <a:p>
            <a:pPr eaLnBrk="1" hangingPunct="1"/>
            <a:r>
              <a:rPr lang="en-US" altLang="en-US" sz="2800" dirty="0" smtClean="0">
                <a:latin typeface="Times New Roman" pitchFamily="18" charset="0"/>
              </a:rPr>
              <a:t>use a simple, flexible rule definition language</a:t>
            </a:r>
          </a:p>
          <a:p>
            <a:pPr eaLnBrk="1" hangingPunct="1"/>
            <a:r>
              <a:rPr lang="en-US" altLang="en-US" sz="2800" dirty="0" smtClean="0">
                <a:latin typeface="Times New Roman" pitchFamily="18" charset="0"/>
              </a:rPr>
              <a:t>with fixed header and zero or more options</a:t>
            </a:r>
          </a:p>
          <a:p>
            <a:pPr eaLnBrk="1" hangingPunct="1"/>
            <a:r>
              <a:rPr lang="en-US" altLang="en-US" sz="2800" dirty="0" smtClean="0">
                <a:latin typeface="Times New Roman" pitchFamily="18" charset="0"/>
              </a:rPr>
              <a:t>header includes: action, protocol, source IP, source port, direction, </a:t>
            </a:r>
            <a:r>
              <a:rPr lang="en-US" altLang="en-US" sz="2800" dirty="0" err="1" smtClean="0">
                <a:latin typeface="Times New Roman" pitchFamily="18" charset="0"/>
              </a:rPr>
              <a:t>dest</a:t>
            </a:r>
            <a:r>
              <a:rPr lang="en-US" altLang="en-US" sz="2800" dirty="0" smtClean="0">
                <a:latin typeface="Times New Roman" pitchFamily="18" charset="0"/>
              </a:rPr>
              <a:t> IP, </a:t>
            </a:r>
            <a:r>
              <a:rPr lang="en-US" altLang="en-US" sz="2800" dirty="0" err="1" smtClean="0">
                <a:latin typeface="Times New Roman" pitchFamily="18" charset="0"/>
              </a:rPr>
              <a:t>dest</a:t>
            </a:r>
            <a:r>
              <a:rPr lang="en-US" altLang="en-US" sz="2800" dirty="0" smtClean="0">
                <a:latin typeface="Times New Roman" pitchFamily="18" charset="0"/>
              </a:rPr>
              <a:t> port</a:t>
            </a:r>
          </a:p>
          <a:p>
            <a:pPr eaLnBrk="1" hangingPunct="1"/>
            <a:r>
              <a:rPr lang="en-US" altLang="en-US" sz="2800" dirty="0" smtClean="0">
                <a:latin typeface="Times New Roman" pitchFamily="18" charset="0"/>
              </a:rPr>
              <a:t>many options</a:t>
            </a:r>
          </a:p>
          <a:p>
            <a:pPr eaLnBrk="1" hangingPunct="1"/>
            <a:r>
              <a:rPr lang="en-US" altLang="en-US" sz="2800" dirty="0" smtClean="0">
                <a:latin typeface="Times New Roman" pitchFamily="18" charset="0"/>
              </a:rPr>
              <a:t>example rule to detect TCP SYN-FIN attack:</a:t>
            </a:r>
          </a:p>
          <a:p>
            <a:pPr lvl="1" eaLnBrk="1" hangingPunct="1">
              <a:buFontTx/>
              <a:buNone/>
            </a:pPr>
            <a:r>
              <a:rPr lang="en-US" altLang="en-US" sz="1800" dirty="0" smtClean="0">
                <a:latin typeface="Courier" charset="0"/>
              </a:rPr>
              <a:t>Alert </a:t>
            </a:r>
            <a:r>
              <a:rPr lang="en-US" altLang="en-US" sz="1800" dirty="0" err="1" smtClean="0">
                <a:latin typeface="Courier" charset="0"/>
              </a:rPr>
              <a:t>tcp</a:t>
            </a:r>
            <a:r>
              <a:rPr lang="en-US" altLang="en-US" sz="1800" dirty="0" smtClean="0">
                <a:latin typeface="Courier" charset="0"/>
              </a:rPr>
              <a:t> $EXTERNAL_NET any -&gt; $HOME_NET any \</a:t>
            </a:r>
          </a:p>
          <a:p>
            <a:pPr lvl="1" eaLnBrk="1" hangingPunct="1">
              <a:buFontTx/>
              <a:buNone/>
            </a:pPr>
            <a:r>
              <a:rPr lang="en-US" altLang="en-US" sz="1800" dirty="0" smtClean="0">
                <a:latin typeface="Courier" charset="0"/>
              </a:rPr>
              <a:t>(</a:t>
            </a:r>
            <a:r>
              <a:rPr lang="en-US" altLang="en-US" sz="1800" dirty="0" err="1" smtClean="0">
                <a:latin typeface="Courier" charset="0"/>
              </a:rPr>
              <a:t>msg</a:t>
            </a:r>
            <a:r>
              <a:rPr lang="en-US" altLang="en-US" sz="1800" dirty="0" smtClean="0">
                <a:latin typeface="Courier" charset="0"/>
              </a:rPr>
              <a:t>: "SCAN SYN FIN"; flags: SF, 12; \</a:t>
            </a:r>
          </a:p>
          <a:p>
            <a:pPr lvl="1" eaLnBrk="1" hangingPunct="1">
              <a:buFontTx/>
              <a:buNone/>
            </a:pPr>
            <a:r>
              <a:rPr lang="en-US" altLang="en-US" sz="1800" dirty="0" smtClean="0">
                <a:latin typeface="Courier" charset="0"/>
              </a:rPr>
              <a:t>reference: arachnids, 198; </a:t>
            </a:r>
            <a:r>
              <a:rPr lang="en-US" altLang="en-US" sz="1800" dirty="0" err="1" smtClean="0">
                <a:latin typeface="Courier" charset="0"/>
              </a:rPr>
              <a:t>classtype</a:t>
            </a:r>
            <a:r>
              <a:rPr lang="en-US" altLang="en-US" sz="1800" dirty="0" smtClean="0">
                <a:latin typeface="Courier" charset="0"/>
              </a:rPr>
              <a:t>: attempted-recon;)</a:t>
            </a:r>
          </a:p>
          <a:p>
            <a:pPr lvl="1" eaLnBrk="1" hangingPunct="1">
              <a:buFontTx/>
              <a:buNone/>
            </a:pPr>
            <a:endParaRPr lang="en-US" altLang="en-US" sz="2400" dirty="0" smtClean="0">
              <a:latin typeface="Times New Roman" pitchFamily="18" charset="0"/>
            </a:endParaRPr>
          </a:p>
        </p:txBody>
      </p:sp>
    </p:spTree>
    <p:extLst>
      <p:ext uri="{BB962C8B-B14F-4D97-AF65-F5344CB8AC3E}">
        <p14:creationId xmlns:p14="http://schemas.microsoft.com/office/powerpoint/2010/main" val="34603783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smtClean="0"/>
              <a:t>Summary</a:t>
            </a:r>
            <a:endParaRPr lang="en-AU" altLang="en-US" smtClean="0"/>
          </a:p>
        </p:txBody>
      </p:sp>
      <p:sp>
        <p:nvSpPr>
          <p:cNvPr id="35843" name="Rectangle 3"/>
          <p:cNvSpPr>
            <a:spLocks noGrp="1" noChangeArrowheads="1"/>
          </p:cNvSpPr>
          <p:nvPr>
            <p:ph type="body" idx="1"/>
          </p:nvPr>
        </p:nvSpPr>
        <p:spPr/>
        <p:txBody>
          <a:bodyPr/>
          <a:lstStyle/>
          <a:p>
            <a:pPr eaLnBrk="1" hangingPunct="1"/>
            <a:r>
              <a:rPr lang="en-US" altLang="en-US" dirty="0" smtClean="0"/>
              <a:t>introduced intruders &amp; intrusion detection</a:t>
            </a:r>
          </a:p>
          <a:p>
            <a:pPr lvl="1" eaLnBrk="1" hangingPunct="1"/>
            <a:r>
              <a:rPr lang="en-AU" altLang="en-US" dirty="0" smtClean="0"/>
              <a:t>hackers, criminals, insiders</a:t>
            </a:r>
          </a:p>
          <a:p>
            <a:pPr eaLnBrk="1" hangingPunct="1"/>
            <a:r>
              <a:rPr lang="en-AU" altLang="en-US" dirty="0" smtClean="0"/>
              <a:t>intrusion detection approaches</a:t>
            </a:r>
          </a:p>
          <a:p>
            <a:pPr lvl="1" eaLnBrk="1" hangingPunct="1"/>
            <a:r>
              <a:rPr lang="en-AU" altLang="en-US" dirty="0" smtClean="0"/>
              <a:t>host-based (single and distributed)</a:t>
            </a:r>
          </a:p>
          <a:p>
            <a:pPr lvl="1" eaLnBrk="1" hangingPunct="1"/>
            <a:r>
              <a:rPr lang="en-AU" altLang="en-US" dirty="0" smtClean="0"/>
              <a:t>network</a:t>
            </a:r>
          </a:p>
          <a:p>
            <a:pPr eaLnBrk="1" hangingPunct="1"/>
            <a:r>
              <a:rPr lang="en-AU" altLang="en-US" dirty="0" smtClean="0"/>
              <a:t>honeypots</a:t>
            </a:r>
          </a:p>
          <a:p>
            <a:pPr eaLnBrk="1" hangingPunct="1"/>
            <a:r>
              <a:rPr lang="en-AU" altLang="en-US" dirty="0" smtClean="0"/>
              <a:t>SNORT </a:t>
            </a:r>
            <a:r>
              <a:rPr lang="en-AU" altLang="en-US" dirty="0" err="1" smtClean="0"/>
              <a:t>exampl</a:t>
            </a:r>
            <a:r>
              <a:rPr lang="en-US" altLang="zh-CN" dirty="0" smtClean="0"/>
              <a:t>e</a:t>
            </a:r>
            <a:endParaRPr lang="en-AU" altLang="en-US" dirty="0" smtClean="0"/>
          </a:p>
        </p:txBody>
      </p:sp>
    </p:spTree>
    <p:extLst>
      <p:ext uri="{BB962C8B-B14F-4D97-AF65-F5344CB8AC3E}">
        <p14:creationId xmlns:p14="http://schemas.microsoft.com/office/powerpoint/2010/main" val="35264787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685800" y="381000"/>
            <a:ext cx="7848600" cy="1143000"/>
          </a:xfrm>
        </p:spPr>
        <p:txBody>
          <a:bodyPr/>
          <a:lstStyle/>
          <a:p>
            <a:pPr eaLnBrk="1" hangingPunct="1"/>
            <a:r>
              <a:rPr lang="en-US" smtClean="0"/>
              <a:t>Intrusion Prevention</a:t>
            </a:r>
          </a:p>
        </p:txBody>
      </p:sp>
      <p:sp>
        <p:nvSpPr>
          <p:cNvPr id="130051" name="Rectangle 3"/>
          <p:cNvSpPr>
            <a:spLocks noGrp="1" noChangeArrowheads="1"/>
          </p:cNvSpPr>
          <p:nvPr>
            <p:ph idx="1"/>
          </p:nvPr>
        </p:nvSpPr>
        <p:spPr>
          <a:xfrm>
            <a:off x="685800" y="1676400"/>
            <a:ext cx="7848600" cy="4419600"/>
          </a:xfrm>
        </p:spPr>
        <p:txBody>
          <a:bodyPr/>
          <a:lstStyle/>
          <a:p>
            <a:pPr eaLnBrk="1" hangingPunct="1"/>
            <a:r>
              <a:rPr lang="en-US" sz="2800" dirty="0" smtClean="0"/>
              <a:t>Want to keep bad guys out</a:t>
            </a:r>
          </a:p>
          <a:p>
            <a:pPr eaLnBrk="1" hangingPunct="1"/>
            <a:r>
              <a:rPr lang="en-US" sz="2800" b="1" dirty="0" smtClean="0">
                <a:solidFill>
                  <a:schemeClr val="hlink"/>
                </a:solidFill>
              </a:rPr>
              <a:t>Intrusion prevention</a:t>
            </a:r>
            <a:r>
              <a:rPr lang="en-US" sz="2800" dirty="0" smtClean="0"/>
              <a:t> is a traditional focus of computer security</a:t>
            </a:r>
          </a:p>
          <a:p>
            <a:pPr lvl="1" eaLnBrk="1" hangingPunct="1"/>
            <a:r>
              <a:rPr lang="en-US" sz="2400" dirty="0" smtClean="0"/>
              <a:t>Authentication is to prevent intrusions</a:t>
            </a:r>
          </a:p>
          <a:p>
            <a:pPr lvl="1" eaLnBrk="1" hangingPunct="1"/>
            <a:r>
              <a:rPr lang="en-US" sz="2400" dirty="0" smtClean="0"/>
              <a:t>Firewalls a form of intrusion prevention</a:t>
            </a:r>
          </a:p>
          <a:p>
            <a:pPr lvl="1" eaLnBrk="1" hangingPunct="1"/>
            <a:r>
              <a:rPr lang="en-US" sz="2400" dirty="0" smtClean="0"/>
              <a:t>Virus defenses also intrusion prevention</a:t>
            </a:r>
          </a:p>
          <a:p>
            <a:pPr eaLnBrk="1" hangingPunct="1"/>
            <a:r>
              <a:rPr lang="en-US" sz="2800" dirty="0" smtClean="0"/>
              <a:t>Comparable to locking the door on your car</a:t>
            </a:r>
          </a:p>
        </p:txBody>
      </p:sp>
    </p:spTree>
    <p:extLst>
      <p:ext uri="{BB962C8B-B14F-4D97-AF65-F5344CB8AC3E}">
        <p14:creationId xmlns:p14="http://schemas.microsoft.com/office/powerpoint/2010/main" val="1904158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685800" y="381000"/>
            <a:ext cx="7848600" cy="1143000"/>
          </a:xfrm>
        </p:spPr>
        <p:txBody>
          <a:bodyPr/>
          <a:lstStyle/>
          <a:p>
            <a:pPr eaLnBrk="1" hangingPunct="1"/>
            <a:r>
              <a:rPr lang="en-US" smtClean="0"/>
              <a:t>Intrusion Detection</a:t>
            </a:r>
          </a:p>
        </p:txBody>
      </p:sp>
      <p:sp>
        <p:nvSpPr>
          <p:cNvPr id="131075" name="Rectangle 3"/>
          <p:cNvSpPr>
            <a:spLocks noGrp="1" noChangeArrowheads="1"/>
          </p:cNvSpPr>
          <p:nvPr>
            <p:ph idx="1"/>
          </p:nvPr>
        </p:nvSpPr>
        <p:spPr>
          <a:xfrm>
            <a:off x="685800" y="1524000"/>
            <a:ext cx="7848600" cy="4572000"/>
          </a:xfrm>
        </p:spPr>
        <p:txBody>
          <a:bodyPr>
            <a:normAutofit fontScale="92500" lnSpcReduction="10000"/>
          </a:bodyPr>
          <a:lstStyle/>
          <a:p>
            <a:pPr eaLnBrk="1" hangingPunct="1"/>
            <a:r>
              <a:rPr lang="en-US" sz="2800" dirty="0" smtClean="0"/>
              <a:t>In spite of intrusion prevention, bad guys will sometime get into system</a:t>
            </a:r>
          </a:p>
          <a:p>
            <a:r>
              <a:rPr lang="en-US" altLang="en-US" sz="2800" dirty="0" smtClean="0"/>
              <a:t>Intrusion detection: </a:t>
            </a:r>
            <a:r>
              <a:rPr lang="en-US" altLang="en-US" sz="2800" dirty="0"/>
              <a:t>t</a:t>
            </a:r>
            <a:r>
              <a:rPr lang="en-US" altLang="en-US" sz="2800" dirty="0" smtClean="0"/>
              <a:t>he </a:t>
            </a:r>
            <a:r>
              <a:rPr lang="en-US" altLang="en-US" sz="2800" dirty="0"/>
              <a:t>process of identifying </a:t>
            </a:r>
            <a:r>
              <a:rPr lang="en-US" altLang="en-US" sz="2800" dirty="0" smtClean="0"/>
              <a:t>intrusions</a:t>
            </a:r>
            <a:endParaRPr lang="en-US" sz="2800" dirty="0" smtClean="0"/>
          </a:p>
          <a:p>
            <a:pPr eaLnBrk="1" hangingPunct="1"/>
            <a:r>
              <a:rPr lang="en-US" sz="2800" dirty="0" smtClean="0"/>
              <a:t>Intrusion detection systems (IDS) </a:t>
            </a:r>
          </a:p>
          <a:p>
            <a:pPr lvl="1" eaLnBrk="1" hangingPunct="1"/>
            <a:r>
              <a:rPr lang="en-US" sz="2400" dirty="0" smtClean="0"/>
              <a:t>Detect attacks</a:t>
            </a:r>
          </a:p>
          <a:p>
            <a:pPr lvl="1" eaLnBrk="1" hangingPunct="1"/>
            <a:r>
              <a:rPr lang="en-US" sz="2400" dirty="0" smtClean="0"/>
              <a:t>Look for “unusual” activity</a:t>
            </a:r>
          </a:p>
          <a:p>
            <a:pPr eaLnBrk="1" hangingPunct="1"/>
            <a:r>
              <a:rPr lang="en-US" sz="2800" dirty="0" smtClean="0"/>
              <a:t>IDS developed out of log file analysis</a:t>
            </a:r>
          </a:p>
          <a:p>
            <a:pPr eaLnBrk="1" hangingPunct="1"/>
            <a:r>
              <a:rPr lang="en-US" sz="2800" dirty="0" smtClean="0"/>
              <a:t>IDS is currently a very </a:t>
            </a:r>
            <a:r>
              <a:rPr lang="en-US" sz="2800" b="1" dirty="0" smtClean="0">
                <a:solidFill>
                  <a:srgbClr val="FF0000"/>
                </a:solidFill>
              </a:rPr>
              <a:t>hot</a:t>
            </a:r>
            <a:r>
              <a:rPr lang="en-US" sz="2800" dirty="0" smtClean="0"/>
              <a:t> research topic</a:t>
            </a:r>
          </a:p>
          <a:p>
            <a:pPr eaLnBrk="1" hangingPunct="1"/>
            <a:r>
              <a:rPr lang="en-US" sz="2800" dirty="0" smtClean="0"/>
              <a:t>How to respond when intrusion detected?</a:t>
            </a:r>
          </a:p>
          <a:p>
            <a:pPr lvl="1" eaLnBrk="1" hangingPunct="1"/>
            <a:r>
              <a:rPr lang="en-US" sz="2400" dirty="0" smtClean="0"/>
              <a:t>We don’t deal with this topic here</a:t>
            </a:r>
          </a:p>
        </p:txBody>
      </p:sp>
    </p:spTree>
    <p:extLst>
      <p:ext uri="{BB962C8B-B14F-4D97-AF65-F5344CB8AC3E}">
        <p14:creationId xmlns:p14="http://schemas.microsoft.com/office/powerpoint/2010/main" val="3818295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685800" y="609600"/>
            <a:ext cx="7772400" cy="990600"/>
          </a:xfrm>
        </p:spPr>
        <p:txBody>
          <a:bodyPr/>
          <a:lstStyle/>
          <a:p>
            <a:pPr eaLnBrk="1" hangingPunct="1"/>
            <a:r>
              <a:rPr lang="en-US" smtClean="0"/>
              <a:t>Intrusion Detection Systems</a:t>
            </a:r>
          </a:p>
        </p:txBody>
      </p:sp>
      <p:sp>
        <p:nvSpPr>
          <p:cNvPr id="132099" name="Rectangle 3"/>
          <p:cNvSpPr>
            <a:spLocks noGrp="1" noChangeArrowheads="1"/>
          </p:cNvSpPr>
          <p:nvPr>
            <p:ph idx="1"/>
          </p:nvPr>
        </p:nvSpPr>
        <p:spPr>
          <a:xfrm>
            <a:off x="685800" y="1828800"/>
            <a:ext cx="7696200" cy="4343400"/>
          </a:xfrm>
        </p:spPr>
        <p:txBody>
          <a:bodyPr/>
          <a:lstStyle/>
          <a:p>
            <a:pPr eaLnBrk="1" hangingPunct="1"/>
            <a:r>
              <a:rPr lang="en-US" sz="2800" smtClean="0"/>
              <a:t>Who is likely intruder?</a:t>
            </a:r>
          </a:p>
          <a:p>
            <a:pPr lvl="1" eaLnBrk="1" hangingPunct="1"/>
            <a:r>
              <a:rPr lang="en-US" sz="2400" smtClean="0"/>
              <a:t>May be outsider who got thru firewall</a:t>
            </a:r>
          </a:p>
          <a:p>
            <a:pPr lvl="1" eaLnBrk="1" hangingPunct="1"/>
            <a:r>
              <a:rPr lang="en-US" sz="2400" smtClean="0"/>
              <a:t>May be evil insider</a:t>
            </a:r>
          </a:p>
          <a:p>
            <a:pPr eaLnBrk="1" hangingPunct="1"/>
            <a:r>
              <a:rPr lang="en-US" sz="2800" smtClean="0"/>
              <a:t>What do intruders do?</a:t>
            </a:r>
          </a:p>
          <a:p>
            <a:pPr lvl="1" eaLnBrk="1" hangingPunct="1"/>
            <a:r>
              <a:rPr lang="en-US" sz="2400" smtClean="0"/>
              <a:t>Launch well-known attacks</a:t>
            </a:r>
          </a:p>
          <a:p>
            <a:pPr lvl="1" eaLnBrk="1" hangingPunct="1"/>
            <a:r>
              <a:rPr lang="en-US" sz="2400" smtClean="0"/>
              <a:t>Launch variations on well-known attacks</a:t>
            </a:r>
          </a:p>
          <a:p>
            <a:pPr lvl="1" eaLnBrk="1" hangingPunct="1"/>
            <a:r>
              <a:rPr lang="en-US" sz="2400" smtClean="0"/>
              <a:t>Launch new or little-known attacks</a:t>
            </a:r>
          </a:p>
          <a:p>
            <a:pPr lvl="1" eaLnBrk="1" hangingPunct="1"/>
            <a:r>
              <a:rPr lang="en-US" sz="2400" smtClean="0"/>
              <a:t>Use a system to attack other systems</a:t>
            </a:r>
          </a:p>
          <a:p>
            <a:pPr lvl="1" eaLnBrk="1" hangingPunct="1"/>
            <a:r>
              <a:rPr lang="en-US" sz="2400" smtClean="0"/>
              <a:t>Etc.</a:t>
            </a:r>
          </a:p>
        </p:txBody>
      </p:sp>
    </p:spTree>
    <p:extLst>
      <p:ext uri="{BB962C8B-B14F-4D97-AF65-F5344CB8AC3E}">
        <p14:creationId xmlns:p14="http://schemas.microsoft.com/office/powerpoint/2010/main" val="90081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hangingPunct="1"/>
            <a:r>
              <a:rPr lang="en-US" altLang="en-US" sz="4000" smtClean="0"/>
              <a:t>The Goal of Intrusion Detection Systems (IDS) </a:t>
            </a:r>
          </a:p>
        </p:txBody>
      </p:sp>
      <p:sp>
        <p:nvSpPr>
          <p:cNvPr id="7171" name="Rectangle 3"/>
          <p:cNvSpPr>
            <a:spLocks noGrp="1" noChangeArrowheads="1"/>
          </p:cNvSpPr>
          <p:nvPr>
            <p:ph type="body" idx="1"/>
          </p:nvPr>
        </p:nvSpPr>
        <p:spPr/>
        <p:txBody>
          <a:bodyPr/>
          <a:lstStyle/>
          <a:p>
            <a:pPr eaLnBrk="1" hangingPunct="1">
              <a:lnSpc>
                <a:spcPct val="90000"/>
              </a:lnSpc>
            </a:pPr>
            <a:r>
              <a:rPr lang="en-US" altLang="en-US" sz="2800" smtClean="0"/>
              <a:t>Detect a wide variety of intrusions</a:t>
            </a:r>
          </a:p>
          <a:p>
            <a:pPr eaLnBrk="1" hangingPunct="1">
              <a:lnSpc>
                <a:spcPct val="90000"/>
              </a:lnSpc>
            </a:pPr>
            <a:r>
              <a:rPr lang="en-US" altLang="en-US" sz="2800" smtClean="0"/>
              <a:t>Detect intrusions in a timely fashion</a:t>
            </a:r>
          </a:p>
          <a:p>
            <a:pPr lvl="1" eaLnBrk="1" hangingPunct="1">
              <a:lnSpc>
                <a:spcPct val="90000"/>
              </a:lnSpc>
              <a:spcBef>
                <a:spcPts val="1300"/>
              </a:spcBef>
            </a:pPr>
            <a:r>
              <a:rPr lang="en-US" altLang="en-US" sz="2400" smtClean="0"/>
              <a:t>timely need not be in real time</a:t>
            </a:r>
          </a:p>
          <a:p>
            <a:pPr lvl="1" eaLnBrk="1" hangingPunct="1">
              <a:lnSpc>
                <a:spcPct val="90000"/>
              </a:lnSpc>
              <a:spcBef>
                <a:spcPts val="1300"/>
              </a:spcBef>
            </a:pPr>
            <a:r>
              <a:rPr lang="en-US" altLang="en-US" sz="2400" smtClean="0"/>
              <a:t>A tool that discovers intrusions “after the fact” are called </a:t>
            </a:r>
            <a:r>
              <a:rPr lang="en-US" altLang="en-US" sz="2400" i="1" smtClean="0">
                <a:solidFill>
                  <a:srgbClr val="FF0000"/>
                </a:solidFill>
              </a:rPr>
              <a:t>forensic analysis</a:t>
            </a:r>
            <a:r>
              <a:rPr lang="en-US" altLang="en-US" sz="2400" smtClean="0"/>
              <a:t> tools</a:t>
            </a:r>
          </a:p>
          <a:p>
            <a:pPr lvl="2" eaLnBrk="1" hangingPunct="1">
              <a:lnSpc>
                <a:spcPct val="90000"/>
              </a:lnSpc>
              <a:spcBef>
                <a:spcPts val="1300"/>
              </a:spcBef>
            </a:pPr>
            <a:r>
              <a:rPr lang="en-US" altLang="en-US" sz="2200" smtClean="0"/>
              <a:t>E.g., from system logfiles</a:t>
            </a:r>
          </a:p>
          <a:p>
            <a:pPr eaLnBrk="1" hangingPunct="1">
              <a:lnSpc>
                <a:spcPct val="90000"/>
              </a:lnSpc>
            </a:pPr>
            <a:r>
              <a:rPr lang="en-US" altLang="en-US" sz="2800" smtClean="0"/>
              <a:t>Present the analysis in a simple, easy-to-understand format</a:t>
            </a:r>
          </a:p>
          <a:p>
            <a:pPr lvl="1" eaLnBrk="1" hangingPunct="1">
              <a:lnSpc>
                <a:spcPct val="90000"/>
              </a:lnSpc>
            </a:pPr>
            <a:r>
              <a:rPr lang="en-US" altLang="en-US" sz="2400" smtClean="0"/>
              <a:t>easy user-interface</a:t>
            </a:r>
          </a:p>
          <a:p>
            <a:pPr eaLnBrk="1" hangingPunct="1">
              <a:lnSpc>
                <a:spcPct val="90000"/>
              </a:lnSpc>
            </a:pPr>
            <a:r>
              <a:rPr lang="en-US" altLang="en-US" sz="2800" smtClean="0"/>
              <a:t>Be accurate</a:t>
            </a:r>
          </a:p>
        </p:txBody>
      </p:sp>
    </p:spTree>
    <p:extLst>
      <p:ext uri="{BB962C8B-B14F-4D97-AF65-F5344CB8AC3E}">
        <p14:creationId xmlns:p14="http://schemas.microsoft.com/office/powerpoint/2010/main" val="35700935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r>
              <a:rPr lang="en-US" smtClean="0"/>
              <a:t>IDS</a:t>
            </a:r>
          </a:p>
        </p:txBody>
      </p:sp>
      <p:sp>
        <p:nvSpPr>
          <p:cNvPr id="133123" name="Rectangle 3"/>
          <p:cNvSpPr>
            <a:spLocks noGrp="1" noChangeArrowheads="1"/>
          </p:cNvSpPr>
          <p:nvPr>
            <p:ph idx="1"/>
          </p:nvPr>
        </p:nvSpPr>
        <p:spPr>
          <a:xfrm>
            <a:off x="685800" y="1447800"/>
            <a:ext cx="7772400" cy="4800600"/>
          </a:xfrm>
        </p:spPr>
        <p:txBody>
          <a:bodyPr>
            <a:normAutofit fontScale="92500" lnSpcReduction="20000"/>
          </a:bodyPr>
          <a:lstStyle/>
          <a:p>
            <a:pPr eaLnBrk="1" hangingPunct="1"/>
            <a:r>
              <a:rPr lang="en-US" sz="2800" dirty="0" smtClean="0"/>
              <a:t>Intrusion detection </a:t>
            </a:r>
            <a:r>
              <a:rPr lang="en-US" sz="2800" b="1" dirty="0" smtClean="0">
                <a:solidFill>
                  <a:schemeClr val="accent2"/>
                </a:solidFill>
              </a:rPr>
              <a:t>approaches</a:t>
            </a:r>
            <a:endParaRPr lang="en-US" sz="2800" dirty="0" smtClean="0"/>
          </a:p>
          <a:p>
            <a:pPr lvl="1" eaLnBrk="1" hangingPunct="1"/>
            <a:r>
              <a:rPr lang="en-US" sz="2400" dirty="0" smtClean="0"/>
              <a:t>Signature-based IDS</a:t>
            </a:r>
          </a:p>
          <a:p>
            <a:pPr lvl="1" eaLnBrk="1" hangingPunct="1"/>
            <a:r>
              <a:rPr lang="en-US" sz="2400" dirty="0" smtClean="0"/>
              <a:t>Anomaly-based IDS</a:t>
            </a:r>
          </a:p>
          <a:p>
            <a:pPr eaLnBrk="1" hangingPunct="1"/>
            <a:r>
              <a:rPr lang="en-US" sz="2800" dirty="0" smtClean="0"/>
              <a:t>Intrusion detection </a:t>
            </a:r>
            <a:r>
              <a:rPr lang="en-US" sz="2800" b="1" dirty="0" smtClean="0">
                <a:solidFill>
                  <a:schemeClr val="accent2"/>
                </a:solidFill>
              </a:rPr>
              <a:t>architectures</a:t>
            </a:r>
            <a:endParaRPr lang="en-US" sz="2800" dirty="0" smtClean="0"/>
          </a:p>
          <a:p>
            <a:pPr lvl="1" eaLnBrk="1" hangingPunct="1"/>
            <a:r>
              <a:rPr lang="en-US" sz="2400" dirty="0" smtClean="0"/>
              <a:t>Host-based IDS</a:t>
            </a:r>
          </a:p>
          <a:p>
            <a:pPr lvl="1" eaLnBrk="1" hangingPunct="1"/>
            <a:r>
              <a:rPr lang="en-US" sz="2400" dirty="0" smtClean="0"/>
              <a:t>Network-based IDS</a:t>
            </a:r>
          </a:p>
          <a:p>
            <a:pPr eaLnBrk="1" hangingPunct="1"/>
            <a:r>
              <a:rPr lang="en-US" sz="2800" dirty="0" smtClean="0"/>
              <a:t>Most systems can be classified as above</a:t>
            </a:r>
          </a:p>
          <a:p>
            <a:pPr lvl="1" eaLnBrk="1" hangingPunct="1"/>
            <a:r>
              <a:rPr lang="en-US" sz="2400" dirty="0" smtClean="0"/>
              <a:t>In spite of marketing claims to the contrary!</a:t>
            </a:r>
          </a:p>
          <a:p>
            <a:r>
              <a:rPr lang="en-US" altLang="en-US" sz="3000" dirty="0">
                <a:latin typeface="Times" charset="0"/>
              </a:rPr>
              <a:t>logical components:</a:t>
            </a:r>
          </a:p>
          <a:p>
            <a:pPr lvl="1"/>
            <a:r>
              <a:rPr lang="en-US" altLang="en-US" sz="2600" dirty="0">
                <a:latin typeface="Times" charset="0"/>
              </a:rPr>
              <a:t>sensors - collect data</a:t>
            </a:r>
          </a:p>
          <a:p>
            <a:pPr lvl="1"/>
            <a:r>
              <a:rPr lang="en-US" altLang="en-US" sz="2600" dirty="0">
                <a:latin typeface="Times" charset="0"/>
              </a:rPr>
              <a:t>analyzers - determine if intrusion has occurred</a:t>
            </a:r>
          </a:p>
          <a:p>
            <a:pPr lvl="1"/>
            <a:r>
              <a:rPr lang="en-US" altLang="en-US" sz="2600" dirty="0">
                <a:latin typeface="Times" charset="0"/>
              </a:rPr>
              <a:t>user interface - manage / direct / view IDS</a:t>
            </a:r>
          </a:p>
          <a:p>
            <a:pPr lvl="1" eaLnBrk="1" hangingPunct="1"/>
            <a:endParaRPr lang="en-US" sz="2400" dirty="0" smtClean="0"/>
          </a:p>
        </p:txBody>
      </p:sp>
    </p:spTree>
    <p:extLst>
      <p:ext uri="{BB962C8B-B14F-4D97-AF65-F5344CB8AC3E}">
        <p14:creationId xmlns:p14="http://schemas.microsoft.com/office/powerpoint/2010/main" val="1926304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smtClean="0"/>
              <a:t>IDS Principles</a:t>
            </a:r>
          </a:p>
        </p:txBody>
      </p:sp>
      <p:sp>
        <p:nvSpPr>
          <p:cNvPr id="9219" name="Rectangle 3"/>
          <p:cNvSpPr>
            <a:spLocks noGrp="1" noChangeArrowheads="1"/>
          </p:cNvSpPr>
          <p:nvPr>
            <p:ph type="body" idx="1"/>
          </p:nvPr>
        </p:nvSpPr>
        <p:spPr/>
        <p:txBody>
          <a:bodyPr/>
          <a:lstStyle/>
          <a:p>
            <a:pPr eaLnBrk="1" hangingPunct="1"/>
            <a:r>
              <a:rPr lang="en-US" altLang="en-US" smtClean="0"/>
              <a:t>assume intruder behavior differs from legitimate users</a:t>
            </a:r>
          </a:p>
          <a:p>
            <a:pPr lvl="1" eaLnBrk="1" hangingPunct="1"/>
            <a:r>
              <a:rPr lang="en-US" altLang="en-US" smtClean="0"/>
              <a:t>expect overlap as shown</a:t>
            </a:r>
          </a:p>
          <a:p>
            <a:pPr lvl="1" eaLnBrk="1" hangingPunct="1"/>
            <a:r>
              <a:rPr lang="en-US" altLang="en-US" smtClean="0"/>
              <a:t>observe deviations</a:t>
            </a:r>
          </a:p>
          <a:p>
            <a:pPr lvl="1" eaLnBrk="1" hangingPunct="1">
              <a:buFontTx/>
              <a:buNone/>
            </a:pPr>
            <a:r>
              <a:rPr lang="en-US" altLang="en-US" smtClean="0"/>
              <a:t>	from past history</a:t>
            </a:r>
          </a:p>
          <a:p>
            <a:pPr lvl="1" eaLnBrk="1" hangingPunct="1"/>
            <a:r>
              <a:rPr lang="en-US" altLang="en-US" smtClean="0"/>
              <a:t>problems of:</a:t>
            </a:r>
          </a:p>
          <a:p>
            <a:pPr lvl="2" eaLnBrk="1" hangingPunct="1"/>
            <a:r>
              <a:rPr lang="en-US" altLang="en-US" smtClean="0"/>
              <a:t>false positives</a:t>
            </a:r>
          </a:p>
          <a:p>
            <a:pPr lvl="2" eaLnBrk="1" hangingPunct="1"/>
            <a:r>
              <a:rPr lang="en-US" altLang="en-US" smtClean="0"/>
              <a:t>false negatives</a:t>
            </a:r>
          </a:p>
          <a:p>
            <a:pPr lvl="2" eaLnBrk="1" hangingPunct="1"/>
            <a:r>
              <a:rPr lang="en-US" altLang="en-US" smtClean="0"/>
              <a:t>must compromise</a:t>
            </a:r>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l="7159" t="4625" r="7159" b="13875"/>
          <a:stretch>
            <a:fillRect/>
          </a:stretch>
        </p:blipFill>
        <p:spPr bwMode="auto">
          <a:xfrm>
            <a:off x="4648200" y="3276600"/>
            <a:ext cx="4310063"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7026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2893</TotalTime>
  <Words>4236</Words>
  <Application>Microsoft Macintosh PowerPoint</Application>
  <PresentationFormat>On-screen Show (4:3)</PresentationFormat>
  <Paragraphs>424</Paragraphs>
  <Slides>39</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39</vt:i4>
      </vt:variant>
    </vt:vector>
  </HeadingPairs>
  <TitlesOfParts>
    <vt:vector size="50" baseType="lpstr">
      <vt:lpstr>Calibri</vt:lpstr>
      <vt:lpstr>Courier</vt:lpstr>
      <vt:lpstr>Segoe UI</vt:lpstr>
      <vt:lpstr>Symbol</vt:lpstr>
      <vt:lpstr>Times</vt:lpstr>
      <vt:lpstr>Times New Roman</vt:lpstr>
      <vt:lpstr>Times-Roman</vt:lpstr>
      <vt:lpstr>Wingdings</vt:lpstr>
      <vt:lpstr>宋体</vt:lpstr>
      <vt:lpstr>Arial</vt:lpstr>
      <vt:lpstr>Office Theme</vt:lpstr>
      <vt:lpstr>Intrusion Detection Systems</vt:lpstr>
      <vt:lpstr>Intrusion</vt:lpstr>
      <vt:lpstr>Known versus Unknown</vt:lpstr>
      <vt:lpstr>Intrusion Prevention</vt:lpstr>
      <vt:lpstr>Intrusion Detection</vt:lpstr>
      <vt:lpstr>Intrusion Detection Systems</vt:lpstr>
      <vt:lpstr>The Goal of Intrusion Detection Systems (IDS) </vt:lpstr>
      <vt:lpstr>IDS</vt:lpstr>
      <vt:lpstr>IDS Principles</vt:lpstr>
      <vt:lpstr>Intrusion Detection Systems</vt:lpstr>
      <vt:lpstr>Misuse (Signature) Detection</vt:lpstr>
      <vt:lpstr>Signature Detection Example</vt:lpstr>
      <vt:lpstr>Signature Detection</vt:lpstr>
      <vt:lpstr>Signature Detection</vt:lpstr>
      <vt:lpstr>Signature Detection</vt:lpstr>
      <vt:lpstr>Anomaly Detection</vt:lpstr>
      <vt:lpstr>What is Normal?</vt:lpstr>
      <vt:lpstr>How to Measure Normal?</vt:lpstr>
      <vt:lpstr>How to Measure Abnormal?</vt:lpstr>
      <vt:lpstr>Anomaly Detection (1)</vt:lpstr>
      <vt:lpstr>Anomaly Detection (1)</vt:lpstr>
      <vt:lpstr>Anomaly Detection (2)</vt:lpstr>
      <vt:lpstr>Anomaly Detection (2)</vt:lpstr>
      <vt:lpstr>Anomaly Detection (2)</vt:lpstr>
      <vt:lpstr>Anomaly Detection (2)</vt:lpstr>
      <vt:lpstr>Anomaly Detection (2)</vt:lpstr>
      <vt:lpstr>Anomaly Detection Issues</vt:lpstr>
      <vt:lpstr>Another Categorization</vt:lpstr>
      <vt:lpstr>Host-based IDSs</vt:lpstr>
      <vt:lpstr>Distributed Host-Based IDS</vt:lpstr>
      <vt:lpstr>Network-Based IDSs</vt:lpstr>
      <vt:lpstr>NIDS Sensor Deployment</vt:lpstr>
      <vt:lpstr>Network-based Intrusion Detection Techniques</vt:lpstr>
      <vt:lpstr>An Example for NIDS   (Code Red Worm)</vt:lpstr>
      <vt:lpstr>Honeypots</vt:lpstr>
      <vt:lpstr>Honeypot Deployment</vt:lpstr>
      <vt:lpstr>SNORT</vt:lpstr>
      <vt:lpstr>SNORT Rules</vt:lpstr>
      <vt:lpstr>Summary</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Sencun Zhu</dc:creator>
  <cp:lastModifiedBy>Microsoft Office User</cp:lastModifiedBy>
  <cp:revision>14</cp:revision>
  <dcterms:created xsi:type="dcterms:W3CDTF">2013-10-29T14:45:54Z</dcterms:created>
  <dcterms:modified xsi:type="dcterms:W3CDTF">2018-04-29T22:06:41Z</dcterms:modified>
</cp:coreProperties>
</file>