
<file path=[Content_Types].xml><?xml version="1.0" encoding="utf-8"?>
<Types xmlns="http://schemas.openxmlformats.org/package/2006/content-types">
  <Default Extension="xml" ContentType="application/xml"/>
  <Default Extension="wav" ContentType="audio/wav"/>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301" r:id="rId5"/>
    <p:sldId id="260" r:id="rId6"/>
    <p:sldId id="302" r:id="rId7"/>
    <p:sldId id="303" r:id="rId8"/>
    <p:sldId id="261" r:id="rId9"/>
    <p:sldId id="262" r:id="rId10"/>
    <p:sldId id="263" r:id="rId11"/>
    <p:sldId id="264" r:id="rId12"/>
    <p:sldId id="265" r:id="rId13"/>
    <p:sldId id="266" r:id="rId14"/>
    <p:sldId id="313" r:id="rId15"/>
    <p:sldId id="267" r:id="rId16"/>
    <p:sldId id="312" r:id="rId17"/>
    <p:sldId id="268" r:id="rId18"/>
    <p:sldId id="310" r:id="rId19"/>
    <p:sldId id="311" r:id="rId20"/>
    <p:sldId id="269" r:id="rId21"/>
    <p:sldId id="271" r:id="rId22"/>
    <p:sldId id="272" r:id="rId23"/>
    <p:sldId id="273" r:id="rId24"/>
    <p:sldId id="274" r:id="rId25"/>
    <p:sldId id="306" r:id="rId26"/>
    <p:sldId id="307" r:id="rId27"/>
    <p:sldId id="308"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01" autoAdjust="0"/>
  </p:normalViewPr>
  <p:slideViewPr>
    <p:cSldViewPr showGuides="1">
      <p:cViewPr varScale="1">
        <p:scale>
          <a:sx n="102" d="100"/>
          <a:sy n="102" d="100"/>
        </p:scale>
        <p:origin x="19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4C448-9D66-4E09-AB6A-30100B1D04DB}" type="datetimeFigureOut">
              <a:rPr lang="en-US" smtClean="0"/>
              <a:t>4/29/18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ECEF6-E171-49E8-A554-8C096793D901}" type="slidenum">
              <a:rPr lang="en-US" smtClean="0"/>
              <a:t>‹#›</a:t>
            </a:fld>
            <a:endParaRPr lang="en-US"/>
          </a:p>
        </p:txBody>
      </p:sp>
    </p:spTree>
    <p:extLst>
      <p:ext uri="{BB962C8B-B14F-4D97-AF65-F5344CB8AC3E}">
        <p14:creationId xmlns:p14="http://schemas.microsoft.com/office/powerpoint/2010/main" val="51838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3047D61A-CEFF-47E3-9BDA-C66BF3FD963F}" type="slidenum">
              <a:rPr lang="en-AU" altLang="en-US" smtClean="0"/>
              <a:pPr eaLnBrk="1" hangingPunct="1"/>
              <a:t>4</a:t>
            </a:fld>
            <a:endParaRPr lang="en-AU" altLang="en-US" smtClean="0"/>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p:spPr>
        <p:txBody>
          <a:bodyPr/>
          <a:lstStyle/>
          <a:p>
            <a:pPr eaLnBrk="1" hangingPunct="1"/>
            <a:r>
              <a:rPr lang="en-US" altLang="en-US" dirty="0" smtClean="0">
                <a:latin typeface="Times New Roman" pitchFamily="18" charset="0"/>
              </a:rPr>
              <a:t>The following capabilities are within the scope of a firewall:</a:t>
            </a:r>
          </a:p>
          <a:p>
            <a:pPr eaLnBrk="1" hangingPunct="1"/>
            <a:r>
              <a:rPr lang="en-US" altLang="en-US" b="1" dirty="0" smtClean="0">
                <a:latin typeface="Times New Roman" pitchFamily="18" charset="0"/>
              </a:rPr>
              <a:t>1.</a:t>
            </a:r>
            <a:r>
              <a:rPr lang="en-US" altLang="en-US" dirty="0" smtClean="0">
                <a:latin typeface="Times New Roman" pitchFamily="18" charset="0"/>
              </a:rPr>
              <a:t> A firewall defines a single choke point that keeps unauthorized users out of the protected network, prohibits potentially vulnerable services from entering or leaving the network, and provides protection from various kinds of IP spoofing and routing attacks. The use of a single choke point simplifies security management.</a:t>
            </a:r>
          </a:p>
          <a:p>
            <a:pPr eaLnBrk="1" hangingPunct="1"/>
            <a:r>
              <a:rPr lang="en-US" altLang="en-US" b="1" dirty="0" smtClean="0">
                <a:latin typeface="Times New Roman" pitchFamily="18" charset="0"/>
              </a:rPr>
              <a:t>2.</a:t>
            </a:r>
            <a:r>
              <a:rPr lang="en-US" altLang="en-US" dirty="0" smtClean="0">
                <a:latin typeface="Times New Roman" pitchFamily="18" charset="0"/>
              </a:rPr>
              <a:t> A firewall provides a location for monitoring security-related events. </a:t>
            </a:r>
          </a:p>
          <a:p>
            <a:pPr eaLnBrk="1" hangingPunct="1"/>
            <a:r>
              <a:rPr lang="en-US" altLang="en-US" b="1" dirty="0" smtClean="0">
                <a:latin typeface="Times New Roman" pitchFamily="18" charset="0"/>
              </a:rPr>
              <a:t>3.</a:t>
            </a:r>
            <a:r>
              <a:rPr lang="en-US" altLang="en-US" dirty="0" smtClean="0">
                <a:latin typeface="Times New Roman" pitchFamily="18" charset="0"/>
              </a:rPr>
              <a:t> A firewall is a convenient platform for several Internet functions that are not security related. These include a network address translator (NAT),, and a network management function that audits or logs Internet usage.</a:t>
            </a:r>
          </a:p>
          <a:p>
            <a:pPr eaLnBrk="1" hangingPunct="1"/>
            <a:r>
              <a:rPr lang="en-US" altLang="en-US" b="1" dirty="0" smtClean="0">
                <a:latin typeface="Times New Roman" pitchFamily="18" charset="0"/>
              </a:rPr>
              <a:t>4.</a:t>
            </a:r>
            <a:r>
              <a:rPr lang="en-US" altLang="en-US" dirty="0" smtClean="0">
                <a:latin typeface="Times New Roman" pitchFamily="18" charset="0"/>
              </a:rPr>
              <a:t> A firewall can act as the platform for </a:t>
            </a:r>
            <a:r>
              <a:rPr lang="en-US" altLang="en-US" dirty="0" err="1" smtClean="0">
                <a:latin typeface="Times New Roman" pitchFamily="18" charset="0"/>
              </a:rPr>
              <a:t>IPSec</a:t>
            </a:r>
            <a:r>
              <a:rPr lang="en-US" altLang="en-US" dirty="0" smtClean="0">
                <a:latin typeface="Times New Roman" pitchFamily="18" charset="0"/>
              </a:rPr>
              <a:t> to implement virtual private networks.</a:t>
            </a:r>
          </a:p>
          <a:p>
            <a:pPr eaLnBrk="1" hangingPunct="1"/>
            <a:r>
              <a:rPr lang="en-US" altLang="en-US" dirty="0" smtClean="0">
                <a:latin typeface="Times New Roman" pitchFamily="18" charset="0"/>
              </a:rPr>
              <a:t>Firewalls have their limitations, including the following:</a:t>
            </a:r>
          </a:p>
          <a:p>
            <a:pPr eaLnBrk="1" hangingPunct="1"/>
            <a:r>
              <a:rPr lang="en-US" altLang="en-US" b="1" dirty="0" smtClean="0">
                <a:latin typeface="Times New Roman" pitchFamily="18" charset="0"/>
              </a:rPr>
              <a:t>1.</a:t>
            </a:r>
            <a:r>
              <a:rPr lang="en-US" altLang="en-US" dirty="0" smtClean="0">
                <a:latin typeface="Times New Roman" pitchFamily="18" charset="0"/>
              </a:rPr>
              <a:t> The firewall cannot protect against attacks that bypass the firewall, e.g. from dial-out, or a modem pool dial-in capability for traveling employees and telecommuters.</a:t>
            </a:r>
          </a:p>
          <a:p>
            <a:pPr eaLnBrk="1" hangingPunct="1"/>
            <a:r>
              <a:rPr lang="en-US" altLang="en-US" b="1" dirty="0" smtClean="0">
                <a:latin typeface="Times New Roman" pitchFamily="18" charset="0"/>
              </a:rPr>
              <a:t>2.</a:t>
            </a:r>
            <a:r>
              <a:rPr lang="en-US" altLang="en-US" dirty="0" smtClean="0">
                <a:latin typeface="Times New Roman" pitchFamily="18" charset="0"/>
              </a:rPr>
              <a:t> The firewall may not protect fully against internal threats, such as a disgruntled employee or an employee who unwittingly cooperates with an external attacker.</a:t>
            </a:r>
          </a:p>
          <a:p>
            <a:pPr eaLnBrk="1" hangingPunct="1"/>
            <a:r>
              <a:rPr lang="en-US" altLang="en-US" dirty="0" smtClean="0">
                <a:latin typeface="Times New Roman" pitchFamily="18" charset="0"/>
              </a:rPr>
              <a:t>3. An improperly secured wireless LAN may be accessed from outside the org</a:t>
            </a:r>
          </a:p>
          <a:p>
            <a:pPr eaLnBrk="1" hangingPunct="1"/>
            <a:r>
              <a:rPr lang="en-US" altLang="en-US" dirty="0" smtClean="0">
                <a:latin typeface="Times New Roman" pitchFamily="18" charset="0"/>
              </a:rPr>
              <a:t>4. A laptop, PDA, or portable storage device may be used and infected outside the corporate network and then attached and used internally.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4F1809C1-5004-49A2-BAF4-6B5A33E3DAD4}" type="slidenum">
              <a:rPr lang="en-AU" altLang="en-US" smtClean="0"/>
              <a:pPr eaLnBrk="1" hangingPunct="1"/>
              <a:t>16</a:t>
            </a:fld>
            <a:endParaRPr lang="en-AU" altLang="en-US" smtClean="0"/>
          </a:p>
        </p:txBody>
      </p:sp>
      <p:sp>
        <p:nvSpPr>
          <p:cNvPr id="37891" name="Rectangle 2"/>
          <p:cNvSpPr>
            <a:spLocks noGrp="1" noRot="1" noChangeAspect="1" noChangeArrowheads="1" noTextEdit="1"/>
          </p:cNvSpPr>
          <p:nvPr>
            <p:ph type="sldImg"/>
          </p:nvPr>
        </p:nvSpPr>
        <p:spPr>
          <a:xfrm>
            <a:off x="1143000" y="685800"/>
            <a:ext cx="4572000" cy="3429000"/>
          </a:xfrm>
          <a:ln/>
        </p:spPr>
      </p:sp>
      <p:sp>
        <p:nvSpPr>
          <p:cNvPr id="37892" name="Rectangle 3"/>
          <p:cNvSpPr>
            <a:spLocks noGrp="1" noChangeArrowheads="1"/>
          </p:cNvSpPr>
          <p:nvPr>
            <p:ph type="body" idx="1"/>
          </p:nvPr>
        </p:nvSpPr>
        <p:spPr>
          <a:noFill/>
        </p:spPr>
        <p:txBody>
          <a:bodyPr/>
          <a:lstStyle/>
          <a:p>
            <a:pPr eaLnBrk="1" hangingPunct="1"/>
            <a:r>
              <a:rPr lang="en-US" altLang="en-US" dirty="0" smtClean="0">
                <a:latin typeface="Times New Roman" pitchFamily="18" charset="0"/>
              </a:rPr>
              <a:t>Table 9.1, from the text gives some examples of packet filtering rule sets. In each set, the rules are applied top to bottom. The "*" in a field is a wildcard designator that matches everything. We assume that the default = discard policy is in force.</a:t>
            </a:r>
          </a:p>
          <a:p>
            <a:pPr eaLnBrk="1" hangingPunct="1"/>
            <a:r>
              <a:rPr lang="en-US" altLang="en-US" b="1" dirty="0" smtClean="0">
                <a:latin typeface="Times New Roman" pitchFamily="18" charset="0"/>
              </a:rPr>
              <a:t>A.</a:t>
            </a:r>
            <a:r>
              <a:rPr lang="en-US" altLang="en-US" dirty="0" smtClean="0">
                <a:latin typeface="Times New Roman" pitchFamily="18" charset="0"/>
              </a:rPr>
              <a:t> Inbound mail is allowed (port 25 is for SMTP incoming), but only to a gateway host. However, packets from a particular external host, SPIGOT, are blocked.</a:t>
            </a:r>
          </a:p>
          <a:p>
            <a:pPr eaLnBrk="1" hangingPunct="1"/>
            <a:r>
              <a:rPr lang="en-US" altLang="en-US" b="1" dirty="0" smtClean="0">
                <a:latin typeface="Times New Roman" pitchFamily="18" charset="0"/>
              </a:rPr>
              <a:t>B.</a:t>
            </a:r>
            <a:r>
              <a:rPr lang="en-US" altLang="en-US" dirty="0" smtClean="0">
                <a:latin typeface="Times New Roman" pitchFamily="18" charset="0"/>
              </a:rPr>
              <a:t> This is an explicit statement of the default policy, usually implicitly the last rule.</a:t>
            </a:r>
          </a:p>
          <a:p>
            <a:pPr eaLnBrk="1" hangingPunct="1"/>
            <a:r>
              <a:rPr lang="en-US" altLang="en-US" b="1" dirty="0" smtClean="0">
                <a:latin typeface="Times New Roman" pitchFamily="18" charset="0"/>
              </a:rPr>
              <a:t>C.</a:t>
            </a:r>
            <a:r>
              <a:rPr lang="en-US" altLang="en-US" dirty="0" smtClean="0">
                <a:latin typeface="Times New Roman" pitchFamily="18" charset="0"/>
              </a:rPr>
              <a:t> This rule set is intended to specify that any inside host can send mail to the outside. A TCP packet with a destination port of 25 is routed to the SMTP server on the destination machine. Problem is that 25 as SMTP is only a default; an outside machine could be configured to have some other application linked to port 25. </a:t>
            </a:r>
          </a:p>
          <a:p>
            <a:pPr eaLnBrk="1" hangingPunct="1"/>
            <a:r>
              <a:rPr lang="en-US" altLang="en-US" b="1" dirty="0" smtClean="0">
                <a:latin typeface="Times New Roman" pitchFamily="18" charset="0"/>
              </a:rPr>
              <a:t>D.</a:t>
            </a:r>
            <a:r>
              <a:rPr lang="en-US" altLang="en-US" dirty="0" smtClean="0">
                <a:latin typeface="Times New Roman" pitchFamily="18" charset="0"/>
              </a:rPr>
              <a:t> This rule set achieves the intended result that was not achieved in C. This rule set allows IP packets where the source IP address is one of a list of designated internal hosts and the destination TCP port number is 25. It also allows incoming packets with a source port number of 25 that include the ACK flag. This takes advantage of a feature of TCP connections that once set up, the ACK flag of a TCP segment is set to acknowledge segments sent from the other side. </a:t>
            </a:r>
          </a:p>
          <a:p>
            <a:pPr eaLnBrk="1" hangingPunct="1"/>
            <a:r>
              <a:rPr lang="en-US" altLang="en-US" b="1" dirty="0" smtClean="0">
                <a:latin typeface="Times New Roman" pitchFamily="18" charset="0"/>
              </a:rPr>
              <a:t>E.</a:t>
            </a:r>
            <a:r>
              <a:rPr lang="en-US" altLang="en-US" dirty="0" smtClean="0">
                <a:latin typeface="Times New Roman" pitchFamily="18" charset="0"/>
              </a:rPr>
              <a:t> This rule set is one approach to handling FTP which uses two TCP connections: a control connection and a data connection for the actual file transfer. The data connection uses a different dynamically assigned port number for the transfer. Most servers, and hence most attack targets, live on low-numbered ports; most outgoing calls tend to use a higher-numbered port, typically above 1023. Rule set E points out the difficulty in dealing with applications at the packet filtering level.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49B8F5ED-B955-4E44-A138-D30013C47690}" type="slidenum">
              <a:rPr lang="en-AU" altLang="en-US" smtClean="0"/>
              <a:pPr eaLnBrk="1" hangingPunct="1"/>
              <a:t>25</a:t>
            </a:fld>
            <a:endParaRPr lang="en-AU" altLang="en-US" smtClean="0"/>
          </a:p>
        </p:txBody>
      </p:sp>
      <p:sp>
        <p:nvSpPr>
          <p:cNvPr id="47107" name="Rectangle 2"/>
          <p:cNvSpPr>
            <a:spLocks noGrp="1" noRot="1" noChangeAspect="1" noChangeArrowheads="1" noTextEdit="1"/>
          </p:cNvSpPr>
          <p:nvPr>
            <p:ph type="sldImg"/>
          </p:nvPr>
        </p:nvSpPr>
        <p:spPr>
          <a:xfrm>
            <a:off x="1143000" y="685800"/>
            <a:ext cx="4572000" cy="3429000"/>
          </a:xfrm>
          <a:ln/>
        </p:spPr>
      </p:sp>
      <p:sp>
        <p:nvSpPr>
          <p:cNvPr id="47108"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A firewall is positioned to provide a protective barrier between an external, potentially untrusted source of traffic and an internal network. With that general principal in mind, a security administrator must decide on the location and on the number of firewalls needed. In this section, we look at some common options. Figure 9.3 suggests the most common distinction, that between an internal and an external firewall. An external firewall is placed at the edge of a local or enterprise network. One or more internal firewalls protect the bulk of the enterprise network. Between these two types of firewalls are one or more networked devices in a region referred to as a DMZ (demilitarized zone) network. Systems that are externally accessible but need some protections are usually located on DMZ networks. </a:t>
            </a:r>
          </a:p>
          <a:p>
            <a:pPr eaLnBrk="1" hangingPunct="1"/>
            <a:r>
              <a:rPr lang="en-US" altLang="en-US" smtClean="0">
                <a:latin typeface="Times New Roman" pitchFamily="18" charset="0"/>
              </a:rPr>
              <a:t>The external firewall provides a measure of access control and protection for the DMZ systems consistent with their need for external connectivity. The external firewall also provides a basic level of protection for the remainder of the enterprise network.</a:t>
            </a:r>
          </a:p>
          <a:p>
            <a:pPr eaLnBrk="1" hangingPunct="1"/>
            <a:r>
              <a:rPr lang="en-US" altLang="en-US" smtClean="0">
                <a:latin typeface="Times New Roman" pitchFamily="18" charset="0"/>
              </a:rPr>
              <a:t>In this type of configuration, internal firewalls server three purposes:</a:t>
            </a:r>
          </a:p>
          <a:p>
            <a:pPr eaLnBrk="1" hangingPunct="1"/>
            <a:r>
              <a:rPr lang="en-US" altLang="en-US" b="1" smtClean="0">
                <a:latin typeface="Times New Roman" pitchFamily="18" charset="0"/>
              </a:rPr>
              <a:t>1. </a:t>
            </a:r>
            <a:r>
              <a:rPr lang="en-US" altLang="en-US" smtClean="0">
                <a:latin typeface="Times New Roman" pitchFamily="18" charset="0"/>
              </a:rPr>
              <a:t>it adds more stringent filtering capability, compared to the external firewall, in order to protect enterprise servers and workstations from external attack.</a:t>
            </a:r>
          </a:p>
          <a:p>
            <a:pPr eaLnBrk="1" hangingPunct="1"/>
            <a:r>
              <a:rPr lang="en-US" altLang="en-US" b="1" smtClean="0">
                <a:latin typeface="Times New Roman" pitchFamily="18" charset="0"/>
              </a:rPr>
              <a:t>2. </a:t>
            </a:r>
            <a:r>
              <a:rPr lang="en-US" altLang="en-US" smtClean="0">
                <a:latin typeface="Times New Roman" pitchFamily="18" charset="0"/>
              </a:rPr>
              <a:t>it provides two-way protection with respect to the DMZ, protecting the remainder of the network from attacks launched from DMZ and protecting DMZ systems from attack from the internal protected network.</a:t>
            </a:r>
          </a:p>
          <a:p>
            <a:pPr eaLnBrk="1" hangingPunct="1"/>
            <a:r>
              <a:rPr lang="en-US" altLang="en-US" b="1" smtClean="0">
                <a:latin typeface="Times New Roman" pitchFamily="18" charset="0"/>
              </a:rPr>
              <a:t>3. </a:t>
            </a:r>
            <a:r>
              <a:rPr lang="en-US" altLang="en-US" smtClean="0">
                <a:latin typeface="Times New Roman" pitchFamily="18" charset="0"/>
              </a:rPr>
              <a:t>Multiple internal firewalls can be used to protect portions of the internal network from each other. Figure 6.5 in the text shows a configuration in which the internal servers are protected from internal workstations and vice versa.</a:t>
            </a:r>
          </a:p>
          <a:p>
            <a:pPr lvl="2"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53B68505-C08F-4F98-BBD4-6032E80ED7DD}" type="slidenum">
              <a:rPr lang="en-AU" altLang="en-US" smtClean="0"/>
              <a:pPr eaLnBrk="1" hangingPunct="1"/>
              <a:t>26</a:t>
            </a:fld>
            <a:endParaRPr lang="en-AU" altLang="en-US" smtClean="0"/>
          </a:p>
        </p:txBody>
      </p:sp>
      <p:sp>
        <p:nvSpPr>
          <p:cNvPr id="48131" name="Rectangle 2"/>
          <p:cNvSpPr>
            <a:spLocks noGrp="1" noRot="1" noChangeAspect="1" noChangeArrowheads="1" noTextEdit="1"/>
          </p:cNvSpPr>
          <p:nvPr>
            <p:ph type="sldImg"/>
          </p:nvPr>
        </p:nvSpPr>
        <p:spPr>
          <a:xfrm>
            <a:off x="1143000" y="685800"/>
            <a:ext cx="4572000" cy="3429000"/>
          </a:xfrm>
          <a:ln/>
        </p:spPr>
      </p:sp>
      <p:sp>
        <p:nvSpPr>
          <p:cNvPr id="48132"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In today's distributed computing environment, the </a:t>
            </a:r>
            <a:r>
              <a:rPr lang="en-US" altLang="en-US" b="1" smtClean="0">
                <a:latin typeface="Times New Roman" pitchFamily="18" charset="0"/>
              </a:rPr>
              <a:t>virtual private network</a:t>
            </a:r>
            <a:r>
              <a:rPr lang="en-US" altLang="en-US" smtClean="0">
                <a:latin typeface="Times New Roman" pitchFamily="18" charset="0"/>
              </a:rPr>
              <a:t> (VPN) offers an attractive solution to network managers. In essence, a VPN consists of a set of computers that interconnect by means of a relatively unsecure network. Use of a public network exposes corporate traffic to eavesdropping and provides an entry point for unauthorized users. To counter this problem, a VPN is needed. </a:t>
            </a:r>
            <a:r>
              <a:rPr lang="en-US" altLang="en-US" smtClean="0">
                <a:solidFill>
                  <a:srgbClr val="000000"/>
                </a:solidFill>
                <a:latin typeface="Times New Roman" pitchFamily="18" charset="0"/>
              </a:rPr>
              <a:t>In essence, a VPN uses encryption and authentication in the lower protocol layers to provide a secure connection through an otherwise insecure network, typically the Internet. VPNs are generally cheaper than real private networks using private lines but rely on having the same encryption and authentication system at both ends. The encryption may be performed by firewall software or possibly by routers. The most common protocol mechanism used for this purpose is at the IP level and is known as IPSec.</a:t>
            </a:r>
            <a:endParaRPr lang="en-US" altLang="en-US" smtClean="0">
              <a:latin typeface="Times New Roman" pitchFamily="18" charset="0"/>
            </a:endParaRPr>
          </a:p>
          <a:p>
            <a:pPr eaLnBrk="1" hangingPunct="1"/>
            <a:r>
              <a:rPr lang="en-US" altLang="en-US" smtClean="0">
                <a:latin typeface="Times New Roman" pitchFamily="18" charset="0"/>
              </a:rPr>
              <a:t>Figure 9.4 from the text shows a typical scenario of IPSec usage. An organization maintains LANs at dispersed locations. Nonsecure IP traffic is conducted on each LAN. For traffic offsite, through some sort of private or public WAN, IPSec protocols are used to encrypt and compress all traffic going into the WAN, and decrypt and decompress traffic coming from the WAN; authentication may also be provided. These operations are transparent to workstations and servers on the LAN. A logical means of implementing an IPSec is in a firewall, as shown in Figure 9.4. If IPSec is implemented in a separate box behind (internal to) the firewall, then VPN traffic passing through the firewall in both directions is encrypted. In this case, the firewall is unable to perform its filtering function or other security. IPSec could be implemented in the boundary router, outside the firewall. However, this device is likely to be less secure than the firewall and thus less desirable as an IPSec platform.</a:t>
            </a:r>
          </a:p>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A09667C9-F1D5-4085-83A1-3869E084B66F}" type="slidenum">
              <a:rPr lang="en-AU" altLang="en-US" smtClean="0"/>
              <a:pPr eaLnBrk="1" hangingPunct="1"/>
              <a:t>27</a:t>
            </a:fld>
            <a:endParaRPr lang="en-AU" altLang="en-US" smtClean="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A distributed firewall configuration involves standalone firewall devices plus host-based firewalls working together under a central administrative control. Figure 9.5from the text suggests a distributed firewall configuration. Administrators can configure host-resident firewalls on hundreds of servers and workstation as well as configuring personal firewalls on local and remote user systems. Tools let the network administrator set policies and monitor security across the entire network. These firewalls protect against internal attacks and provide protection tailored to specific machines and applications. Standalone firewalls provide global protection, including internal firewalls and an external firewall, as discussed previously.</a:t>
            </a:r>
          </a:p>
          <a:p>
            <a:pPr eaLnBrk="1" hangingPunct="1"/>
            <a:r>
              <a:rPr lang="en-US" altLang="en-US" smtClean="0">
                <a:latin typeface="Times New Roman" pitchFamily="18" charset="0"/>
              </a:rPr>
              <a:t>With distributed firewalls, it may make sense to establish both an internal and an external DMZ. Web servers that need less protection because they have less critical information on them could be placed in an external DMZ, outside the external firewall. What protection is needed is provided by host-based firewalls on these servers.</a:t>
            </a:r>
          </a:p>
          <a:p>
            <a:pPr eaLnBrk="1" hangingPunct="1"/>
            <a:r>
              <a:rPr lang="en-US" altLang="en-US" smtClean="0">
                <a:latin typeface="Times New Roman" pitchFamily="18" charset="0"/>
              </a:rPr>
              <a:t>An important aspect of a distributed firewall configuration is security monitoring. Such monitoring typically includes log aggregation and analysis, firewall statistics, and fine-grained remote monitoring of individual hosts if needed.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14423" eaLnBrk="0" hangingPunct="0">
              <a:defRPr>
                <a:solidFill>
                  <a:schemeClr val="tx1"/>
                </a:solidFill>
                <a:latin typeface="Arial" charset="0"/>
              </a:defRPr>
            </a:lvl1pPr>
            <a:lvl2pPr marL="685817" indent="-263776" defTabSz="914423" eaLnBrk="0" hangingPunct="0">
              <a:defRPr>
                <a:solidFill>
                  <a:schemeClr val="tx1"/>
                </a:solidFill>
                <a:latin typeface="Arial" charset="0"/>
              </a:defRPr>
            </a:lvl2pPr>
            <a:lvl3pPr marL="1055103" indent="-211021" defTabSz="914423" eaLnBrk="0" hangingPunct="0">
              <a:defRPr>
                <a:solidFill>
                  <a:schemeClr val="tx1"/>
                </a:solidFill>
                <a:latin typeface="Arial" charset="0"/>
              </a:defRPr>
            </a:lvl3pPr>
            <a:lvl4pPr marL="1477145" indent="-211021" defTabSz="914423" eaLnBrk="0" hangingPunct="0">
              <a:defRPr>
                <a:solidFill>
                  <a:schemeClr val="tx1"/>
                </a:solidFill>
                <a:latin typeface="Arial" charset="0"/>
              </a:defRPr>
            </a:lvl4pPr>
            <a:lvl5pPr marL="1899186" indent="-211021" defTabSz="914423" eaLnBrk="0" hangingPunct="0">
              <a:defRPr>
                <a:solidFill>
                  <a:schemeClr val="tx1"/>
                </a:solidFill>
                <a:latin typeface="Arial" charset="0"/>
              </a:defRPr>
            </a:lvl5pPr>
            <a:lvl6pPr marL="2321227" indent="-211021" defTabSz="914423" eaLnBrk="0" fontAlgn="base" hangingPunct="0">
              <a:spcBef>
                <a:spcPct val="0"/>
              </a:spcBef>
              <a:spcAft>
                <a:spcPct val="0"/>
              </a:spcAft>
              <a:defRPr>
                <a:solidFill>
                  <a:schemeClr val="tx1"/>
                </a:solidFill>
                <a:latin typeface="Arial" charset="0"/>
              </a:defRPr>
            </a:lvl6pPr>
            <a:lvl7pPr marL="2743269" indent="-211021" defTabSz="914423" eaLnBrk="0" fontAlgn="base" hangingPunct="0">
              <a:spcBef>
                <a:spcPct val="0"/>
              </a:spcBef>
              <a:spcAft>
                <a:spcPct val="0"/>
              </a:spcAft>
              <a:defRPr>
                <a:solidFill>
                  <a:schemeClr val="tx1"/>
                </a:solidFill>
                <a:latin typeface="Arial" charset="0"/>
              </a:defRPr>
            </a:lvl7pPr>
            <a:lvl8pPr marL="3165310" indent="-211021" defTabSz="914423" eaLnBrk="0" fontAlgn="base" hangingPunct="0">
              <a:spcBef>
                <a:spcPct val="0"/>
              </a:spcBef>
              <a:spcAft>
                <a:spcPct val="0"/>
              </a:spcAft>
              <a:defRPr>
                <a:solidFill>
                  <a:schemeClr val="tx1"/>
                </a:solidFill>
                <a:latin typeface="Arial" charset="0"/>
              </a:defRPr>
            </a:lvl8pPr>
            <a:lvl9pPr marL="3587351" indent="-211021" defTabSz="914423" eaLnBrk="0" fontAlgn="base" hangingPunct="0">
              <a:spcBef>
                <a:spcPct val="0"/>
              </a:spcBef>
              <a:spcAft>
                <a:spcPct val="0"/>
              </a:spcAft>
              <a:defRPr>
                <a:solidFill>
                  <a:schemeClr val="tx1"/>
                </a:solidFill>
                <a:latin typeface="Arial" charset="0"/>
              </a:defRPr>
            </a:lvl9pPr>
          </a:lstStyle>
          <a:p>
            <a:pPr eaLnBrk="1" hangingPunct="1"/>
            <a:fld id="{FD869212-D9EF-4018-8924-71EB54E32C3E}" type="slidenum">
              <a:rPr lang="en-AU" altLang="en-US" smtClean="0"/>
              <a:pPr eaLnBrk="1" hangingPunct="1"/>
              <a:t>28</a:t>
            </a:fld>
            <a:endParaRPr lang="en-AU" altLang="en-US" smtClean="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A relatively recent addition to the terminology of security products is the intrusion prevention system (IPS). There are two complementary ways of looking at an IPS:</a:t>
            </a:r>
          </a:p>
          <a:p>
            <a:pPr eaLnBrk="1" hangingPunct="1"/>
            <a:r>
              <a:rPr lang="en-US" altLang="en-US" b="1" smtClean="0">
                <a:latin typeface="Times New Roman" pitchFamily="18" charset="0"/>
              </a:rPr>
              <a:t>1. </a:t>
            </a:r>
            <a:r>
              <a:rPr lang="en-US" altLang="en-US" smtClean="0">
                <a:latin typeface="Times New Roman" pitchFamily="18" charset="0"/>
              </a:rPr>
              <a:t>An IPS is an inline network-based IDS (NIDS) that has the capability to block traffic by discarding packets as well as simply detect suspicious traffic. For host-based systems, an IPS is a host-based IDS that can discard incoming traffic.</a:t>
            </a:r>
          </a:p>
          <a:p>
            <a:pPr eaLnBrk="1" hangingPunct="1"/>
            <a:r>
              <a:rPr lang="en-US" altLang="en-US" b="1" smtClean="0">
                <a:latin typeface="Times New Roman" pitchFamily="18" charset="0"/>
              </a:rPr>
              <a:t>2. </a:t>
            </a:r>
            <a:r>
              <a:rPr lang="en-US" altLang="en-US" smtClean="0">
                <a:latin typeface="Times New Roman" pitchFamily="18" charset="0"/>
              </a:rPr>
              <a:t>An IPS is a functional addition to a firewall that adds IDS types of algorithms to the repertoire of the firewall.</a:t>
            </a:r>
          </a:p>
          <a:p>
            <a:pPr eaLnBrk="1" hangingPunct="1"/>
            <a:r>
              <a:rPr lang="en-US" altLang="en-US" smtClean="0">
                <a:latin typeface="Times New Roman" pitchFamily="18" charset="0"/>
              </a:rPr>
              <a:t>Thus, an IPS blocks traffic, as a firewall does, but makes use of the types of algorithms developed for IDSs. It is a matter of terminology whether an IPS is considered a separate, new type of product or simply another form of firewall. As with an IDS, an IPS can be either host-based or network based. </a:t>
            </a:r>
          </a:p>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AB074A-95ED-4787-B999-198DE2C85F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426502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B074A-95ED-4787-B999-198DE2C85F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97110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B074A-95ED-4787-B999-198DE2C85F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27448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B074A-95ED-4787-B999-198DE2C85F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328419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B074A-95ED-4787-B999-198DE2C85F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56878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AB074A-95ED-4787-B999-198DE2C85F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53294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AB074A-95ED-4787-B999-198DE2C85FF7}"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29244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B074A-95ED-4787-B999-198DE2C85FF7}"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222342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B074A-95ED-4787-B999-198DE2C85FF7}"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314990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B074A-95ED-4787-B999-198DE2C85F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259341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B074A-95ED-4787-B999-198DE2C85F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486FB-D1FE-4A9A-B65C-CD4770CD594E}" type="slidenum">
              <a:rPr lang="en-US" smtClean="0"/>
              <a:t>‹#›</a:t>
            </a:fld>
            <a:endParaRPr lang="en-US"/>
          </a:p>
        </p:txBody>
      </p:sp>
    </p:spTree>
    <p:extLst>
      <p:ext uri="{BB962C8B-B14F-4D97-AF65-F5344CB8AC3E}">
        <p14:creationId xmlns:p14="http://schemas.microsoft.com/office/powerpoint/2010/main" val="1574752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B074A-95ED-4787-B999-198DE2C85FF7}" type="datetimeFigureOut">
              <a:rPr lang="en-US" smtClean="0"/>
              <a:t>4/29/18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486FB-D1FE-4A9A-B65C-CD4770CD594E}" type="slidenum">
              <a:rPr lang="en-US" smtClean="0"/>
              <a:t>‹#›</a:t>
            </a:fld>
            <a:endParaRPr lang="en-US"/>
          </a:p>
        </p:txBody>
      </p:sp>
    </p:spTree>
    <p:extLst>
      <p:ext uri="{BB962C8B-B14F-4D97-AF65-F5344CB8AC3E}">
        <p14:creationId xmlns:p14="http://schemas.microsoft.com/office/powerpoint/2010/main" val="292311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3.wav"/><Relationship Id="rId4" Type="http://schemas.openxmlformats.org/officeDocument/2006/relationships/audio" Target="../media/audio1.wav"/><Relationship Id="rId5" Type="http://schemas.openxmlformats.org/officeDocument/2006/relationships/image" Target="../media/image6.wmf"/><Relationship Id="rId6" Type="http://schemas.openxmlformats.org/officeDocument/2006/relationships/image" Target="../media/image7.png"/><Relationship Id="rId7" Type="http://schemas.openxmlformats.org/officeDocument/2006/relationships/image" Target="../media/image8.jpe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audio" Target="../media/audio2.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4" Type="http://schemas.openxmlformats.org/officeDocument/2006/relationships/audio" Target="../media/audio1.wav"/><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audio" Target="../media/audio2.wav"/></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609600"/>
            <a:ext cx="7772400" cy="1524000"/>
          </a:xfrm>
        </p:spPr>
        <p:txBody>
          <a:bodyPr/>
          <a:lstStyle/>
          <a:p>
            <a:pPr eaLnBrk="1" hangingPunct="1"/>
            <a:r>
              <a:rPr lang="en-US" smtClean="0"/>
              <a:t>Firewalls</a:t>
            </a:r>
          </a:p>
        </p:txBody>
      </p:sp>
      <p:pic>
        <p:nvPicPr>
          <p:cNvPr id="110595" name="Picture 6"/>
          <p:cNvPicPr>
            <a:picLocks noChangeAspect="1" noChangeArrowheads="1"/>
          </p:cNvPicPr>
          <p:nvPr/>
        </p:nvPicPr>
        <p:blipFill>
          <a:blip r:embed="rId2" cstate="print"/>
          <a:srcRect/>
          <a:stretch>
            <a:fillRect/>
          </a:stretch>
        </p:blipFill>
        <p:spPr bwMode="auto">
          <a:xfrm>
            <a:off x="3238500" y="2133600"/>
            <a:ext cx="3086100" cy="3479800"/>
          </a:xfrm>
          <a:prstGeom prst="rect">
            <a:avLst/>
          </a:prstGeom>
          <a:noFill/>
          <a:ln w="9525">
            <a:noFill/>
            <a:miter lim="800000"/>
            <a:headEnd/>
            <a:tailEnd/>
          </a:ln>
        </p:spPr>
      </p:pic>
    </p:spTree>
    <p:extLst>
      <p:ext uri="{BB962C8B-B14F-4D97-AF65-F5344CB8AC3E}">
        <p14:creationId xmlns:p14="http://schemas.microsoft.com/office/powerpoint/2010/main" val="417600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304800"/>
            <a:ext cx="7772400" cy="838200"/>
          </a:xfrm>
        </p:spPr>
        <p:txBody>
          <a:bodyPr/>
          <a:lstStyle/>
          <a:p>
            <a:pPr eaLnBrk="1" hangingPunct="1"/>
            <a:r>
              <a:rPr lang="en-US" smtClean="0"/>
              <a:t>Packet Filter</a:t>
            </a:r>
          </a:p>
        </p:txBody>
      </p:sp>
      <p:sp>
        <p:nvSpPr>
          <p:cNvPr id="116739" name="Rectangle 3"/>
          <p:cNvSpPr>
            <a:spLocks noGrp="1" noChangeArrowheads="1"/>
          </p:cNvSpPr>
          <p:nvPr>
            <p:ph idx="1"/>
          </p:nvPr>
        </p:nvSpPr>
        <p:spPr>
          <a:xfrm>
            <a:off x="685800" y="1447800"/>
            <a:ext cx="7924800" cy="990600"/>
          </a:xfrm>
        </p:spPr>
        <p:txBody>
          <a:bodyPr/>
          <a:lstStyle/>
          <a:p>
            <a:pPr eaLnBrk="1" hangingPunct="1"/>
            <a:r>
              <a:rPr lang="en-US" sz="2800" dirty="0" smtClean="0"/>
              <a:t>Configured via Access Control Lists (ACLs)</a:t>
            </a:r>
          </a:p>
        </p:txBody>
      </p:sp>
      <p:graphicFrame>
        <p:nvGraphicFramePr>
          <p:cNvPr id="223273" name="Group 41"/>
          <p:cNvGraphicFramePr>
            <a:graphicFrameLocks noGrp="1"/>
          </p:cNvGraphicFramePr>
          <p:nvPr/>
        </p:nvGraphicFramePr>
        <p:xfrm>
          <a:off x="228600" y="3276600"/>
          <a:ext cx="7620000" cy="1676400"/>
        </p:xfrm>
        <a:graphic>
          <a:graphicData uri="http://schemas.openxmlformats.org/drawingml/2006/table">
            <a:tbl>
              <a:tblPr/>
              <a:tblGrid>
                <a:gridCol w="1270000">
                  <a:extLst>
                    <a:ext uri="{9D8B030D-6E8A-4147-A177-3AD203B41FA5}">
                      <a16:colId xmlns:a16="http://schemas.microsoft.com/office/drawing/2014/main" xmlns="" val="20000"/>
                    </a:ext>
                  </a:extLst>
                </a:gridCol>
                <a:gridCol w="1270000">
                  <a:extLst>
                    <a:ext uri="{9D8B030D-6E8A-4147-A177-3AD203B41FA5}">
                      <a16:colId xmlns:a16="http://schemas.microsoft.com/office/drawing/2014/main" xmlns="" val="20001"/>
                    </a:ext>
                  </a:extLst>
                </a:gridCol>
                <a:gridCol w="1270000">
                  <a:extLst>
                    <a:ext uri="{9D8B030D-6E8A-4147-A177-3AD203B41FA5}">
                      <a16:colId xmlns:a16="http://schemas.microsoft.com/office/drawing/2014/main" xmlns="" val="20002"/>
                    </a:ext>
                  </a:extLst>
                </a:gridCol>
                <a:gridCol w="1270000">
                  <a:extLst>
                    <a:ext uri="{9D8B030D-6E8A-4147-A177-3AD203B41FA5}">
                      <a16:colId xmlns:a16="http://schemas.microsoft.com/office/drawing/2014/main" xmlns="" val="20003"/>
                    </a:ext>
                  </a:extLst>
                </a:gridCol>
                <a:gridCol w="1270000">
                  <a:extLst>
                    <a:ext uri="{9D8B030D-6E8A-4147-A177-3AD203B41FA5}">
                      <a16:colId xmlns:a16="http://schemas.microsoft.com/office/drawing/2014/main" xmlns="" val="20004"/>
                    </a:ext>
                  </a:extLst>
                </a:gridCol>
                <a:gridCol w="1270000">
                  <a:extLst>
                    <a:ext uri="{9D8B030D-6E8A-4147-A177-3AD203B41FA5}">
                      <a16:colId xmlns:a16="http://schemas.microsoft.com/office/drawing/2014/main" xmlns="" val="20005"/>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omic Sans MS" pitchFamily="66"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Any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omic Sans MS" pitchFamily="66"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omic Sans MS" pitchFamily="66"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&gt; 1023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Deny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omic Sans MS" pitchFamily="66"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16770" name="Rectangle 35"/>
          <p:cNvSpPr>
            <a:spLocks noChangeArrowheads="1"/>
          </p:cNvSpPr>
          <p:nvPr/>
        </p:nvSpPr>
        <p:spPr bwMode="auto">
          <a:xfrm>
            <a:off x="381000" y="2819400"/>
            <a:ext cx="957263" cy="446088"/>
          </a:xfrm>
          <a:prstGeom prst="rect">
            <a:avLst/>
          </a:prstGeom>
          <a:noFill/>
          <a:ln w="9525">
            <a:noFill/>
            <a:miter lim="800000"/>
            <a:headEnd/>
            <a:tailEnd/>
          </a:ln>
        </p:spPr>
        <p:txBody>
          <a:bodyPr>
            <a:spAutoFit/>
          </a:bodyPr>
          <a:lstStyle/>
          <a:p>
            <a:r>
              <a:rPr lang="en-US" sz="2000" b="1"/>
              <a:t>Action</a:t>
            </a:r>
          </a:p>
        </p:txBody>
      </p:sp>
      <p:sp>
        <p:nvSpPr>
          <p:cNvPr id="116771" name="Rectangle 36"/>
          <p:cNvSpPr>
            <a:spLocks noChangeArrowheads="1"/>
          </p:cNvSpPr>
          <p:nvPr/>
        </p:nvSpPr>
        <p:spPr bwMode="auto">
          <a:xfrm>
            <a:off x="1600200" y="2514600"/>
            <a:ext cx="1109663" cy="800100"/>
          </a:xfrm>
          <a:prstGeom prst="rect">
            <a:avLst/>
          </a:prstGeom>
          <a:noFill/>
          <a:ln w="9525">
            <a:noFill/>
            <a:miter lim="800000"/>
            <a:headEnd/>
            <a:tailEnd/>
          </a:ln>
        </p:spPr>
        <p:txBody>
          <a:bodyPr>
            <a:spAutoFit/>
          </a:bodyPr>
          <a:lstStyle/>
          <a:p>
            <a:pPr algn="ctr"/>
            <a:r>
              <a:rPr lang="en-US" sz="2000" b="1"/>
              <a:t>Source </a:t>
            </a:r>
          </a:p>
          <a:p>
            <a:pPr algn="ctr"/>
            <a:r>
              <a:rPr lang="en-US" sz="2000" b="1"/>
              <a:t>IP</a:t>
            </a:r>
          </a:p>
        </p:txBody>
      </p:sp>
      <p:sp>
        <p:nvSpPr>
          <p:cNvPr id="116772" name="Rectangle 37"/>
          <p:cNvSpPr>
            <a:spLocks noChangeArrowheads="1"/>
          </p:cNvSpPr>
          <p:nvPr/>
        </p:nvSpPr>
        <p:spPr bwMode="auto">
          <a:xfrm>
            <a:off x="2895600" y="2514600"/>
            <a:ext cx="1109663" cy="800100"/>
          </a:xfrm>
          <a:prstGeom prst="rect">
            <a:avLst/>
          </a:prstGeom>
          <a:noFill/>
          <a:ln w="9525">
            <a:noFill/>
            <a:miter lim="800000"/>
            <a:headEnd/>
            <a:tailEnd/>
          </a:ln>
        </p:spPr>
        <p:txBody>
          <a:bodyPr>
            <a:spAutoFit/>
          </a:bodyPr>
          <a:lstStyle/>
          <a:p>
            <a:pPr algn="ctr"/>
            <a:r>
              <a:rPr lang="en-US" sz="2000" b="1"/>
              <a:t>Dest </a:t>
            </a:r>
          </a:p>
          <a:p>
            <a:pPr algn="ctr"/>
            <a:r>
              <a:rPr lang="en-US" sz="2000" b="1"/>
              <a:t>IP</a:t>
            </a:r>
          </a:p>
        </p:txBody>
      </p:sp>
      <p:sp>
        <p:nvSpPr>
          <p:cNvPr id="116773" name="Rectangle 38"/>
          <p:cNvSpPr>
            <a:spLocks noChangeArrowheads="1"/>
          </p:cNvSpPr>
          <p:nvPr/>
        </p:nvSpPr>
        <p:spPr bwMode="auto">
          <a:xfrm>
            <a:off x="4114800" y="2514600"/>
            <a:ext cx="1109663" cy="800100"/>
          </a:xfrm>
          <a:prstGeom prst="rect">
            <a:avLst/>
          </a:prstGeom>
          <a:noFill/>
          <a:ln w="9525">
            <a:noFill/>
            <a:miter lim="800000"/>
            <a:headEnd/>
            <a:tailEnd/>
          </a:ln>
        </p:spPr>
        <p:txBody>
          <a:bodyPr>
            <a:spAutoFit/>
          </a:bodyPr>
          <a:lstStyle/>
          <a:p>
            <a:pPr algn="ctr"/>
            <a:r>
              <a:rPr lang="en-US" sz="2000" b="1"/>
              <a:t>Source </a:t>
            </a:r>
          </a:p>
          <a:p>
            <a:pPr algn="ctr"/>
            <a:r>
              <a:rPr lang="en-US" sz="2000" b="1"/>
              <a:t>Port</a:t>
            </a:r>
          </a:p>
        </p:txBody>
      </p:sp>
      <p:sp>
        <p:nvSpPr>
          <p:cNvPr id="116774" name="Rectangle 39"/>
          <p:cNvSpPr>
            <a:spLocks noChangeArrowheads="1"/>
          </p:cNvSpPr>
          <p:nvPr/>
        </p:nvSpPr>
        <p:spPr bwMode="auto">
          <a:xfrm>
            <a:off x="5486400" y="2514600"/>
            <a:ext cx="1109663" cy="800100"/>
          </a:xfrm>
          <a:prstGeom prst="rect">
            <a:avLst/>
          </a:prstGeom>
          <a:noFill/>
          <a:ln w="9525">
            <a:noFill/>
            <a:miter lim="800000"/>
            <a:headEnd/>
            <a:tailEnd/>
          </a:ln>
        </p:spPr>
        <p:txBody>
          <a:bodyPr>
            <a:spAutoFit/>
          </a:bodyPr>
          <a:lstStyle/>
          <a:p>
            <a:pPr algn="ctr"/>
            <a:r>
              <a:rPr lang="en-US" sz="2000" b="1"/>
              <a:t>Dest </a:t>
            </a:r>
          </a:p>
          <a:p>
            <a:pPr algn="ctr"/>
            <a:r>
              <a:rPr lang="en-US" sz="2000" b="1"/>
              <a:t>Port</a:t>
            </a:r>
          </a:p>
        </p:txBody>
      </p:sp>
      <p:sp>
        <p:nvSpPr>
          <p:cNvPr id="116775" name="Rectangle 40"/>
          <p:cNvSpPr>
            <a:spLocks noChangeArrowheads="1"/>
          </p:cNvSpPr>
          <p:nvPr/>
        </p:nvSpPr>
        <p:spPr bwMode="auto">
          <a:xfrm>
            <a:off x="6553200" y="2819400"/>
            <a:ext cx="1295400" cy="446088"/>
          </a:xfrm>
          <a:prstGeom prst="rect">
            <a:avLst/>
          </a:prstGeom>
          <a:noFill/>
          <a:ln w="9525">
            <a:noFill/>
            <a:miter lim="800000"/>
            <a:headEnd/>
            <a:tailEnd/>
          </a:ln>
        </p:spPr>
        <p:txBody>
          <a:bodyPr>
            <a:spAutoFit/>
          </a:bodyPr>
          <a:lstStyle/>
          <a:p>
            <a:pPr algn="ctr"/>
            <a:r>
              <a:rPr lang="en-US" sz="2000" b="1"/>
              <a:t>Protocol</a:t>
            </a:r>
          </a:p>
        </p:txBody>
      </p:sp>
      <p:sp>
        <p:nvSpPr>
          <p:cNvPr id="223274" name="Rectangle 42"/>
          <p:cNvSpPr>
            <a:spLocks noChangeArrowheads="1"/>
          </p:cNvSpPr>
          <p:nvPr/>
        </p:nvSpPr>
        <p:spPr bwMode="auto">
          <a:xfrm>
            <a:off x="685800" y="5181600"/>
            <a:ext cx="7772400" cy="9144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2800"/>
              <a:t>Intention is to restrict incoming packets to Web responses</a:t>
            </a:r>
          </a:p>
        </p:txBody>
      </p:sp>
      <p:graphicFrame>
        <p:nvGraphicFramePr>
          <p:cNvPr id="223290" name="Group 58"/>
          <p:cNvGraphicFramePr>
            <a:graphicFrameLocks noGrp="1"/>
          </p:cNvGraphicFramePr>
          <p:nvPr/>
        </p:nvGraphicFramePr>
        <p:xfrm>
          <a:off x="7848600" y="3276600"/>
          <a:ext cx="1066800" cy="1676400"/>
        </p:xfrm>
        <a:graphic>
          <a:graphicData uri="http://schemas.openxmlformats.org/drawingml/2006/table">
            <a:tbl>
              <a:tblPr/>
              <a:tblGrid>
                <a:gridCol w="1066800">
                  <a:extLst>
                    <a:ext uri="{9D8B030D-6E8A-4147-A177-3AD203B41FA5}">
                      <a16:colId xmlns:a16="http://schemas.microsoft.com/office/drawing/2014/main" xmlns="" val="20000"/>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Any</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ACK</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mic Sans MS" pitchFamily="66" charset="0"/>
                        </a:rPr>
                        <a:t>All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16787" name="Rectangle 57"/>
          <p:cNvSpPr>
            <a:spLocks noChangeArrowheads="1"/>
          </p:cNvSpPr>
          <p:nvPr/>
        </p:nvSpPr>
        <p:spPr bwMode="auto">
          <a:xfrm>
            <a:off x="7696200" y="2476500"/>
            <a:ext cx="1295400" cy="800100"/>
          </a:xfrm>
          <a:prstGeom prst="rect">
            <a:avLst/>
          </a:prstGeom>
          <a:noFill/>
          <a:ln w="9525">
            <a:noFill/>
            <a:miter lim="800000"/>
            <a:headEnd/>
            <a:tailEnd/>
          </a:ln>
        </p:spPr>
        <p:txBody>
          <a:bodyPr>
            <a:spAutoFit/>
          </a:bodyPr>
          <a:lstStyle/>
          <a:p>
            <a:pPr algn="ctr"/>
            <a:r>
              <a:rPr lang="en-US" sz="2000" b="1"/>
              <a:t>Flag</a:t>
            </a:r>
          </a:p>
          <a:p>
            <a:pPr algn="ctr"/>
            <a:r>
              <a:rPr lang="en-US" sz="2000" b="1"/>
              <a:t>Bits</a:t>
            </a:r>
          </a:p>
        </p:txBody>
      </p:sp>
    </p:spTree>
    <p:extLst>
      <p:ext uri="{BB962C8B-B14F-4D97-AF65-F5344CB8AC3E}">
        <p14:creationId xmlns:p14="http://schemas.microsoft.com/office/powerpoint/2010/main" val="18435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74">
                                            <p:txEl>
                                              <p:pRg st="0" end="0"/>
                                            </p:txEl>
                                          </p:spTgt>
                                        </p:tgtEl>
                                        <p:attrNameLst>
                                          <p:attrName>style.visibility</p:attrName>
                                        </p:attrNameLst>
                                      </p:cBhvr>
                                      <p:to>
                                        <p:strVal val="visible"/>
                                      </p:to>
                                    </p:set>
                                    <p:animEffect transition="in" filter="box(out)">
                                      <p:cBhvr>
                                        <p:cTn id="7" dur="500"/>
                                        <p:tgtEl>
                                          <p:spTgt spid="223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609600"/>
            <a:ext cx="7772400" cy="1066800"/>
          </a:xfrm>
        </p:spPr>
        <p:txBody>
          <a:bodyPr/>
          <a:lstStyle/>
          <a:p>
            <a:pPr eaLnBrk="1" hangingPunct="1"/>
            <a:r>
              <a:rPr lang="en-US" smtClean="0"/>
              <a:t>TCP ACK Scan</a:t>
            </a:r>
          </a:p>
        </p:txBody>
      </p:sp>
      <p:sp>
        <p:nvSpPr>
          <p:cNvPr id="117763" name="Rectangle 3"/>
          <p:cNvSpPr>
            <a:spLocks noGrp="1" noChangeArrowheads="1"/>
          </p:cNvSpPr>
          <p:nvPr>
            <p:ph idx="1"/>
          </p:nvPr>
        </p:nvSpPr>
        <p:spPr>
          <a:xfrm>
            <a:off x="685800" y="1828800"/>
            <a:ext cx="7772400" cy="4343400"/>
          </a:xfrm>
        </p:spPr>
        <p:txBody>
          <a:bodyPr/>
          <a:lstStyle/>
          <a:p>
            <a:pPr eaLnBrk="1" hangingPunct="1"/>
            <a:r>
              <a:rPr lang="en-US" sz="2800" smtClean="0"/>
              <a:t>Attacker sends packet with ACK bit set, </a:t>
            </a:r>
            <a:r>
              <a:rPr lang="en-US" sz="2800" b="1" smtClean="0">
                <a:solidFill>
                  <a:schemeClr val="accent2"/>
                </a:solidFill>
              </a:rPr>
              <a:t>without</a:t>
            </a:r>
            <a:r>
              <a:rPr lang="en-US" sz="2800" smtClean="0"/>
              <a:t> prior 3-way handshake</a:t>
            </a:r>
          </a:p>
          <a:p>
            <a:pPr eaLnBrk="1" hangingPunct="1"/>
            <a:r>
              <a:rPr lang="en-US" sz="2800" smtClean="0"/>
              <a:t>Violates TCP/IP protocol</a:t>
            </a:r>
          </a:p>
          <a:p>
            <a:pPr eaLnBrk="1" hangingPunct="1"/>
            <a:r>
              <a:rPr lang="en-US" sz="2800" smtClean="0"/>
              <a:t>ACK packet pass thru packet filter firewall</a:t>
            </a:r>
          </a:p>
          <a:p>
            <a:pPr lvl="1" eaLnBrk="1" hangingPunct="1"/>
            <a:r>
              <a:rPr lang="en-US" sz="2400" smtClean="0"/>
              <a:t>Appears to be part of an ongoing connection</a:t>
            </a:r>
          </a:p>
          <a:p>
            <a:pPr eaLnBrk="1" hangingPunct="1"/>
            <a:r>
              <a:rPr lang="en-US" sz="2800" smtClean="0"/>
              <a:t>RST sent by recipient of such packet</a:t>
            </a:r>
          </a:p>
          <a:p>
            <a:pPr eaLnBrk="1" hangingPunct="1"/>
            <a:r>
              <a:rPr lang="en-US" sz="2800" smtClean="0"/>
              <a:t>Attacker scans for open ports thru firewall</a:t>
            </a:r>
          </a:p>
        </p:txBody>
      </p:sp>
    </p:spTree>
    <p:extLst>
      <p:ext uri="{BB962C8B-B14F-4D97-AF65-F5344CB8AC3E}">
        <p14:creationId xmlns:p14="http://schemas.microsoft.com/office/powerpoint/2010/main" val="222167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smtClean="0"/>
              <a:t>TCP ACK Scan</a:t>
            </a:r>
          </a:p>
        </p:txBody>
      </p:sp>
      <p:sp>
        <p:nvSpPr>
          <p:cNvPr id="233497" name="Rectangle 25"/>
          <p:cNvSpPr>
            <a:spLocks noGrp="1" noChangeArrowheads="1"/>
          </p:cNvSpPr>
          <p:nvPr>
            <p:ph idx="1"/>
          </p:nvPr>
        </p:nvSpPr>
        <p:spPr>
          <a:xfrm>
            <a:off x="685800" y="4800600"/>
            <a:ext cx="8001000" cy="1371600"/>
          </a:xfrm>
          <a:noFill/>
        </p:spPr>
        <p:txBody>
          <a:bodyPr/>
          <a:lstStyle/>
          <a:p>
            <a:pPr eaLnBrk="1" hangingPunct="1"/>
            <a:r>
              <a:rPr lang="en-US" sz="2400" dirty="0" smtClean="0"/>
              <a:t>Which port is open?</a:t>
            </a:r>
          </a:p>
          <a:p>
            <a:pPr eaLnBrk="1" hangingPunct="1"/>
            <a:r>
              <a:rPr lang="en-US" sz="2400" dirty="0" smtClean="0"/>
              <a:t>A </a:t>
            </a:r>
            <a:r>
              <a:rPr lang="en-US" sz="2400" b="1" dirty="0" err="1" smtClean="0">
                <a:solidFill>
                  <a:schemeClr val="accent2"/>
                </a:solidFill>
              </a:rPr>
              <a:t>stateful</a:t>
            </a:r>
            <a:r>
              <a:rPr lang="en-US" sz="2400" b="1" dirty="0" smtClean="0">
                <a:solidFill>
                  <a:schemeClr val="accent2"/>
                </a:solidFill>
              </a:rPr>
              <a:t> packet filter</a:t>
            </a:r>
            <a:r>
              <a:rPr lang="en-US" sz="2400" dirty="0" smtClean="0"/>
              <a:t> can prevent this (next)</a:t>
            </a:r>
          </a:p>
          <a:p>
            <a:pPr lvl="1" eaLnBrk="1" hangingPunct="1"/>
            <a:r>
              <a:rPr lang="en-US" sz="2000" dirty="0" smtClean="0"/>
              <a:t>How?</a:t>
            </a:r>
          </a:p>
        </p:txBody>
      </p:sp>
      <p:sp>
        <p:nvSpPr>
          <p:cNvPr id="118787" name="Rectangle 6"/>
          <p:cNvSpPr>
            <a:spLocks noChangeArrowheads="1"/>
          </p:cNvSpPr>
          <p:nvPr/>
        </p:nvSpPr>
        <p:spPr bwMode="auto">
          <a:xfrm>
            <a:off x="4284663" y="3924300"/>
            <a:ext cx="973137" cy="800100"/>
          </a:xfrm>
          <a:prstGeom prst="rect">
            <a:avLst/>
          </a:prstGeom>
          <a:noFill/>
          <a:ln w="9525">
            <a:noFill/>
            <a:miter lim="800000"/>
            <a:headEnd/>
            <a:tailEnd/>
          </a:ln>
        </p:spPr>
        <p:txBody>
          <a:bodyPr wrap="none">
            <a:spAutoFit/>
          </a:bodyPr>
          <a:lstStyle/>
          <a:p>
            <a:pPr algn="ctr"/>
            <a:r>
              <a:rPr lang="en-US" sz="2000"/>
              <a:t>Packet</a:t>
            </a:r>
          </a:p>
          <a:p>
            <a:pPr algn="ctr"/>
            <a:r>
              <a:rPr lang="en-US" sz="2000"/>
              <a:t>Filter</a:t>
            </a:r>
          </a:p>
        </p:txBody>
      </p:sp>
      <p:sp>
        <p:nvSpPr>
          <p:cNvPr id="118788" name="Rectangle 8"/>
          <p:cNvSpPr>
            <a:spLocks noChangeArrowheads="1"/>
          </p:cNvSpPr>
          <p:nvPr/>
        </p:nvSpPr>
        <p:spPr bwMode="auto">
          <a:xfrm>
            <a:off x="228600" y="3821113"/>
            <a:ext cx="892175" cy="446087"/>
          </a:xfrm>
          <a:prstGeom prst="rect">
            <a:avLst/>
          </a:prstGeom>
          <a:noFill/>
          <a:ln w="9525">
            <a:noFill/>
            <a:miter lim="800000"/>
            <a:headEnd/>
            <a:tailEnd/>
          </a:ln>
        </p:spPr>
        <p:txBody>
          <a:bodyPr wrap="none">
            <a:spAutoFit/>
          </a:bodyPr>
          <a:lstStyle/>
          <a:p>
            <a:pPr algn="ctr"/>
            <a:r>
              <a:rPr lang="en-US" sz="2000"/>
              <a:t>Trudy</a:t>
            </a:r>
          </a:p>
        </p:txBody>
      </p:sp>
      <p:sp>
        <p:nvSpPr>
          <p:cNvPr id="118789" name="Rectangle 9"/>
          <p:cNvSpPr>
            <a:spLocks noChangeArrowheads="1"/>
          </p:cNvSpPr>
          <p:nvPr/>
        </p:nvSpPr>
        <p:spPr bwMode="auto">
          <a:xfrm>
            <a:off x="7696200" y="3841750"/>
            <a:ext cx="1211263" cy="730250"/>
          </a:xfrm>
          <a:prstGeom prst="rect">
            <a:avLst/>
          </a:prstGeom>
          <a:noFill/>
          <a:ln w="9525">
            <a:noFill/>
            <a:miter lim="800000"/>
            <a:headEnd/>
            <a:tailEnd/>
          </a:ln>
        </p:spPr>
        <p:txBody>
          <a:bodyPr wrap="none">
            <a:spAutoFit/>
          </a:bodyPr>
          <a:lstStyle/>
          <a:p>
            <a:pPr algn="ctr">
              <a:lnSpc>
                <a:spcPct val="90000"/>
              </a:lnSpc>
            </a:pPr>
            <a:r>
              <a:rPr lang="en-US" sz="2000"/>
              <a:t>Internal</a:t>
            </a:r>
          </a:p>
          <a:p>
            <a:pPr algn="ctr">
              <a:lnSpc>
                <a:spcPct val="90000"/>
              </a:lnSpc>
            </a:pPr>
            <a:r>
              <a:rPr lang="en-US" sz="2000"/>
              <a:t>Network</a:t>
            </a:r>
          </a:p>
        </p:txBody>
      </p:sp>
      <p:sp>
        <p:nvSpPr>
          <p:cNvPr id="233482" name="Line 10"/>
          <p:cNvSpPr>
            <a:spLocks noChangeShapeType="1"/>
          </p:cNvSpPr>
          <p:nvPr/>
        </p:nvSpPr>
        <p:spPr bwMode="auto">
          <a:xfrm>
            <a:off x="1379538" y="2430463"/>
            <a:ext cx="2667000" cy="0"/>
          </a:xfrm>
          <a:prstGeom prst="line">
            <a:avLst/>
          </a:prstGeom>
          <a:noFill/>
          <a:ln w="50800">
            <a:solidFill>
              <a:schemeClr val="tx1"/>
            </a:solidFill>
            <a:round/>
            <a:headEnd/>
            <a:tailEnd type="triangle" w="med" len="med"/>
          </a:ln>
        </p:spPr>
        <p:txBody>
          <a:bodyPr wrap="none" anchor="ctr"/>
          <a:lstStyle/>
          <a:p>
            <a:endParaRPr lang="en-US"/>
          </a:p>
        </p:txBody>
      </p:sp>
      <p:sp>
        <p:nvSpPr>
          <p:cNvPr id="233483" name="Rectangle 11"/>
          <p:cNvSpPr>
            <a:spLocks noChangeArrowheads="1"/>
          </p:cNvSpPr>
          <p:nvPr/>
        </p:nvSpPr>
        <p:spPr bwMode="auto">
          <a:xfrm>
            <a:off x="1371600" y="2019300"/>
            <a:ext cx="2293938" cy="411163"/>
          </a:xfrm>
          <a:prstGeom prst="rect">
            <a:avLst/>
          </a:prstGeom>
          <a:noFill/>
          <a:ln w="9525">
            <a:noFill/>
            <a:miter lim="800000"/>
            <a:headEnd/>
            <a:tailEnd/>
          </a:ln>
        </p:spPr>
        <p:txBody>
          <a:bodyPr wrap="none">
            <a:spAutoFit/>
          </a:bodyPr>
          <a:lstStyle/>
          <a:p>
            <a:r>
              <a:rPr lang="en-US" sz="1800"/>
              <a:t>ACK dest port 1207</a:t>
            </a:r>
          </a:p>
        </p:txBody>
      </p:sp>
      <p:sp>
        <p:nvSpPr>
          <p:cNvPr id="233484" name="Line 12"/>
          <p:cNvSpPr>
            <a:spLocks noChangeShapeType="1"/>
          </p:cNvSpPr>
          <p:nvPr/>
        </p:nvSpPr>
        <p:spPr bwMode="auto">
          <a:xfrm>
            <a:off x="1379538" y="2887663"/>
            <a:ext cx="2667000" cy="0"/>
          </a:xfrm>
          <a:prstGeom prst="line">
            <a:avLst/>
          </a:prstGeom>
          <a:noFill/>
          <a:ln w="50800">
            <a:solidFill>
              <a:schemeClr val="tx1"/>
            </a:solidFill>
            <a:round/>
            <a:headEnd/>
            <a:tailEnd type="triangle" w="med" len="med"/>
          </a:ln>
        </p:spPr>
        <p:txBody>
          <a:bodyPr wrap="none" anchor="ctr"/>
          <a:lstStyle/>
          <a:p>
            <a:endParaRPr lang="en-US"/>
          </a:p>
        </p:txBody>
      </p:sp>
      <p:sp>
        <p:nvSpPr>
          <p:cNvPr id="233485" name="Rectangle 13"/>
          <p:cNvSpPr>
            <a:spLocks noChangeArrowheads="1"/>
          </p:cNvSpPr>
          <p:nvPr/>
        </p:nvSpPr>
        <p:spPr bwMode="auto">
          <a:xfrm>
            <a:off x="1371600" y="2476500"/>
            <a:ext cx="2293938" cy="411163"/>
          </a:xfrm>
          <a:prstGeom prst="rect">
            <a:avLst/>
          </a:prstGeom>
          <a:noFill/>
          <a:ln w="9525">
            <a:noFill/>
            <a:miter lim="800000"/>
            <a:headEnd/>
            <a:tailEnd/>
          </a:ln>
        </p:spPr>
        <p:txBody>
          <a:bodyPr wrap="none">
            <a:spAutoFit/>
          </a:bodyPr>
          <a:lstStyle/>
          <a:p>
            <a:r>
              <a:rPr lang="en-US" sz="1800"/>
              <a:t>ACK dest port 1208</a:t>
            </a:r>
          </a:p>
        </p:txBody>
      </p:sp>
      <p:sp>
        <p:nvSpPr>
          <p:cNvPr id="233486" name="Line 14"/>
          <p:cNvSpPr>
            <a:spLocks noChangeShapeType="1"/>
          </p:cNvSpPr>
          <p:nvPr/>
        </p:nvSpPr>
        <p:spPr bwMode="auto">
          <a:xfrm>
            <a:off x="1387475" y="3375025"/>
            <a:ext cx="6232525" cy="15875"/>
          </a:xfrm>
          <a:prstGeom prst="line">
            <a:avLst/>
          </a:prstGeom>
          <a:noFill/>
          <a:ln w="50800">
            <a:solidFill>
              <a:schemeClr val="tx1"/>
            </a:solidFill>
            <a:round/>
            <a:headEnd/>
            <a:tailEnd type="triangle" w="med" len="med"/>
          </a:ln>
        </p:spPr>
        <p:txBody>
          <a:bodyPr wrap="none" anchor="ctr"/>
          <a:lstStyle/>
          <a:p>
            <a:endParaRPr lang="en-US"/>
          </a:p>
        </p:txBody>
      </p:sp>
      <p:sp>
        <p:nvSpPr>
          <p:cNvPr id="233487" name="Rectangle 15"/>
          <p:cNvSpPr>
            <a:spLocks noChangeArrowheads="1"/>
          </p:cNvSpPr>
          <p:nvPr/>
        </p:nvSpPr>
        <p:spPr bwMode="auto">
          <a:xfrm>
            <a:off x="1379538" y="2963863"/>
            <a:ext cx="2293937" cy="411162"/>
          </a:xfrm>
          <a:prstGeom prst="rect">
            <a:avLst/>
          </a:prstGeom>
          <a:noFill/>
          <a:ln w="9525">
            <a:noFill/>
            <a:miter lim="800000"/>
            <a:headEnd/>
            <a:tailEnd/>
          </a:ln>
        </p:spPr>
        <p:txBody>
          <a:bodyPr wrap="none">
            <a:spAutoFit/>
          </a:bodyPr>
          <a:lstStyle/>
          <a:p>
            <a:r>
              <a:rPr lang="en-US" sz="1800"/>
              <a:t>ACK dest port 1209</a:t>
            </a:r>
          </a:p>
        </p:txBody>
      </p:sp>
      <p:sp>
        <p:nvSpPr>
          <p:cNvPr id="233491" name="Line 19"/>
          <p:cNvSpPr>
            <a:spLocks noChangeShapeType="1"/>
          </p:cNvSpPr>
          <p:nvPr/>
        </p:nvSpPr>
        <p:spPr bwMode="auto">
          <a:xfrm flipH="1">
            <a:off x="1371600" y="3771900"/>
            <a:ext cx="6248400" cy="0"/>
          </a:xfrm>
          <a:prstGeom prst="line">
            <a:avLst/>
          </a:prstGeom>
          <a:noFill/>
          <a:ln w="50800">
            <a:solidFill>
              <a:schemeClr val="tx1"/>
            </a:solidFill>
            <a:round/>
            <a:headEnd/>
            <a:tailEnd type="triangle" w="med" len="med"/>
          </a:ln>
        </p:spPr>
        <p:txBody>
          <a:bodyPr wrap="none" anchor="ctr"/>
          <a:lstStyle/>
          <a:p>
            <a:endParaRPr lang="en-US"/>
          </a:p>
        </p:txBody>
      </p:sp>
      <p:sp>
        <p:nvSpPr>
          <p:cNvPr id="233492" name="Rectangle 20"/>
          <p:cNvSpPr>
            <a:spLocks noChangeArrowheads="1"/>
          </p:cNvSpPr>
          <p:nvPr/>
        </p:nvSpPr>
        <p:spPr bwMode="auto">
          <a:xfrm>
            <a:off x="6064250" y="3779838"/>
            <a:ext cx="641350" cy="411162"/>
          </a:xfrm>
          <a:prstGeom prst="rect">
            <a:avLst/>
          </a:prstGeom>
          <a:noFill/>
          <a:ln w="9525">
            <a:noFill/>
            <a:miter lim="800000"/>
            <a:headEnd/>
            <a:tailEnd/>
          </a:ln>
        </p:spPr>
        <p:txBody>
          <a:bodyPr wrap="none">
            <a:spAutoFit/>
          </a:bodyPr>
          <a:lstStyle/>
          <a:p>
            <a:r>
              <a:rPr lang="en-US" sz="1800"/>
              <a:t>RST</a:t>
            </a:r>
          </a:p>
        </p:txBody>
      </p:sp>
      <p:pic>
        <p:nvPicPr>
          <p:cNvPr id="233495" name="Picture 23"/>
          <p:cNvPicPr>
            <a:picLocks noChangeAspect="1" noChangeArrowheads="1"/>
          </p:cNvPicPr>
          <p:nvPr/>
        </p:nvPicPr>
        <p:blipFill>
          <a:blip r:embed="rId5" cstate="print"/>
          <a:srcRect/>
          <a:stretch>
            <a:fillRect/>
          </a:stretch>
        </p:blipFill>
        <p:spPr bwMode="auto">
          <a:xfrm>
            <a:off x="4191000" y="2667000"/>
            <a:ext cx="381000" cy="379413"/>
          </a:xfrm>
          <a:prstGeom prst="rect">
            <a:avLst/>
          </a:prstGeom>
          <a:noFill/>
          <a:ln w="9525">
            <a:noFill/>
            <a:miter lim="800000"/>
            <a:headEnd/>
            <a:tailEnd/>
          </a:ln>
        </p:spPr>
      </p:pic>
      <p:pic>
        <p:nvPicPr>
          <p:cNvPr id="233496" name="Picture 24"/>
          <p:cNvPicPr>
            <a:picLocks noChangeAspect="1" noChangeArrowheads="1"/>
          </p:cNvPicPr>
          <p:nvPr/>
        </p:nvPicPr>
        <p:blipFill>
          <a:blip r:embed="rId5" cstate="print"/>
          <a:srcRect/>
          <a:stretch>
            <a:fillRect/>
          </a:stretch>
        </p:blipFill>
        <p:spPr bwMode="auto">
          <a:xfrm>
            <a:off x="4191000" y="2209800"/>
            <a:ext cx="381000" cy="379413"/>
          </a:xfrm>
          <a:prstGeom prst="rect">
            <a:avLst/>
          </a:prstGeom>
          <a:noFill/>
          <a:ln w="9525">
            <a:noFill/>
            <a:miter lim="800000"/>
            <a:headEnd/>
            <a:tailEnd/>
          </a:ln>
        </p:spPr>
      </p:pic>
      <p:pic>
        <p:nvPicPr>
          <p:cNvPr id="118801" name="Picture 26"/>
          <p:cNvPicPr>
            <a:picLocks noChangeAspect="1" noChangeArrowheads="1"/>
          </p:cNvPicPr>
          <p:nvPr/>
        </p:nvPicPr>
        <p:blipFill>
          <a:blip r:embed="rId6" cstate="print"/>
          <a:srcRect/>
          <a:stretch>
            <a:fillRect/>
          </a:stretch>
        </p:blipFill>
        <p:spPr bwMode="auto">
          <a:xfrm>
            <a:off x="4392613" y="3124200"/>
            <a:ext cx="788987" cy="889000"/>
          </a:xfrm>
          <a:prstGeom prst="rect">
            <a:avLst/>
          </a:prstGeom>
          <a:noFill/>
          <a:ln w="9525">
            <a:noFill/>
            <a:miter lim="800000"/>
            <a:headEnd/>
            <a:tailEnd/>
          </a:ln>
        </p:spPr>
      </p:pic>
      <p:pic>
        <p:nvPicPr>
          <p:cNvPr id="118802" name="Picture 27"/>
          <p:cNvPicPr>
            <a:picLocks noChangeAspect="1" noChangeArrowheads="1"/>
          </p:cNvPicPr>
          <p:nvPr/>
        </p:nvPicPr>
        <p:blipFill>
          <a:blip r:embed="rId7" cstate="print"/>
          <a:srcRect/>
          <a:stretch>
            <a:fillRect/>
          </a:stretch>
        </p:blipFill>
        <p:spPr bwMode="auto">
          <a:xfrm>
            <a:off x="7924800" y="2971800"/>
            <a:ext cx="657225" cy="914400"/>
          </a:xfrm>
          <a:prstGeom prst="rect">
            <a:avLst/>
          </a:prstGeom>
          <a:noFill/>
          <a:ln w="9525">
            <a:noFill/>
            <a:miter lim="800000"/>
            <a:headEnd/>
            <a:tailEnd/>
          </a:ln>
        </p:spPr>
      </p:pic>
      <p:pic>
        <p:nvPicPr>
          <p:cNvPr id="118803" name="Picture 28"/>
          <p:cNvPicPr>
            <a:picLocks noChangeAspect="1" noChangeArrowheads="1"/>
          </p:cNvPicPr>
          <p:nvPr/>
        </p:nvPicPr>
        <p:blipFill>
          <a:blip r:embed="rId8" cstate="print"/>
          <a:srcRect/>
          <a:stretch>
            <a:fillRect/>
          </a:stretch>
        </p:blipFill>
        <p:spPr bwMode="auto">
          <a:xfrm>
            <a:off x="152400" y="3067050"/>
            <a:ext cx="1114425" cy="742950"/>
          </a:xfrm>
          <a:prstGeom prst="rect">
            <a:avLst/>
          </a:prstGeom>
          <a:noFill/>
          <a:ln w="9525">
            <a:noFill/>
            <a:miter lim="800000"/>
            <a:headEnd/>
            <a:tailEnd/>
          </a:ln>
        </p:spPr>
      </p:pic>
    </p:spTree>
    <p:extLst>
      <p:ext uri="{BB962C8B-B14F-4D97-AF65-F5344CB8AC3E}">
        <p14:creationId xmlns:p14="http://schemas.microsoft.com/office/powerpoint/2010/main" val="4088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33482"/>
                                        </p:tgtEl>
                                        <p:attrNameLst>
                                          <p:attrName>style.visibility</p:attrName>
                                        </p:attrNameLst>
                                      </p:cBhvr>
                                      <p:to>
                                        <p:strVal val="visible"/>
                                      </p:to>
                                    </p:set>
                                    <p:animEffect transition="in" filter="diamond(out)">
                                      <p:cBhvr>
                                        <p:cTn id="7" dur="500"/>
                                        <p:tgtEl>
                                          <p:spTgt spid="233482"/>
                                        </p:tgtEl>
                                      </p:cBhvr>
                                    </p:animEffec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3348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33496"/>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Breaking Glass"/>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233484"/>
                                        </p:tgtEl>
                                        <p:attrNameLst>
                                          <p:attrName>style.visibility</p:attrName>
                                        </p:attrNameLst>
                                      </p:cBhvr>
                                      <p:to>
                                        <p:strVal val="visible"/>
                                      </p:to>
                                    </p:set>
                                    <p:animEffect transition="in" filter="diamond(out)">
                                      <p:cBhvr>
                                        <p:cTn id="18" dur="500"/>
                                        <p:tgtEl>
                                          <p:spTgt spid="233484"/>
                                        </p:tgtEl>
                                      </p:cBhvr>
                                    </p:animEffect>
                                  </p:childTnLst>
                                  <p:subTnLst>
                                    <p:audio>
                                      <p:cMediaNode>
                                        <p:cTn display="0" masterRel="sameClick">
                                          <p:stCondLst>
                                            <p:cond evt="begin" delay="0">
                                              <p:tn val="16"/>
                                            </p:cond>
                                          </p:stCondLst>
                                          <p:endCondLst>
                                            <p:cond evt="onStopAudio" delay="0">
                                              <p:tgtEl>
                                                <p:sldTgt/>
                                              </p:tgtEl>
                                            </p:cond>
                                          </p:endCondLst>
                                        </p:cTn>
                                        <p:tgtEl>
                                          <p:sndTgt r:embed="rId2" name="Arrow"/>
                                        </p:tgtEl>
                                      </p:cMediaNode>
                                    </p:audio>
                                  </p:sub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3348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233495"/>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Breaking Glass"/>
                                        </p:tgtEl>
                                      </p:cMediaNode>
                                    </p:audio>
                                  </p:sub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233486"/>
                                        </p:tgtEl>
                                        <p:attrNameLst>
                                          <p:attrName>style.visibility</p:attrName>
                                        </p:attrNameLst>
                                      </p:cBhvr>
                                      <p:to>
                                        <p:strVal val="visible"/>
                                      </p:to>
                                    </p:set>
                                    <p:animEffect transition="in" filter="diamond(out)">
                                      <p:cBhvr>
                                        <p:cTn id="29" dur="500"/>
                                        <p:tgtEl>
                                          <p:spTgt spid="233486"/>
                                        </p:tgtEl>
                                      </p:cBhvr>
                                    </p:animEffect>
                                  </p:childTnLst>
                                  <p:subTnLst>
                                    <p:audio>
                                      <p:cMediaNode>
                                        <p:cTn display="0" masterRel="sameClick">
                                          <p:stCondLst>
                                            <p:cond evt="begin" delay="0">
                                              <p:tn val="27"/>
                                            </p:cond>
                                          </p:stCondLst>
                                          <p:endCondLst>
                                            <p:cond evt="onStopAudio" delay="0">
                                              <p:tgtEl>
                                                <p:sldTgt/>
                                              </p:tgtEl>
                                            </p:cond>
                                          </p:endCondLst>
                                        </p:cTn>
                                        <p:tgtEl>
                                          <p:sndTgt r:embed="rId2" name="Arrow"/>
                                        </p:tgtEl>
                                      </p:cMediaNode>
                                    </p:audio>
                                  </p:sub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334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entr" presetSubtype="89516208" fill="hold" grpId="0" nodeType="clickEffect">
                                  <p:stCondLst>
                                    <p:cond delay="0"/>
                                  </p:stCondLst>
                                  <p:childTnLst>
                                    <p:set>
                                      <p:cBhvr>
                                        <p:cTn id="36" dur="1" fill="hold">
                                          <p:stCondLst>
                                            <p:cond delay="499"/>
                                          </p:stCondLst>
                                        </p:cTn>
                                        <p:tgtEl>
                                          <p:spTgt spid="233491"/>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
                                        </p:tgtEl>
                                      </p:cMediaNode>
                                    </p:audio>
                                  </p:sub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3349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33497">
                                            <p:txEl>
                                              <p:pRg st="0" end="0"/>
                                            </p:txEl>
                                          </p:spTgt>
                                        </p:tgtEl>
                                        <p:attrNameLst>
                                          <p:attrName>style.visibility</p:attrName>
                                        </p:attrNameLst>
                                      </p:cBhvr>
                                      <p:to>
                                        <p:strVal val="visible"/>
                                      </p:to>
                                    </p:set>
                                    <p:animEffect transition="in" filter="box(out)">
                                      <p:cBhvr>
                                        <p:cTn id="44" dur="500"/>
                                        <p:tgtEl>
                                          <p:spTgt spid="233497">
                                            <p:txEl>
                                              <p:pRg st="0" end="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4" name="Camera"/>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33497">
                                            <p:txEl>
                                              <p:pRg st="1" end="1"/>
                                            </p:txEl>
                                          </p:spTgt>
                                        </p:tgtEl>
                                        <p:attrNameLst>
                                          <p:attrName>style.visibility</p:attrName>
                                        </p:attrNameLst>
                                      </p:cBhvr>
                                      <p:to>
                                        <p:strVal val="visible"/>
                                      </p:to>
                                    </p:set>
                                    <p:animEffect transition="in" filter="box(out)">
                                      <p:cBhvr>
                                        <p:cTn id="49" dur="500"/>
                                        <p:tgtEl>
                                          <p:spTgt spid="233497">
                                            <p:txEl>
                                              <p:pRg st="1" end="1"/>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4" name="Camera"/>
                                        </p:tgtEl>
                                      </p:cMediaNode>
                                    </p:audio>
                                  </p:subTnLst>
                                </p:cTn>
                              </p:par>
                              <p:par>
                                <p:cTn id="50" presetID="4" presetClass="entr" presetSubtype="32" fill="hold" grpId="0" nodeType="withEffect">
                                  <p:stCondLst>
                                    <p:cond delay="0"/>
                                  </p:stCondLst>
                                  <p:childTnLst>
                                    <p:set>
                                      <p:cBhvr>
                                        <p:cTn id="51" dur="1" fill="hold">
                                          <p:stCondLst>
                                            <p:cond delay="0"/>
                                          </p:stCondLst>
                                        </p:cTn>
                                        <p:tgtEl>
                                          <p:spTgt spid="233497">
                                            <p:txEl>
                                              <p:pRg st="2" end="2"/>
                                            </p:txEl>
                                          </p:spTgt>
                                        </p:tgtEl>
                                        <p:attrNameLst>
                                          <p:attrName>style.visibility</p:attrName>
                                        </p:attrNameLst>
                                      </p:cBhvr>
                                      <p:to>
                                        <p:strVal val="visible"/>
                                      </p:to>
                                    </p:set>
                                    <p:animEffect transition="in" filter="box(out)">
                                      <p:cBhvr>
                                        <p:cTn id="52" dur="500"/>
                                        <p:tgtEl>
                                          <p:spTgt spid="233497">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7" grpId="0" build="p" autoUpdateAnimBg="0"/>
      <p:bldP spid="233482" grpId="0" animBg="1"/>
      <p:bldP spid="233483" grpId="0" autoUpdateAnimBg="0"/>
      <p:bldP spid="233484" grpId="0" animBg="1"/>
      <p:bldP spid="233485" grpId="0" autoUpdateAnimBg="0"/>
      <p:bldP spid="233486" grpId="0" animBg="1"/>
      <p:bldP spid="233487" grpId="0" autoUpdateAnimBg="0"/>
      <p:bldP spid="233491" grpId="0" animBg="1"/>
      <p:bldP spid="2334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457200"/>
            <a:ext cx="7772400" cy="1143000"/>
          </a:xfrm>
        </p:spPr>
        <p:txBody>
          <a:bodyPr/>
          <a:lstStyle/>
          <a:p>
            <a:pPr eaLnBrk="1" hangingPunct="1"/>
            <a:r>
              <a:rPr lang="en-US" smtClean="0"/>
              <a:t>Stateful Packet Filter</a:t>
            </a:r>
          </a:p>
        </p:txBody>
      </p:sp>
      <p:sp>
        <p:nvSpPr>
          <p:cNvPr id="119811" name="Rectangle 3"/>
          <p:cNvSpPr>
            <a:spLocks noGrp="1" noChangeArrowheads="1"/>
          </p:cNvSpPr>
          <p:nvPr>
            <p:ph idx="1"/>
          </p:nvPr>
        </p:nvSpPr>
        <p:spPr>
          <a:xfrm>
            <a:off x="685800" y="1828800"/>
            <a:ext cx="6096000" cy="4114800"/>
          </a:xfrm>
        </p:spPr>
        <p:txBody>
          <a:bodyPr/>
          <a:lstStyle/>
          <a:p>
            <a:pPr eaLnBrk="1" hangingPunct="1"/>
            <a:r>
              <a:rPr lang="en-US" smtClean="0"/>
              <a:t>Adds </a:t>
            </a:r>
            <a:r>
              <a:rPr lang="en-US" b="1" smtClean="0">
                <a:solidFill>
                  <a:schemeClr val="accent2"/>
                </a:solidFill>
              </a:rPr>
              <a:t>state</a:t>
            </a:r>
            <a:r>
              <a:rPr lang="en-US" smtClean="0"/>
              <a:t> to packet filter</a:t>
            </a:r>
          </a:p>
          <a:p>
            <a:pPr eaLnBrk="1" hangingPunct="1"/>
            <a:r>
              <a:rPr lang="en-US" smtClean="0"/>
              <a:t>Operates at transport layer</a:t>
            </a:r>
          </a:p>
          <a:p>
            <a:pPr eaLnBrk="1" hangingPunct="1"/>
            <a:r>
              <a:rPr lang="en-US" smtClean="0"/>
              <a:t>Remembers TCP connections and flag bits</a:t>
            </a:r>
          </a:p>
          <a:p>
            <a:pPr eaLnBrk="1" hangingPunct="1"/>
            <a:r>
              <a:rPr lang="en-US" smtClean="0"/>
              <a:t>Can even remember UDP packets (e.g., DNS requests)</a:t>
            </a:r>
          </a:p>
        </p:txBody>
      </p:sp>
      <p:sp>
        <p:nvSpPr>
          <p:cNvPr id="119812"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grpSp>
        <p:nvGrpSpPr>
          <p:cNvPr id="119813" name="Group 5"/>
          <p:cNvGrpSpPr>
            <a:grpSpLocks/>
          </p:cNvGrpSpPr>
          <p:nvPr/>
        </p:nvGrpSpPr>
        <p:grpSpPr bwMode="auto">
          <a:xfrm>
            <a:off x="7010400" y="1879600"/>
            <a:ext cx="1898650" cy="3530600"/>
            <a:chOff x="3076" y="888"/>
            <a:chExt cx="1196" cy="2224"/>
          </a:xfrm>
        </p:grpSpPr>
        <p:sp>
          <p:nvSpPr>
            <p:cNvPr id="119814"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19815"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spAutoFit/>
            </a:bodyPr>
            <a:lstStyle/>
            <a:p>
              <a:pPr algn="ctr" eaLnBrk="0" hangingPunct="0"/>
              <a:r>
                <a:rPr lang="en-US" sz="2400">
                  <a:solidFill>
                    <a:schemeClr val="folHlink"/>
                  </a:solidFill>
                  <a:latin typeface="Arial" pitchFamily="34" charset="0"/>
                </a:rPr>
                <a:t>application</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rgbClr val="FF0000"/>
                  </a:solidFill>
                  <a:latin typeface="Arial" pitchFamily="34" charset="0"/>
                </a:rPr>
                <a:t>transport</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chemeClr val="accent2"/>
                  </a:solidFill>
                  <a:latin typeface="Arial" pitchFamily="34" charset="0"/>
                </a:rPr>
                <a:t>network</a:t>
              </a:r>
              <a:endParaRPr lang="en-US" sz="2400" b="1">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link</a:t>
              </a:r>
              <a:endParaRPr lang="en-US" sz="2400">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physical</a:t>
              </a:r>
            </a:p>
          </p:txBody>
        </p:sp>
        <p:sp>
          <p:nvSpPr>
            <p:cNvPr id="119816"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19817"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19818"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19819"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2135902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76200"/>
            <a:ext cx="8229600" cy="792163"/>
          </a:xfrm>
        </p:spPr>
        <p:txBody>
          <a:bodyPr/>
          <a:lstStyle/>
          <a:p>
            <a:r>
              <a:rPr lang="en-US" altLang="en-US" smtClean="0"/>
              <a:t>Stateful Filtering</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543800"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99903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smtClean="0"/>
              <a:t>Stateful Packet Filter</a:t>
            </a:r>
          </a:p>
        </p:txBody>
      </p:sp>
      <p:sp>
        <p:nvSpPr>
          <p:cNvPr id="120835" name="Rectangle 3"/>
          <p:cNvSpPr>
            <a:spLocks noGrp="1" noChangeArrowheads="1"/>
          </p:cNvSpPr>
          <p:nvPr>
            <p:ph idx="1"/>
          </p:nvPr>
        </p:nvSpPr>
        <p:spPr>
          <a:xfrm>
            <a:off x="685800" y="1828800"/>
            <a:ext cx="6096000" cy="4191000"/>
          </a:xfrm>
        </p:spPr>
        <p:txBody>
          <a:bodyPr/>
          <a:lstStyle/>
          <a:p>
            <a:pPr eaLnBrk="1" hangingPunct="1"/>
            <a:r>
              <a:rPr lang="en-US" dirty="0" smtClean="0"/>
              <a:t>Advantages</a:t>
            </a:r>
          </a:p>
          <a:p>
            <a:pPr lvl="1" eaLnBrk="1" hangingPunct="1"/>
            <a:r>
              <a:rPr lang="en-US" dirty="0" smtClean="0"/>
              <a:t>Can do everything a packet filter can do plus...</a:t>
            </a:r>
          </a:p>
          <a:p>
            <a:pPr lvl="1" eaLnBrk="1" hangingPunct="1"/>
            <a:r>
              <a:rPr lang="en-US" dirty="0"/>
              <a:t> </a:t>
            </a:r>
            <a:endParaRPr lang="en-US" dirty="0" smtClean="0"/>
          </a:p>
          <a:p>
            <a:pPr lvl="1" eaLnBrk="1" hangingPunct="1"/>
            <a:endParaRPr lang="en-US" dirty="0" smtClean="0"/>
          </a:p>
          <a:p>
            <a:pPr eaLnBrk="1" hangingPunct="1"/>
            <a:r>
              <a:rPr lang="en-US" dirty="0" smtClean="0"/>
              <a:t>Disadvantages</a:t>
            </a:r>
          </a:p>
          <a:p>
            <a:pPr lvl="1"/>
            <a:r>
              <a:rPr lang="en-US" dirty="0"/>
              <a:t> </a:t>
            </a:r>
            <a:endParaRPr lang="en-US" dirty="0" smtClean="0"/>
          </a:p>
          <a:p>
            <a:pPr lvl="1"/>
            <a:r>
              <a:rPr lang="en-US" dirty="0"/>
              <a:t> </a:t>
            </a:r>
            <a:endParaRPr lang="en-US" dirty="0" smtClean="0"/>
          </a:p>
        </p:txBody>
      </p:sp>
      <p:sp>
        <p:nvSpPr>
          <p:cNvPr id="120836"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sz="2400"/>
          </a:p>
        </p:txBody>
      </p:sp>
      <p:grpSp>
        <p:nvGrpSpPr>
          <p:cNvPr id="120837" name="Group 5"/>
          <p:cNvGrpSpPr>
            <a:grpSpLocks/>
          </p:cNvGrpSpPr>
          <p:nvPr/>
        </p:nvGrpSpPr>
        <p:grpSpPr bwMode="auto">
          <a:xfrm>
            <a:off x="7010400" y="1879600"/>
            <a:ext cx="1898650" cy="3530600"/>
            <a:chOff x="3076" y="888"/>
            <a:chExt cx="1196" cy="2224"/>
          </a:xfrm>
        </p:grpSpPr>
        <p:sp>
          <p:nvSpPr>
            <p:cNvPr id="120838"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20839"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spAutoFit/>
            </a:bodyPr>
            <a:lstStyle/>
            <a:p>
              <a:pPr algn="ctr" eaLnBrk="0" hangingPunct="0"/>
              <a:r>
                <a:rPr lang="en-US" sz="2400" dirty="0">
                  <a:solidFill>
                    <a:schemeClr val="folHlink"/>
                  </a:solidFill>
                  <a:latin typeface="Arial" pitchFamily="34" charset="0"/>
                </a:rPr>
                <a:t>application</a:t>
              </a:r>
              <a:endParaRPr lang="en-US" sz="2400" dirty="0">
                <a:latin typeface="Arial" pitchFamily="34" charset="0"/>
              </a:endParaRPr>
            </a:p>
            <a:p>
              <a:pPr algn="ctr" eaLnBrk="0" hangingPunct="0"/>
              <a:endParaRPr lang="en-US" sz="2400" dirty="0">
                <a:latin typeface="Arial" pitchFamily="34" charset="0"/>
              </a:endParaRPr>
            </a:p>
            <a:p>
              <a:pPr algn="ctr" eaLnBrk="0" hangingPunct="0"/>
              <a:r>
                <a:rPr lang="en-US" sz="2400" b="1" dirty="0">
                  <a:solidFill>
                    <a:srgbClr val="FF0000"/>
                  </a:solidFill>
                  <a:latin typeface="Arial" pitchFamily="34" charset="0"/>
                </a:rPr>
                <a:t>transport</a:t>
              </a:r>
              <a:endParaRPr lang="en-US" sz="2400" dirty="0">
                <a:latin typeface="Arial" pitchFamily="34" charset="0"/>
              </a:endParaRPr>
            </a:p>
            <a:p>
              <a:pPr algn="ctr" eaLnBrk="0" hangingPunct="0"/>
              <a:endParaRPr lang="en-US" sz="2400" dirty="0">
                <a:latin typeface="Arial" pitchFamily="34" charset="0"/>
              </a:endParaRPr>
            </a:p>
            <a:p>
              <a:pPr algn="ctr" eaLnBrk="0" hangingPunct="0"/>
              <a:r>
                <a:rPr lang="en-US" sz="2400" b="1" dirty="0">
                  <a:solidFill>
                    <a:schemeClr val="accent2"/>
                  </a:solidFill>
                  <a:latin typeface="Arial" pitchFamily="34" charset="0"/>
                </a:rPr>
                <a:t>network</a:t>
              </a:r>
              <a:endParaRPr lang="en-US" sz="2400" b="1" dirty="0">
                <a:solidFill>
                  <a:srgbClr val="FF0000"/>
                </a:solidFill>
                <a:latin typeface="Arial" pitchFamily="34" charset="0"/>
              </a:endParaRPr>
            </a:p>
            <a:p>
              <a:pPr algn="ctr" eaLnBrk="0" hangingPunct="0"/>
              <a:endParaRPr lang="en-US" sz="2400" dirty="0">
                <a:latin typeface="Arial" pitchFamily="34" charset="0"/>
              </a:endParaRPr>
            </a:p>
            <a:p>
              <a:pPr algn="ctr" eaLnBrk="0" hangingPunct="0"/>
              <a:r>
                <a:rPr lang="en-US" sz="2400" dirty="0">
                  <a:latin typeface="Arial" pitchFamily="34" charset="0"/>
                </a:rPr>
                <a:t>link</a:t>
              </a:r>
              <a:endParaRPr lang="en-US" sz="2400" dirty="0">
                <a:solidFill>
                  <a:srgbClr val="FF0000"/>
                </a:solidFill>
                <a:latin typeface="Arial" pitchFamily="34" charset="0"/>
              </a:endParaRPr>
            </a:p>
            <a:p>
              <a:pPr algn="ctr" eaLnBrk="0" hangingPunct="0"/>
              <a:endParaRPr lang="en-US" sz="2400" dirty="0">
                <a:latin typeface="Arial" pitchFamily="34" charset="0"/>
              </a:endParaRPr>
            </a:p>
            <a:p>
              <a:pPr algn="ctr" eaLnBrk="0" hangingPunct="0"/>
              <a:r>
                <a:rPr lang="en-US" sz="2400" dirty="0">
                  <a:latin typeface="Arial" pitchFamily="34" charset="0"/>
                </a:rPr>
                <a:t>physical</a:t>
              </a:r>
            </a:p>
          </p:txBody>
        </p:sp>
        <p:sp>
          <p:nvSpPr>
            <p:cNvPr id="120840"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20841"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20842"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20843"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271319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3124200" cy="5410200"/>
          </a:xfrm>
        </p:spPr>
        <p:txBody>
          <a:bodyPr/>
          <a:lstStyle/>
          <a:p>
            <a:pPr eaLnBrk="1" hangingPunct="1"/>
            <a:r>
              <a:rPr lang="en-US" altLang="en-US" smtClean="0"/>
              <a:t>Packet Filter Rules</a:t>
            </a:r>
          </a:p>
        </p:txBody>
      </p:sp>
      <p:pic>
        <p:nvPicPr>
          <p:cNvPr id="9219" name="Picture 4"/>
          <p:cNvPicPr>
            <a:picLocks noChangeAspect="1" noChangeArrowheads="1"/>
          </p:cNvPicPr>
          <p:nvPr/>
        </p:nvPicPr>
        <p:blipFill>
          <a:blip r:embed="rId3">
            <a:extLst>
              <a:ext uri="{28A0092B-C50C-407E-A947-70E740481C1C}">
                <a14:useLocalDpi xmlns:a14="http://schemas.microsoft.com/office/drawing/2010/main" val="0"/>
              </a:ext>
            </a:extLst>
          </a:blip>
          <a:srcRect l="9265" t="11455" r="9265" b="25056"/>
          <a:stretch>
            <a:fillRect/>
          </a:stretch>
        </p:blipFill>
        <p:spPr bwMode="auto">
          <a:xfrm>
            <a:off x="3238500" y="350838"/>
            <a:ext cx="5689600" cy="57404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851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5800" y="381000"/>
            <a:ext cx="7772400" cy="1143000"/>
          </a:xfrm>
        </p:spPr>
        <p:txBody>
          <a:bodyPr/>
          <a:lstStyle/>
          <a:p>
            <a:pPr eaLnBrk="1" hangingPunct="1"/>
            <a:r>
              <a:rPr lang="en-US" smtClean="0"/>
              <a:t>Application Proxy</a:t>
            </a:r>
          </a:p>
        </p:txBody>
      </p:sp>
      <p:sp>
        <p:nvSpPr>
          <p:cNvPr id="121859" name="Rectangle 3"/>
          <p:cNvSpPr>
            <a:spLocks noGrp="1" noChangeArrowheads="1"/>
          </p:cNvSpPr>
          <p:nvPr>
            <p:ph idx="1"/>
          </p:nvPr>
        </p:nvSpPr>
        <p:spPr>
          <a:xfrm>
            <a:off x="685800" y="1600200"/>
            <a:ext cx="6019800" cy="4267200"/>
          </a:xfrm>
        </p:spPr>
        <p:txBody>
          <a:bodyPr/>
          <a:lstStyle/>
          <a:p>
            <a:pPr marL="533400" indent="-533400" eaLnBrk="1" hangingPunct="1"/>
            <a:r>
              <a:rPr lang="en-US" smtClean="0"/>
              <a:t>A </a:t>
            </a:r>
            <a:r>
              <a:rPr lang="en-US" b="1" smtClean="0">
                <a:solidFill>
                  <a:schemeClr val="accent2"/>
                </a:solidFill>
              </a:rPr>
              <a:t>proxy</a:t>
            </a:r>
            <a:r>
              <a:rPr lang="en-US" smtClean="0"/>
              <a:t> is something that acts on your behalf</a:t>
            </a:r>
          </a:p>
          <a:p>
            <a:pPr marL="533400" indent="-533400" eaLnBrk="1" hangingPunct="1"/>
            <a:r>
              <a:rPr lang="en-US" smtClean="0"/>
              <a:t>Application proxy looks at incoming application data</a:t>
            </a:r>
          </a:p>
          <a:p>
            <a:pPr marL="533400" indent="-533400" eaLnBrk="1" hangingPunct="1"/>
            <a:r>
              <a:rPr lang="en-US" smtClean="0"/>
              <a:t>Verifies that data is safe before letting it in</a:t>
            </a:r>
          </a:p>
        </p:txBody>
      </p:sp>
      <p:sp>
        <p:nvSpPr>
          <p:cNvPr id="121860"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grpSp>
        <p:nvGrpSpPr>
          <p:cNvPr id="121861" name="Group 5"/>
          <p:cNvGrpSpPr>
            <a:grpSpLocks/>
          </p:cNvGrpSpPr>
          <p:nvPr/>
        </p:nvGrpSpPr>
        <p:grpSpPr bwMode="auto">
          <a:xfrm>
            <a:off x="7010400" y="1879600"/>
            <a:ext cx="1898650" cy="3530600"/>
            <a:chOff x="3076" y="888"/>
            <a:chExt cx="1196" cy="2224"/>
          </a:xfrm>
        </p:grpSpPr>
        <p:sp>
          <p:nvSpPr>
            <p:cNvPr id="121862"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21863" name="Text Box 7"/>
            <p:cNvSpPr txBox="1">
              <a:spLocks noChangeArrowheads="1"/>
            </p:cNvSpPr>
            <p:nvPr/>
          </p:nvSpPr>
          <p:spPr bwMode="auto">
            <a:xfrm>
              <a:off x="3117" y="949"/>
              <a:ext cx="1138" cy="2152"/>
            </a:xfrm>
            <a:prstGeom prst="rect">
              <a:avLst/>
            </a:prstGeom>
            <a:noFill/>
            <a:ln w="9525">
              <a:noFill/>
              <a:miter lim="800000"/>
              <a:headEnd/>
              <a:tailEnd/>
            </a:ln>
          </p:spPr>
          <p:txBody>
            <a:bodyPr wrap="none">
              <a:spAutoFit/>
            </a:bodyPr>
            <a:lstStyle/>
            <a:p>
              <a:pPr algn="ctr" eaLnBrk="0" hangingPunct="0"/>
              <a:r>
                <a:rPr lang="en-US" sz="2400" b="1">
                  <a:solidFill>
                    <a:srgbClr val="FF0000"/>
                  </a:solidFill>
                  <a:latin typeface="Arial" pitchFamily="34" charset="0"/>
                </a:rPr>
                <a:t>application</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chemeClr val="accent2"/>
                  </a:solidFill>
                  <a:latin typeface="Arial" pitchFamily="34" charset="0"/>
                </a:rPr>
                <a:t>transport</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chemeClr val="accent2"/>
                  </a:solidFill>
                  <a:latin typeface="Arial" pitchFamily="34" charset="0"/>
                </a:rPr>
                <a:t>network</a:t>
              </a:r>
              <a:endParaRPr lang="en-US" sz="2400" b="1">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link</a:t>
              </a:r>
              <a:endParaRPr lang="en-US" sz="2400">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physical</a:t>
              </a:r>
            </a:p>
          </p:txBody>
        </p:sp>
        <p:sp>
          <p:nvSpPr>
            <p:cNvPr id="121864"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21865"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21866"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21867"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3734426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normAutofit fontScale="90000"/>
          </a:bodyPr>
          <a:lstStyle/>
          <a:p>
            <a:r>
              <a:rPr lang="en-AU" altLang="en-US" sz="4000" dirty="0" smtClean="0"/>
              <a:t>Application Level Gateway (or Application Proxy)</a:t>
            </a:r>
          </a:p>
        </p:txBody>
      </p:sp>
      <p:pic>
        <p:nvPicPr>
          <p:cNvPr id="14339" name="Picture 6"/>
          <p:cNvPicPr>
            <a:picLocks noChangeAspect="1" noChangeArrowheads="1"/>
          </p:cNvPicPr>
          <p:nvPr/>
        </p:nvPicPr>
        <p:blipFill>
          <a:blip r:embed="rId2">
            <a:extLst>
              <a:ext uri="{28A0092B-C50C-407E-A947-70E740481C1C}">
                <a14:useLocalDpi xmlns:a14="http://schemas.microsoft.com/office/drawing/2010/main" val="0"/>
              </a:ext>
            </a:extLst>
          </a:blip>
          <a:srcRect l="4633" t="28636" r="4633" b="41165"/>
          <a:stretch>
            <a:fillRect/>
          </a:stretch>
        </p:blipFill>
        <p:spPr bwMode="auto">
          <a:xfrm>
            <a:off x="152400" y="1498600"/>
            <a:ext cx="8991600" cy="3860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790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57200" y="274638"/>
            <a:ext cx="8229600" cy="792162"/>
          </a:xfrm>
        </p:spPr>
        <p:txBody>
          <a:bodyPr/>
          <a:lstStyle/>
          <a:p>
            <a:r>
              <a:rPr lang="en-US" altLang="en-US" smtClean="0"/>
              <a:t>Application-Level Filtering</a:t>
            </a:r>
          </a:p>
        </p:txBody>
      </p:sp>
      <p:sp>
        <p:nvSpPr>
          <p:cNvPr id="14339" name="Rectangle 3"/>
          <p:cNvSpPr>
            <a:spLocks noGrp="1" noChangeArrowheads="1"/>
          </p:cNvSpPr>
          <p:nvPr>
            <p:ph type="body" idx="1"/>
          </p:nvPr>
        </p:nvSpPr>
        <p:spPr>
          <a:xfrm>
            <a:off x="228600" y="1143000"/>
            <a:ext cx="8915400" cy="5562600"/>
          </a:xfrm>
        </p:spPr>
        <p:txBody>
          <a:bodyPr/>
          <a:lstStyle/>
          <a:p>
            <a:r>
              <a:rPr lang="en-AU" altLang="en-US" smtClean="0"/>
              <a:t>Has full access to protocol </a:t>
            </a:r>
          </a:p>
          <a:p>
            <a:pPr lvl="1"/>
            <a:r>
              <a:rPr lang="en-AU" altLang="en-US" smtClean="0"/>
              <a:t>user requests service from proxy </a:t>
            </a:r>
          </a:p>
          <a:p>
            <a:pPr lvl="1"/>
            <a:r>
              <a:rPr lang="en-AU" altLang="en-US" smtClean="0"/>
              <a:t>proxy validates request as legal </a:t>
            </a:r>
          </a:p>
          <a:p>
            <a:pPr lvl="1"/>
            <a:r>
              <a:rPr lang="en-AU" altLang="en-US" smtClean="0"/>
              <a:t>then actions request and returns result to user </a:t>
            </a:r>
          </a:p>
          <a:p>
            <a:r>
              <a:rPr lang="en-AU" altLang="en-US" smtClean="0"/>
              <a:t>Need separate proxies for each service </a:t>
            </a:r>
          </a:p>
          <a:p>
            <a:pPr lvl="1"/>
            <a:r>
              <a:rPr lang="en-US" altLang="en-US" smtClean="0"/>
              <a:t>E.g., SMTP (E-Mail)</a:t>
            </a:r>
          </a:p>
          <a:p>
            <a:pPr lvl="1"/>
            <a:r>
              <a:rPr lang="en-US" altLang="en-US" smtClean="0"/>
              <a:t>NNTP (Net news)</a:t>
            </a:r>
          </a:p>
          <a:p>
            <a:pPr lvl="1"/>
            <a:r>
              <a:rPr lang="en-US" altLang="en-US" smtClean="0"/>
              <a:t>DNS (Domain Name System)</a:t>
            </a:r>
          </a:p>
          <a:p>
            <a:pPr lvl="1"/>
            <a:r>
              <a:rPr lang="en-US" altLang="en-US" smtClean="0"/>
              <a:t>NTP (Network Time Protocol)</a:t>
            </a:r>
          </a:p>
          <a:p>
            <a:pPr lvl="1"/>
            <a:r>
              <a:rPr lang="en-AU" altLang="en-US" smtClean="0"/>
              <a:t>custom services generally not supported</a:t>
            </a:r>
            <a:endParaRPr lang="en-US" altLang="en-US" smtClean="0"/>
          </a:p>
        </p:txBody>
      </p:sp>
    </p:spTree>
    <p:extLst>
      <p:ext uri="{BB962C8B-B14F-4D97-AF65-F5344CB8AC3E}">
        <p14:creationId xmlns:p14="http://schemas.microsoft.com/office/powerpoint/2010/main" val="720663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mtClean="0"/>
              <a:t>Firewalls</a:t>
            </a:r>
          </a:p>
        </p:txBody>
      </p:sp>
      <p:sp>
        <p:nvSpPr>
          <p:cNvPr id="111619" name="Rectangle 6"/>
          <p:cNvSpPr>
            <a:spLocks noGrp="1" noChangeArrowheads="1"/>
          </p:cNvSpPr>
          <p:nvPr>
            <p:ph idx="1"/>
          </p:nvPr>
        </p:nvSpPr>
        <p:spPr>
          <a:xfrm>
            <a:off x="685800" y="4572000"/>
            <a:ext cx="7772400" cy="1524000"/>
          </a:xfrm>
        </p:spPr>
        <p:txBody>
          <a:bodyPr/>
          <a:lstStyle/>
          <a:p>
            <a:pPr eaLnBrk="1" hangingPunct="1"/>
            <a:r>
              <a:rPr lang="en-US" sz="2800" smtClean="0"/>
              <a:t>Firewall must determine what to let in to internal network and/or what to let out</a:t>
            </a:r>
          </a:p>
          <a:p>
            <a:pPr eaLnBrk="1" hangingPunct="1"/>
            <a:r>
              <a:rPr lang="en-US" sz="2800" b="1" smtClean="0">
                <a:solidFill>
                  <a:schemeClr val="accent2"/>
                </a:solidFill>
              </a:rPr>
              <a:t>Access control</a:t>
            </a:r>
            <a:r>
              <a:rPr lang="en-US" sz="2800" smtClean="0"/>
              <a:t> for the network</a:t>
            </a:r>
          </a:p>
        </p:txBody>
      </p:sp>
      <p:sp>
        <p:nvSpPr>
          <p:cNvPr id="111620" name="Rectangle 10"/>
          <p:cNvSpPr>
            <a:spLocks noChangeArrowheads="1"/>
          </p:cNvSpPr>
          <p:nvPr/>
        </p:nvSpPr>
        <p:spPr bwMode="auto">
          <a:xfrm>
            <a:off x="1143000" y="3673475"/>
            <a:ext cx="1436688" cy="517525"/>
          </a:xfrm>
          <a:prstGeom prst="rect">
            <a:avLst/>
          </a:prstGeom>
          <a:noFill/>
          <a:ln w="9525">
            <a:noFill/>
            <a:miter lim="800000"/>
            <a:headEnd/>
            <a:tailEnd/>
          </a:ln>
        </p:spPr>
        <p:txBody>
          <a:bodyPr wrap="none">
            <a:spAutoFit/>
          </a:bodyPr>
          <a:lstStyle/>
          <a:p>
            <a:r>
              <a:rPr lang="en-US"/>
              <a:t>Internet</a:t>
            </a:r>
          </a:p>
        </p:txBody>
      </p:sp>
      <p:sp>
        <p:nvSpPr>
          <p:cNvPr id="111621" name="Rectangle 11"/>
          <p:cNvSpPr>
            <a:spLocks noChangeArrowheads="1"/>
          </p:cNvSpPr>
          <p:nvPr/>
        </p:nvSpPr>
        <p:spPr bwMode="auto">
          <a:xfrm>
            <a:off x="6781800" y="3486150"/>
            <a:ext cx="1366838" cy="857250"/>
          </a:xfrm>
          <a:prstGeom prst="rect">
            <a:avLst/>
          </a:prstGeom>
          <a:noFill/>
          <a:ln w="9525">
            <a:noFill/>
            <a:miter lim="800000"/>
            <a:headEnd/>
            <a:tailEnd/>
          </a:ln>
        </p:spPr>
        <p:txBody>
          <a:bodyPr wrap="none">
            <a:spAutoFit/>
          </a:bodyPr>
          <a:lstStyle/>
          <a:p>
            <a:pPr>
              <a:lnSpc>
                <a:spcPct val="90000"/>
              </a:lnSpc>
            </a:pPr>
            <a:r>
              <a:rPr lang="en-US"/>
              <a:t>Internal</a:t>
            </a:r>
          </a:p>
          <a:p>
            <a:pPr>
              <a:lnSpc>
                <a:spcPct val="90000"/>
              </a:lnSpc>
            </a:pPr>
            <a:r>
              <a:rPr lang="en-US"/>
              <a:t>network</a:t>
            </a:r>
          </a:p>
        </p:txBody>
      </p:sp>
      <p:sp>
        <p:nvSpPr>
          <p:cNvPr id="111622" name="Rectangle 12"/>
          <p:cNvSpPr>
            <a:spLocks noChangeArrowheads="1"/>
          </p:cNvSpPr>
          <p:nvPr/>
        </p:nvSpPr>
        <p:spPr bwMode="auto">
          <a:xfrm>
            <a:off x="4041775" y="3733800"/>
            <a:ext cx="1300163" cy="517525"/>
          </a:xfrm>
          <a:prstGeom prst="rect">
            <a:avLst/>
          </a:prstGeom>
          <a:noFill/>
          <a:ln w="9525">
            <a:noFill/>
            <a:miter lim="800000"/>
            <a:headEnd/>
            <a:tailEnd/>
          </a:ln>
        </p:spPr>
        <p:txBody>
          <a:bodyPr wrap="none">
            <a:spAutoFit/>
          </a:bodyPr>
          <a:lstStyle/>
          <a:p>
            <a:r>
              <a:rPr lang="en-US"/>
              <a:t>Firewall</a:t>
            </a:r>
          </a:p>
        </p:txBody>
      </p:sp>
      <p:sp>
        <p:nvSpPr>
          <p:cNvPr id="111623" name="Line 13"/>
          <p:cNvSpPr>
            <a:spLocks noChangeShapeType="1"/>
          </p:cNvSpPr>
          <p:nvPr/>
        </p:nvSpPr>
        <p:spPr bwMode="auto">
          <a:xfrm>
            <a:off x="2895600" y="281940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11624" name="Line 14"/>
          <p:cNvSpPr>
            <a:spLocks noChangeShapeType="1"/>
          </p:cNvSpPr>
          <p:nvPr/>
        </p:nvSpPr>
        <p:spPr bwMode="auto">
          <a:xfrm>
            <a:off x="5562600" y="281940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11625" name="Line 15"/>
          <p:cNvSpPr>
            <a:spLocks noChangeShapeType="1"/>
          </p:cNvSpPr>
          <p:nvPr/>
        </p:nvSpPr>
        <p:spPr bwMode="auto">
          <a:xfrm flipH="1">
            <a:off x="5486400" y="312420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11626" name="Line 16"/>
          <p:cNvSpPr>
            <a:spLocks noChangeShapeType="1"/>
          </p:cNvSpPr>
          <p:nvPr/>
        </p:nvSpPr>
        <p:spPr bwMode="auto">
          <a:xfrm flipH="1">
            <a:off x="2819400" y="3124200"/>
            <a:ext cx="838200" cy="0"/>
          </a:xfrm>
          <a:prstGeom prst="line">
            <a:avLst/>
          </a:prstGeom>
          <a:noFill/>
          <a:ln w="50800">
            <a:solidFill>
              <a:schemeClr val="tx1"/>
            </a:solidFill>
            <a:round/>
            <a:headEnd/>
            <a:tailEnd type="triangle" w="med" len="med"/>
          </a:ln>
        </p:spPr>
        <p:txBody>
          <a:bodyPr wrap="none" anchor="ctr"/>
          <a:lstStyle/>
          <a:p>
            <a:endParaRPr lang="en-US"/>
          </a:p>
        </p:txBody>
      </p:sp>
      <p:pic>
        <p:nvPicPr>
          <p:cNvPr id="111627" name="Picture 17"/>
          <p:cNvPicPr>
            <a:picLocks noChangeAspect="1" noChangeArrowheads="1"/>
          </p:cNvPicPr>
          <p:nvPr/>
        </p:nvPicPr>
        <p:blipFill>
          <a:blip r:embed="rId2" cstate="print"/>
          <a:srcRect/>
          <a:stretch>
            <a:fillRect/>
          </a:stretch>
        </p:blipFill>
        <p:spPr bwMode="auto">
          <a:xfrm>
            <a:off x="3962400" y="1981200"/>
            <a:ext cx="1531938" cy="1727200"/>
          </a:xfrm>
          <a:prstGeom prst="rect">
            <a:avLst/>
          </a:prstGeom>
          <a:noFill/>
          <a:ln w="9525">
            <a:noFill/>
            <a:miter lim="800000"/>
            <a:headEnd/>
            <a:tailEnd/>
          </a:ln>
        </p:spPr>
      </p:pic>
      <p:pic>
        <p:nvPicPr>
          <p:cNvPr id="111628" name="Picture 19"/>
          <p:cNvPicPr>
            <a:picLocks noChangeAspect="1" noChangeArrowheads="1"/>
          </p:cNvPicPr>
          <p:nvPr/>
        </p:nvPicPr>
        <p:blipFill>
          <a:blip r:embed="rId3" cstate="print"/>
          <a:srcRect/>
          <a:stretch>
            <a:fillRect/>
          </a:stretch>
        </p:blipFill>
        <p:spPr bwMode="auto">
          <a:xfrm>
            <a:off x="1143000" y="2362200"/>
            <a:ext cx="1447800" cy="1190625"/>
          </a:xfrm>
          <a:prstGeom prst="rect">
            <a:avLst/>
          </a:prstGeom>
          <a:noFill/>
          <a:ln w="9525">
            <a:noFill/>
            <a:miter lim="800000"/>
            <a:headEnd/>
            <a:tailEnd/>
          </a:ln>
        </p:spPr>
      </p:pic>
      <p:pic>
        <p:nvPicPr>
          <p:cNvPr id="111629" name="Picture 20"/>
          <p:cNvPicPr>
            <a:picLocks noChangeAspect="1" noChangeArrowheads="1"/>
          </p:cNvPicPr>
          <p:nvPr/>
        </p:nvPicPr>
        <p:blipFill>
          <a:blip r:embed="rId4" cstate="print"/>
          <a:srcRect/>
          <a:stretch>
            <a:fillRect/>
          </a:stretch>
        </p:blipFill>
        <p:spPr bwMode="auto">
          <a:xfrm>
            <a:off x="6629400" y="2338388"/>
            <a:ext cx="1600200" cy="1090612"/>
          </a:xfrm>
          <a:prstGeom prst="rect">
            <a:avLst/>
          </a:prstGeom>
          <a:noFill/>
          <a:ln w="9525">
            <a:noFill/>
            <a:miter lim="800000"/>
            <a:headEnd/>
            <a:tailEnd/>
          </a:ln>
        </p:spPr>
      </p:pic>
    </p:spTree>
    <p:extLst>
      <p:ext uri="{BB962C8B-B14F-4D97-AF65-F5344CB8AC3E}">
        <p14:creationId xmlns:p14="http://schemas.microsoft.com/office/powerpoint/2010/main" val="395292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85800" y="381000"/>
            <a:ext cx="7772400" cy="1143000"/>
          </a:xfrm>
        </p:spPr>
        <p:txBody>
          <a:bodyPr/>
          <a:lstStyle/>
          <a:p>
            <a:pPr eaLnBrk="1" hangingPunct="1"/>
            <a:r>
              <a:rPr lang="en-US" smtClean="0"/>
              <a:t>Application Proxy</a:t>
            </a:r>
          </a:p>
        </p:txBody>
      </p:sp>
      <p:sp>
        <p:nvSpPr>
          <p:cNvPr id="122883" name="Rectangle 3"/>
          <p:cNvSpPr>
            <a:spLocks noGrp="1" noChangeArrowheads="1"/>
          </p:cNvSpPr>
          <p:nvPr>
            <p:ph idx="1"/>
          </p:nvPr>
        </p:nvSpPr>
        <p:spPr>
          <a:xfrm>
            <a:off x="685800" y="1600200"/>
            <a:ext cx="6019800" cy="4267200"/>
          </a:xfrm>
        </p:spPr>
        <p:txBody>
          <a:bodyPr/>
          <a:lstStyle/>
          <a:p>
            <a:pPr marL="533400" indent="-533400" eaLnBrk="1" hangingPunct="1"/>
            <a:r>
              <a:rPr lang="en-US" dirty="0" smtClean="0"/>
              <a:t>Advantages</a:t>
            </a:r>
          </a:p>
          <a:p>
            <a:pPr marL="933450" lvl="1" indent="-533400"/>
            <a:r>
              <a:rPr lang="en-US" dirty="0" smtClean="0"/>
              <a:t> </a:t>
            </a:r>
          </a:p>
          <a:p>
            <a:pPr marL="933450" lvl="1" indent="-533400"/>
            <a:r>
              <a:rPr lang="en-US" dirty="0"/>
              <a:t> </a:t>
            </a:r>
            <a:endParaRPr lang="en-US" dirty="0" smtClean="0"/>
          </a:p>
          <a:p>
            <a:pPr marL="533400" indent="-533400" eaLnBrk="1" hangingPunct="1"/>
            <a:r>
              <a:rPr lang="en-US" dirty="0" smtClean="0"/>
              <a:t>Disadvantage</a:t>
            </a:r>
          </a:p>
          <a:p>
            <a:pPr marL="933450" lvl="1" indent="-533400"/>
            <a:r>
              <a:rPr lang="en-US" dirty="0"/>
              <a:t> </a:t>
            </a:r>
            <a:endParaRPr lang="en-US" dirty="0" smtClean="0"/>
          </a:p>
        </p:txBody>
      </p:sp>
      <p:sp>
        <p:nvSpPr>
          <p:cNvPr id="122884"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grpSp>
        <p:nvGrpSpPr>
          <p:cNvPr id="122885" name="Group 5"/>
          <p:cNvGrpSpPr>
            <a:grpSpLocks/>
          </p:cNvGrpSpPr>
          <p:nvPr/>
        </p:nvGrpSpPr>
        <p:grpSpPr bwMode="auto">
          <a:xfrm>
            <a:off x="7010400" y="1879600"/>
            <a:ext cx="1898650" cy="3530600"/>
            <a:chOff x="3076" y="888"/>
            <a:chExt cx="1196" cy="2224"/>
          </a:xfrm>
        </p:grpSpPr>
        <p:sp>
          <p:nvSpPr>
            <p:cNvPr id="122886"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22887" name="Text Box 7"/>
            <p:cNvSpPr txBox="1">
              <a:spLocks noChangeArrowheads="1"/>
            </p:cNvSpPr>
            <p:nvPr/>
          </p:nvSpPr>
          <p:spPr bwMode="auto">
            <a:xfrm>
              <a:off x="3117" y="949"/>
              <a:ext cx="1138" cy="2152"/>
            </a:xfrm>
            <a:prstGeom prst="rect">
              <a:avLst/>
            </a:prstGeom>
            <a:noFill/>
            <a:ln w="9525">
              <a:noFill/>
              <a:miter lim="800000"/>
              <a:headEnd/>
              <a:tailEnd/>
            </a:ln>
          </p:spPr>
          <p:txBody>
            <a:bodyPr wrap="none">
              <a:spAutoFit/>
            </a:bodyPr>
            <a:lstStyle/>
            <a:p>
              <a:pPr algn="ctr" eaLnBrk="0" hangingPunct="0"/>
              <a:r>
                <a:rPr lang="en-US" sz="2400" b="1">
                  <a:solidFill>
                    <a:srgbClr val="FF0000"/>
                  </a:solidFill>
                  <a:latin typeface="Arial" pitchFamily="34" charset="0"/>
                </a:rPr>
                <a:t>application</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chemeClr val="accent2"/>
                  </a:solidFill>
                  <a:latin typeface="Arial" pitchFamily="34" charset="0"/>
                </a:rPr>
                <a:t>transport</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chemeClr val="accent2"/>
                  </a:solidFill>
                  <a:latin typeface="Arial" pitchFamily="34" charset="0"/>
                </a:rPr>
                <a:t>network</a:t>
              </a:r>
              <a:endParaRPr lang="en-US" sz="2400" b="1">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link</a:t>
              </a:r>
              <a:endParaRPr lang="en-US" sz="2400">
                <a:solidFill>
                  <a:srgbClr val="FF0000"/>
                </a:solidFill>
                <a:latin typeface="Arial" pitchFamily="34" charset="0"/>
              </a:endParaRPr>
            </a:p>
            <a:p>
              <a:pPr algn="ctr" eaLnBrk="0" hangingPunct="0"/>
              <a:endParaRPr lang="en-US" sz="2400">
                <a:latin typeface="Arial" pitchFamily="34" charset="0"/>
              </a:endParaRPr>
            </a:p>
            <a:p>
              <a:pPr algn="ctr" eaLnBrk="0" hangingPunct="0"/>
              <a:r>
                <a:rPr lang="en-US" sz="2400">
                  <a:latin typeface="Arial" pitchFamily="34" charset="0"/>
                </a:rPr>
                <a:t>physical</a:t>
              </a:r>
            </a:p>
          </p:txBody>
        </p:sp>
        <p:sp>
          <p:nvSpPr>
            <p:cNvPr id="122888"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22889"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22890"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22891"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1761241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mtClean="0"/>
              <a:t>Firewalk</a:t>
            </a:r>
          </a:p>
        </p:txBody>
      </p:sp>
      <p:sp>
        <p:nvSpPr>
          <p:cNvPr id="124931" name="Rectangle 3"/>
          <p:cNvSpPr>
            <a:spLocks noGrp="1" noChangeArrowheads="1"/>
          </p:cNvSpPr>
          <p:nvPr>
            <p:ph idx="1"/>
          </p:nvPr>
        </p:nvSpPr>
        <p:spPr/>
        <p:txBody>
          <a:bodyPr/>
          <a:lstStyle/>
          <a:p>
            <a:pPr eaLnBrk="1" hangingPunct="1"/>
            <a:r>
              <a:rPr lang="en-US" sz="2800" dirty="0" smtClean="0">
                <a:solidFill>
                  <a:srgbClr val="000000"/>
                </a:solidFill>
              </a:rPr>
              <a:t>Tool to scan for open ports thru firewall</a:t>
            </a:r>
          </a:p>
          <a:p>
            <a:pPr eaLnBrk="1" hangingPunct="1"/>
            <a:r>
              <a:rPr lang="en-US" sz="2800" dirty="0" smtClean="0">
                <a:solidFill>
                  <a:srgbClr val="000000"/>
                </a:solidFill>
              </a:rPr>
              <a:t>Known: IP address of firewall and IP address of one system inside firewall</a:t>
            </a:r>
          </a:p>
          <a:p>
            <a:pPr lvl="1" eaLnBrk="1" hangingPunct="1"/>
            <a:r>
              <a:rPr lang="en-US" sz="2400" dirty="0" smtClean="0">
                <a:solidFill>
                  <a:srgbClr val="000000"/>
                </a:solidFill>
              </a:rPr>
              <a:t>TTL set to 1 more than number of hops to firewall and set destination port to N</a:t>
            </a:r>
          </a:p>
          <a:p>
            <a:pPr lvl="1" eaLnBrk="1" hangingPunct="1"/>
            <a:r>
              <a:rPr lang="en-US" sz="2400" dirty="0" smtClean="0">
                <a:solidFill>
                  <a:srgbClr val="000000"/>
                </a:solidFill>
              </a:rPr>
              <a:t>If firewall does not let thru data on port N, no response</a:t>
            </a:r>
          </a:p>
          <a:p>
            <a:pPr lvl="1" eaLnBrk="1" hangingPunct="1"/>
            <a:r>
              <a:rPr lang="en-US" sz="2400" dirty="0" smtClean="0">
                <a:solidFill>
                  <a:srgbClr val="000000"/>
                </a:solidFill>
              </a:rPr>
              <a:t>If firewall allows data on port N thru firewall, get “time exceeded” ICMP error message </a:t>
            </a:r>
          </a:p>
        </p:txBody>
      </p:sp>
    </p:spTree>
    <p:extLst>
      <p:ext uri="{BB962C8B-B14F-4D97-AF65-F5344CB8AC3E}">
        <p14:creationId xmlns:p14="http://schemas.microsoft.com/office/powerpoint/2010/main" val="2461033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5954" name="Picture 72"/>
          <p:cNvPicPr>
            <a:picLocks noChangeAspect="1" noChangeArrowheads="1"/>
          </p:cNvPicPr>
          <p:nvPr/>
        </p:nvPicPr>
        <p:blipFill>
          <a:blip r:embed="rId5" cstate="print"/>
          <a:srcRect/>
          <a:stretch>
            <a:fillRect/>
          </a:stretch>
        </p:blipFill>
        <p:spPr bwMode="auto">
          <a:xfrm>
            <a:off x="5257800" y="2209800"/>
            <a:ext cx="766763" cy="863600"/>
          </a:xfrm>
          <a:prstGeom prst="rect">
            <a:avLst/>
          </a:prstGeom>
          <a:noFill/>
          <a:ln w="9525">
            <a:noFill/>
            <a:miter lim="800000"/>
            <a:headEnd/>
            <a:tailEnd/>
          </a:ln>
        </p:spPr>
      </p:pic>
      <p:pic>
        <p:nvPicPr>
          <p:cNvPr id="125955" name="Picture 71"/>
          <p:cNvPicPr>
            <a:picLocks noChangeAspect="1" noChangeArrowheads="1"/>
          </p:cNvPicPr>
          <p:nvPr/>
        </p:nvPicPr>
        <p:blipFill>
          <a:blip r:embed="rId6" cstate="print"/>
          <a:srcRect/>
          <a:stretch>
            <a:fillRect/>
          </a:stretch>
        </p:blipFill>
        <p:spPr bwMode="auto">
          <a:xfrm>
            <a:off x="0" y="2489200"/>
            <a:ext cx="1066800" cy="711200"/>
          </a:xfrm>
          <a:prstGeom prst="rect">
            <a:avLst/>
          </a:prstGeom>
          <a:noFill/>
          <a:ln w="9525">
            <a:noFill/>
            <a:miter lim="800000"/>
            <a:headEnd/>
            <a:tailEnd/>
          </a:ln>
        </p:spPr>
      </p:pic>
      <p:sp>
        <p:nvSpPr>
          <p:cNvPr id="125956" name="Rectangle 2"/>
          <p:cNvSpPr>
            <a:spLocks noGrp="1" noChangeArrowheads="1"/>
          </p:cNvSpPr>
          <p:nvPr>
            <p:ph type="title"/>
          </p:nvPr>
        </p:nvSpPr>
        <p:spPr>
          <a:xfrm>
            <a:off x="685800" y="381000"/>
            <a:ext cx="7772400" cy="838200"/>
          </a:xfrm>
        </p:spPr>
        <p:txBody>
          <a:bodyPr/>
          <a:lstStyle/>
          <a:p>
            <a:pPr eaLnBrk="1" hangingPunct="1"/>
            <a:r>
              <a:rPr lang="en-US" dirty="0" err="1" smtClean="0"/>
              <a:t>Firewalk</a:t>
            </a:r>
            <a:r>
              <a:rPr lang="en-US" dirty="0" smtClean="0"/>
              <a:t> and Proxy Firewall</a:t>
            </a:r>
          </a:p>
        </p:txBody>
      </p:sp>
      <p:sp>
        <p:nvSpPr>
          <p:cNvPr id="238645" name="Rectangle 53"/>
          <p:cNvSpPr>
            <a:spLocks noGrp="1" noChangeArrowheads="1"/>
          </p:cNvSpPr>
          <p:nvPr>
            <p:ph idx="1"/>
          </p:nvPr>
        </p:nvSpPr>
        <p:spPr>
          <a:xfrm>
            <a:off x="685800" y="4953000"/>
            <a:ext cx="7848600" cy="1066800"/>
          </a:xfrm>
          <a:noFill/>
        </p:spPr>
        <p:txBody>
          <a:bodyPr>
            <a:normAutofit fontScale="92500" lnSpcReduction="20000"/>
          </a:bodyPr>
          <a:lstStyle/>
          <a:p>
            <a:pPr eaLnBrk="1" hangingPunct="1"/>
            <a:r>
              <a:rPr lang="en-US" sz="2400" dirty="0" smtClean="0">
                <a:solidFill>
                  <a:srgbClr val="000000"/>
                </a:solidFill>
              </a:rPr>
              <a:t>This will</a:t>
            </a:r>
            <a:r>
              <a:rPr lang="en-US" sz="2400" dirty="0" smtClean="0">
                <a:solidFill>
                  <a:schemeClr val="accent2"/>
                </a:solidFill>
              </a:rPr>
              <a:t> </a:t>
            </a:r>
            <a:r>
              <a:rPr lang="en-US" sz="2400" b="1" dirty="0" smtClean="0">
                <a:solidFill>
                  <a:schemeClr val="accent2"/>
                </a:solidFill>
              </a:rPr>
              <a:t>not</a:t>
            </a:r>
            <a:r>
              <a:rPr lang="en-US" sz="2400" dirty="0" smtClean="0">
                <a:solidFill>
                  <a:srgbClr val="000000"/>
                </a:solidFill>
              </a:rPr>
              <a:t> work thru an application proxy</a:t>
            </a:r>
          </a:p>
          <a:p>
            <a:pPr eaLnBrk="1" hangingPunct="1"/>
            <a:r>
              <a:rPr lang="en-US" sz="2400" dirty="0" smtClean="0">
                <a:solidFill>
                  <a:srgbClr val="000000"/>
                </a:solidFill>
              </a:rPr>
              <a:t>The proxy creates a new packet, destroys old TTL</a:t>
            </a:r>
          </a:p>
          <a:p>
            <a:r>
              <a:rPr lang="en-US" sz="2400" dirty="0"/>
              <a:t>Attacker must talk to </a:t>
            </a:r>
            <a:r>
              <a:rPr lang="en-US" sz="2400" b="1" dirty="0">
                <a:solidFill>
                  <a:schemeClr val="accent2"/>
                </a:solidFill>
              </a:rPr>
              <a:t>proxy</a:t>
            </a:r>
            <a:r>
              <a:rPr lang="en-US" sz="2400" dirty="0"/>
              <a:t> and convince it to forward message</a:t>
            </a:r>
          </a:p>
          <a:p>
            <a:pPr eaLnBrk="1" hangingPunct="1"/>
            <a:endParaRPr lang="en-US" sz="2400" dirty="0" smtClean="0">
              <a:solidFill>
                <a:srgbClr val="000000"/>
              </a:solidFill>
            </a:endParaRPr>
          </a:p>
        </p:txBody>
      </p:sp>
      <p:sp>
        <p:nvSpPr>
          <p:cNvPr id="125957" name="Line 35"/>
          <p:cNvSpPr>
            <a:spLocks noChangeShapeType="1"/>
          </p:cNvSpPr>
          <p:nvPr/>
        </p:nvSpPr>
        <p:spPr bwMode="auto">
          <a:xfrm flipV="1">
            <a:off x="914400" y="1981200"/>
            <a:ext cx="914400" cy="838200"/>
          </a:xfrm>
          <a:prstGeom prst="line">
            <a:avLst/>
          </a:prstGeom>
          <a:noFill/>
          <a:ln w="9525">
            <a:solidFill>
              <a:schemeClr val="tx1"/>
            </a:solidFill>
            <a:round/>
            <a:headEnd/>
            <a:tailEnd/>
          </a:ln>
        </p:spPr>
        <p:txBody>
          <a:bodyPr wrap="none" anchor="ctr"/>
          <a:lstStyle/>
          <a:p>
            <a:endParaRPr lang="en-US"/>
          </a:p>
        </p:txBody>
      </p:sp>
      <p:sp>
        <p:nvSpPr>
          <p:cNvPr id="125958" name="Line 36"/>
          <p:cNvSpPr>
            <a:spLocks noChangeShapeType="1"/>
          </p:cNvSpPr>
          <p:nvPr/>
        </p:nvSpPr>
        <p:spPr bwMode="auto">
          <a:xfrm>
            <a:off x="2438400" y="1905000"/>
            <a:ext cx="838200" cy="685800"/>
          </a:xfrm>
          <a:prstGeom prst="line">
            <a:avLst/>
          </a:prstGeom>
          <a:noFill/>
          <a:ln w="9525">
            <a:solidFill>
              <a:schemeClr val="tx1"/>
            </a:solidFill>
            <a:round/>
            <a:headEnd/>
            <a:tailEnd/>
          </a:ln>
        </p:spPr>
        <p:txBody>
          <a:bodyPr wrap="none" anchor="ctr"/>
          <a:lstStyle/>
          <a:p>
            <a:endParaRPr lang="en-US"/>
          </a:p>
        </p:txBody>
      </p:sp>
      <p:sp>
        <p:nvSpPr>
          <p:cNvPr id="125959" name="Line 37"/>
          <p:cNvSpPr>
            <a:spLocks noChangeShapeType="1"/>
          </p:cNvSpPr>
          <p:nvPr/>
        </p:nvSpPr>
        <p:spPr bwMode="auto">
          <a:xfrm>
            <a:off x="3962400" y="2667000"/>
            <a:ext cx="1295400" cy="0"/>
          </a:xfrm>
          <a:prstGeom prst="line">
            <a:avLst/>
          </a:prstGeom>
          <a:noFill/>
          <a:ln w="9525">
            <a:solidFill>
              <a:schemeClr val="tx1"/>
            </a:solidFill>
            <a:round/>
            <a:headEnd/>
            <a:tailEnd/>
          </a:ln>
        </p:spPr>
        <p:txBody>
          <a:bodyPr wrap="none" anchor="ctr"/>
          <a:lstStyle/>
          <a:p>
            <a:endParaRPr lang="en-US"/>
          </a:p>
        </p:txBody>
      </p:sp>
      <p:sp>
        <p:nvSpPr>
          <p:cNvPr id="125960" name="Line 39"/>
          <p:cNvSpPr>
            <a:spLocks noChangeShapeType="1"/>
          </p:cNvSpPr>
          <p:nvPr/>
        </p:nvSpPr>
        <p:spPr bwMode="auto">
          <a:xfrm>
            <a:off x="5943600" y="2667000"/>
            <a:ext cx="1295400" cy="0"/>
          </a:xfrm>
          <a:prstGeom prst="line">
            <a:avLst/>
          </a:prstGeom>
          <a:noFill/>
          <a:ln w="9525">
            <a:solidFill>
              <a:schemeClr val="tx1"/>
            </a:solidFill>
            <a:round/>
            <a:headEnd/>
            <a:tailEnd/>
          </a:ln>
        </p:spPr>
        <p:txBody>
          <a:bodyPr wrap="none" anchor="ctr"/>
          <a:lstStyle/>
          <a:p>
            <a:endParaRPr lang="en-US"/>
          </a:p>
        </p:txBody>
      </p:sp>
      <p:sp>
        <p:nvSpPr>
          <p:cNvPr id="238632" name="Line 40"/>
          <p:cNvSpPr>
            <a:spLocks noChangeShapeType="1"/>
          </p:cNvSpPr>
          <p:nvPr/>
        </p:nvSpPr>
        <p:spPr bwMode="auto">
          <a:xfrm>
            <a:off x="990600" y="3352800"/>
            <a:ext cx="4419600" cy="0"/>
          </a:xfrm>
          <a:prstGeom prst="line">
            <a:avLst/>
          </a:prstGeom>
          <a:noFill/>
          <a:ln w="50800">
            <a:solidFill>
              <a:schemeClr val="tx1"/>
            </a:solidFill>
            <a:round/>
            <a:headEnd/>
            <a:tailEnd type="triangle" w="med" len="med"/>
          </a:ln>
        </p:spPr>
        <p:txBody>
          <a:bodyPr wrap="none" anchor="ctr"/>
          <a:lstStyle/>
          <a:p>
            <a:endParaRPr lang="en-US"/>
          </a:p>
        </p:txBody>
      </p:sp>
      <p:sp>
        <p:nvSpPr>
          <p:cNvPr id="238633" name="Line 41"/>
          <p:cNvSpPr>
            <a:spLocks noChangeShapeType="1"/>
          </p:cNvSpPr>
          <p:nvPr/>
        </p:nvSpPr>
        <p:spPr bwMode="auto">
          <a:xfrm>
            <a:off x="990600" y="3733800"/>
            <a:ext cx="4419600" cy="0"/>
          </a:xfrm>
          <a:prstGeom prst="line">
            <a:avLst/>
          </a:prstGeom>
          <a:noFill/>
          <a:ln w="50800">
            <a:solidFill>
              <a:schemeClr val="tx1"/>
            </a:solidFill>
            <a:round/>
            <a:headEnd/>
            <a:tailEnd type="triangle" w="med" len="med"/>
          </a:ln>
        </p:spPr>
        <p:txBody>
          <a:bodyPr wrap="none" anchor="ctr"/>
          <a:lstStyle/>
          <a:p>
            <a:endParaRPr lang="en-US"/>
          </a:p>
        </p:txBody>
      </p:sp>
      <p:sp>
        <p:nvSpPr>
          <p:cNvPr id="238634" name="Line 42"/>
          <p:cNvSpPr>
            <a:spLocks noChangeShapeType="1"/>
          </p:cNvSpPr>
          <p:nvPr/>
        </p:nvSpPr>
        <p:spPr bwMode="auto">
          <a:xfrm>
            <a:off x="990600" y="4114800"/>
            <a:ext cx="6705600" cy="0"/>
          </a:xfrm>
          <a:prstGeom prst="line">
            <a:avLst/>
          </a:prstGeom>
          <a:noFill/>
          <a:ln w="50800">
            <a:solidFill>
              <a:schemeClr val="tx1"/>
            </a:solidFill>
            <a:round/>
            <a:headEnd/>
            <a:tailEnd type="triangle" w="med" len="med"/>
          </a:ln>
        </p:spPr>
        <p:txBody>
          <a:bodyPr wrap="none" anchor="ctr"/>
          <a:lstStyle/>
          <a:p>
            <a:endParaRPr lang="en-US"/>
          </a:p>
        </p:txBody>
      </p:sp>
      <p:sp>
        <p:nvSpPr>
          <p:cNvPr id="238635" name="Line 43"/>
          <p:cNvSpPr>
            <a:spLocks noChangeShapeType="1"/>
          </p:cNvSpPr>
          <p:nvPr/>
        </p:nvSpPr>
        <p:spPr bwMode="auto">
          <a:xfrm flipH="1">
            <a:off x="990600" y="4495800"/>
            <a:ext cx="6629400" cy="0"/>
          </a:xfrm>
          <a:prstGeom prst="line">
            <a:avLst/>
          </a:prstGeom>
          <a:noFill/>
          <a:ln w="50800">
            <a:solidFill>
              <a:schemeClr val="tx1"/>
            </a:solidFill>
            <a:round/>
            <a:headEnd/>
            <a:tailEnd type="triangle" w="med" len="med"/>
          </a:ln>
        </p:spPr>
        <p:txBody>
          <a:bodyPr wrap="none" anchor="ctr"/>
          <a:lstStyle/>
          <a:p>
            <a:endParaRPr lang="en-US"/>
          </a:p>
        </p:txBody>
      </p:sp>
      <p:sp>
        <p:nvSpPr>
          <p:cNvPr id="238636" name="Rectangle 44"/>
          <p:cNvSpPr>
            <a:spLocks noChangeArrowheads="1"/>
          </p:cNvSpPr>
          <p:nvPr/>
        </p:nvSpPr>
        <p:spPr bwMode="auto">
          <a:xfrm>
            <a:off x="1295400" y="3733800"/>
            <a:ext cx="3063875" cy="446088"/>
          </a:xfrm>
          <a:prstGeom prst="rect">
            <a:avLst/>
          </a:prstGeom>
          <a:noFill/>
          <a:ln w="9525">
            <a:noFill/>
            <a:miter lim="800000"/>
            <a:headEnd/>
            <a:tailEnd/>
          </a:ln>
        </p:spPr>
        <p:txBody>
          <a:bodyPr wrap="none">
            <a:spAutoFit/>
          </a:bodyPr>
          <a:lstStyle/>
          <a:p>
            <a:r>
              <a:rPr lang="en-US" sz="2000"/>
              <a:t>Dest port 12345, TTL=4</a:t>
            </a:r>
          </a:p>
        </p:txBody>
      </p:sp>
      <p:sp>
        <p:nvSpPr>
          <p:cNvPr id="238637" name="Rectangle 45"/>
          <p:cNvSpPr>
            <a:spLocks noChangeArrowheads="1"/>
          </p:cNvSpPr>
          <p:nvPr/>
        </p:nvSpPr>
        <p:spPr bwMode="auto">
          <a:xfrm>
            <a:off x="1295400" y="3352800"/>
            <a:ext cx="3063875" cy="446088"/>
          </a:xfrm>
          <a:prstGeom prst="rect">
            <a:avLst/>
          </a:prstGeom>
          <a:noFill/>
          <a:ln w="9525">
            <a:noFill/>
            <a:miter lim="800000"/>
            <a:headEnd/>
            <a:tailEnd/>
          </a:ln>
        </p:spPr>
        <p:txBody>
          <a:bodyPr wrap="none">
            <a:spAutoFit/>
          </a:bodyPr>
          <a:lstStyle/>
          <a:p>
            <a:r>
              <a:rPr lang="en-US" sz="2000"/>
              <a:t>Dest port 12344, TTL=4</a:t>
            </a:r>
          </a:p>
        </p:txBody>
      </p:sp>
      <p:sp>
        <p:nvSpPr>
          <p:cNvPr id="238638" name="Rectangle 46"/>
          <p:cNvSpPr>
            <a:spLocks noChangeArrowheads="1"/>
          </p:cNvSpPr>
          <p:nvPr/>
        </p:nvSpPr>
        <p:spPr bwMode="auto">
          <a:xfrm>
            <a:off x="1295400" y="2971800"/>
            <a:ext cx="3063875" cy="446088"/>
          </a:xfrm>
          <a:prstGeom prst="rect">
            <a:avLst/>
          </a:prstGeom>
          <a:noFill/>
          <a:ln w="9525">
            <a:noFill/>
            <a:miter lim="800000"/>
            <a:headEnd/>
            <a:tailEnd/>
          </a:ln>
        </p:spPr>
        <p:txBody>
          <a:bodyPr wrap="none">
            <a:spAutoFit/>
          </a:bodyPr>
          <a:lstStyle/>
          <a:p>
            <a:r>
              <a:rPr lang="en-US" sz="2000"/>
              <a:t>Dest port 12343, TTL=4</a:t>
            </a:r>
          </a:p>
        </p:txBody>
      </p:sp>
      <p:sp>
        <p:nvSpPr>
          <p:cNvPr id="238639" name="Rectangle 47"/>
          <p:cNvSpPr>
            <a:spLocks noChangeArrowheads="1"/>
          </p:cNvSpPr>
          <p:nvPr/>
        </p:nvSpPr>
        <p:spPr bwMode="auto">
          <a:xfrm>
            <a:off x="1295400" y="4125913"/>
            <a:ext cx="1976438" cy="446087"/>
          </a:xfrm>
          <a:prstGeom prst="rect">
            <a:avLst/>
          </a:prstGeom>
          <a:noFill/>
          <a:ln w="9525">
            <a:noFill/>
            <a:miter lim="800000"/>
            <a:headEnd/>
            <a:tailEnd/>
          </a:ln>
        </p:spPr>
        <p:txBody>
          <a:bodyPr wrap="none">
            <a:spAutoFit/>
          </a:bodyPr>
          <a:lstStyle/>
          <a:p>
            <a:r>
              <a:rPr lang="en-US" sz="2000"/>
              <a:t>Time exceeded</a:t>
            </a:r>
          </a:p>
        </p:txBody>
      </p:sp>
      <p:pic>
        <p:nvPicPr>
          <p:cNvPr id="238640" name="Picture 48"/>
          <p:cNvPicPr>
            <a:picLocks noChangeAspect="1" noChangeArrowheads="1"/>
          </p:cNvPicPr>
          <p:nvPr/>
        </p:nvPicPr>
        <p:blipFill>
          <a:blip r:embed="rId7" cstate="print"/>
          <a:srcRect/>
          <a:stretch>
            <a:fillRect/>
          </a:stretch>
        </p:blipFill>
        <p:spPr bwMode="auto">
          <a:xfrm>
            <a:off x="5486400" y="3125788"/>
            <a:ext cx="381000" cy="379412"/>
          </a:xfrm>
          <a:prstGeom prst="rect">
            <a:avLst/>
          </a:prstGeom>
          <a:noFill/>
          <a:ln w="9525">
            <a:noFill/>
            <a:miter lim="800000"/>
            <a:headEnd/>
            <a:tailEnd/>
          </a:ln>
        </p:spPr>
      </p:pic>
      <p:pic>
        <p:nvPicPr>
          <p:cNvPr id="238641" name="Picture 49"/>
          <p:cNvPicPr>
            <a:picLocks noChangeAspect="1" noChangeArrowheads="1"/>
          </p:cNvPicPr>
          <p:nvPr/>
        </p:nvPicPr>
        <p:blipFill>
          <a:blip r:embed="rId7" cstate="print"/>
          <a:srcRect/>
          <a:stretch>
            <a:fillRect/>
          </a:stretch>
        </p:blipFill>
        <p:spPr bwMode="auto">
          <a:xfrm>
            <a:off x="5486400" y="3582988"/>
            <a:ext cx="381000" cy="379412"/>
          </a:xfrm>
          <a:prstGeom prst="rect">
            <a:avLst/>
          </a:prstGeom>
          <a:noFill/>
          <a:ln w="9525">
            <a:noFill/>
            <a:miter lim="800000"/>
            <a:headEnd/>
            <a:tailEnd/>
          </a:ln>
        </p:spPr>
      </p:pic>
      <p:sp>
        <p:nvSpPr>
          <p:cNvPr id="125971" name="Rectangle 50"/>
          <p:cNvSpPr>
            <a:spLocks noChangeArrowheads="1"/>
          </p:cNvSpPr>
          <p:nvPr/>
        </p:nvSpPr>
        <p:spPr bwMode="auto">
          <a:xfrm>
            <a:off x="152400" y="2068513"/>
            <a:ext cx="892175" cy="446087"/>
          </a:xfrm>
          <a:prstGeom prst="rect">
            <a:avLst/>
          </a:prstGeom>
          <a:noFill/>
          <a:ln w="9525">
            <a:noFill/>
            <a:miter lim="800000"/>
            <a:headEnd/>
            <a:tailEnd/>
          </a:ln>
        </p:spPr>
        <p:txBody>
          <a:bodyPr wrap="none">
            <a:spAutoFit/>
          </a:bodyPr>
          <a:lstStyle/>
          <a:p>
            <a:r>
              <a:rPr lang="en-US" sz="2000"/>
              <a:t>Trudy</a:t>
            </a:r>
          </a:p>
        </p:txBody>
      </p:sp>
      <p:sp>
        <p:nvSpPr>
          <p:cNvPr id="125972" name="Rectangle 51"/>
          <p:cNvSpPr>
            <a:spLocks noChangeArrowheads="1"/>
          </p:cNvSpPr>
          <p:nvPr/>
        </p:nvSpPr>
        <p:spPr bwMode="auto">
          <a:xfrm>
            <a:off x="5122863" y="1524000"/>
            <a:ext cx="973137" cy="657225"/>
          </a:xfrm>
          <a:prstGeom prst="rect">
            <a:avLst/>
          </a:prstGeom>
          <a:noFill/>
          <a:ln w="9525">
            <a:noFill/>
            <a:miter lim="800000"/>
            <a:headEnd/>
            <a:tailEnd/>
          </a:ln>
        </p:spPr>
        <p:txBody>
          <a:bodyPr wrap="none">
            <a:spAutoFit/>
          </a:bodyPr>
          <a:lstStyle/>
          <a:p>
            <a:pPr algn="ctr">
              <a:lnSpc>
                <a:spcPct val="80000"/>
              </a:lnSpc>
            </a:pPr>
            <a:r>
              <a:rPr lang="en-US" sz="2000"/>
              <a:t>Packet</a:t>
            </a:r>
          </a:p>
          <a:p>
            <a:pPr algn="ctr">
              <a:lnSpc>
                <a:spcPct val="80000"/>
              </a:lnSpc>
            </a:pPr>
            <a:r>
              <a:rPr lang="en-US" sz="2000"/>
              <a:t>filter</a:t>
            </a:r>
          </a:p>
        </p:txBody>
      </p:sp>
      <p:sp>
        <p:nvSpPr>
          <p:cNvPr id="125973" name="Rectangle 52"/>
          <p:cNvSpPr>
            <a:spLocks noChangeArrowheads="1"/>
          </p:cNvSpPr>
          <p:nvPr/>
        </p:nvSpPr>
        <p:spPr bwMode="auto">
          <a:xfrm>
            <a:off x="7086600" y="1981200"/>
            <a:ext cx="990600" cy="446088"/>
          </a:xfrm>
          <a:prstGeom prst="rect">
            <a:avLst/>
          </a:prstGeom>
          <a:noFill/>
          <a:ln w="9525">
            <a:noFill/>
            <a:miter lim="800000"/>
            <a:headEnd/>
            <a:tailEnd/>
          </a:ln>
        </p:spPr>
        <p:txBody>
          <a:bodyPr wrap="none">
            <a:spAutoFit/>
          </a:bodyPr>
          <a:lstStyle/>
          <a:p>
            <a:r>
              <a:rPr lang="en-US" sz="2000"/>
              <a:t>Router</a:t>
            </a:r>
          </a:p>
        </p:txBody>
      </p:sp>
      <p:sp>
        <p:nvSpPr>
          <p:cNvPr id="125975" name="Rectangle 68"/>
          <p:cNvSpPr>
            <a:spLocks noChangeArrowheads="1"/>
          </p:cNvSpPr>
          <p:nvPr/>
        </p:nvSpPr>
        <p:spPr bwMode="auto">
          <a:xfrm>
            <a:off x="3200400" y="1981200"/>
            <a:ext cx="990600" cy="446088"/>
          </a:xfrm>
          <a:prstGeom prst="rect">
            <a:avLst/>
          </a:prstGeom>
          <a:noFill/>
          <a:ln w="9525">
            <a:noFill/>
            <a:miter lim="800000"/>
            <a:headEnd/>
            <a:tailEnd/>
          </a:ln>
        </p:spPr>
        <p:txBody>
          <a:bodyPr wrap="none">
            <a:spAutoFit/>
          </a:bodyPr>
          <a:lstStyle/>
          <a:p>
            <a:r>
              <a:rPr lang="en-US" sz="2000"/>
              <a:t>Router</a:t>
            </a:r>
          </a:p>
        </p:txBody>
      </p:sp>
      <p:sp>
        <p:nvSpPr>
          <p:cNvPr id="125976" name="Rectangle 69"/>
          <p:cNvSpPr>
            <a:spLocks noChangeArrowheads="1"/>
          </p:cNvSpPr>
          <p:nvPr/>
        </p:nvSpPr>
        <p:spPr bwMode="auto">
          <a:xfrm>
            <a:off x="1676400" y="1992313"/>
            <a:ext cx="990600" cy="446087"/>
          </a:xfrm>
          <a:prstGeom prst="rect">
            <a:avLst/>
          </a:prstGeom>
          <a:noFill/>
          <a:ln w="9525">
            <a:noFill/>
            <a:miter lim="800000"/>
            <a:headEnd/>
            <a:tailEnd/>
          </a:ln>
        </p:spPr>
        <p:txBody>
          <a:bodyPr wrap="none">
            <a:spAutoFit/>
          </a:bodyPr>
          <a:lstStyle/>
          <a:p>
            <a:r>
              <a:rPr lang="en-US" sz="2000"/>
              <a:t>Router</a:t>
            </a:r>
          </a:p>
        </p:txBody>
      </p:sp>
      <p:sp>
        <p:nvSpPr>
          <p:cNvPr id="125977" name="Line 70"/>
          <p:cNvSpPr>
            <a:spLocks noChangeShapeType="1"/>
          </p:cNvSpPr>
          <p:nvPr/>
        </p:nvSpPr>
        <p:spPr bwMode="auto">
          <a:xfrm>
            <a:off x="7924800" y="2667000"/>
            <a:ext cx="685800" cy="0"/>
          </a:xfrm>
          <a:prstGeom prst="line">
            <a:avLst/>
          </a:prstGeom>
          <a:noFill/>
          <a:ln w="9525">
            <a:solidFill>
              <a:schemeClr val="tx1"/>
            </a:solidFill>
            <a:round/>
            <a:headEnd/>
            <a:tailEnd/>
          </a:ln>
        </p:spPr>
        <p:txBody>
          <a:bodyPr wrap="none" anchor="ctr"/>
          <a:lstStyle/>
          <a:p>
            <a:endParaRPr lang="en-US"/>
          </a:p>
        </p:txBody>
      </p:sp>
      <p:grpSp>
        <p:nvGrpSpPr>
          <p:cNvPr id="125978" name="Group 130"/>
          <p:cNvGrpSpPr>
            <a:grpSpLocks/>
          </p:cNvGrpSpPr>
          <p:nvPr/>
        </p:nvGrpSpPr>
        <p:grpSpPr bwMode="auto">
          <a:xfrm>
            <a:off x="1828800" y="1676400"/>
            <a:ext cx="685800" cy="381000"/>
            <a:chOff x="1152" y="1056"/>
            <a:chExt cx="432" cy="240"/>
          </a:xfrm>
        </p:grpSpPr>
        <p:sp>
          <p:nvSpPr>
            <p:cNvPr id="125991" name="Rectangle 11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lstStyle/>
            <a:p>
              <a:endParaRPr lang="en-US"/>
            </a:p>
          </p:txBody>
        </p:sp>
        <p:sp>
          <p:nvSpPr>
            <p:cNvPr id="125992" name="Oval 9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lstStyle/>
            <a:p>
              <a:endParaRPr lang="en-US"/>
            </a:p>
          </p:txBody>
        </p:sp>
        <p:sp>
          <p:nvSpPr>
            <p:cNvPr id="125993" name="Oval 95"/>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lstStyle/>
            <a:p>
              <a:endParaRPr lang="en-US"/>
            </a:p>
          </p:txBody>
        </p:sp>
        <p:sp>
          <p:nvSpPr>
            <p:cNvPr id="125994" name="Line 114"/>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lstStyle/>
            <a:p>
              <a:endParaRPr lang="en-US"/>
            </a:p>
          </p:txBody>
        </p:sp>
        <p:sp>
          <p:nvSpPr>
            <p:cNvPr id="125995" name="Line 115"/>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lstStyle/>
            <a:p>
              <a:endParaRPr lang="en-US"/>
            </a:p>
          </p:txBody>
        </p:sp>
      </p:grpSp>
      <p:grpSp>
        <p:nvGrpSpPr>
          <p:cNvPr id="125979" name="Group 131"/>
          <p:cNvGrpSpPr>
            <a:grpSpLocks/>
          </p:cNvGrpSpPr>
          <p:nvPr/>
        </p:nvGrpSpPr>
        <p:grpSpPr bwMode="auto">
          <a:xfrm>
            <a:off x="3276600" y="2438400"/>
            <a:ext cx="685800" cy="381000"/>
            <a:chOff x="1152" y="1056"/>
            <a:chExt cx="432" cy="240"/>
          </a:xfrm>
        </p:grpSpPr>
        <p:sp>
          <p:nvSpPr>
            <p:cNvPr id="125986" name="Rectangle 13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lstStyle/>
            <a:p>
              <a:endParaRPr lang="en-US"/>
            </a:p>
          </p:txBody>
        </p:sp>
        <p:sp>
          <p:nvSpPr>
            <p:cNvPr id="125987" name="Oval 13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lstStyle/>
            <a:p>
              <a:endParaRPr lang="en-US"/>
            </a:p>
          </p:txBody>
        </p:sp>
        <p:sp>
          <p:nvSpPr>
            <p:cNvPr id="125988" name="Oval 134"/>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lstStyle/>
            <a:p>
              <a:endParaRPr lang="en-US"/>
            </a:p>
          </p:txBody>
        </p:sp>
        <p:sp>
          <p:nvSpPr>
            <p:cNvPr id="125989" name="Line 135"/>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lstStyle/>
            <a:p>
              <a:endParaRPr lang="en-US"/>
            </a:p>
          </p:txBody>
        </p:sp>
        <p:sp>
          <p:nvSpPr>
            <p:cNvPr id="125990" name="Line 136"/>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lstStyle/>
            <a:p>
              <a:endParaRPr lang="en-US"/>
            </a:p>
          </p:txBody>
        </p:sp>
      </p:grpSp>
      <p:grpSp>
        <p:nvGrpSpPr>
          <p:cNvPr id="125980" name="Group 137"/>
          <p:cNvGrpSpPr>
            <a:grpSpLocks/>
          </p:cNvGrpSpPr>
          <p:nvPr/>
        </p:nvGrpSpPr>
        <p:grpSpPr bwMode="auto">
          <a:xfrm>
            <a:off x="7239000" y="2438400"/>
            <a:ext cx="685800" cy="381000"/>
            <a:chOff x="1152" y="1056"/>
            <a:chExt cx="432" cy="240"/>
          </a:xfrm>
        </p:grpSpPr>
        <p:sp>
          <p:nvSpPr>
            <p:cNvPr id="125981" name="Rectangle 138"/>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lstStyle/>
            <a:p>
              <a:endParaRPr lang="en-US"/>
            </a:p>
          </p:txBody>
        </p:sp>
        <p:sp>
          <p:nvSpPr>
            <p:cNvPr id="125982" name="Oval 139"/>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lstStyle/>
            <a:p>
              <a:endParaRPr lang="en-US"/>
            </a:p>
          </p:txBody>
        </p:sp>
        <p:sp>
          <p:nvSpPr>
            <p:cNvPr id="125983" name="Oval 140"/>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lstStyle/>
            <a:p>
              <a:endParaRPr lang="en-US"/>
            </a:p>
          </p:txBody>
        </p:sp>
        <p:sp>
          <p:nvSpPr>
            <p:cNvPr id="125984" name="Line 141"/>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lstStyle/>
            <a:p>
              <a:endParaRPr lang="en-US"/>
            </a:p>
          </p:txBody>
        </p:sp>
        <p:sp>
          <p:nvSpPr>
            <p:cNvPr id="125985" name="Line 142"/>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267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38632"/>
                                        </p:tgtEl>
                                        <p:attrNameLst>
                                          <p:attrName>style.visibility</p:attrName>
                                        </p:attrNameLst>
                                      </p:cBhvr>
                                      <p:to>
                                        <p:strVal val="visible"/>
                                      </p:to>
                                    </p:set>
                                    <p:animEffect transition="in" filter="diamond(out)">
                                      <p:cBhvr>
                                        <p:cTn id="7" dur="500"/>
                                        <p:tgtEl>
                                          <p:spTgt spid="238632"/>
                                        </p:tgtEl>
                                      </p:cBhvr>
                                    </p:animEffec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38638"/>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3864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Breaking Glass"/>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238633"/>
                                        </p:tgtEl>
                                        <p:attrNameLst>
                                          <p:attrName>style.visibility</p:attrName>
                                        </p:attrNameLst>
                                      </p:cBhvr>
                                      <p:to>
                                        <p:strVal val="visible"/>
                                      </p:to>
                                    </p:set>
                                    <p:animEffect transition="in" filter="diamond(out)">
                                      <p:cBhvr>
                                        <p:cTn id="18" dur="500"/>
                                        <p:tgtEl>
                                          <p:spTgt spid="238633"/>
                                        </p:tgtEl>
                                      </p:cBhvr>
                                    </p:animEffect>
                                  </p:childTnLst>
                                  <p:subTnLst>
                                    <p:audio>
                                      <p:cMediaNode>
                                        <p:cTn display="0" masterRel="sameClick">
                                          <p:stCondLst>
                                            <p:cond evt="begin" delay="0">
                                              <p:tn val="16"/>
                                            </p:cond>
                                          </p:stCondLst>
                                          <p:endCondLst>
                                            <p:cond evt="onStopAudio" delay="0">
                                              <p:tgtEl>
                                                <p:sldTgt/>
                                              </p:tgtEl>
                                            </p:cond>
                                          </p:endCondLst>
                                        </p:cTn>
                                        <p:tgtEl>
                                          <p:sndTgt r:embed="rId2" name="Arrow"/>
                                        </p:tgtEl>
                                      </p:cMediaNode>
                                    </p:audio>
                                  </p:sub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3863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238641"/>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Breaking Glass"/>
                                        </p:tgtEl>
                                      </p:cMediaNode>
                                    </p:audio>
                                  </p:sub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238634"/>
                                        </p:tgtEl>
                                        <p:attrNameLst>
                                          <p:attrName>style.visibility</p:attrName>
                                        </p:attrNameLst>
                                      </p:cBhvr>
                                      <p:to>
                                        <p:strVal val="visible"/>
                                      </p:to>
                                    </p:set>
                                    <p:animEffect transition="in" filter="diamond(out)">
                                      <p:cBhvr>
                                        <p:cTn id="29" dur="500"/>
                                        <p:tgtEl>
                                          <p:spTgt spid="238634"/>
                                        </p:tgtEl>
                                      </p:cBhvr>
                                    </p:animEffect>
                                  </p:childTnLst>
                                  <p:subTnLst>
                                    <p:audio>
                                      <p:cMediaNode>
                                        <p:cTn display="0" masterRel="sameClick">
                                          <p:stCondLst>
                                            <p:cond evt="begin" delay="0">
                                              <p:tn val="27"/>
                                            </p:cond>
                                          </p:stCondLst>
                                          <p:endCondLst>
                                            <p:cond evt="onStopAudio" delay="0">
                                              <p:tgtEl>
                                                <p:sldTgt/>
                                              </p:tgtEl>
                                            </p:cond>
                                          </p:endCondLst>
                                        </p:cTn>
                                        <p:tgtEl>
                                          <p:sndTgt r:embed="rId2" name="Arrow"/>
                                        </p:tgtEl>
                                      </p:cMediaNode>
                                    </p:audio>
                                  </p:sub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386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entr" presetSubtype="89758972" fill="hold" grpId="0" nodeType="clickEffect">
                                  <p:stCondLst>
                                    <p:cond delay="0"/>
                                  </p:stCondLst>
                                  <p:childTnLst>
                                    <p:set>
                                      <p:cBhvr>
                                        <p:cTn id="36" dur="1" fill="hold">
                                          <p:stCondLst>
                                            <p:cond delay="499"/>
                                          </p:stCondLst>
                                        </p:cTn>
                                        <p:tgtEl>
                                          <p:spTgt spid="238635"/>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
                                        </p:tgtEl>
                                      </p:cMediaNode>
                                    </p:audio>
                                  </p:sub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386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38645">
                                            <p:txEl>
                                              <p:pRg st="0" end="0"/>
                                            </p:txEl>
                                          </p:spTgt>
                                        </p:tgtEl>
                                        <p:attrNameLst>
                                          <p:attrName>style.visibility</p:attrName>
                                        </p:attrNameLst>
                                      </p:cBhvr>
                                      <p:to>
                                        <p:strVal val="visible"/>
                                      </p:to>
                                    </p:set>
                                    <p:animEffect transition="in" filter="box(out)">
                                      <p:cBhvr>
                                        <p:cTn id="44" dur="500"/>
                                        <p:tgtEl>
                                          <p:spTgt spid="238645">
                                            <p:txEl>
                                              <p:pRg st="0" end="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4" name="Camera"/>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38645">
                                            <p:txEl>
                                              <p:pRg st="1" end="1"/>
                                            </p:txEl>
                                          </p:spTgt>
                                        </p:tgtEl>
                                        <p:attrNameLst>
                                          <p:attrName>style.visibility</p:attrName>
                                        </p:attrNameLst>
                                      </p:cBhvr>
                                      <p:to>
                                        <p:strVal val="visible"/>
                                      </p:to>
                                    </p:set>
                                    <p:animEffect transition="in" filter="box(out)">
                                      <p:cBhvr>
                                        <p:cTn id="49" dur="500"/>
                                        <p:tgtEl>
                                          <p:spTgt spid="238645">
                                            <p:txEl>
                                              <p:pRg st="1" end="1"/>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4" name="Camera"/>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38645">
                                            <p:txEl>
                                              <p:pRg st="2" end="2"/>
                                            </p:txEl>
                                          </p:spTgt>
                                        </p:tgtEl>
                                        <p:attrNameLst>
                                          <p:attrName>style.visibility</p:attrName>
                                        </p:attrNameLst>
                                      </p:cBhvr>
                                      <p:to>
                                        <p:strVal val="visible"/>
                                      </p:to>
                                    </p:set>
                                    <p:animEffect transition="in" filter="box(out)">
                                      <p:cBhvr>
                                        <p:cTn id="54" dur="500"/>
                                        <p:tgtEl>
                                          <p:spTgt spid="238645">
                                            <p:txEl>
                                              <p:pRg st="2" end="2"/>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5" grpId="0" build="p" autoUpdateAnimBg="0"/>
      <p:bldP spid="238632" grpId="0" animBg="1"/>
      <p:bldP spid="238633" grpId="0" animBg="1"/>
      <p:bldP spid="238634" grpId="0" animBg="1"/>
      <p:bldP spid="238635" grpId="0" animBg="1"/>
      <p:bldP spid="238636" grpId="0" autoUpdateAnimBg="0"/>
      <p:bldP spid="238637" grpId="0" autoUpdateAnimBg="0"/>
      <p:bldP spid="238638" grpId="0" autoUpdateAnimBg="0"/>
      <p:bldP spid="2386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Personal Firewall</a:t>
            </a:r>
          </a:p>
        </p:txBody>
      </p:sp>
      <p:sp>
        <p:nvSpPr>
          <p:cNvPr id="126979" name="Rectangle 3"/>
          <p:cNvSpPr>
            <a:spLocks noGrp="1" noChangeArrowheads="1"/>
          </p:cNvSpPr>
          <p:nvPr>
            <p:ph idx="1"/>
          </p:nvPr>
        </p:nvSpPr>
        <p:spPr/>
        <p:txBody>
          <a:bodyPr/>
          <a:lstStyle/>
          <a:p>
            <a:pPr eaLnBrk="1" hangingPunct="1"/>
            <a:r>
              <a:rPr lang="en-US" dirty="0" smtClean="0"/>
              <a:t>To protect one user or home network</a:t>
            </a:r>
          </a:p>
          <a:p>
            <a:pPr eaLnBrk="1" hangingPunct="1"/>
            <a:r>
              <a:rPr lang="en-US" dirty="0" smtClean="0"/>
              <a:t>Can use any of the methods</a:t>
            </a:r>
          </a:p>
          <a:p>
            <a:pPr lvl="1" eaLnBrk="1" hangingPunct="1"/>
            <a:r>
              <a:rPr lang="en-US" dirty="0" smtClean="0"/>
              <a:t>Packet filter</a:t>
            </a:r>
          </a:p>
          <a:p>
            <a:pPr lvl="1" eaLnBrk="1" hangingPunct="1"/>
            <a:r>
              <a:rPr lang="en-US" dirty="0" err="1" smtClean="0"/>
              <a:t>Stateful</a:t>
            </a:r>
            <a:r>
              <a:rPr lang="en-US" dirty="0" smtClean="0"/>
              <a:t> packet filter</a:t>
            </a:r>
          </a:p>
          <a:p>
            <a:pPr lvl="1" eaLnBrk="1" hangingPunct="1"/>
            <a:r>
              <a:rPr lang="en-US" dirty="0" smtClean="0"/>
              <a:t>Application proxy</a:t>
            </a:r>
          </a:p>
          <a:p>
            <a:r>
              <a:rPr lang="en-US" altLang="en-US" dirty="0" smtClean="0"/>
              <a:t>May </a:t>
            </a:r>
            <a:r>
              <a:rPr lang="en-US" altLang="en-US" dirty="0"/>
              <a:t>be software module on PC</a:t>
            </a:r>
          </a:p>
          <a:p>
            <a:pPr lvl="1" eaLnBrk="1" hangingPunct="1"/>
            <a:endParaRPr lang="en-US" dirty="0" smtClean="0"/>
          </a:p>
        </p:txBody>
      </p:sp>
    </p:spTree>
    <p:extLst>
      <p:ext uri="{BB962C8B-B14F-4D97-AF65-F5344CB8AC3E}">
        <p14:creationId xmlns:p14="http://schemas.microsoft.com/office/powerpoint/2010/main" val="263583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8600" y="228600"/>
            <a:ext cx="8686800" cy="1143000"/>
          </a:xfrm>
        </p:spPr>
        <p:txBody>
          <a:bodyPr/>
          <a:lstStyle/>
          <a:p>
            <a:pPr eaLnBrk="1" hangingPunct="1"/>
            <a:r>
              <a:rPr lang="en-US" smtClean="0"/>
              <a:t>Firewalls and Defense in Depth</a:t>
            </a:r>
          </a:p>
        </p:txBody>
      </p:sp>
      <p:sp>
        <p:nvSpPr>
          <p:cNvPr id="128003" name="Rectangle 3"/>
          <p:cNvSpPr>
            <a:spLocks noGrp="1" noChangeArrowheads="1"/>
          </p:cNvSpPr>
          <p:nvPr>
            <p:ph idx="1"/>
          </p:nvPr>
        </p:nvSpPr>
        <p:spPr>
          <a:xfrm>
            <a:off x="685800" y="1447800"/>
            <a:ext cx="7772400" cy="533400"/>
          </a:xfrm>
        </p:spPr>
        <p:txBody>
          <a:bodyPr>
            <a:normAutofit lnSpcReduction="10000"/>
          </a:bodyPr>
          <a:lstStyle/>
          <a:p>
            <a:pPr eaLnBrk="1" hangingPunct="1"/>
            <a:r>
              <a:rPr lang="en-US" smtClean="0"/>
              <a:t>Example security architecture</a:t>
            </a:r>
          </a:p>
        </p:txBody>
      </p:sp>
      <p:sp>
        <p:nvSpPr>
          <p:cNvPr id="128004" name="Rectangle 7"/>
          <p:cNvSpPr>
            <a:spLocks noChangeArrowheads="1"/>
          </p:cNvSpPr>
          <p:nvPr/>
        </p:nvSpPr>
        <p:spPr bwMode="auto">
          <a:xfrm>
            <a:off x="371475" y="5421313"/>
            <a:ext cx="1228725" cy="446087"/>
          </a:xfrm>
          <a:prstGeom prst="rect">
            <a:avLst/>
          </a:prstGeom>
          <a:noFill/>
          <a:ln w="9525">
            <a:noFill/>
            <a:miter lim="800000"/>
            <a:headEnd/>
            <a:tailEnd/>
          </a:ln>
        </p:spPr>
        <p:txBody>
          <a:bodyPr wrap="none">
            <a:spAutoFit/>
          </a:bodyPr>
          <a:lstStyle/>
          <a:p>
            <a:r>
              <a:rPr lang="en-US" sz="2000"/>
              <a:t>Internet</a:t>
            </a:r>
          </a:p>
        </p:txBody>
      </p:sp>
      <p:sp>
        <p:nvSpPr>
          <p:cNvPr id="128005" name="Rectangle 8"/>
          <p:cNvSpPr>
            <a:spLocks noChangeArrowheads="1"/>
          </p:cNvSpPr>
          <p:nvPr/>
        </p:nvSpPr>
        <p:spPr bwMode="auto">
          <a:xfrm>
            <a:off x="7019925" y="5056188"/>
            <a:ext cx="1806575" cy="1049337"/>
          </a:xfrm>
          <a:prstGeom prst="rect">
            <a:avLst/>
          </a:prstGeom>
          <a:noFill/>
          <a:ln w="9525">
            <a:noFill/>
            <a:miter lim="800000"/>
            <a:headEnd/>
            <a:tailEnd/>
          </a:ln>
        </p:spPr>
        <p:txBody>
          <a:bodyPr wrap="none">
            <a:spAutoFit/>
          </a:bodyPr>
          <a:lstStyle/>
          <a:p>
            <a:pPr algn="ctr">
              <a:lnSpc>
                <a:spcPct val="90000"/>
              </a:lnSpc>
            </a:pPr>
            <a:r>
              <a:rPr lang="en-US" sz="2000"/>
              <a:t>Intranet with</a:t>
            </a:r>
          </a:p>
          <a:p>
            <a:pPr algn="ctr">
              <a:lnSpc>
                <a:spcPct val="90000"/>
              </a:lnSpc>
            </a:pPr>
            <a:r>
              <a:rPr lang="en-US" sz="2000"/>
              <a:t>Personal</a:t>
            </a:r>
          </a:p>
          <a:p>
            <a:pPr algn="ctr">
              <a:lnSpc>
                <a:spcPct val="90000"/>
              </a:lnSpc>
            </a:pPr>
            <a:r>
              <a:rPr lang="en-US" sz="2000"/>
              <a:t>Firewalls</a:t>
            </a:r>
          </a:p>
        </p:txBody>
      </p:sp>
      <p:sp>
        <p:nvSpPr>
          <p:cNvPr id="128006" name="Rectangle 9"/>
          <p:cNvSpPr>
            <a:spLocks noChangeArrowheads="1"/>
          </p:cNvSpPr>
          <p:nvPr/>
        </p:nvSpPr>
        <p:spPr bwMode="auto">
          <a:xfrm>
            <a:off x="2989263" y="5219700"/>
            <a:ext cx="973137" cy="800100"/>
          </a:xfrm>
          <a:prstGeom prst="rect">
            <a:avLst/>
          </a:prstGeom>
          <a:noFill/>
          <a:ln w="9525">
            <a:noFill/>
            <a:miter lim="800000"/>
            <a:headEnd/>
            <a:tailEnd/>
          </a:ln>
        </p:spPr>
        <p:txBody>
          <a:bodyPr wrap="none">
            <a:spAutoFit/>
          </a:bodyPr>
          <a:lstStyle/>
          <a:p>
            <a:pPr algn="ctr"/>
            <a:r>
              <a:rPr lang="en-US" sz="2000"/>
              <a:t>Packet</a:t>
            </a:r>
          </a:p>
          <a:p>
            <a:pPr algn="ctr"/>
            <a:r>
              <a:rPr lang="en-US" sz="2000"/>
              <a:t>Filter</a:t>
            </a:r>
          </a:p>
        </p:txBody>
      </p:sp>
      <p:sp>
        <p:nvSpPr>
          <p:cNvPr id="128007" name="Line 10"/>
          <p:cNvSpPr>
            <a:spLocks noChangeShapeType="1"/>
          </p:cNvSpPr>
          <p:nvPr/>
        </p:nvSpPr>
        <p:spPr bwMode="auto">
          <a:xfrm>
            <a:off x="2057400" y="45148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08" name="Line 11"/>
          <p:cNvSpPr>
            <a:spLocks noChangeShapeType="1"/>
          </p:cNvSpPr>
          <p:nvPr/>
        </p:nvSpPr>
        <p:spPr bwMode="auto">
          <a:xfrm>
            <a:off x="6172200" y="45148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09" name="Line 12"/>
          <p:cNvSpPr>
            <a:spLocks noChangeShapeType="1"/>
          </p:cNvSpPr>
          <p:nvPr/>
        </p:nvSpPr>
        <p:spPr bwMode="auto">
          <a:xfrm flipH="1">
            <a:off x="6172200" y="48196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10" name="Line 13"/>
          <p:cNvSpPr>
            <a:spLocks noChangeShapeType="1"/>
          </p:cNvSpPr>
          <p:nvPr/>
        </p:nvSpPr>
        <p:spPr bwMode="auto">
          <a:xfrm flipH="1">
            <a:off x="1981200" y="48196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11" name="Rectangle 16"/>
          <p:cNvSpPr>
            <a:spLocks noChangeArrowheads="1"/>
          </p:cNvSpPr>
          <p:nvPr/>
        </p:nvSpPr>
        <p:spPr bwMode="auto">
          <a:xfrm>
            <a:off x="4800600" y="5219700"/>
            <a:ext cx="1500188" cy="800100"/>
          </a:xfrm>
          <a:prstGeom prst="rect">
            <a:avLst/>
          </a:prstGeom>
          <a:noFill/>
          <a:ln w="9525">
            <a:noFill/>
            <a:miter lim="800000"/>
            <a:headEnd/>
            <a:tailEnd/>
          </a:ln>
        </p:spPr>
        <p:txBody>
          <a:bodyPr wrap="none">
            <a:spAutoFit/>
          </a:bodyPr>
          <a:lstStyle/>
          <a:p>
            <a:pPr algn="ctr"/>
            <a:r>
              <a:rPr lang="en-US" sz="2000"/>
              <a:t>Application</a:t>
            </a:r>
          </a:p>
          <a:p>
            <a:pPr algn="ctr"/>
            <a:r>
              <a:rPr lang="en-US" sz="2000"/>
              <a:t>Proxy</a:t>
            </a:r>
          </a:p>
        </p:txBody>
      </p:sp>
      <p:sp>
        <p:nvSpPr>
          <p:cNvPr id="128012" name="Line 17"/>
          <p:cNvSpPr>
            <a:spLocks noChangeShapeType="1"/>
          </p:cNvSpPr>
          <p:nvPr/>
        </p:nvSpPr>
        <p:spPr bwMode="auto">
          <a:xfrm>
            <a:off x="4038600" y="45148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13" name="Line 18"/>
          <p:cNvSpPr>
            <a:spLocks noChangeShapeType="1"/>
          </p:cNvSpPr>
          <p:nvPr/>
        </p:nvSpPr>
        <p:spPr bwMode="auto">
          <a:xfrm flipH="1">
            <a:off x="4038600" y="481965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128014" name="Line 19"/>
          <p:cNvSpPr>
            <a:spLocks noChangeShapeType="1"/>
          </p:cNvSpPr>
          <p:nvPr/>
        </p:nvSpPr>
        <p:spPr bwMode="auto">
          <a:xfrm flipV="1">
            <a:off x="4495800" y="2819400"/>
            <a:ext cx="0" cy="1981200"/>
          </a:xfrm>
          <a:prstGeom prst="line">
            <a:avLst/>
          </a:prstGeom>
          <a:noFill/>
          <a:ln w="38100">
            <a:solidFill>
              <a:schemeClr val="tx1"/>
            </a:solidFill>
            <a:round/>
            <a:headEnd/>
            <a:tailEnd/>
          </a:ln>
        </p:spPr>
        <p:txBody>
          <a:bodyPr wrap="none" anchor="ctr"/>
          <a:lstStyle/>
          <a:p>
            <a:endParaRPr lang="en-US"/>
          </a:p>
        </p:txBody>
      </p:sp>
      <p:sp>
        <p:nvSpPr>
          <p:cNvPr id="128015" name="Rectangle 20"/>
          <p:cNvSpPr>
            <a:spLocks noChangeArrowheads="1"/>
          </p:cNvSpPr>
          <p:nvPr/>
        </p:nvSpPr>
        <p:spPr bwMode="auto">
          <a:xfrm>
            <a:off x="4108450" y="2297113"/>
            <a:ext cx="768350" cy="446087"/>
          </a:xfrm>
          <a:prstGeom prst="rect">
            <a:avLst/>
          </a:prstGeom>
          <a:noFill/>
          <a:ln w="9525">
            <a:noFill/>
            <a:miter lim="800000"/>
            <a:headEnd/>
            <a:tailEnd/>
          </a:ln>
        </p:spPr>
        <p:txBody>
          <a:bodyPr wrap="none">
            <a:spAutoFit/>
          </a:bodyPr>
          <a:lstStyle/>
          <a:p>
            <a:pPr algn="ctr"/>
            <a:r>
              <a:rPr lang="en-US" sz="2000"/>
              <a:t>DMZ</a:t>
            </a:r>
          </a:p>
        </p:txBody>
      </p:sp>
      <p:sp>
        <p:nvSpPr>
          <p:cNvPr id="128016" name="Line 24"/>
          <p:cNvSpPr>
            <a:spLocks noChangeShapeType="1"/>
          </p:cNvSpPr>
          <p:nvPr/>
        </p:nvSpPr>
        <p:spPr bwMode="auto">
          <a:xfrm>
            <a:off x="3962400" y="3352800"/>
            <a:ext cx="533400" cy="0"/>
          </a:xfrm>
          <a:prstGeom prst="line">
            <a:avLst/>
          </a:prstGeom>
          <a:noFill/>
          <a:ln w="50800">
            <a:solidFill>
              <a:schemeClr val="tx1"/>
            </a:solidFill>
            <a:round/>
            <a:headEnd/>
            <a:tailEnd/>
          </a:ln>
        </p:spPr>
        <p:txBody>
          <a:bodyPr wrap="none" anchor="ctr"/>
          <a:lstStyle/>
          <a:p>
            <a:endParaRPr lang="en-US"/>
          </a:p>
        </p:txBody>
      </p:sp>
      <p:sp>
        <p:nvSpPr>
          <p:cNvPr id="128017" name="Line 25"/>
          <p:cNvSpPr>
            <a:spLocks noChangeShapeType="1"/>
          </p:cNvSpPr>
          <p:nvPr/>
        </p:nvSpPr>
        <p:spPr bwMode="auto">
          <a:xfrm>
            <a:off x="4495800" y="3048000"/>
            <a:ext cx="685800" cy="0"/>
          </a:xfrm>
          <a:prstGeom prst="line">
            <a:avLst/>
          </a:prstGeom>
          <a:noFill/>
          <a:ln w="50800">
            <a:solidFill>
              <a:schemeClr val="tx1"/>
            </a:solidFill>
            <a:round/>
            <a:headEnd/>
            <a:tailEnd/>
          </a:ln>
        </p:spPr>
        <p:txBody>
          <a:bodyPr wrap="none" anchor="ctr"/>
          <a:lstStyle/>
          <a:p>
            <a:endParaRPr lang="en-US"/>
          </a:p>
        </p:txBody>
      </p:sp>
      <p:sp>
        <p:nvSpPr>
          <p:cNvPr id="128018" name="Line 26"/>
          <p:cNvSpPr>
            <a:spLocks noChangeShapeType="1"/>
          </p:cNvSpPr>
          <p:nvPr/>
        </p:nvSpPr>
        <p:spPr bwMode="auto">
          <a:xfrm>
            <a:off x="4495800" y="3962400"/>
            <a:ext cx="685800" cy="0"/>
          </a:xfrm>
          <a:prstGeom prst="line">
            <a:avLst/>
          </a:prstGeom>
          <a:noFill/>
          <a:ln w="50800">
            <a:solidFill>
              <a:schemeClr val="tx1"/>
            </a:solidFill>
            <a:round/>
            <a:headEnd/>
            <a:tailEnd/>
          </a:ln>
        </p:spPr>
        <p:txBody>
          <a:bodyPr wrap="none" anchor="ctr"/>
          <a:lstStyle/>
          <a:p>
            <a:endParaRPr lang="en-US"/>
          </a:p>
        </p:txBody>
      </p:sp>
      <p:sp>
        <p:nvSpPr>
          <p:cNvPr id="128019" name="Rectangle 27"/>
          <p:cNvSpPr>
            <a:spLocks noChangeArrowheads="1"/>
          </p:cNvSpPr>
          <p:nvPr/>
        </p:nvSpPr>
        <p:spPr bwMode="auto">
          <a:xfrm>
            <a:off x="5715000" y="2830513"/>
            <a:ext cx="1489075" cy="446087"/>
          </a:xfrm>
          <a:prstGeom prst="rect">
            <a:avLst/>
          </a:prstGeom>
          <a:noFill/>
          <a:ln w="9525">
            <a:noFill/>
            <a:miter lim="800000"/>
            <a:headEnd/>
            <a:tailEnd/>
          </a:ln>
        </p:spPr>
        <p:txBody>
          <a:bodyPr wrap="none">
            <a:spAutoFit/>
          </a:bodyPr>
          <a:lstStyle/>
          <a:p>
            <a:r>
              <a:rPr lang="en-US" sz="2000"/>
              <a:t>FTP server</a:t>
            </a:r>
          </a:p>
        </p:txBody>
      </p:sp>
      <p:sp>
        <p:nvSpPr>
          <p:cNvPr id="128020" name="Rectangle 28"/>
          <p:cNvSpPr>
            <a:spLocks noChangeArrowheads="1"/>
          </p:cNvSpPr>
          <p:nvPr/>
        </p:nvSpPr>
        <p:spPr bwMode="auto">
          <a:xfrm>
            <a:off x="5715000" y="3657600"/>
            <a:ext cx="1590675" cy="446088"/>
          </a:xfrm>
          <a:prstGeom prst="rect">
            <a:avLst/>
          </a:prstGeom>
          <a:noFill/>
          <a:ln w="9525">
            <a:noFill/>
            <a:miter lim="800000"/>
            <a:headEnd/>
            <a:tailEnd/>
          </a:ln>
        </p:spPr>
        <p:txBody>
          <a:bodyPr wrap="none">
            <a:spAutoFit/>
          </a:bodyPr>
          <a:lstStyle/>
          <a:p>
            <a:r>
              <a:rPr lang="en-US" sz="2000"/>
              <a:t>DNS server</a:t>
            </a:r>
          </a:p>
        </p:txBody>
      </p:sp>
      <p:sp>
        <p:nvSpPr>
          <p:cNvPr id="128021" name="Rectangle 29"/>
          <p:cNvSpPr>
            <a:spLocks noChangeArrowheads="1"/>
          </p:cNvSpPr>
          <p:nvPr/>
        </p:nvSpPr>
        <p:spPr bwMode="auto">
          <a:xfrm>
            <a:off x="1524000" y="3135313"/>
            <a:ext cx="1735138" cy="446087"/>
          </a:xfrm>
          <a:prstGeom prst="rect">
            <a:avLst/>
          </a:prstGeom>
          <a:noFill/>
          <a:ln w="9525">
            <a:noFill/>
            <a:miter lim="800000"/>
            <a:headEnd/>
            <a:tailEnd/>
          </a:ln>
        </p:spPr>
        <p:txBody>
          <a:bodyPr wrap="none">
            <a:spAutoFit/>
          </a:bodyPr>
          <a:lstStyle/>
          <a:p>
            <a:r>
              <a:rPr lang="en-US" sz="1800"/>
              <a:t>WWW </a:t>
            </a:r>
            <a:r>
              <a:rPr lang="en-US" sz="2000"/>
              <a:t>server</a:t>
            </a:r>
          </a:p>
        </p:txBody>
      </p:sp>
      <p:sp>
        <p:nvSpPr>
          <p:cNvPr id="128022" name="Line 31"/>
          <p:cNvSpPr>
            <a:spLocks noChangeShapeType="1"/>
          </p:cNvSpPr>
          <p:nvPr/>
        </p:nvSpPr>
        <p:spPr bwMode="auto">
          <a:xfrm flipV="1">
            <a:off x="4495800" y="4038600"/>
            <a:ext cx="0" cy="457200"/>
          </a:xfrm>
          <a:prstGeom prst="line">
            <a:avLst/>
          </a:prstGeom>
          <a:noFill/>
          <a:ln w="50800">
            <a:solidFill>
              <a:schemeClr val="tx1"/>
            </a:solidFill>
            <a:round/>
            <a:headEnd/>
            <a:tailEnd type="triangle" w="med" len="med"/>
          </a:ln>
        </p:spPr>
        <p:txBody>
          <a:bodyPr wrap="none" anchor="ctr"/>
          <a:lstStyle/>
          <a:p>
            <a:endParaRPr lang="en-US"/>
          </a:p>
        </p:txBody>
      </p:sp>
      <p:pic>
        <p:nvPicPr>
          <p:cNvPr id="128023" name="Picture 32"/>
          <p:cNvPicPr>
            <a:picLocks noChangeAspect="1" noChangeArrowheads="1"/>
          </p:cNvPicPr>
          <p:nvPr/>
        </p:nvPicPr>
        <p:blipFill>
          <a:blip r:embed="rId2" cstate="print"/>
          <a:srcRect/>
          <a:stretch>
            <a:fillRect/>
          </a:stretch>
        </p:blipFill>
        <p:spPr bwMode="auto">
          <a:xfrm>
            <a:off x="228600" y="4032250"/>
            <a:ext cx="1676400" cy="1377950"/>
          </a:xfrm>
          <a:prstGeom prst="rect">
            <a:avLst/>
          </a:prstGeom>
          <a:noFill/>
          <a:ln w="9525">
            <a:noFill/>
            <a:miter lim="800000"/>
            <a:headEnd/>
            <a:tailEnd/>
          </a:ln>
        </p:spPr>
      </p:pic>
      <p:pic>
        <p:nvPicPr>
          <p:cNvPr id="128024" name="Picture 33"/>
          <p:cNvPicPr>
            <a:picLocks noChangeAspect="1" noChangeArrowheads="1"/>
          </p:cNvPicPr>
          <p:nvPr/>
        </p:nvPicPr>
        <p:blipFill>
          <a:blip r:embed="rId3" cstate="print"/>
          <a:srcRect/>
          <a:stretch>
            <a:fillRect/>
          </a:stretch>
        </p:blipFill>
        <p:spPr bwMode="auto">
          <a:xfrm>
            <a:off x="7239000" y="4144963"/>
            <a:ext cx="1295400" cy="884237"/>
          </a:xfrm>
          <a:prstGeom prst="rect">
            <a:avLst/>
          </a:prstGeom>
          <a:noFill/>
          <a:ln w="9525">
            <a:noFill/>
            <a:miter lim="800000"/>
            <a:headEnd/>
            <a:tailEnd/>
          </a:ln>
        </p:spPr>
      </p:pic>
      <p:pic>
        <p:nvPicPr>
          <p:cNvPr id="128025" name="Picture 34"/>
          <p:cNvPicPr>
            <a:picLocks noChangeAspect="1" noChangeArrowheads="1"/>
          </p:cNvPicPr>
          <p:nvPr/>
        </p:nvPicPr>
        <p:blipFill>
          <a:blip r:embed="rId4" cstate="print"/>
          <a:srcRect/>
          <a:stretch>
            <a:fillRect/>
          </a:stretch>
        </p:blipFill>
        <p:spPr bwMode="auto">
          <a:xfrm>
            <a:off x="3074988" y="4343400"/>
            <a:ext cx="811212" cy="914400"/>
          </a:xfrm>
          <a:prstGeom prst="rect">
            <a:avLst/>
          </a:prstGeom>
          <a:noFill/>
          <a:ln w="9525">
            <a:noFill/>
            <a:miter lim="800000"/>
            <a:headEnd/>
            <a:tailEnd/>
          </a:ln>
        </p:spPr>
      </p:pic>
      <p:pic>
        <p:nvPicPr>
          <p:cNvPr id="128026" name="Picture 35"/>
          <p:cNvPicPr>
            <a:picLocks noChangeAspect="1" noChangeArrowheads="1"/>
          </p:cNvPicPr>
          <p:nvPr/>
        </p:nvPicPr>
        <p:blipFill>
          <a:blip r:embed="rId5" cstate="print"/>
          <a:srcRect/>
          <a:stretch>
            <a:fillRect/>
          </a:stretch>
        </p:blipFill>
        <p:spPr bwMode="auto">
          <a:xfrm>
            <a:off x="5154613" y="4368800"/>
            <a:ext cx="788987" cy="889000"/>
          </a:xfrm>
          <a:prstGeom prst="rect">
            <a:avLst/>
          </a:prstGeom>
          <a:noFill/>
          <a:ln w="9525">
            <a:noFill/>
            <a:miter lim="800000"/>
            <a:headEnd/>
            <a:tailEnd/>
          </a:ln>
        </p:spPr>
      </p:pic>
      <p:pic>
        <p:nvPicPr>
          <p:cNvPr id="128027" name="Picture 36"/>
          <p:cNvPicPr>
            <a:picLocks noChangeAspect="1" noChangeArrowheads="1"/>
          </p:cNvPicPr>
          <p:nvPr/>
        </p:nvPicPr>
        <p:blipFill>
          <a:blip r:embed="rId6" cstate="print"/>
          <a:srcRect/>
          <a:stretch>
            <a:fillRect/>
          </a:stretch>
        </p:blipFill>
        <p:spPr bwMode="auto">
          <a:xfrm>
            <a:off x="5257800" y="3581400"/>
            <a:ext cx="458788" cy="622300"/>
          </a:xfrm>
          <a:prstGeom prst="rect">
            <a:avLst/>
          </a:prstGeom>
          <a:noFill/>
          <a:ln w="9525">
            <a:noFill/>
            <a:miter lim="800000"/>
            <a:headEnd/>
            <a:tailEnd/>
          </a:ln>
        </p:spPr>
      </p:pic>
      <p:pic>
        <p:nvPicPr>
          <p:cNvPr id="128028" name="Picture 37"/>
          <p:cNvPicPr>
            <a:picLocks noChangeAspect="1" noChangeArrowheads="1"/>
          </p:cNvPicPr>
          <p:nvPr/>
        </p:nvPicPr>
        <p:blipFill>
          <a:blip r:embed="rId7" cstate="print"/>
          <a:srcRect/>
          <a:stretch>
            <a:fillRect/>
          </a:stretch>
        </p:blipFill>
        <p:spPr bwMode="auto">
          <a:xfrm>
            <a:off x="3276600" y="2819400"/>
            <a:ext cx="739775" cy="1073150"/>
          </a:xfrm>
          <a:prstGeom prst="rect">
            <a:avLst/>
          </a:prstGeom>
          <a:noFill/>
          <a:ln w="9525">
            <a:noFill/>
            <a:miter lim="800000"/>
            <a:headEnd/>
            <a:tailEnd/>
          </a:ln>
        </p:spPr>
      </p:pic>
      <p:pic>
        <p:nvPicPr>
          <p:cNvPr id="128029" name="Picture 38"/>
          <p:cNvPicPr>
            <a:picLocks noChangeAspect="1" noChangeArrowheads="1"/>
          </p:cNvPicPr>
          <p:nvPr/>
        </p:nvPicPr>
        <p:blipFill>
          <a:blip r:embed="rId6" cstate="print"/>
          <a:srcRect/>
          <a:stretch>
            <a:fillRect/>
          </a:stretch>
        </p:blipFill>
        <p:spPr bwMode="auto">
          <a:xfrm>
            <a:off x="5257800" y="2730500"/>
            <a:ext cx="458788" cy="622300"/>
          </a:xfrm>
          <a:prstGeom prst="rect">
            <a:avLst/>
          </a:prstGeom>
          <a:noFill/>
          <a:ln w="9525">
            <a:noFill/>
            <a:miter lim="800000"/>
            <a:headEnd/>
            <a:tailEnd/>
          </a:ln>
        </p:spPr>
      </p:pic>
    </p:spTree>
    <p:extLst>
      <p:ext uri="{BB962C8B-B14F-4D97-AF65-F5344CB8AC3E}">
        <p14:creationId xmlns:p14="http://schemas.microsoft.com/office/powerpoint/2010/main" val="297347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304800"/>
            <a:ext cx="3124200" cy="5410200"/>
          </a:xfrm>
        </p:spPr>
        <p:txBody>
          <a:bodyPr/>
          <a:lstStyle/>
          <a:p>
            <a:pPr eaLnBrk="1" hangingPunct="1"/>
            <a:r>
              <a:rPr lang="en-US" altLang="en-US" smtClean="0"/>
              <a:t>Firewall Locations</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3580" r="6949" b="10739"/>
          <a:stretch>
            <a:fillRect/>
          </a:stretch>
        </p:blipFill>
        <p:spPr bwMode="auto">
          <a:xfrm>
            <a:off x="3581400" y="127000"/>
            <a:ext cx="5151438" cy="64611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95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Virtual Private Networks</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l="3580" t="9250" r="3580" b="18500"/>
          <a:stretch>
            <a:fillRect/>
          </a:stretch>
        </p:blipFill>
        <p:spPr bwMode="auto">
          <a:xfrm>
            <a:off x="838200" y="1600200"/>
            <a:ext cx="7469188" cy="44989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2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277813"/>
            <a:ext cx="2395538" cy="4751387"/>
          </a:xfrm>
        </p:spPr>
        <p:txBody>
          <a:bodyPr/>
          <a:lstStyle/>
          <a:p>
            <a:pPr eaLnBrk="1" hangingPunct="1"/>
            <a:r>
              <a:rPr lang="en-US" altLang="en-US" sz="3600" smtClean="0"/>
              <a:t>Distributed Firewalls</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1790" r="4633" b="6085"/>
          <a:stretch>
            <a:fillRect/>
          </a:stretch>
        </p:blipFill>
        <p:spPr bwMode="auto">
          <a:xfrm>
            <a:off x="2771775" y="107950"/>
            <a:ext cx="6192838" cy="65706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12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81000"/>
            <a:ext cx="8229600" cy="1371600"/>
          </a:xfrm>
        </p:spPr>
        <p:txBody>
          <a:bodyPr/>
          <a:lstStyle/>
          <a:p>
            <a:pPr eaLnBrk="1" hangingPunct="1"/>
            <a:r>
              <a:rPr lang="en-US" altLang="en-US" smtClean="0"/>
              <a:t>Intrusion Prevention Systems (IPS)</a:t>
            </a:r>
          </a:p>
        </p:txBody>
      </p:sp>
      <p:sp>
        <p:nvSpPr>
          <p:cNvPr id="26627" name="Rectangle 3"/>
          <p:cNvSpPr>
            <a:spLocks noGrp="1" noChangeArrowheads="1"/>
          </p:cNvSpPr>
          <p:nvPr>
            <p:ph type="body" idx="1"/>
          </p:nvPr>
        </p:nvSpPr>
        <p:spPr>
          <a:xfrm>
            <a:off x="457200" y="1987550"/>
            <a:ext cx="8229600" cy="4138613"/>
          </a:xfrm>
        </p:spPr>
        <p:txBody>
          <a:bodyPr/>
          <a:lstStyle/>
          <a:p>
            <a:pPr eaLnBrk="1" hangingPunct="1"/>
            <a:r>
              <a:rPr lang="en-US" altLang="en-US" smtClean="0"/>
              <a:t>recent addition to security products which</a:t>
            </a:r>
          </a:p>
          <a:p>
            <a:pPr lvl="1" eaLnBrk="1" hangingPunct="1"/>
            <a:r>
              <a:rPr lang="en-US" altLang="en-US" smtClean="0"/>
              <a:t>inline net/host-based IDS that can block traffic</a:t>
            </a:r>
          </a:p>
          <a:p>
            <a:pPr lvl="1" eaLnBrk="1" hangingPunct="1"/>
            <a:r>
              <a:rPr lang="en-US" altLang="en-US" smtClean="0"/>
              <a:t>functional addition to firewall that adds IDS capabilities</a:t>
            </a:r>
          </a:p>
          <a:p>
            <a:pPr eaLnBrk="1" hangingPunct="1"/>
            <a:r>
              <a:rPr lang="en-US" altLang="en-US" smtClean="0"/>
              <a:t>can block traffic like a firewall</a:t>
            </a:r>
          </a:p>
          <a:p>
            <a:pPr eaLnBrk="1" hangingPunct="1"/>
            <a:r>
              <a:rPr lang="en-US" altLang="en-US" smtClean="0"/>
              <a:t>using IDS algorithms</a:t>
            </a:r>
          </a:p>
          <a:p>
            <a:pPr eaLnBrk="1" hangingPunct="1"/>
            <a:r>
              <a:rPr lang="en-US" altLang="en-US" smtClean="0"/>
              <a:t>may be network or host based</a:t>
            </a:r>
          </a:p>
        </p:txBody>
      </p:sp>
    </p:spTree>
    <p:extLst>
      <p:ext uri="{BB962C8B-B14F-4D97-AF65-F5344CB8AC3E}">
        <p14:creationId xmlns:p14="http://schemas.microsoft.com/office/powerpoint/2010/main" val="23316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457200"/>
            <a:ext cx="7772400" cy="1143000"/>
          </a:xfrm>
        </p:spPr>
        <p:txBody>
          <a:bodyPr/>
          <a:lstStyle/>
          <a:p>
            <a:pPr eaLnBrk="1" hangingPunct="1"/>
            <a:r>
              <a:rPr lang="en-US" smtClean="0"/>
              <a:t>Firewall as Secretary</a:t>
            </a:r>
          </a:p>
        </p:txBody>
      </p:sp>
      <p:sp>
        <p:nvSpPr>
          <p:cNvPr id="112643" name="Rectangle 3"/>
          <p:cNvSpPr>
            <a:spLocks noGrp="1" noChangeArrowheads="1"/>
          </p:cNvSpPr>
          <p:nvPr>
            <p:ph idx="1"/>
          </p:nvPr>
        </p:nvSpPr>
        <p:spPr>
          <a:xfrm>
            <a:off x="685800" y="1676400"/>
            <a:ext cx="7772400" cy="4495800"/>
          </a:xfrm>
        </p:spPr>
        <p:txBody>
          <a:bodyPr/>
          <a:lstStyle/>
          <a:p>
            <a:pPr eaLnBrk="1" hangingPunct="1"/>
            <a:r>
              <a:rPr lang="en-US" sz="2800" smtClean="0"/>
              <a:t>A firewall is like a </a:t>
            </a:r>
            <a:r>
              <a:rPr lang="en-US" sz="2800" b="1" smtClean="0">
                <a:solidFill>
                  <a:schemeClr val="accent2"/>
                </a:solidFill>
              </a:rPr>
              <a:t>secretary</a:t>
            </a:r>
            <a:endParaRPr lang="en-US" sz="2800" smtClean="0"/>
          </a:p>
          <a:p>
            <a:pPr eaLnBrk="1" hangingPunct="1"/>
            <a:r>
              <a:rPr lang="en-US" sz="2800" smtClean="0"/>
              <a:t>To meet with an executive</a:t>
            </a:r>
          </a:p>
          <a:p>
            <a:pPr lvl="1" eaLnBrk="1" hangingPunct="1"/>
            <a:r>
              <a:rPr lang="en-US" sz="2400" smtClean="0"/>
              <a:t>First contact the secretary</a:t>
            </a:r>
          </a:p>
          <a:p>
            <a:pPr lvl="1" eaLnBrk="1" hangingPunct="1"/>
            <a:r>
              <a:rPr lang="en-US" sz="2400" smtClean="0"/>
              <a:t>Secretary decides if meeting is reasonable</a:t>
            </a:r>
          </a:p>
          <a:p>
            <a:pPr lvl="1" eaLnBrk="1" hangingPunct="1"/>
            <a:r>
              <a:rPr lang="en-US" sz="2400" smtClean="0"/>
              <a:t>Secretary filters out many requests</a:t>
            </a:r>
          </a:p>
          <a:p>
            <a:pPr eaLnBrk="1" hangingPunct="1"/>
            <a:r>
              <a:rPr lang="en-US" sz="2800" smtClean="0"/>
              <a:t>You want to meet chair of CS department?</a:t>
            </a:r>
          </a:p>
          <a:p>
            <a:pPr lvl="1" eaLnBrk="1" hangingPunct="1"/>
            <a:r>
              <a:rPr lang="en-US" sz="2400" smtClean="0"/>
              <a:t>Secretary does some filtering</a:t>
            </a:r>
          </a:p>
          <a:p>
            <a:pPr eaLnBrk="1" hangingPunct="1"/>
            <a:r>
              <a:rPr lang="en-US" sz="2800" smtClean="0"/>
              <a:t>You want to meet President of US?</a:t>
            </a:r>
          </a:p>
          <a:p>
            <a:pPr lvl="1" eaLnBrk="1" hangingPunct="1"/>
            <a:r>
              <a:rPr lang="en-US" sz="2400" smtClean="0"/>
              <a:t>Secretary does lots of filtering!</a:t>
            </a:r>
          </a:p>
        </p:txBody>
      </p:sp>
    </p:spTree>
    <p:extLst>
      <p:ext uri="{BB962C8B-B14F-4D97-AF65-F5344CB8AC3E}">
        <p14:creationId xmlns:p14="http://schemas.microsoft.com/office/powerpoint/2010/main" val="76067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Firewall Capabilities &amp; Limits</a:t>
            </a:r>
          </a:p>
        </p:txBody>
      </p:sp>
      <p:sp>
        <p:nvSpPr>
          <p:cNvPr id="4099"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lang="en-US" altLang="en-US" sz="2800" dirty="0" smtClean="0"/>
              <a:t>capabilities:</a:t>
            </a:r>
          </a:p>
          <a:p>
            <a:pPr lvl="1" eaLnBrk="1" hangingPunct="1">
              <a:lnSpc>
                <a:spcPct val="90000"/>
              </a:lnSpc>
            </a:pPr>
            <a:r>
              <a:rPr lang="en-US" altLang="en-US" sz="2400" dirty="0" smtClean="0"/>
              <a:t>defines a single choke point</a:t>
            </a:r>
          </a:p>
          <a:p>
            <a:pPr lvl="1" eaLnBrk="1" hangingPunct="1">
              <a:lnSpc>
                <a:spcPct val="90000"/>
              </a:lnSpc>
            </a:pPr>
            <a:r>
              <a:rPr lang="en-US" altLang="en-US" sz="2400" dirty="0" smtClean="0"/>
              <a:t>provides a location for monitoring security events</a:t>
            </a:r>
          </a:p>
          <a:p>
            <a:pPr lvl="1" eaLnBrk="1" hangingPunct="1">
              <a:lnSpc>
                <a:spcPct val="90000"/>
              </a:lnSpc>
            </a:pPr>
            <a:r>
              <a:rPr lang="en-US" altLang="en-US" sz="2400" dirty="0" smtClean="0"/>
              <a:t>convenient platform for some Internet functions such as NAT, usage monitoring, IPSEC VPNs</a:t>
            </a:r>
          </a:p>
          <a:p>
            <a:pPr eaLnBrk="1" hangingPunct="1">
              <a:lnSpc>
                <a:spcPct val="90000"/>
              </a:lnSpc>
            </a:pPr>
            <a:r>
              <a:rPr lang="en-US" altLang="en-US" sz="2800" dirty="0" smtClean="0"/>
              <a:t>limitations:</a:t>
            </a:r>
          </a:p>
          <a:p>
            <a:pPr lvl="1" eaLnBrk="1" hangingPunct="1">
              <a:lnSpc>
                <a:spcPct val="90000"/>
              </a:lnSpc>
            </a:pPr>
            <a:r>
              <a:rPr lang="en-US" altLang="en-US" sz="2400" dirty="0" smtClean="0"/>
              <a:t>cannot protect against attacks bypassing firewall</a:t>
            </a:r>
          </a:p>
          <a:p>
            <a:pPr lvl="1" eaLnBrk="1" hangingPunct="1">
              <a:lnSpc>
                <a:spcPct val="90000"/>
              </a:lnSpc>
            </a:pPr>
            <a:r>
              <a:rPr lang="en-US" altLang="en-US" sz="2400" dirty="0" smtClean="0"/>
              <a:t>may not protect fully against internal threats</a:t>
            </a:r>
          </a:p>
          <a:p>
            <a:pPr lvl="1" eaLnBrk="1" hangingPunct="1">
              <a:lnSpc>
                <a:spcPct val="90000"/>
              </a:lnSpc>
            </a:pPr>
            <a:r>
              <a:rPr lang="en-US" altLang="en-US" sz="2400" dirty="0" smtClean="0"/>
              <a:t>improperly secured wireless LAN</a:t>
            </a:r>
          </a:p>
          <a:p>
            <a:pPr lvl="1" eaLnBrk="1" hangingPunct="1">
              <a:lnSpc>
                <a:spcPct val="90000"/>
              </a:lnSpc>
            </a:pPr>
            <a:r>
              <a:rPr lang="en-US" altLang="en-US" sz="2400" dirty="0" smtClean="0"/>
              <a:t>laptop, PDA, portable storage device infected outside then used inside</a:t>
            </a:r>
          </a:p>
        </p:txBody>
      </p:sp>
    </p:spTree>
    <p:extLst>
      <p:ext uri="{BB962C8B-B14F-4D97-AF65-F5344CB8AC3E}">
        <p14:creationId xmlns:p14="http://schemas.microsoft.com/office/powerpoint/2010/main" val="402079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mtClean="0"/>
              <a:t>Firewall Terminology</a:t>
            </a:r>
          </a:p>
        </p:txBody>
      </p:sp>
      <p:sp>
        <p:nvSpPr>
          <p:cNvPr id="113667" name="Rectangle 3"/>
          <p:cNvSpPr>
            <a:spLocks noGrp="1" noChangeArrowheads="1"/>
          </p:cNvSpPr>
          <p:nvPr>
            <p:ph idx="1"/>
          </p:nvPr>
        </p:nvSpPr>
        <p:spPr>
          <a:xfrm>
            <a:off x="685800" y="1828800"/>
            <a:ext cx="8001000" cy="4114800"/>
          </a:xfrm>
        </p:spPr>
        <p:txBody>
          <a:bodyPr/>
          <a:lstStyle/>
          <a:p>
            <a:pPr eaLnBrk="1" hangingPunct="1"/>
            <a:r>
              <a:rPr lang="en-US" dirty="0" smtClean="0"/>
              <a:t>No standard terminology </a:t>
            </a:r>
          </a:p>
          <a:p>
            <a:pPr eaLnBrk="1" hangingPunct="1"/>
            <a:r>
              <a:rPr lang="en-US" dirty="0" smtClean="0"/>
              <a:t>Types of firewalls</a:t>
            </a:r>
          </a:p>
          <a:p>
            <a:pPr lvl="1" eaLnBrk="1" hangingPunct="1"/>
            <a:r>
              <a:rPr lang="en-US" b="1" dirty="0" smtClean="0">
                <a:solidFill>
                  <a:schemeClr val="accent2"/>
                </a:solidFill>
              </a:rPr>
              <a:t>Packet filter</a:t>
            </a:r>
            <a:r>
              <a:rPr lang="en-US" dirty="0" smtClean="0"/>
              <a:t> </a:t>
            </a:r>
            <a:r>
              <a:rPr lang="en-US" dirty="0" smtClean="0">
                <a:sym typeface="Symbol" pitchFamily="18" charset="2"/>
              </a:rPr>
              <a:t></a:t>
            </a:r>
            <a:r>
              <a:rPr lang="en-US" dirty="0" smtClean="0"/>
              <a:t> works at network layer</a:t>
            </a:r>
          </a:p>
          <a:p>
            <a:pPr lvl="1" eaLnBrk="1" hangingPunct="1"/>
            <a:r>
              <a:rPr lang="en-US" b="1" dirty="0" err="1" smtClean="0">
                <a:solidFill>
                  <a:schemeClr val="accent2"/>
                </a:solidFill>
              </a:rPr>
              <a:t>Stateful</a:t>
            </a:r>
            <a:r>
              <a:rPr lang="en-US" b="1" dirty="0" smtClean="0">
                <a:solidFill>
                  <a:schemeClr val="accent2"/>
                </a:solidFill>
              </a:rPr>
              <a:t> packet filter</a:t>
            </a:r>
            <a:r>
              <a:rPr lang="en-US" dirty="0" smtClean="0"/>
              <a:t> </a:t>
            </a:r>
            <a:r>
              <a:rPr lang="en-US" dirty="0" smtClean="0">
                <a:sym typeface="Symbol" pitchFamily="18" charset="2"/>
              </a:rPr>
              <a:t></a:t>
            </a:r>
            <a:r>
              <a:rPr lang="en-US" dirty="0" smtClean="0"/>
              <a:t> transport layer</a:t>
            </a:r>
          </a:p>
          <a:p>
            <a:pPr lvl="1" eaLnBrk="1" hangingPunct="1"/>
            <a:r>
              <a:rPr lang="en-US" b="1" dirty="0" smtClean="0">
                <a:solidFill>
                  <a:schemeClr val="accent2"/>
                </a:solidFill>
              </a:rPr>
              <a:t>Application proxy</a:t>
            </a:r>
            <a:r>
              <a:rPr lang="en-US" dirty="0" smtClean="0"/>
              <a:t> </a:t>
            </a:r>
            <a:r>
              <a:rPr lang="en-US" dirty="0" smtClean="0">
                <a:sym typeface="Symbol" pitchFamily="18" charset="2"/>
              </a:rPr>
              <a:t></a:t>
            </a:r>
            <a:r>
              <a:rPr lang="en-US" dirty="0" smtClean="0"/>
              <a:t> application layer</a:t>
            </a:r>
          </a:p>
          <a:p>
            <a:pPr lvl="1" eaLnBrk="1" hangingPunct="1"/>
            <a:r>
              <a:rPr lang="en-US" dirty="0" smtClean="0"/>
              <a:t>Personal firewall </a:t>
            </a:r>
            <a:r>
              <a:rPr lang="en-US" dirty="0" smtClean="0">
                <a:sym typeface="Symbol" pitchFamily="18" charset="2"/>
              </a:rPr>
              <a:t></a:t>
            </a:r>
            <a:r>
              <a:rPr lang="en-US" dirty="0" smtClean="0"/>
              <a:t> for single user, home network, etc.</a:t>
            </a:r>
          </a:p>
        </p:txBody>
      </p:sp>
    </p:spTree>
    <p:extLst>
      <p:ext uri="{BB962C8B-B14F-4D97-AF65-F5344CB8AC3E}">
        <p14:creationId xmlns:p14="http://schemas.microsoft.com/office/powerpoint/2010/main" val="302819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IP Header</a:t>
            </a:r>
          </a:p>
        </p:txBody>
      </p:sp>
      <p:pic>
        <p:nvPicPr>
          <p:cNvPr id="61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1775" y="1844675"/>
            <a:ext cx="8680450" cy="4105275"/>
          </a:xfrm>
        </p:spPr>
      </p:pic>
    </p:spTree>
    <p:extLst>
      <p:ext uri="{BB962C8B-B14F-4D97-AF65-F5344CB8AC3E}">
        <p14:creationId xmlns:p14="http://schemas.microsoft.com/office/powerpoint/2010/main" val="253357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449388"/>
            <a:ext cx="7953375" cy="48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Text Box 3"/>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solidFill>
                  <a:schemeClr val="accent2"/>
                </a:solidFill>
                <a:latin typeface="Times New Roman" pitchFamily="18" charset="0"/>
              </a:rPr>
              <a:t>Figure  12-19</a:t>
            </a:r>
          </a:p>
        </p:txBody>
      </p:sp>
      <p:sp>
        <p:nvSpPr>
          <p:cNvPr id="7172" name="Text Box 4"/>
          <p:cNvSpPr txBox="1">
            <a:spLocks noChangeArrowheads="1"/>
          </p:cNvSpPr>
          <p:nvPr/>
        </p:nvSpPr>
        <p:spPr bwMode="auto">
          <a:xfrm>
            <a:off x="2582863" y="182563"/>
            <a:ext cx="3817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chemeClr val="accent2"/>
                </a:solidFill>
                <a:latin typeface="Times" pitchFamily="18" charset="0"/>
              </a:rPr>
              <a:t>TCP segment format</a:t>
            </a:r>
          </a:p>
        </p:txBody>
      </p:sp>
    </p:spTree>
    <p:extLst>
      <p:ext uri="{BB962C8B-B14F-4D97-AF65-F5344CB8AC3E}">
        <p14:creationId xmlns:p14="http://schemas.microsoft.com/office/powerpoint/2010/main" val="194516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smtClean="0"/>
              <a:t>Packet Filter</a:t>
            </a:r>
          </a:p>
        </p:txBody>
      </p:sp>
      <p:sp>
        <p:nvSpPr>
          <p:cNvPr id="114691" name="Rectangle 3"/>
          <p:cNvSpPr>
            <a:spLocks noGrp="1" noChangeArrowheads="1"/>
          </p:cNvSpPr>
          <p:nvPr>
            <p:ph idx="1"/>
          </p:nvPr>
        </p:nvSpPr>
        <p:spPr>
          <a:xfrm>
            <a:off x="685800" y="1519238"/>
            <a:ext cx="6096000" cy="4881562"/>
          </a:xfrm>
        </p:spPr>
        <p:txBody>
          <a:bodyPr>
            <a:normAutofit fontScale="92500" lnSpcReduction="10000"/>
          </a:bodyPr>
          <a:lstStyle/>
          <a:p>
            <a:pPr eaLnBrk="1" hangingPunct="1"/>
            <a:r>
              <a:rPr lang="en-US" sz="2800" dirty="0" smtClean="0"/>
              <a:t>Operates at network layer</a:t>
            </a:r>
          </a:p>
          <a:p>
            <a:pPr eaLnBrk="1" hangingPunct="1"/>
            <a:r>
              <a:rPr lang="en-US" sz="2800" smtClean="0"/>
              <a:t>Can filter </a:t>
            </a:r>
            <a:r>
              <a:rPr lang="en-US" sz="2800" dirty="0" smtClean="0"/>
              <a:t>based on</a:t>
            </a:r>
          </a:p>
          <a:p>
            <a:pPr lvl="1" eaLnBrk="1" hangingPunct="1"/>
            <a:r>
              <a:rPr lang="en-US" sz="2400" dirty="0" smtClean="0"/>
              <a:t>Source IP address</a:t>
            </a:r>
          </a:p>
          <a:p>
            <a:pPr lvl="1" eaLnBrk="1" hangingPunct="1"/>
            <a:r>
              <a:rPr lang="en-US" sz="2400" dirty="0" smtClean="0"/>
              <a:t>Destination IP address</a:t>
            </a:r>
          </a:p>
          <a:p>
            <a:pPr lvl="1" eaLnBrk="1" hangingPunct="1"/>
            <a:r>
              <a:rPr lang="en-US" sz="2400" dirty="0" smtClean="0"/>
              <a:t>Source Port</a:t>
            </a:r>
          </a:p>
          <a:p>
            <a:pPr lvl="1" eaLnBrk="1" hangingPunct="1"/>
            <a:r>
              <a:rPr lang="en-US" sz="2400" dirty="0" smtClean="0"/>
              <a:t>Destination Port</a:t>
            </a:r>
          </a:p>
          <a:p>
            <a:pPr lvl="1" eaLnBrk="1" hangingPunct="1"/>
            <a:r>
              <a:rPr lang="en-US" sz="2400" dirty="0" smtClean="0"/>
              <a:t>Flag bits (</a:t>
            </a:r>
            <a:r>
              <a:rPr lang="en-US" sz="2400" dirty="0" smtClean="0">
                <a:latin typeface="Times-Roman" charset="0"/>
              </a:rPr>
              <a:t>SYN</a:t>
            </a:r>
            <a:r>
              <a:rPr lang="en-US" sz="2400" dirty="0" smtClean="0"/>
              <a:t>, </a:t>
            </a:r>
            <a:r>
              <a:rPr lang="en-US" sz="2400" dirty="0" smtClean="0">
                <a:latin typeface="Times-Roman" charset="0"/>
              </a:rPr>
              <a:t>ACK</a:t>
            </a:r>
            <a:r>
              <a:rPr lang="en-US" sz="2400" dirty="0" smtClean="0"/>
              <a:t>, etc.)</a:t>
            </a:r>
          </a:p>
          <a:p>
            <a:pPr lvl="1" eaLnBrk="1" hangingPunct="1"/>
            <a:r>
              <a:rPr lang="en-US" sz="2400" dirty="0" smtClean="0"/>
              <a:t>Egress or ingress</a:t>
            </a:r>
          </a:p>
          <a:p>
            <a:pPr>
              <a:lnSpc>
                <a:spcPct val="90000"/>
              </a:lnSpc>
            </a:pPr>
            <a:r>
              <a:rPr lang="en-US" altLang="en-US" sz="2800" dirty="0"/>
              <a:t>two default policies:</a:t>
            </a:r>
          </a:p>
          <a:p>
            <a:pPr lvl="1">
              <a:lnSpc>
                <a:spcPct val="90000"/>
              </a:lnSpc>
            </a:pPr>
            <a:r>
              <a:rPr lang="en-US" altLang="en-US" sz="2400" dirty="0"/>
              <a:t>discard - prohibit unless expressly permitted</a:t>
            </a:r>
          </a:p>
          <a:p>
            <a:pPr lvl="2">
              <a:lnSpc>
                <a:spcPct val="90000"/>
              </a:lnSpc>
            </a:pPr>
            <a:r>
              <a:rPr lang="en-US" altLang="en-US" sz="2100" dirty="0"/>
              <a:t>more conservative, controlled, visible to users</a:t>
            </a:r>
          </a:p>
          <a:p>
            <a:pPr lvl="1">
              <a:lnSpc>
                <a:spcPct val="90000"/>
              </a:lnSpc>
            </a:pPr>
            <a:r>
              <a:rPr lang="en-US" altLang="en-US" sz="2400" dirty="0"/>
              <a:t>forward - permit unless expressly prohibited</a:t>
            </a:r>
          </a:p>
          <a:p>
            <a:pPr lvl="2">
              <a:lnSpc>
                <a:spcPct val="90000"/>
              </a:lnSpc>
            </a:pPr>
            <a:r>
              <a:rPr lang="en-US" altLang="en-US" sz="2100" dirty="0"/>
              <a:t>easier to manage/use but less secure</a:t>
            </a:r>
          </a:p>
          <a:p>
            <a:pPr lvl="1" eaLnBrk="1" hangingPunct="1"/>
            <a:endParaRPr lang="en-US" sz="2400" dirty="0" smtClean="0"/>
          </a:p>
        </p:txBody>
      </p:sp>
      <p:sp>
        <p:nvSpPr>
          <p:cNvPr id="114692" name="Rectangle 4"/>
          <p:cNvSpPr>
            <a:spLocks noChangeArrowheads="1"/>
          </p:cNvSpPr>
          <p:nvPr/>
        </p:nvSpPr>
        <p:spPr bwMode="auto">
          <a:xfrm>
            <a:off x="6934200" y="1914093"/>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grpSp>
        <p:nvGrpSpPr>
          <p:cNvPr id="114693" name="Group 5"/>
          <p:cNvGrpSpPr>
            <a:grpSpLocks/>
          </p:cNvGrpSpPr>
          <p:nvPr/>
        </p:nvGrpSpPr>
        <p:grpSpPr bwMode="auto">
          <a:xfrm>
            <a:off x="6864350" y="2028393"/>
            <a:ext cx="1898650" cy="3530600"/>
            <a:chOff x="3076" y="888"/>
            <a:chExt cx="1196" cy="2224"/>
          </a:xfrm>
        </p:grpSpPr>
        <p:sp>
          <p:nvSpPr>
            <p:cNvPr id="114694"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14695"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spAutoFit/>
            </a:bodyPr>
            <a:lstStyle/>
            <a:p>
              <a:pPr algn="ctr" eaLnBrk="0" hangingPunct="0"/>
              <a:r>
                <a:rPr lang="en-US" sz="2400" dirty="0">
                  <a:solidFill>
                    <a:schemeClr val="folHlink"/>
                  </a:solidFill>
                  <a:latin typeface="Arial" pitchFamily="34" charset="0"/>
                </a:rPr>
                <a:t>application</a:t>
              </a:r>
              <a:endParaRPr lang="en-US" sz="2400" dirty="0">
                <a:latin typeface="Arial" pitchFamily="34" charset="0"/>
              </a:endParaRPr>
            </a:p>
            <a:p>
              <a:pPr algn="ctr" eaLnBrk="0" hangingPunct="0"/>
              <a:endParaRPr lang="en-US" sz="2400" dirty="0">
                <a:latin typeface="Arial" pitchFamily="34" charset="0"/>
              </a:endParaRPr>
            </a:p>
            <a:p>
              <a:pPr algn="ctr" eaLnBrk="0" hangingPunct="0"/>
              <a:r>
                <a:rPr lang="en-US" sz="2400" dirty="0">
                  <a:solidFill>
                    <a:schemeClr val="folHlink"/>
                  </a:solidFill>
                  <a:latin typeface="Arial" pitchFamily="34" charset="0"/>
                </a:rPr>
                <a:t>transport</a:t>
              </a:r>
              <a:endParaRPr lang="en-US" sz="2400" dirty="0">
                <a:latin typeface="Arial" pitchFamily="34" charset="0"/>
              </a:endParaRPr>
            </a:p>
            <a:p>
              <a:pPr algn="ctr" eaLnBrk="0" hangingPunct="0"/>
              <a:endParaRPr lang="en-US" sz="2400" dirty="0">
                <a:latin typeface="Arial" pitchFamily="34" charset="0"/>
              </a:endParaRPr>
            </a:p>
            <a:p>
              <a:pPr algn="ctr" eaLnBrk="0" hangingPunct="0"/>
              <a:r>
                <a:rPr lang="en-US" sz="2400" b="1" dirty="0">
                  <a:solidFill>
                    <a:srgbClr val="FF0000"/>
                  </a:solidFill>
                  <a:latin typeface="Arial" pitchFamily="34" charset="0"/>
                </a:rPr>
                <a:t>network</a:t>
              </a:r>
            </a:p>
            <a:p>
              <a:pPr algn="ctr" eaLnBrk="0" hangingPunct="0"/>
              <a:endParaRPr lang="en-US" sz="2400" dirty="0">
                <a:latin typeface="Arial" pitchFamily="34" charset="0"/>
              </a:endParaRPr>
            </a:p>
            <a:p>
              <a:pPr algn="ctr" eaLnBrk="0" hangingPunct="0"/>
              <a:r>
                <a:rPr lang="en-US" sz="2400" dirty="0">
                  <a:latin typeface="Arial" pitchFamily="34" charset="0"/>
                </a:rPr>
                <a:t>link</a:t>
              </a:r>
            </a:p>
            <a:p>
              <a:pPr algn="ctr" eaLnBrk="0" hangingPunct="0"/>
              <a:endParaRPr lang="en-US" sz="2400" dirty="0">
                <a:latin typeface="Arial" pitchFamily="34" charset="0"/>
              </a:endParaRPr>
            </a:p>
            <a:p>
              <a:pPr algn="ctr" eaLnBrk="0" hangingPunct="0"/>
              <a:r>
                <a:rPr lang="en-US" sz="2400" dirty="0">
                  <a:latin typeface="Arial" pitchFamily="34" charset="0"/>
                </a:rPr>
                <a:t>physical</a:t>
              </a:r>
            </a:p>
          </p:txBody>
        </p:sp>
        <p:sp>
          <p:nvSpPr>
            <p:cNvPr id="114696"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14697"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14698"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14699"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332543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smtClean="0"/>
              <a:t>Packet Filter</a:t>
            </a:r>
          </a:p>
        </p:txBody>
      </p:sp>
      <p:sp>
        <p:nvSpPr>
          <p:cNvPr id="115715" name="Rectangle 3"/>
          <p:cNvSpPr>
            <a:spLocks noGrp="1" noChangeArrowheads="1"/>
          </p:cNvSpPr>
          <p:nvPr>
            <p:ph idx="1"/>
          </p:nvPr>
        </p:nvSpPr>
        <p:spPr>
          <a:xfrm>
            <a:off x="685800" y="1828800"/>
            <a:ext cx="6096000" cy="4114800"/>
          </a:xfrm>
        </p:spPr>
        <p:txBody>
          <a:bodyPr/>
          <a:lstStyle/>
          <a:p>
            <a:pPr eaLnBrk="1" hangingPunct="1"/>
            <a:r>
              <a:rPr lang="en-US" dirty="0" smtClean="0"/>
              <a:t>Advantage</a:t>
            </a:r>
          </a:p>
          <a:p>
            <a:pPr lvl="1" eaLnBrk="1" hangingPunct="1"/>
            <a:endParaRPr lang="en-US" dirty="0" smtClean="0"/>
          </a:p>
          <a:p>
            <a:pPr eaLnBrk="1" hangingPunct="1"/>
            <a:r>
              <a:rPr lang="en-US" dirty="0" smtClean="0"/>
              <a:t>Disadvantages</a:t>
            </a:r>
          </a:p>
        </p:txBody>
      </p:sp>
      <p:sp>
        <p:nvSpPr>
          <p:cNvPr id="115716" name="Rectangle 4"/>
          <p:cNvSpPr>
            <a:spLocks noChangeArrowheads="1"/>
          </p:cNvSpPr>
          <p:nvPr/>
        </p:nvSpPr>
        <p:spPr bwMode="auto">
          <a:xfrm>
            <a:off x="6775450" y="17653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grpSp>
        <p:nvGrpSpPr>
          <p:cNvPr id="115717" name="Group 5"/>
          <p:cNvGrpSpPr>
            <a:grpSpLocks/>
          </p:cNvGrpSpPr>
          <p:nvPr/>
        </p:nvGrpSpPr>
        <p:grpSpPr bwMode="auto">
          <a:xfrm>
            <a:off x="6705600" y="1879600"/>
            <a:ext cx="1898650" cy="3530600"/>
            <a:chOff x="3076" y="888"/>
            <a:chExt cx="1196" cy="2224"/>
          </a:xfrm>
        </p:grpSpPr>
        <p:sp>
          <p:nvSpPr>
            <p:cNvPr id="115718"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sz="2400"/>
            </a:p>
          </p:txBody>
        </p:sp>
        <p:sp>
          <p:nvSpPr>
            <p:cNvPr id="115719"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spAutoFit/>
            </a:bodyPr>
            <a:lstStyle/>
            <a:p>
              <a:pPr algn="ctr" eaLnBrk="0" hangingPunct="0"/>
              <a:r>
                <a:rPr lang="en-US" sz="2400">
                  <a:solidFill>
                    <a:schemeClr val="folHlink"/>
                  </a:solidFill>
                  <a:latin typeface="Arial" pitchFamily="34" charset="0"/>
                </a:rPr>
                <a:t>application</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a:solidFill>
                    <a:schemeClr val="folHlink"/>
                  </a:solidFill>
                  <a:latin typeface="Arial" pitchFamily="34" charset="0"/>
                </a:rPr>
                <a:t>transport</a:t>
              </a:r>
              <a:endParaRPr lang="en-US" sz="2400">
                <a:latin typeface="Arial" pitchFamily="34" charset="0"/>
              </a:endParaRPr>
            </a:p>
            <a:p>
              <a:pPr algn="ctr" eaLnBrk="0" hangingPunct="0"/>
              <a:endParaRPr lang="en-US" sz="2400">
                <a:latin typeface="Arial" pitchFamily="34" charset="0"/>
              </a:endParaRPr>
            </a:p>
            <a:p>
              <a:pPr algn="ctr" eaLnBrk="0" hangingPunct="0"/>
              <a:r>
                <a:rPr lang="en-US" sz="2400" b="1">
                  <a:solidFill>
                    <a:srgbClr val="FF0000"/>
                  </a:solidFill>
                  <a:latin typeface="Arial" pitchFamily="34" charset="0"/>
                </a:rPr>
                <a:t>network</a:t>
              </a:r>
            </a:p>
            <a:p>
              <a:pPr algn="ctr" eaLnBrk="0" hangingPunct="0"/>
              <a:endParaRPr lang="en-US" sz="2400">
                <a:latin typeface="Arial" pitchFamily="34" charset="0"/>
              </a:endParaRPr>
            </a:p>
            <a:p>
              <a:pPr algn="ctr" eaLnBrk="0" hangingPunct="0"/>
              <a:r>
                <a:rPr lang="en-US" sz="2400">
                  <a:latin typeface="Arial" pitchFamily="34" charset="0"/>
                </a:rPr>
                <a:t>link</a:t>
              </a:r>
            </a:p>
            <a:p>
              <a:pPr algn="ctr" eaLnBrk="0" hangingPunct="0"/>
              <a:endParaRPr lang="en-US" sz="2400">
                <a:latin typeface="Arial" pitchFamily="34" charset="0"/>
              </a:endParaRPr>
            </a:p>
            <a:p>
              <a:pPr algn="ctr" eaLnBrk="0" hangingPunct="0"/>
              <a:r>
                <a:rPr lang="en-US" sz="2400">
                  <a:latin typeface="Arial" pitchFamily="34" charset="0"/>
                </a:rPr>
                <a:t>physical</a:t>
              </a:r>
            </a:p>
          </p:txBody>
        </p:sp>
        <p:sp>
          <p:nvSpPr>
            <p:cNvPr id="115720"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en-US" sz="2400"/>
            </a:p>
          </p:txBody>
        </p:sp>
        <p:sp>
          <p:nvSpPr>
            <p:cNvPr id="115721"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en-US" sz="2400"/>
            </a:p>
          </p:txBody>
        </p:sp>
        <p:sp>
          <p:nvSpPr>
            <p:cNvPr id="115722"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en-US" sz="2400"/>
            </a:p>
          </p:txBody>
        </p:sp>
        <p:sp>
          <p:nvSpPr>
            <p:cNvPr id="115723"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en-US" sz="2400"/>
            </a:p>
          </p:txBody>
        </p:sp>
      </p:grpSp>
    </p:spTree>
    <p:extLst>
      <p:ext uri="{BB962C8B-B14F-4D97-AF65-F5344CB8AC3E}">
        <p14:creationId xmlns:p14="http://schemas.microsoft.com/office/powerpoint/2010/main" val="405255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2409</Words>
  <Application>Microsoft Macintosh PowerPoint</Application>
  <PresentationFormat>On-screen Show (4:3)</PresentationFormat>
  <Paragraphs>291</Paragraphs>
  <Slides>28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Comic Sans MS</vt:lpstr>
      <vt:lpstr>Symbol</vt:lpstr>
      <vt:lpstr>Times</vt:lpstr>
      <vt:lpstr>Times New Roman</vt:lpstr>
      <vt:lpstr>Times-Roman</vt:lpstr>
      <vt:lpstr>Wingdings</vt:lpstr>
      <vt:lpstr>Arial</vt:lpstr>
      <vt:lpstr>Office Theme</vt:lpstr>
      <vt:lpstr>Firewalls</vt:lpstr>
      <vt:lpstr>Firewalls</vt:lpstr>
      <vt:lpstr>Firewall as Secretary</vt:lpstr>
      <vt:lpstr>Firewall Capabilities &amp; Limits</vt:lpstr>
      <vt:lpstr>Firewall Terminology</vt:lpstr>
      <vt:lpstr>IP Header</vt:lpstr>
      <vt:lpstr>PowerPoint Presentation</vt:lpstr>
      <vt:lpstr>Packet Filter</vt:lpstr>
      <vt:lpstr>Packet Filter</vt:lpstr>
      <vt:lpstr>Packet Filter</vt:lpstr>
      <vt:lpstr>TCP ACK Scan</vt:lpstr>
      <vt:lpstr>TCP ACK Scan</vt:lpstr>
      <vt:lpstr>Stateful Packet Filter</vt:lpstr>
      <vt:lpstr>Stateful Filtering</vt:lpstr>
      <vt:lpstr>Stateful Packet Filter</vt:lpstr>
      <vt:lpstr>Packet Filter Rules</vt:lpstr>
      <vt:lpstr>Application Proxy</vt:lpstr>
      <vt:lpstr>Application Level Gateway (or Application Proxy)</vt:lpstr>
      <vt:lpstr>Application-Level Filtering</vt:lpstr>
      <vt:lpstr>Application Proxy</vt:lpstr>
      <vt:lpstr>Firewalk</vt:lpstr>
      <vt:lpstr>Firewalk and Proxy Firewall</vt:lpstr>
      <vt:lpstr>Personal Firewall</vt:lpstr>
      <vt:lpstr>Firewalls and Defense in Depth</vt:lpstr>
      <vt:lpstr>Firewall Locations</vt:lpstr>
      <vt:lpstr>Virtual Private Networks</vt:lpstr>
      <vt:lpstr>Distributed Firewalls</vt:lpstr>
      <vt:lpstr>Intrusion Prevention Systems (IPS)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Sencun Zhu</dc:creator>
  <cp:lastModifiedBy>Microsoft Office User</cp:lastModifiedBy>
  <cp:revision>13</cp:revision>
  <dcterms:created xsi:type="dcterms:W3CDTF">2013-09-24T02:27:13Z</dcterms:created>
  <dcterms:modified xsi:type="dcterms:W3CDTF">2018-04-29T22:32:53Z</dcterms:modified>
</cp:coreProperties>
</file>