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366" r:id="rId2"/>
    <p:sldId id="433" r:id="rId3"/>
    <p:sldId id="434" r:id="rId4"/>
    <p:sldId id="367" r:id="rId5"/>
    <p:sldId id="435" r:id="rId6"/>
    <p:sldId id="427" r:id="rId7"/>
    <p:sldId id="426" r:id="rId8"/>
    <p:sldId id="442" r:id="rId9"/>
    <p:sldId id="441" r:id="rId10"/>
    <p:sldId id="377" r:id="rId11"/>
    <p:sldId id="378" r:id="rId12"/>
    <p:sldId id="440" r:id="rId13"/>
    <p:sldId id="379" r:id="rId14"/>
    <p:sldId id="380" r:id="rId15"/>
    <p:sldId id="381" r:id="rId16"/>
    <p:sldId id="382" r:id="rId17"/>
    <p:sldId id="438" r:id="rId18"/>
    <p:sldId id="384" r:id="rId19"/>
    <p:sldId id="385" r:id="rId20"/>
    <p:sldId id="386" r:id="rId21"/>
    <p:sldId id="387" r:id="rId22"/>
    <p:sldId id="388" r:id="rId23"/>
    <p:sldId id="425" r:id="rId24"/>
    <p:sldId id="389" r:id="rId25"/>
    <p:sldId id="390" r:id="rId26"/>
    <p:sldId id="400" r:id="rId27"/>
    <p:sldId id="401" r:id="rId28"/>
    <p:sldId id="402" r:id="rId29"/>
    <p:sldId id="403" r:id="rId30"/>
    <p:sldId id="436" r:id="rId31"/>
    <p:sldId id="404" r:id="rId32"/>
    <p:sldId id="405" r:id="rId33"/>
    <p:sldId id="406" r:id="rId34"/>
    <p:sldId id="407" r:id="rId35"/>
    <p:sldId id="408" r:id="rId36"/>
    <p:sldId id="409" r:id="rId37"/>
    <p:sldId id="412" r:id="rId38"/>
    <p:sldId id="423" r:id="rId39"/>
    <p:sldId id="437" r:id="rId40"/>
    <p:sldId id="410" r:id="rId41"/>
    <p:sldId id="420" r:id="rId42"/>
    <p:sldId id="421" r:id="rId43"/>
    <p:sldId id="422" r:id="rId44"/>
    <p:sldId id="413" r:id="rId45"/>
    <p:sldId id="414" r:id="rId46"/>
    <p:sldId id="415" r:id="rId47"/>
    <p:sldId id="416" r:id="rId48"/>
    <p:sldId id="417" r:id="rId49"/>
    <p:sldId id="418" r:id="rId50"/>
    <p:sldId id="41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037" autoAdjust="0"/>
  </p:normalViewPr>
  <p:slideViewPr>
    <p:cSldViewPr>
      <p:cViewPr varScale="1">
        <p:scale>
          <a:sx n="85" d="100"/>
          <a:sy n="85" d="100"/>
        </p:scale>
        <p:origin x="2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CF68-C619-4066-8A6D-C319F740D451}" type="datetimeFigureOut">
              <a:rPr lang="en-US" smtClean="0"/>
              <a:pPr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F348-5C00-4906-8D85-D43704CD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en.wikipedia.org/wiki/Prime_numbe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uler's_totient_function" TargetMode="External"/><Relationship Id="rId4" Type="http://schemas.openxmlformats.org/officeDocument/2006/relationships/hyperlink" Target="http://en.wikipedia.org/wiki/Arithmetic_function" TargetMode="External"/><Relationship Id="rId5" Type="http://schemas.openxmlformats.org/officeDocument/2006/relationships/hyperlink" Target="http://en.wikipedia.org/wiki/Totative" TargetMode="External"/><Relationship Id="rId6" Type="http://schemas.openxmlformats.org/officeDocument/2006/relationships/hyperlink" Target="http://en.wikipedia.org/wiki/Relatively_prim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071CF-667F-4CFE-B59D-76A2429B0731}" type="slidenum">
              <a:rPr lang="en-AU"/>
              <a:pPr/>
              <a:t>2</a:t>
            </a:fld>
            <a:endParaRPr lang="en-AU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997" y="686474"/>
            <a:ext cx="4944140" cy="3429532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 lIns="89211" tIns="44606" rIns="89211" bIns="44606"/>
          <a:lstStyle/>
          <a:p>
            <a:r>
              <a:rPr lang="en-US"/>
              <a:t>Stallings Fig 9.1</a:t>
            </a:r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7D99C-FAE4-4179-BF3C-AE886BEDEEDB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E6BFC-DEF7-42A8-A596-A783273521AE}" type="slidenum">
              <a:rPr lang="en-AU"/>
              <a:pPr/>
              <a:t>38</a:t>
            </a:fld>
            <a:endParaRPr lang="en-AU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A284C-30DA-4739-89C3-34192D00D207}" type="slidenum">
              <a:rPr lang="en-AU"/>
              <a:pPr/>
              <a:t>41</a:t>
            </a:fld>
            <a:endParaRPr lang="en-AU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12B3F-A256-4C1D-A219-D449875B6BE0}" type="slidenum">
              <a:rPr lang="en-AU"/>
              <a:pPr/>
              <a:t>42</a:t>
            </a:fld>
            <a:endParaRPr lang="en-AU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4" y="686474"/>
            <a:ext cx="4944140" cy="3429532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389A4-3A2E-445B-861B-B1925281378D}" type="slidenum">
              <a:rPr lang="en-AU"/>
              <a:pPr/>
              <a:t>43</a:t>
            </a:fld>
            <a:endParaRPr lang="en-AU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4" y="686474"/>
            <a:ext cx="4944140" cy="3429532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E4C7B-1F81-4724-9935-6924EB4D6512}" type="slidenum">
              <a:rPr lang="en-AU"/>
              <a:pPr/>
              <a:t>3</a:t>
            </a:fld>
            <a:endParaRPr lang="en-AU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4" y="686474"/>
            <a:ext cx="4944140" cy="3429532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13FDA-23D5-4537-8F9B-E1EB178821B4}" type="slidenum">
              <a:rPr lang="en-AU"/>
              <a:pPr/>
              <a:t>5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081F5-D20B-47A1-AB1A-7C59767BEE4B}" type="slidenum">
              <a:rPr lang="en-AU"/>
              <a:pPr/>
              <a:t>6</a:t>
            </a:fld>
            <a:endParaRPr lang="en-AU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4" y="686474"/>
            <a:ext cx="4944140" cy="3429532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B092F-B788-42CE-A87A-4EF1DB8394CF}" type="slidenum">
              <a:rPr lang="en-AU"/>
              <a:pPr/>
              <a:t>7</a:t>
            </a:fld>
            <a:endParaRPr lang="en-A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 82 01 0a 02 82 01 01 00 e3 be 7e 0a 86 a3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6b 6d 3d 2b a1 97 ad 49 24 4d d7 77 b9 34 79 08 a5 9e a2 9e de 47 12 92 3d 7e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 86 b1 e8 4f 3d 5f f7 d0 a7 77 9a 5b 1f 0a 03 b5 19 53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a5 21 94 69 63 9d 6a 4c 91 0c 10 47 be 11 fa 6c 86 25 b7 ab 04 68 42 38 09 65 f0 14 da 19 9e fa 6b 0b ab 62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8d a7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63 70 23 a8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81 f3 d1 6e 88 67 53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12 a4 29 75 8a a7 f2 57 3d a2 83 98 97 f2 0a 7d d4 e7 43 6e 30 78 62 22 59 59 b8 71 27 45 aa 0f 66 c6 55 3f fa 32 17 2b 31 8f 46 a0 fa 69 14 7c 9d 9f 5a e2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33 4e 10 a6 b3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77 63 d8 c3 9e f4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79 9a 7a d4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9a cc c3 b7 a9 5d cc 11 3a 07 bb 6f 97 a4 01 23 47 95 1f a3 77 fa 58 92 c6 c7 d0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93 18 42 b7 7e f7 9e 65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d5 3b ca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 c5 70 a1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d4 10 9a f0 12 04 44 ac 1a 5b 78 50 45 57 4c 6f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81 5c 2d b3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76 a1 1e 65 02 03 01 00 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F348-5C00-4906-8D85-D43704CD8F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the product is over the distinct </a:t>
            </a:r>
            <a:r>
              <a:rPr lang="en-US" dirty="0" smtClean="0">
                <a:hlinkClick r:id="rId3" tooltip="Prime number"/>
              </a:rPr>
              <a:t>prime numbers</a:t>
            </a:r>
            <a:r>
              <a:rPr lang="en-US" dirty="0" smtClean="0"/>
              <a:t> dividing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F348-5C00-4906-8D85-D43704CD8F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OiLer</a:t>
            </a:r>
            <a:endParaRPr lang="en-US" dirty="0" smtClean="0"/>
          </a:p>
          <a:p>
            <a:r>
              <a:rPr lang="en-US" dirty="0" smtClean="0"/>
              <a:t>where φ(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n-US" dirty="0" smtClean="0">
                <a:hlinkClick r:id="rId3" tooltip="Euler's totient function"/>
              </a:rPr>
              <a:t>Euler's totient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an </a:t>
            </a:r>
            <a:r>
              <a:rPr lang="en-US" dirty="0" smtClean="0">
                <a:hlinkClick r:id="rId4" tooltip="Arithmetic function"/>
              </a:rPr>
              <a:t>arithmetic function</a:t>
            </a:r>
            <a:r>
              <a:rPr lang="en-US" dirty="0" smtClean="0"/>
              <a:t> that counts the </a:t>
            </a:r>
            <a:r>
              <a:rPr lang="en-US" dirty="0" err="1" smtClean="0">
                <a:hlinkClick r:id="rId5" tooltip="Totative"/>
              </a:rPr>
              <a:t>totatives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, that is, the positive integers less than or equal to </a:t>
            </a:r>
            <a:r>
              <a:rPr lang="en-US" i="1" dirty="0" smtClean="0"/>
              <a:t>n</a:t>
            </a:r>
            <a:r>
              <a:rPr lang="en-US" dirty="0" smtClean="0"/>
              <a:t> that are </a:t>
            </a:r>
            <a:r>
              <a:rPr lang="en-US" dirty="0" smtClean="0">
                <a:hlinkClick r:id="rId6" tooltip="Relatively prime"/>
              </a:rPr>
              <a:t>relatively prime</a:t>
            </a:r>
            <a:r>
              <a:rPr lang="en-US" dirty="0" smtClean="0"/>
              <a:t> to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F348-5C00-4906-8D85-D43704CD8F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C5F22-FF6C-4386-8DA2-F87FE6C8F892}" type="slidenum">
              <a:rPr lang="en-AU"/>
              <a:pPr/>
              <a:t>23</a:t>
            </a:fld>
            <a:endParaRPr lang="en-AU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A444-E7D5-429B-9FBF-0ABDAF059E53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1D1-DC05-4946-8FFD-1959631F50AA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59AA-9A82-45A9-B30D-89A73FA5B7B2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5860-6334-4556-AB79-6B8BA4EE6068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9EA-165F-4001-82FF-1A02E0D8CEDC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F664-481A-4F24-8CAD-08BD014B83A6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160D-F0A2-4990-9E8C-E59EBF066F8A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FA3C-0F01-4EB5-AE48-700886A53DBB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BDB7-22FC-42F5-A015-A2D1E6036EDD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DE4B-7333-49DB-8CAD-6623536D6998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0671-B8DF-459C-B199-F218B854968E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1715-F6FD-420D-A2AF-E6D9371CB746}" type="datetime1">
              <a:rPr lang="en-US" smtClean="0"/>
              <a:pPr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Part 1  Cryptography                                                                                                   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6755-107C-4147-A005-686284097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xtended_Euclidean_algorith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wav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Public Key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848600" cy="4191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Let </a:t>
            </a:r>
            <a:r>
              <a:rPr lang="en-US" sz="2800" dirty="0" smtClean="0">
                <a:latin typeface="Times-Roman" charset="0"/>
              </a:rPr>
              <a:t>p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Times-Roman" charset="0"/>
              </a:rPr>
              <a:t>q</a:t>
            </a:r>
            <a:r>
              <a:rPr lang="en-US" sz="2800" dirty="0" smtClean="0"/>
              <a:t> be two large prime numbers</a:t>
            </a:r>
          </a:p>
          <a:p>
            <a:pPr eaLnBrk="1" hangingPunct="1"/>
            <a:r>
              <a:rPr lang="en-US" sz="2800" dirty="0" smtClean="0"/>
              <a:t>Let </a:t>
            </a:r>
            <a:r>
              <a:rPr lang="en-US" sz="2800" dirty="0" smtClean="0">
                <a:latin typeface="Times-Roman" charset="0"/>
              </a:rPr>
              <a:t>N = </a:t>
            </a:r>
            <a:r>
              <a:rPr lang="en-US" sz="2800" dirty="0" err="1" smtClean="0">
                <a:latin typeface="Times-Roman" charset="0"/>
              </a:rPr>
              <a:t>pq</a:t>
            </a:r>
            <a:r>
              <a:rPr lang="en-US" sz="2800" dirty="0" smtClean="0"/>
              <a:t> be the </a:t>
            </a:r>
            <a:r>
              <a:rPr lang="en-US" sz="2800" b="1" dirty="0" smtClean="0">
                <a:solidFill>
                  <a:schemeClr val="hlink"/>
                </a:solidFill>
              </a:rPr>
              <a:t>modulus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dirty="0" smtClean="0"/>
              <a:t>Choose </a:t>
            </a:r>
            <a:r>
              <a:rPr lang="en-US" sz="2800" dirty="0" smtClean="0">
                <a:latin typeface="Times-Roman" charset="0"/>
              </a:rPr>
              <a:t>e</a:t>
            </a:r>
            <a:r>
              <a:rPr lang="en-US" sz="2800" dirty="0" smtClean="0"/>
              <a:t> relatively prime to </a:t>
            </a:r>
            <a:r>
              <a:rPr lang="en-US" sz="2800" dirty="0" smtClean="0">
                <a:latin typeface="Times-Roman" charset="0"/>
              </a:rPr>
              <a:t>(p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1)(q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Find </a:t>
            </a:r>
            <a:r>
              <a:rPr lang="en-US" sz="2800" dirty="0" smtClean="0">
                <a:latin typeface="Times-Roman" charset="0"/>
              </a:rPr>
              <a:t>d</a:t>
            </a:r>
            <a:r>
              <a:rPr lang="en-US" sz="2800" dirty="0" smtClean="0"/>
              <a:t> </a:t>
            </a:r>
            <a:r>
              <a:rPr lang="en-US" sz="2800" dirty="0" err="1" smtClean="0"/>
              <a:t>s.t.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Times-Roman" charset="0"/>
              </a:rPr>
              <a:t>ed</a:t>
            </a:r>
            <a:r>
              <a:rPr lang="en-US" sz="2800" dirty="0" smtClean="0">
                <a:latin typeface="Times-Roman" charset="0"/>
              </a:rPr>
              <a:t> = 1 mod (p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1)(q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</a:t>
            </a:r>
          </a:p>
          <a:p>
            <a:pPr lvl="1"/>
            <a:r>
              <a:rPr lang="en-US" sz="2400" dirty="0" smtClean="0">
                <a:latin typeface="Times-Roman" charset="0"/>
              </a:rPr>
              <a:t>Based on </a:t>
            </a:r>
            <a:r>
              <a:rPr lang="en-US" sz="2400" dirty="0">
                <a:hlinkClick r:id="rId2" tooltip="Extended Euclidean algorithm"/>
              </a:rPr>
              <a:t>extended Euclidean algorithm</a:t>
            </a:r>
            <a:endParaRPr lang="en-US" sz="2400" dirty="0" smtClean="0">
              <a:latin typeface="Times-Roman" charset="0"/>
            </a:endParaRPr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Public key</a:t>
            </a:r>
            <a:r>
              <a:rPr lang="en-US" sz="2800" dirty="0" smtClean="0"/>
              <a:t> is </a:t>
            </a:r>
            <a:r>
              <a:rPr lang="en-US" sz="2800" dirty="0" smtClean="0">
                <a:latin typeface="Times-Roman" charset="0"/>
              </a:rPr>
              <a:t>(</a:t>
            </a:r>
            <a:r>
              <a:rPr lang="en-US" sz="2800" dirty="0" err="1" smtClean="0">
                <a:latin typeface="Times-Roman" charset="0"/>
              </a:rPr>
              <a:t>N,e</a:t>
            </a:r>
            <a:r>
              <a:rPr lang="en-US" sz="2800" dirty="0" smtClean="0">
                <a:latin typeface="Times-Roman" charset="0"/>
              </a:rPr>
              <a:t>)</a:t>
            </a:r>
            <a:endParaRPr lang="en-US" sz="2800" dirty="0" smtClean="0"/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Private key</a:t>
            </a:r>
            <a:r>
              <a:rPr lang="en-US" sz="2800" dirty="0" smtClean="0"/>
              <a:t> is </a:t>
            </a:r>
            <a:r>
              <a:rPr lang="en-US" sz="2800" dirty="0" smtClean="0">
                <a:latin typeface="Times-Roman" charset="0"/>
              </a:rPr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RSA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620000" cy="4800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To encrypt message </a:t>
            </a:r>
            <a:r>
              <a:rPr lang="en-US" sz="2400" dirty="0" smtClean="0">
                <a:latin typeface="Times-Roman" charset="0"/>
              </a:rPr>
              <a:t>M</a:t>
            </a:r>
            <a:r>
              <a:rPr lang="en-US" sz="2800" dirty="0" smtClean="0"/>
              <a:t> compute</a:t>
            </a:r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C = M</a:t>
            </a:r>
            <a:r>
              <a:rPr lang="en-US" sz="2400" baseline="30000" dirty="0" smtClean="0">
                <a:latin typeface="Times-Roman" charset="0"/>
              </a:rPr>
              <a:t>e</a:t>
            </a:r>
            <a:r>
              <a:rPr lang="en-US" sz="2400" dirty="0" smtClean="0">
                <a:latin typeface="Times-Roman" charset="0"/>
              </a:rPr>
              <a:t> mod N 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To decrypt </a:t>
            </a:r>
            <a:r>
              <a:rPr lang="en-US" sz="2400" dirty="0" smtClean="0">
                <a:latin typeface="Times-Roman" charset="0"/>
              </a:rPr>
              <a:t>C</a:t>
            </a:r>
            <a:r>
              <a:rPr lang="en-US" sz="2800" dirty="0" smtClean="0"/>
              <a:t> compute</a:t>
            </a:r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M = C</a:t>
            </a:r>
            <a:r>
              <a:rPr lang="en-US" sz="2400" baseline="30000" dirty="0" smtClean="0">
                <a:latin typeface="Times-Roman" charset="0"/>
              </a:rPr>
              <a:t>d</a:t>
            </a:r>
            <a:r>
              <a:rPr lang="en-US" sz="2400" dirty="0" smtClean="0">
                <a:latin typeface="Times-Roman" charset="0"/>
              </a:rPr>
              <a:t> mod N 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Recall that </a:t>
            </a:r>
            <a:r>
              <a:rPr lang="en-US" sz="2400" dirty="0" smtClean="0">
                <a:latin typeface="Times-Roman" charset="0"/>
              </a:rPr>
              <a:t>e</a:t>
            </a:r>
            <a:r>
              <a:rPr lang="en-US" sz="2800" dirty="0" smtClean="0"/>
              <a:t> and </a:t>
            </a:r>
            <a:r>
              <a:rPr lang="en-US" sz="2400" dirty="0" smtClean="0">
                <a:latin typeface="Times-Roman" charset="0"/>
              </a:rPr>
              <a:t>N</a:t>
            </a:r>
            <a:r>
              <a:rPr lang="en-US" sz="2800" dirty="0" smtClean="0"/>
              <a:t> are public</a:t>
            </a:r>
          </a:p>
          <a:p>
            <a:pPr eaLnBrk="1" hangingPunct="1"/>
            <a:r>
              <a:rPr lang="en-US" sz="2800" dirty="0" smtClean="0"/>
              <a:t>If attacker can factor </a:t>
            </a:r>
            <a:r>
              <a:rPr lang="en-US" sz="2800" dirty="0" smtClean="0">
                <a:latin typeface="Times-Roman" charset="0"/>
              </a:rPr>
              <a:t>N</a:t>
            </a:r>
            <a:r>
              <a:rPr lang="en-US" sz="2800" dirty="0" smtClean="0"/>
              <a:t>, he can use </a:t>
            </a:r>
            <a:r>
              <a:rPr lang="en-US" sz="2800" dirty="0" smtClean="0">
                <a:latin typeface="Times-Roman" charset="0"/>
              </a:rPr>
              <a:t>e</a:t>
            </a:r>
            <a:r>
              <a:rPr lang="en-US" sz="2800" dirty="0" smtClean="0"/>
              <a:t> to easily find </a:t>
            </a:r>
            <a:r>
              <a:rPr lang="en-US" sz="2800" dirty="0" smtClean="0">
                <a:latin typeface="Times-Roman" charset="0"/>
              </a:rPr>
              <a:t>d</a:t>
            </a:r>
            <a:r>
              <a:rPr lang="en-US" sz="2800" dirty="0" smtClean="0"/>
              <a:t> since </a:t>
            </a:r>
            <a:r>
              <a:rPr lang="en-US" sz="2800" dirty="0" err="1" smtClean="0">
                <a:latin typeface="Times-Roman" charset="0"/>
              </a:rPr>
              <a:t>ed</a:t>
            </a:r>
            <a:r>
              <a:rPr lang="en-US" sz="2800" dirty="0" smtClean="0">
                <a:latin typeface="Times-Roman" charset="0"/>
              </a:rPr>
              <a:t> = 1 mod (p</a:t>
            </a:r>
            <a:r>
              <a:rPr lang="en-US" sz="28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1)(q</a:t>
            </a:r>
            <a:r>
              <a:rPr lang="en-US" sz="28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sz="2800" dirty="0" smtClean="0">
                <a:latin typeface="Times-Roman" charset="0"/>
              </a:rPr>
              <a:t>1)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Factoring the modulus breaks RSA</a:t>
            </a:r>
          </a:p>
          <a:p>
            <a:pPr eaLnBrk="1" hangingPunct="1"/>
            <a:r>
              <a:rPr lang="en-US" sz="2800" dirty="0" smtClean="0"/>
              <a:t>It is not known whether factoring is the only way to break RSA</a:t>
            </a:r>
          </a:p>
          <a:p>
            <a:pPr eaLnBrk="1" hangingPunct="1"/>
            <a:r>
              <a:rPr lang="en-US" sz="2800" dirty="0" smtClean="0"/>
              <a:t>Other attacks: e.g., timing attack, forward search attack.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Euler’s Theorem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562392"/>
            <a:ext cx="2861315" cy="430945"/>
          </a:xfrm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2286000"/>
            <a:ext cx="75612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where φ(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is Euler's totient function and "... ≡ ... (mod </a:t>
            </a:r>
            <a:r>
              <a:rPr lang="en-US" altLang="en-US" sz="2400" i="1" dirty="0"/>
              <a:t>n</a:t>
            </a:r>
            <a:r>
              <a:rPr lang="en-US" altLang="en-US" sz="2400" dirty="0"/>
              <a:t>)" denotes ... congruence ... modulo n.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In number theory, the </a:t>
            </a:r>
            <a:r>
              <a:rPr lang="en-US" altLang="en-US" sz="2400" b="1" dirty="0"/>
              <a:t>totient</a:t>
            </a:r>
            <a:r>
              <a:rPr lang="en-US" altLang="en-US" sz="2400" dirty="0"/>
              <a:t> of a positive integer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defined to be the number of positive integers less than or equal to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that are coprime to </a:t>
            </a:r>
            <a:r>
              <a:rPr lang="en-US" altLang="en-US" sz="2400" i="1" dirty="0"/>
              <a:t>n</a:t>
            </a:r>
            <a:r>
              <a:rPr lang="en-US" altLang="en-US" sz="2400" dirty="0"/>
              <a:t> (i.e. having no common positive factors other than 1).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φ(10) = </a:t>
            </a:r>
          </a:p>
          <a:p>
            <a:pPr eaLnBrk="1" hangingPunct="1"/>
            <a:r>
              <a:rPr lang="en-US" altLang="en-US" sz="2400" dirty="0" smtClean="0"/>
              <a:t>7</a:t>
            </a:r>
            <a:r>
              <a:rPr lang="en-US" altLang="en-US" sz="2400" baseline="30000" dirty="0" smtClean="0"/>
              <a:t>222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(mod 10) = ?.</a:t>
            </a:r>
          </a:p>
        </p:txBody>
      </p:sp>
      <p:pic>
        <p:nvPicPr>
          <p:cNvPr id="1026" name="Picture 2" descr="&#10;\varphi(n) =n \prod_{p\mid n} \left(1-\frac{1}{p}\right),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12" y="1429731"/>
            <a:ext cx="2438400" cy="70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Does RSA Really Work?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Given </a:t>
            </a:r>
            <a:r>
              <a:rPr lang="en-US" sz="2400" dirty="0" smtClean="0">
                <a:latin typeface="Times-Roman" charset="0"/>
              </a:rPr>
              <a:t>C = M</a:t>
            </a:r>
            <a:r>
              <a:rPr lang="en-US" sz="2400" baseline="30000" dirty="0" smtClean="0">
                <a:latin typeface="Times-Roman" charset="0"/>
              </a:rPr>
              <a:t>e</a:t>
            </a:r>
            <a:r>
              <a:rPr lang="en-US" sz="2400" dirty="0" smtClean="0">
                <a:latin typeface="Times-Roman" charset="0"/>
              </a:rPr>
              <a:t> mod N</a:t>
            </a:r>
            <a:r>
              <a:rPr lang="en-US" sz="2800" dirty="0" smtClean="0"/>
              <a:t> we must show </a:t>
            </a:r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M = C</a:t>
            </a:r>
            <a:r>
              <a:rPr lang="en-US" sz="2400" baseline="30000" dirty="0" smtClean="0">
                <a:latin typeface="Times-Roman" charset="0"/>
              </a:rPr>
              <a:t>d</a:t>
            </a:r>
            <a:r>
              <a:rPr lang="en-US" sz="2400" dirty="0" smtClean="0">
                <a:latin typeface="Times-Roman" charset="0"/>
              </a:rPr>
              <a:t> mod N = M</a:t>
            </a:r>
            <a:r>
              <a:rPr lang="en-US" sz="2400" baseline="30000" dirty="0" smtClean="0">
                <a:latin typeface="Times-Roman" charset="0"/>
              </a:rPr>
              <a:t>ed</a:t>
            </a:r>
            <a:r>
              <a:rPr lang="en-US" sz="2400" dirty="0" smtClean="0">
                <a:latin typeface="Times-Roman" charset="0"/>
              </a:rPr>
              <a:t> mod N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We’ll use </a:t>
            </a:r>
            <a:r>
              <a:rPr lang="en-US" sz="2800" b="1" dirty="0" smtClean="0">
                <a:solidFill>
                  <a:schemeClr val="hlink"/>
                </a:solidFill>
              </a:rPr>
              <a:t>Euler’s Theorem</a:t>
            </a:r>
            <a:endParaRPr lang="en-US" sz="2800" dirty="0" smtClean="0"/>
          </a:p>
          <a:p>
            <a:pPr lvl="1" eaLnBrk="1" hangingPunct="1"/>
            <a:r>
              <a:rPr lang="en-US" sz="2400" dirty="0" smtClean="0">
                <a:latin typeface="Times-Roman" charset="0"/>
              </a:rPr>
              <a:t>If x is relatively prime to n then x</a:t>
            </a:r>
            <a:r>
              <a:rPr lang="en-US" sz="2400" baseline="30000" dirty="0" smtClean="0">
                <a:latin typeface="Times-Roman" charset="0"/>
                <a:sym typeface="Symbol" pitchFamily="18" charset="2"/>
              </a:rPr>
              <a:t>(</a:t>
            </a:r>
            <a:r>
              <a:rPr lang="en-US" sz="2400" baseline="30000" dirty="0" smtClean="0">
                <a:latin typeface="Times-Roman" charset="0"/>
              </a:rPr>
              <a:t>n)</a:t>
            </a:r>
            <a:r>
              <a:rPr lang="en-US" sz="2400" dirty="0" smtClean="0">
                <a:latin typeface="Times-Roman" charset="0"/>
              </a:rPr>
              <a:t> = 1 mod n </a:t>
            </a:r>
          </a:p>
          <a:p>
            <a:r>
              <a:rPr lang="en-US" sz="2800" dirty="0"/>
              <a:t>Facts: </a:t>
            </a:r>
          </a:p>
          <a:p>
            <a:pPr lvl="1"/>
            <a:r>
              <a:rPr lang="en-US" sz="2400" dirty="0" err="1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= 1 mod (p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By definition of “mod”, </a:t>
            </a:r>
            <a:r>
              <a:rPr lang="en-US" sz="2400" dirty="0" err="1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= k(p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 + 1</a:t>
            </a:r>
          </a:p>
          <a:p>
            <a:pPr lvl="1"/>
            <a:r>
              <a:rPr lang="en-US" sz="2400" dirty="0">
                <a:latin typeface="Times-Roman" charset="0"/>
                <a:sym typeface="Symbol" pitchFamily="18" charset="2"/>
              </a:rPr>
              <a:t>(N</a:t>
            </a:r>
            <a:r>
              <a:rPr lang="en-US" sz="2400" dirty="0">
                <a:latin typeface="Times-Roman" charset="0"/>
              </a:rPr>
              <a:t>) = (p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</a:t>
            </a:r>
          </a:p>
          <a:p>
            <a:pPr lvl="1"/>
            <a:r>
              <a:rPr lang="en-US" sz="2400" dirty="0"/>
              <a:t>Then </a:t>
            </a:r>
            <a:r>
              <a:rPr lang="en-US" sz="2400" dirty="0" err="1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  <a:sym typeface="Symbol" pitchFamily="18" charset="2"/>
              </a:rPr>
              <a:t></a:t>
            </a:r>
            <a:r>
              <a:rPr lang="en-US" sz="2400" dirty="0">
                <a:latin typeface="Times-Roman" charset="0"/>
              </a:rPr>
              <a:t> 1 = k(p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1)(q </a:t>
            </a:r>
            <a:r>
              <a:rPr lang="en-US" sz="24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dirty="0">
                <a:latin typeface="Times-Roman" charset="0"/>
              </a:rPr>
              <a:t>1) = k</a:t>
            </a:r>
            <a:r>
              <a:rPr lang="en-US" sz="2400" dirty="0">
                <a:latin typeface="Times-Roman" charset="0"/>
                <a:sym typeface="Symbol" pitchFamily="18" charset="2"/>
              </a:rPr>
              <a:t>(N</a:t>
            </a:r>
            <a:r>
              <a:rPr lang="en-US" sz="2400" dirty="0">
                <a:latin typeface="Times-Roman" charset="0"/>
              </a:rPr>
              <a:t>)</a:t>
            </a:r>
          </a:p>
          <a:p>
            <a:r>
              <a:rPr lang="en-US" sz="2400" dirty="0">
                <a:latin typeface="Times-Roman" charset="0"/>
              </a:rPr>
              <a:t>M</a:t>
            </a:r>
            <a:r>
              <a:rPr lang="en-US" sz="2400" baseline="30000" dirty="0">
                <a:latin typeface="Times-Roman" charset="0"/>
              </a:rPr>
              <a:t>ed</a:t>
            </a:r>
            <a:r>
              <a:rPr lang="en-US" sz="2400" dirty="0">
                <a:latin typeface="Times-Roman" charset="0"/>
              </a:rPr>
              <a:t> = M</a:t>
            </a:r>
            <a:r>
              <a:rPr lang="en-US" sz="2400" baseline="30000" dirty="0">
                <a:latin typeface="Times-Roman" charset="0"/>
              </a:rPr>
              <a:t>(</a:t>
            </a:r>
            <a:r>
              <a:rPr lang="en-US" sz="2400" baseline="30000" dirty="0" err="1">
                <a:latin typeface="Times-Roman" charset="0"/>
              </a:rPr>
              <a:t>ed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baseline="300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baseline="30000" dirty="0">
                <a:latin typeface="Times-Roman" charset="0"/>
              </a:rPr>
              <a:t>1) + 1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dirty="0" err="1">
                <a:latin typeface="Times-Roman" charset="0"/>
                <a:sym typeface="Symbol" pitchFamily="18" charset="2"/>
              </a:rPr>
              <a:t>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baseline="30000" dirty="0" err="1">
                <a:latin typeface="Times-Roman" charset="0"/>
              </a:rPr>
              <a:t>ed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baseline="30000" dirty="0">
                <a:latin typeface="Times-Roman" charset="0"/>
                <a:sym typeface="Symbol" pitchFamily="18" charset="2"/>
              </a:rPr>
              <a:t> </a:t>
            </a:r>
            <a:r>
              <a:rPr lang="en-US" sz="2400" baseline="30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dirty="0" err="1">
                <a:latin typeface="Times-Roman" charset="0"/>
                <a:sym typeface="Symbol" pitchFamily="18" charset="2"/>
              </a:rPr>
              <a:t>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baseline="30000" dirty="0" err="1">
                <a:latin typeface="Times-Roman" charset="0"/>
              </a:rPr>
              <a:t>k</a:t>
            </a:r>
            <a:r>
              <a:rPr lang="en-US" sz="2400" baseline="30000" dirty="0">
                <a:latin typeface="Times-Roman" charset="0"/>
                <a:sym typeface="Symbol" pitchFamily="18" charset="2"/>
              </a:rPr>
              <a:t>(N</a:t>
            </a:r>
            <a:r>
              <a:rPr lang="en-US" sz="2400" baseline="30000" dirty="0">
                <a:latin typeface="Times-Roman" charset="0"/>
              </a:rPr>
              <a:t>)</a:t>
            </a:r>
            <a:r>
              <a:rPr lang="en-US" sz="2400" dirty="0">
                <a:latin typeface="Times-Roman" charset="0"/>
              </a:rPr>
              <a:t> 			  = M</a:t>
            </a:r>
            <a:r>
              <a:rPr lang="en-US" sz="2400" dirty="0">
                <a:latin typeface="Times-Roman" charset="0"/>
                <a:sym typeface="Symbol" pitchFamily="18" charset="2"/>
              </a:rPr>
              <a:t>(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baseline="30000" dirty="0">
                <a:latin typeface="Times-Roman" charset="0"/>
                <a:sym typeface="Symbol" pitchFamily="18" charset="2"/>
              </a:rPr>
              <a:t>(N</a:t>
            </a:r>
            <a:r>
              <a:rPr lang="en-US" sz="2400" baseline="30000" dirty="0">
                <a:latin typeface="Times-Roman" charset="0"/>
              </a:rPr>
              <a:t>)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baseline="30000" dirty="0">
                <a:latin typeface="Times-Roman" charset="0"/>
              </a:rPr>
              <a:t>k</a:t>
            </a:r>
            <a:r>
              <a:rPr lang="en-US" sz="2400" dirty="0">
                <a:latin typeface="Times-Roman" charset="0"/>
              </a:rPr>
              <a:t> mod N = M</a:t>
            </a:r>
            <a:r>
              <a:rPr lang="en-US" sz="2400" dirty="0">
                <a:latin typeface="Times-Roman" charset="0"/>
                <a:sym typeface="Symbol" pitchFamily="18" charset="2"/>
              </a:rPr>
              <a:t></a:t>
            </a:r>
            <a:r>
              <a:rPr lang="en-US" sz="2400" dirty="0">
                <a:latin typeface="Times-Roman" charset="0"/>
              </a:rPr>
              <a:t>1</a:t>
            </a:r>
            <a:r>
              <a:rPr lang="en-US" sz="2400" baseline="30000" dirty="0">
                <a:latin typeface="Times-Roman" charset="0"/>
              </a:rPr>
              <a:t>k</a:t>
            </a:r>
            <a:r>
              <a:rPr lang="en-US" sz="2400" dirty="0">
                <a:latin typeface="Times-Roman" charset="0"/>
              </a:rPr>
              <a:t> mod N = M mod 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Simple RSA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RSA</a:t>
            </a:r>
          </a:p>
          <a:p>
            <a:pPr lvl="1" eaLnBrk="1" hangingPunct="1"/>
            <a:r>
              <a:rPr lang="en-US" dirty="0" smtClean="0"/>
              <a:t>Select “large” primes </a:t>
            </a:r>
            <a:r>
              <a:rPr lang="en-US" dirty="0" smtClean="0">
                <a:latin typeface="Times-Roman" charset="0"/>
              </a:rPr>
              <a:t>p = 11</a:t>
            </a:r>
            <a:r>
              <a:rPr lang="en-US" dirty="0" smtClean="0"/>
              <a:t>, </a:t>
            </a:r>
            <a:r>
              <a:rPr lang="en-US" dirty="0" smtClean="0">
                <a:latin typeface="Times-Roman" charset="0"/>
              </a:rPr>
              <a:t>q = 3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Then </a:t>
            </a:r>
            <a:r>
              <a:rPr lang="en-US" dirty="0" smtClean="0">
                <a:latin typeface="Times-Roman" charset="0"/>
              </a:rPr>
              <a:t>N =  </a:t>
            </a:r>
            <a:r>
              <a:rPr lang="en-US" dirty="0" err="1" smtClean="0">
                <a:latin typeface="Times-Roman" charset="0"/>
              </a:rPr>
              <a:t>pq</a:t>
            </a:r>
            <a:r>
              <a:rPr lang="en-US" dirty="0" smtClean="0">
                <a:latin typeface="Times-Roman" charset="0"/>
              </a:rPr>
              <a:t> = 33</a:t>
            </a:r>
            <a:r>
              <a:rPr lang="en-US" dirty="0" smtClean="0"/>
              <a:t> and </a:t>
            </a:r>
            <a:r>
              <a:rPr lang="en-US" dirty="0" smtClean="0">
                <a:latin typeface="Times-Roman" charset="0"/>
              </a:rPr>
              <a:t>(p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dirty="0" smtClean="0">
                <a:latin typeface="Times-Roman" charset="0"/>
              </a:rPr>
              <a:t>1)(q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</a:t>
            </a:r>
            <a:r>
              <a:rPr lang="en-US" dirty="0" smtClean="0">
                <a:latin typeface="Times-Roman" charset="0"/>
              </a:rPr>
              <a:t>1) = 20</a:t>
            </a:r>
            <a:r>
              <a:rPr lang="en-US" dirty="0" smtClean="0"/>
              <a:t>  </a:t>
            </a:r>
          </a:p>
          <a:p>
            <a:pPr lvl="1" eaLnBrk="1" hangingPunct="1"/>
            <a:r>
              <a:rPr lang="en-US" dirty="0" smtClean="0"/>
              <a:t>Choose </a:t>
            </a:r>
            <a:r>
              <a:rPr lang="en-US" dirty="0" smtClean="0">
                <a:latin typeface="Times-Roman" charset="0"/>
              </a:rPr>
              <a:t>e = 3</a:t>
            </a:r>
            <a:r>
              <a:rPr lang="en-US" dirty="0" smtClean="0"/>
              <a:t> (relatively prime to </a:t>
            </a:r>
            <a:r>
              <a:rPr lang="en-US" dirty="0" smtClean="0">
                <a:latin typeface="Times-Roman" charset="0"/>
              </a:rPr>
              <a:t>20)</a:t>
            </a:r>
            <a:endParaRPr lang="en-US" dirty="0" smtClean="0"/>
          </a:p>
          <a:p>
            <a:pPr lvl="1" eaLnBrk="1" hangingPunct="1"/>
            <a:r>
              <a:rPr lang="en-US" dirty="0" smtClean="0"/>
              <a:t>Find </a:t>
            </a:r>
            <a:r>
              <a:rPr lang="en-US" dirty="0" smtClean="0">
                <a:latin typeface="Times-Roman" charset="0"/>
              </a:rPr>
              <a:t>d</a:t>
            </a:r>
            <a:r>
              <a:rPr lang="en-US" dirty="0" smtClean="0"/>
              <a:t> such that </a:t>
            </a:r>
            <a:r>
              <a:rPr lang="en-US" dirty="0" err="1" smtClean="0">
                <a:latin typeface="Times-Roman" charset="0"/>
              </a:rPr>
              <a:t>ed</a:t>
            </a:r>
            <a:r>
              <a:rPr lang="en-US" dirty="0" smtClean="0">
                <a:latin typeface="Times-Roman" charset="0"/>
              </a:rPr>
              <a:t> = 1</a:t>
            </a:r>
            <a:r>
              <a:rPr lang="en-US" dirty="0" smtClean="0"/>
              <a:t> mod </a:t>
            </a:r>
            <a:r>
              <a:rPr lang="en-US" dirty="0" smtClean="0">
                <a:latin typeface="Times-Roman" charset="0"/>
              </a:rPr>
              <a:t>20, we </a:t>
            </a:r>
            <a:r>
              <a:rPr lang="en-US" dirty="0" smtClean="0"/>
              <a:t>find that  </a:t>
            </a:r>
            <a:r>
              <a:rPr lang="en-US" dirty="0" smtClean="0">
                <a:latin typeface="Times-Roman" charset="0"/>
              </a:rPr>
              <a:t>d = 7</a:t>
            </a:r>
            <a:r>
              <a:rPr lang="en-US" dirty="0" smtClean="0"/>
              <a:t> works</a:t>
            </a:r>
          </a:p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Public key:</a:t>
            </a:r>
            <a:r>
              <a:rPr lang="en-US" dirty="0" smtClean="0"/>
              <a:t> </a:t>
            </a:r>
            <a:r>
              <a:rPr lang="en-US" dirty="0" smtClean="0">
                <a:latin typeface="Times-Roman" charset="0"/>
              </a:rPr>
              <a:t>(N, e) = (33, 3)</a:t>
            </a:r>
          </a:p>
          <a:p>
            <a:pPr eaLnBrk="1" hangingPunct="1"/>
            <a:r>
              <a:rPr lang="en-US" b="1" dirty="0" smtClean="0">
                <a:solidFill>
                  <a:schemeClr val="hlink"/>
                </a:solidFill>
              </a:rPr>
              <a:t>Private key:</a:t>
            </a:r>
            <a:r>
              <a:rPr lang="en-US" dirty="0" smtClean="0"/>
              <a:t> </a:t>
            </a:r>
            <a:r>
              <a:rPr lang="en-US" dirty="0" smtClean="0">
                <a:latin typeface="Times-Roman" charset="0"/>
              </a:rPr>
              <a:t>d = 7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RSA Example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Public key:</a:t>
            </a:r>
            <a:r>
              <a:rPr lang="en-US" sz="2800" smtClean="0"/>
              <a:t> </a:t>
            </a:r>
            <a:r>
              <a:rPr lang="en-US" sz="2800" smtClean="0">
                <a:latin typeface="Times-Roman" charset="0"/>
              </a:rPr>
              <a:t>(N, e) = (33, 3)</a:t>
            </a:r>
            <a:r>
              <a:rPr lang="en-US" sz="2800" smtClean="0"/>
              <a:t> 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Private key:</a:t>
            </a:r>
            <a:r>
              <a:rPr lang="en-US" sz="2800" smtClean="0">
                <a:latin typeface="Times-Roman" charset="0"/>
              </a:rPr>
              <a:t> d = 7</a:t>
            </a:r>
            <a:endParaRPr lang="en-US" sz="2800" smtClean="0"/>
          </a:p>
          <a:p>
            <a:pPr eaLnBrk="1" hangingPunct="1"/>
            <a:r>
              <a:rPr lang="en-US" sz="2800" smtClean="0"/>
              <a:t>Suppose message </a:t>
            </a:r>
            <a:r>
              <a:rPr lang="en-US" sz="2800" smtClean="0">
                <a:latin typeface="Times-Roman" charset="0"/>
              </a:rPr>
              <a:t>M = 8</a:t>
            </a:r>
            <a:endParaRPr lang="en-US" sz="2800" smtClean="0"/>
          </a:p>
          <a:p>
            <a:pPr eaLnBrk="1" hangingPunct="1"/>
            <a:r>
              <a:rPr lang="en-US" sz="2800" smtClean="0"/>
              <a:t>Ciphertext </a:t>
            </a:r>
            <a:r>
              <a:rPr lang="en-US" sz="2800" smtClean="0">
                <a:latin typeface="Times-Roman" charset="0"/>
              </a:rPr>
              <a:t>C</a:t>
            </a:r>
            <a:r>
              <a:rPr lang="en-US" sz="2800" smtClean="0"/>
              <a:t> is computed as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Times-Roman" charset="0"/>
              </a:rPr>
              <a:t>C = M</a:t>
            </a:r>
            <a:r>
              <a:rPr lang="en-US" sz="2400" baseline="30000" smtClean="0">
                <a:latin typeface="Times-Roman" charset="0"/>
              </a:rPr>
              <a:t>e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mod N = 8</a:t>
            </a:r>
            <a:r>
              <a:rPr lang="en-US" sz="2400" baseline="30000" smtClean="0">
                <a:latin typeface="Times-Roman" charset="0"/>
              </a:rPr>
              <a:t>3</a:t>
            </a:r>
            <a:r>
              <a:rPr lang="en-US" sz="2400" smtClean="0">
                <a:latin typeface="Times-Roman" charset="0"/>
              </a:rPr>
              <a:t> = 512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= 17 mod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33 </a:t>
            </a:r>
            <a:endParaRPr lang="en-US" sz="2400" smtClean="0"/>
          </a:p>
          <a:p>
            <a:pPr eaLnBrk="1" hangingPunct="1"/>
            <a:r>
              <a:rPr lang="en-US" sz="2800" smtClean="0"/>
              <a:t>Decrypt </a:t>
            </a:r>
            <a:r>
              <a:rPr lang="en-US" sz="2800" smtClean="0">
                <a:latin typeface="Times-Roman" charset="0"/>
              </a:rPr>
              <a:t>C</a:t>
            </a:r>
            <a:r>
              <a:rPr lang="en-US" sz="2800" smtClean="0"/>
              <a:t> to recover the message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by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Times-Roman" charset="0"/>
              </a:rPr>
              <a:t>M = C</a:t>
            </a:r>
            <a:r>
              <a:rPr lang="en-US" sz="2400" baseline="30000" smtClean="0">
                <a:latin typeface="Times-Roman" charset="0"/>
              </a:rPr>
              <a:t>d</a:t>
            </a:r>
            <a:r>
              <a:rPr lang="en-US" sz="2400" smtClean="0">
                <a:latin typeface="Times-Roman" charset="0"/>
              </a:rPr>
              <a:t> mod N = 17</a:t>
            </a:r>
            <a:r>
              <a:rPr lang="en-US" sz="2400" baseline="30000" smtClean="0">
                <a:latin typeface="Times-Roman" charset="0"/>
              </a:rPr>
              <a:t>7</a:t>
            </a:r>
            <a:r>
              <a:rPr lang="en-US" sz="2400" smtClean="0">
                <a:latin typeface="Times-Roman" charset="0"/>
              </a:rPr>
              <a:t> = 410,338,673 				= 12,434,505 </a:t>
            </a:r>
            <a:r>
              <a:rPr lang="en-US" sz="2400" smtClean="0">
                <a:latin typeface="Times-Roman" charset="0"/>
                <a:sym typeface="Symbol" pitchFamily="18" charset="2"/>
              </a:rPr>
              <a:t> </a:t>
            </a:r>
            <a:r>
              <a:rPr lang="en-US" sz="2400" smtClean="0">
                <a:latin typeface="Times-Roman" charset="0"/>
              </a:rPr>
              <a:t>33 + 8 = 8 mod 33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More Efficient RSA (1)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pPr marL="533400" indent="-533400" eaLnBrk="1" hangingPunct="1"/>
            <a:r>
              <a:rPr lang="en-US" sz="2800" smtClean="0"/>
              <a:t>Modular exponentiation example</a:t>
            </a:r>
          </a:p>
          <a:p>
            <a:pPr marL="914400" lvl="1" indent="-457200" eaLnBrk="1" hangingPunct="1"/>
            <a:r>
              <a:rPr lang="en-US" sz="1800" smtClean="0"/>
              <a:t> </a:t>
            </a: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20</a:t>
            </a:r>
            <a:r>
              <a:rPr lang="en-US" sz="2000" smtClean="0">
                <a:latin typeface="Times-Roman" charset="0"/>
              </a:rPr>
              <a:t> = 95367431640625 = 25 mod 35</a:t>
            </a:r>
            <a:r>
              <a:rPr lang="en-US" sz="2400" smtClean="0">
                <a:latin typeface="Times-Roman" charset="0"/>
              </a:rPr>
              <a:t> </a:t>
            </a:r>
          </a:p>
          <a:p>
            <a:pPr marL="533400" indent="-533400" eaLnBrk="1" hangingPunct="1"/>
            <a:r>
              <a:rPr lang="en-US" sz="2800" smtClean="0"/>
              <a:t>A better way: </a:t>
            </a:r>
            <a:r>
              <a:rPr lang="en-US" sz="2800" b="1" smtClean="0">
                <a:solidFill>
                  <a:schemeClr val="hlink"/>
                </a:solidFill>
              </a:rPr>
              <a:t>repeated squaring</a:t>
            </a:r>
            <a:r>
              <a:rPr lang="en-US" sz="2800" smtClean="0"/>
              <a:t> 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20 = 10100 base 2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(1, 10, 101, 1010, 10100) = (1, 2, 5, 10, 20)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Note that 2 = 1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</a:t>
            </a:r>
            <a:r>
              <a:rPr lang="en-US" sz="2000" smtClean="0">
                <a:latin typeface="Times-Roman" charset="0"/>
              </a:rPr>
              <a:t> 2, 5 = 2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</a:t>
            </a:r>
            <a:r>
              <a:rPr lang="en-US" sz="2000" smtClean="0">
                <a:latin typeface="Times-Roman" charset="0"/>
              </a:rPr>
              <a:t> 2 + 1, 10 = 2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</a:t>
            </a:r>
            <a:r>
              <a:rPr lang="en-US" sz="2000" smtClean="0">
                <a:latin typeface="Times-Roman" charset="0"/>
              </a:rPr>
              <a:t> 5, 20 = 2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</a:t>
            </a:r>
            <a:r>
              <a:rPr lang="en-US" sz="2000" smtClean="0">
                <a:latin typeface="Times-Roman" charset="0"/>
              </a:rPr>
              <a:t> 10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1</a:t>
            </a:r>
            <a:r>
              <a:rPr lang="en-US" sz="2000" smtClean="0">
                <a:latin typeface="Times-Roman" charset="0"/>
              </a:rPr>
              <a:t>= 5 mod 35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= (5</a:t>
            </a:r>
            <a:r>
              <a:rPr lang="en-US" sz="2000" baseline="30000" smtClean="0">
                <a:latin typeface="Times-Roman" charset="0"/>
              </a:rPr>
              <a:t>1</a:t>
            </a:r>
            <a:r>
              <a:rPr lang="en-US" sz="2000" smtClean="0">
                <a:latin typeface="Times-Roman" charset="0"/>
              </a:rPr>
              <a:t>)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5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25 mod 35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5</a:t>
            </a:r>
            <a:r>
              <a:rPr lang="en-US" sz="2000" smtClean="0">
                <a:latin typeface="Times-Roman" charset="0"/>
              </a:rPr>
              <a:t>= (5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)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 </a:t>
            </a: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1</a:t>
            </a:r>
            <a:r>
              <a:rPr lang="en-US" sz="2000" smtClean="0">
                <a:latin typeface="Times-Roman" charset="0"/>
              </a:rPr>
              <a:t> = 25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</a:t>
            </a:r>
            <a:r>
              <a:rPr lang="en-US" sz="2000" smtClean="0">
                <a:latin typeface="Times-Roman" charset="0"/>
                <a:sym typeface="Symbol" pitchFamily="18" charset="2"/>
              </a:rPr>
              <a:t> </a:t>
            </a:r>
            <a:r>
              <a:rPr lang="en-US" sz="2000" smtClean="0">
                <a:latin typeface="Times-Roman" charset="0"/>
              </a:rPr>
              <a:t>5 = 3125 = 10 mod 35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10</a:t>
            </a:r>
            <a:r>
              <a:rPr lang="en-US" sz="2000" smtClean="0">
                <a:latin typeface="Times-Roman" charset="0"/>
              </a:rPr>
              <a:t> = (5</a:t>
            </a:r>
            <a:r>
              <a:rPr lang="en-US" sz="2000" baseline="30000" smtClean="0">
                <a:latin typeface="Times-Roman" charset="0"/>
              </a:rPr>
              <a:t>5</a:t>
            </a:r>
            <a:r>
              <a:rPr lang="en-US" sz="2000" smtClean="0">
                <a:latin typeface="Times-Roman" charset="0"/>
              </a:rPr>
              <a:t>)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10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100 = 30 mod 35</a:t>
            </a:r>
          </a:p>
          <a:p>
            <a:pPr marL="914400" lvl="1" indent="-457200" eaLnBrk="1" hangingPunct="1">
              <a:buFont typeface="Times"/>
              <a:buChar char="o"/>
            </a:pPr>
            <a:r>
              <a:rPr lang="en-US" sz="2000" smtClean="0">
                <a:latin typeface="Times-Roman" charset="0"/>
              </a:rPr>
              <a:t>5</a:t>
            </a:r>
            <a:r>
              <a:rPr lang="en-US" sz="2000" baseline="30000" smtClean="0">
                <a:latin typeface="Times-Roman" charset="0"/>
              </a:rPr>
              <a:t>20</a:t>
            </a:r>
            <a:r>
              <a:rPr lang="en-US" sz="2000" smtClean="0">
                <a:latin typeface="Times-Roman" charset="0"/>
              </a:rPr>
              <a:t> = (5</a:t>
            </a:r>
            <a:r>
              <a:rPr lang="en-US" sz="2000" baseline="30000" smtClean="0">
                <a:latin typeface="Times-Roman" charset="0"/>
              </a:rPr>
              <a:t>10</a:t>
            </a:r>
            <a:r>
              <a:rPr lang="en-US" sz="2000" smtClean="0">
                <a:latin typeface="Times-Roman" charset="0"/>
              </a:rPr>
              <a:t>)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30</a:t>
            </a:r>
            <a:r>
              <a:rPr lang="en-US" sz="2000" baseline="30000" smtClean="0">
                <a:latin typeface="Times-Roman" charset="0"/>
              </a:rPr>
              <a:t>2</a:t>
            </a:r>
            <a:r>
              <a:rPr lang="en-US" sz="2000" smtClean="0">
                <a:latin typeface="Times-Roman" charset="0"/>
              </a:rPr>
              <a:t> = 900 = 25 mod 35</a:t>
            </a:r>
          </a:p>
          <a:p>
            <a:pPr marL="533400" indent="-533400" eaLnBrk="1" hangingPunct="1"/>
            <a:r>
              <a:rPr lang="en-US" sz="2800" smtClean="0"/>
              <a:t>No huge numbers and it’s efficient!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2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CC7B845-0129-6042-9982-892383FA3096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Efficient RSA (2)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Use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</a:rPr>
              <a:t>e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 = 3</a:t>
            </a:r>
            <a:r>
              <a:rPr lang="en-US" sz="2800" dirty="0"/>
              <a:t> for all users (but not same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or </a:t>
            </a:r>
            <a:r>
              <a:rPr lang="en-US" sz="2800" dirty="0" err="1">
                <a:latin typeface="Times-Roman" charset="0"/>
              </a:rPr>
              <a:t>d</a:t>
            </a:r>
            <a:r>
              <a:rPr lang="en-US" sz="2800" dirty="0"/>
              <a:t>)</a:t>
            </a:r>
            <a:r>
              <a:rPr lang="en-US" sz="2800" dirty="0">
                <a:latin typeface="Times-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+"/>
            </a:pPr>
            <a:r>
              <a:rPr lang="en-US" sz="2400" dirty="0"/>
              <a:t>Public key operations only require 2 multiplies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Private key operations remain expensive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/>
              <a:t>If </a:t>
            </a:r>
            <a:r>
              <a:rPr lang="en-US" sz="2400" dirty="0">
                <a:latin typeface="Times-Roman" charset="0"/>
              </a:rPr>
              <a:t>M &lt; N</a:t>
            </a:r>
            <a:r>
              <a:rPr lang="en-US" sz="2400" baseline="30000" dirty="0">
                <a:latin typeface="Times-Roman" charset="0"/>
              </a:rPr>
              <a:t>1/3</a:t>
            </a:r>
            <a:r>
              <a:rPr lang="en-US" sz="2400" dirty="0"/>
              <a:t> then </a:t>
            </a:r>
            <a:r>
              <a:rPr lang="en-US" sz="2400" dirty="0">
                <a:latin typeface="Times-Roman" charset="0"/>
              </a:rPr>
              <a:t>C = M</a:t>
            </a:r>
            <a:r>
              <a:rPr lang="en-US" sz="2400" baseline="30000" dirty="0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M</a:t>
            </a:r>
            <a:r>
              <a:rPr lang="en-US" sz="2400" baseline="30000" dirty="0">
                <a:latin typeface="Times-Roman" charset="0"/>
              </a:rPr>
              <a:t>3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hlink"/>
                </a:solidFill>
              </a:rPr>
              <a:t>cube root attack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/>
              <a:t>For any 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dirty="0"/>
              <a:t>, if </a:t>
            </a:r>
            <a:r>
              <a:rPr lang="en-US" sz="2400" dirty="0">
                <a:latin typeface="Times-Roman" charset="0"/>
              </a:rPr>
              <a:t>C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 C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, C</a:t>
            </a:r>
            <a:r>
              <a:rPr lang="en-US" sz="2400" baseline="-25000" dirty="0">
                <a:latin typeface="Times-Roman" charset="0"/>
              </a:rPr>
              <a:t>3</a:t>
            </a:r>
            <a:r>
              <a:rPr lang="en-US" sz="2400" dirty="0"/>
              <a:t> sent to 3 users, cube root attack works (uses Chinese Remainder Theorem)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prevent cube root attack by padding message with random bits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Note: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= 2</a:t>
            </a:r>
            <a:r>
              <a:rPr lang="en-US" sz="2800" baseline="30000" dirty="0">
                <a:latin typeface="Times-Roman" charset="0"/>
              </a:rPr>
              <a:t>16</a:t>
            </a:r>
            <a:r>
              <a:rPr lang="en-US" sz="2800" dirty="0">
                <a:latin typeface="Times-Roman" charset="0"/>
              </a:rPr>
              <a:t> + 1</a:t>
            </a:r>
            <a:r>
              <a:rPr lang="en-US" sz="2800" dirty="0"/>
              <a:t> also used (“better” than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= 3</a:t>
            </a:r>
            <a:r>
              <a:rPr lang="en-US" sz="2800" dirty="0"/>
              <a:t>)</a:t>
            </a:r>
            <a:endParaRPr lang="en-US" sz="2800" dirty="0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smtClean="0"/>
              <a:t>Invented by Williamson (GCHQ) and, independently, by D and H (Stanford)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smtClean="0"/>
              <a:t>A “key exchange”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Used to establish a shared symmetric key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smtClean="0"/>
              <a:t>Not for encrypting or signing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smtClean="0"/>
              <a:t>Security rests on difficulty of </a:t>
            </a:r>
            <a:r>
              <a:rPr lang="en-US" sz="2800" b="1" smtClean="0">
                <a:solidFill>
                  <a:schemeClr val="hlink"/>
                </a:solidFill>
              </a:rPr>
              <a:t>discrete log</a:t>
            </a:r>
            <a:r>
              <a:rPr lang="en-US" sz="2800" smtClean="0"/>
              <a:t> problem: given </a:t>
            </a:r>
            <a:r>
              <a:rPr lang="en-US" sz="2800" smtClean="0">
                <a:latin typeface="Times-Roman" charset="0"/>
              </a:rPr>
              <a:t>g, p, </a:t>
            </a:r>
            <a:r>
              <a:rPr lang="en-US" sz="2800" smtClean="0"/>
              <a:t>and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k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find </a:t>
            </a:r>
            <a:r>
              <a:rPr lang="en-US" sz="2800" smtClean="0">
                <a:latin typeface="Times-Roman" charset="0"/>
              </a:rPr>
              <a:t>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990600"/>
          </a:xfrm>
        </p:spPr>
        <p:txBody>
          <a:bodyPr/>
          <a:lstStyle/>
          <a:p>
            <a:r>
              <a:rPr lang="en-AU" sz="4000"/>
              <a:t>Application: Public-Key Encryption</a:t>
            </a:r>
          </a:p>
        </p:txBody>
      </p:sp>
      <p:pic>
        <p:nvPicPr>
          <p:cNvPr id="259075" name="Picture 3" descr="06pcry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324600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42672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3300"/>
                </a:solidFill>
                <a:cs typeface="Times New Roman" pitchFamily="18" charset="0"/>
              </a:rPr>
              <a:t>Public key is known by everybody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cs typeface="Times New Roman" pitchFamily="18" charset="0"/>
              </a:rPr>
              <a:t>Everybody can use it to send a message to Alice securely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3300"/>
                </a:solidFill>
                <a:cs typeface="Times New Roman" pitchFamily="18" charset="0"/>
              </a:rPr>
              <a:t>Private key is only known by the key owner Alice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cs typeface="Times New Roman" pitchFamily="18" charset="0"/>
              </a:rPr>
              <a:t>Only Alice can decrypt the message</a:t>
            </a:r>
            <a:endParaRPr lang="en-US" sz="24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038600" y="3657600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Alice</a:t>
            </a:r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 flipH="1" flipV="1">
            <a:off x="3352800" y="3352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 flipV="1">
            <a:off x="4800600" y="3276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1534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Let </a:t>
            </a:r>
            <a:r>
              <a:rPr lang="en-US" sz="2800" smtClean="0">
                <a:latin typeface="Times-Roman" charset="0"/>
              </a:rPr>
              <a:t>p</a:t>
            </a:r>
            <a:r>
              <a:rPr lang="en-US" sz="2800" smtClean="0"/>
              <a:t> be prime, let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smtClean="0"/>
              <a:t> be a </a:t>
            </a:r>
            <a:r>
              <a:rPr lang="en-US" sz="2800" b="1" smtClean="0">
                <a:solidFill>
                  <a:schemeClr val="hlink"/>
                </a:solidFill>
              </a:rPr>
              <a:t>generator</a:t>
            </a:r>
            <a:r>
              <a:rPr lang="en-US" sz="2800" smtClean="0"/>
              <a:t> </a:t>
            </a:r>
          </a:p>
          <a:p>
            <a:pPr lvl="1" eaLnBrk="1" hangingPunct="1"/>
            <a:r>
              <a:rPr lang="en-US" sz="2400" smtClean="0"/>
              <a:t>For any </a:t>
            </a:r>
            <a:r>
              <a:rPr lang="en-US" sz="2400" smtClean="0">
                <a:latin typeface="Times-Roman" charset="0"/>
              </a:rPr>
              <a:t>x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</a:t>
            </a:r>
            <a:r>
              <a:rPr lang="en-US" sz="2400" smtClean="0">
                <a:latin typeface="Times-Roman" charset="0"/>
              </a:rPr>
              <a:t>{1,2,…,p-1}</a:t>
            </a:r>
            <a:r>
              <a:rPr lang="en-US" sz="2400" smtClean="0"/>
              <a:t> there is </a:t>
            </a:r>
            <a:r>
              <a:rPr lang="en-US" sz="2400" smtClean="0">
                <a:latin typeface="Times-Roman" charset="0"/>
              </a:rPr>
              <a:t>n</a:t>
            </a:r>
            <a:r>
              <a:rPr lang="en-US" sz="2400" smtClean="0"/>
              <a:t> s.t. </a:t>
            </a:r>
            <a:r>
              <a:rPr lang="en-US" sz="2400" smtClean="0">
                <a:latin typeface="Times-Roman" charset="0"/>
              </a:rPr>
              <a:t>x = g</a:t>
            </a:r>
            <a:r>
              <a:rPr lang="en-US" sz="2400" baseline="30000" smtClean="0">
                <a:latin typeface="Times-Roman" charset="0"/>
              </a:rPr>
              <a:t>n</a:t>
            </a:r>
            <a:r>
              <a:rPr lang="en-US" sz="2400" smtClean="0">
                <a:latin typeface="Times-Roman" charset="0"/>
              </a:rPr>
              <a:t> mod p</a:t>
            </a:r>
            <a:endParaRPr lang="en-US" sz="2400" smtClean="0"/>
          </a:p>
          <a:p>
            <a:pPr eaLnBrk="1" hangingPunct="1"/>
            <a:r>
              <a:rPr lang="en-US" sz="2800" smtClean="0"/>
              <a:t>Alice selects secret value </a:t>
            </a:r>
            <a:r>
              <a:rPr lang="en-US" sz="2800" smtClean="0">
                <a:latin typeface="Times-Roman" charset="0"/>
              </a:rPr>
              <a:t>a</a:t>
            </a:r>
            <a:endParaRPr lang="en-US" sz="2800" smtClean="0"/>
          </a:p>
          <a:p>
            <a:pPr eaLnBrk="1" hangingPunct="1"/>
            <a:r>
              <a:rPr lang="en-US" sz="2800" smtClean="0"/>
              <a:t>Bob selects secret value </a:t>
            </a:r>
            <a:r>
              <a:rPr lang="en-US" sz="2800" smtClean="0">
                <a:latin typeface="Times-Roman" charset="0"/>
              </a:rPr>
              <a:t>b</a:t>
            </a:r>
            <a:endParaRPr lang="en-US" sz="2800" smtClean="0"/>
          </a:p>
          <a:p>
            <a:pPr eaLnBrk="1" hangingPunct="1"/>
            <a:r>
              <a:rPr lang="en-US" sz="2800" smtClean="0"/>
              <a:t>Alice sends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to Bob</a:t>
            </a:r>
          </a:p>
          <a:p>
            <a:pPr eaLnBrk="1" hangingPunct="1"/>
            <a:r>
              <a:rPr lang="en-US" sz="2800" smtClean="0"/>
              <a:t>Bob sends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b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to Alice</a:t>
            </a:r>
          </a:p>
          <a:p>
            <a:pPr eaLnBrk="1" hangingPunct="1"/>
            <a:r>
              <a:rPr lang="en-US" sz="2800" smtClean="0"/>
              <a:t>Both compute shared secret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ab</a:t>
            </a:r>
            <a:r>
              <a:rPr lang="en-US" sz="2800" smtClean="0">
                <a:latin typeface="Times-Roman" charset="0"/>
              </a:rPr>
              <a:t> mod p</a:t>
            </a:r>
          </a:p>
          <a:p>
            <a:pPr eaLnBrk="1" hangingPunct="1"/>
            <a:r>
              <a:rPr lang="en-US" sz="2800" smtClean="0"/>
              <a:t>Shared secret can be used as symmetric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Suppose that Bob and Alice use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ab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as a symmetric key</a:t>
            </a:r>
          </a:p>
          <a:p>
            <a:pPr eaLnBrk="1" hangingPunct="1"/>
            <a:r>
              <a:rPr lang="en-US" sz="2800" smtClean="0"/>
              <a:t>Trudy can see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</a:t>
            </a:r>
            <a:r>
              <a:rPr lang="en-US" sz="2800" smtClean="0">
                <a:latin typeface="Times-Roman" charset="0"/>
              </a:rPr>
              <a:t> mod p</a:t>
            </a:r>
            <a:r>
              <a:rPr lang="en-US" sz="2800" smtClean="0"/>
              <a:t> and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b</a:t>
            </a:r>
            <a:r>
              <a:rPr lang="en-US" sz="2800" smtClean="0">
                <a:latin typeface="Times-Roman" charset="0"/>
              </a:rPr>
              <a:t> mod p</a:t>
            </a:r>
          </a:p>
          <a:p>
            <a:pPr eaLnBrk="1" hangingPunct="1"/>
            <a:r>
              <a:rPr lang="en-US" sz="2800" smtClean="0"/>
              <a:t>Note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b</a:t>
            </a:r>
            <a:r>
              <a:rPr lang="en-US" sz="2800" smtClean="0">
                <a:latin typeface="Times-Roman" charset="0"/>
              </a:rPr>
              <a:t> mod p = g</a:t>
            </a:r>
            <a:r>
              <a:rPr lang="en-US" sz="2800" baseline="30000" smtClean="0">
                <a:latin typeface="Times-Roman" charset="0"/>
              </a:rPr>
              <a:t>a+b </a:t>
            </a:r>
            <a:r>
              <a:rPr lang="en-US" sz="2800" smtClean="0">
                <a:latin typeface="Times-Roman" charset="0"/>
              </a:rPr>
              <a:t>mod p </a:t>
            </a:r>
            <a:r>
              <a:rPr lang="en-US" sz="2800" smtClean="0">
                <a:latin typeface="Times-Roman" charset="0"/>
                <a:sym typeface="Symbol" pitchFamily="18" charset="2"/>
              </a:rPr>
              <a:t>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baseline="30000" smtClean="0">
                <a:latin typeface="Times-Roman" charset="0"/>
              </a:rPr>
              <a:t>ab</a:t>
            </a:r>
            <a:r>
              <a:rPr lang="en-US" sz="2800" smtClean="0">
                <a:latin typeface="Times-Roman" charset="0"/>
              </a:rPr>
              <a:t> mod p</a:t>
            </a:r>
            <a:endParaRPr lang="en-US" sz="2800" smtClean="0"/>
          </a:p>
          <a:p>
            <a:pPr eaLnBrk="1" hangingPunct="1"/>
            <a:r>
              <a:rPr lang="en-US" sz="2800" smtClean="0"/>
              <a:t>If Trudy can find </a:t>
            </a:r>
            <a:r>
              <a:rPr lang="en-US" sz="2800" smtClean="0">
                <a:latin typeface="Times-Roman" charset="0"/>
              </a:rPr>
              <a:t>a</a:t>
            </a:r>
            <a:r>
              <a:rPr lang="en-US" sz="2800" smtClean="0"/>
              <a:t> or </a:t>
            </a:r>
            <a:r>
              <a:rPr lang="en-US" sz="2800" smtClean="0">
                <a:latin typeface="Times-Roman" charset="0"/>
              </a:rPr>
              <a:t>b</a:t>
            </a:r>
            <a:r>
              <a:rPr lang="en-US" sz="2800" smtClean="0"/>
              <a:t>, system is broken</a:t>
            </a:r>
          </a:p>
          <a:p>
            <a:pPr eaLnBrk="1" hangingPunct="1"/>
            <a:r>
              <a:rPr lang="en-US" sz="2800" smtClean="0"/>
              <a:t>If Trudy can solve </a:t>
            </a:r>
            <a:r>
              <a:rPr lang="en-US" sz="2800" b="1" smtClean="0">
                <a:solidFill>
                  <a:schemeClr val="hlink"/>
                </a:solidFill>
              </a:rPr>
              <a:t>discrete log</a:t>
            </a:r>
            <a:r>
              <a:rPr lang="en-US" sz="2800" smtClean="0"/>
              <a:t> problem, then she can find </a:t>
            </a:r>
            <a:r>
              <a:rPr lang="en-US" sz="2800" smtClean="0">
                <a:latin typeface="Times-Roman" charset="0"/>
              </a:rPr>
              <a:t>a</a:t>
            </a:r>
            <a:r>
              <a:rPr lang="en-US" sz="2800" smtClean="0"/>
              <a:t> or </a:t>
            </a:r>
            <a:r>
              <a:rPr lang="en-US" sz="2800" smtClean="0">
                <a:latin typeface="Times-Roman" charset="0"/>
              </a:rPr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77200" cy="10668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Public:</a:t>
            </a:r>
            <a:r>
              <a:rPr lang="en-US" sz="2800" smtClean="0"/>
              <a:t> </a:t>
            </a:r>
            <a:r>
              <a:rPr lang="en-US" sz="2800" smtClean="0">
                <a:latin typeface="Times-Roman" charset="0"/>
              </a:rPr>
              <a:t>g</a:t>
            </a:r>
            <a:r>
              <a:rPr lang="en-US" sz="2800" smtClean="0"/>
              <a:t> and </a:t>
            </a:r>
            <a:r>
              <a:rPr lang="en-US" sz="2800" smtClean="0">
                <a:latin typeface="Times-Roman" charset="0"/>
              </a:rPr>
              <a:t>p</a:t>
            </a:r>
            <a:endParaRPr lang="en-US" sz="2800" smtClean="0"/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Secret:</a:t>
            </a:r>
            <a:r>
              <a:rPr lang="en-US" sz="2800" smtClean="0"/>
              <a:t> Alice’s exponent </a:t>
            </a:r>
            <a:r>
              <a:rPr lang="en-US" sz="2800" smtClean="0">
                <a:latin typeface="Times-Roman" charset="0"/>
              </a:rPr>
              <a:t>a</a:t>
            </a:r>
            <a:r>
              <a:rPr lang="en-US" sz="2800" smtClean="0"/>
              <a:t>, Bob’s exponent </a:t>
            </a:r>
            <a:r>
              <a:rPr lang="en-US" sz="2800" smtClean="0">
                <a:latin typeface="Times-Roman" charset="0"/>
              </a:rPr>
              <a:t>b</a:t>
            </a:r>
            <a:endParaRPr lang="en-US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1981200" y="33432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905000" y="3886200"/>
            <a:ext cx="4648200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Rectangle 8"/>
          <p:cNvSpPr>
            <a:spLocks noChangeArrowheads="1"/>
          </p:cNvSpPr>
          <p:nvPr/>
        </p:nvSpPr>
        <p:spPr bwMode="auto">
          <a:xfrm>
            <a:off x="800100" y="4233863"/>
            <a:ext cx="125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Courier" charset="0"/>
              </a:rPr>
              <a:t>a</a:t>
            </a:r>
            <a:endParaRPr lang="en-US"/>
          </a:p>
        </p:txBody>
      </p:sp>
      <p:sp>
        <p:nvSpPr>
          <p:cNvPr id="136200" name="Rectangle 9"/>
          <p:cNvSpPr>
            <a:spLocks noChangeArrowheads="1"/>
          </p:cNvSpPr>
          <p:nvPr/>
        </p:nvSpPr>
        <p:spPr bwMode="auto">
          <a:xfrm>
            <a:off x="6781800" y="4233863"/>
            <a:ext cx="10747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Courier" charset="0"/>
              </a:rPr>
              <a:t>b</a:t>
            </a:r>
            <a:endParaRPr lang="en-US"/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3402013" y="2846388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3402013" y="3429000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685800" y="47244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Alice computes </a:t>
            </a:r>
            <a:r>
              <a:rPr lang="en-US" sz="2800">
                <a:latin typeface="Times-Roman" charset="0"/>
              </a:rPr>
              <a:t>(g</a:t>
            </a:r>
            <a:r>
              <a:rPr lang="en-US" sz="2800" baseline="30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 baseline="30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g</a:t>
            </a:r>
            <a:r>
              <a:rPr lang="en-US" sz="2800" baseline="30000">
                <a:latin typeface="Times-Roman" charset="0"/>
              </a:rPr>
              <a:t>ba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= g</a:t>
            </a:r>
            <a:r>
              <a:rPr lang="en-US" sz="2800" baseline="30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 mod p</a:t>
            </a:r>
            <a:r>
              <a:rPr lang="en-US" sz="280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Bob computes </a:t>
            </a:r>
            <a:r>
              <a:rPr lang="en-US" sz="2800">
                <a:latin typeface="Times-Roman" charset="0"/>
              </a:rPr>
              <a:t>(g</a:t>
            </a:r>
            <a:r>
              <a:rPr lang="en-US" sz="2800" baseline="30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 baseline="30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 = g</a:t>
            </a:r>
            <a:r>
              <a:rPr lang="en-US" sz="2800" baseline="30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 mod 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Could use </a:t>
            </a:r>
            <a:r>
              <a:rPr lang="en-US" sz="2800">
                <a:latin typeface="Times-Roman" charset="0"/>
              </a:rPr>
              <a:t>K = g</a:t>
            </a:r>
            <a:r>
              <a:rPr lang="en-US" sz="2800" baseline="30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 mod p</a:t>
            </a:r>
            <a:r>
              <a:rPr lang="en-US" sz="2800"/>
              <a:t> as symmetric key </a:t>
            </a:r>
          </a:p>
        </p:txBody>
      </p:sp>
      <p:pic>
        <p:nvPicPr>
          <p:cNvPr id="136204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650" y="2667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205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2590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356988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55" grpId="0" animBg="1"/>
      <p:bldP spid="130059" grpId="0" autoUpdateAnimBg="0"/>
      <p:bldP spid="130060" grpId="0" autoUpdateAnimBg="0"/>
      <p:bldP spid="1300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</a:t>
            </a:r>
          </a:p>
          <a:p>
            <a:pPr lvl="1"/>
            <a:r>
              <a:rPr lang="en-US" dirty="0"/>
              <a:t>prime number </a:t>
            </a:r>
            <a:r>
              <a:rPr lang="en-US" i="1" dirty="0" smtClean="0"/>
              <a:t>p</a:t>
            </a:r>
            <a:r>
              <a:rPr lang="en-US" dirty="0" smtClean="0"/>
              <a:t>= </a:t>
            </a:r>
            <a:r>
              <a:rPr lang="en-US" dirty="0"/>
              <a:t>5 </a:t>
            </a:r>
          </a:p>
          <a:p>
            <a:pPr lvl="1"/>
            <a:r>
              <a:rPr lang="en-US" dirty="0"/>
              <a:t>primitive root </a:t>
            </a:r>
            <a:r>
              <a:rPr lang="en-US" i="1" dirty="0" smtClean="0">
                <a:sym typeface="Symbol" pitchFamily="18" charset="2"/>
              </a:rPr>
              <a:t>g</a:t>
            </a:r>
            <a:r>
              <a:rPr lang="en-US" dirty="0" smtClean="0"/>
              <a:t> </a:t>
            </a:r>
            <a:r>
              <a:rPr lang="en-US" dirty="0"/>
              <a:t>= 2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A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B</a:t>
            </a:r>
            <a:r>
              <a:rPr lang="en-US" dirty="0"/>
              <a:t> = 2</a:t>
            </a:r>
          </a:p>
          <a:p>
            <a:r>
              <a:rPr lang="en-US" dirty="0"/>
              <a:t>what is </a:t>
            </a:r>
          </a:p>
          <a:p>
            <a:pPr lvl="1"/>
            <a:r>
              <a:rPr lang="en-US" dirty="0"/>
              <a:t>Y</a:t>
            </a:r>
            <a:r>
              <a:rPr lang="en-US" baseline="-25000" dirty="0"/>
              <a:t>A</a:t>
            </a:r>
            <a:r>
              <a:rPr lang="en-US" dirty="0"/>
              <a:t>, Y</a:t>
            </a:r>
            <a:r>
              <a:rPr lang="en-US" baseline="-25000" dirty="0"/>
              <a:t>B</a:t>
            </a:r>
            <a:r>
              <a:rPr lang="en-US" dirty="0"/>
              <a:t>, 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2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848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Subject to man-in-the-middle (MiM) attack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 rot="-76729">
            <a:off x="1447800" y="3200400"/>
            <a:ext cx="2133600" cy="365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 flipH="1" flipV="1">
            <a:off x="5181600" y="3810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Rectangle 8"/>
          <p:cNvSpPr>
            <a:spLocks noChangeArrowheads="1"/>
          </p:cNvSpPr>
          <p:nvPr/>
        </p:nvSpPr>
        <p:spPr bwMode="auto">
          <a:xfrm>
            <a:off x="304800" y="4054475"/>
            <a:ext cx="1244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Alice, </a:t>
            </a:r>
            <a:r>
              <a:rPr lang="en-US">
                <a:latin typeface="Times-Roman" charset="0"/>
              </a:rPr>
              <a:t>a</a:t>
            </a:r>
            <a:endParaRPr lang="en-US"/>
          </a:p>
        </p:txBody>
      </p:sp>
      <p:sp>
        <p:nvSpPr>
          <p:cNvPr id="137224" name="Rectangle 9"/>
          <p:cNvSpPr>
            <a:spLocks noChangeArrowheads="1"/>
          </p:cNvSpPr>
          <p:nvPr/>
        </p:nvSpPr>
        <p:spPr bwMode="auto">
          <a:xfrm>
            <a:off x="7696200" y="4038600"/>
            <a:ext cx="1062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Bob, </a:t>
            </a:r>
            <a:r>
              <a:rPr lang="en-US">
                <a:latin typeface="Times-Roman" charset="0"/>
              </a:rPr>
              <a:t>b</a:t>
            </a:r>
            <a:endParaRPr lang="en-US"/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1801813" y="2743200"/>
            <a:ext cx="139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a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5791200" y="3276600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b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37227" name="Rectangle 15"/>
          <p:cNvSpPr>
            <a:spLocks noChangeArrowheads="1"/>
          </p:cNvSpPr>
          <p:nvPr/>
        </p:nvSpPr>
        <p:spPr bwMode="auto">
          <a:xfrm>
            <a:off x="3741738" y="4038600"/>
            <a:ext cx="1287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Trudy,</a:t>
            </a:r>
            <a:r>
              <a:rPr lang="en-US">
                <a:latin typeface="Times-Roman" charset="0"/>
              </a:rPr>
              <a:t> t</a:t>
            </a:r>
            <a:endParaRPr 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V="1">
            <a:off x="5257800" y="3200400"/>
            <a:ext cx="236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 flipH="1" flipV="1">
            <a:off x="1371600" y="38100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1781175" y="3276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t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5791200" y="27432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g</a:t>
            </a:r>
            <a:r>
              <a:rPr lang="en-US" baseline="30000">
                <a:latin typeface="Times-Roman" charset="0"/>
              </a:rPr>
              <a:t>t</a:t>
            </a:r>
            <a:r>
              <a:rPr lang="en-US">
                <a:latin typeface="Times-Roman" charset="0"/>
              </a:rPr>
              <a:t> mod p</a:t>
            </a:r>
            <a:endParaRPr lang="en-US"/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685800" y="4724400"/>
            <a:ext cx="800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Trudy shares secret </a:t>
            </a:r>
            <a:r>
              <a:rPr lang="en-US" sz="2800">
                <a:latin typeface="Times-Roman" charset="0"/>
              </a:rPr>
              <a:t>g</a:t>
            </a:r>
            <a:r>
              <a:rPr lang="en-US" sz="2800" baseline="30000">
                <a:latin typeface="Times-Roman" charset="0"/>
              </a:rPr>
              <a:t>at</a:t>
            </a:r>
            <a:r>
              <a:rPr lang="en-US" sz="2800">
                <a:latin typeface="Times-Roman" charset="0"/>
              </a:rPr>
              <a:t> mod p</a:t>
            </a:r>
            <a:r>
              <a:rPr lang="en-US" sz="2800"/>
              <a:t> with Alice 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Trudy shares secret </a:t>
            </a:r>
            <a:r>
              <a:rPr lang="en-US" sz="2800">
                <a:latin typeface="Times-Roman" charset="0"/>
              </a:rPr>
              <a:t>g</a:t>
            </a:r>
            <a:r>
              <a:rPr lang="en-US" sz="2800" baseline="30000">
                <a:latin typeface="Times-Roman" charset="0"/>
              </a:rPr>
              <a:t>bt</a:t>
            </a:r>
            <a:r>
              <a:rPr lang="en-US" sz="2800">
                <a:latin typeface="Times-Roman" charset="0"/>
              </a:rPr>
              <a:t> mod p</a:t>
            </a:r>
            <a:r>
              <a:rPr lang="en-US" sz="2800"/>
              <a:t> with Bob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Alice and Bob don’t know Trudy exists!</a:t>
            </a:r>
          </a:p>
        </p:txBody>
      </p:sp>
      <p:pic>
        <p:nvPicPr>
          <p:cNvPr id="137233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0" y="2566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34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2438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3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27432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entr" presetSubtype="360489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  <p:bldP spid="166919" grpId="0" animBg="1"/>
      <p:bldP spid="166922" grpId="0" autoUpdateAnimBg="0"/>
      <p:bldP spid="166923" grpId="0" autoUpdateAnimBg="0"/>
      <p:bldP spid="166928" grpId="0" animBg="1"/>
      <p:bldP spid="166929" grpId="0" animBg="1"/>
      <p:bldP spid="166931" grpId="0" autoUpdateAnimBg="0"/>
      <p:bldP spid="166932" grpId="0" autoUpdateAnimBg="0"/>
      <p:bldP spid="16693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Diffie-Hellman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114800"/>
          </a:xfrm>
        </p:spPr>
        <p:txBody>
          <a:bodyPr/>
          <a:lstStyle/>
          <a:p>
            <a:pPr eaLnBrk="1" hangingPunct="1"/>
            <a:r>
              <a:rPr lang="en-US" smtClean="0"/>
              <a:t>How to prevent MiM attack?</a:t>
            </a:r>
          </a:p>
          <a:p>
            <a:pPr lvl="1" eaLnBrk="1" hangingPunct="1"/>
            <a:r>
              <a:rPr lang="en-US" smtClean="0"/>
              <a:t>Encrypt DH exchange with symmetric key</a:t>
            </a:r>
          </a:p>
          <a:p>
            <a:pPr lvl="1" eaLnBrk="1" hangingPunct="1"/>
            <a:r>
              <a:rPr lang="en-US" smtClean="0"/>
              <a:t>Encrypt DH exchange with public key</a:t>
            </a:r>
          </a:p>
          <a:p>
            <a:pPr lvl="1" eaLnBrk="1" hangingPunct="1"/>
            <a:r>
              <a:rPr lang="en-US" smtClean="0"/>
              <a:t>Sign DH values with private key</a:t>
            </a:r>
          </a:p>
          <a:p>
            <a:pPr lvl="1" eaLnBrk="1" hangingPunct="1"/>
            <a:r>
              <a:rPr lang="en-US" smtClean="0"/>
              <a:t>Other?</a:t>
            </a:r>
          </a:p>
          <a:p>
            <a:pPr eaLnBrk="1" hangingPunct="1"/>
            <a:r>
              <a:rPr lang="en-US" smtClean="0"/>
              <a:t>You </a:t>
            </a:r>
            <a:r>
              <a:rPr lang="en-US" b="1" smtClean="0">
                <a:solidFill>
                  <a:schemeClr val="hlink"/>
                </a:solidFill>
                <a:latin typeface="Times-Roman" charset="0"/>
              </a:rPr>
              <a:t>MUST</a:t>
            </a:r>
            <a:r>
              <a:rPr lang="en-US" smtClean="0"/>
              <a:t> be aware of MiM attack on Diffie-Hellman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Uses for Public Key Crypto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for Public Key Crypto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Confidentiality</a:t>
            </a:r>
          </a:p>
          <a:p>
            <a:pPr lvl="1" eaLnBrk="1" hangingPunct="1"/>
            <a:r>
              <a:rPr lang="en-US" smtClean="0"/>
              <a:t>Transmitting data over insecure channel</a:t>
            </a:r>
          </a:p>
          <a:p>
            <a:pPr lvl="1" eaLnBrk="1" hangingPunct="1"/>
            <a:r>
              <a:rPr lang="en-US" smtClean="0"/>
              <a:t>Secure storage on insecure media</a:t>
            </a:r>
          </a:p>
          <a:p>
            <a:pPr eaLnBrk="1" hangingPunct="1"/>
            <a:r>
              <a:rPr lang="en-US" smtClean="0"/>
              <a:t>Authentication (later)</a:t>
            </a:r>
          </a:p>
          <a:p>
            <a:pPr eaLnBrk="1" hangingPunct="1"/>
            <a:r>
              <a:rPr lang="en-US" smtClean="0"/>
              <a:t>Digital signature provides integrity and </a:t>
            </a:r>
            <a:r>
              <a:rPr lang="en-US" b="1" smtClean="0">
                <a:solidFill>
                  <a:schemeClr val="hlink"/>
                </a:solidFill>
              </a:rPr>
              <a:t>non-repudiation</a:t>
            </a:r>
            <a:endParaRPr lang="en-US" b="1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mtClean="0"/>
              <a:t>No non-repudiation with symmetric keys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Non-non-repudiation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Alice orders 100 shares of stock from Bob</a:t>
            </a:r>
          </a:p>
          <a:p>
            <a:pPr eaLnBrk="1" hangingPunct="1"/>
            <a:r>
              <a:rPr lang="en-US" sz="2800" dirty="0" smtClean="0"/>
              <a:t>Alice computes </a:t>
            </a:r>
            <a:r>
              <a:rPr lang="en-US" sz="2800" b="1" dirty="0" smtClean="0">
                <a:solidFill>
                  <a:schemeClr val="hlink"/>
                </a:solidFill>
                <a:latin typeface="Times-Roman" charset="0"/>
              </a:rPr>
              <a:t>MAC</a:t>
            </a:r>
            <a:r>
              <a:rPr lang="en-US" sz="2800" dirty="0" smtClean="0"/>
              <a:t> using symmetric key</a:t>
            </a:r>
          </a:p>
          <a:p>
            <a:pPr eaLnBrk="1" hangingPunct="1"/>
            <a:r>
              <a:rPr lang="en-US" sz="2800" dirty="0" smtClean="0"/>
              <a:t>Stock drops, Alice claims she did not order</a:t>
            </a:r>
          </a:p>
          <a:p>
            <a:pPr eaLnBrk="1" hangingPunct="1"/>
            <a:r>
              <a:rPr lang="en-US" sz="2800" dirty="0" smtClean="0"/>
              <a:t>Can Bob prove that Alice placed the order?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Non-repudiation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Alice orders 100 shares of stock from Bob</a:t>
            </a:r>
          </a:p>
          <a:p>
            <a:pPr eaLnBrk="1" hangingPunct="1"/>
            <a:r>
              <a:rPr lang="en-US" sz="2800" dirty="0" smtClean="0"/>
              <a:t>Alice </a:t>
            </a:r>
            <a:r>
              <a:rPr lang="en-US" sz="2800" b="1" dirty="0" smtClean="0">
                <a:solidFill>
                  <a:schemeClr val="hlink"/>
                </a:solidFill>
              </a:rPr>
              <a:t>signs</a:t>
            </a:r>
            <a:r>
              <a:rPr lang="en-US" sz="2800" dirty="0" smtClean="0"/>
              <a:t> order with her private key</a:t>
            </a:r>
          </a:p>
          <a:p>
            <a:pPr eaLnBrk="1" hangingPunct="1"/>
            <a:r>
              <a:rPr lang="en-US" sz="2800" dirty="0" smtClean="0"/>
              <a:t>Stock drops, Alice claims she did not order</a:t>
            </a:r>
          </a:p>
          <a:p>
            <a:pPr eaLnBrk="1" hangingPunct="1"/>
            <a:r>
              <a:rPr lang="en-US" sz="2800" dirty="0" smtClean="0"/>
              <a:t>Can Bob prove that Alice placed the order?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5562600" y="1524000"/>
            <a:ext cx="3124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609600" y="1524000"/>
            <a:ext cx="28194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message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828800" y="1849438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Sign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3581400" y="1752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  <a:cs typeface="Times New Roman" pitchFamily="18" charset="0"/>
              </a:rPr>
              <a:t>Digital signature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5649913" y="1849438"/>
            <a:ext cx="1539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Verify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7418388" y="1600200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Yes/No</a:t>
            </a:r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>
            <a:off x="685800" y="2133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3429000" y="21336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1" name="Line 11"/>
          <p:cNvSpPr>
            <a:spLocks noChangeShapeType="1"/>
          </p:cNvSpPr>
          <p:nvPr/>
        </p:nvSpPr>
        <p:spPr bwMode="auto">
          <a:xfrm>
            <a:off x="7189788" y="2133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2" name="Line 12"/>
          <p:cNvSpPr>
            <a:spLocks noChangeShapeType="1"/>
          </p:cNvSpPr>
          <p:nvPr/>
        </p:nvSpPr>
        <p:spPr bwMode="auto">
          <a:xfrm flipV="1">
            <a:off x="2552700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3" name="Line 13"/>
          <p:cNvSpPr>
            <a:spLocks noChangeShapeType="1"/>
          </p:cNvSpPr>
          <p:nvPr/>
        </p:nvSpPr>
        <p:spPr bwMode="auto">
          <a:xfrm flipV="1">
            <a:off x="6427788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762000" y="2819400"/>
            <a:ext cx="262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Alice’s private key</a:t>
            </a:r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5635625" y="2819400"/>
            <a:ext cx="241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Alice’s public key</a:t>
            </a:r>
          </a:p>
        </p:txBody>
      </p:sp>
      <p:sp>
        <p:nvSpPr>
          <p:cNvPr id="26113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Digital Signature</a:t>
            </a:r>
          </a:p>
        </p:txBody>
      </p:sp>
      <p:sp>
        <p:nvSpPr>
          <p:cNvPr id="26113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09600" y="4191000"/>
            <a:ext cx="7772400" cy="2057400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</a:pPr>
            <a:r>
              <a:rPr lang="en-US" sz="2400"/>
              <a:t>Only the party with the private key can create a digital signature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The digital signature is verifiable by anyone who knows the public key.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The signer cannot deny that he/she has done so.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1660525" y="3394075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Alice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8027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3352800" cy="4800600"/>
          </a:xfrm>
        </p:spPr>
        <p:txBody>
          <a:bodyPr/>
          <a:lstStyle/>
          <a:p>
            <a:r>
              <a:rPr lang="en-US" altLang="en-US" dirty="0"/>
              <a:t>Digital Envelopes</a:t>
            </a:r>
          </a:p>
        </p:txBody>
      </p:sp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159" r="2316" b="21477"/>
          <a:stretch>
            <a:fillRect/>
          </a:stretch>
        </p:blipFill>
        <p:spPr bwMode="auto">
          <a:xfrm>
            <a:off x="2627313" y="836613"/>
            <a:ext cx="5556250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696200" cy="2362200"/>
          </a:xfrm>
        </p:spPr>
        <p:txBody>
          <a:bodyPr/>
          <a:lstStyle/>
          <a:p>
            <a:pPr eaLnBrk="1" hangingPunct="1"/>
            <a:r>
              <a:rPr lang="en-US" smtClean="0"/>
              <a:t>Sign and Encrypt </a:t>
            </a:r>
            <a:br>
              <a:rPr lang="en-US" smtClean="0"/>
            </a:br>
            <a:r>
              <a:rPr lang="en-US" smtClean="0"/>
              <a:t>vs </a:t>
            </a:r>
            <a:br>
              <a:rPr lang="en-US" smtClean="0"/>
            </a:br>
            <a:r>
              <a:rPr lang="en-US" smtClean="0"/>
              <a:t>Encrypt and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 smtClean="0"/>
              <a:t>Public Key Notation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239000" cy="4495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hlink"/>
                </a:solidFill>
              </a:rPr>
              <a:t>Sign</a:t>
            </a:r>
            <a:r>
              <a:rPr lang="en-US" smtClean="0"/>
              <a:t> message </a:t>
            </a:r>
            <a:r>
              <a:rPr lang="en-US" smtClean="0">
                <a:latin typeface="Times-Roman" charset="0"/>
              </a:rPr>
              <a:t>M</a:t>
            </a:r>
            <a:r>
              <a:rPr lang="en-US" smtClean="0"/>
              <a:t> with Alice’s </a:t>
            </a:r>
            <a:r>
              <a:rPr lang="en-US" b="1" smtClean="0">
                <a:solidFill>
                  <a:schemeClr val="hlink"/>
                </a:solidFill>
              </a:rPr>
              <a:t>private key: </a:t>
            </a:r>
            <a:r>
              <a:rPr lang="en-US" smtClean="0">
                <a:latin typeface="Times-Roman" charset="0"/>
              </a:rPr>
              <a:t>[M]</a:t>
            </a:r>
            <a:r>
              <a:rPr lang="en-US" baseline="-25000" smtClean="0">
                <a:latin typeface="Times-Roman" charset="0"/>
              </a:rPr>
              <a:t>Alice</a:t>
            </a:r>
            <a:endParaRPr lang="en-US" smtClean="0"/>
          </a:p>
          <a:p>
            <a:pPr eaLnBrk="1" hangingPunct="1"/>
            <a:r>
              <a:rPr lang="en-US" b="1" smtClean="0">
                <a:solidFill>
                  <a:schemeClr val="hlink"/>
                </a:solidFill>
              </a:rPr>
              <a:t>Encrypt</a:t>
            </a:r>
            <a:r>
              <a:rPr lang="en-US" smtClean="0"/>
              <a:t> message </a:t>
            </a:r>
            <a:r>
              <a:rPr lang="en-US" smtClean="0">
                <a:latin typeface="Times-Roman" charset="0"/>
              </a:rPr>
              <a:t>M</a:t>
            </a:r>
            <a:r>
              <a:rPr lang="en-US" smtClean="0"/>
              <a:t> with Alice’s </a:t>
            </a:r>
            <a:r>
              <a:rPr lang="en-US" b="1" smtClean="0">
                <a:solidFill>
                  <a:schemeClr val="hlink"/>
                </a:solidFill>
              </a:rPr>
              <a:t>public key: </a:t>
            </a:r>
            <a:r>
              <a:rPr lang="en-US" smtClean="0">
                <a:latin typeface="Times-Roman" charset="0"/>
              </a:rPr>
              <a:t>{M}</a:t>
            </a:r>
            <a:r>
              <a:rPr lang="en-US" baseline="-25000" smtClean="0">
                <a:latin typeface="Times-Roman" charset="0"/>
              </a:rPr>
              <a:t>Alice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Then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Times-Roman" charset="0"/>
              </a:rPr>
              <a:t>{[M]</a:t>
            </a:r>
            <a:r>
              <a:rPr lang="en-US" baseline="-25000" smtClean="0">
                <a:latin typeface="Times-Roman" charset="0"/>
              </a:rPr>
              <a:t>Alice</a:t>
            </a:r>
            <a:r>
              <a:rPr lang="en-US" smtClean="0">
                <a:latin typeface="Times-Roman" charset="0"/>
              </a:rPr>
              <a:t>}</a:t>
            </a:r>
            <a:r>
              <a:rPr lang="en-US" baseline="-25000" smtClean="0">
                <a:latin typeface="Times-Roman" charset="0"/>
              </a:rPr>
              <a:t>Alice </a:t>
            </a:r>
            <a:r>
              <a:rPr lang="en-US" smtClean="0">
                <a:latin typeface="Times-Roman" charset="0"/>
              </a:rPr>
              <a:t>= M</a:t>
            </a: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>
                <a:latin typeface="Times-Roman" charset="0"/>
              </a:rPr>
              <a:t>[{M}</a:t>
            </a:r>
            <a:r>
              <a:rPr lang="en-US" baseline="-25000" smtClean="0">
                <a:latin typeface="Times-Roman" charset="0"/>
              </a:rPr>
              <a:t>Alice</a:t>
            </a:r>
            <a:r>
              <a:rPr lang="en-US" smtClean="0">
                <a:latin typeface="Times-Roman" charset="0"/>
              </a:rPr>
              <a:t>]</a:t>
            </a:r>
            <a:r>
              <a:rPr lang="en-US" baseline="-25000" smtClean="0">
                <a:latin typeface="Times-Roman" charset="0"/>
              </a:rPr>
              <a:t>Alice </a:t>
            </a:r>
            <a:r>
              <a:rPr lang="en-US" smtClean="0">
                <a:latin typeface="Times-Roman" charset="0"/>
              </a:rPr>
              <a:t>= M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Confidentiality and</a:t>
            </a:r>
            <a:br>
              <a:rPr lang="en-US" smtClean="0"/>
            </a:br>
            <a:r>
              <a:rPr lang="en-US" smtClean="0"/>
              <a:t> Non-repudiation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/>
              <a:t>Suppose that we want confidentiality and non-repudiation</a:t>
            </a:r>
          </a:p>
          <a:p>
            <a:pPr eaLnBrk="1" hangingPunct="1"/>
            <a:r>
              <a:rPr lang="en-US" smtClean="0"/>
              <a:t>Can public key crypto achieve both?</a:t>
            </a:r>
          </a:p>
          <a:p>
            <a:pPr eaLnBrk="1" hangingPunct="1"/>
            <a:r>
              <a:rPr lang="en-US" smtClean="0"/>
              <a:t>Alice sends message to Bob</a:t>
            </a:r>
          </a:p>
          <a:p>
            <a:pPr lvl="1" eaLnBrk="1" hangingPunct="1"/>
            <a:r>
              <a:rPr lang="en-US" b="1" smtClean="0">
                <a:solidFill>
                  <a:schemeClr val="hlink"/>
                </a:solidFill>
              </a:rPr>
              <a:t>Sign and encrypt</a:t>
            </a:r>
            <a:r>
              <a:rPr lang="en-US" smtClean="0"/>
              <a:t> </a:t>
            </a:r>
            <a:r>
              <a:rPr lang="en-US" smtClean="0">
                <a:latin typeface="Times-Roman" charset="0"/>
              </a:rPr>
              <a:t>{[M]</a:t>
            </a:r>
            <a:r>
              <a:rPr lang="en-US" baseline="-25000" smtClean="0">
                <a:latin typeface="Times-Roman" charset="0"/>
              </a:rPr>
              <a:t>Alice</a:t>
            </a:r>
            <a:r>
              <a:rPr lang="en-US" smtClean="0">
                <a:latin typeface="Times-Roman" charset="0"/>
              </a:rPr>
              <a:t>}</a:t>
            </a:r>
            <a:r>
              <a:rPr lang="en-US" baseline="-25000" smtClean="0">
                <a:latin typeface="Times-Roman" charset="0"/>
              </a:rPr>
              <a:t>Bob</a:t>
            </a:r>
            <a:endParaRPr lang="en-US" smtClean="0"/>
          </a:p>
          <a:p>
            <a:pPr lvl="1" eaLnBrk="1" hangingPunct="1"/>
            <a:r>
              <a:rPr lang="en-US" b="1" smtClean="0">
                <a:solidFill>
                  <a:schemeClr val="hlink"/>
                </a:solidFill>
              </a:rPr>
              <a:t>Encrypt and sign</a:t>
            </a:r>
            <a:r>
              <a:rPr lang="en-US" smtClean="0"/>
              <a:t> </a:t>
            </a:r>
            <a:r>
              <a:rPr lang="en-US" smtClean="0">
                <a:latin typeface="Times-Roman" charset="0"/>
              </a:rPr>
              <a:t>[{M}</a:t>
            </a:r>
            <a:r>
              <a:rPr lang="en-US" baseline="-25000" smtClean="0">
                <a:latin typeface="Times-Roman" charset="0"/>
              </a:rPr>
              <a:t>Bob</a:t>
            </a:r>
            <a:r>
              <a:rPr lang="en-US" smtClean="0">
                <a:latin typeface="Times-Roman" charset="0"/>
              </a:rPr>
              <a:t>]</a:t>
            </a:r>
            <a:r>
              <a:rPr lang="en-US" baseline="-25000" smtClean="0">
                <a:latin typeface="Times-Roman" charset="0"/>
              </a:rPr>
              <a:t>Alice</a:t>
            </a:r>
            <a:endParaRPr lang="en-US" smtClean="0"/>
          </a:p>
          <a:p>
            <a:pPr eaLnBrk="1" hangingPunct="1"/>
            <a:r>
              <a:rPr lang="en-US" smtClean="0"/>
              <a:t>Can the order possibly matter?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Sign and Encrypt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5"/>
          <p:cNvSpPr>
            <a:spLocks noChangeArrowheads="1"/>
          </p:cNvSpPr>
          <p:nvPr/>
        </p:nvSpPr>
        <p:spPr bwMode="auto">
          <a:xfrm>
            <a:off x="455613" y="40941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55653" name="Rectangle 6"/>
          <p:cNvSpPr>
            <a:spLocks noChangeArrowheads="1"/>
          </p:cNvSpPr>
          <p:nvPr/>
        </p:nvSpPr>
        <p:spPr bwMode="auto">
          <a:xfrm>
            <a:off x="4114800" y="40544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1676400" y="28194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{[M]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1219200" y="4800600"/>
            <a:ext cx="7086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Q:</a:t>
            </a:r>
            <a:r>
              <a:rPr lang="en-US" sz="2800" dirty="0"/>
              <a:t> </a:t>
            </a:r>
            <a:r>
              <a:rPr lang="en-US" sz="2800" dirty="0" smtClean="0"/>
              <a:t>What is the problem?</a:t>
            </a:r>
          </a:p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A:</a:t>
            </a:r>
            <a:endParaRPr lang="en-US" sz="2800" dirty="0"/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7504113" y="4054475"/>
            <a:ext cx="11826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Charlie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05400" y="28194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{[M]</a:t>
            </a:r>
            <a:r>
              <a:rPr lang="en-US" baseline="-25000">
                <a:latin typeface="Times-Roman" charset="0"/>
              </a:rPr>
              <a:t>Alice</a:t>
            </a:r>
            <a:r>
              <a:rPr lang="en-US">
                <a:latin typeface="Times-Roman" charset="0"/>
              </a:rPr>
              <a:t>}</a:t>
            </a:r>
            <a:r>
              <a:rPr lang="en-US" baseline="-25000">
                <a:latin typeface="Times-Roman" charset="0"/>
              </a:rPr>
              <a:t>Charlie</a:t>
            </a:r>
            <a:endParaRPr lang="en-US"/>
          </a:p>
        </p:txBody>
      </p:sp>
      <p:sp>
        <p:nvSpPr>
          <p:cNvPr id="155658" name="Rectangle 12"/>
          <p:cNvSpPr>
            <a:spLocks noChangeArrowheads="1"/>
          </p:cNvSpPr>
          <p:nvPr/>
        </p:nvSpPr>
        <p:spPr bwMode="auto">
          <a:xfrm>
            <a:off x="1219200" y="1524000"/>
            <a:ext cx="6172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= “I love you”</a:t>
            </a:r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>
            <a:off x="1447800" y="3352800"/>
            <a:ext cx="236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5230" name="Line 14"/>
          <p:cNvSpPr>
            <a:spLocks noChangeShapeType="1"/>
          </p:cNvSpPr>
          <p:nvPr/>
        </p:nvSpPr>
        <p:spPr bwMode="auto">
          <a:xfrm>
            <a:off x="5105400" y="33528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566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450" y="2514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62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75" y="2438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63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514600"/>
            <a:ext cx="132397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65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3" grpId="0" autoUpdateAnimBg="0"/>
      <p:bldP spid="265224" grpId="0" build="p" autoUpdateAnimBg="0"/>
      <p:bldP spid="265226" grpId="0" autoUpdateAnimBg="0"/>
      <p:bldP spid="265227" grpId="0" autoUpdateAnimBg="0"/>
      <p:bldP spid="265229" grpId="0" animBg="1"/>
      <p:bldP spid="2652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Encrypt and Sign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6676" name="Rectangle 6"/>
          <p:cNvSpPr>
            <a:spLocks noChangeArrowheads="1"/>
          </p:cNvSpPr>
          <p:nvPr/>
        </p:nvSpPr>
        <p:spPr bwMode="auto">
          <a:xfrm>
            <a:off x="471488" y="38862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56677" name="Rectangle 7"/>
          <p:cNvSpPr>
            <a:spLocks noChangeArrowheads="1"/>
          </p:cNvSpPr>
          <p:nvPr/>
        </p:nvSpPr>
        <p:spPr bwMode="auto">
          <a:xfrm>
            <a:off x="7924800" y="38655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1752600" y="26670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[{M}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Alice</a:t>
            </a:r>
            <a:endParaRPr lang="en-US"/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1219200" y="4572000"/>
            <a:ext cx="70866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hlink"/>
                </a:solidFill>
              </a:rPr>
              <a:t>Note</a:t>
            </a:r>
            <a:r>
              <a:rPr lang="en-US" sz="2800" dirty="0"/>
              <a:t> that Charlie cannot decrypt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Q:</a:t>
            </a:r>
            <a:r>
              <a:rPr lang="en-US" sz="2800" dirty="0"/>
              <a:t> What is the problem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3998913" y="3886200"/>
            <a:ext cx="11826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Charlie</a:t>
            </a:r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5562600" y="26670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[{M}</a:t>
            </a:r>
            <a:r>
              <a:rPr lang="en-US" baseline="-25000">
                <a:latin typeface="Times-Roman" charset="0"/>
              </a:rPr>
              <a:t>Bob</a:t>
            </a:r>
            <a:r>
              <a:rPr lang="en-US">
                <a:latin typeface="Times-Roman" charset="0"/>
              </a:rPr>
              <a:t>]</a:t>
            </a:r>
            <a:r>
              <a:rPr lang="en-US" baseline="-25000">
                <a:latin typeface="Times-Roman" charset="0"/>
              </a:rPr>
              <a:t>Charlie</a:t>
            </a:r>
            <a:endParaRPr lang="en-US"/>
          </a:p>
        </p:txBody>
      </p:sp>
      <p:sp>
        <p:nvSpPr>
          <p:cNvPr id="156682" name="Rectangle 14"/>
          <p:cNvSpPr>
            <a:spLocks noChangeArrowheads="1"/>
          </p:cNvSpPr>
          <p:nvPr/>
        </p:nvSpPr>
        <p:spPr bwMode="auto">
          <a:xfrm>
            <a:off x="1219200" y="1524000"/>
            <a:ext cx="61722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= “My theory, which is mine….”</a:t>
            </a:r>
          </a:p>
        </p:txBody>
      </p:sp>
      <p:sp>
        <p:nvSpPr>
          <p:cNvPr id="156683" name="Line 15"/>
          <p:cNvSpPr>
            <a:spLocks noChangeShapeType="1"/>
          </p:cNvSpPr>
          <p:nvPr/>
        </p:nvSpPr>
        <p:spPr bwMode="auto">
          <a:xfrm>
            <a:off x="1524000" y="3200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Line 16"/>
          <p:cNvSpPr>
            <a:spLocks noChangeShapeType="1"/>
          </p:cNvSpPr>
          <p:nvPr/>
        </p:nvSpPr>
        <p:spPr bwMode="auto">
          <a:xfrm>
            <a:off x="5486400" y="3200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668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2362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8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8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825" y="2393950"/>
            <a:ext cx="132397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6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8" grpId="0" autoUpdateAnimBg="0"/>
      <p:bldP spid="266249" grpId="0" build="p" autoUpdateAnimBg="0"/>
      <p:bldP spid="266251" grpId="0" autoUpdateAnimBg="0"/>
      <p:bldP spid="2662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2057400"/>
          </a:xfrm>
        </p:spPr>
        <p:txBody>
          <a:bodyPr/>
          <a:lstStyle/>
          <a:p>
            <a:pPr eaLnBrk="1" hangingPunct="1"/>
            <a:r>
              <a:rPr lang="en-US" smtClean="0"/>
              <a:t>Public Key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PKI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Public Key Infrastructure (PKI) consists of all pieces needed to securely use public key cryptography</a:t>
            </a:r>
          </a:p>
          <a:p>
            <a:pPr lvl="1" eaLnBrk="1" hangingPunct="1"/>
            <a:r>
              <a:rPr lang="en-US" sz="2400" dirty="0" smtClean="0"/>
              <a:t>Key generation and management</a:t>
            </a:r>
          </a:p>
          <a:p>
            <a:pPr lvl="1" eaLnBrk="1" hangingPunct="1"/>
            <a:r>
              <a:rPr lang="en-US" sz="2400" dirty="0" smtClean="0"/>
              <a:t>Certificate authorities</a:t>
            </a:r>
          </a:p>
          <a:p>
            <a:pPr lvl="1" eaLnBrk="1" hangingPunct="1"/>
            <a:r>
              <a:rPr lang="en-US" sz="2400" dirty="0" smtClean="0"/>
              <a:t>Certificate revocation (CRLs), etc.</a:t>
            </a:r>
          </a:p>
          <a:p>
            <a:pPr eaLnBrk="1" hangingPunct="1"/>
            <a:r>
              <a:rPr lang="en-US" sz="2800" dirty="0" smtClean="0"/>
              <a:t>No general standard for PKI</a:t>
            </a:r>
          </a:p>
          <a:p>
            <a:pPr eaLnBrk="1" hangingPunct="1"/>
            <a:r>
              <a:rPr lang="en-US" sz="2800" dirty="0" smtClean="0"/>
              <a:t>We consider a few “trust models”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</a:t>
            </a:r>
            <a:endParaRPr lang="en-US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Overview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Binding a public key to an identity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Involving a trusted certificate authority (CA)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 signs the public key of a user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</a:rPr>
              <a:t>“I, the CA, have verified that public key P</a:t>
            </a:r>
            <a:r>
              <a:rPr lang="en-US" baseline="-25000" dirty="0">
                <a:solidFill>
                  <a:srgbClr val="FF3300"/>
                </a:solidFill>
              </a:rPr>
              <a:t>A</a:t>
            </a:r>
            <a:r>
              <a:rPr lang="en-US" dirty="0">
                <a:solidFill>
                  <a:srgbClr val="FF3300"/>
                </a:solidFill>
              </a:rPr>
              <a:t> belongs to Alice”</a:t>
            </a:r>
            <a:endParaRPr lang="en-US" baseline="-25000" dirty="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Everybody knows the public key of the CA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Often a hierarchy providing multilevel certificates (or certificate chain)</a:t>
            </a:r>
          </a:p>
        </p:txBody>
      </p:sp>
    </p:spTree>
    <p:extLst>
      <p:ext uri="{BB962C8B-B14F-4D97-AF65-F5344CB8AC3E}">
        <p14:creationId xmlns:p14="http://schemas.microsoft.com/office/powerpoint/2010/main" val="5731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821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2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Key Cryptography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Two keys</a:t>
            </a:r>
          </a:p>
          <a:p>
            <a:pPr lvl="1" eaLnBrk="1" hangingPunct="1"/>
            <a:r>
              <a:rPr lang="en-US" sz="2400" smtClean="0"/>
              <a:t>Sender uses recipient’s </a:t>
            </a:r>
            <a:r>
              <a:rPr lang="en-US" sz="2400" b="1" smtClean="0">
                <a:solidFill>
                  <a:schemeClr val="accent2"/>
                </a:solidFill>
              </a:rPr>
              <a:t>public key</a:t>
            </a:r>
            <a:r>
              <a:rPr lang="en-US" sz="2400" smtClean="0"/>
              <a:t> to encrypt</a:t>
            </a:r>
          </a:p>
          <a:p>
            <a:pPr lvl="1" eaLnBrk="1" hangingPunct="1"/>
            <a:r>
              <a:rPr lang="en-US" sz="2400" smtClean="0"/>
              <a:t>Receiver uses his</a:t>
            </a:r>
            <a:r>
              <a:rPr lang="en-US" sz="2400" b="1" smtClean="0">
                <a:solidFill>
                  <a:schemeClr val="accent2"/>
                </a:solidFill>
              </a:rPr>
              <a:t> private key</a:t>
            </a:r>
            <a:r>
              <a:rPr lang="en-US" sz="2400" smtClean="0"/>
              <a:t> to decrypt</a:t>
            </a:r>
          </a:p>
          <a:p>
            <a:pPr eaLnBrk="1" hangingPunct="1"/>
            <a:r>
              <a:rPr lang="en-US" sz="2800" smtClean="0"/>
              <a:t>Based on </a:t>
            </a:r>
            <a:r>
              <a:rPr lang="en-US" sz="2800" b="1" smtClean="0">
                <a:solidFill>
                  <a:schemeClr val="accent2"/>
                </a:solidFill>
              </a:rPr>
              <a:t>trap door, one way function</a:t>
            </a:r>
            <a:endParaRPr lang="en-US" sz="2800" smtClean="0"/>
          </a:p>
          <a:p>
            <a:pPr lvl="1" eaLnBrk="1" hangingPunct="1"/>
            <a:r>
              <a:rPr lang="en-US" sz="2400" smtClean="0"/>
              <a:t>Easy to compute in one direction</a:t>
            </a:r>
          </a:p>
          <a:p>
            <a:pPr lvl="1" eaLnBrk="1" hangingPunct="1"/>
            <a:r>
              <a:rPr lang="en-US" sz="2400" smtClean="0"/>
              <a:t>Hard to compute in other direction</a:t>
            </a:r>
          </a:p>
          <a:p>
            <a:pPr lvl="1" eaLnBrk="1" hangingPunct="1"/>
            <a:r>
              <a:rPr lang="en-US" sz="2400" smtClean="0"/>
              <a:t>“Trap door” used to create keys</a:t>
            </a:r>
          </a:p>
          <a:p>
            <a:pPr lvl="1" eaLnBrk="1" hangingPunct="1"/>
            <a:r>
              <a:rPr lang="en-US" sz="2400" smtClean="0"/>
              <a:t>Example: Given </a:t>
            </a:r>
            <a:r>
              <a:rPr lang="en-US" sz="2400" smtClean="0">
                <a:latin typeface="Times-Roman" charset="0"/>
              </a:rPr>
              <a:t>p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q</a:t>
            </a:r>
            <a:r>
              <a:rPr lang="en-US" sz="2400" smtClean="0"/>
              <a:t>, product </a:t>
            </a:r>
            <a:r>
              <a:rPr lang="en-US" sz="2400" smtClean="0">
                <a:latin typeface="Times-Roman" charset="0"/>
              </a:rPr>
              <a:t>N=pq</a:t>
            </a:r>
            <a:r>
              <a:rPr lang="en-US" sz="2400" smtClean="0"/>
              <a:t> is easy to compute, but given </a:t>
            </a:r>
            <a:r>
              <a:rPr lang="en-US" sz="2400" smtClean="0">
                <a:latin typeface="Times-Roman" charset="0"/>
              </a:rPr>
              <a:t>N</a:t>
            </a:r>
            <a:r>
              <a:rPr lang="en-US" sz="2400" smtClean="0"/>
              <a:t>, it is hard to find </a:t>
            </a:r>
            <a:r>
              <a:rPr lang="en-US" sz="2400" smtClean="0">
                <a:latin typeface="Times-Roman" charset="0"/>
              </a:rPr>
              <a:t>p</a:t>
            </a:r>
            <a:r>
              <a:rPr lang="en-US" sz="2400" smtClean="0"/>
              <a:t> and </a:t>
            </a:r>
            <a:r>
              <a:rPr lang="en-US" sz="2400" smtClean="0">
                <a:latin typeface="Times-Roman" charset="0"/>
              </a:rPr>
              <a:t>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Key Certificate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Contains name of user and user’s public key (and possibly other info)</a:t>
            </a:r>
          </a:p>
          <a:p>
            <a:pPr eaLnBrk="1" hangingPunct="1"/>
            <a:r>
              <a:rPr lang="en-US" dirty="0" smtClean="0"/>
              <a:t>Certificate is </a:t>
            </a:r>
            <a:r>
              <a:rPr lang="en-US" b="1" dirty="0" smtClean="0">
                <a:solidFill>
                  <a:schemeClr val="hlink"/>
                </a:solidFill>
              </a:rPr>
              <a:t>signed</a:t>
            </a:r>
            <a:r>
              <a:rPr lang="en-US" dirty="0" smtClean="0"/>
              <a:t> by the issuer (such as VeriSign) who vouches for it</a:t>
            </a:r>
          </a:p>
          <a:p>
            <a:pPr eaLnBrk="1" hangingPunct="1"/>
            <a:r>
              <a:rPr lang="en-US" dirty="0" smtClean="0"/>
              <a:t>Signature on certificate is verified using signer’s public key</a:t>
            </a:r>
          </a:p>
          <a:p>
            <a:r>
              <a:rPr lang="en-US" dirty="0"/>
              <a:t>Certificates are public!</a:t>
            </a:r>
          </a:p>
          <a:p>
            <a:r>
              <a:rPr lang="en-US" dirty="0"/>
              <a:t>Common format for certificates is X.509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Content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 of a certificate</a:t>
            </a:r>
          </a:p>
          <a:p>
            <a:pPr lvl="1"/>
            <a:r>
              <a:rPr lang="en-US" dirty="0"/>
              <a:t>A unique sequence number</a:t>
            </a:r>
          </a:p>
          <a:p>
            <a:pPr lvl="1"/>
            <a:r>
              <a:rPr lang="en-US" dirty="0"/>
              <a:t>Identity of principal (who uses it)</a:t>
            </a:r>
          </a:p>
          <a:p>
            <a:pPr lvl="1"/>
            <a:r>
              <a:rPr lang="en-US" dirty="0"/>
              <a:t>Corresponding public key</a:t>
            </a:r>
          </a:p>
          <a:p>
            <a:pPr lvl="1"/>
            <a:r>
              <a:rPr lang="en-US" dirty="0"/>
              <a:t>Timestamp </a:t>
            </a:r>
          </a:p>
          <a:p>
            <a:pPr lvl="2"/>
            <a:r>
              <a:rPr lang="en-US" dirty="0"/>
              <a:t>when issued and when to expire</a:t>
            </a:r>
          </a:p>
          <a:p>
            <a:pPr lvl="1"/>
            <a:r>
              <a:rPr lang="en-US" dirty="0"/>
              <a:t>Other information </a:t>
            </a:r>
          </a:p>
          <a:p>
            <a:pPr lvl="2"/>
            <a:r>
              <a:rPr lang="en-US" dirty="0"/>
              <a:t>Can this principle issue certificates to others</a:t>
            </a:r>
          </a:p>
          <a:p>
            <a:pPr lvl="2"/>
            <a:r>
              <a:rPr lang="en-US" dirty="0"/>
              <a:t>What is the purpose of the public key</a:t>
            </a:r>
          </a:p>
          <a:p>
            <a:pPr lvl="3"/>
            <a:r>
              <a:rPr lang="en-US" dirty="0"/>
              <a:t>Encryption or signature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Revocation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hardest problem to solve in PKI  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3300"/>
                </a:solidFill>
              </a:rPr>
              <a:t>   how do you know if a presented certificate is still valid?</a:t>
            </a:r>
          </a:p>
          <a:p>
            <a:r>
              <a:rPr lang="en-US" dirty="0"/>
              <a:t>Why revocation before expiration?</a:t>
            </a:r>
          </a:p>
          <a:p>
            <a:pPr lvl="1"/>
            <a:r>
              <a:rPr lang="en-US" dirty="0"/>
              <a:t>Public/private key compromise</a:t>
            </a:r>
          </a:p>
          <a:p>
            <a:pPr lvl="1"/>
            <a:r>
              <a:rPr lang="en-US" dirty="0"/>
              <a:t>Change your company / fired</a:t>
            </a:r>
          </a:p>
          <a:p>
            <a:pPr lvl="1"/>
            <a:r>
              <a:rPr lang="en-US" dirty="0"/>
              <a:t>CA made a mistake</a:t>
            </a:r>
          </a:p>
          <a:p>
            <a:pPr lvl="1"/>
            <a:r>
              <a:rPr lang="en-US" dirty="0"/>
              <a:t>And so 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Fast expiration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a short expiration time, say minutes or hours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Ask for a new certificate after it is expired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Problem? </a:t>
            </a:r>
          </a:p>
          <a:p>
            <a:pPr>
              <a:lnSpc>
                <a:spcPct val="90000"/>
              </a:lnSpc>
            </a:pPr>
            <a:r>
              <a:rPr lang="en-US" dirty="0"/>
              <a:t>Certificate Revocation List (CRL)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Publish the list of the revoked certificates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Signed by CA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Stored in some directory services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</a:rPr>
              <a:t>trust on directory services?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PKI Trust Models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Monopoly model</a:t>
            </a:r>
          </a:p>
          <a:p>
            <a:pPr lvl="1" eaLnBrk="1" hangingPunct="1"/>
            <a:r>
              <a:rPr lang="en-US" dirty="0" smtClean="0"/>
              <a:t>One universally trusted organization is the CA for the known universe</a:t>
            </a:r>
          </a:p>
          <a:p>
            <a:pPr lvl="1" eaLnBrk="1" hangingPunct="1"/>
            <a:r>
              <a:rPr lang="en-US" dirty="0" smtClean="0"/>
              <a:t>Favored by VeriSign (for obvious reasons)</a:t>
            </a:r>
          </a:p>
          <a:p>
            <a:pPr lvl="1" eaLnBrk="1" hangingPunct="1"/>
            <a:r>
              <a:rPr lang="en-US" dirty="0" smtClean="0"/>
              <a:t>Big problems if CA is ever compromised</a:t>
            </a:r>
          </a:p>
          <a:p>
            <a:pPr lvl="1" eaLnBrk="1" hangingPunct="1"/>
            <a:r>
              <a:rPr lang="en-US" dirty="0" smtClean="0"/>
              <a:t>Big problem if you don’t trust the CA!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PKI Trust Models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9248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Oligarchy</a:t>
            </a:r>
          </a:p>
          <a:p>
            <a:pPr lvl="1" eaLnBrk="1" hangingPunct="1"/>
            <a:r>
              <a:rPr lang="en-US" dirty="0" smtClean="0"/>
              <a:t>Multiple trusted CAs</a:t>
            </a:r>
          </a:p>
          <a:p>
            <a:pPr lvl="1" eaLnBrk="1" hangingPunct="1"/>
            <a:r>
              <a:rPr lang="en-US" dirty="0" smtClean="0"/>
              <a:t>This approach used in browsers today</a:t>
            </a:r>
          </a:p>
          <a:p>
            <a:pPr lvl="1" eaLnBrk="1" hangingPunct="1"/>
            <a:r>
              <a:rPr lang="en-US" dirty="0" smtClean="0"/>
              <a:t>Browser may have 80 or more certificates, just to verify signatures!</a:t>
            </a:r>
          </a:p>
          <a:p>
            <a:pPr lvl="1" eaLnBrk="1" hangingPunct="1"/>
            <a:r>
              <a:rPr lang="en-US" dirty="0" smtClean="0"/>
              <a:t>User can decide which CAs to trust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PKI Trust Models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Anarchy model</a:t>
            </a:r>
          </a:p>
          <a:p>
            <a:pPr lvl="1" eaLnBrk="1" hangingPunct="1"/>
            <a:r>
              <a:rPr lang="en-US" sz="2400" dirty="0" smtClean="0"/>
              <a:t>Everyone is a CA!</a:t>
            </a:r>
          </a:p>
          <a:p>
            <a:pPr lvl="1" eaLnBrk="1" hangingPunct="1"/>
            <a:r>
              <a:rPr lang="en-US" sz="2400" dirty="0" smtClean="0"/>
              <a:t>Users must decide which “CAs” to trust</a:t>
            </a:r>
          </a:p>
          <a:p>
            <a:pPr lvl="1" eaLnBrk="1" hangingPunct="1"/>
            <a:r>
              <a:rPr lang="en-US" sz="2400" dirty="0" smtClean="0"/>
              <a:t>This approach used in PGP (Web of trust)</a:t>
            </a:r>
          </a:p>
          <a:p>
            <a:pPr lvl="1" eaLnBrk="1" hangingPunct="1"/>
            <a:r>
              <a:rPr lang="en-US" sz="2400" dirty="0" smtClean="0"/>
              <a:t>Why do they call it “anarchy”? Suppose cert. is signed by Frank and I don’t know Frank, but I do trust Bob and Bob says Alice is trustworthy and Alice vouches for Frank. Should I trust Frank?</a:t>
            </a:r>
          </a:p>
          <a:p>
            <a:pPr eaLnBrk="1" hangingPunct="1"/>
            <a:r>
              <a:rPr lang="en-US" sz="2800" dirty="0" smtClean="0"/>
              <a:t>Many other PKI trust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848600" cy="1676400"/>
          </a:xfrm>
        </p:spPr>
        <p:txBody>
          <a:bodyPr/>
          <a:lstStyle/>
          <a:p>
            <a:pPr eaLnBrk="1" hangingPunct="1"/>
            <a:r>
              <a:rPr lang="en-US" smtClean="0"/>
              <a:t>Confidentiality </a:t>
            </a:r>
            <a:br>
              <a:rPr lang="en-US" smtClean="0"/>
            </a:br>
            <a:r>
              <a:rPr lang="en-US" smtClean="0"/>
              <a:t>in the Real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Symmetric Key vs Public Key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/>
            <a:r>
              <a:rPr lang="en-US" smtClean="0"/>
              <a:t>Symmetric key +’s</a:t>
            </a:r>
          </a:p>
          <a:p>
            <a:pPr lvl="1" eaLnBrk="1" hangingPunct="1"/>
            <a:r>
              <a:rPr lang="en-US" b="1" smtClean="0">
                <a:solidFill>
                  <a:schemeClr val="hlink"/>
                </a:solidFill>
              </a:rPr>
              <a:t>Speed</a:t>
            </a:r>
            <a:endParaRPr lang="en-US" smtClean="0"/>
          </a:p>
          <a:p>
            <a:pPr lvl="1" eaLnBrk="1" hangingPunct="1"/>
            <a:r>
              <a:rPr lang="en-US" smtClean="0"/>
              <a:t>No public key infrastructure (PKI) needed</a:t>
            </a:r>
          </a:p>
          <a:p>
            <a:pPr eaLnBrk="1" hangingPunct="1"/>
            <a:r>
              <a:rPr lang="en-US" smtClean="0"/>
              <a:t>Public Key +’s</a:t>
            </a:r>
          </a:p>
          <a:p>
            <a:pPr lvl="1" eaLnBrk="1" hangingPunct="1"/>
            <a:r>
              <a:rPr lang="en-US" b="1" smtClean="0">
                <a:solidFill>
                  <a:schemeClr val="hlink"/>
                </a:solidFill>
              </a:rPr>
              <a:t>Signatures</a:t>
            </a:r>
            <a:r>
              <a:rPr lang="en-US" smtClean="0"/>
              <a:t> (non-repudiation)</a:t>
            </a:r>
          </a:p>
          <a:p>
            <a:pPr lvl="1" eaLnBrk="1" hangingPunct="1"/>
            <a:r>
              <a:rPr lang="en-US" smtClean="0"/>
              <a:t>No shared secret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Notation Reminder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Public key notation</a:t>
            </a:r>
          </a:p>
          <a:p>
            <a:pPr lvl="1" eaLnBrk="1" hangingPunct="1"/>
            <a:r>
              <a:rPr lang="en-US" sz="2400" smtClean="0"/>
              <a:t>Sign message </a:t>
            </a:r>
            <a:r>
              <a:rPr lang="en-US" sz="2400" smtClean="0">
                <a:latin typeface="Times-Roman" charset="0"/>
              </a:rPr>
              <a:t>M</a:t>
            </a:r>
            <a:r>
              <a:rPr lang="en-US" sz="2400" smtClean="0"/>
              <a:t> with Alice’s </a:t>
            </a:r>
            <a:r>
              <a:rPr lang="en-US" sz="2400" b="1" smtClean="0">
                <a:solidFill>
                  <a:schemeClr val="hlink"/>
                </a:solidFill>
              </a:rPr>
              <a:t>private key</a:t>
            </a:r>
          </a:p>
          <a:p>
            <a:pPr lvl="2" eaLnBrk="1" hangingPunct="1"/>
            <a:r>
              <a:rPr lang="en-US" sz="2000" smtClean="0">
                <a:latin typeface="Times-Roman" charset="0"/>
              </a:rPr>
              <a:t>[M]</a:t>
            </a:r>
            <a:r>
              <a:rPr lang="en-US" sz="2000" baseline="-25000" smtClean="0">
                <a:latin typeface="Times-Roman" charset="0"/>
              </a:rPr>
              <a:t>Alice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400" smtClean="0"/>
              <a:t>Encrypt message </a:t>
            </a:r>
            <a:r>
              <a:rPr lang="en-US" sz="2400" smtClean="0">
                <a:latin typeface="Times-Roman" charset="0"/>
              </a:rPr>
              <a:t>M</a:t>
            </a:r>
            <a:r>
              <a:rPr lang="en-US" sz="2400" smtClean="0"/>
              <a:t> with Alice’s </a:t>
            </a:r>
            <a:r>
              <a:rPr lang="en-US" sz="2400" b="1" smtClean="0">
                <a:solidFill>
                  <a:schemeClr val="hlink"/>
                </a:solidFill>
              </a:rPr>
              <a:t>public key</a:t>
            </a:r>
          </a:p>
          <a:p>
            <a:pPr lvl="2" eaLnBrk="1" hangingPunct="1"/>
            <a:r>
              <a:rPr lang="en-US" sz="2000" smtClean="0">
                <a:latin typeface="Times-Roman" charset="0"/>
              </a:rPr>
              <a:t>{M}</a:t>
            </a:r>
            <a:r>
              <a:rPr lang="en-US" sz="2000" baseline="-25000" smtClean="0">
                <a:latin typeface="Times-Roman" charset="0"/>
              </a:rPr>
              <a:t>Alice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800" smtClean="0"/>
              <a:t>Symmetric key notation</a:t>
            </a:r>
          </a:p>
          <a:p>
            <a:pPr lvl="1" eaLnBrk="1" hangingPunct="1"/>
            <a:r>
              <a:rPr lang="en-US" sz="2400" smtClean="0"/>
              <a:t>Encrypt plaintext </a:t>
            </a:r>
            <a:r>
              <a:rPr lang="en-US" sz="2400" smtClean="0">
                <a:latin typeface="Times-Roman" charset="0"/>
              </a:rPr>
              <a:t>P</a:t>
            </a:r>
            <a:r>
              <a:rPr lang="en-US" sz="2400" smtClean="0"/>
              <a:t> with symmetric key </a:t>
            </a:r>
            <a:r>
              <a:rPr lang="en-US" sz="2400" smtClean="0">
                <a:latin typeface="Times-Roman" charset="0"/>
              </a:rPr>
              <a:t>K</a:t>
            </a:r>
          </a:p>
          <a:p>
            <a:pPr lvl="2" eaLnBrk="1" hangingPunct="1"/>
            <a:r>
              <a:rPr lang="en-US" sz="2000" smtClean="0">
                <a:latin typeface="Times-Roman" charset="0"/>
              </a:rPr>
              <a:t>C = E(P,K)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400" smtClean="0"/>
              <a:t>Decrypt ciphertext </a:t>
            </a:r>
            <a:r>
              <a:rPr lang="en-US" sz="2400" smtClean="0">
                <a:latin typeface="Times-Roman" charset="0"/>
              </a:rPr>
              <a:t>C</a:t>
            </a:r>
            <a:r>
              <a:rPr lang="en-US" sz="2400" smtClean="0"/>
              <a:t> with symmetric key </a:t>
            </a:r>
            <a:r>
              <a:rPr lang="en-US" sz="2400" smtClean="0">
                <a:latin typeface="Times-Roman" charset="0"/>
              </a:rPr>
              <a:t>K</a:t>
            </a:r>
          </a:p>
          <a:p>
            <a:pPr lvl="2" eaLnBrk="1" hangingPunct="1"/>
            <a:r>
              <a:rPr lang="en-US" sz="2000" smtClean="0">
                <a:latin typeface="Times-Roman" charset="0"/>
              </a:rPr>
              <a:t>P = D(C,K)</a:t>
            </a:r>
            <a:r>
              <a:rPr lang="en-US" sz="200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Requirements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953000"/>
          </a:xfrm>
        </p:spPr>
        <p:txBody>
          <a:bodyPr/>
          <a:lstStyle/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to create key pairs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for sender knowing public key to encrypt messages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for receiver knowing private key to decrypt ciphertext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for opponent to determine private key from public key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computationally ____ for opponent to otherwise recover original message</a:t>
            </a:r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sz="2600">
                <a:latin typeface="Times-Roman" charset="0"/>
              </a:rPr>
              <a:t>useful if either key can be used for each role</a:t>
            </a:r>
          </a:p>
        </p:txBody>
      </p:sp>
    </p:spTree>
    <p:extLst>
      <p:ext uri="{BB962C8B-B14F-4D97-AF65-F5344CB8AC3E}">
        <p14:creationId xmlns:p14="http://schemas.microsoft.com/office/powerpoint/2010/main" val="27623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Real World Confidentiality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1981200"/>
          </a:xfrm>
        </p:spPr>
        <p:txBody>
          <a:bodyPr/>
          <a:lstStyle/>
          <a:p>
            <a:pPr eaLnBrk="1" hangingPunct="1"/>
            <a:r>
              <a:rPr lang="en-US" sz="2800" smtClean="0"/>
              <a:t>Hybrid cryptosystem</a:t>
            </a:r>
          </a:p>
          <a:p>
            <a:pPr lvl="1" eaLnBrk="1" hangingPunct="1"/>
            <a:r>
              <a:rPr lang="en-US" sz="2400" smtClean="0"/>
              <a:t>Public key crypto to establish a key</a:t>
            </a:r>
          </a:p>
          <a:p>
            <a:pPr lvl="1" eaLnBrk="1" hangingPunct="1"/>
            <a:r>
              <a:rPr lang="en-US" sz="2400" smtClean="0"/>
              <a:t>Symmetric key crypto to encrypt data</a:t>
            </a:r>
          </a:p>
          <a:p>
            <a:pPr lvl="1" eaLnBrk="1" hangingPunct="1"/>
            <a:r>
              <a:rPr lang="en-US" sz="2400" smtClean="0"/>
              <a:t>Consider the following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37254" name="Line 6"/>
          <p:cNvSpPr>
            <a:spLocks noChangeShapeType="1"/>
          </p:cNvSpPr>
          <p:nvPr/>
        </p:nvSpPr>
        <p:spPr bwMode="auto">
          <a:xfrm flipV="1">
            <a:off x="2133600" y="4078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H="1" flipV="1">
            <a:off x="2057400" y="458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Rectangle 8"/>
          <p:cNvSpPr>
            <a:spLocks noChangeArrowheads="1"/>
          </p:cNvSpPr>
          <p:nvPr/>
        </p:nvSpPr>
        <p:spPr bwMode="auto">
          <a:xfrm>
            <a:off x="990600" y="51212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67944" name="Rectangle 9"/>
          <p:cNvSpPr>
            <a:spLocks noChangeArrowheads="1"/>
          </p:cNvSpPr>
          <p:nvPr/>
        </p:nvSpPr>
        <p:spPr bwMode="auto">
          <a:xfrm>
            <a:off x="7162800" y="5121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437258" name="Rectangle 10"/>
          <p:cNvSpPr>
            <a:spLocks noChangeArrowheads="1"/>
          </p:cNvSpPr>
          <p:nvPr/>
        </p:nvSpPr>
        <p:spPr bwMode="auto">
          <a:xfrm>
            <a:off x="3805238" y="350520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{K}</a:t>
            </a:r>
            <a:r>
              <a:rPr lang="en-US" baseline="-25000">
                <a:latin typeface="Times-Roman" charset="0"/>
              </a:rPr>
              <a:t>Bob</a:t>
            </a:r>
            <a:endParaRPr lang="en-US"/>
          </a:p>
        </p:txBody>
      </p:sp>
      <p:sp>
        <p:nvSpPr>
          <p:cNvPr id="437259" name="Rectangle 11"/>
          <p:cNvSpPr>
            <a:spLocks noChangeArrowheads="1"/>
          </p:cNvSpPr>
          <p:nvPr/>
        </p:nvSpPr>
        <p:spPr bwMode="auto">
          <a:xfrm>
            <a:off x="3124200" y="4114800"/>
            <a:ext cx="240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E(Bob’s data, K)</a:t>
            </a:r>
            <a:endParaRPr lang="en-US"/>
          </a:p>
        </p:txBody>
      </p:sp>
      <p:sp>
        <p:nvSpPr>
          <p:cNvPr id="437260" name="Line 12"/>
          <p:cNvSpPr>
            <a:spLocks noChangeShapeType="1"/>
          </p:cNvSpPr>
          <p:nvPr/>
        </p:nvSpPr>
        <p:spPr bwMode="auto">
          <a:xfrm flipV="1">
            <a:off x="2133600" y="5145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7261" name="Rectangle 13"/>
          <p:cNvSpPr>
            <a:spLocks noChangeArrowheads="1"/>
          </p:cNvSpPr>
          <p:nvPr/>
        </p:nvSpPr>
        <p:spPr bwMode="auto">
          <a:xfrm>
            <a:off x="3116263" y="4648200"/>
            <a:ext cx="2522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-Roman" charset="0"/>
              </a:rPr>
              <a:t>E(Alice’s data, K)</a:t>
            </a:r>
            <a:endParaRPr lang="en-US"/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685800" y="56388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Can Bob be sure he’s talking to Alice?</a:t>
            </a:r>
          </a:p>
        </p:txBody>
      </p:sp>
      <p:pic>
        <p:nvPicPr>
          <p:cNvPr id="167950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6337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51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3505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 animBg="1"/>
      <p:bldP spid="437255" grpId="0" animBg="1"/>
      <p:bldP spid="437258" grpId="0" autoUpdateAnimBg="0"/>
      <p:bldP spid="437259" grpId="0" autoUpdateAnimBg="0"/>
      <p:bldP spid="437260" grpId="0" animBg="1"/>
      <p:bldP spid="437261" grpId="0" autoUpdateAnimBg="0"/>
      <p:bldP spid="4372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Algorithms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Public key algorithms</a:t>
            </a:r>
          </a:p>
          <a:p>
            <a:pPr lvl="1"/>
            <a:r>
              <a:rPr lang="en-US" sz="2400" dirty="0"/>
              <a:t>RSA: encryption and digital signature</a:t>
            </a:r>
          </a:p>
          <a:p>
            <a:pPr lvl="1"/>
            <a:r>
              <a:rPr lang="en-US" sz="2400" dirty="0" err="1"/>
              <a:t>Diffie</a:t>
            </a:r>
            <a:r>
              <a:rPr lang="en-US" sz="2400" dirty="0"/>
              <a:t>-Hellman: key exchange</a:t>
            </a:r>
          </a:p>
          <a:p>
            <a:pPr lvl="1"/>
            <a:r>
              <a:rPr lang="en-US" sz="2400" dirty="0"/>
              <a:t>DSA: digital signature</a:t>
            </a:r>
          </a:p>
          <a:p>
            <a:pPr lvl="1"/>
            <a:r>
              <a:rPr lang="en-US" sz="2400" dirty="0"/>
              <a:t>Elliptic curve: encryption and digital signature </a:t>
            </a:r>
          </a:p>
          <a:p>
            <a:r>
              <a:rPr lang="en-US" sz="2800" dirty="0"/>
              <a:t>Number theory underlies most of public key algorithms</a:t>
            </a:r>
          </a:p>
          <a:p>
            <a:pPr lvl="1"/>
            <a:r>
              <a:rPr lang="en-US" sz="2400" dirty="0"/>
              <a:t>Prime numbers</a:t>
            </a:r>
          </a:p>
          <a:p>
            <a:pPr lvl="1"/>
            <a:r>
              <a:rPr lang="en-US" sz="2400" dirty="0"/>
              <a:t>The Chinese Remainder Theorem (CRT)</a:t>
            </a:r>
          </a:p>
          <a:p>
            <a:pPr lvl="1"/>
            <a:r>
              <a:rPr lang="en-US" sz="2400" dirty="0"/>
              <a:t>Discrete Logarithms </a:t>
            </a:r>
          </a:p>
        </p:txBody>
      </p:sp>
    </p:spTree>
    <p:extLst>
      <p:ext uri="{BB962C8B-B14F-4D97-AF65-F5344CB8AC3E}">
        <p14:creationId xmlns:p14="http://schemas.microsoft.com/office/powerpoint/2010/main" val="38659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990600"/>
          </a:xfrm>
        </p:spPr>
        <p:txBody>
          <a:bodyPr/>
          <a:lstStyle/>
          <a:p>
            <a:r>
              <a:rPr lang="en-US"/>
              <a:t>RSA (Rivest, Shamir, Adleman)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b="1" i="1" dirty="0" smtClean="0"/>
              <a:t>gold </a:t>
            </a:r>
            <a:r>
              <a:rPr lang="en-US" sz="2800" b="1" i="1" dirty="0"/>
              <a:t>standard </a:t>
            </a:r>
            <a:r>
              <a:rPr lang="en-US" sz="2800" dirty="0"/>
              <a:t>in public key crypto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Support both public key encryption and digital signature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Assumption/theoretical basis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Factoring </a:t>
            </a:r>
            <a:r>
              <a:rPr lang="en-US" sz="2400" dirty="0"/>
              <a:t>large </a:t>
            </a:r>
            <a:r>
              <a:rPr lang="en-US" sz="2400" dirty="0" smtClean="0"/>
              <a:t>integers is hard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Factoring problem: </a:t>
            </a:r>
            <a:r>
              <a:rPr lang="en-US" altLang="en-US" sz="2400" dirty="0"/>
              <a:t>given positive integer n, find primes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such that </a:t>
            </a:r>
            <a:r>
              <a:rPr lang="en-US" altLang="en-US" sz="2400" dirty="0" smtClean="0"/>
              <a:t>n=p</a:t>
            </a:r>
            <a:r>
              <a:rPr lang="en-US" altLang="en-US" sz="2400" baseline="-25000" dirty="0" smtClean="0"/>
              <a:t>1</a:t>
            </a:r>
            <a:r>
              <a:rPr lang="en-US" altLang="en-US" sz="2400" baseline="30000" dirty="0" smtClean="0"/>
              <a:t>e</a:t>
            </a:r>
            <a:r>
              <a:rPr lang="en-US" altLang="en-US" sz="2400" baseline="15000" dirty="0" smtClean="0"/>
              <a:t>1</a:t>
            </a:r>
            <a:r>
              <a:rPr lang="en-US" altLang="en-US" sz="2400" dirty="0" smtClean="0"/>
              <a:t>p</a:t>
            </a:r>
            <a:r>
              <a:rPr lang="en-US" altLang="en-US" sz="2400" baseline="-25000" dirty="0" smtClean="0"/>
              <a:t>2</a:t>
            </a:r>
            <a:r>
              <a:rPr lang="en-US" altLang="en-US" sz="2400" baseline="30000" dirty="0" smtClean="0"/>
              <a:t>e</a:t>
            </a:r>
            <a:r>
              <a:rPr lang="en-US" altLang="en-US" sz="2400" baseline="15000" dirty="0" smtClean="0"/>
              <a:t>2</a:t>
            </a:r>
            <a:r>
              <a:rPr lang="en-US" altLang="en-US" sz="2400" dirty="0" smtClean="0"/>
              <a:t>…</a:t>
            </a:r>
            <a:r>
              <a:rPr lang="en-US" altLang="en-US" sz="2400" dirty="0" err="1" smtClean="0"/>
              <a:t>p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aseline="30000" dirty="0" err="1" smtClean="0"/>
              <a:t>e</a:t>
            </a:r>
            <a:r>
              <a:rPr lang="en-US" altLang="en-US" sz="2400" baseline="15000" dirty="0" err="1" smtClean="0"/>
              <a:t>k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Variable key length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1024, 2048, 4096 bits (512 bits was broken)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Variable plaintext block size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Plaintext must be “smaller” than the key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Ciphertext</a:t>
            </a:r>
            <a:r>
              <a:rPr lang="en-US" sz="2400" dirty="0"/>
              <a:t> block size is the same as the key length</a:t>
            </a:r>
          </a:p>
        </p:txBody>
      </p:sp>
    </p:spTree>
    <p:extLst>
      <p:ext uri="{BB962C8B-B14F-4D97-AF65-F5344CB8AC3E}">
        <p14:creationId xmlns:p14="http://schemas.microsoft.com/office/powerpoint/2010/main" val="22511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Factoring problem: </a:t>
            </a:r>
            <a:r>
              <a:rPr lang="en-US" altLang="en-US" dirty="0"/>
              <a:t>given positive integer n, find primes 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k</a:t>
            </a:r>
            <a:r>
              <a:rPr lang="en-US" altLang="en-US" dirty="0"/>
              <a:t> such that n=p</a:t>
            </a:r>
            <a:r>
              <a:rPr lang="en-US" altLang="en-US" baseline="-25000" dirty="0"/>
              <a:t>1</a:t>
            </a:r>
            <a:r>
              <a:rPr lang="en-US" altLang="en-US" baseline="30000" dirty="0"/>
              <a:t>e</a:t>
            </a:r>
            <a:r>
              <a:rPr lang="en-US" altLang="en-US" baseline="15000" dirty="0"/>
              <a:t>1</a:t>
            </a:r>
            <a:r>
              <a:rPr lang="en-US" altLang="en-US" dirty="0"/>
              <a:t>p</a:t>
            </a:r>
            <a:r>
              <a:rPr lang="en-US" altLang="en-US" baseline="-25000" dirty="0"/>
              <a:t>2</a:t>
            </a:r>
            <a:r>
              <a:rPr lang="en-US" altLang="en-US" baseline="30000" dirty="0"/>
              <a:t>e</a:t>
            </a:r>
            <a:r>
              <a:rPr lang="en-US" altLang="en-US" baseline="15000" dirty="0"/>
              <a:t>2</a:t>
            </a:r>
            <a:r>
              <a:rPr lang="en-US" altLang="en-US" dirty="0"/>
              <a:t>…</a:t>
            </a:r>
            <a:r>
              <a:rPr lang="en-US" altLang="en-US" dirty="0" err="1"/>
              <a:t>p</a:t>
            </a:r>
            <a:r>
              <a:rPr lang="en-US" altLang="en-US" baseline="-25000" dirty="0" err="1"/>
              <a:t>k</a:t>
            </a:r>
            <a:r>
              <a:rPr lang="en-US" altLang="en-US" baseline="30000" dirty="0" err="1"/>
              <a:t>e</a:t>
            </a:r>
            <a:r>
              <a:rPr lang="en-US" altLang="en-US" baseline="15000" dirty="0" err="1"/>
              <a:t>k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17638"/>
            <a:ext cx="8774141" cy="49756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755-107C-4147-A005-6862840972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ghaoW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DinghaoWu</Template>
  <TotalTime>18121</TotalTime>
  <Words>2676</Words>
  <Application>Microsoft Macintosh PowerPoint</Application>
  <PresentationFormat>On-screen Show (4:3)</PresentationFormat>
  <Paragraphs>402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Calibri</vt:lpstr>
      <vt:lpstr>Courier</vt:lpstr>
      <vt:lpstr>Segoe UI</vt:lpstr>
      <vt:lpstr>Symbol</vt:lpstr>
      <vt:lpstr>Times</vt:lpstr>
      <vt:lpstr>Times New Roman</vt:lpstr>
      <vt:lpstr>Times-Roman</vt:lpstr>
      <vt:lpstr>Wingdings</vt:lpstr>
      <vt:lpstr>Arial</vt:lpstr>
      <vt:lpstr>DinghaoWu</vt:lpstr>
      <vt:lpstr>Public Key Cryptography</vt:lpstr>
      <vt:lpstr>Application: Public-Key Encryption</vt:lpstr>
      <vt:lpstr>Application: Digital Signature</vt:lpstr>
      <vt:lpstr>Public Key Cryptography</vt:lpstr>
      <vt:lpstr>Public Key Requirements</vt:lpstr>
      <vt:lpstr>Public Key Algorithms</vt:lpstr>
      <vt:lpstr>RSA (Rivest, Shamir, Adleman)</vt:lpstr>
      <vt:lpstr>PowerPoint Presentation</vt:lpstr>
      <vt:lpstr>N</vt:lpstr>
      <vt:lpstr>RSA</vt:lpstr>
      <vt:lpstr>RSA</vt:lpstr>
      <vt:lpstr>Euler’s Theorem</vt:lpstr>
      <vt:lpstr>Does RSA Really Work?</vt:lpstr>
      <vt:lpstr>Simple RSA Example</vt:lpstr>
      <vt:lpstr>Simple RSA Example</vt:lpstr>
      <vt:lpstr>More Efficient RSA (1)</vt:lpstr>
      <vt:lpstr>More Efficient RSA (2)</vt:lpstr>
      <vt:lpstr>Diffie-Hellman</vt:lpstr>
      <vt:lpstr>Diffie-Hellman</vt:lpstr>
      <vt:lpstr>Diffie-Hellman</vt:lpstr>
      <vt:lpstr>Diffie-Hellman</vt:lpstr>
      <vt:lpstr>Diffie-Hellman</vt:lpstr>
      <vt:lpstr>Exercises</vt:lpstr>
      <vt:lpstr>Diffie-Hellman</vt:lpstr>
      <vt:lpstr>Diffie-Hellman</vt:lpstr>
      <vt:lpstr>Uses for Public Key Crypto</vt:lpstr>
      <vt:lpstr>Uses for Public Key Crypto</vt:lpstr>
      <vt:lpstr>Non-non-repudiation</vt:lpstr>
      <vt:lpstr>Non-repudiation</vt:lpstr>
      <vt:lpstr>Digital Envelopes</vt:lpstr>
      <vt:lpstr>Sign and Encrypt  vs  Encrypt and Sign</vt:lpstr>
      <vt:lpstr>Public Key Notation</vt:lpstr>
      <vt:lpstr>Confidentiality and  Non-repudiation</vt:lpstr>
      <vt:lpstr>Sign and Encrypt</vt:lpstr>
      <vt:lpstr>Encrypt and Sign</vt:lpstr>
      <vt:lpstr>Public Key Infrastructure</vt:lpstr>
      <vt:lpstr>PKI</vt:lpstr>
      <vt:lpstr>PKI</vt:lpstr>
      <vt:lpstr>Example of A CA Hierarchy</vt:lpstr>
      <vt:lpstr>Public Key Certificate</vt:lpstr>
      <vt:lpstr>Certificate Content</vt:lpstr>
      <vt:lpstr>Certificate Revocation</vt:lpstr>
      <vt:lpstr>Solutions</vt:lpstr>
      <vt:lpstr>PKI Trust Models</vt:lpstr>
      <vt:lpstr>PKI Trust Models</vt:lpstr>
      <vt:lpstr>PKI Trust Models</vt:lpstr>
      <vt:lpstr>Confidentiality  in the Real World</vt:lpstr>
      <vt:lpstr>Symmetric Key vs Public Key</vt:lpstr>
      <vt:lpstr>Notation Reminder</vt:lpstr>
      <vt:lpstr>Real World Confidentiality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Dinghao Wu</dc:creator>
  <cp:lastModifiedBy>Microsoft Office User</cp:lastModifiedBy>
  <cp:revision>56</cp:revision>
  <dcterms:created xsi:type="dcterms:W3CDTF">2011-01-18T14:58:11Z</dcterms:created>
  <dcterms:modified xsi:type="dcterms:W3CDTF">2018-03-07T18:33:15Z</dcterms:modified>
</cp:coreProperties>
</file>